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9" r:id="rId2"/>
  </p:sldMasterIdLst>
  <p:notesMasterIdLst>
    <p:notesMasterId r:id="rId42"/>
  </p:notesMasterIdLst>
  <p:sldIdLst>
    <p:sldId id="331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3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78" r:id="rId26"/>
    <p:sldId id="380" r:id="rId27"/>
    <p:sldId id="277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82" r:id="rId39"/>
    <p:sldId id="293" r:id="rId40"/>
    <p:sldId id="378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EAEAEA"/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108" d="100"/>
          <a:sy n="108" d="100"/>
        </p:scale>
        <p:origin x="16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403B82-2A12-4FCF-98B4-F8080F12DA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FE1FE-4BE7-460B-AD0D-89525FED22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8DD53A5-936F-4A26-8CA4-503F5B8AE9CA}" type="datetime1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60F8F3-45D8-4A55-9CB8-25AE2AA01C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FF7391-25AA-4975-8612-934ABCECD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28D8E-FA63-43FB-8593-F6034A56BE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C9C94-FF44-4483-B85D-6E753C573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88B3A0-2911-4136-8084-FE1A99C7F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57C249A9-A0C0-4DBD-8BA3-FAEF6BBEF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2832F711-B64F-4B3A-BC44-25FDB0D2F7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E365644-25BF-49AB-9632-C000B0D45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A45CF7-EF2D-4E55-B8BA-A21546616275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45DCBF39-511A-4CA3-8AD9-044BEA8227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4E4EABE9-DDDD-44C7-A9CD-DD0BB8D7A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Add a left arrow head on the right wavy line from point B to </a:t>
            </a:r>
            <a:r>
              <a:rPr lang="ja-JP" altLang="en-US"/>
              <a:t>“</a:t>
            </a:r>
            <a:r>
              <a:rPr lang="en-US" altLang="ja-JP"/>
              <a:t>Mary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A556656-399C-4AA3-BEDA-5A6E86EF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C2E777-8E13-4BDC-998B-646D947CD5ED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08D7F4B-ACA5-448B-82F0-EDD169D8C7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0931B3C5-9826-4E81-B54B-A01F94B681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Suggest leaving this slide in – it is explained on page 28 – but without the diagram – so I would keep it.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C4F5066-30C9-4943-8EEC-32BFCA1C7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A522B1-9512-40B7-A603-94C1F6B2CF1B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122751FD-8652-43B8-B971-EFCAA3DD93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41DF1B1E-A0C2-4F9A-9999-3EA88B1904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16522B7-09F8-436E-93B4-C020098A5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18327A-A3B4-4F1D-AF25-2A082D35ED1C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71E77046-E15C-472C-8713-302135796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BB7F9089-AB67-4D57-BC5A-87364D6686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Repositioned these equations for better spacing.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58A5D821-20A1-480D-8017-CD52E6B0B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9994A0-4CCB-445E-8811-882022CE7FD3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60DA01-A9D5-4D8C-8A82-253E48A1A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209884-E15E-4283-B976-F468C6714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22EF53-9E10-4B13-9540-AB99AB9AE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65945-903D-41FA-9BDB-3B0C6E612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8909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AF752-70AD-4462-845C-DA2D5B019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FD84D2-031D-4752-99AA-EFB2B422D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FF0BBF-20CB-4AC5-B6C2-68081BBFF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3C5E-9004-4CB9-95B1-4EA2831A7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8547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B0A028-83D6-46BB-BECD-EBD0C097B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33E0DB-0326-4C9B-8EE6-CFBD2EC1B1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75A73A-E29B-49D8-8E03-B970AB12E7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E55F-752F-41C0-8C1F-642B8CB49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5697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482896C-8D4B-422A-BD86-94D713CA2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2E9A62C-C87C-45B9-9CB8-BB9A67A37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D1F2FFA-2A4E-49D3-885D-88CC0D9BF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76424-3675-4F44-8F39-0221DC8944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4742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A07A40-9753-49E7-82D6-93E3E528A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CEB6F-1956-4AFB-8EF5-0DE66CD3A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0D6B5A-B6A7-4B10-9DB6-0D87278AC6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6980D-237B-4390-989D-E727C44291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3752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D98D13DE-8F2A-47D0-A346-118F3412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4AE9948B-76B4-4E10-B950-A9267585D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407DD98-D081-4FFD-B53B-6817701B6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52645ED-35D8-4E97-BE71-6B512A8FB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8CF97B2-E125-49D4-9A63-66B5F6AE0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9EF1-B6C4-4A05-B092-F47472B51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1528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3226D8-0A82-46D0-B77C-FF7F19E67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FE5BE9-E840-4945-89CD-83031A1E02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A10182-CCE9-42EB-89AA-F0839A532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D5C82-3818-4AE1-9B60-716E1F2CFE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0730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D84BC5-54A6-428D-838B-ACD982A80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41D689-935F-4465-83DF-69AC9CA84C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BBD307-738D-4676-9241-68DDAE7FC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742E0-A8D7-465E-8200-2E6853961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355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65083-6AD3-4AE2-A3A8-865C13F21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4FB3F3-0EC1-4E00-848E-F6EBA9884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5A34C-6832-4153-AB2D-1F8999004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880DD-673A-49EA-B4CC-E42798407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749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AA63BA-2AE9-47BA-BD14-B5CCF0088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FBD8E8-63EE-4C26-8713-DB5EBBF4F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E54892-4CF4-4F15-A633-BDCDFCB4A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A8A4-54B6-46B6-8F97-2E859340B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9387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40900F-35F2-4DFF-A8BE-37BAED9FB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157AAB-0C1A-4BA4-B4F8-991B20DCE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25119C-2DB7-46A4-A44D-56AD4A23A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DF65-0647-43EE-B9BD-EEC45BC05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3028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12B623-DCB4-4688-8042-3AADA93AD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AE447F-EC64-4363-8230-B59BCC3051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160B70-F9D6-4994-8E4A-403E76343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29216-F878-446E-AFE2-4CE955258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0223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CB570C-7034-45B1-953B-0686380F5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B45B2C-19E9-4BCC-A533-62796073A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90E67A-EE55-4721-BA74-AAF531BE28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66765-9D32-4D17-98CF-58869E34B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244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CF2A6A-B5C8-4A0F-B230-0B0520183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2BF110-8033-4B6F-BA57-2CC8DB4F2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6037E-89E0-47DD-A9CF-75BF0DE80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96E3B-EB19-4DF5-85D9-B34FE218D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78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B7804-BF9E-4D2E-82A8-4D568E42D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F3D680-5348-49E7-8E19-61E354AED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154C5-F545-48F1-9ADD-0474DCF88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D98CC-CDB3-4DBB-AE76-5A34EE522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4536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330A9A-B239-4F8E-ACC8-EEACFA173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B9DBD9-A436-4B88-B5B0-F4F4F4964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C7D154-5703-4667-94EB-DF2CDB0D7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2FE8-4A44-4770-9781-03B068A10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0272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EC94CA-1BCC-4290-904C-01FFA5AD3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C3B2EF-3185-4BC1-91A9-426A009F8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406234-CC73-4860-B67B-08BA2F460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10314-EBC0-4A05-AD7D-738C6BFF2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12588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42F1A-5224-471E-8BC6-89520F067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AC28D-8899-49DF-8D4B-DC77BBE7A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0AB31-E965-4778-9300-957E898D4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A8852-4502-4D69-917F-F5B3760D7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7607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8C4A72-0ADF-4C4A-860E-344055D2B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07379B-A497-46EC-975F-AEEEF6F44F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1F923D-BBBA-4992-89CA-D19A4516D8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C8CA-FC38-40F7-AD11-20F0CF097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8878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F5483E-055F-4607-B6DA-1BAA28E88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9B03681-F3D2-47CA-824C-06DB18BE8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F2C63CC-57E4-4611-BCA8-B681202CE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0F92B-B4C4-474A-9E83-BA3925F90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5434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BE92C6-B0E6-4935-A742-0335EBD53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33DE3B-5C46-42C8-97A9-EA4E8DB4A4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66AF38-43DC-4EA0-90D4-3EB6F0FB0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0DE9-4860-484F-9B35-D1C16F554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1226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3050E-3512-49CF-BEEB-89200516D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0634F-ECA2-4334-B0CB-2EA77B27A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D6D47-B8EF-4489-ABBF-6BA6851EE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A6A41-941E-4453-901C-A04B2C3AA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9211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DB92F9-276A-4CC9-A5CC-B37EC66F2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1B23C2-C283-43AC-A93D-D13DF90D5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6DC5FC-5BE4-4DE0-974C-09EFD16D43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23DDF-0F10-4D35-BE26-545C2853E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775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954756-CC57-445C-9176-20865232B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BAFAFD-2D9F-4A39-8C9B-CA56E1361C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3C64C5-38F3-4861-8F03-181132F23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C781-3762-4169-A262-7D8AC759B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1838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B848FF-C202-4C3E-8282-9FA0B8FEF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882161-21B2-4305-8D77-94F415EF3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350F0F-6E3F-4514-A3EA-8D4C72524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0080-0417-4844-B023-9C7D4D425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2215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56B39-AD9E-4995-905E-15E646C04D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F47C9-8BC7-41DD-A16C-A45E0113D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BA0DFA-809F-42A7-AE6F-69D6CE2A00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DF85-98BD-4A81-ABE1-1A37A3785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7433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C879B5-1E0F-45E2-ADD6-E64206616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51249-9096-4C1A-A1AD-FF09C87BF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008C49-5351-40E9-875C-EFFAB7BB0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C3747-6519-44AB-AF34-370E73BF8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723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24269D3-81C7-479C-951E-E62849B2B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FAA314-DCCD-4168-A061-72C78ABA2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8BCB2036-0A65-41F4-B568-4B22723014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F531D0D3-4F2E-4C1D-A653-0478C39E6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Garamond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F10F1825-76F5-452A-A0D1-172EE94627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4D39E827-0D3F-4744-8EA4-26EF02307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798E39CE-1F5F-4FC8-97FE-151E1EF25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66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AAE04A4D-D406-43E5-BF3D-47CD2DC5F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DA11968-3AC1-4445-9C73-F1CE02793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F314E62-3323-488A-8F36-B4E3F4DEE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62BCB964-E9F6-45C0-B77E-6DBD0360BA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3" name="Rectangle 5">
            <a:extLst>
              <a:ext uri="{FF2B5EF4-FFF2-40B4-BE49-F238E27FC236}">
                <a16:creationId xmlns:a16="http://schemas.microsoft.com/office/drawing/2014/main" id="{0BE227E2-C977-4224-BB46-F27DD5ABAC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4" name="Rectangle 6">
            <a:extLst>
              <a:ext uri="{FF2B5EF4-FFF2-40B4-BE49-F238E27FC236}">
                <a16:creationId xmlns:a16="http://schemas.microsoft.com/office/drawing/2014/main" id="{18A382F2-8219-474B-B366-60473A18DB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EF95C322-36B0-4E3C-9F7D-28874C191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Freeform 7">
            <a:extLst>
              <a:ext uri="{FF2B5EF4-FFF2-40B4-BE49-F238E27FC236}">
                <a16:creationId xmlns:a16="http://schemas.microsoft.com/office/drawing/2014/main" id="{1C0A653E-D890-4075-972D-1D92FDCB5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66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20F66D5F-AC32-404D-8935-C22991550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Orbital_speed" TargetMode="Externa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43.emf"/><Relationship Id="rId3" Type="http://schemas.openxmlformats.org/officeDocument/2006/relationships/audio" Target="../media/audio1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0.emf"/><Relationship Id="rId17" Type="http://schemas.openxmlformats.org/officeDocument/2006/relationships/oleObject" Target="../embeddings/oleObject16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46.emf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39.e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41.emf"/><Relationship Id="rId22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3E94B3D1-FA4C-4865-9EB2-0A135147E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</a:rPr>
              <a:t> The Foucault pendulum in Aggieland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864B831-5199-4E8C-B824-CAC28B941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What does it show?? Seeing is believing</a:t>
            </a:r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FC81C87E-D3DB-4939-9790-537DB4F34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T=10 sec   how long is it??</a:t>
            </a:r>
          </a:p>
        </p:txBody>
      </p:sp>
      <p:sp>
        <p:nvSpPr>
          <p:cNvPr id="5125" name="TextBox 1">
            <a:extLst>
              <a:ext uri="{FF2B5EF4-FFF2-40B4-BE49-F238E27FC236}">
                <a16:creationId xmlns:a16="http://schemas.microsoft.com/office/drawing/2014/main" id="{FE99F6C6-6C22-4A40-8675-C76F3915F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29733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6" name="TextBox 2">
            <a:extLst>
              <a:ext uri="{FF2B5EF4-FFF2-40B4-BE49-F238E27FC236}">
                <a16:creationId xmlns:a16="http://schemas.microsoft.com/office/drawing/2014/main" id="{F760DFF9-7ECE-467F-A3E4-62D4D35DC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816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https://sibor.physics.tamu.edu/home/courses/physics-222-modern-physics/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7AE20CF-19CA-493B-8488-2333E943B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400"/>
              <a:t>The Transition to Modern Relativity 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FDB6816-71B6-4745-B665-48B467F5F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Although Newton</a:t>
            </a:r>
            <a:r>
              <a:rPr lang="ja-JP" altLang="en-US" dirty="0"/>
              <a:t>’</a:t>
            </a:r>
            <a:r>
              <a:rPr lang="en-US" altLang="ja-JP" dirty="0"/>
              <a:t>s laws of motion had the same form under the Galilean transformation, Maxwell</a:t>
            </a:r>
            <a:r>
              <a:rPr lang="ja-JP" altLang="en-US" dirty="0"/>
              <a:t>’</a:t>
            </a:r>
            <a:r>
              <a:rPr lang="en-US" altLang="ja-JP" dirty="0"/>
              <a:t>s equations did not.</a:t>
            </a:r>
          </a:p>
          <a:p>
            <a:pPr eaLnBrk="1" hangingPunct="1">
              <a:defRPr/>
            </a:pPr>
            <a:r>
              <a:rPr lang="en-US" dirty="0"/>
              <a:t>In 1905, Albert Einstein proposed a fundamental connection between space and time and that Newton</a:t>
            </a:r>
            <a:r>
              <a:rPr lang="ja-JP" altLang="en-US" dirty="0"/>
              <a:t>’</a:t>
            </a:r>
            <a:r>
              <a:rPr lang="en-US" altLang="ja-JP" dirty="0"/>
              <a:t>s laws are only an approximation.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ja-JP" sz="2000" dirty="0"/>
              <a:t>Historical remark: The year 1905 was </a:t>
            </a:r>
            <a:r>
              <a:rPr lang="en-US" altLang="ja-JP" sz="2000" i="1" dirty="0" err="1"/>
              <a:t>annus</a:t>
            </a:r>
            <a:r>
              <a:rPr lang="en-US" altLang="ja-JP" sz="2000" i="1" dirty="0"/>
              <a:t> mirabilis </a:t>
            </a:r>
            <a:r>
              <a:rPr lang="en-US" altLang="ja-JP" sz="2000" dirty="0"/>
              <a:t>(Latin: the year of wonders), as Albert Einstein made important discoveries concerning the photoelectric effect, Brownian motion special theory of relativity. </a:t>
            </a:r>
          </a:p>
          <a:p>
            <a:pPr eaLnBrk="1" hangingPunct="1">
              <a:defRPr/>
            </a:pPr>
            <a:endParaRPr lang="en-US" altLang="ja-JP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71AD4AF-C4B2-4E9C-94BB-9037F771D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400"/>
              <a:t>2.1: The </a:t>
            </a:r>
            <a:r>
              <a:rPr lang="en-US" altLang="en-US" sz="3400">
                <a:solidFill>
                  <a:srgbClr val="FF0000"/>
                </a:solidFill>
              </a:rPr>
              <a:t>Apparent</a:t>
            </a:r>
            <a:r>
              <a:rPr lang="en-US" altLang="en-US" sz="3400"/>
              <a:t> Need for Ether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65FB93E-81C6-4C25-B1FC-CC06A2FDE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wave nature of light suggested that there existed a propagation medium called the </a:t>
            </a:r>
            <a:r>
              <a:rPr lang="en-US" altLang="en-US" b="1" i="1"/>
              <a:t>luminiferous ether </a:t>
            </a:r>
            <a:r>
              <a:rPr lang="en-US" altLang="en-US"/>
              <a:t>or just </a:t>
            </a:r>
            <a:r>
              <a:rPr lang="en-US" altLang="en-US" b="1" i="1"/>
              <a:t>ether</a:t>
            </a:r>
            <a:r>
              <a:rPr lang="en-US" altLang="en-US"/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100"/>
          </a:p>
          <a:p>
            <a:pPr lvl="1" eaLnBrk="1" hangingPunct="1">
              <a:lnSpc>
                <a:spcPct val="90000"/>
              </a:lnSpc>
            </a:pPr>
            <a:r>
              <a:rPr lang="en-US" altLang="en-US" sz="2300"/>
              <a:t>Ether had to have such a low density that the planets could move through it without loss of energy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300"/>
          </a:p>
          <a:p>
            <a:pPr lvl="1" eaLnBrk="1" hangingPunct="1">
              <a:lnSpc>
                <a:spcPct val="90000"/>
              </a:lnSpc>
            </a:pPr>
            <a:r>
              <a:rPr lang="en-US" altLang="en-US" sz="2300"/>
              <a:t>It also had to have an elasticity to support the high velocity of light waves 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3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6A50E14-8B59-4FF5-B5E0-21682CD9B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Maxwell</a:t>
            </a:r>
            <a:r>
              <a:rPr lang="ja-JP" altLang="en-US" sz="3400"/>
              <a:t>’</a:t>
            </a:r>
            <a:r>
              <a:rPr lang="en-US" altLang="ja-JP" sz="3400"/>
              <a:t>s Equations  </a:t>
            </a:r>
            <a:endParaRPr lang="en-US" altLang="en-US" sz="34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469A401-29E5-400B-AC38-8E5213038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 Maxwell</a:t>
            </a:r>
            <a:r>
              <a:rPr lang="ja-JP" altLang="en-US"/>
              <a:t>’</a:t>
            </a:r>
            <a:r>
              <a:rPr lang="en-US" altLang="ja-JP"/>
              <a:t>s theory the speed of light, in terms of the permeability and permittivity of free space, was given by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Thus, the velocity of light must be a constant.</a:t>
            </a:r>
          </a:p>
        </p:txBody>
      </p:sp>
      <p:pic>
        <p:nvPicPr>
          <p:cNvPr id="16388" name="Picture 7">
            <a:extLst>
              <a:ext uri="{FF2B5EF4-FFF2-40B4-BE49-F238E27FC236}">
                <a16:creationId xmlns:a16="http://schemas.microsoft.com/office/drawing/2014/main" id="{4B9069AD-60E8-466C-B0E6-F274BD6D14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3382963"/>
            <a:ext cx="24066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C23FA2F-88B6-4FB7-ABF5-A8BA88330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400"/>
              <a:t>An Absolute Reference System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FBA483F-B3DA-42EA-AB27-D8601FD4A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Ether was proposed as an absolute reference system in which the speed of light was this constant and from which other measurements could be made.</a:t>
            </a:r>
          </a:p>
          <a:p>
            <a:pPr eaLnBrk="1" hangingPunct="1"/>
            <a:r>
              <a:rPr lang="en-US" altLang="en-US"/>
              <a:t>The Michelson-Morley experiment was an attempt to show the existence of ether.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>
            <a:extLst>
              <a:ext uri="{FF2B5EF4-FFF2-40B4-BE49-F238E27FC236}">
                <a16:creationId xmlns:a16="http://schemas.microsoft.com/office/drawing/2014/main" id="{421124C9-3772-4F11-8FEA-FD2936A37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200"/>
              <a:t> Similarity between the Michelson-Morley interferometer and the race between two swimmers between floats anchored in the river bed. </a:t>
            </a: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6127D8F4-5E3B-4B67-967A-D55D1FFC3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71643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Assumptions</a:t>
            </a:r>
          </a:p>
          <a:p>
            <a:pPr algn="ctr"/>
            <a:r>
              <a:rPr lang="en-US" altLang="en-US" sz="2000"/>
              <a:t>Equally fast swimmers</a:t>
            </a:r>
          </a:p>
          <a:p>
            <a:pPr algn="ctr"/>
            <a:r>
              <a:rPr lang="en-US" altLang="en-US" sz="2000"/>
              <a:t>Speed of each swimmer = c</a:t>
            </a:r>
          </a:p>
          <a:p>
            <a:pPr algn="ctr"/>
            <a:r>
              <a:rPr lang="en-US" altLang="en-US" sz="2000"/>
              <a:t>Water velocity or drift of the ether with respect to the earth = v</a:t>
            </a:r>
          </a:p>
          <a:p>
            <a:pPr algn="ctr"/>
            <a:r>
              <a:rPr lang="en-US" altLang="en-US" sz="2000"/>
              <a:t>Equal distance          between floats </a:t>
            </a:r>
          </a:p>
        </p:txBody>
      </p:sp>
      <p:graphicFrame>
        <p:nvGraphicFramePr>
          <p:cNvPr id="18436" name="Object 2">
            <a:extLst>
              <a:ext uri="{FF2B5EF4-FFF2-40B4-BE49-F238E27FC236}">
                <a16:creationId xmlns:a16="http://schemas.microsoft.com/office/drawing/2014/main" id="{34F2E4E3-38FD-4AB0-AE6F-AF5F828A98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3775" y="2703513"/>
          <a:ext cx="5810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140" imgH="215806" progId="Equation.3">
                  <p:embed/>
                </p:oleObj>
              </mc:Choice>
              <mc:Fallback>
                <p:oleObj name="Equation" r:id="rId2" imgW="368140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2703513"/>
                        <a:ext cx="5810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7D143CD-04EC-44CA-8F06-52AB464A2164}"/>
              </a:ext>
            </a:extLst>
          </p:cNvPr>
          <p:cNvSpPr/>
          <p:nvPr/>
        </p:nvSpPr>
        <p:spPr>
          <a:xfrm>
            <a:off x="1143000" y="34290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E7BFA6-3792-4D14-BBC4-6DF2BB8C1CDA}"/>
              </a:ext>
            </a:extLst>
          </p:cNvPr>
          <p:cNvSpPr/>
          <p:nvPr/>
        </p:nvSpPr>
        <p:spPr>
          <a:xfrm>
            <a:off x="1143000" y="4800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F1E84-79D3-431D-B92D-63AAF36CC2AB}"/>
              </a:ext>
            </a:extLst>
          </p:cNvPr>
          <p:cNvSpPr/>
          <p:nvPr/>
        </p:nvSpPr>
        <p:spPr>
          <a:xfrm>
            <a:off x="2590800" y="4800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8CE65E-1C7F-46B6-B767-5781ABBA8E60}"/>
              </a:ext>
            </a:extLst>
          </p:cNvPr>
          <p:cNvCxnSpPr/>
          <p:nvPr/>
        </p:nvCxnSpPr>
        <p:spPr>
          <a:xfrm>
            <a:off x="2057400" y="3810000"/>
            <a:ext cx="990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13">
            <a:extLst>
              <a:ext uri="{FF2B5EF4-FFF2-40B4-BE49-F238E27FC236}">
                <a16:creationId xmlns:a16="http://schemas.microsoft.com/office/drawing/2014/main" id="{10B9B689-6B18-4429-8760-ACDE3FA0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429000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v</a:t>
            </a:r>
          </a:p>
        </p:txBody>
      </p:sp>
      <p:graphicFrame>
        <p:nvGraphicFramePr>
          <p:cNvPr id="18442" name="Object 3">
            <a:extLst>
              <a:ext uri="{FF2B5EF4-FFF2-40B4-BE49-F238E27FC236}">
                <a16:creationId xmlns:a16="http://schemas.microsoft.com/office/drawing/2014/main" id="{DD0ED386-225A-496F-BD2A-5BDCC71870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083050"/>
          <a:ext cx="2857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83050"/>
                        <a:ext cx="2857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4">
            <a:extLst>
              <a:ext uri="{FF2B5EF4-FFF2-40B4-BE49-F238E27FC236}">
                <a16:creationId xmlns:a16="http://schemas.microsoft.com/office/drawing/2014/main" id="{810206E1-8BB2-46F3-B69E-94F48BDD4E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5562600"/>
          <a:ext cx="3746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579" imgH="215713" progId="Equation.3">
                  <p:embed/>
                </p:oleObj>
              </mc:Choice>
              <mc:Fallback>
                <p:oleObj name="Equation" r:id="rId6" imgW="139579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562600"/>
                        <a:ext cx="3746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id="{E6A939BF-B0BF-4162-859B-AAAD88DC49CA}"/>
              </a:ext>
            </a:extLst>
          </p:cNvPr>
          <p:cNvSpPr/>
          <p:nvPr/>
        </p:nvSpPr>
        <p:spPr>
          <a:xfrm>
            <a:off x="762000" y="3886200"/>
            <a:ext cx="42703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08C3ADA1-179D-45B5-B957-D83E09892465}"/>
              </a:ext>
            </a:extLst>
          </p:cNvPr>
          <p:cNvSpPr/>
          <p:nvPr/>
        </p:nvSpPr>
        <p:spPr>
          <a:xfrm rot="16200000">
            <a:off x="1981200" y="4953000"/>
            <a:ext cx="3048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2C63EF1-FDB4-43F2-B76C-8A6DAD764B22}"/>
              </a:ext>
            </a:extLst>
          </p:cNvPr>
          <p:cNvCxnSpPr/>
          <p:nvPr/>
        </p:nvCxnSpPr>
        <p:spPr>
          <a:xfrm>
            <a:off x="4876800" y="34290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F3054A-8C6F-48C7-8315-23A0DED34806}"/>
              </a:ext>
            </a:extLst>
          </p:cNvPr>
          <p:cNvCxnSpPr/>
          <p:nvPr/>
        </p:nvCxnSpPr>
        <p:spPr>
          <a:xfrm>
            <a:off x="6096000" y="3429000"/>
            <a:ext cx="0" cy="914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A76A2E8-5D4D-4FB0-AC57-EE056BE4628E}"/>
              </a:ext>
            </a:extLst>
          </p:cNvPr>
          <p:cNvCxnSpPr/>
          <p:nvPr/>
        </p:nvCxnSpPr>
        <p:spPr>
          <a:xfrm flipH="1" flipV="1">
            <a:off x="4876800" y="34290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Box 25">
            <a:extLst>
              <a:ext uri="{FF2B5EF4-FFF2-40B4-BE49-F238E27FC236}">
                <a16:creationId xmlns:a16="http://schemas.microsoft.com/office/drawing/2014/main" id="{D7E5164A-5F3A-4F92-AB12-B49F9FA50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3024188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v</a:t>
            </a:r>
          </a:p>
        </p:txBody>
      </p:sp>
      <p:sp>
        <p:nvSpPr>
          <p:cNvPr id="18450" name="TextBox 26">
            <a:extLst>
              <a:ext uri="{FF2B5EF4-FFF2-40B4-BE49-F238E27FC236}">
                <a16:creationId xmlns:a16="http://schemas.microsoft.com/office/drawing/2014/main" id="{BE5EF520-23E6-4E7A-954E-853B2DCF4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886200"/>
            <a:ext cx="282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graphicFrame>
        <p:nvGraphicFramePr>
          <p:cNvPr id="18451" name="Object 5">
            <a:extLst>
              <a:ext uri="{FF2B5EF4-FFF2-40B4-BE49-F238E27FC236}">
                <a16:creationId xmlns:a16="http://schemas.microsoft.com/office/drawing/2014/main" id="{A3770EDF-E7CB-4C85-9559-A863CCCC3E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3276600"/>
          <a:ext cx="1419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25" imgH="266584" progId="Equation.3">
                  <p:embed/>
                </p:oleObj>
              </mc:Choice>
              <mc:Fallback>
                <p:oleObj name="Equation" r:id="rId8" imgW="863225" imgH="26658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6600"/>
                        <a:ext cx="14192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452" name="Straight Connector 21">
            <a:extLst>
              <a:ext uri="{FF2B5EF4-FFF2-40B4-BE49-F238E27FC236}">
                <a16:creationId xmlns:a16="http://schemas.microsoft.com/office/drawing/2014/main" id="{61116EE3-5C9F-4A19-A975-2A92B1FD3C3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4800" y="1143000"/>
            <a:ext cx="86868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453" name="Object 6">
            <a:extLst>
              <a:ext uri="{FF2B5EF4-FFF2-40B4-BE49-F238E27FC236}">
                <a16:creationId xmlns:a16="http://schemas.microsoft.com/office/drawing/2014/main" id="{3A5BC1C4-BDEC-4A93-A330-763BAB97A7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567238"/>
          <a:ext cx="13620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25" imgH="431613" progId="Equation.3">
                  <p:embed/>
                </p:oleObj>
              </mc:Choice>
              <mc:Fallback>
                <p:oleObj name="Equation" r:id="rId10" imgW="863225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67238"/>
                        <a:ext cx="13620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4" name="Object 7">
            <a:extLst>
              <a:ext uri="{FF2B5EF4-FFF2-40B4-BE49-F238E27FC236}">
                <a16:creationId xmlns:a16="http://schemas.microsoft.com/office/drawing/2014/main" id="{AD4A60FD-6702-4232-94FC-B69067462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1550" y="4643438"/>
          <a:ext cx="11620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280" imgH="393529" progId="Equation.3">
                  <p:embed/>
                </p:oleObj>
              </mc:Choice>
              <mc:Fallback>
                <p:oleObj name="Equation" r:id="rId12" imgW="736280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4643438"/>
                        <a:ext cx="116205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5" name="Object 9">
            <a:extLst>
              <a:ext uri="{FF2B5EF4-FFF2-40B4-BE49-F238E27FC236}">
                <a16:creationId xmlns:a16="http://schemas.microsoft.com/office/drawing/2014/main" id="{10FFF14E-F7BD-4EB3-BD8D-1BD6A52B02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567238"/>
          <a:ext cx="16224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254" imgH="431613" progId="Equation.3">
                  <p:embed/>
                </p:oleObj>
              </mc:Choice>
              <mc:Fallback>
                <p:oleObj name="Equation" r:id="rId14" imgW="1028254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567238"/>
                        <a:ext cx="16224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6" name="Object 10">
            <a:extLst>
              <a:ext uri="{FF2B5EF4-FFF2-40B4-BE49-F238E27FC236}">
                <a16:creationId xmlns:a16="http://schemas.microsoft.com/office/drawing/2014/main" id="{68E8A2EE-2F33-489B-A9DE-E7BC09E9D0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600" y="4795838"/>
          <a:ext cx="6413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6048" imgH="215713" progId="Equation.3">
                  <p:embed/>
                </p:oleObj>
              </mc:Choice>
              <mc:Fallback>
                <p:oleObj name="Equation" r:id="rId16" imgW="406048" imgH="2157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795838"/>
                        <a:ext cx="6413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TextBox 29">
            <a:extLst>
              <a:ext uri="{FF2B5EF4-FFF2-40B4-BE49-F238E27FC236}">
                <a16:creationId xmlns:a16="http://schemas.microsoft.com/office/drawing/2014/main" id="{7C863364-E190-40C6-B334-58BE5DD9A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95950"/>
            <a:ext cx="400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0000"/>
                </a:solidFill>
              </a:rPr>
              <a:t>The perpendicular swimmer wins!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2FA5094-177D-4E54-B25B-E7D6BEC19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2.2: The Michelson-Morley Experiment</a:t>
            </a:r>
            <a:br>
              <a:rPr lang="en-US" altLang="en-US" sz="3400"/>
            </a:br>
            <a:endParaRPr lang="en-US" altLang="en-US" sz="34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DE79C74-8C35-4E82-9534-5B325240F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Albert Michelson (1852–1931) was the first U.S. citizen to receive the Nobel Prize for Physics (1907), and built an extremely precise device called an </a:t>
            </a:r>
            <a:r>
              <a:rPr lang="en-US" altLang="en-US" i="1"/>
              <a:t>interferometer </a:t>
            </a:r>
            <a:r>
              <a:rPr lang="en-US" altLang="en-US"/>
              <a:t>to measure the minute phase difference between two light waves traveling in mutually orthogonal directions.</a:t>
            </a:r>
          </a:p>
          <a:p>
            <a:pPr algn="ctr" eaLnBrk="1" hangingPunct="1"/>
            <a:endParaRPr lang="en-US" altLang="en-US"/>
          </a:p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298FF4A-F805-4712-B408-211E64CEF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2895600" cy="5410200"/>
          </a:xfrm>
        </p:spPr>
        <p:txBody>
          <a:bodyPr/>
          <a:lstStyle/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00"/>
                </a:solidFill>
              </a:rPr>
              <a:t>1. AC is parallel to the motion of the Earth inducing an </a:t>
            </a:r>
            <a:r>
              <a:rPr lang="ja-JP" altLang="en-US" sz="1800">
                <a:solidFill>
                  <a:srgbClr val="000000"/>
                </a:solidFill>
              </a:rPr>
              <a:t>“</a:t>
            </a:r>
            <a:r>
              <a:rPr lang="en-US" altLang="ja-JP" sz="1800">
                <a:solidFill>
                  <a:srgbClr val="000000"/>
                </a:solidFill>
              </a:rPr>
              <a:t>ether wind</a:t>
            </a:r>
            <a:r>
              <a:rPr lang="ja-JP" altLang="en-US" sz="1800">
                <a:solidFill>
                  <a:srgbClr val="000000"/>
                </a:solidFill>
              </a:rPr>
              <a:t>”</a:t>
            </a:r>
            <a:br>
              <a:rPr lang="en-US" altLang="ja-JP" sz="1800">
                <a:solidFill>
                  <a:srgbClr val="000000"/>
                </a:solidFill>
              </a:rPr>
            </a:br>
            <a:br>
              <a:rPr lang="en-US" altLang="ja-JP" sz="1800">
                <a:solidFill>
                  <a:srgbClr val="000000"/>
                </a:solidFill>
              </a:rPr>
            </a:br>
            <a:r>
              <a:rPr lang="en-US" altLang="ja-JP" sz="1800">
                <a:solidFill>
                  <a:srgbClr val="000000"/>
                </a:solidFill>
              </a:rPr>
              <a:t>2. Light from source S is split by mirror A and travels to mirrors C and D in mutually perpendicular directions</a:t>
            </a:r>
            <a:br>
              <a:rPr lang="en-US" altLang="ja-JP" sz="1800">
                <a:solidFill>
                  <a:srgbClr val="000000"/>
                </a:solidFill>
              </a:rPr>
            </a:br>
            <a:br>
              <a:rPr lang="en-US" altLang="ja-JP" sz="1800">
                <a:solidFill>
                  <a:srgbClr val="000000"/>
                </a:solidFill>
              </a:rPr>
            </a:br>
            <a:r>
              <a:rPr lang="en-US" altLang="ja-JP" sz="1800">
                <a:solidFill>
                  <a:srgbClr val="000000"/>
                </a:solidFill>
              </a:rPr>
              <a:t>3. After reflection the beams recombine at A slightly out of phase due to the </a:t>
            </a:r>
            <a:r>
              <a:rPr lang="ja-JP" altLang="en-US" sz="1800">
                <a:solidFill>
                  <a:srgbClr val="000000"/>
                </a:solidFill>
              </a:rPr>
              <a:t>“</a:t>
            </a:r>
            <a:r>
              <a:rPr lang="en-US" altLang="ja-JP" sz="1800">
                <a:solidFill>
                  <a:srgbClr val="000000"/>
                </a:solidFill>
              </a:rPr>
              <a:t>ether wind</a:t>
            </a:r>
            <a:r>
              <a:rPr lang="ja-JP" altLang="en-US" sz="1800">
                <a:solidFill>
                  <a:srgbClr val="000000"/>
                </a:solidFill>
              </a:rPr>
              <a:t>”</a:t>
            </a:r>
            <a:r>
              <a:rPr lang="en-US" altLang="ja-JP" sz="1800">
                <a:solidFill>
                  <a:srgbClr val="000000"/>
                </a:solidFill>
              </a:rPr>
              <a:t> as viewed by telescope E.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4D9B9C35-1C97-416C-9C9A-B976C7E84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400">
                <a:solidFill>
                  <a:srgbClr val="3333CC"/>
                </a:solidFill>
              </a:rPr>
              <a:t>The Michelson Interferometer</a:t>
            </a:r>
          </a:p>
        </p:txBody>
      </p:sp>
      <p:sp>
        <p:nvSpPr>
          <p:cNvPr id="20484" name="FlagCount" hidden="1">
            <a:hlinkClick r:id="rId2" action="ppaction://hlinkfile"/>
            <a:extLst>
              <a:ext uri="{FF2B5EF4-FFF2-40B4-BE49-F238E27FC236}">
                <a16:creationId xmlns:a16="http://schemas.microsoft.com/office/drawing/2014/main" id="{D2F69AD2-DF88-4F51-9C58-AC4A6D280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012C1191-6CBD-4667-84EB-2C33DE1AC65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5257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">
            <a:extLst>
              <a:ext uri="{FF2B5EF4-FFF2-40B4-BE49-F238E27FC236}">
                <a16:creationId xmlns:a16="http://schemas.microsoft.com/office/drawing/2014/main" id="{361DF541-A203-4D69-82E2-0EAE9AC94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751513"/>
            <a:ext cx="508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0033CC"/>
                </a:solidFill>
              </a:rPr>
              <a:t>The system was set on a rotatable platform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EED4A4-ABB9-4517-AE31-6A9C66072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524000"/>
          </a:xfrm>
        </p:spPr>
        <p:txBody>
          <a:bodyPr/>
          <a:lstStyle/>
          <a:p>
            <a:pPr eaLnBrk="1" hangingPunct="1"/>
            <a:r>
              <a:rPr lang="en-US" altLang="en-US" sz="2800"/>
              <a:t>Typical interferometer fringe pattern, which is     expected to shift when the system is rotated</a:t>
            </a:r>
          </a:p>
        </p:txBody>
      </p:sp>
      <p:pic>
        <p:nvPicPr>
          <p:cNvPr id="21507" name="Picture 8" descr="0203">
            <a:extLst>
              <a:ext uri="{FF2B5EF4-FFF2-40B4-BE49-F238E27FC236}">
                <a16:creationId xmlns:a16="http://schemas.microsoft.com/office/drawing/2014/main" id="{FE19F66C-628C-4C63-B3EC-8B109151F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"/>
          <a:stretch>
            <a:fillRect/>
          </a:stretch>
        </p:blipFill>
        <p:spPr bwMode="auto">
          <a:xfrm>
            <a:off x="2454275" y="1600200"/>
            <a:ext cx="42338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B83632B-A17F-46EE-B3B8-1779F4426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The Analysis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5EE07A7-E3F1-4C9D-A05D-6EDACDDDD9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64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/>
              <a:t>Time </a:t>
            </a:r>
            <a:r>
              <a:rPr lang="en-US" altLang="en-US" sz="1900" i="1"/>
              <a:t>t</a:t>
            </a:r>
            <a:r>
              <a:rPr lang="en-US" altLang="en-US" sz="1900" baseline="-25000"/>
              <a:t>1 </a:t>
            </a:r>
            <a:r>
              <a:rPr lang="en-US" altLang="en-US" sz="1900"/>
              <a:t>from A to C and back on parallel course:</a:t>
            </a:r>
          </a:p>
        </p:txBody>
      </p:sp>
      <p:sp>
        <p:nvSpPr>
          <p:cNvPr id="22532" name="Rectangle 22">
            <a:extLst>
              <a:ext uri="{FF2B5EF4-FFF2-40B4-BE49-F238E27FC236}">
                <a16:creationId xmlns:a16="http://schemas.microsoft.com/office/drawing/2014/main" id="{C45E04C0-365C-4092-8F6F-66A0413A7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2911475"/>
            <a:ext cx="66262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100">
                <a:solidFill>
                  <a:schemeClr val="tx1"/>
                </a:solidFill>
              </a:rPr>
              <a:t>Time </a:t>
            </a:r>
            <a:r>
              <a:rPr lang="en-US" altLang="en-US" sz="2100" i="1">
                <a:solidFill>
                  <a:schemeClr val="tx1"/>
                </a:solidFill>
              </a:rPr>
              <a:t>t</a:t>
            </a:r>
            <a:r>
              <a:rPr lang="en-US" altLang="en-US" sz="2100" baseline="-25000">
                <a:solidFill>
                  <a:schemeClr val="tx1"/>
                </a:solidFill>
              </a:rPr>
              <a:t>2</a:t>
            </a:r>
            <a:r>
              <a:rPr lang="en-US" altLang="en-US" sz="2100">
                <a:solidFill>
                  <a:schemeClr val="tx1"/>
                </a:solidFill>
              </a:rPr>
              <a:t> from A to D and back on perpendicular course:</a:t>
            </a:r>
          </a:p>
        </p:txBody>
      </p:sp>
      <p:sp>
        <p:nvSpPr>
          <p:cNvPr id="22533" name="Rectangle 24">
            <a:extLst>
              <a:ext uri="{FF2B5EF4-FFF2-40B4-BE49-F238E27FC236}">
                <a16:creationId xmlns:a16="http://schemas.microsoft.com/office/drawing/2014/main" id="{1AB752FD-909B-469B-9BA2-5B8ADAD52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4540250"/>
            <a:ext cx="36242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100">
                <a:solidFill>
                  <a:schemeClr val="tx1"/>
                </a:solidFill>
              </a:rPr>
              <a:t>So that the change in time is:</a:t>
            </a:r>
          </a:p>
        </p:txBody>
      </p:sp>
      <p:sp>
        <p:nvSpPr>
          <p:cNvPr id="22534" name="Rectangle 25">
            <a:extLst>
              <a:ext uri="{FF2B5EF4-FFF2-40B4-BE49-F238E27FC236}">
                <a16:creationId xmlns:a16="http://schemas.microsoft.com/office/drawing/2014/main" id="{39939C1A-64AB-440C-9E68-1AE7E9CB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981075"/>
            <a:ext cx="50895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Assuming the Galilean Transformation</a:t>
            </a:r>
          </a:p>
        </p:txBody>
      </p:sp>
      <p:pic>
        <p:nvPicPr>
          <p:cNvPr id="22535" name="Picture 33">
            <a:extLst>
              <a:ext uri="{FF2B5EF4-FFF2-40B4-BE49-F238E27FC236}">
                <a16:creationId xmlns:a16="http://schemas.microsoft.com/office/drawing/2014/main" id="{2C39B5BB-8926-4715-ABE1-76446A00D6E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5105400"/>
            <a:ext cx="57626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4">
            <a:extLst>
              <a:ext uri="{FF2B5EF4-FFF2-40B4-BE49-F238E27FC236}">
                <a16:creationId xmlns:a16="http://schemas.microsoft.com/office/drawing/2014/main" id="{F9ABC541-8161-40D2-A019-CDD81AFB4C8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3503613"/>
            <a:ext cx="46069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8" descr="image01">
            <a:extLst>
              <a:ext uri="{FF2B5EF4-FFF2-40B4-BE49-F238E27FC236}">
                <a16:creationId xmlns:a16="http://schemas.microsoft.com/office/drawing/2014/main" id="{78D44B98-270F-46AC-A417-44C94A2C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03425"/>
            <a:ext cx="6172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Oval 1">
            <a:extLst>
              <a:ext uri="{FF2B5EF4-FFF2-40B4-BE49-F238E27FC236}">
                <a16:creationId xmlns:a16="http://schemas.microsoft.com/office/drawing/2014/main" id="{44F1AD95-9219-42D8-B221-EB18413EE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3810000"/>
            <a:ext cx="1143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22539" name="Rectangle 2">
            <a:extLst>
              <a:ext uri="{FF2B5EF4-FFF2-40B4-BE49-F238E27FC236}">
                <a16:creationId xmlns:a16="http://schemas.microsoft.com/office/drawing/2014/main" id="{D4A40C0A-DC1C-4D98-BE49-7AED4B954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15000"/>
            <a:ext cx="304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22540" name="Rectangle 3">
            <a:extLst>
              <a:ext uri="{FF2B5EF4-FFF2-40B4-BE49-F238E27FC236}">
                <a16:creationId xmlns:a16="http://schemas.microsoft.com/office/drawing/2014/main" id="{9A92DC66-EF8C-4E66-A73E-032571E75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602288"/>
            <a:ext cx="1524000" cy="460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22541" name="TextBox 2">
            <a:extLst>
              <a:ext uri="{FF2B5EF4-FFF2-40B4-BE49-F238E27FC236}">
                <a16:creationId xmlns:a16="http://schemas.microsoft.com/office/drawing/2014/main" id="{6F5A0828-8744-497D-959D-AA3444088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3354388"/>
            <a:ext cx="374650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06FB1D7-B533-4568-B84B-4B22516D0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The Analysis (continued)</a:t>
            </a:r>
          </a:p>
        </p:txBody>
      </p:sp>
      <p:pic>
        <p:nvPicPr>
          <p:cNvPr id="23555" name="Picture 22">
            <a:extLst>
              <a:ext uri="{FF2B5EF4-FFF2-40B4-BE49-F238E27FC236}">
                <a16:creationId xmlns:a16="http://schemas.microsoft.com/office/drawing/2014/main" id="{2394B467-262F-485D-ADFF-5E69D3952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9363"/>
            <a:ext cx="4038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3">
            <a:extLst>
              <a:ext uri="{FF2B5EF4-FFF2-40B4-BE49-F238E27FC236}">
                <a16:creationId xmlns:a16="http://schemas.microsoft.com/office/drawing/2014/main" id="{CB1058A1-252F-4397-8F54-02332675F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352800"/>
            <a:ext cx="71342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4">
            <a:extLst>
              <a:ext uri="{FF2B5EF4-FFF2-40B4-BE49-F238E27FC236}">
                <a16:creationId xmlns:a16="http://schemas.microsoft.com/office/drawing/2014/main" id="{232F8C52-580D-437C-9EA8-464FCFB81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792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Upon rotating the apparatus, the optical path lengths </a:t>
            </a:r>
            <a:r>
              <a:rPr lang="en-US" altLang="en-US">
                <a:solidFill>
                  <a:schemeClr val="tx1"/>
                </a:solidFill>
                <a:ea typeface="ヒラギノ角ゴ Pro W3" pitchFamily="-84" charset="-128"/>
              </a:rPr>
              <a:t>ℓ</a:t>
            </a:r>
            <a:r>
              <a:rPr lang="en-US" altLang="en-US" baseline="-25000">
                <a:solidFill>
                  <a:schemeClr val="tx1"/>
                </a:solidFill>
                <a:ea typeface="ヒラギノ角ゴ Pro W3" pitchFamily="-84" charset="-128"/>
              </a:rPr>
              <a:t>1</a:t>
            </a:r>
            <a:r>
              <a:rPr lang="en-US" altLang="en-US">
                <a:solidFill>
                  <a:schemeClr val="tx1"/>
                </a:solidFill>
                <a:ea typeface="ヒラギノ角ゴ Pro W3" pitchFamily="-84" charset="-128"/>
              </a:rPr>
              <a:t> and ℓ</a:t>
            </a:r>
            <a:r>
              <a:rPr lang="en-US" altLang="en-US" baseline="-25000">
                <a:solidFill>
                  <a:schemeClr val="tx1"/>
                </a:solidFill>
                <a:ea typeface="ヒラギノ角ゴ Pro W3" pitchFamily="-84" charset="-128"/>
              </a:rPr>
              <a:t>2</a:t>
            </a:r>
            <a:r>
              <a:rPr lang="en-US" altLang="en-US">
                <a:solidFill>
                  <a:schemeClr val="tx1"/>
                </a:solidFill>
                <a:ea typeface="ヒラギノ角ゴ Pro W3" pitchFamily="-84" charset="-128"/>
              </a:rPr>
              <a:t> are interchanged producing a different change in time: (note the change in denominators)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E13BAE53-7B3F-4FC8-9ECA-8EC40C46D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43050"/>
            <a:ext cx="7159625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089025" algn="l"/>
              </a:tabLst>
            </a:pPr>
            <a:r>
              <a:rPr lang="en-US" altLang="en-US" sz="2100"/>
              <a:t>2.1	The </a:t>
            </a:r>
            <a:r>
              <a:rPr lang="en-US" altLang="en-US" sz="2100">
                <a:solidFill>
                  <a:srgbClr val="FF0000"/>
                </a:solidFill>
              </a:rPr>
              <a:t>Apparent</a:t>
            </a:r>
            <a:r>
              <a:rPr lang="en-US" altLang="en-US" sz="2100"/>
              <a:t> Need for Ether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089025" algn="l"/>
              </a:tabLst>
            </a:pPr>
            <a:r>
              <a:rPr lang="en-US" altLang="en-US" sz="2100"/>
              <a:t>2.2	The Michelson-Morley Experiment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089025" algn="l"/>
              </a:tabLst>
            </a:pPr>
            <a:r>
              <a:rPr lang="en-US" altLang="en-US" sz="2100"/>
              <a:t>2.3	Einstein</a:t>
            </a:r>
            <a:r>
              <a:rPr lang="ja-JP" altLang="en-US" sz="2100"/>
              <a:t>’</a:t>
            </a:r>
            <a:r>
              <a:rPr lang="en-US" altLang="ja-JP" sz="2100"/>
              <a:t>s Postulates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089025" algn="l"/>
              </a:tabLst>
            </a:pPr>
            <a:r>
              <a:rPr lang="en-US" altLang="en-US" sz="2100"/>
              <a:t>2.4	The Lorentz Transformation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089025" algn="l"/>
              </a:tabLst>
            </a:pPr>
            <a:r>
              <a:rPr lang="en-US" altLang="en-US" sz="2100"/>
              <a:t>2.5	Time Dilation and Length Contraction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089025" algn="l"/>
              </a:tabLst>
            </a:pPr>
            <a:r>
              <a:rPr lang="en-US" altLang="en-US" sz="2100"/>
              <a:t>2.6	Addition of Velocities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089025" algn="l"/>
              </a:tabLst>
            </a:pPr>
            <a:r>
              <a:rPr lang="en-US" altLang="en-US" sz="2100"/>
              <a:t>2.7	Experimental Verification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089025" algn="l"/>
              </a:tabLst>
            </a:pPr>
            <a:r>
              <a:rPr lang="en-US" altLang="en-US" sz="2100"/>
              <a:t>2.8	Twin Paradox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089025" algn="l"/>
              </a:tabLst>
            </a:pPr>
            <a:r>
              <a:rPr lang="en-US" altLang="en-US" sz="2100"/>
              <a:t>2.9	</a:t>
            </a:r>
            <a:r>
              <a:rPr lang="en-US" altLang="en-US" sz="2100">
                <a:solidFill>
                  <a:srgbClr val="FF0000"/>
                </a:solidFill>
              </a:rPr>
              <a:t>Space-time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089025" algn="l"/>
              </a:tabLst>
            </a:pPr>
            <a:r>
              <a:rPr lang="en-US" altLang="en-US" sz="2100"/>
              <a:t>2.10	Doppler Effect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089025" algn="l"/>
              </a:tabLst>
            </a:pPr>
            <a:r>
              <a:rPr lang="en-US" altLang="en-US" sz="2100"/>
              <a:t>2.11	Relativistic Momentum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089025" algn="l"/>
              </a:tabLst>
            </a:pPr>
            <a:r>
              <a:rPr lang="en-US" altLang="en-US" sz="2100"/>
              <a:t>2.12	Relativistic Energy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089025" algn="l"/>
              </a:tabLst>
            </a:pPr>
            <a:r>
              <a:rPr lang="en-US" altLang="en-US" sz="2100"/>
              <a:t>2.13	Computations in Modern Physics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089025" algn="l"/>
              </a:tabLst>
            </a:pPr>
            <a:r>
              <a:rPr lang="en-US" altLang="en-US" sz="2100"/>
              <a:t>2.14	Electromagnetism and Relativity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54890C4-125E-4136-A452-0FC068F6B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71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800">
                <a:solidFill>
                  <a:schemeClr val="tx1"/>
                </a:solidFill>
              </a:rPr>
              <a:t>CHAPTER 2</a:t>
            </a:r>
            <a:br>
              <a:rPr lang="en-US" sz="3400">
                <a:solidFill>
                  <a:schemeClr val="tx1"/>
                </a:solidFill>
              </a:rPr>
            </a:br>
            <a:r>
              <a:rPr lang="en-US" sz="3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Theory of Relativity</a:t>
            </a:r>
          </a:p>
        </p:txBody>
      </p:sp>
      <p:sp>
        <p:nvSpPr>
          <p:cNvPr id="6148" name="Text Box 9">
            <a:extLst>
              <a:ext uri="{FF2B5EF4-FFF2-40B4-BE49-F238E27FC236}">
                <a16:creationId xmlns:a16="http://schemas.microsoft.com/office/drawing/2014/main" id="{7BE4B984-B3B8-4BA2-83BE-6EDD421EB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733800"/>
            <a:ext cx="32004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tx1"/>
                </a:solidFill>
              </a:rPr>
              <a:t>It was found that there was no displacement of the interference fringes, so that the result of the experiment was negative and would, therefore, show that there is still a difficulty in the theory itself…</a:t>
            </a:r>
          </a:p>
          <a:p>
            <a:pPr algn="r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- Albert Michelson, 1907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28E1785-F38B-4102-B840-503E4FFE7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914400"/>
          </a:xfrm>
        </p:spPr>
        <p:txBody>
          <a:bodyPr/>
          <a:lstStyle/>
          <a:p>
            <a:pPr eaLnBrk="1" hangingPunct="1"/>
            <a:r>
              <a:rPr lang="en-US" altLang="en-US" sz="3400"/>
              <a:t>The Analysis (continued)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1034B820-E41F-436C-B05B-88469CAF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784475"/>
            <a:ext cx="8229600" cy="20923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and upon a binomial expansion, assuming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i="1"/>
              <a:t>v</a:t>
            </a:r>
            <a:r>
              <a:rPr lang="en-US" altLang="en-US"/>
              <a:t>/</a:t>
            </a:r>
            <a:r>
              <a:rPr lang="en-US" altLang="en-US" i="1"/>
              <a:t>c</a:t>
            </a:r>
            <a:r>
              <a:rPr lang="en-US" altLang="en-US"/>
              <a:t> &lt;&lt; 1, this reduces to</a:t>
            </a:r>
          </a:p>
        </p:txBody>
      </p:sp>
      <p:pic>
        <p:nvPicPr>
          <p:cNvPr id="24580" name="Picture 23">
            <a:extLst>
              <a:ext uri="{FF2B5EF4-FFF2-40B4-BE49-F238E27FC236}">
                <a16:creationId xmlns:a16="http://schemas.microsoft.com/office/drawing/2014/main" id="{3B96F2C5-9841-4BB1-B0A8-99730DC1F9A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3752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4">
            <a:extLst>
              <a:ext uri="{FF2B5EF4-FFF2-40B4-BE49-F238E27FC236}">
                <a16:creationId xmlns:a16="http://schemas.microsoft.com/office/drawing/2014/main" id="{10E25DF6-E6C0-4683-9D1B-56A6390E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4876800"/>
            <a:ext cx="4152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25">
            <a:extLst>
              <a:ext uri="{FF2B5EF4-FFF2-40B4-BE49-F238E27FC236}">
                <a16:creationId xmlns:a16="http://schemas.microsoft.com/office/drawing/2014/main" id="{6D67FFEF-0F95-46EE-B140-D21B71AC4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43000"/>
            <a:ext cx="729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Thus a time difference between rotations is given by: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F01708-ED35-4E8B-B472-8D8B33AA0FA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96300" y="5637404"/>
            <a:ext cx="4392677" cy="1050031"/>
          </a:xfrm>
          <a:prstGeom prst="rect">
            <a:avLst/>
          </a:prstGeom>
          <a:blipFill rotWithShape="1">
            <a:blip r:embed="rId4"/>
            <a:stretch>
              <a:fillRect t="-4070" r="-1664"/>
            </a:stretch>
          </a:blipFill>
        </p:spPr>
        <p:txBody>
          <a:bodyPr/>
          <a:lstStyle/>
          <a:p>
            <a:pPr algn="ctr"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  <p:grpSp>
        <p:nvGrpSpPr>
          <p:cNvPr id="24584" name="Group 20">
            <a:extLst>
              <a:ext uri="{FF2B5EF4-FFF2-40B4-BE49-F238E27FC236}">
                <a16:creationId xmlns:a16="http://schemas.microsoft.com/office/drawing/2014/main" id="{9D45AB38-BA65-4873-8E78-1FE906BEE195}"/>
              </a:ext>
            </a:extLst>
          </p:cNvPr>
          <p:cNvGrpSpPr>
            <a:grpSpLocks/>
          </p:cNvGrpSpPr>
          <p:nvPr/>
        </p:nvGrpSpPr>
        <p:grpSpPr bwMode="auto">
          <a:xfrm>
            <a:off x="5534025" y="2414588"/>
            <a:ext cx="1657350" cy="473075"/>
            <a:chOff x="5505448" y="2422524"/>
            <a:chExt cx="1657352" cy="473076"/>
          </a:xfrm>
        </p:grpSpPr>
        <p:cxnSp>
          <p:nvCxnSpPr>
            <p:cNvPr id="24585" name="Straight Connector 8">
              <a:extLst>
                <a:ext uri="{FF2B5EF4-FFF2-40B4-BE49-F238E27FC236}">
                  <a16:creationId xmlns:a16="http://schemas.microsoft.com/office/drawing/2014/main" id="{0A7D3646-3C31-4B0A-B4A9-FBA51A18C6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405833" y="2552303"/>
              <a:ext cx="457200" cy="229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Straight Connector 16">
              <a:extLst>
                <a:ext uri="{FF2B5EF4-FFF2-40B4-BE49-F238E27FC236}">
                  <a16:creationId xmlns:a16="http://schemas.microsoft.com/office/drawing/2014/main" id="{CE277D6E-1FD2-43B2-A550-DA8B19E7A1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00712" y="2422524"/>
              <a:ext cx="1462088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7" name="Straight Connector 18">
              <a:extLst>
                <a:ext uri="{FF2B5EF4-FFF2-40B4-BE49-F238E27FC236}">
                  <a16:creationId xmlns:a16="http://schemas.microsoft.com/office/drawing/2014/main" id="{8555AFD5-A30E-49F6-A030-9516CD883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5445916" y="2755109"/>
              <a:ext cx="152400" cy="33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B20BE32-A75A-46E5-AD70-FF015F894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762000"/>
          </a:xfrm>
        </p:spPr>
        <p:txBody>
          <a:bodyPr/>
          <a:lstStyle/>
          <a:p>
            <a:pPr eaLnBrk="1" hangingPunct="1"/>
            <a:r>
              <a:rPr lang="en-US" altLang="en-US" sz="3400"/>
              <a:t>Results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6A2B6F7-0F5C-4852-9690-FAF9B0C2A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642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Using the Earth</a:t>
            </a:r>
            <a:r>
              <a:rPr lang="ja-JP" altLang="en-US" sz="2600" dirty="0"/>
              <a:t>’</a:t>
            </a:r>
            <a:r>
              <a:rPr lang="en-US" altLang="ja-JP" sz="2600" dirty="0"/>
              <a:t>s orbital speed as:</a:t>
            </a:r>
            <a:endParaRPr lang="en-US" sz="2600" i="1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i="1" dirty="0">
                <a:cs typeface="Arial" panose="020B0604020202020204" pitchFamily="34" charset="0"/>
              </a:rPr>
              <a:t>V</a:t>
            </a:r>
            <a:r>
              <a:rPr lang="en-US" sz="2600" dirty="0">
                <a:cs typeface="Arial" panose="020B0604020202020204" pitchFamily="34" charset="0"/>
              </a:rPr>
              <a:t> = 3 × 10</a:t>
            </a:r>
            <a:r>
              <a:rPr lang="en-US" sz="2600" baseline="30000" dirty="0">
                <a:cs typeface="Arial" panose="020B0604020202020204" pitchFamily="34" charset="0"/>
              </a:rPr>
              <a:t>4 </a:t>
            </a:r>
            <a:r>
              <a:rPr lang="en-US" sz="2600" dirty="0">
                <a:cs typeface="Arial" panose="020B0604020202020204" pitchFamily="34" charset="0"/>
              </a:rPr>
              <a:t>m/s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dirty="0">
                <a:cs typeface="Arial" panose="020B0604020202020204" pitchFamily="34" charset="0"/>
              </a:rPr>
              <a:t>	together with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dirty="0">
                <a:ea typeface="ヒラギノ角ゴ Pro W3" pitchFamily="-84" charset="-128"/>
              </a:rPr>
              <a:t>ℓ</a:t>
            </a:r>
            <a:r>
              <a:rPr lang="en-US" sz="2600" baseline="-25000" dirty="0">
                <a:cs typeface="Arial" panose="020B0604020202020204" pitchFamily="34" charset="0"/>
              </a:rPr>
              <a:t>1 </a:t>
            </a:r>
            <a:r>
              <a:rPr lang="en-US" sz="2600" dirty="0">
                <a:cs typeface="Arial" panose="020B0604020202020204" pitchFamily="34" charset="0"/>
              </a:rPr>
              <a:t>≈ </a:t>
            </a:r>
            <a:r>
              <a:rPr lang="en-US" sz="2600" dirty="0">
                <a:ea typeface="ヒラギノ角ゴ Pro W3" pitchFamily="-84" charset="-128"/>
              </a:rPr>
              <a:t>ℓ</a:t>
            </a:r>
            <a:r>
              <a:rPr lang="en-US" sz="2600" baseline="-25000" dirty="0">
                <a:cs typeface="Arial" panose="020B0604020202020204" pitchFamily="34" charset="0"/>
              </a:rPr>
              <a:t>2  </a:t>
            </a:r>
            <a:r>
              <a:rPr lang="en-US" sz="2600" dirty="0">
                <a:cs typeface="Arial" panose="020B0604020202020204" pitchFamily="34" charset="0"/>
              </a:rPr>
              <a:t>= 1.2 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dirty="0">
                <a:cs typeface="Arial" panose="020B0604020202020204" pitchFamily="34" charset="0"/>
              </a:rPr>
              <a:t>	So that the time difference becomes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600" dirty="0">
                <a:latin typeface="Lucida Grande" charset="0"/>
                <a:cs typeface="Arial" panose="020B0604020202020204" pitchFamily="34" charset="0"/>
              </a:rPr>
              <a:t>Δ</a:t>
            </a:r>
            <a:r>
              <a:rPr lang="en-US" sz="2600" i="1" dirty="0">
                <a:cs typeface="Arial" panose="020B0604020202020204" pitchFamily="34" charset="0"/>
              </a:rPr>
              <a:t>t</a:t>
            </a:r>
            <a:r>
              <a:rPr lang="ja-JP" altLang="en-US" sz="2600" i="1" dirty="0">
                <a:cs typeface="Arial" panose="020B0604020202020204" pitchFamily="34" charset="0"/>
              </a:rPr>
              <a:t>’</a:t>
            </a:r>
            <a:r>
              <a:rPr lang="en-US" altLang="ja-JP" sz="2600" baseline="30000" dirty="0">
                <a:cs typeface="Arial" panose="020B0604020202020204" pitchFamily="34" charset="0"/>
              </a:rPr>
              <a:t> </a:t>
            </a:r>
            <a:r>
              <a:rPr lang="en-US" altLang="ja-JP" sz="2600" dirty="0"/>
              <a:t>−</a:t>
            </a:r>
            <a:r>
              <a:rPr lang="en-US" altLang="ja-JP" sz="2600" dirty="0">
                <a:cs typeface="Arial" panose="020B0604020202020204" pitchFamily="34" charset="0"/>
              </a:rPr>
              <a:t> </a:t>
            </a:r>
            <a:r>
              <a:rPr lang="el-GR" altLang="ja-JP" sz="2600" dirty="0">
                <a:latin typeface="Lucida Grande" charset="0"/>
                <a:cs typeface="Arial" panose="020B0604020202020204" pitchFamily="34" charset="0"/>
              </a:rPr>
              <a:t>Δ</a:t>
            </a:r>
            <a:r>
              <a:rPr lang="en-US" altLang="ja-JP" sz="2600" i="1" dirty="0">
                <a:cs typeface="Arial" panose="020B0604020202020204" pitchFamily="34" charset="0"/>
              </a:rPr>
              <a:t>t</a:t>
            </a:r>
            <a:r>
              <a:rPr lang="en-US" altLang="ja-JP" sz="2600" dirty="0">
                <a:cs typeface="Arial" panose="020B0604020202020204" pitchFamily="34" charset="0"/>
              </a:rPr>
              <a:t> ≈ </a:t>
            </a:r>
            <a:r>
              <a:rPr lang="en-US" altLang="ja-JP" sz="2600" i="1" dirty="0">
                <a:cs typeface="Arial" panose="020B0604020202020204" pitchFamily="34" charset="0"/>
              </a:rPr>
              <a:t>v</a:t>
            </a:r>
            <a:r>
              <a:rPr lang="en-US" altLang="ja-JP" sz="2600" baseline="30000" dirty="0">
                <a:cs typeface="Arial" panose="020B0604020202020204" pitchFamily="34" charset="0"/>
              </a:rPr>
              <a:t>2</a:t>
            </a:r>
            <a:r>
              <a:rPr lang="en-US" altLang="ja-JP" sz="2600" dirty="0">
                <a:cs typeface="Arial" panose="020B0604020202020204" pitchFamily="34" charset="0"/>
              </a:rPr>
              <a:t>(</a:t>
            </a:r>
            <a:r>
              <a:rPr lang="en-US" altLang="ja-JP" sz="2600" dirty="0">
                <a:ea typeface="ヒラギノ角ゴ Pro W3" pitchFamily="-84" charset="-128"/>
              </a:rPr>
              <a:t>ℓ</a:t>
            </a:r>
            <a:r>
              <a:rPr lang="en-US" altLang="ja-JP" sz="2600" baseline="-25000" dirty="0">
                <a:cs typeface="Arial" panose="020B0604020202020204" pitchFamily="34" charset="0"/>
              </a:rPr>
              <a:t>1 </a:t>
            </a:r>
            <a:r>
              <a:rPr lang="en-US" altLang="ja-JP" sz="2600" dirty="0">
                <a:cs typeface="Arial" panose="020B0604020202020204" pitchFamily="34" charset="0"/>
              </a:rPr>
              <a:t>+ </a:t>
            </a:r>
            <a:r>
              <a:rPr lang="en-US" altLang="ja-JP" sz="2600" dirty="0">
                <a:ea typeface="ヒラギノ角ゴ Pro W3" pitchFamily="-84" charset="-128"/>
              </a:rPr>
              <a:t>ℓ</a:t>
            </a:r>
            <a:r>
              <a:rPr lang="en-US" altLang="ja-JP" sz="2600" baseline="-25000" dirty="0">
                <a:cs typeface="Arial" panose="020B0604020202020204" pitchFamily="34" charset="0"/>
              </a:rPr>
              <a:t>2</a:t>
            </a:r>
            <a:r>
              <a:rPr lang="en-US" altLang="ja-JP" sz="2600" dirty="0">
                <a:cs typeface="Arial" panose="020B0604020202020204" pitchFamily="34" charset="0"/>
              </a:rPr>
              <a:t>)/</a:t>
            </a:r>
            <a:r>
              <a:rPr lang="en-US" altLang="ja-JP" sz="2600" i="1" dirty="0">
                <a:cs typeface="Arial" panose="020B0604020202020204" pitchFamily="34" charset="0"/>
              </a:rPr>
              <a:t>c</a:t>
            </a:r>
            <a:r>
              <a:rPr lang="en-US" altLang="ja-JP" sz="2600" baseline="30000" dirty="0">
                <a:cs typeface="Arial" panose="020B0604020202020204" pitchFamily="34" charset="0"/>
              </a:rPr>
              <a:t>3 </a:t>
            </a:r>
            <a:r>
              <a:rPr lang="en-US" altLang="ja-JP" sz="2600" dirty="0">
                <a:cs typeface="Arial" panose="020B0604020202020204" pitchFamily="34" charset="0"/>
              </a:rPr>
              <a:t>= 8 × 10</a:t>
            </a:r>
            <a:r>
              <a:rPr lang="en-US" altLang="ja-JP" sz="2600" baseline="30000" dirty="0"/>
              <a:t>−</a:t>
            </a:r>
            <a:r>
              <a:rPr lang="en-US" altLang="ja-JP" sz="2600" baseline="30000" dirty="0">
                <a:cs typeface="Arial" panose="020B0604020202020204" pitchFamily="34" charset="0"/>
              </a:rPr>
              <a:t>17 </a:t>
            </a:r>
            <a:r>
              <a:rPr lang="en-US" altLang="ja-JP" sz="2600" dirty="0">
                <a:cs typeface="Arial" panose="020B0604020202020204" pitchFamily="34" charset="0"/>
              </a:rPr>
              <a:t>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ja-JP" sz="2600" dirty="0">
                <a:cs typeface="Arial" panose="020B0604020202020204" pitchFamily="34" charset="0"/>
              </a:rPr>
              <a:t>The light period this is about T=</a:t>
            </a:r>
            <a:r>
              <a:rPr lang="el-GR" altLang="ja-JP" sz="2600" dirty="0">
                <a:cs typeface="Arial" panose="020B0604020202020204" pitchFamily="34" charset="0"/>
              </a:rPr>
              <a:t>λ</a:t>
            </a:r>
            <a:r>
              <a:rPr lang="en-US" altLang="ja-JP" sz="2600" dirty="0">
                <a:cs typeface="Arial" panose="020B0604020202020204" pitchFamily="34" charset="0"/>
              </a:rPr>
              <a:t>/c~600nm/(3</a:t>
            </a:r>
            <a:r>
              <a:rPr lang="en-US" altLang="ja-JP" sz="2600" dirty="0">
                <a:cs typeface="Arial" panose="020B0604020202020204" pitchFamily="34" charset="0"/>
                <a:sym typeface="Wingdings 2" panose="05020102010507070707" pitchFamily="18" charset="2"/>
              </a:rPr>
              <a:t>10</a:t>
            </a:r>
            <a:r>
              <a:rPr lang="en-US" altLang="ja-JP" sz="2600" baseline="30000" dirty="0">
                <a:cs typeface="Arial" panose="020B0604020202020204" pitchFamily="34" charset="0"/>
                <a:sym typeface="Wingdings 2" panose="05020102010507070707" pitchFamily="18" charset="2"/>
              </a:rPr>
              <a:t>8</a:t>
            </a:r>
            <a:r>
              <a:rPr lang="en-US" altLang="ja-JP" sz="2600" dirty="0"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dirty="0">
                <a:cs typeface="Arial" panose="020B0604020202020204" pitchFamily="34" charset="0"/>
              </a:rPr>
              <a:t>m/s)=2</a:t>
            </a:r>
            <a:r>
              <a:rPr lang="en-US" altLang="ja-JP" sz="2600" dirty="0">
                <a:cs typeface="Arial" panose="020B0604020202020204" pitchFamily="34" charset="0"/>
                <a:sym typeface="Wingdings 2" panose="05020102010507070707" pitchFamily="18" charset="2"/>
              </a:rPr>
              <a:t> 10</a:t>
            </a:r>
            <a:r>
              <a:rPr lang="en-US" altLang="ja-JP" sz="2600" baseline="30000" dirty="0">
                <a:cs typeface="Arial" panose="020B0604020202020204" pitchFamily="34" charset="0"/>
                <a:sym typeface="Wingdings 2" panose="05020102010507070707" pitchFamily="18" charset="2"/>
              </a:rPr>
              <a:t>-15</a:t>
            </a:r>
            <a:r>
              <a:rPr lang="en-US" altLang="ja-JP" sz="2600" baseline="30000" dirty="0">
                <a:cs typeface="Arial" panose="020B0604020202020204" pitchFamily="34" charset="0"/>
              </a:rPr>
              <a:t> </a:t>
            </a:r>
            <a:r>
              <a:rPr lang="en-US" altLang="ja-JP" sz="2600" dirty="0">
                <a:cs typeface="Arial" panose="020B0604020202020204" pitchFamily="34" charset="0"/>
              </a:rPr>
              <a:t>s, thus (</a:t>
            </a:r>
            <a:r>
              <a:rPr lang="el-GR" sz="2600" dirty="0">
                <a:latin typeface="Lucida Grande" charset="0"/>
                <a:cs typeface="Arial" panose="020B0604020202020204" pitchFamily="34" charset="0"/>
              </a:rPr>
              <a:t>Δ</a:t>
            </a:r>
            <a:r>
              <a:rPr lang="en-US" sz="2600" i="1" dirty="0">
                <a:cs typeface="Arial" panose="020B0604020202020204" pitchFamily="34" charset="0"/>
              </a:rPr>
              <a:t>t</a:t>
            </a:r>
            <a:r>
              <a:rPr lang="ja-JP" altLang="en-US" sz="2600" i="1" dirty="0">
                <a:cs typeface="Arial" panose="020B0604020202020204" pitchFamily="34" charset="0"/>
              </a:rPr>
              <a:t>’</a:t>
            </a:r>
            <a:r>
              <a:rPr lang="en-US" altLang="ja-JP" sz="2600" baseline="30000" dirty="0">
                <a:cs typeface="Arial" panose="020B0604020202020204" pitchFamily="34" charset="0"/>
              </a:rPr>
              <a:t> </a:t>
            </a:r>
            <a:r>
              <a:rPr lang="en-US" altLang="ja-JP" sz="2600" dirty="0"/>
              <a:t>−</a:t>
            </a:r>
            <a:r>
              <a:rPr lang="en-US" altLang="ja-JP" sz="2600" dirty="0">
                <a:cs typeface="Arial" panose="020B0604020202020204" pitchFamily="34" charset="0"/>
              </a:rPr>
              <a:t> </a:t>
            </a:r>
            <a:r>
              <a:rPr lang="el-GR" altLang="ja-JP" sz="2600" dirty="0">
                <a:latin typeface="Lucida Grande" charset="0"/>
                <a:cs typeface="Arial" panose="020B0604020202020204" pitchFamily="34" charset="0"/>
              </a:rPr>
              <a:t>Δ</a:t>
            </a:r>
            <a:r>
              <a:rPr lang="en-US" altLang="ja-JP" sz="2600" i="1" dirty="0">
                <a:cs typeface="Arial" panose="020B0604020202020204" pitchFamily="34" charset="0"/>
              </a:rPr>
              <a:t>t)</a:t>
            </a:r>
            <a:r>
              <a:rPr lang="en-US" altLang="ja-JP" sz="2600" dirty="0">
                <a:cs typeface="Arial" panose="020B0604020202020204" pitchFamily="34" charset="0"/>
              </a:rPr>
              <a:t> /T~0.04 (</a:t>
            </a:r>
            <a:r>
              <a:rPr lang="el-GR" altLang="ja-JP" sz="2600" dirty="0">
                <a:cs typeface="Arial" panose="020B0604020202020204" pitchFamily="34" charset="0"/>
              </a:rPr>
              <a:t>λ</a:t>
            </a:r>
            <a:r>
              <a:rPr lang="en-US" altLang="ja-JP" sz="2600" dirty="0">
                <a:cs typeface="Arial" panose="020B0604020202020204" pitchFamily="34" charset="0"/>
              </a:rPr>
              <a:t> is a wavelength of light wave).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>
                <a:cs typeface="Arial" panose="020B0604020202020204" pitchFamily="34" charset="0"/>
              </a:rPr>
              <a:t>Although a very small number, it was within the experimental range of measurement for light waves.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98FEE438-5C3E-465E-B7D0-FC81520ED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6425" cy="4572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Michelson noted that he should be able to detect a phase shift of light due to the time difference between path lengths but found none. </a:t>
            </a:r>
          </a:p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He thus concluded that the hypothesis of the stationary ether must be incorrect.</a:t>
            </a:r>
          </a:p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After several repeats and refinements with assistance from Edward Morley (1893-1923), again </a:t>
            </a:r>
            <a:r>
              <a:rPr lang="en-US" altLang="en-US" sz="2800" i="1">
                <a:solidFill>
                  <a:srgbClr val="000000"/>
                </a:solidFill>
              </a:rPr>
              <a:t>a null result.</a:t>
            </a:r>
            <a:r>
              <a:rPr lang="en-US" altLang="en-US" sz="2800" b="1" i="1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altLang="en-US" sz="2800" b="1" i="1">
                <a:solidFill>
                  <a:srgbClr val="000000"/>
                </a:solidFill>
              </a:rPr>
              <a:t>Thus, ether does not seem to exist!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3C95D13E-F11C-4469-B847-0DFBA137B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762000"/>
          </a:xfrm>
          <a:noFill/>
        </p:spPr>
        <p:txBody>
          <a:bodyPr/>
          <a:lstStyle/>
          <a:p>
            <a:pPr eaLnBrk="1" hangingPunct="1"/>
            <a:r>
              <a:rPr lang="en-US" altLang="en-US" sz="3400"/>
              <a:t>Michelson</a:t>
            </a:r>
            <a:r>
              <a:rPr lang="ja-JP" altLang="en-US" sz="3400"/>
              <a:t>’</a:t>
            </a:r>
            <a:r>
              <a:rPr lang="en-US" altLang="ja-JP" sz="3400"/>
              <a:t>s Conclusion</a:t>
            </a:r>
            <a:endParaRPr lang="en-US" altLang="en-US" sz="3400"/>
          </a:p>
        </p:txBody>
      </p:sp>
      <p:sp>
        <p:nvSpPr>
          <p:cNvPr id="26628" name="TextBox 1">
            <a:extLst>
              <a:ext uri="{FF2B5EF4-FFF2-40B4-BE49-F238E27FC236}">
                <a16:creationId xmlns:a16="http://schemas.microsoft.com/office/drawing/2014/main" id="{9461262F-59D6-493A-9FA6-CB803F5A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02288"/>
            <a:ext cx="869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>
                <a:solidFill>
                  <a:srgbClr val="0033CC"/>
                </a:solidFill>
              </a:rPr>
              <a:t>Most famous "failed" experiment, but great conclusive results!</a:t>
            </a:r>
            <a:endParaRPr lang="en-US" altLang="en-US" sz="220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AE19D09-6212-4926-8AC6-729E484EE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533400"/>
          </a:xfrm>
        </p:spPr>
        <p:txBody>
          <a:bodyPr/>
          <a:lstStyle/>
          <a:p>
            <a:pPr eaLnBrk="1" hangingPunct="1"/>
            <a:r>
              <a:rPr lang="en-US" altLang="en-US" sz="3400"/>
              <a:t>Possible Explanations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BB209C9-0AFE-4429-8398-61ADC5FD1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26425" cy="4191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Many explanations were proposed but the most popular was the </a:t>
            </a:r>
            <a:r>
              <a:rPr lang="en-US" altLang="en-US" i="1">
                <a:solidFill>
                  <a:srgbClr val="000000"/>
                </a:solidFill>
              </a:rPr>
              <a:t>ether drag</a:t>
            </a:r>
            <a:r>
              <a:rPr lang="en-US" altLang="en-US">
                <a:solidFill>
                  <a:srgbClr val="000000"/>
                </a:solidFill>
              </a:rPr>
              <a:t> hypothesis.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This hypothesis suggested that the Earth somehow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dragged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the ether along as it rotates on its axis and revolves about the sun.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This was contradicted by </a:t>
            </a:r>
            <a:r>
              <a:rPr lang="en-US" altLang="en-US" i="1">
                <a:solidFill>
                  <a:srgbClr val="000000"/>
                </a:solidFill>
              </a:rPr>
              <a:t>stellar aberration </a:t>
            </a:r>
            <a:r>
              <a:rPr lang="en-US" altLang="en-US">
                <a:solidFill>
                  <a:srgbClr val="000000"/>
                </a:solidFill>
              </a:rPr>
              <a:t>wherein telescopes had to be tilted to observe starlight due to the Earth</a:t>
            </a:r>
            <a:r>
              <a:rPr lang="ja-JP" altLang="en-US">
                <a:solidFill>
                  <a:srgbClr val="000000"/>
                </a:solidFill>
              </a:rPr>
              <a:t>’</a:t>
            </a:r>
            <a:r>
              <a:rPr lang="en-US" altLang="ja-JP">
                <a:solidFill>
                  <a:srgbClr val="000000"/>
                </a:solidFill>
              </a:rPr>
              <a:t>s motion. If ether was dragged along, this tilting would not exist.         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F551F1D-1E38-4BDF-A520-AF0DA04ED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The Lorentz-FitzGerald Contraction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6CA17FE-7D4D-4CB9-BE49-460BA31A5B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05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Another hypothesis proposed independently by both H. A. Lorentz and G. F. FitzGerald suggested that the length </a:t>
            </a:r>
            <a:r>
              <a:rPr lang="en-US" altLang="en-US" sz="2600">
                <a:solidFill>
                  <a:srgbClr val="000000"/>
                </a:solidFill>
                <a:ea typeface="ヒラギノ角ゴ Pro W3" pitchFamily="-84" charset="-128"/>
              </a:rPr>
              <a:t>ℓ</a:t>
            </a:r>
            <a:r>
              <a:rPr lang="en-US" altLang="en-US" sz="2600" baseline="-25000">
                <a:solidFill>
                  <a:srgbClr val="000000"/>
                </a:solidFill>
              </a:rPr>
              <a:t>1</a:t>
            </a:r>
            <a:r>
              <a:rPr lang="en-US" altLang="en-US" sz="2600">
                <a:solidFill>
                  <a:srgbClr val="000000"/>
                </a:solidFill>
              </a:rPr>
              <a:t>, in the direction of the motion was </a:t>
            </a:r>
            <a:r>
              <a:rPr lang="en-US" altLang="en-US" sz="2600" i="1">
                <a:solidFill>
                  <a:srgbClr val="000000"/>
                </a:solidFill>
              </a:rPr>
              <a:t>contracted </a:t>
            </a:r>
            <a:r>
              <a:rPr lang="en-US" altLang="en-US" sz="2600">
                <a:solidFill>
                  <a:srgbClr val="000000"/>
                </a:solidFill>
              </a:rPr>
              <a:t>by a factor of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en-US" altLang="en-US" sz="26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000000"/>
                </a:solidFill>
              </a:rPr>
              <a:t>	thus making the path lengths equal to account for the zero phase shift, which is seen from the equation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en-US" sz="26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en-US" sz="2600">
              <a:solidFill>
                <a:srgbClr val="000000"/>
              </a:solidFill>
            </a:endParaRPr>
          </a:p>
          <a:p>
            <a:pPr marL="342900" lvl="1" indent="0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00"/>
                </a:solidFill>
              </a:rPr>
              <a:t>This, however, was an ad hoc assumption that could not be experimentally tested.</a:t>
            </a:r>
          </a:p>
        </p:txBody>
      </p:sp>
      <p:pic>
        <p:nvPicPr>
          <p:cNvPr id="28676" name="Picture 10" descr="image01">
            <a:extLst>
              <a:ext uri="{FF2B5EF4-FFF2-40B4-BE49-F238E27FC236}">
                <a16:creationId xmlns:a16="http://schemas.microsoft.com/office/drawing/2014/main" id="{F4DBF6D8-8980-45B9-AF76-125C568C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49538"/>
            <a:ext cx="19018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3">
            <a:extLst>
              <a:ext uri="{FF2B5EF4-FFF2-40B4-BE49-F238E27FC236}">
                <a16:creationId xmlns:a16="http://schemas.microsoft.com/office/drawing/2014/main" id="{27B7E5DC-A31F-42FA-B8D8-F61289EDD3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13238"/>
            <a:ext cx="53752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CB449EA1-3334-46A1-9918-0AE296EDE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276350"/>
            <a:ext cx="62912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>
            <a:extLst>
              <a:ext uri="{FF2B5EF4-FFF2-40B4-BE49-F238E27FC236}">
                <a16:creationId xmlns:a16="http://schemas.microsoft.com/office/drawing/2014/main" id="{73D2ACD2-F5AB-4494-B047-143158380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857250"/>
            <a:ext cx="249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Section 2.1, problem 6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15384A4F-FEEC-4033-96AC-461539386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555875"/>
            <a:ext cx="4729162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9E0D9AF0-559D-4074-BDAF-F319215C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27663"/>
            <a:ext cx="2381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3">
            <a:extLst>
              <a:ext uri="{FF2B5EF4-FFF2-40B4-BE49-F238E27FC236}">
                <a16:creationId xmlns:a16="http://schemas.microsoft.com/office/drawing/2014/main" id="{4B3A56DE-3972-4313-99C8-2D54E71A6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202122"/>
                </a:solidFill>
              </a:rPr>
              <a:t>Earth's </a:t>
            </a:r>
            <a:r>
              <a:rPr lang="en-US" altLang="en-US">
                <a:solidFill>
                  <a:srgbClr val="0B0080"/>
                </a:solidFill>
                <a:hlinkClick r:id="rId5" tooltip="Orbital speed"/>
              </a:rPr>
              <a:t>orbital speed</a:t>
            </a:r>
            <a:r>
              <a:rPr lang="en-US" altLang="en-US">
                <a:solidFill>
                  <a:srgbClr val="202122"/>
                </a:solidFill>
              </a:rPr>
              <a:t> averages 29.78 km/s </a:t>
            </a:r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4CCD68-84BD-4C3A-AF0A-DA301FE65E84}"/>
              </a:ext>
            </a:extLst>
          </p:cNvPr>
          <p:cNvSpPr/>
          <p:nvPr/>
        </p:nvSpPr>
        <p:spPr bwMode="auto">
          <a:xfrm>
            <a:off x="2481321" y="5370769"/>
            <a:ext cx="1189038" cy="7525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701" name="TextBox 2">
            <a:extLst>
              <a:ext uri="{FF2B5EF4-FFF2-40B4-BE49-F238E27FC236}">
                <a16:creationId xmlns:a16="http://schemas.microsoft.com/office/drawing/2014/main" id="{8E76EA69-8CEF-42D5-AE8D-DC024A96A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140" y="5601101"/>
            <a:ext cx="1189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=3.47 km/s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77FFA2C-05BF-4AA8-AF31-FA5E05C28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7388" cy="1066800"/>
          </a:xfrm>
        </p:spPr>
        <p:txBody>
          <a:bodyPr/>
          <a:lstStyle/>
          <a:p>
            <a:pPr eaLnBrk="1" hangingPunct="1"/>
            <a:r>
              <a:rPr lang="en-US" altLang="en-US" sz="3400"/>
              <a:t>2.3: Einstein</a:t>
            </a:r>
            <a:r>
              <a:rPr lang="ja-JP" altLang="en-US" sz="3400"/>
              <a:t>’</a:t>
            </a:r>
            <a:r>
              <a:rPr lang="en-US" altLang="ja-JP" sz="3400"/>
              <a:t>s Postulates</a:t>
            </a:r>
            <a:br>
              <a:rPr lang="en-US" altLang="ja-JP" sz="3400"/>
            </a:br>
            <a:endParaRPr lang="en-US" altLang="en-US" sz="34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83C8CB-7666-4A11-B078-C7C1BAF38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Albert Einstein (1879–1955) was only two years old when Michelson reported his first null measurement for the existence of the ether.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At the age of 16 Einstein began thinking  about the form of Maxwell</a:t>
            </a:r>
            <a:r>
              <a:rPr lang="ja-JP" altLang="en-US"/>
              <a:t>’</a:t>
            </a:r>
            <a:r>
              <a:rPr lang="en-US" altLang="ja-JP"/>
              <a:t>s equations in moving inertial systems.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 1905, at the age of 26, he published his startling proposal about the </a:t>
            </a:r>
            <a:r>
              <a:rPr lang="en-US" altLang="en-US" b="1">
                <a:solidFill>
                  <a:srgbClr val="000000"/>
                </a:solidFill>
              </a:rPr>
              <a:t>principle of relativity</a:t>
            </a:r>
            <a:r>
              <a:rPr lang="en-US" altLang="en-US"/>
              <a:t>, which he believed to be fundamental.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5DC2B4A-909F-4519-A1CC-7D0BFDCED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609600"/>
          </a:xfrm>
        </p:spPr>
        <p:txBody>
          <a:bodyPr/>
          <a:lstStyle/>
          <a:p>
            <a:pPr eaLnBrk="1" hangingPunct="1"/>
            <a:r>
              <a:rPr lang="en-US" altLang="en-US" sz="3400"/>
              <a:t>Einstein</a:t>
            </a:r>
            <a:r>
              <a:rPr lang="ja-JP" altLang="en-US" sz="3400"/>
              <a:t>’</a:t>
            </a:r>
            <a:r>
              <a:rPr lang="en-US" altLang="ja-JP" sz="3400"/>
              <a:t>s Two Postulates</a:t>
            </a:r>
            <a:endParaRPr lang="en-US" altLang="en-US" sz="34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EEA5414-E192-492F-87F3-AF1346B25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0375" y="1219200"/>
            <a:ext cx="8226425" cy="5029200"/>
          </a:xfrm>
        </p:spPr>
        <p:txBody>
          <a:bodyPr/>
          <a:lstStyle/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None/>
              <a:tabLst>
                <a:tab pos="566738" algn="l"/>
              </a:tabLst>
            </a:pPr>
            <a:r>
              <a:rPr lang="en-US" altLang="en-US" sz="2800"/>
              <a:t>With the belief that Maxwell</a:t>
            </a:r>
            <a:r>
              <a:rPr lang="ja-JP" altLang="en-US" sz="2800"/>
              <a:t>’</a:t>
            </a:r>
            <a:r>
              <a:rPr lang="en-US" altLang="ja-JP" sz="2800"/>
              <a:t>s equations must be</a:t>
            </a:r>
          </a:p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None/>
              <a:tabLst>
                <a:tab pos="566738" algn="l"/>
              </a:tabLst>
            </a:pPr>
            <a:r>
              <a:rPr lang="en-US" altLang="en-US" sz="2800"/>
              <a:t>valid in all inertial frames, Einstein proposes the</a:t>
            </a:r>
          </a:p>
          <a:p>
            <a:pPr marL="571500" indent="-571500" eaLnBrk="1" hangingPunct="1">
              <a:spcBef>
                <a:spcPct val="0"/>
              </a:spcBef>
              <a:buFont typeface="Wingdings" panose="05000000000000000000" pitchFamily="2" charset="2"/>
              <a:buNone/>
              <a:tabLst>
                <a:tab pos="566738" algn="l"/>
              </a:tabLst>
            </a:pPr>
            <a:r>
              <a:rPr lang="en-US" altLang="en-US" sz="2800"/>
              <a:t>following postulates: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  <a:tabLst>
                <a:tab pos="566738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The principle of relativity</a:t>
            </a:r>
            <a:r>
              <a:rPr lang="en-US" altLang="en-US" sz="2800"/>
              <a:t>: The laws of physics are the same in all inertial systems. There is no way to detect absolute motion, and no preferred inertial system exists.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  <a:tabLst>
                <a:tab pos="566738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The constancy of the speed of light</a:t>
            </a:r>
            <a:r>
              <a:rPr lang="en-US" altLang="en-US" sz="2800"/>
              <a:t>: Observers in all inertial systems measure the same value for the speed of light in a vacuum.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7ABC2A3-D002-4BB6-919C-36B2EF408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501650"/>
          </a:xfrm>
        </p:spPr>
        <p:txBody>
          <a:bodyPr/>
          <a:lstStyle/>
          <a:p>
            <a:pPr algn="ctr" eaLnBrk="1" hangingPunct="1"/>
            <a:r>
              <a:rPr lang="en-US" altLang="en-US" sz="3400">
                <a:solidFill>
                  <a:srgbClr val="FF0000"/>
                </a:solidFill>
              </a:rPr>
              <a:t>Revisiting Inertial Frames and the </a:t>
            </a:r>
            <a:r>
              <a:rPr lang="en-US" altLang="en-US" sz="3400"/>
              <a:t>Re-evaluation of Time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08655FB-D3B9-4922-B78F-B3BF0DFE3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233488"/>
            <a:ext cx="8226425" cy="4724400"/>
          </a:xfrm>
        </p:spPr>
        <p:txBody>
          <a:bodyPr/>
          <a:lstStyle/>
          <a:p>
            <a:pPr eaLnBrk="1" hangingPunct="1"/>
            <a:r>
              <a:rPr lang="en-US" altLang="en-US"/>
              <a:t>In Newtonian physics we previously assumed that </a:t>
            </a:r>
            <a:r>
              <a:rPr lang="en-US" altLang="en-US" i="1"/>
              <a:t>t = t</a:t>
            </a:r>
            <a:r>
              <a:rPr lang="ja-JP" altLang="en-US" i="1"/>
              <a:t>’</a:t>
            </a:r>
            <a:endParaRPr lang="en-US" altLang="ja-JP" i="1"/>
          </a:p>
          <a:p>
            <a:pPr lvl="1" eaLnBrk="1" hangingPunct="1"/>
            <a:r>
              <a:rPr lang="en-US" altLang="en-US" i="1"/>
              <a:t>Thus with </a:t>
            </a:r>
            <a:r>
              <a:rPr lang="ja-JP" altLang="en-US" i="1"/>
              <a:t>“</a:t>
            </a:r>
            <a:r>
              <a:rPr lang="en-US" altLang="ja-JP" i="1"/>
              <a:t>synchronized</a:t>
            </a:r>
            <a:r>
              <a:rPr lang="ja-JP" altLang="en-US" i="1"/>
              <a:t>”</a:t>
            </a:r>
            <a:r>
              <a:rPr lang="en-US" altLang="ja-JP" i="1"/>
              <a:t> clocks, events in K and K</a:t>
            </a:r>
            <a:r>
              <a:rPr lang="ja-JP" altLang="en-US" i="1"/>
              <a:t>’</a:t>
            </a:r>
            <a:r>
              <a:rPr lang="en-US" altLang="ja-JP" i="1"/>
              <a:t> can be considered simultaneous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200" i="1"/>
          </a:p>
          <a:p>
            <a:pPr eaLnBrk="1" hangingPunct="1"/>
            <a:r>
              <a:rPr lang="en-US" altLang="en-US"/>
              <a:t>Einstein realized that each system must have its own observers with their own clocks and meter sticks</a:t>
            </a:r>
          </a:p>
          <a:p>
            <a:pPr lvl="1" eaLnBrk="1" hangingPunct="1"/>
            <a:r>
              <a:rPr lang="en-US" altLang="en-US"/>
              <a:t>Thus, events considered simultaneous in K may not be simultaneous in K</a:t>
            </a:r>
            <a:r>
              <a:rPr lang="ja-JP" altLang="en-US"/>
              <a:t>’</a:t>
            </a:r>
            <a:r>
              <a:rPr lang="en-US" altLang="ja-JP"/>
              <a:t>.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CE0F55A-809C-4315-A938-A2E5D9CC3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53400" cy="1219200"/>
          </a:xfrm>
        </p:spPr>
        <p:txBody>
          <a:bodyPr/>
          <a:lstStyle/>
          <a:p>
            <a:pPr algn="ctr" eaLnBrk="1" hangingPunct="1"/>
            <a:r>
              <a:rPr lang="en-US" altLang="en-US" sz="3400"/>
              <a:t>The Problem of Simultaneity: “Gedanken” (German) (i.e. thought) experiment</a:t>
            </a:r>
            <a:br>
              <a:rPr lang="en-US" altLang="en-US" sz="3400"/>
            </a:br>
            <a:endParaRPr lang="en-US" altLang="en-US" sz="3400"/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5FCB6891-1BC2-4B1A-80E0-C91BDD154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397875" cy="5181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Frank at rest is equidistant from events A and B: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         A                                                  B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      −1 m                                             +1 m</a:t>
            </a:r>
            <a:endParaRPr lang="en-US" altLang="en-US" sz="5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800"/>
              <a:t> </a:t>
            </a:r>
            <a:r>
              <a:rPr lang="en-US" altLang="en-US" sz="2000"/>
              <a:t>0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     Frank </a:t>
            </a:r>
            <a:r>
              <a:rPr lang="ja-JP" altLang="en-US"/>
              <a:t>“</a:t>
            </a:r>
            <a:r>
              <a:rPr lang="en-US" altLang="ja-JP"/>
              <a:t>sees</a:t>
            </a:r>
            <a:r>
              <a:rPr lang="ja-JP" altLang="en-US"/>
              <a:t>”</a:t>
            </a:r>
            <a:r>
              <a:rPr lang="en-US" altLang="ja-JP"/>
              <a:t> both flashbulbs go off simultaneously.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B4BDBFB7-E1C6-4C8A-9592-ABE91B66723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200400"/>
            <a:ext cx="5867400" cy="381000"/>
            <a:chOff x="1200" y="1872"/>
            <a:chExt cx="3696" cy="240"/>
          </a:xfrm>
        </p:grpSpPr>
        <p:sp>
          <p:nvSpPr>
            <p:cNvPr id="34826" name="AutoShape 6">
              <a:extLst>
                <a:ext uri="{FF2B5EF4-FFF2-40B4-BE49-F238E27FC236}">
                  <a16:creationId xmlns:a16="http://schemas.microsoft.com/office/drawing/2014/main" id="{8518FE5B-BD4A-475F-A4A2-9C468B1F3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872"/>
              <a:ext cx="192" cy="19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800"/>
            </a:p>
          </p:txBody>
        </p:sp>
        <p:sp>
          <p:nvSpPr>
            <p:cNvPr id="34827" name="AutoShape 7">
              <a:extLst>
                <a:ext uri="{FF2B5EF4-FFF2-40B4-BE49-F238E27FC236}">
                  <a16:creationId xmlns:a16="http://schemas.microsoft.com/office/drawing/2014/main" id="{D54D69A5-905F-41F3-8A1A-448D70FA0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920"/>
              <a:ext cx="192" cy="19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800"/>
            </a:p>
          </p:txBody>
        </p:sp>
      </p:grpSp>
      <p:pic>
        <p:nvPicPr>
          <p:cNvPr id="34821" name="Picture 11">
            <a:extLst>
              <a:ext uri="{FF2B5EF4-FFF2-40B4-BE49-F238E27FC236}">
                <a16:creationId xmlns:a16="http://schemas.microsoft.com/office/drawing/2014/main" id="{CD7DCD9A-5F4A-4AA3-BFF1-1383EDEF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/>
          <a:stretch>
            <a:fillRect/>
          </a:stretch>
        </p:blipFill>
        <p:spPr bwMode="auto">
          <a:xfrm>
            <a:off x="4419600" y="2362200"/>
            <a:ext cx="68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>
            <a:extLst>
              <a:ext uri="{FF2B5EF4-FFF2-40B4-BE49-F238E27FC236}">
                <a16:creationId xmlns:a16="http://schemas.microsoft.com/office/drawing/2014/main" id="{14A62716-483F-4E9A-B7E3-AB99E1FE78D3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971800"/>
            <a:ext cx="4800600" cy="795338"/>
            <a:chOff x="1488" y="1872"/>
            <a:chExt cx="3024" cy="501"/>
          </a:xfrm>
        </p:grpSpPr>
        <p:pic>
          <p:nvPicPr>
            <p:cNvPr id="34824" name="Picture 14">
              <a:extLst>
                <a:ext uri="{FF2B5EF4-FFF2-40B4-BE49-F238E27FC236}">
                  <a16:creationId xmlns:a16="http://schemas.microsoft.com/office/drawing/2014/main" id="{82FD7B0D-BC66-4307-9FA5-E8CF34617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81"/>
            <a:stretch>
              <a:fillRect/>
            </a:stretch>
          </p:blipFill>
          <p:spPr bwMode="auto">
            <a:xfrm>
              <a:off x="1488" y="1872"/>
              <a:ext cx="1152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16">
              <a:extLst>
                <a:ext uri="{FF2B5EF4-FFF2-40B4-BE49-F238E27FC236}">
                  <a16:creationId xmlns:a16="http://schemas.microsoft.com/office/drawing/2014/main" id="{0581E89E-5C80-4E7C-9215-0C432FABA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26"/>
            <a:stretch>
              <a:fillRect/>
            </a:stretch>
          </p:blipFill>
          <p:spPr bwMode="auto">
            <a:xfrm>
              <a:off x="3504" y="2016"/>
              <a:ext cx="1008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3" name="Line 21">
            <a:extLst>
              <a:ext uri="{FF2B5EF4-FFF2-40B4-BE49-F238E27FC236}">
                <a16:creationId xmlns:a16="http://schemas.microsoft.com/office/drawing/2014/main" id="{A5D250DA-1A06-4353-87E9-533B2AFC3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2150" y="37338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4DE06C8-5D39-4E31-9C8B-D3E590F55B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1447800"/>
          </a:xfrm>
        </p:spPr>
        <p:txBody>
          <a:bodyPr/>
          <a:lstStyle/>
          <a:p>
            <a:pPr eaLnBrk="1" hangingPunct="1"/>
            <a:r>
              <a:rPr lang="en-US" altLang="en-US" sz="3400"/>
              <a:t>Newtonian (Classical) Relativity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85758E-ACA9-41A0-B6AA-EDC528008B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8153400" cy="2971800"/>
          </a:xfrm>
        </p:spPr>
        <p:txBody>
          <a:bodyPr/>
          <a:lstStyle/>
          <a:p>
            <a:pPr marL="347663" indent="-347663" algn="l" eaLnBrk="1" hangingPunct="1"/>
            <a:r>
              <a:rPr lang="en-US" altLang="en-US"/>
              <a:t>Assumption</a:t>
            </a:r>
          </a:p>
          <a:p>
            <a:pPr marL="347663" indent="-347663" algn="l" eaLnBrk="1" hangingPunct="1">
              <a:buFont typeface="Wingdings" panose="05000000000000000000" pitchFamily="2" charset="2"/>
              <a:buChar char="n"/>
            </a:pPr>
            <a:r>
              <a:rPr lang="en-US" altLang="en-US" sz="2700"/>
              <a:t>It is assumed that Newton</a:t>
            </a:r>
            <a:r>
              <a:rPr lang="ja-JP" altLang="en-US" sz="2700"/>
              <a:t>’</a:t>
            </a:r>
            <a:r>
              <a:rPr lang="en-US" altLang="ja-JP" sz="2700"/>
              <a:t>s laws of motion must be measured with respect to (relative to) some reference frame.</a:t>
            </a:r>
          </a:p>
          <a:p>
            <a:pPr marL="347663" indent="-347663" algn="l" eaLnBrk="1" hangingPunct="1"/>
            <a:endParaRPr lang="en-US" altLang="en-US" sz="270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4B93C54-A007-4D7B-95A4-6A7E5D8B4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 sz="3400"/>
              <a:t>The Problem of Simultaneity</a:t>
            </a:r>
            <a:br>
              <a:rPr lang="en-US" altLang="en-US" sz="3400"/>
            </a:br>
            <a:endParaRPr lang="en-US" altLang="en-US" sz="34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C548257-7F9C-41DF-93EE-63DB58294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15400" cy="5562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Mary, moving to the right with speed 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 is at the same 0 position when </a:t>
            </a:r>
            <a:r>
              <a:rPr lang="en-US" altLang="ja-JP"/>
              <a:t>flashbulbs go off, but she </a:t>
            </a:r>
            <a:r>
              <a:rPr lang="en-US" altLang="en-US"/>
              <a:t>sees event B and then event A.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      −1 m 		    0 		          +1 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    A			 			     B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Thus, the order of events in </a:t>
            </a:r>
            <a:r>
              <a:rPr lang="en-US" altLang="en-US" i="1"/>
              <a:t>K’ can be different!  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AF76762F-B1F1-4D45-B98D-390E9CD0D91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657600"/>
            <a:ext cx="2286000" cy="685800"/>
            <a:chOff x="1200" y="1872"/>
            <a:chExt cx="1440" cy="432"/>
          </a:xfrm>
        </p:grpSpPr>
        <p:sp>
          <p:nvSpPr>
            <p:cNvPr id="35859" name="AutoShape 5">
              <a:extLst>
                <a:ext uri="{FF2B5EF4-FFF2-40B4-BE49-F238E27FC236}">
                  <a16:creationId xmlns:a16="http://schemas.microsoft.com/office/drawing/2014/main" id="{15D93859-66B7-420E-874F-DCCA3CF64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22"/>
              <a:ext cx="192" cy="19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800"/>
            </a:p>
          </p:txBody>
        </p:sp>
        <p:pic>
          <p:nvPicPr>
            <p:cNvPr id="35860" name="Picture 10">
              <a:extLst>
                <a:ext uri="{FF2B5EF4-FFF2-40B4-BE49-F238E27FC236}">
                  <a16:creationId xmlns:a16="http://schemas.microsoft.com/office/drawing/2014/main" id="{E8F5C75F-9236-4351-AF33-9E6A8CA1C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73"/>
            <a:stretch>
              <a:fillRect/>
            </a:stretch>
          </p:blipFill>
          <p:spPr bwMode="auto">
            <a:xfrm>
              <a:off x="1488" y="1872"/>
              <a:ext cx="11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BB1029BD-2CBF-41B1-9B89-5CA1C7858A3D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581400"/>
            <a:ext cx="2209800" cy="762000"/>
            <a:chOff x="3504" y="1728"/>
            <a:chExt cx="1392" cy="480"/>
          </a:xfrm>
        </p:grpSpPr>
        <p:sp>
          <p:nvSpPr>
            <p:cNvPr id="35857" name="AutoShape 6">
              <a:extLst>
                <a:ext uri="{FF2B5EF4-FFF2-40B4-BE49-F238E27FC236}">
                  <a16:creationId xmlns:a16="http://schemas.microsoft.com/office/drawing/2014/main" id="{9B4D5F22-044B-40E5-9F8F-0056C47A2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920"/>
              <a:ext cx="192" cy="19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800"/>
            </a:p>
          </p:txBody>
        </p:sp>
        <p:pic>
          <p:nvPicPr>
            <p:cNvPr id="35858" name="Picture 11">
              <a:extLst>
                <a:ext uri="{FF2B5EF4-FFF2-40B4-BE49-F238E27FC236}">
                  <a16:creationId xmlns:a16="http://schemas.microsoft.com/office/drawing/2014/main" id="{1BBF78CA-D1E7-4247-B014-157A96A98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728"/>
              <a:ext cx="100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6" name="Picture 12">
            <a:extLst>
              <a:ext uri="{FF2B5EF4-FFF2-40B4-BE49-F238E27FC236}">
                <a16:creationId xmlns:a16="http://schemas.microsoft.com/office/drawing/2014/main" id="{6C295EC0-CBB9-405C-9424-3CE1F786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Line 17">
            <a:extLst>
              <a:ext uri="{FF2B5EF4-FFF2-40B4-BE49-F238E27FC236}">
                <a16:creationId xmlns:a16="http://schemas.microsoft.com/office/drawing/2014/main" id="{27861CAD-BA43-40C7-B400-7E553F7C6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4063" y="42672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5848" name="Object 2">
            <a:extLst>
              <a:ext uri="{FF2B5EF4-FFF2-40B4-BE49-F238E27FC236}">
                <a16:creationId xmlns:a16="http://schemas.microsoft.com/office/drawing/2014/main" id="{947B3CB7-800B-4FBB-B6DD-0CF9B4A7F7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4044950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39700" progId="Equation.3">
                  <p:embed/>
                </p:oleObj>
              </mc:Choice>
              <mc:Fallback>
                <p:oleObj name="Equation" r:id="rId7" imgW="114300" imgH="139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044950"/>
                        <a:ext cx="1143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3">
            <a:extLst>
              <a:ext uri="{FF2B5EF4-FFF2-40B4-BE49-F238E27FC236}">
                <a16:creationId xmlns:a16="http://schemas.microsoft.com/office/drawing/2014/main" id="{87FCD7FF-4A09-48B7-8DD1-2C866A0439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4044950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044950"/>
                        <a:ext cx="1143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4">
            <a:extLst>
              <a:ext uri="{FF2B5EF4-FFF2-40B4-BE49-F238E27FC236}">
                <a16:creationId xmlns:a16="http://schemas.microsoft.com/office/drawing/2014/main" id="{BC6B45A1-ECE9-47DC-BF6B-D9A405903B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4044950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39700" progId="Equation.3">
                  <p:embed/>
                </p:oleObj>
              </mc:Choice>
              <mc:Fallback>
                <p:oleObj name="Equation" r:id="rId11" imgW="114300" imgH="139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044950"/>
                        <a:ext cx="1143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5">
            <a:extLst>
              <a:ext uri="{FF2B5EF4-FFF2-40B4-BE49-F238E27FC236}">
                <a16:creationId xmlns:a16="http://schemas.microsoft.com/office/drawing/2014/main" id="{46EA94C6-B3E6-469D-A97F-4786D7CAD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4044950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300" imgH="139700" progId="Equation.3">
                  <p:embed/>
                </p:oleObj>
              </mc:Choice>
              <mc:Fallback>
                <p:oleObj name="Equation" r:id="rId13" imgW="114300" imgH="139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044950"/>
                        <a:ext cx="1143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6">
            <a:extLst>
              <a:ext uri="{FF2B5EF4-FFF2-40B4-BE49-F238E27FC236}">
                <a16:creationId xmlns:a16="http://schemas.microsoft.com/office/drawing/2014/main" id="{BABE2C29-8AA3-4FE6-9927-FC3A4F862F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1295400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300" imgH="139700" progId="Equation.3">
                  <p:embed/>
                </p:oleObj>
              </mc:Choice>
              <mc:Fallback>
                <p:oleObj name="Equation" r:id="rId15" imgW="114300" imgH="139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95400"/>
                        <a:ext cx="1143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7">
            <a:extLst>
              <a:ext uri="{FF2B5EF4-FFF2-40B4-BE49-F238E27FC236}">
                <a16:creationId xmlns:a16="http://schemas.microsoft.com/office/drawing/2014/main" id="{B155E784-A572-425C-BB18-D3EBC4C093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4044950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300" imgH="139700" progId="Equation.3">
                  <p:embed/>
                </p:oleObj>
              </mc:Choice>
              <mc:Fallback>
                <p:oleObj name="Equation" r:id="rId17" imgW="114300" imgH="139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044950"/>
                        <a:ext cx="1143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8">
            <a:extLst>
              <a:ext uri="{FF2B5EF4-FFF2-40B4-BE49-F238E27FC236}">
                <a16:creationId xmlns:a16="http://schemas.microsoft.com/office/drawing/2014/main" id="{3B1CCD2C-C06B-4254-A77A-5B2511FEBB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4044950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4300" imgH="139700" progId="Equation.3">
                  <p:embed/>
                </p:oleObj>
              </mc:Choice>
              <mc:Fallback>
                <p:oleObj name="Equation" r:id="rId19" imgW="114300" imgH="139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044950"/>
                        <a:ext cx="1143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9">
            <a:extLst>
              <a:ext uri="{FF2B5EF4-FFF2-40B4-BE49-F238E27FC236}">
                <a16:creationId xmlns:a16="http://schemas.microsoft.com/office/drawing/2014/main" id="{990638C4-C421-4987-A739-4E5A900829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4044950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4300" imgH="139700" progId="Equation.3">
                  <p:embed/>
                </p:oleObj>
              </mc:Choice>
              <mc:Fallback>
                <p:oleObj name="Equation" r:id="rId21" imgW="114300" imgH="139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044950"/>
                        <a:ext cx="1143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10">
            <a:extLst>
              <a:ext uri="{FF2B5EF4-FFF2-40B4-BE49-F238E27FC236}">
                <a16:creationId xmlns:a16="http://schemas.microsoft.com/office/drawing/2014/main" id="{FA242A7D-E184-4F58-8791-CA6C09C67C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6700" y="1143000"/>
          <a:ext cx="2746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4300" imgH="139700" progId="Equation.3">
                  <p:embed/>
                </p:oleObj>
              </mc:Choice>
              <mc:Fallback>
                <p:oleObj name="Equation" r:id="rId23" imgW="114300" imgH="139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1143000"/>
                        <a:ext cx="27463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A7DE968-AFF7-4070-A62D-F290E7F5B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35025"/>
          </a:xfrm>
        </p:spPr>
        <p:txBody>
          <a:bodyPr/>
          <a:lstStyle/>
          <a:p>
            <a:pPr eaLnBrk="1" hangingPunct="1"/>
            <a:r>
              <a:rPr lang="en-US" altLang="en-US" sz="3400"/>
              <a:t>We thus observe…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421435B-9970-496F-9C59-2B5112C21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6425" cy="4497388"/>
          </a:xfrm>
        </p:spPr>
        <p:txBody>
          <a:bodyPr/>
          <a:lstStyle/>
          <a:p>
            <a:pPr eaLnBrk="1" hangingPunct="1"/>
            <a:r>
              <a:rPr lang="en-US" altLang="en-US" i="1">
                <a:solidFill>
                  <a:srgbClr val="000000"/>
                </a:solidFill>
              </a:rPr>
              <a:t>Two events that are simultaneous in one reference frame (K) are not necessarily simultaneous in another reference frame (K</a:t>
            </a:r>
            <a:r>
              <a:rPr lang="ja-JP" altLang="en-US" i="1">
                <a:solidFill>
                  <a:srgbClr val="000000"/>
                </a:solidFill>
              </a:rPr>
              <a:t>’</a:t>
            </a:r>
            <a:r>
              <a:rPr lang="en-US" altLang="ja-JP" i="1">
                <a:solidFill>
                  <a:srgbClr val="000000"/>
                </a:solidFill>
              </a:rPr>
              <a:t>) moving with respect to the first frame.</a:t>
            </a:r>
          </a:p>
          <a:p>
            <a:pPr algn="ctr" eaLnBrk="1" hangingPunct="1"/>
            <a:endParaRPr lang="en-US" altLang="en-US" i="1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This suggests that each coordinate system must have its own observers with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clocks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that  are synchronized…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89E7E4F-518C-4FE8-85C4-F82D41A22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685800"/>
          </a:xfrm>
        </p:spPr>
        <p:txBody>
          <a:bodyPr/>
          <a:lstStyle/>
          <a:p>
            <a:pPr eaLnBrk="1" hangingPunct="1"/>
            <a:r>
              <a:rPr lang="en-US" altLang="en-US" sz="3400"/>
              <a:t>Synchronization of Clocks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8C8545A-9E75-4D47-9779-A225886DB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26425" cy="4497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7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000000"/>
                </a:solidFill>
              </a:rPr>
              <a:t>	Step 1: Place observers with clocks throughout a given system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000000"/>
                </a:solidFill>
              </a:rPr>
              <a:t>	Step 2: In that system bring all the clocks together at one location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000000"/>
                </a:solidFill>
              </a:rPr>
              <a:t>	Step 3: Compare the clock readings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</a:rPr>
              <a:t>If all of the clocks agree, then the clocks are said to be synchronized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2">
            <a:extLst>
              <a:ext uri="{FF2B5EF4-FFF2-40B4-BE49-F238E27FC236}">
                <a16:creationId xmlns:a16="http://schemas.microsoft.com/office/drawing/2014/main" id="{212CE18E-D400-4140-BDDF-97142529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86200"/>
            <a:ext cx="8305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000"/>
              <a:t> </a:t>
            </a:r>
            <a:r>
              <a:rPr lang="en-US" altLang="en-US" sz="3000" i="1">
                <a:solidFill>
                  <a:schemeClr val="tx1"/>
                </a:solidFill>
              </a:rPr>
              <a:t>t</a:t>
            </a:r>
            <a:r>
              <a:rPr lang="en-US" altLang="en-US" sz="3000">
                <a:solidFill>
                  <a:schemeClr val="tx1"/>
                </a:solidFill>
              </a:rPr>
              <a:t> = 0</a:t>
            </a:r>
          </a:p>
          <a:p>
            <a:pPr algn="ctr"/>
            <a:r>
              <a:rPr lang="en-US" altLang="en-US" sz="3000">
                <a:solidFill>
                  <a:schemeClr val="tx1"/>
                </a:solidFill>
              </a:rPr>
              <a:t>              </a:t>
            </a:r>
          </a:p>
          <a:p>
            <a:r>
              <a:rPr lang="en-US" altLang="en-US" sz="3000">
                <a:solidFill>
                  <a:schemeClr val="tx1"/>
                </a:solidFill>
              </a:rPr>
              <a:t>             </a:t>
            </a:r>
            <a:r>
              <a:rPr lang="en-US" altLang="en-US" sz="3000" i="1">
                <a:solidFill>
                  <a:schemeClr val="tx1"/>
                </a:solidFill>
              </a:rPr>
              <a:t>t</a:t>
            </a:r>
            <a:r>
              <a:rPr lang="en-US" altLang="en-US" sz="3000">
                <a:solidFill>
                  <a:schemeClr val="tx1"/>
                </a:solidFill>
              </a:rPr>
              <a:t> = </a:t>
            </a:r>
            <a:r>
              <a:rPr lang="en-US" altLang="en-US" sz="3000" i="1">
                <a:solidFill>
                  <a:schemeClr val="tx1"/>
                </a:solidFill>
              </a:rPr>
              <a:t>d</a:t>
            </a:r>
            <a:r>
              <a:rPr lang="en-US" altLang="en-US" sz="3000">
                <a:solidFill>
                  <a:schemeClr val="tx1"/>
                </a:solidFill>
              </a:rPr>
              <a:t>/</a:t>
            </a:r>
            <a:r>
              <a:rPr lang="en-US" altLang="en-US" sz="3000" i="1">
                <a:solidFill>
                  <a:schemeClr val="tx1"/>
                </a:solidFill>
              </a:rPr>
              <a:t>c</a:t>
            </a:r>
            <a:r>
              <a:rPr lang="en-US" altLang="en-US" sz="3000">
                <a:solidFill>
                  <a:schemeClr val="tx1"/>
                </a:solidFill>
              </a:rPr>
              <a:t>                               </a:t>
            </a:r>
            <a:r>
              <a:rPr lang="en-US" altLang="en-US" sz="3000" i="1">
                <a:solidFill>
                  <a:schemeClr val="tx1"/>
                </a:solidFill>
              </a:rPr>
              <a:t>t</a:t>
            </a:r>
            <a:r>
              <a:rPr lang="en-US" altLang="en-US" sz="3000">
                <a:solidFill>
                  <a:schemeClr val="tx1"/>
                </a:solidFill>
              </a:rPr>
              <a:t> = </a:t>
            </a:r>
            <a:r>
              <a:rPr lang="en-US" altLang="en-US" sz="3000" i="1">
                <a:solidFill>
                  <a:schemeClr val="tx1"/>
                </a:solidFill>
              </a:rPr>
              <a:t>d</a:t>
            </a:r>
            <a:r>
              <a:rPr lang="en-US" altLang="en-US" sz="3000">
                <a:solidFill>
                  <a:schemeClr val="tx1"/>
                </a:solidFill>
              </a:rPr>
              <a:t>/</a:t>
            </a:r>
            <a:r>
              <a:rPr lang="en-US" altLang="en-US" sz="3000" i="1">
                <a:solidFill>
                  <a:schemeClr val="tx1"/>
                </a:solidFill>
              </a:rPr>
              <a:t>c</a:t>
            </a:r>
          </a:p>
          <a:p>
            <a:r>
              <a:rPr lang="en-US" altLang="en-US" sz="3000">
                <a:solidFill>
                  <a:schemeClr val="tx1"/>
                </a:solidFill>
              </a:rPr>
              <a:t>                      </a:t>
            </a:r>
            <a:r>
              <a:rPr lang="en-US" altLang="en-US" sz="3000" i="1">
                <a:solidFill>
                  <a:schemeClr val="tx1"/>
                </a:solidFill>
              </a:rPr>
              <a:t>d</a:t>
            </a:r>
            <a:r>
              <a:rPr lang="en-US" altLang="en-US" sz="3000">
                <a:solidFill>
                  <a:schemeClr val="tx1"/>
                </a:solidFill>
              </a:rPr>
              <a:t>                             </a:t>
            </a:r>
            <a:r>
              <a:rPr lang="en-US" altLang="en-US" sz="3000" i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E89D9FC-6DB7-4D51-BE17-8EDCCDC6C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pPr eaLnBrk="1" hangingPunct="1"/>
            <a:r>
              <a:rPr lang="en-US" altLang="en-US" sz="3400"/>
              <a:t>A method to synchronize…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538DB04-333E-41CC-9CFC-348DA6880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6425" cy="4497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One way is to have one clock at the origin set to </a:t>
            </a:r>
            <a:r>
              <a:rPr lang="en-US" altLang="en-US" i="1"/>
              <a:t>t</a:t>
            </a:r>
            <a:r>
              <a:rPr lang="en-US" altLang="en-US"/>
              <a:t> = 0 and advance each clock by a time (</a:t>
            </a:r>
            <a:r>
              <a:rPr lang="en-US" altLang="en-US" i="1"/>
              <a:t>d</a:t>
            </a:r>
            <a:r>
              <a:rPr lang="en-US" altLang="en-US"/>
              <a:t>/</a:t>
            </a:r>
            <a:r>
              <a:rPr lang="en-US" altLang="en-US" i="1"/>
              <a:t>c</a:t>
            </a:r>
            <a:r>
              <a:rPr lang="en-US" altLang="en-US"/>
              <a:t>) with </a:t>
            </a:r>
            <a:r>
              <a:rPr lang="en-US" altLang="en-US" i="1"/>
              <a:t>d</a:t>
            </a:r>
            <a:r>
              <a:rPr lang="en-US" altLang="en-US"/>
              <a:t> being the distance of the clock from the origin.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Allow each of these clocks to begin timing when a light signal arrives from the origin.</a:t>
            </a:r>
          </a:p>
        </p:txBody>
      </p:sp>
      <p:grpSp>
        <p:nvGrpSpPr>
          <p:cNvPr id="39941" name="Group 31">
            <a:extLst>
              <a:ext uri="{FF2B5EF4-FFF2-40B4-BE49-F238E27FC236}">
                <a16:creationId xmlns:a16="http://schemas.microsoft.com/office/drawing/2014/main" id="{DFF3DB2E-BD46-4016-9BDB-A205A6D63BA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359275"/>
            <a:ext cx="7391400" cy="914400"/>
            <a:chOff x="480" y="3456"/>
            <a:chExt cx="4656" cy="576"/>
          </a:xfrm>
        </p:grpSpPr>
        <p:sp>
          <p:nvSpPr>
            <p:cNvPr id="39942" name="Oval 4">
              <a:extLst>
                <a:ext uri="{FF2B5EF4-FFF2-40B4-BE49-F238E27FC236}">
                  <a16:creationId xmlns:a16="http://schemas.microsoft.com/office/drawing/2014/main" id="{BA4DA31B-8E6A-4C74-961D-ED03427F9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456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800"/>
            </a:p>
          </p:txBody>
        </p:sp>
        <p:sp>
          <p:nvSpPr>
            <p:cNvPr id="39943" name="Oval 5">
              <a:extLst>
                <a:ext uri="{FF2B5EF4-FFF2-40B4-BE49-F238E27FC236}">
                  <a16:creationId xmlns:a16="http://schemas.microsoft.com/office/drawing/2014/main" id="{DBCA5106-116E-4EE3-89A8-F2034DAEE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456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800"/>
            </a:p>
          </p:txBody>
        </p:sp>
        <p:sp>
          <p:nvSpPr>
            <p:cNvPr id="39944" name="Oval 6">
              <a:extLst>
                <a:ext uri="{FF2B5EF4-FFF2-40B4-BE49-F238E27FC236}">
                  <a16:creationId xmlns:a16="http://schemas.microsoft.com/office/drawing/2014/main" id="{338C0607-9E22-4A69-96D3-9A4FB1F6F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456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800"/>
            </a:p>
          </p:txBody>
        </p:sp>
        <p:sp>
          <p:nvSpPr>
            <p:cNvPr id="39945" name="Line 7">
              <a:extLst>
                <a:ext uri="{FF2B5EF4-FFF2-40B4-BE49-F238E27FC236}">
                  <a16:creationId xmlns:a16="http://schemas.microsoft.com/office/drawing/2014/main" id="{451F6D3C-DD3D-433C-AEB3-943D7BF16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456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25">
              <a:extLst>
                <a:ext uri="{FF2B5EF4-FFF2-40B4-BE49-F238E27FC236}">
                  <a16:creationId xmlns:a16="http://schemas.microsoft.com/office/drawing/2014/main" id="{F3FAF8E6-5B1E-49CD-9A95-DF9A86F06D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3552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Line 27">
              <a:extLst>
                <a:ext uri="{FF2B5EF4-FFF2-40B4-BE49-F238E27FC236}">
                  <a16:creationId xmlns:a16="http://schemas.microsoft.com/office/drawing/2014/main" id="{1E1E56AA-2390-41F5-8027-C5F1613EC3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3552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28">
              <a:extLst>
                <a:ext uri="{FF2B5EF4-FFF2-40B4-BE49-F238E27FC236}">
                  <a16:creationId xmlns:a16="http://schemas.microsoft.com/office/drawing/2014/main" id="{7DEF51BF-3E5A-4175-B9FB-05BA68E11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744"/>
              <a:ext cx="20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29">
              <a:extLst>
                <a:ext uri="{FF2B5EF4-FFF2-40B4-BE49-F238E27FC236}">
                  <a16:creationId xmlns:a16="http://schemas.microsoft.com/office/drawing/2014/main" id="{64F3F212-8AEA-41DB-86BC-C832F429D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3744"/>
              <a:ext cx="20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B5C817F-2EFF-4F80-88A1-38539D924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60412"/>
          </a:xfrm>
        </p:spPr>
        <p:txBody>
          <a:bodyPr/>
          <a:lstStyle/>
          <a:p>
            <a:pPr algn="ctr" eaLnBrk="1" hangingPunct="1"/>
            <a:r>
              <a:rPr lang="en-US" altLang="en-US" sz="3400"/>
              <a:t>The Lorentz Transformations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3280B12-8818-460F-9E6F-70641FAA1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459787" cy="4497388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0000"/>
                </a:solidFill>
              </a:rPr>
              <a:t>The special set of linear transformations that:</a:t>
            </a:r>
          </a:p>
          <a:p>
            <a:pPr marL="571500" indent="-5715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preserve the constancy of the speed of light (</a:t>
            </a:r>
            <a:r>
              <a:rPr lang="en-US" altLang="en-US" i="1">
                <a:solidFill>
                  <a:srgbClr val="000000"/>
                </a:solidFill>
              </a:rPr>
              <a:t>c</a:t>
            </a:r>
            <a:r>
              <a:rPr lang="en-US" altLang="en-US">
                <a:solidFill>
                  <a:srgbClr val="000000"/>
                </a:solidFill>
              </a:rPr>
              <a:t>) between inertial observers;</a:t>
            </a:r>
          </a:p>
          <a:p>
            <a:pPr marL="571500" indent="-5715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0000"/>
                </a:solidFill>
              </a:rPr>
              <a:t> and, 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 startAt="2"/>
            </a:pPr>
            <a:r>
              <a:rPr lang="en-US" altLang="en-US">
                <a:solidFill>
                  <a:srgbClr val="000000"/>
                </a:solidFill>
              </a:rPr>
              <a:t>account for the problem of simultaneity between these observers </a:t>
            </a:r>
          </a:p>
          <a:p>
            <a:pPr marL="571500" indent="-5715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0000"/>
                </a:solidFill>
              </a:rPr>
              <a:t>  </a:t>
            </a:r>
          </a:p>
          <a:p>
            <a:pPr marL="571500" indent="-5715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900">
                <a:solidFill>
                  <a:srgbClr val="000000"/>
                </a:solidFill>
              </a:rPr>
              <a:t>known as the </a:t>
            </a:r>
            <a:r>
              <a:rPr lang="en-US" altLang="en-US" sz="2900" b="1">
                <a:solidFill>
                  <a:srgbClr val="000000"/>
                </a:solidFill>
              </a:rPr>
              <a:t>Lorentz transformation equations</a:t>
            </a:r>
            <a:endParaRPr lang="en-US" altLang="en-US" sz="29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8F6E9E7-1242-42BD-A02B-8E1C0D0AC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Lorentz Transformation Equations</a:t>
            </a:r>
          </a:p>
        </p:txBody>
      </p:sp>
      <p:pic>
        <p:nvPicPr>
          <p:cNvPr id="44035" name="Picture 32">
            <a:extLst>
              <a:ext uri="{FF2B5EF4-FFF2-40B4-BE49-F238E27FC236}">
                <a16:creationId xmlns:a16="http://schemas.microsoft.com/office/drawing/2014/main" id="{FAC7852E-6E43-4F66-8136-7728666BF0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1550988"/>
            <a:ext cx="23145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3">
            <a:extLst>
              <a:ext uri="{FF2B5EF4-FFF2-40B4-BE49-F238E27FC236}">
                <a16:creationId xmlns:a16="http://schemas.microsoft.com/office/drawing/2014/main" id="{B1C8EDF3-53E0-48DA-B795-D54B52D1B1F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781425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4">
            <a:extLst>
              <a:ext uri="{FF2B5EF4-FFF2-40B4-BE49-F238E27FC236}">
                <a16:creationId xmlns:a16="http://schemas.microsoft.com/office/drawing/2014/main" id="{2942E79C-8B1E-43FB-AEBC-67547C75717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2960688"/>
            <a:ext cx="923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35">
            <a:extLst>
              <a:ext uri="{FF2B5EF4-FFF2-40B4-BE49-F238E27FC236}">
                <a16:creationId xmlns:a16="http://schemas.microsoft.com/office/drawing/2014/main" id="{604F9C0F-7FEA-479D-B034-ECE363B604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4516438"/>
            <a:ext cx="22352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D5B7CDD-031B-41C4-8E07-F4E48223B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882650"/>
          </a:xfrm>
        </p:spPr>
        <p:txBody>
          <a:bodyPr/>
          <a:lstStyle/>
          <a:p>
            <a:pPr algn="ctr" eaLnBrk="1" hangingPunct="1"/>
            <a:r>
              <a:rPr lang="en-US" altLang="en-US" sz="3400"/>
              <a:t>Lorentz Transformation Equations </a:t>
            </a:r>
          </a:p>
        </p:txBody>
      </p:sp>
      <p:pic>
        <p:nvPicPr>
          <p:cNvPr id="45059" name="Picture 20">
            <a:extLst>
              <a:ext uri="{FF2B5EF4-FFF2-40B4-BE49-F238E27FC236}">
                <a16:creationId xmlns:a16="http://schemas.microsoft.com/office/drawing/2014/main" id="{BA38311D-D2AE-4565-AC8E-354EB6AB1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362200"/>
            <a:ext cx="981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3">
            <a:extLst>
              <a:ext uri="{FF2B5EF4-FFF2-40B4-BE49-F238E27FC236}">
                <a16:creationId xmlns:a16="http://schemas.microsoft.com/office/drawing/2014/main" id="{89227534-2059-4B06-849C-171337B5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010025"/>
            <a:ext cx="2486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1">
            <a:extLst>
              <a:ext uri="{FF2B5EF4-FFF2-40B4-BE49-F238E27FC236}">
                <a16:creationId xmlns:a16="http://schemas.microsoft.com/office/drawing/2014/main" id="{57CDBE01-3543-4FA0-A7B6-FD597BE39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438400"/>
            <a:ext cx="255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22">
            <a:extLst>
              <a:ext uri="{FF2B5EF4-FFF2-40B4-BE49-F238E27FC236}">
                <a16:creationId xmlns:a16="http://schemas.microsoft.com/office/drawing/2014/main" id="{0C2C6883-82D5-4827-A205-B300B1490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914775"/>
            <a:ext cx="9810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24">
            <a:extLst>
              <a:ext uri="{FF2B5EF4-FFF2-40B4-BE49-F238E27FC236}">
                <a16:creationId xmlns:a16="http://schemas.microsoft.com/office/drawing/2014/main" id="{9370C6FA-530F-4792-89B7-426FE74F7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648200"/>
            <a:ext cx="270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25">
            <a:extLst>
              <a:ext uri="{FF2B5EF4-FFF2-40B4-BE49-F238E27FC236}">
                <a16:creationId xmlns:a16="http://schemas.microsoft.com/office/drawing/2014/main" id="{970015F4-4247-4028-BE49-5F9C0147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124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Rectangle 28">
            <a:extLst>
              <a:ext uri="{FF2B5EF4-FFF2-40B4-BE49-F238E27FC236}">
                <a16:creationId xmlns:a16="http://schemas.microsoft.com/office/drawing/2014/main" id="{0C813E42-1B09-4CA2-86F8-A7E4B375A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1219200"/>
            <a:ext cx="4227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000">
                <a:solidFill>
                  <a:schemeClr val="tx1"/>
                </a:solidFill>
              </a:rPr>
              <a:t>A more symmetric form: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>
            <a:extLst>
              <a:ext uri="{FF2B5EF4-FFF2-40B4-BE49-F238E27FC236}">
                <a16:creationId xmlns:a16="http://schemas.microsoft.com/office/drawing/2014/main" id="{BC082B01-3B3E-45B4-B69B-0B1E06E4A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430338"/>
            <a:ext cx="40005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2">
            <a:extLst>
              <a:ext uri="{FF2B5EF4-FFF2-40B4-BE49-F238E27FC236}">
                <a16:creationId xmlns:a16="http://schemas.microsoft.com/office/drawing/2014/main" id="{FF3670D7-D7C3-43C3-8AF0-209DCC09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949325"/>
            <a:ext cx="262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Section 2.4, problem 17</a:t>
            </a:r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D2377396-63ED-4DF3-941E-189072C2F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081088"/>
            <a:ext cx="417195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>
            <a:extLst>
              <a:ext uri="{FF2B5EF4-FFF2-40B4-BE49-F238E27FC236}">
                <a16:creationId xmlns:a16="http://schemas.microsoft.com/office/drawing/2014/main" id="{032B69C5-0067-456E-80E7-AD1250753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Properties of </a:t>
            </a:r>
            <a:r>
              <a:rPr lang="el-GR" altLang="en-US" sz="3400" i="1">
                <a:latin typeface="Lucida Grande" charset="0"/>
                <a:cs typeface="Arial" panose="020B0604020202020204" pitchFamily="34" charset="0"/>
              </a:rPr>
              <a:t>γ</a:t>
            </a:r>
            <a:endParaRPr lang="el-GR" altLang="en-US" sz="3400" i="1">
              <a:cs typeface="Arial" panose="020B0604020202020204" pitchFamily="34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CF5F7D4-9423-4DAC-B78C-ACBCBB7E93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9513"/>
            <a:ext cx="7773988" cy="4497387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 Recall </a:t>
            </a:r>
            <a:r>
              <a:rPr lang="el-GR" altLang="en-US" sz="2600" i="1">
                <a:latin typeface="Lucida Grande" charset="0"/>
                <a:cs typeface="Arial" panose="020B0604020202020204" pitchFamily="34" charset="0"/>
              </a:rPr>
              <a:t>β</a:t>
            </a:r>
            <a:r>
              <a:rPr lang="en-US" altLang="en-US" sz="2600"/>
              <a:t> = </a:t>
            </a:r>
            <a:r>
              <a:rPr lang="en-US" altLang="en-US" sz="2600" i="1"/>
              <a:t>v</a:t>
            </a:r>
            <a:r>
              <a:rPr lang="en-US" altLang="en-US" sz="2600"/>
              <a:t>/</a:t>
            </a:r>
            <a:r>
              <a:rPr lang="en-US" altLang="en-US" sz="2600" i="1"/>
              <a:t>c</a:t>
            </a:r>
            <a:r>
              <a:rPr lang="en-US" altLang="en-US" sz="2600"/>
              <a:t> &lt; 1 for all observers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r>
              <a:rPr lang="en-US" altLang="en-US" sz="2600">
                <a:cs typeface="Arial" panose="020B0604020202020204" pitchFamily="34" charset="0"/>
              </a:rPr>
              <a:t> </a:t>
            </a:r>
            <a:r>
              <a:rPr lang="en-US" altLang="en-US" sz="2600"/>
              <a:t>          equals 1 only when </a:t>
            </a:r>
            <a:r>
              <a:rPr lang="en-US" altLang="en-US" sz="2600" i="1"/>
              <a:t>v</a:t>
            </a:r>
            <a:r>
              <a:rPr lang="en-US" altLang="en-US" sz="2600"/>
              <a:t> = 0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r>
              <a:rPr lang="en-US" altLang="en-US" sz="2600"/>
              <a:t> Graph of </a:t>
            </a:r>
            <a:r>
              <a:rPr lang="el-GR" altLang="en-US" sz="2600" i="1">
                <a:latin typeface="Lucida Grande" charset="0"/>
                <a:cs typeface="Arial" panose="020B0604020202020204" pitchFamily="34" charset="0"/>
              </a:rPr>
              <a:t>β</a:t>
            </a:r>
            <a:r>
              <a:rPr lang="en-US" altLang="en-US" sz="2600">
                <a:cs typeface="Arial" panose="020B0604020202020204" pitchFamily="34" charset="0"/>
              </a:rPr>
              <a:t>: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en-US" sz="2600">
                <a:cs typeface="Arial" panose="020B0604020202020204" pitchFamily="34" charset="0"/>
              </a:rPr>
              <a:t>       (note </a:t>
            </a:r>
            <a:r>
              <a:rPr lang="en-US" altLang="en-US" sz="2600" i="1">
                <a:cs typeface="Arial" panose="020B0604020202020204" pitchFamily="34" charset="0"/>
              </a:rPr>
              <a:t>v</a:t>
            </a:r>
            <a:r>
              <a:rPr lang="en-US" altLang="en-US" sz="2600">
                <a:cs typeface="Arial" panose="020B0604020202020204" pitchFamily="34" charset="0"/>
              </a:rPr>
              <a:t> ≠ </a:t>
            </a:r>
            <a:r>
              <a:rPr lang="en-US" altLang="en-US" sz="2600" i="1">
                <a:cs typeface="Arial" panose="020B0604020202020204" pitchFamily="34" charset="0"/>
              </a:rPr>
              <a:t>c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marL="533400" indent="-5334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   </a:t>
            </a:r>
          </a:p>
        </p:txBody>
      </p:sp>
      <p:pic>
        <p:nvPicPr>
          <p:cNvPr id="48132" name="Picture 19">
            <a:extLst>
              <a:ext uri="{FF2B5EF4-FFF2-40B4-BE49-F238E27FC236}">
                <a16:creationId xmlns:a16="http://schemas.microsoft.com/office/drawing/2014/main" id="{C7394298-C4BB-4F6F-9CA6-6126F80D87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2127250"/>
            <a:ext cx="7461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">
            <a:extLst>
              <a:ext uri="{FF2B5EF4-FFF2-40B4-BE49-F238E27FC236}">
                <a16:creationId xmlns:a16="http://schemas.microsoft.com/office/drawing/2014/main" id="{05FCE43D-4B14-484C-8AB2-C34C3ED127C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4F87B2E7-0058-4423-BF84-36C43C647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514600"/>
            <a:ext cx="8229600" cy="1139825"/>
          </a:xfrm>
        </p:spPr>
        <p:txBody>
          <a:bodyPr/>
          <a:lstStyle/>
          <a:p>
            <a:r>
              <a:rPr lang="en-US" altLang="en-US"/>
              <a:t>Thank you for your attention!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BBBC093-17F0-49CF-9D8B-A15AB73BA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Inertial Reference Frame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FD0B31A-C617-4EB0-88CB-D1878509F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6425" cy="4497388"/>
          </a:xfrm>
        </p:spPr>
        <p:txBody>
          <a:bodyPr/>
          <a:lstStyle/>
          <a:p>
            <a:pPr eaLnBrk="1" hangingPunct="1"/>
            <a:r>
              <a:rPr lang="en-US" altLang="en-US"/>
              <a:t>A reference frame is called an </a:t>
            </a:r>
            <a:r>
              <a:rPr lang="en-US" altLang="en-US" b="1"/>
              <a:t>inertial frame</a:t>
            </a:r>
            <a:r>
              <a:rPr lang="en-US" altLang="en-US"/>
              <a:t> if Newton laws are valid in that frame.</a:t>
            </a:r>
          </a:p>
          <a:p>
            <a:pPr eaLnBrk="1" hangingPunct="1"/>
            <a:r>
              <a:rPr lang="en-US" altLang="en-US"/>
              <a:t>Such a frame is established when a body, not subjected to net external forces, is observed to move in rectilinear (along a straight line) motion at constant velocity.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AB142F2-E840-4D8F-A531-579A9D311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400"/>
              <a:t>Newtonian Principle of Relativity </a:t>
            </a:r>
            <a:r>
              <a:rPr lang="en-US" altLang="en-US" sz="3400">
                <a:solidFill>
                  <a:srgbClr val="FF0000"/>
                </a:solidFill>
              </a:rPr>
              <a:t>or Galilean Invariance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C2AED33-8EAD-40C8-B767-7DE6E8E2C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If Newton</a:t>
            </a:r>
            <a:r>
              <a:rPr lang="ja-JP" altLang="en-US"/>
              <a:t>’</a:t>
            </a:r>
            <a:r>
              <a:rPr lang="en-US" altLang="ja-JP"/>
              <a:t>s laws are valid in one reference frame, then they are also valid in another reference frame moving at a uniform velocity relative to the first system.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This is referred to as the </a:t>
            </a:r>
            <a:r>
              <a:rPr lang="en-US" altLang="en-US" b="1"/>
              <a:t>Newtonian principle of relativity </a:t>
            </a:r>
            <a:r>
              <a:rPr lang="en-US" altLang="en-US"/>
              <a:t>or </a:t>
            </a:r>
            <a:r>
              <a:rPr lang="en-US" altLang="en-US" b="1"/>
              <a:t>Galilean invariance.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>
            <a:extLst>
              <a:ext uri="{FF2B5EF4-FFF2-40B4-BE49-F238E27FC236}">
                <a16:creationId xmlns:a16="http://schemas.microsoft.com/office/drawing/2014/main" id="{DA80A4EC-7067-42B0-A91F-440A524368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4938713"/>
            <a:ext cx="8307387" cy="1752600"/>
          </a:xfrm>
        </p:spPr>
        <p:txBody>
          <a:bodyPr/>
          <a:lstStyle/>
          <a:p>
            <a:pPr eaLnBrk="1" hangingPunct="1"/>
            <a:r>
              <a:rPr lang="en-US" altLang="en-US" sz="2100"/>
              <a:t>K is at rest and K</a:t>
            </a:r>
            <a:r>
              <a:rPr lang="ja-JP" altLang="en-US" sz="2100"/>
              <a:t>’</a:t>
            </a:r>
            <a:r>
              <a:rPr lang="en-US" altLang="ja-JP" sz="2100"/>
              <a:t> is moving with velocity  </a:t>
            </a:r>
          </a:p>
          <a:p>
            <a:pPr eaLnBrk="1" hangingPunct="1"/>
            <a:r>
              <a:rPr lang="en-US" altLang="en-US" sz="2100"/>
              <a:t>Axes are parallel</a:t>
            </a:r>
          </a:p>
          <a:p>
            <a:pPr eaLnBrk="1" hangingPunct="1"/>
            <a:r>
              <a:rPr lang="en-US" altLang="en-US" sz="2100"/>
              <a:t>K and K</a:t>
            </a:r>
            <a:r>
              <a:rPr lang="ja-JP" altLang="en-US" sz="2100"/>
              <a:t>’</a:t>
            </a:r>
            <a:r>
              <a:rPr lang="en-US" altLang="ja-JP" sz="2100"/>
              <a:t> are said to be </a:t>
            </a:r>
            <a:r>
              <a:rPr lang="en-US" altLang="ja-JP" sz="2100" i="1"/>
              <a:t>INERTIAL COORDINATE SYSTEMS</a:t>
            </a:r>
            <a:endParaRPr lang="en-US" altLang="en-US" sz="2100"/>
          </a:p>
        </p:txBody>
      </p:sp>
      <p:sp>
        <p:nvSpPr>
          <p:cNvPr id="10243" name="Rectangle 9">
            <a:extLst>
              <a:ext uri="{FF2B5EF4-FFF2-40B4-BE49-F238E27FC236}">
                <a16:creationId xmlns:a16="http://schemas.microsoft.com/office/drawing/2014/main" id="{FE2A8CA6-ACF4-4E4D-B5D5-4C185FEEC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Inertial Frames K and K</a:t>
            </a:r>
            <a:r>
              <a:rPr lang="ja-JP" altLang="en-US" sz="3400"/>
              <a:t>’</a:t>
            </a:r>
            <a:r>
              <a:rPr lang="en-US" altLang="ja-JP" sz="3400"/>
              <a:t> </a:t>
            </a:r>
            <a:endParaRPr lang="en-US" altLang="en-US" sz="3400"/>
          </a:p>
        </p:txBody>
      </p:sp>
      <p:pic>
        <p:nvPicPr>
          <p:cNvPr id="10244" name="Picture 40">
            <a:extLst>
              <a:ext uri="{FF2B5EF4-FFF2-40B4-BE49-F238E27FC236}">
                <a16:creationId xmlns:a16="http://schemas.microsoft.com/office/drawing/2014/main" id="{5B1A51B2-CABC-494D-BD59-C69CC0A9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340100"/>
            <a:ext cx="1333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1">
            <a:extLst>
              <a:ext uri="{FF2B5EF4-FFF2-40B4-BE49-F238E27FC236}">
                <a16:creationId xmlns:a16="http://schemas.microsoft.com/office/drawing/2014/main" id="{C2ABD64B-C3FA-4040-9F81-C0FA9D56313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5019675"/>
            <a:ext cx="206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2">
            <a:extLst>
              <a:ext uri="{FF2B5EF4-FFF2-40B4-BE49-F238E27FC236}">
                <a16:creationId xmlns:a16="http://schemas.microsoft.com/office/drawing/2014/main" id="{49F5241F-2CEC-4127-8FAB-94F8DE97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340100"/>
            <a:ext cx="1333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">
            <a:extLst>
              <a:ext uri="{FF2B5EF4-FFF2-40B4-BE49-F238E27FC236}">
                <a16:creationId xmlns:a16="http://schemas.microsoft.com/office/drawing/2014/main" id="{9F8FAB6A-89E6-4870-919D-02C8C6FDE93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066800"/>
            <a:ext cx="55372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E5AF3B4-481A-4979-90FB-F4A6F0763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400"/>
              <a:t>The Galilean Transformation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9DBC871-49D8-4722-BD5E-F2A19361C7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1338" y="1522413"/>
            <a:ext cx="8383587" cy="44973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For a point P</a:t>
            </a:r>
          </a:p>
          <a:p>
            <a:pPr lvl="1" eaLnBrk="1" hangingPunct="1">
              <a:buSzPct val="65000"/>
              <a:buFont typeface="Wingdings" panose="05000000000000000000" pitchFamily="2" charset="2"/>
              <a:buChar char="n"/>
            </a:pPr>
            <a:r>
              <a:rPr lang="en-US" altLang="en-US" sz="2200"/>
              <a:t>In system K: P = (</a:t>
            </a:r>
            <a:r>
              <a:rPr lang="en-US" altLang="en-US" sz="2200" i="1"/>
              <a:t>x</a:t>
            </a:r>
            <a:r>
              <a:rPr lang="en-US" altLang="en-US" sz="2200"/>
              <a:t>, </a:t>
            </a:r>
            <a:r>
              <a:rPr lang="en-US" altLang="en-US" sz="2200" i="1"/>
              <a:t>y</a:t>
            </a:r>
            <a:r>
              <a:rPr lang="en-US" altLang="en-US" sz="2200"/>
              <a:t>, </a:t>
            </a:r>
            <a:r>
              <a:rPr lang="en-US" altLang="en-US" sz="2200" i="1"/>
              <a:t>z</a:t>
            </a:r>
            <a:r>
              <a:rPr lang="en-US" altLang="en-US" sz="2200"/>
              <a:t>, </a:t>
            </a:r>
            <a:r>
              <a:rPr lang="en-US" altLang="en-US" sz="2200" i="1"/>
              <a:t>t</a:t>
            </a:r>
            <a:r>
              <a:rPr lang="en-US" altLang="en-US" sz="2200"/>
              <a:t>)</a:t>
            </a:r>
          </a:p>
          <a:p>
            <a:pPr lvl="1" eaLnBrk="1" hangingPunct="1">
              <a:buSzPct val="65000"/>
              <a:buFont typeface="Wingdings" panose="05000000000000000000" pitchFamily="2" charset="2"/>
              <a:buChar char="n"/>
            </a:pPr>
            <a:r>
              <a:rPr lang="en-US" altLang="en-US" sz="2200"/>
              <a:t>In system K</a:t>
            </a:r>
            <a:r>
              <a:rPr lang="ja-JP" altLang="en-US" sz="2200"/>
              <a:t>’</a:t>
            </a:r>
            <a:r>
              <a:rPr lang="en-US" altLang="ja-JP" sz="2200"/>
              <a:t>: P = (</a:t>
            </a:r>
            <a:r>
              <a:rPr lang="en-US" altLang="ja-JP" sz="2200" i="1"/>
              <a:t>x</a:t>
            </a:r>
            <a:r>
              <a:rPr lang="ja-JP" altLang="en-US" sz="2200"/>
              <a:t>’</a:t>
            </a:r>
            <a:r>
              <a:rPr lang="en-US" altLang="ja-JP" sz="2200"/>
              <a:t>, </a:t>
            </a:r>
            <a:r>
              <a:rPr lang="en-US" altLang="ja-JP" sz="2200" i="1"/>
              <a:t>y</a:t>
            </a:r>
            <a:r>
              <a:rPr lang="ja-JP" altLang="en-US" sz="2200"/>
              <a:t>’</a:t>
            </a:r>
            <a:r>
              <a:rPr lang="en-US" altLang="ja-JP" sz="2200"/>
              <a:t>, </a:t>
            </a:r>
            <a:r>
              <a:rPr lang="en-US" altLang="ja-JP" sz="2200" i="1"/>
              <a:t>z</a:t>
            </a:r>
            <a:r>
              <a:rPr lang="ja-JP" altLang="en-US" sz="2200"/>
              <a:t>’</a:t>
            </a:r>
            <a:r>
              <a:rPr lang="en-US" altLang="ja-JP" sz="2200"/>
              <a:t>, </a:t>
            </a:r>
            <a:r>
              <a:rPr lang="en-US" altLang="ja-JP" sz="2200" i="1"/>
              <a:t>t</a:t>
            </a:r>
            <a:r>
              <a:rPr lang="ja-JP" altLang="en-US" sz="2200"/>
              <a:t>’</a:t>
            </a:r>
            <a:r>
              <a:rPr lang="en-US" altLang="ja-JP" sz="2200"/>
              <a:t>)   </a:t>
            </a:r>
            <a:endParaRPr lang="en-US" altLang="en-US" sz="2200"/>
          </a:p>
        </p:txBody>
      </p:sp>
      <p:sp>
        <p:nvSpPr>
          <p:cNvPr id="11268" name="Line 27">
            <a:extLst>
              <a:ext uri="{FF2B5EF4-FFF2-40B4-BE49-F238E27FC236}">
                <a16:creationId xmlns:a16="http://schemas.microsoft.com/office/drawing/2014/main" id="{E236D1A8-ACC1-4530-8C80-EEA2239675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3429000"/>
            <a:ext cx="76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28">
            <a:extLst>
              <a:ext uri="{FF2B5EF4-FFF2-40B4-BE49-F238E27FC236}">
                <a16:creationId xmlns:a16="http://schemas.microsoft.com/office/drawing/2014/main" id="{2E6F483A-6C9A-4466-9A32-A4C108A69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57150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29">
            <a:extLst>
              <a:ext uri="{FF2B5EF4-FFF2-40B4-BE49-F238E27FC236}">
                <a16:creationId xmlns:a16="http://schemas.microsoft.com/office/drawing/2014/main" id="{A5574D14-336A-4DE0-8754-48BC7ABA60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3352800"/>
            <a:ext cx="76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30">
            <a:extLst>
              <a:ext uri="{FF2B5EF4-FFF2-40B4-BE49-F238E27FC236}">
                <a16:creationId xmlns:a16="http://schemas.microsoft.com/office/drawing/2014/main" id="{2050C101-977C-4552-83D4-7989612FE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2578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31">
            <a:extLst>
              <a:ext uri="{FF2B5EF4-FFF2-40B4-BE49-F238E27FC236}">
                <a16:creationId xmlns:a16="http://schemas.microsoft.com/office/drawing/2014/main" id="{1307720C-2CC6-4DC7-8618-93271ED88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733800"/>
            <a:ext cx="32766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AutoShape 32">
            <a:extLst>
              <a:ext uri="{FF2B5EF4-FFF2-40B4-BE49-F238E27FC236}">
                <a16:creationId xmlns:a16="http://schemas.microsoft.com/office/drawing/2014/main" id="{26B09D11-89E4-4A1E-A51B-80C2B00A4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33800"/>
            <a:ext cx="3048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11274" name="Line 33">
            <a:extLst>
              <a:ext uri="{FF2B5EF4-FFF2-40B4-BE49-F238E27FC236}">
                <a16:creationId xmlns:a16="http://schemas.microsoft.com/office/drawing/2014/main" id="{35213305-B48D-4DD7-96C9-D290EFAF5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114800"/>
            <a:ext cx="1981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34">
            <a:extLst>
              <a:ext uri="{FF2B5EF4-FFF2-40B4-BE49-F238E27FC236}">
                <a16:creationId xmlns:a16="http://schemas.microsoft.com/office/drawing/2014/main" id="{FC4F92C0-714B-4039-B990-17F154268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8768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Rectangle 38">
            <a:extLst>
              <a:ext uri="{FF2B5EF4-FFF2-40B4-BE49-F238E27FC236}">
                <a16:creationId xmlns:a16="http://schemas.microsoft.com/office/drawing/2014/main" id="{E40F36CF-1220-4603-A8EF-292E87F9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3733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277" name="Rectangle 39">
            <a:extLst>
              <a:ext uri="{FF2B5EF4-FFF2-40B4-BE49-F238E27FC236}">
                <a16:creationId xmlns:a16="http://schemas.microsoft.com/office/drawing/2014/main" id="{B98C52AF-ECAC-4FE0-B98A-FAD274C43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4724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278" name="Rectangle 40">
            <a:extLst>
              <a:ext uri="{FF2B5EF4-FFF2-40B4-BE49-F238E27FC236}">
                <a16:creationId xmlns:a16="http://schemas.microsoft.com/office/drawing/2014/main" id="{1982CCCC-E174-43B5-A1C3-39542D45B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36576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279" name="Rectangle 41">
            <a:extLst>
              <a:ext uri="{FF2B5EF4-FFF2-40B4-BE49-F238E27FC236}">
                <a16:creationId xmlns:a16="http://schemas.microsoft.com/office/drawing/2014/main" id="{64E9DEA7-FFB2-42EC-9876-2C73172E5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8006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chemeClr val="tx1"/>
                </a:solidFill>
              </a:rPr>
              <a:t>K</a:t>
            </a:r>
            <a:r>
              <a:rPr lang="ja-JP" altLang="en-US" sz="1800" b="1">
                <a:solidFill>
                  <a:schemeClr val="tx1"/>
                </a:solidFill>
              </a:rPr>
              <a:t>’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11280" name="Rectangle 42">
            <a:extLst>
              <a:ext uri="{FF2B5EF4-FFF2-40B4-BE49-F238E27FC236}">
                <a16:creationId xmlns:a16="http://schemas.microsoft.com/office/drawing/2014/main" id="{F071E9A0-C045-4638-9B6D-5E6888DE6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0" y="4891088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chemeClr val="tx1"/>
                </a:solidFill>
              </a:rPr>
              <a:t>x</a:t>
            </a:r>
            <a:r>
              <a:rPr lang="ja-JP" altLang="en-US" sz="1800" b="1">
                <a:solidFill>
                  <a:schemeClr val="tx1"/>
                </a:solidFill>
              </a:rPr>
              <a:t>’</a:t>
            </a:r>
            <a:r>
              <a:rPr lang="en-US" altLang="ja-JP" sz="1800" b="1">
                <a:solidFill>
                  <a:schemeClr val="tx1"/>
                </a:solidFill>
              </a:rPr>
              <a:t>-axis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11281" name="Rectangle 43">
            <a:extLst>
              <a:ext uri="{FF2B5EF4-FFF2-40B4-BE49-F238E27FC236}">
                <a16:creationId xmlns:a16="http://schemas.microsoft.com/office/drawing/2014/main" id="{ABC24A59-8D08-4E3E-B167-36EC3C39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3340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chemeClr val="tx1"/>
                </a:solidFill>
              </a:rPr>
              <a:t>x-axis</a:t>
            </a:r>
          </a:p>
        </p:txBody>
      </p:sp>
      <p:pic>
        <p:nvPicPr>
          <p:cNvPr id="11282" name="Picture 44">
            <a:extLst>
              <a:ext uri="{FF2B5EF4-FFF2-40B4-BE49-F238E27FC236}">
                <a16:creationId xmlns:a16="http://schemas.microsoft.com/office/drawing/2014/main" id="{BAD7E206-6D32-4C24-BEE7-6D523C7250F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3938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45">
            <a:extLst>
              <a:ext uri="{FF2B5EF4-FFF2-40B4-BE49-F238E27FC236}">
                <a16:creationId xmlns:a16="http://schemas.microsoft.com/office/drawing/2014/main" id="{4AA0B494-2BA7-4CBD-9675-DB36C0B4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81538"/>
            <a:ext cx="257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Line 33">
            <a:extLst>
              <a:ext uri="{FF2B5EF4-FFF2-40B4-BE49-F238E27FC236}">
                <a16:creationId xmlns:a16="http://schemas.microsoft.com/office/drawing/2014/main" id="{474CECBE-EB5D-4CBC-BA64-D0B7A6994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343400"/>
            <a:ext cx="1219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285" name="Object 2">
            <a:extLst>
              <a:ext uri="{FF2B5EF4-FFF2-40B4-BE49-F238E27FC236}">
                <a16:creationId xmlns:a16="http://schemas.microsoft.com/office/drawing/2014/main" id="{C42A193C-5A12-4CB5-9C8B-DBA03741E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4389438"/>
          <a:ext cx="32861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600" imgH="177800" progId="Equation.3">
                  <p:embed/>
                </p:oleObj>
              </mc:Choice>
              <mc:Fallback>
                <p:oleObj name="Equation" r:id="rId4" imgW="1016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389438"/>
                        <a:ext cx="328613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3">
            <a:extLst>
              <a:ext uri="{FF2B5EF4-FFF2-40B4-BE49-F238E27FC236}">
                <a16:creationId xmlns:a16="http://schemas.microsoft.com/office/drawing/2014/main" id="{4F3D8773-1E83-4132-A789-66A999E9B0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359150"/>
          <a:ext cx="1524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00" imgH="139700" progId="Equation.3">
                  <p:embed/>
                </p:oleObj>
              </mc:Choice>
              <mc:Fallback>
                <p:oleObj name="Equation" r:id="rId6" imgW="152400" imgH="139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9150"/>
                        <a:ext cx="1524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40E857B-07B6-4568-95D6-93C63C330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/>
              <a:t>Conditions of the Galilean Transformation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8C9B961-F5E5-44A1-B12E-37419DD070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446213"/>
            <a:ext cx="8307387" cy="4497387"/>
          </a:xfrm>
        </p:spPr>
        <p:txBody>
          <a:bodyPr/>
          <a:lstStyle/>
          <a:p>
            <a:pPr eaLnBrk="1" hangingPunct="1"/>
            <a:r>
              <a:rPr lang="en-US" altLang="en-US" sz="2600"/>
              <a:t>Parallel axes</a:t>
            </a:r>
          </a:p>
          <a:p>
            <a:pPr eaLnBrk="1" hangingPunct="1"/>
            <a:r>
              <a:rPr lang="en-US" altLang="en-US" sz="2600"/>
              <a:t>K</a:t>
            </a:r>
            <a:r>
              <a:rPr lang="ja-JP" altLang="en-US" sz="2600"/>
              <a:t>’</a:t>
            </a:r>
            <a:r>
              <a:rPr lang="en-US" altLang="ja-JP" sz="2600"/>
              <a:t> has a constant relative velocity in the </a:t>
            </a:r>
            <a:r>
              <a:rPr lang="en-US" altLang="ja-JP" sz="2600" i="1"/>
              <a:t>x</a:t>
            </a:r>
            <a:r>
              <a:rPr lang="en-US" altLang="ja-JP" sz="2600"/>
              <a:t>-direction with respect to K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20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20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20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20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20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20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20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200"/>
          </a:p>
          <a:p>
            <a:pPr eaLnBrk="1" hangingPunct="1"/>
            <a:r>
              <a:rPr lang="en-US" altLang="en-US" sz="2600" b="1">
                <a:solidFill>
                  <a:srgbClr val="FF0000"/>
                </a:solidFill>
              </a:rPr>
              <a:t>Time</a:t>
            </a:r>
            <a:r>
              <a:rPr lang="en-US" altLang="en-US" sz="2600">
                <a:solidFill>
                  <a:srgbClr val="FF0000"/>
                </a:solidFill>
              </a:rPr>
              <a:t> (</a:t>
            </a:r>
            <a:r>
              <a:rPr lang="en-US" altLang="en-US" sz="2600" i="1">
                <a:solidFill>
                  <a:srgbClr val="FF0000"/>
                </a:solidFill>
              </a:rPr>
              <a:t>t</a:t>
            </a:r>
            <a:r>
              <a:rPr lang="en-US" altLang="en-US" sz="2600">
                <a:solidFill>
                  <a:srgbClr val="FF0000"/>
                </a:solidFill>
              </a:rPr>
              <a:t>) for all observers is a </a:t>
            </a:r>
            <a:r>
              <a:rPr lang="en-US" altLang="en-US" sz="2600" i="1">
                <a:solidFill>
                  <a:srgbClr val="FF0000"/>
                </a:solidFill>
              </a:rPr>
              <a:t>Fundamental invariant</a:t>
            </a:r>
            <a:r>
              <a:rPr lang="en-US" altLang="en-US" sz="2600">
                <a:solidFill>
                  <a:srgbClr val="FF0000"/>
                </a:solidFill>
              </a:rPr>
              <a:t>, i.e., the same for all inertial observers</a:t>
            </a:r>
          </a:p>
        </p:txBody>
      </p:sp>
      <p:pic>
        <p:nvPicPr>
          <p:cNvPr id="12292" name="Picture 15">
            <a:extLst>
              <a:ext uri="{FF2B5EF4-FFF2-40B4-BE49-F238E27FC236}">
                <a16:creationId xmlns:a16="http://schemas.microsoft.com/office/drawing/2014/main" id="{E1A3D276-A219-4CB4-8801-549CFF5E0EF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860675"/>
            <a:ext cx="15494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C7ACCBC-3E35-4F79-906D-8FFB3FF99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The Inverse Relations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62989AB-28CA-48DE-BA50-47589B5085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8383587" cy="44973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 </a:t>
            </a:r>
            <a:r>
              <a:rPr lang="en-US" altLang="en-US" sz="2600" b="1">
                <a:solidFill>
                  <a:srgbClr val="000000"/>
                </a:solidFill>
              </a:rPr>
              <a:t>Step 1. </a:t>
            </a:r>
            <a:r>
              <a:rPr lang="en-US" altLang="en-US" sz="2600"/>
              <a:t>Replace      with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 </a:t>
            </a:r>
            <a:r>
              <a:rPr lang="en-US" altLang="en-US" sz="2600" b="1">
                <a:solidFill>
                  <a:srgbClr val="000000"/>
                </a:solidFill>
              </a:rPr>
              <a:t>Step 2. </a:t>
            </a:r>
            <a:r>
              <a:rPr lang="en-US" altLang="en-US" sz="2600"/>
              <a:t>Replace </a:t>
            </a:r>
            <a:r>
              <a:rPr lang="ja-JP" altLang="en-US" sz="2600"/>
              <a:t>“</a:t>
            </a:r>
            <a:r>
              <a:rPr lang="en-US" altLang="ja-JP" sz="2600"/>
              <a:t>primed</a:t>
            </a:r>
            <a:r>
              <a:rPr lang="ja-JP" altLang="en-US" sz="2600"/>
              <a:t>”</a:t>
            </a:r>
            <a:r>
              <a:rPr lang="en-US" altLang="ja-JP" sz="2600"/>
              <a:t> quantities with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              </a:t>
            </a:r>
            <a:r>
              <a:rPr lang="ja-JP" altLang="en-US" sz="2600"/>
              <a:t>“</a:t>
            </a:r>
            <a:r>
              <a:rPr lang="en-US" altLang="ja-JP" sz="2600"/>
              <a:t>unprimed</a:t>
            </a:r>
            <a:r>
              <a:rPr lang="ja-JP" altLang="en-US" sz="2600"/>
              <a:t>”</a:t>
            </a:r>
            <a:r>
              <a:rPr lang="en-US" altLang="ja-JP" sz="2600"/>
              <a:t> and </a:t>
            </a:r>
            <a:r>
              <a:rPr lang="ja-JP" altLang="en-US" sz="2600"/>
              <a:t>“</a:t>
            </a:r>
            <a:r>
              <a:rPr lang="en-US" altLang="ja-JP" sz="2600"/>
              <a:t>unprimed</a:t>
            </a:r>
            <a:r>
              <a:rPr lang="ja-JP" altLang="en-US" sz="2600"/>
              <a:t>”</a:t>
            </a:r>
            <a:r>
              <a:rPr lang="en-US" altLang="ja-JP" sz="2600"/>
              <a:t> with </a:t>
            </a:r>
            <a:r>
              <a:rPr lang="ja-JP" altLang="en-US" sz="2600"/>
              <a:t>“</a:t>
            </a:r>
            <a:r>
              <a:rPr lang="en-US" altLang="ja-JP" sz="2600"/>
              <a:t>primed</a:t>
            </a:r>
            <a:r>
              <a:rPr lang="ja-JP" altLang="en-US" sz="2600"/>
              <a:t>”</a:t>
            </a:r>
            <a:endParaRPr lang="en-US" altLang="en-US" sz="2600"/>
          </a:p>
        </p:txBody>
      </p:sp>
      <p:pic>
        <p:nvPicPr>
          <p:cNvPr id="13316" name="Picture 27">
            <a:extLst>
              <a:ext uri="{FF2B5EF4-FFF2-40B4-BE49-F238E27FC236}">
                <a16:creationId xmlns:a16="http://schemas.microsoft.com/office/drawing/2014/main" id="{CDD578DA-E984-473E-A71E-E40A1A5BFA6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1693863"/>
            <a:ext cx="2317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8">
            <a:extLst>
              <a:ext uri="{FF2B5EF4-FFF2-40B4-BE49-F238E27FC236}">
                <a16:creationId xmlns:a16="http://schemas.microsoft.com/office/drawing/2014/main" id="{6DADDD5A-CFC2-4AAE-AB81-D1E4A7F3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352800"/>
            <a:ext cx="16668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9">
            <a:extLst>
              <a:ext uri="{FF2B5EF4-FFF2-40B4-BE49-F238E27FC236}">
                <a16:creationId xmlns:a16="http://schemas.microsoft.com/office/drawing/2014/main" id="{BC33E2E3-31E4-4CE0-8E9D-6AEAC27487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693863"/>
            <a:ext cx="4445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8076</TotalTime>
  <Words>2077</Words>
  <Application>Microsoft Office PowerPoint</Application>
  <PresentationFormat>On-screen Show (4:3)</PresentationFormat>
  <Paragraphs>229</Paragraphs>
  <Slides>39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Garamond</vt:lpstr>
      <vt:lpstr>Lucida Grande</vt:lpstr>
      <vt:lpstr>Tahoma</vt:lpstr>
      <vt:lpstr>Wingdings</vt:lpstr>
      <vt:lpstr>Edge</vt:lpstr>
      <vt:lpstr>1_Edge</vt:lpstr>
      <vt:lpstr>Equation</vt:lpstr>
      <vt:lpstr>PowerPoint Presentation</vt:lpstr>
      <vt:lpstr>PowerPoint Presentation</vt:lpstr>
      <vt:lpstr>Newtonian (Classical) Relativity</vt:lpstr>
      <vt:lpstr>Inertial Reference Frame</vt:lpstr>
      <vt:lpstr>Newtonian Principle of Relativity or Galilean Invariance</vt:lpstr>
      <vt:lpstr>Inertial Frames K and K’ </vt:lpstr>
      <vt:lpstr>The Galilean Transformation</vt:lpstr>
      <vt:lpstr>Conditions of the Galilean Transformation</vt:lpstr>
      <vt:lpstr>The Inverse Relations</vt:lpstr>
      <vt:lpstr>The Transition to Modern Relativity  </vt:lpstr>
      <vt:lpstr>2.1: The Apparent Need for Ether </vt:lpstr>
      <vt:lpstr>Maxwell’s Equations  </vt:lpstr>
      <vt:lpstr>An Absolute Reference System </vt:lpstr>
      <vt:lpstr>PowerPoint Presentation</vt:lpstr>
      <vt:lpstr>2.2: The Michelson-Morley Experiment </vt:lpstr>
      <vt:lpstr>1. AC is parallel to the motion of the Earth inducing an “ether wind”  2. Light from source S is split by mirror A and travels to mirrors C and D in mutually perpendicular directions  3. After reflection the beams recombine at A slightly out of phase due to the “ether wind” as viewed by telescope E.</vt:lpstr>
      <vt:lpstr>Typical interferometer fringe pattern, which is     expected to shift when the system is rotated</vt:lpstr>
      <vt:lpstr>The Analysis</vt:lpstr>
      <vt:lpstr>The Analysis (continued)</vt:lpstr>
      <vt:lpstr>The Analysis (continued)</vt:lpstr>
      <vt:lpstr>Results</vt:lpstr>
      <vt:lpstr>Michelson’s Conclusion</vt:lpstr>
      <vt:lpstr>Possible Explanations</vt:lpstr>
      <vt:lpstr>The Lorentz-FitzGerald Contraction</vt:lpstr>
      <vt:lpstr>PowerPoint Presentation</vt:lpstr>
      <vt:lpstr>2.3: Einstein’s Postulates </vt:lpstr>
      <vt:lpstr>Einstein’s Two Postulates</vt:lpstr>
      <vt:lpstr>Revisiting Inertial Frames and the Re-evaluation of Time</vt:lpstr>
      <vt:lpstr>The Problem of Simultaneity: “Gedanken” (German) (i.e. thought) experiment </vt:lpstr>
      <vt:lpstr>The Problem of Simultaneity </vt:lpstr>
      <vt:lpstr>We thus observe…</vt:lpstr>
      <vt:lpstr>Synchronization of Clocks</vt:lpstr>
      <vt:lpstr>A method to synchronize…</vt:lpstr>
      <vt:lpstr>The Lorentz Transformations</vt:lpstr>
      <vt:lpstr>Lorentz Transformation Equations</vt:lpstr>
      <vt:lpstr>Lorentz Transformation Equations </vt:lpstr>
      <vt:lpstr>PowerPoint Presentation</vt:lpstr>
      <vt:lpstr>Properties of γ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Special Theory of Relativity</dc:title>
  <dc:creator>Anthony Pitucco</dc:creator>
  <cp:lastModifiedBy>Rodriguez, Carlos E</cp:lastModifiedBy>
  <cp:revision>383</cp:revision>
  <dcterms:created xsi:type="dcterms:W3CDTF">2011-08-26T19:01:52Z</dcterms:created>
  <dcterms:modified xsi:type="dcterms:W3CDTF">2021-09-05T03:47:58Z</dcterms:modified>
</cp:coreProperties>
</file>