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0" r:id="rId5"/>
    <p:sldMasterId id="2147483712" r:id="rId6"/>
    <p:sldMasterId id="2147483726" r:id="rId7"/>
    <p:sldMasterId id="2147483741" r:id="rId8"/>
  </p:sldMasterIdLst>
  <p:notesMasterIdLst>
    <p:notesMasterId r:id="rId29"/>
  </p:notesMasterIdLst>
  <p:sldIdLst>
    <p:sldId id="256" r:id="rId9"/>
    <p:sldId id="356" r:id="rId10"/>
    <p:sldId id="348" r:id="rId11"/>
    <p:sldId id="351" r:id="rId12"/>
    <p:sldId id="360" r:id="rId13"/>
    <p:sldId id="426" r:id="rId14"/>
    <p:sldId id="352" r:id="rId15"/>
    <p:sldId id="353" r:id="rId16"/>
    <p:sldId id="354" r:id="rId17"/>
    <p:sldId id="355" r:id="rId18"/>
    <p:sldId id="437" r:id="rId19"/>
    <p:sldId id="405" r:id="rId20"/>
    <p:sldId id="669" r:id="rId21"/>
    <p:sldId id="439" r:id="rId22"/>
    <p:sldId id="293" r:id="rId23"/>
    <p:sldId id="440" r:id="rId24"/>
    <p:sldId id="393" r:id="rId25"/>
    <p:sldId id="438" r:id="rId26"/>
    <p:sldId id="441" r:id="rId27"/>
    <p:sldId id="44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7EFF8-BF84-4018-B98F-45F351A65B8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9CC8-DB9E-448E-BAD7-F505C717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6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2062D7E9-7196-473E-B0E2-E5DDEC49B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6445D806-D9B8-4801-B7F9-6ED0AD65B1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468201CE-742E-46CC-8DE5-C2F724922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BACFA2-5E11-4F58-B778-53AB71DD57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CE1FB4D1-73AE-4B33-86D8-E504E6E4C2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33F42726-6279-4655-BD09-51105EFDE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Title rewritten</a:t>
            </a: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7293DDC3-2B08-4DD5-8487-2C4F14478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9EE0FC-1A3B-4190-B07A-C50442E822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74A593DA-5FC4-40A2-9004-C7BB15C096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D2680171-6D0B-4764-B23D-DA3132728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Changed title</a:t>
            </a:r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D647FB3B-D685-4900-AA65-4671BEFCF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C2764-C3AC-4683-9F95-E9F390F30F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9EB2F044-6F2F-4C7F-85BA-45DFEA2C9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672979AD-E116-40E0-9F65-AC8AB657BA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E5B1FEDD-2242-4A7F-AA16-BECBFA33B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05B9D3-8332-4F3F-A8DA-705CB35BAA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AE60C-72A0-D14D-8733-C13212F694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77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9DEA7948-7AE7-4339-9C3B-0E302E6DDB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69E3E356-5471-41EF-BEF2-218129FF56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F3A34CDB-BC7D-454A-A26C-C3DB5D5E7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634969-18C1-4D9B-9F97-D8898D2586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3912-1E18-4973-AE11-16B046C25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99A93-B5C3-4184-AB7A-B29E1B130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FB80F-AC72-4929-A6F1-AEDCA924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C236C-CED7-4A4F-B385-B7EB4C1A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DC37-32DD-4A4D-8E8C-903F770F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0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FEB0-C90D-408B-9355-787B2976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C3238-E027-443B-AD1E-E698F812E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924E0-EF9D-40CC-A83D-8772958C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FA0EB-D042-495A-8AB1-46B4D8E4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826E2-E30C-41ED-AA72-A5BE5463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633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5875" y="1619557"/>
            <a:ext cx="9620250" cy="24067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A4733B0-BB04-4023-80A3-6135DFDAA1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288308"/>
            <a:ext cx="10711543" cy="1807477"/>
          </a:xfrm>
        </p:spPr>
        <p:txBody>
          <a:bodyPr lIns="45720" tIns="45720" rIns="45720" bIns="45720"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105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0742449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5875" y="1619558"/>
            <a:ext cx="4421751" cy="239200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E172EE6-B2CF-4E4E-BAA9-297C5218A1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7365" y="1621709"/>
            <a:ext cx="4188235" cy="238985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1F95EA1-E98C-4CD1-8F25-52F35DAB58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332552"/>
            <a:ext cx="10711543" cy="1807477"/>
          </a:xfrm>
        </p:spPr>
        <p:txBody>
          <a:bodyPr lIns="45720" tIns="45720" rIns="45720" bIns="45720"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105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704501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289683"/>
            <a:ext cx="10711543" cy="4781151"/>
          </a:xfrm>
        </p:spPr>
        <p:txBody>
          <a:bodyPr lIns="45720" tIns="45720" rIns="45720" bIns="45720"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877071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289684"/>
            <a:ext cx="10711543" cy="3488794"/>
          </a:xfrm>
        </p:spPr>
        <p:txBody>
          <a:bodyPr lIns="45720" tIns="45720" rIns="45720" bIns="45720"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C9C7C5-7CF4-4044-B15D-337C2FEE1B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1798" y="4920061"/>
            <a:ext cx="4421751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DEDD340-B598-4393-B4BC-513A1F3445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198" y="4920060"/>
            <a:ext cx="4421751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740111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289684"/>
            <a:ext cx="10711543" cy="3488794"/>
          </a:xfrm>
        </p:spPr>
        <p:txBody>
          <a:bodyPr lIns="45720" tIns="45720" rIns="45720" bIns="45720"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C9C7C5-7CF4-4044-B15D-337C2FEE1B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1799" y="4920061"/>
            <a:ext cx="2042344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DEDD340-B598-4393-B4BC-513A1F3445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0155" y="4920060"/>
            <a:ext cx="2155415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9D09597-E8E6-4480-8537-F1ECE7EA4D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41480" y="4920061"/>
            <a:ext cx="2042344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8FB2334-F78E-48D5-B6CA-CCF4F1A3A0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5736" y="4921793"/>
            <a:ext cx="2155415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572168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289684"/>
            <a:ext cx="10711543" cy="2795619"/>
          </a:xfrm>
        </p:spPr>
        <p:txBody>
          <a:bodyPr lIns="45720" tIns="45720" rIns="45720" bIns="45720"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16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C9C7C5-7CF4-4044-B15D-337C2FEE1B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1799" y="5291751"/>
            <a:ext cx="1463040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DEDD340-B598-4393-B4BC-513A1F3445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7810" y="5291751"/>
            <a:ext cx="1463040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9D09597-E8E6-4480-8537-F1ECE7EA4D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90868" y="5291751"/>
            <a:ext cx="1463040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8FB2334-F78E-48D5-B6CA-CCF4F1A3A0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91910" y="5291751"/>
            <a:ext cx="1463040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CA1A48-149A-4DA8-BB58-613BE765CF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39339" y="5291751"/>
            <a:ext cx="1463040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5AB12BE-6D02-4588-A2D4-00BD2FFA4DE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31799" y="4329182"/>
            <a:ext cx="1463040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6426C37-2F71-4117-A970-46425543B9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07302" y="4329182"/>
            <a:ext cx="1463040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BDCB591-28B1-4F5D-AB76-FADD827DA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39339" y="4329182"/>
            <a:ext cx="1463040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568A58-91EB-4C86-AB19-45A6652AA1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87810" y="4329182"/>
            <a:ext cx="1463040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021F586-3827-4D83-AD19-E900A6130FE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91910" y="4329182"/>
            <a:ext cx="1463040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777090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289683"/>
            <a:ext cx="10711543" cy="2583717"/>
          </a:xfrm>
        </p:spPr>
        <p:txBody>
          <a:bodyPr lIns="45720" tIns="45720" rIns="45720" bIns="45720">
            <a:no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16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1E7336A-409F-4F76-947E-B947F0D40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576" y="4061373"/>
            <a:ext cx="10711543" cy="2073954"/>
          </a:xfrm>
        </p:spPr>
        <p:txBody>
          <a:bodyPr lIns="45720" tIns="45720" rIns="45720" bIns="45720">
            <a:no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14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43972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299088"/>
            <a:ext cx="10711543" cy="4394200"/>
          </a:xfrm>
        </p:spPr>
        <p:txBody>
          <a:bodyPr lIns="45720" tIns="45720" rIns="45720" bIns="45720"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45720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298"/>
              </a:buClr>
              <a:buSzTx/>
              <a:buFont typeface="Arial" charset="0"/>
              <a:buNone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148693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313842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298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638326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2019868"/>
            <a:ext cx="8128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07347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4F654-14E3-4C4B-B98D-3468FD87F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653F1-4B80-41AB-BD17-D0647D5F2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8550-612C-426D-9527-D559214A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14ABD-7FA6-4928-AD9E-09074A9D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1D3FC-0F20-4D62-A60A-41C00549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607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2742543"/>
            <a:ext cx="8128000" cy="664756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98919AB-3D97-43A4-841C-D1638DBDD1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1261787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E8049B-FB53-4F77-BC5B-96C018AC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576" y="4951036"/>
            <a:ext cx="10711543" cy="1106799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EE4F39-B48D-41D5-BB0F-A683BEC184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228" y="3597961"/>
            <a:ext cx="10711543" cy="1106799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829619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967614" y="2897336"/>
            <a:ext cx="4984579" cy="664756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E8049B-FB53-4F77-BC5B-96C018AC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576" y="5083771"/>
            <a:ext cx="10711543" cy="1106799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EE4F39-B48D-41D5-BB0F-A683BEC184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228" y="3819181"/>
            <a:ext cx="10711543" cy="1106799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8F6B12-B48B-41C4-949F-2E8DAA0A93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3577" y="1299930"/>
            <a:ext cx="1689908" cy="1106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817CCE-2C4B-4806-9113-95DCA7D1F4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88885" y="2774306"/>
            <a:ext cx="2029205" cy="830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7A7776F-FBCC-41AC-81FC-DE547DCBEE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05868" y="1377221"/>
            <a:ext cx="1689908" cy="1106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9DCE7D8-9B9A-4AC9-AA38-D830B42A84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11160" y="1389468"/>
            <a:ext cx="1689908" cy="1106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AFAA8102-5E8C-4F0B-AB23-915C4F9347E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90193" y="1379873"/>
            <a:ext cx="1689908" cy="1106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7347300-CEA6-4E1E-8BC4-9EB9B1EF3D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95485" y="1379874"/>
            <a:ext cx="1689908" cy="1106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6E87E6D-A480-4463-A453-8CC58EF8D23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66571" y="2774306"/>
            <a:ext cx="2029205" cy="830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8696019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E8049B-FB53-4F77-BC5B-96C018AC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576" y="4744561"/>
            <a:ext cx="10711543" cy="6400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EE4F39-B48D-41D5-BB0F-A683BEC184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228" y="2329603"/>
            <a:ext cx="10711543" cy="6400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8F6B12-B48B-41C4-949F-2E8DAA0A93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3577" y="1344699"/>
            <a:ext cx="1689908" cy="82296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7A7776F-FBCC-41AC-81FC-DE547DCBEE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05868" y="1344699"/>
            <a:ext cx="1689908" cy="82296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9DCE7D8-9B9A-4AC9-AA38-D830B42A84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11160" y="1344699"/>
            <a:ext cx="1689908" cy="82296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AFAA8102-5E8C-4F0B-AB23-915C4F9347E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90193" y="1344699"/>
            <a:ext cx="1689908" cy="82296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7347300-CEA6-4E1E-8BC4-9EB9B1EF3D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95485" y="1344699"/>
            <a:ext cx="1689908" cy="82296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6471B97-E7E6-4F1B-AEC0-48618683D4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577" y="3162258"/>
            <a:ext cx="10711543" cy="6400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DC43DB1-4DA5-4BB4-B5AD-8B7EE2C11E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3577" y="3965416"/>
            <a:ext cx="10711543" cy="6400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3EA9916-2000-4475-903A-34551AAAB8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0227" y="5533930"/>
            <a:ext cx="10711543" cy="6400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550067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E8049B-FB53-4F77-BC5B-96C018AC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576" y="4744561"/>
            <a:ext cx="10711543" cy="6400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EE4F39-B48D-41D5-BB0F-A683BEC184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228" y="2329603"/>
            <a:ext cx="10711543" cy="6400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8F6B12-B48B-41C4-949F-2E8DAA0A93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3577" y="1326291"/>
            <a:ext cx="1280160" cy="82296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7A7776F-FBCC-41AC-81FC-DE547DCBEE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917028" y="1326291"/>
            <a:ext cx="1280160" cy="82296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9DCE7D8-9B9A-4AC9-AA38-D830B42A84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34182" y="1326291"/>
            <a:ext cx="1280160" cy="82296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AFAA8102-5E8C-4F0B-AB23-915C4F9347E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8681" y="1326291"/>
            <a:ext cx="1280160" cy="82296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7347300-CEA6-4E1E-8BC4-9EB9B1EF3D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325331" y="1326291"/>
            <a:ext cx="1280160" cy="82296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6471B97-E7E6-4F1B-AEC0-48618683D4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577" y="3162258"/>
            <a:ext cx="10711543" cy="6400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DC43DB1-4DA5-4BB4-B5AD-8B7EE2C11E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3577" y="3965416"/>
            <a:ext cx="10711543" cy="6400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3EA9916-2000-4475-903A-34551AAAB8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0227" y="5533930"/>
            <a:ext cx="10711543" cy="6400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818A366-77A6-488B-8792-21DF6B2082B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31502" y="1326291"/>
            <a:ext cx="1280160" cy="82296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102385CF-ED5B-4E4B-8A1F-CD103244C06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25605" y="1326291"/>
            <a:ext cx="1280160" cy="82296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8711484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967614" y="2897336"/>
            <a:ext cx="3014451" cy="664756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E8049B-FB53-4F77-BC5B-96C018AC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576" y="5083771"/>
            <a:ext cx="10711543" cy="1106799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EE4F39-B48D-41D5-BB0F-A683BEC184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228" y="3819181"/>
            <a:ext cx="10711543" cy="1106799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8F6B12-B48B-41C4-949F-2E8DAA0A93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3577" y="1299930"/>
            <a:ext cx="1689908" cy="1106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817CCE-2C4B-4806-9113-95DCA7D1F4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65867" y="2774306"/>
            <a:ext cx="2029205" cy="830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7A7776F-FBCC-41AC-81FC-DE547DCBEE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05868" y="1377221"/>
            <a:ext cx="1689908" cy="1106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9DCE7D8-9B9A-4AC9-AA38-D830B42A84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11160" y="1389468"/>
            <a:ext cx="1689908" cy="1106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AFAA8102-5E8C-4F0B-AB23-915C4F9347E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90193" y="1379873"/>
            <a:ext cx="1689908" cy="1106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7347300-CEA6-4E1E-8BC4-9EB9B1EF3D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95485" y="1379874"/>
            <a:ext cx="1689908" cy="1106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6E87E6D-A480-4463-A453-8CC58EF8D23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66571" y="2774306"/>
            <a:ext cx="2029205" cy="830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EB9718E-2DFE-4AAC-8D48-10DD90A6165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40002" y="2825955"/>
            <a:ext cx="2029205" cy="830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104930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3789667"/>
            <a:ext cx="8128000" cy="225717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98919AB-3D97-43A4-841C-D1638DBDD1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3"/>
            <a:ext cx="10711543" cy="1940213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656377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289684"/>
            <a:ext cx="10711543" cy="822960"/>
          </a:xfrm>
        </p:spPr>
        <p:txBody>
          <a:bodyPr lIns="45720" tIns="45720" rIns="45720" bIns="45720"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C9C7C5-7CF4-4044-B15D-337C2FEE1B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1799" y="4920061"/>
            <a:ext cx="2042344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DEDD340-B598-4393-B4BC-513A1F3445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0155" y="4920060"/>
            <a:ext cx="2155415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9D09597-E8E6-4480-8537-F1ECE7EA4D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41480" y="4920061"/>
            <a:ext cx="2042344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8FB2334-F78E-48D5-B6CA-CCF4F1A3A0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5736" y="4921793"/>
            <a:ext cx="2155415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090CF6B-5C80-4EE3-8BD7-68524F4BA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3576" y="2459957"/>
            <a:ext cx="10711543" cy="822960"/>
          </a:xfrm>
        </p:spPr>
        <p:txBody>
          <a:bodyPr lIns="45720" tIns="45720" rIns="45720" bIns="45720"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22234D6-E3BB-41DB-B1E2-D279CE4E4B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228" y="3688752"/>
            <a:ext cx="10711543" cy="822960"/>
          </a:xfrm>
        </p:spPr>
        <p:txBody>
          <a:bodyPr lIns="45720" tIns="45720" rIns="45720" bIns="45720"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313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289684"/>
            <a:ext cx="10711543" cy="548640"/>
          </a:xfrm>
        </p:spPr>
        <p:txBody>
          <a:bodyPr lIns="45720" tIns="45720" rIns="45720" bIns="45720">
            <a:no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1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090CF6B-5C80-4EE3-8BD7-68524F4BA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3576" y="2061756"/>
            <a:ext cx="10711543" cy="548640"/>
          </a:xfrm>
        </p:spPr>
        <p:txBody>
          <a:bodyPr lIns="45720" tIns="45720" rIns="45720" bIns="45720">
            <a:no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1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22234D6-E3BB-41DB-B1E2-D279CE4E4B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228" y="3688752"/>
            <a:ext cx="10711543" cy="548640"/>
          </a:xfrm>
        </p:spPr>
        <p:txBody>
          <a:bodyPr lIns="45720" tIns="45720" rIns="45720" bIns="45720">
            <a:no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1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643AD50-F92E-4FC5-B65F-9D18A0A604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576" y="2860082"/>
            <a:ext cx="10711543" cy="548640"/>
          </a:xfrm>
        </p:spPr>
        <p:txBody>
          <a:bodyPr lIns="45720" tIns="45720" rIns="45720" bIns="45720">
            <a:no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1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Calibri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C9C7C5-7CF4-4044-B15D-337C2FEE1B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1799" y="4920061"/>
            <a:ext cx="2042344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DEDD340-B598-4393-B4BC-513A1F3445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0155" y="4920060"/>
            <a:ext cx="2155415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9D09597-E8E6-4480-8537-F1ECE7EA4D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41480" y="4920061"/>
            <a:ext cx="2042344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8FB2334-F78E-48D5-B6CA-CCF4F1A3A0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5736" y="4921793"/>
            <a:ext cx="2155415" cy="109728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29999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AD5DA-F8D6-4A13-8444-815A43754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4B60B-3E15-404C-A8C8-F151098D6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08B54A-66BC-4BBC-9E1A-32DBB8079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FA59C-4F5E-4E29-965B-B5007E369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1139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1FC1C8-C902-4979-AD48-E19C3E16C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9CF38F-BE6D-4DAC-BE9B-11ECCCA65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C9E4BF-C912-4836-9984-A88E9D103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797F-0693-4278-AE48-F72334DBD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398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C57AF6-4A86-40CF-8DBE-30EBB92C6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C691A4-1B6A-4644-9E15-6241F6EA4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8696F4-447B-4E52-9F6F-143744C49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0BDB-5C1D-40CC-8946-675414000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7129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1ED73-9D67-4A4B-A079-9112012E9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16157-D71E-433B-B773-7F1CFAD6B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F2F9E-5F65-4772-ADD7-8392CA8DA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5DAF8-A2EF-4EAA-A5E8-2D87F7CBF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1954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FB320B-7C39-43C3-A903-DE0A343B0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0454DA-B3BD-44F0-9A87-B4AFE22A9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9B24A6-C1DE-4490-AC88-672B0DC4B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8DAF7-18AF-43A5-9D96-059A5B68F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767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7E07CE-92F7-4EE6-ACDD-FA34BE6C2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074E84-C6B8-4FC7-B15F-094019717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F87960-6D71-460E-AFD2-CD0E4A549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492A6-E9EC-4DAD-885B-253132DEC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734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16F429-3852-4E0A-A78A-170DEC1A1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7E781D-219D-4298-B088-426BECD2E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2E26C2-3764-428D-B670-409612B9E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EC95-5E6D-45C9-91E6-DC1834799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286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671994-D252-4283-9EF4-196A716A9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E2738-CB90-4762-AA75-12503BD1F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D5020-ECF6-4785-ACB0-50D712B5D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0F973-EAA7-40AE-BA02-EE8B7EEF4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8193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75A4-A462-47CE-90A5-AC35D5CD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29C5-6AEA-4673-8703-8AE14011F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73B5C-1165-4843-B33E-B2AE038C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67357-3FB4-43D7-A32D-8D5AAF6C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E376F-149F-422B-B77F-DEACA6C1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8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0DF64-63B5-4705-9159-44A643009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0696E-CDDD-496B-A1CC-04453FDAC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11A9D-8CB9-47DE-BCDE-9C531C540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38A8-3006-4D39-B006-ABAB02923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3732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D8B522-90C4-4ED1-8B58-99D94C91F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71C79-31B1-4227-B278-EB29F10F6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4D25DB-AC15-40FE-B3B3-9D0711B79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2BAC6-2D9A-4DF4-9455-336D7E961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4335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36AFC9-ED2D-4810-8DDF-A564CED36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836A52-39F7-4780-B1C7-76D0458C0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6AF6C1-D629-473B-A36B-34C0D63D8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FD0F-A9D9-4C7C-828E-F72C22FC0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6215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7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DE36B9-556B-46FD-99EE-699F1F575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EC7B52-11C2-4EFD-BF2D-A0990D937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0606B5-3E42-4C63-B679-DE6B7C48C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71A28-75C0-491B-B482-A02C59561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1846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BB023-24AA-4277-8929-863A3E5A2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4A03C-9147-4C83-9F1D-C701CCD3C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6E81D-DEE6-4FD4-AE78-3B6BBE3C9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8DBF-436A-4FBE-B79E-F3C007158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4837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ACD3D6-123E-40BB-B243-617E7DFBB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0318EA-BF98-4C5C-B10D-AEF32E0D1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C29F7E-0A8F-4736-9B53-4057B8AD2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8C70-A1CC-4C05-ADBE-B9EE7321C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371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03FA02-8A22-4797-8A0B-579EB34E9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CFA5D-95A7-49E5-937A-459DE47980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CFD6FC-765E-441B-BFAD-854651DEB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8AAB5-A215-40F4-9419-02CD0696D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341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F82034-2483-45C0-9812-5F6F9D690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97081-2ADC-4B64-ADE6-43DD383F8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4A4F6-113B-40BF-B168-45A2D2F94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0930-4758-4AEA-A9D8-B5A911BE5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8888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DA6FC-B4E7-40C3-AB25-180F2A3FC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0287D-32CA-4244-8DF4-3277E5E88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AF340-FD7E-4118-A822-4B48F0495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E808-AA89-4BDF-B0DE-9B766BAF5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7429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5DBDB6-93FE-46EE-A089-D5D523283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0AC2FB-4D06-48F3-B65A-27BE7596F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A9102E-9152-4396-9A80-EAA9691FA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76DD-F265-4E5E-AC73-F71CF2DAF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561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FC7D-1ABD-483C-B36D-7409E43A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3318A-662A-4482-B5BA-F431770A8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130E-BE8A-4AF8-BA1C-529BCDD2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674D3-E2FE-43C4-80A3-1912211A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F68E4-BAA9-43F1-B968-945E7C36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93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85FE0F-9290-4D18-B317-4CE7DEAD7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A138D1-FAC1-4C85-9B25-0F00F5A14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15DC81-AE1E-48BF-9EE1-CB3B10229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6C7C-B750-4CA4-BFB7-BC1A1EB07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30567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310B36-AE19-4259-81CF-AB789AEBE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4D3BE2-0256-4BBC-93A1-6A457F3EF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AC4877-B474-4775-B235-6B3111522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189C-30C0-4ED5-90C7-05FDD25F2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1411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90D6F-8F87-4F92-BDA0-89BB941E6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1DF16-5DB4-4102-AB6C-CC3EF3297C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75C97-BA99-4C13-8828-ED79CDDC9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AEB8-5A02-453C-A486-62455A3A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436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52B7F-BC7C-43FE-AA25-521490AB0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3FD2B-6890-40AC-80F0-BCE1233C0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2F3FB-7567-4C8A-9C96-FCDF849A5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BC5F-D00E-4654-9278-3D32A5931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9696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114089-02F1-4F0F-AFB2-683AAE64F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95967D-117F-419A-B957-A160DF9F4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C6CFC7-E775-4A66-9574-EEBD3886E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B633-C81A-43DD-8546-C61297AF0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8898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FF619F-1E80-4760-BB23-DD81B77A0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B2194-E636-4E51-8AAD-AFC00724A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F43B45-83FF-474F-9390-BA0D38EE0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D58A-A811-4BDB-9398-9325FA805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83975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A0DCE4-A2C6-46F2-83B4-D631C3BF1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FE07070-DFCD-457A-A8CA-61EC0218E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4D435C5-D6D8-4E60-B4F5-C02674389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CDA6-540F-4003-8D2B-EC6400AD2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2428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9B225-EF94-4E6E-B41B-4BFFDA140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1A03A-1618-4103-8501-64E4EC55C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2D565-321D-48D4-8667-A1E716F73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D264-07D9-4C25-A0FB-B48C4E661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7268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F9E54-E139-49A1-9E0C-A28E6677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08E3F4F-6308-4E34-B9D0-28F0EF7D8BB8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89D38-4236-4E42-8AA8-6478993C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1B722-B324-4DA3-84EC-DD52ED80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F9C53D-FE0B-45BC-8615-814C3FE47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045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AFD65-FE67-46B3-A53A-88233DD7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B5FBF3D-7C83-404F-8E16-95230DC5B3D7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584CB-80D6-42CF-9509-7DC75F93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81B01-15FA-441A-80E5-B6E5FA11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9737F9-FEAC-4ECA-A4C4-86849A57E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04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4BB-9D91-4EBB-88E3-86513D69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162FB-D907-41DC-AE63-17A2392D9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B0809-3E3F-4497-B09E-C14D2B06A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BBF52-4D8D-4731-B228-F0284173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6DDD9-5919-4880-B13D-50A70755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917A2-D0FC-447D-882B-77E6B8E3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2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26A32-07F5-46A0-ACA6-94A1FE2D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4FF4174-3F9F-4E4B-8AC6-6320377A9A62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9CD6C-415C-4EBF-A3A9-F6B9234F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53331-D53C-4E51-9042-31E96190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DCE0FD-6F78-4F54-87BA-7A2F1ED82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948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5E1D8-AE0A-4275-B0E4-EBAEFFD0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5B8DAA7-12A0-44BE-A9CC-66C95D6A92E3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6E391-1241-43B0-84BD-28C2D75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AA82C-C337-4FA0-8438-3936EDFC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F363C7-D05E-4700-981F-0731096CD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47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7B79E-C0C4-4536-9EC0-32B52C9D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D86C87D-8D2B-430C-91A2-2CB82971CE0D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B127C-0A60-460A-A9E6-6C497912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F5D87-FD00-47C7-BDC7-E9CA49B3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673C35-EA92-4170-BACD-B764E1A66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247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AD2B2-DC77-4AAC-96B4-FB408412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5606935-75E7-4BC9-A8CD-17A7325A6D12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B675D-4E7B-4421-AF0B-AC31C4EC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BEB78-9049-4D72-A849-1E444B4A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447F9-3F5D-49AC-BD41-8B99B3B3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291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7F990-EE70-4C92-86C0-3577DE54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141183F-36FF-46AE-804F-D8311FCA2752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3A8B11-1C8C-4109-8C55-CD23F21F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EF809-8C03-42DF-BBE0-DC7E6701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2E151D-2EA1-4A2F-B496-E07251ADD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46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5D8D4-1EBB-402C-A86C-86798FFF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489DFC0-08BC-4F28-8473-2D3814233659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FD89E-54A2-4C1E-97A7-75195F13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5F464-7AC1-48D3-A65E-8E93B0E9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5D62E9-8C4E-4386-866E-DCEA623D0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41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FA36C-9A3C-462C-966A-3166DEAE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DFDB89F-C2E8-4BBE-A15E-42928B54AC94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9CABC-1F64-4E16-B3EC-5506D9B8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A3B3C-0155-4C43-9AA5-28D0AF73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A77DFA-1ACB-434B-AE31-61C62A559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797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8FEC-23CF-4823-B630-A47FACDF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21345FA-B5BC-4ED8-B120-2B7494F9AFE7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E554-D4FC-462E-83FC-EF4F66FB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F2DD-617A-4992-9C7A-2E8FA461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D7B991-AF5F-4641-AD0C-46544D444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917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50084-63FD-4F50-9FB8-59859199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190C6C7-6255-40F0-9246-3EAD46085CB9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9B7B-6989-4949-BC5D-81F95C11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23188-0965-414E-8269-1CB91C02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65EB17-50BD-4DA2-B383-D9BB5AB64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730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9B823-E45B-40C2-AD0D-B75D57A3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6EA2-6881-4CB6-96D1-0E46E41562D0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8232-7626-4B1A-9D51-7C909B01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88951-D6CF-40BA-8932-D3833A47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7A38-F238-4F3F-BE5B-8DBBAAA69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61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3888-42AF-4FB5-B447-1D7084FF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25774-C484-4987-9821-FA124C7C7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98313-17BE-46D0-B8C2-49EA5EBB5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48295-A141-4329-886B-BC531CB84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300AD-E7EC-4B37-A112-F99757910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F0C63-4E75-47D8-9CB7-B531137F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6FDFC2-262D-4F55-A6EC-760580A5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25146-E6B6-4677-984A-BC874C85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8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28972-6FA8-4FDD-BCC8-56A52F29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B23E-60D1-4FA1-A28E-1AB0C9A3755A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6C4F-A5DD-4F1E-BE93-EDE2229D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124A0-2BAD-4988-B754-3712BFB9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F6A5-0C99-4AD0-A753-CA1AE4DD7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63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EC74-8782-4499-A6FA-E7BA4EE1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BE26-F4B2-4535-BE11-FF46DB89781A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B2F21-2ECC-4424-8413-D3F5DE82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BD4B1-9A62-4FD2-AA58-3C651762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9668-58A9-4FF7-9171-7E2B25129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292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ACB158-EE82-4CA9-81E6-1032A751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1BD6C-C35E-4C21-A6BB-41C420CB8D62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2584CB-431F-4320-8D6B-85B34996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FAD954-01E2-4822-A59E-0AF331AC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E752-0818-4B69-B8A8-070A1BC51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159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55A80D-76ED-43E8-8D55-BE11D571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D6BA-7EA2-4A0F-A1DA-4D6BA536D68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89D0DE-3698-4C25-B4C1-BA3FC644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AB1C92-6277-4CC4-9145-57A280E3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C0F2-B0DB-45CA-9E80-6EEA313C9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347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22FF62-ED82-482A-90F0-29451017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F4E5-CB9A-4D79-B85A-5E5D2A8E6C21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9125DD-70F7-425F-ACE9-A2B8BA1B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6F1966-81FC-44EB-BF98-4BF4AB9D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D182-0BFC-4797-AF64-668ABA8C7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054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0B0ED7-3C74-43A8-8E50-D15C9C45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8142-C8B3-42E6-9999-7DA49B901997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E639B5-B53E-40E7-ADB7-9C3B560D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13B618-BF41-4F2A-8EC4-BC9C241F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AC8A-7980-4369-AF63-183A78FEC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599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DC9805-244C-4059-9AD0-079D5D15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710F-2E50-44FC-BFA0-B48BEF83B503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398797-4DED-4126-AD8B-673C6079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0FCD75-CC94-4384-AF46-0F52861A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C9D2-53A5-4DE8-876B-77F3BEA5C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161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F89AD0-2C12-4A0C-AD4D-6B4D9C2E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6BFE-15D0-4D23-9BF3-9F10E8DE5C6A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FC5911-B8DE-4610-B6AD-52C763F5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C0443F-1739-4AB8-965B-9C5340A8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1310-E4A2-41EB-96FC-17092002D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8420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A187-8ED9-469A-994A-70EC2AF4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15FF-5C7E-4D4D-B74D-72423F963303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99B7-6090-4DBC-BF7B-65A621FE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B642-EA33-405A-A871-D8C68A80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5449-0162-46D4-BC2F-1C035DCA0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607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F45AF-23CD-4F62-9C63-F997957E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1C0D-CEFC-4C26-8A38-38EF87B586FC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41559-3C01-474F-83E1-304CDA56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AD990-8E80-4374-AC71-436CE62B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8F3E-8D63-45F6-A668-4E1BB0DDA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45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EF34-4F59-4292-B63B-15A0E214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B84F3-1C0E-4929-8AF3-F1BB645E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07ACA-9C2E-4F0B-B3B5-B11D4007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AC069-B212-407B-B833-E66C5FA5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84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27E4DD-145F-4082-A1FF-C192FF8A0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8D2DA8-F7E0-4804-873A-9336765E2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B9A3F0-771B-47C3-972D-DD5B2B57D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98FF-2F51-4C2B-B8DD-9E6DA2EAF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83059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0FA96A-0675-4D87-A49D-CC7648359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D5D048-A2D5-4096-B4C3-41DB6EB1F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5B037F-FCB1-4486-BB39-B1C72FC2D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6403-C002-4C15-8ED9-367583E6D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67677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8B86E0-1C6F-4BF9-BEBD-6CBA64846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8C777F-EEC3-486F-B2D7-C153B13B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3EAA5-67E3-46F6-A86C-EDE9860A3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E624-ABA6-4C65-812C-383ECFF44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7307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17F56-9557-4381-ACA5-9565E598D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05DB3-47C1-4395-9716-D98973BE1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8F5542-0A98-4187-8389-C455B7AF3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0922B-4178-4610-809C-784F6F258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04165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A654D8-ED8A-4B84-A135-7D61CFB6F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931D56-6C34-4E06-B53E-B84F7F952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0723C8-72AD-4985-9F48-DDF6AB53C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16DC-AB83-4BC1-84E0-F96B33367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43851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85D47B-4148-4B08-8C53-82063E8A2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21002C-4E21-400C-869C-BC4BEE5F1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5D334B-20ED-4D9C-B47A-56A847A65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3E09-892B-43E0-8B40-3675C0017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93293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8E6A03-6D61-4BB1-BE9D-D42F521F0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CDBDF4-C473-46F8-BB51-F274DFAFB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1524A3-146B-40C4-BEE2-309ECDB6C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1667F-8CFC-4E14-BE6E-AEF9499D1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34676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9FEE2-59D2-42F2-950F-A2FFD85F8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81F3E-D704-413A-B3AC-3AC071569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6BE5AF-8628-46AA-8E95-B6CAF1106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A22E-BFA6-45DE-BAF8-910D4820C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96541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CA452-B80D-4B1C-93B2-9FFFF516F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F61C1-7FC8-440A-BECD-D56D6D072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4444D2-5005-4535-8BB9-AC52591E2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F935-5A13-41FD-BD6A-F6421B6F0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18132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774805-8F0D-49FC-90F7-E637977D5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6E0EA0-9F57-4788-8187-A7A911F30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FC5D76-7B01-436F-AB77-C0735D422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321E1-A666-42E1-8051-3441ABF62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524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B2536-3380-4E73-BE5D-91AEF9A6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1BFE2-4E6F-4943-AB4F-006C0308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71B59-5E23-4AE1-8743-D81D481D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870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5FC0D1-FD1D-4AD0-B45D-12E4D3C3B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1686B6-2A2D-4796-94FC-A7CB95E0F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B358C7-9C13-4108-915D-E2B5423F7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3FE46-0E27-4BF2-AFD2-0C2EB418F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40400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7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7CCE6C-9668-49F2-9C96-510C9428D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A8B0951-1887-4435-85FD-8F55434DC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12F70D3-AA0C-473E-981C-98E62A086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9E4E5-989C-4B70-BC80-364F12C95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9630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A12CA-56DD-4CB9-9A22-EF124277F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062E0-D289-494E-8BF8-51C0EC792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24429-C702-4629-A231-30F926D9F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1654-E902-446C-BD8E-5E9AC7AAA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5577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373EB9-5122-48E5-8DC1-CDFE85104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39841-C058-4238-8784-686D8207E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5EF493-4E29-4D81-A14F-23C80EBF6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49AFE-DAE0-4C9B-9D22-432768B9F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37110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312A47-34BE-416F-B13A-4E70C2324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E6DA80-80E3-4BD7-92C6-046CB83704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61960E-EB5E-4FA9-9151-ADFD392B7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B0F76-BFA8-46F3-812E-201566007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85580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825777-01EB-45B9-9D93-93AF9C1A0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B332AB-7244-4F9B-AF62-7654F6588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870F53-28E3-42B9-B68A-7AED550C8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1D94F-5483-493C-838C-09B712608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86129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94222-4338-406A-B427-21DB59753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56548-92B1-4E47-8FA6-91D2E23A7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45FCC5-2C00-470F-8735-9A94C4BC9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A337A-9C33-4D5D-9CEF-79F14413D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6638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0AC4A8-3BDC-4113-8C5F-B7B7AB2EA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DAAAF9-C9A2-410E-ACB2-F4E751519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EF9E11-C940-4D1B-9D90-1E79AE18B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636E3-53CB-4521-A48E-C80271D75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1161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48C352-5C43-4EE4-9CE5-A044DA716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023393-0B51-4938-8F99-5486ED203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AE5830-C0A8-4372-B63E-DCE44993C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60A8A-CCAB-4C38-B0D4-AC9DF5994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66096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7C966A-9F37-40F1-950E-D76ECF097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4EA763-91B1-43AD-86E6-E7E8AB1F7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4D39B3-52AE-4966-8245-C9E5A7489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60478-75FC-4C1C-9DF1-BD8E825DF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7032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80CD-8D0F-4553-9A7F-821CDD26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AB3A-CE76-4D58-9207-1C408176F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F3F8A-828B-48F5-89E7-0F08FFB34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8826-E5A4-4135-AD5A-C8025A00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E8001-BE08-4186-B36C-51BBEA04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6C266-5BDF-4AF9-8709-289E4EEB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421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EFB7EE-FB44-4C1E-AA99-F54443A15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79851-07D6-4F59-9136-1A3DF31C7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77F84-C346-4301-A7EA-FE6785947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595BF-5B80-478E-98E0-BE0FE74C1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9433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A3C2-9BF6-4AEA-989E-999B619DA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94DB7-C6EB-4FD9-B0E4-FDCD9EA64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92D72-A88A-4A4B-A001-44769589F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1D7F8-39F7-4292-8AD3-77CC07477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08410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F70C05-63B8-4552-8360-375D69B45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4BF0D-316F-4EB1-9DDA-B73731D0C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A10F54-2555-441B-8732-9E336882E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F9DEB-F0CC-402D-89A0-F64C0C61A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4893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1F0161-8AC1-4F8F-866D-974B509ED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71E3DC-DA54-407F-B35B-B93CDCF9F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8B555E-65F7-4544-9C0F-CA53F6AEC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A6F26-DB54-4D93-8A38-13B181293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08246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DF4B41F-D398-4366-866C-FFCAF9C33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7C54AE9-0210-4AF9-A3B8-E763AB13B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46AACB-95F0-40F6-AD0B-A2EB6F54B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F9BF8-0261-4ED6-9AED-D4EE10622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74930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37D34-B808-4490-A4C2-C23DCC28D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6BF036-C665-496B-9E70-C24592234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0067F7-D445-4D6D-B45E-3FF60C468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F29F4-7130-43AA-8D77-068A65C56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36968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065E36-5EB8-4077-BD60-28D7AB39E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81C84D-5741-4D92-BEBA-F4318F517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A78AC9-2EE0-42B1-BC50-727CDA0DB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EF69B-CCAF-4DEC-BA46-B2F772974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52762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925" y="6356350"/>
            <a:ext cx="9509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3947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051043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910" y="3112899"/>
            <a:ext cx="3297426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402684" cy="6721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921" y="6356350"/>
            <a:ext cx="9509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21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8E01-78FC-4D70-B84B-07617EB4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D3BAE-5DD0-4CDE-86E4-250989A09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734BA-13B3-4175-9358-65AAD6BF7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C853-8224-4802-92F9-AA2B7F50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583DD-D0C9-4B18-BD37-5924B13F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B4DA1-52FE-4666-9B88-575A6B8B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98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3732692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108323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10972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0608055-6615-49FC-A9FE-B8109FD162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881" y="2577712"/>
            <a:ext cx="10711543" cy="10972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693C2DC-2368-442D-8E5A-B99E8EB823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6880" y="3807727"/>
            <a:ext cx="10711543" cy="10972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CBE1ADA-80A1-45F0-969F-1DAE9CBA87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576" y="5122912"/>
            <a:ext cx="10711543" cy="109728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202965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3"/>
            <a:ext cx="10711543" cy="1497761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FB73F8-46F7-4EDC-9023-0701377627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3067668"/>
            <a:ext cx="10711543" cy="1497760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370D1D1-2AEA-4263-8FD6-C3E3D97A19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713" y="4813391"/>
            <a:ext cx="4572000" cy="93191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1C45D20-EF9E-46A1-BC27-8E53013EAA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3119" y="4813391"/>
            <a:ext cx="4572000" cy="93191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23197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0228" y="1737343"/>
            <a:ext cx="10711543" cy="1462674"/>
          </a:xfrm>
        </p:spPr>
        <p:txBody>
          <a:bodyPr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2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2336549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0" indent="0">
              <a:buClr>
                <a:srgbClr val="004A78"/>
              </a:buClr>
              <a:buFont typeface="Arial" charset="0"/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Clr>
                <a:srgbClr val="004A78"/>
              </a:buClr>
              <a:buFont typeface="Arial" charset="0"/>
              <a:buNone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vel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069930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 marL="0" indent="0">
              <a:buClr>
                <a:srgbClr val="004A78"/>
              </a:buClr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0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0542922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 lIns="45720" tIns="45720" rIns="45720" bIns="4572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 lIns="45720" tIns="45720" rIns="45720" bIns="4572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660231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1619557"/>
            <a:ext cx="6477000" cy="42592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78972" y="4070657"/>
            <a:ext cx="3976406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6537316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1619557"/>
            <a:ext cx="4846320" cy="42592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6F424FA-2575-48E8-9BCC-42C50E694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984" y="1619556"/>
            <a:ext cx="4846320" cy="42592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219577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5875" y="1619557"/>
            <a:ext cx="9620250" cy="42355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727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theme" Target="../theme/theme8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C596E-54E1-412C-8C9F-7B09F213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47A54-BBD8-46BE-AACF-55EB342E5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F9D7A-6E58-40FB-8440-EA6B5A8E4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8053-3CF8-4925-BC09-65271E745ECD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D9964-70F2-43C4-9DDC-03536DBD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3B494-73A4-4C32-9432-53FAAA840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E2F9-5DF0-4C42-A8E8-2E9D6B9E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E2715D3-95B4-460B-B1C2-9F40387FB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38A2F25-C4ED-4C93-84B8-58988FB99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0356C314-3953-4191-BBA0-7AB941357E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61D41719-ABAD-4DA6-95B3-C813416488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2CFF474F-DE9D-4F6B-B7EA-680D57852B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8CC01F0-2275-41D3-AEBD-44CBB212B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7" name="Freeform 7">
            <a:extLst>
              <a:ext uri="{FF2B5EF4-FFF2-40B4-BE49-F238E27FC236}">
                <a16:creationId xmlns:a16="http://schemas.microsoft.com/office/drawing/2014/main" id="{BDC91C5A-D503-4014-A3C2-3EFEDCFE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958A791D-CD64-42A2-8B31-4851315B5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6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36C5FF4-2B7F-4113-99B7-E0E43266D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E5F91E-039D-4918-A1E0-A34564FCF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DB34D2A8-5DD7-4603-A82E-45DF0E22BC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12C8EB9E-B2B6-45FD-9B8E-CFB302B771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6BFB67EC-ACAF-4BF1-8400-F7E29AA5B2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C0EF31E-09E0-485A-AC34-8C21D66B5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807C6764-29DE-4CC8-8562-EC589CD5F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71105146-2167-4DD8-9D73-471E2FDCD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A6155E48-408E-41AD-B77B-36F450359E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6C4EED72-716F-433D-A12F-456A3A39A6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4699-D6C6-467F-8289-0C00DF3CA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13DF433-EFD4-4BE2-9F79-4A5A015D4298}" type="datetimeFigureOut">
              <a:rPr lang="en-US"/>
              <a:pPr>
                <a:defRPr/>
              </a:pPr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89CB-045A-4D90-A83D-9E0033A07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B335-DE6D-4633-BFA0-D8E94CCB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5F1B77B-DCCA-48F0-A060-C7142D1B6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8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B1FA9B6A-5CA9-4B74-B342-20E8B56E65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6D69CD2A-5121-4C8F-B8E0-7F5AF985F1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9BF1-F61E-4A9B-A130-C9DB4012C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CFFAA65-4A8C-445F-8795-05826F933105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AEB3B-5419-4B42-BB50-954AEC7AB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96C18-8193-4BCE-A367-FF4CADE32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03811B8-3066-434C-8325-24A8CD174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62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38FB74F-5A15-4692-BDF5-96FC6EEEB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8EAAA88-68A2-491B-9048-3529E1F1A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D80D99C3-2209-4AF0-BDA6-62C016805E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01351761-567D-4C29-9DC2-FD50D776FA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23A1FC79-678C-4EEF-8B86-47B1236A04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27EC015-5228-4208-A860-2E40F0FA7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7" name="Freeform 7">
            <a:extLst>
              <a:ext uri="{FF2B5EF4-FFF2-40B4-BE49-F238E27FC236}">
                <a16:creationId xmlns:a16="http://schemas.microsoft.com/office/drawing/2014/main" id="{1F4F7A7E-5401-4A6E-A136-E45F08380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17CB7378-6400-4E78-A0FE-E71DF05C5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5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D8D99D-B127-4D8A-B1B2-A7CF43DDB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9E2247-971F-4917-B3C5-B491DF888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9924" name="Rectangle 4">
            <a:extLst>
              <a:ext uri="{FF2B5EF4-FFF2-40B4-BE49-F238E27FC236}">
                <a16:creationId xmlns:a16="http://schemas.microsoft.com/office/drawing/2014/main" id="{558D6989-5093-4FB7-8DAC-8CCC88604A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6212B82F-CEB4-4FD7-8BE2-3C583CE52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6BC88CA1-D833-4BBC-9218-F8B074F832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8283D334-F69D-40D6-B71F-B4165978D4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9752B3B4-6AAF-4635-98B4-865601758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79CDF4A6-93D1-42A8-B14C-A76E9B922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942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2268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</p:sldLayoutIdLst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perconducting_Super_Collider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en.wikipedia.org/wiki/Texa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0632-B47D-4571-A04D-D915C8BDA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9589"/>
          </a:xfrm>
        </p:spPr>
        <p:txBody>
          <a:bodyPr>
            <a:normAutofit fontScale="90000"/>
          </a:bodyPr>
          <a:lstStyle/>
          <a:p>
            <a:r>
              <a:rPr lang="en-US"/>
              <a:t>L6bCH2 </a:t>
            </a:r>
            <a:r>
              <a:rPr lang="en-US" dirty="0"/>
              <a:t>09-15-2021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DC415-3F8F-412A-9C49-8E5AC8FCE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Total Energy and Rest Energy, Mass-energy Equivalence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2150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26F6CD3-519D-4082-822C-5B4D6233E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6425" cy="533400"/>
          </a:xfrm>
        </p:spPr>
        <p:txBody>
          <a:bodyPr/>
          <a:lstStyle/>
          <a:p>
            <a:pPr eaLnBrk="1" hangingPunct="1"/>
            <a:r>
              <a:rPr lang="en-US" altLang="en-US" sz="3400"/>
              <a:t>Other Units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75EA820D-5E3A-44D7-A293-A6ADE5AE7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4388" y="971550"/>
            <a:ext cx="8226425" cy="481965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altLang="en-US" sz="2500" dirty="0"/>
              <a:t>Rest energy of a particle:</a:t>
            </a:r>
            <a:br>
              <a:rPr lang="en-US" altLang="en-US" sz="2500" dirty="0"/>
            </a:br>
            <a:r>
              <a:rPr lang="en-US" altLang="en-US" sz="2500" dirty="0"/>
              <a:t>Example: </a:t>
            </a:r>
            <a:r>
              <a:rPr lang="en-US" altLang="en-US" sz="2500" i="1" dirty="0"/>
              <a:t>E</a:t>
            </a:r>
            <a:r>
              <a:rPr lang="en-US" altLang="en-US" sz="2500" baseline="-25000" dirty="0"/>
              <a:t>0</a:t>
            </a:r>
            <a:r>
              <a:rPr lang="en-US" altLang="en-US" sz="2500" dirty="0"/>
              <a:t> (proton)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endParaRPr lang="en-US" altLang="en-US" sz="2500" dirty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endParaRPr lang="en-US" altLang="en-US" sz="2500" dirty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endParaRPr lang="en-US" altLang="en-US" sz="2500" dirty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altLang="en-US" sz="2500" b="1" dirty="0"/>
              <a:t>Atomic mass unit</a:t>
            </a:r>
            <a:r>
              <a:rPr lang="en-US" altLang="en-US" sz="2500" dirty="0"/>
              <a:t> (amu):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500" dirty="0"/>
              <a:t>       Example: carbon-12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500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500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500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500" dirty="0"/>
          </a:p>
        </p:txBody>
      </p:sp>
      <p:sp>
        <p:nvSpPr>
          <p:cNvPr id="116740" name="Rectangle 12">
            <a:extLst>
              <a:ext uri="{FF2B5EF4-FFF2-40B4-BE49-F238E27FC236}">
                <a16:creationId xmlns:a16="http://schemas.microsoft.com/office/drawing/2014/main" id="{3BE66C01-0A15-4719-905F-ADBCC0C71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4249738"/>
            <a:ext cx="2149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Mass (</a:t>
            </a:r>
            <a:r>
              <a:rPr kumimoji="0" lang="en-US" altLang="en-US" sz="2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12</a:t>
            </a: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 atom)</a:t>
            </a:r>
          </a:p>
        </p:txBody>
      </p:sp>
      <p:sp>
        <p:nvSpPr>
          <p:cNvPr id="116741" name="Rectangle 13">
            <a:extLst>
              <a:ext uri="{FF2B5EF4-FFF2-40B4-BE49-F238E27FC236}">
                <a16:creationId xmlns:a16="http://schemas.microsoft.com/office/drawing/2014/main" id="{D25E5102-36EF-4572-BE78-04EF9B1F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681663"/>
            <a:ext cx="2149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Mass (</a:t>
            </a:r>
            <a:r>
              <a:rPr kumimoji="0" lang="en-US" altLang="en-US" sz="21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12</a:t>
            </a: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 atom)</a:t>
            </a:r>
          </a:p>
        </p:txBody>
      </p:sp>
      <p:pic>
        <p:nvPicPr>
          <p:cNvPr id="116742" name="Picture 18">
            <a:extLst>
              <a:ext uri="{FF2B5EF4-FFF2-40B4-BE49-F238E27FC236}">
                <a16:creationId xmlns:a16="http://schemas.microsoft.com/office/drawing/2014/main" id="{37A1818F-6527-466A-B71F-5447B44FDD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114800"/>
            <a:ext cx="2927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19">
            <a:extLst>
              <a:ext uri="{FF2B5EF4-FFF2-40B4-BE49-F238E27FC236}">
                <a16:creationId xmlns:a16="http://schemas.microsoft.com/office/drawing/2014/main" id="{C8B49B27-738E-4C0E-BB48-E6AEA82BD0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5678488"/>
            <a:ext cx="3546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21">
            <a:extLst>
              <a:ext uri="{FF2B5EF4-FFF2-40B4-BE49-F238E27FC236}">
                <a16:creationId xmlns:a16="http://schemas.microsoft.com/office/drawing/2014/main" id="{6333C404-1AC2-404A-8450-2CF3A4C2B44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5083175"/>
            <a:ext cx="2549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20">
            <a:extLst>
              <a:ext uri="{FF2B5EF4-FFF2-40B4-BE49-F238E27FC236}">
                <a16:creationId xmlns:a16="http://schemas.microsoft.com/office/drawing/2014/main" id="{2B821856-1CED-473F-B23E-E709F6FF63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003425"/>
            <a:ext cx="65373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22">
            <a:extLst>
              <a:ext uri="{FF2B5EF4-FFF2-40B4-BE49-F238E27FC236}">
                <a16:creationId xmlns:a16="http://schemas.microsoft.com/office/drawing/2014/main" id="{C224DBD9-7F4F-4BD0-9E75-086A9D021A2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2535238"/>
            <a:ext cx="51022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17482-9435-4F74-87D9-EE7616ED0B0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2400" y="6324607"/>
            <a:ext cx="5105400" cy="461665"/>
          </a:xfrm>
          <a:prstGeom prst="rect">
            <a:avLst/>
          </a:prstGeom>
          <a:blipFill rotWithShape="1">
            <a:blip r:embed="rId8"/>
            <a:stretch>
              <a:fillRect t="-9333" b="-30667"/>
            </a:stretch>
          </a:blip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A0C87127-A492-428D-AAEB-FA202CA40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6499" name="Subtitle 2">
            <a:extLst>
              <a:ext uri="{FF2B5EF4-FFF2-40B4-BE49-F238E27FC236}">
                <a16:creationId xmlns:a16="http://schemas.microsoft.com/office/drawing/2014/main" id="{D4E25282-B467-4007-BA10-49FA2352F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6500" name="Picture 3">
            <a:extLst>
              <a:ext uri="{FF2B5EF4-FFF2-40B4-BE49-F238E27FC236}">
                <a16:creationId xmlns:a16="http://schemas.microsoft.com/office/drawing/2014/main" id="{BAB33DF2-ABF0-4B3B-93FC-157AB9416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0262"/>
            <a:ext cx="817562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:\scans\scan0002.jpg">
            <a:extLst>
              <a:ext uri="{FF2B5EF4-FFF2-40B4-BE49-F238E27FC236}">
                <a16:creationId xmlns:a16="http://schemas.microsoft.com/office/drawing/2014/main" id="{F9B6FECA-550F-4F5D-8695-CBECCA5F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9438"/>
            <a:ext cx="864552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Energy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0DD1AD-27EB-41CB-BFA3-2F8B663C78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3576" y="1289684"/>
            <a:ext cx="10711543" cy="93732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8000" dirty="0"/>
              <a:t>The binding energy is </a:t>
            </a:r>
            <a:r>
              <a:rPr lang="en-US" altLang="en-US" sz="8000" i="1" dirty="0"/>
              <a:t>the difference between the rest energy of the individual particles and the rest energy of the combined bound system</a:t>
            </a:r>
            <a:r>
              <a:rPr lang="en-US" altLang="en-US" sz="8000" dirty="0">
                <a:solidFill>
                  <a:srgbClr val="FF0000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8000" dirty="0">
                <a:solidFill>
                  <a:srgbClr val="FF0000"/>
                </a:solidFill>
              </a:rPr>
              <a:t>The binding energy is the work required to pull the particles out of the bound system into separate, free particles at rest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8000" dirty="0">
                <a:solidFill>
                  <a:srgbClr val="FF0000"/>
                </a:solidFill>
              </a:rPr>
              <a:t>Conservation of energy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altLang="en-US" sz="2400" dirty="0"/>
          </a:p>
        </p:txBody>
      </p:sp>
      <p:graphicFrame>
        <p:nvGraphicFramePr>
          <p:cNvPr id="6" name="Object 3" descr="M subscript bound system c superscript 2 plus E subscript B equals xi subscript i, m subscript i, c superscript 2">
            <a:extLst>
              <a:ext uri="{FF2B5EF4-FFF2-40B4-BE49-F238E27FC236}">
                <a16:creationId xmlns:a16="http://schemas.microsoft.com/office/drawing/2014/main" id="{92D90C83-75C6-4220-BC5C-568B854FB78C}"/>
              </a:ext>
            </a:extLst>
          </p:cNvPr>
          <p:cNvGraphicFramePr>
            <a:graphicFrameLocks noGrp="1" noChangeAspect="1"/>
          </p:cNvGraphicFramePr>
          <p:nvPr>
            <p:ph type="pic" sz="quarter" idx="10"/>
          </p:nvPr>
        </p:nvGraphicFramePr>
        <p:xfrm>
          <a:off x="4151313" y="2668129"/>
          <a:ext cx="3416040" cy="62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16040" imgH="622080" progId="Equation.DSMT4">
                  <p:embed/>
                </p:oleObj>
              </mc:Choice>
              <mc:Fallback>
                <p:oleObj name="Equation" r:id="rId3" imgW="3416040" imgH="622080" progId="Equation.DSMT4">
                  <p:embed/>
                  <p:pic>
                    <p:nvPicPr>
                      <p:cNvPr id="6" name="Object 3" descr="M subscript bound system c superscript 2 plus E subscript B equals xi subscript i, m subscript i, c superscript 2">
                        <a:extLst>
                          <a:ext uri="{FF2B5EF4-FFF2-40B4-BE49-F238E27FC236}">
                            <a16:creationId xmlns:a16="http://schemas.microsoft.com/office/drawing/2014/main" id="{92D90C83-75C6-4220-BC5C-568B854FB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1313" y="2668129"/>
                        <a:ext cx="3416040" cy="62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 descr="E subscript B equals xi subscript i, m subscript i, c superscript 2 minus M subscript bound system c superscript 2.">
            <a:extLst>
              <a:ext uri="{FF2B5EF4-FFF2-40B4-BE49-F238E27FC236}">
                <a16:creationId xmlns:a16="http://schemas.microsoft.com/office/drawing/2014/main" id="{9C08B009-36FC-4A24-BCDC-CFFB3FFEF695}"/>
              </a:ext>
            </a:extLst>
          </p:cNvPr>
          <p:cNvGraphicFramePr>
            <a:graphicFrameLocks noGrp="1" noChangeAspect="1"/>
          </p:cNvGraphicFramePr>
          <p:nvPr>
            <p:ph type="pic" sz="quarter" idx="18"/>
          </p:nvPr>
        </p:nvGraphicFramePr>
        <p:xfrm>
          <a:off x="4151313" y="3958869"/>
          <a:ext cx="3377880" cy="62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77880" imgH="622080" progId="Equation.DSMT4">
                  <p:embed/>
                </p:oleObj>
              </mc:Choice>
              <mc:Fallback>
                <p:oleObj name="Equation" r:id="rId5" imgW="3377880" imgH="622080" progId="Equation.DSMT4">
                  <p:embed/>
                  <p:pic>
                    <p:nvPicPr>
                      <p:cNvPr id="7" name="Object 4" descr="E subscript B equals xi subscript i, m subscript i, c superscript 2 minus M subscript bound system c superscript 2.">
                        <a:extLst>
                          <a:ext uri="{FF2B5EF4-FFF2-40B4-BE49-F238E27FC236}">
                            <a16:creationId xmlns:a16="http://schemas.microsoft.com/office/drawing/2014/main" id="{9C08B009-36FC-4A24-BCDC-CFFB3FFEF6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1313" y="3958869"/>
                        <a:ext cx="3377880" cy="62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79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:\scans\scan0001.jpg">
            <a:extLst>
              <a:ext uri="{FF2B5EF4-FFF2-40B4-BE49-F238E27FC236}">
                <a16:creationId xmlns:a16="http://schemas.microsoft.com/office/drawing/2014/main" id="{6F4A6035-5BF3-493E-9E0B-5DB14E92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538"/>
            <a:ext cx="91440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64271FBD-47B3-41E1-9EDB-642F1BAC5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>
                <a:cs typeface="+mj-cs"/>
              </a:rPr>
              <a:t>13.6: Fusion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86CDBBC1-01A4-441C-9C93-24419ECB3D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79614" y="1447800"/>
            <a:ext cx="8307387" cy="51054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Similar to the energy emitted by stars, </a:t>
            </a:r>
            <a:r>
              <a:rPr lang="en-US" altLang="en-US" sz="2400"/>
              <a:t>i</a:t>
            </a:r>
            <a:r>
              <a:rPr lang="en-US" altLang="en-US" sz="2400">
                <a:solidFill>
                  <a:srgbClr val="000000"/>
                </a:solidFill>
              </a:rPr>
              <a:t>f two light nuclei fuse together, they also form a nucleus with a larger binding energy per nucleon and energy is released. This reaction is called </a:t>
            </a:r>
            <a:r>
              <a:rPr lang="en-US" altLang="en-US" sz="2400" b="1">
                <a:solidFill>
                  <a:srgbClr val="000000"/>
                </a:solidFill>
              </a:rPr>
              <a:t>nuclear fusion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The most energy is released if two isotopes of hydrogen fuse together in the reaction.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38915" name="Picture 39">
            <a:extLst>
              <a:ext uri="{FF2B5EF4-FFF2-40B4-BE49-F238E27FC236}">
                <a16:creationId xmlns:a16="http://schemas.microsoft.com/office/drawing/2014/main" id="{CFD5D758-2CA7-4382-A60B-35EDF47ECF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191000"/>
            <a:ext cx="49053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">
            <a:extLst>
              <a:ext uri="{FF2B5EF4-FFF2-40B4-BE49-F238E27FC236}">
                <a16:creationId xmlns:a16="http://schemas.microsoft.com/office/drawing/2014/main" id="{BFF1621E-D5F8-4E59-AF54-BE731255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4363"/>
            <a:ext cx="63674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Box 1">
            <a:extLst>
              <a:ext uri="{FF2B5EF4-FFF2-40B4-BE49-F238E27FC236}">
                <a16:creationId xmlns:a16="http://schemas.microsoft.com/office/drawing/2014/main" id="{81A98947-4277-4E63-B6A3-E156691B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57200"/>
            <a:ext cx="1417638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Problem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85,Ch2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851DF-6C33-49A2-AB60-3044F6F41528}"/>
              </a:ext>
            </a:extLst>
          </p:cNvPr>
          <p:cNvSpPr txBox="1"/>
          <p:nvPr/>
        </p:nvSpPr>
        <p:spPr>
          <a:xfrm>
            <a:off x="3831336" y="4489704"/>
            <a:ext cx="660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Fusion is a clean and efficient energy source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Users\HAS\Pictures\2013-01-29\fusion reaction.TIF">
            <a:extLst>
              <a:ext uri="{FF2B5EF4-FFF2-40B4-BE49-F238E27FC236}">
                <a16:creationId xmlns:a16="http://schemas.microsoft.com/office/drawing/2014/main" id="{CAA0F0BB-CA1E-4925-A07A-72CF2394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4112"/>
            <a:ext cx="8458200" cy="66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Box 1">
            <a:extLst>
              <a:ext uri="{FF2B5EF4-FFF2-40B4-BE49-F238E27FC236}">
                <a16:creationId xmlns:a16="http://schemas.microsoft.com/office/drawing/2014/main" id="{6EC8AC8F-4A4B-4374-8183-BCE7907F6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152400"/>
            <a:ext cx="376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Problem 85,Ch2 (solution)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:a16="http://schemas.microsoft.com/office/drawing/2014/main" id="{6EF56691-9931-4DD6-8FDB-E34251369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120063" cy="457200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</a:rPr>
              <a:t>Two high energy protons hit each other  headon</a:t>
            </a:r>
          </a:p>
        </p:txBody>
      </p:sp>
      <p:pic>
        <p:nvPicPr>
          <p:cNvPr id="118787" name="Picture 2">
            <a:extLst>
              <a:ext uri="{FF2B5EF4-FFF2-40B4-BE49-F238E27FC236}">
                <a16:creationId xmlns:a16="http://schemas.microsoft.com/office/drawing/2014/main" id="{A49EFDAD-FC84-444B-848B-402CC384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666750"/>
            <a:ext cx="8596312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687C-138C-4097-97F3-4FE27273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Texas Supercollider       That never was       Waxahachie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F46107EE-09FA-4BA0-963B-A41B938A3B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7" y="1600200"/>
            <a:ext cx="453072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628989-49EA-43B4-AD9B-D59EF0E4DD1E}"/>
              </a:ext>
            </a:extLst>
          </p:cNvPr>
          <p:cNvSpPr txBox="1"/>
          <p:nvPr/>
        </p:nvSpPr>
        <p:spPr>
          <a:xfrm>
            <a:off x="8778240" y="1892808"/>
            <a:ext cx="2414016" cy="289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aborted </a:t>
            </a:r>
            <a:r>
              <a:rPr lang="en-US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Superconducting Super Collider"/>
              </a:rPr>
              <a:t>Superconducting Super Collider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(SSC) in </a:t>
            </a:r>
            <a:r>
              <a:rPr lang="en-US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Texas"/>
              </a:rPr>
              <a:t>Texas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would have had a circumference of 87 km. Construction was started in 1991, but abandoned in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454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C402D53-3BE9-41C2-9A9C-92163E5BC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altLang="en-US" sz="3400"/>
              <a:t>Binding Energy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01B4F349-C8A3-4FDC-827D-1356426B3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9613" y="12192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equivalence of mass and energy becomes apparent when we study the binding energy of systems like atoms and nuclei that are formed from individual particles.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potential energy associated with the force keeping the system together is called the </a:t>
            </a:r>
            <a:r>
              <a:rPr lang="en-US" altLang="en-US" b="1">
                <a:solidFill>
                  <a:srgbClr val="000000"/>
                </a:solidFill>
              </a:rPr>
              <a:t>binding energy</a:t>
            </a:r>
            <a:r>
              <a:rPr lang="en-US" altLang="en-US"/>
              <a:t> </a:t>
            </a:r>
            <a:r>
              <a:rPr lang="en-US" altLang="en-US" i="1"/>
              <a:t>E</a:t>
            </a:r>
            <a:r>
              <a:rPr lang="en-US" altLang="en-US" i="1" baseline="-25000"/>
              <a:t>B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FB24-BA60-4D2A-88F9-36F5E1F5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Supercollider at 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8893-ED62-4531-8E02-DDB4630A1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139FB9D2-E0F1-4544-BB95-32AA1A53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" y="1417638"/>
            <a:ext cx="60960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5A88E9-75EB-465A-B151-DD2B476B5BE2}"/>
              </a:ext>
            </a:extLst>
          </p:cNvPr>
          <p:cNvSpPr txBox="1"/>
          <p:nvPr/>
        </p:nvSpPr>
        <p:spPr>
          <a:xfrm rot="10800000" flipV="1">
            <a:off x="8019288" y="1512332"/>
            <a:ext cx="205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Aerial photograph representing the Large Hadron Collider, with the border between France and Switzerland indicated by a dashed line. The 27 km LHC tunnel cannot be seen, because it is 45 to 175 meters underground, but it is represented by the large circle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235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54A7DBC1-4F8E-4ABE-AACB-CA8A4878B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0033CC"/>
                </a:solidFill>
              </a:rPr>
              <a:t>Total Energy and Rest Energy, Mass-energy Equivalence</a:t>
            </a:r>
          </a:p>
        </p:txBody>
      </p:sp>
      <p:sp>
        <p:nvSpPr>
          <p:cNvPr id="94211" name="Rectangle 5">
            <a:extLst>
              <a:ext uri="{FF2B5EF4-FFF2-40B4-BE49-F238E27FC236}">
                <a16:creationId xmlns:a16="http://schemas.microsoft.com/office/drawing/2014/main" id="{96316A63-EE40-40FA-B93F-ABAD02B4F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We rewrite the energy equation in the form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The term </a:t>
            </a:r>
            <a:r>
              <a:rPr lang="en-US" altLang="en-US" sz="2300" i="1">
                <a:solidFill>
                  <a:srgbClr val="FF0000"/>
                </a:solidFill>
              </a:rPr>
              <a:t>mc</a:t>
            </a:r>
            <a:r>
              <a:rPr lang="en-US" altLang="en-US" sz="2300" baseline="30000">
                <a:solidFill>
                  <a:srgbClr val="FF0000"/>
                </a:solidFill>
              </a:rPr>
              <a:t>2</a:t>
            </a:r>
            <a:r>
              <a:rPr lang="en-US" altLang="en-US" sz="2300">
                <a:solidFill>
                  <a:srgbClr val="FF0000"/>
                </a:solidFill>
              </a:rPr>
              <a:t> is called the rest energy </a:t>
            </a:r>
            <a:r>
              <a:rPr lang="en-US" altLang="en-US" sz="2300"/>
              <a:t>and is denoted by </a:t>
            </a:r>
            <a:r>
              <a:rPr lang="en-US" altLang="en-US" sz="2300" i="1"/>
              <a:t>E</a:t>
            </a:r>
            <a:r>
              <a:rPr lang="en-US" altLang="en-US" sz="2300" baseline="-25000"/>
              <a:t>0</a:t>
            </a:r>
            <a:r>
              <a:rPr lang="en-US" altLang="en-US" sz="2300"/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This leaves the sum of the kinetic energy and rest energy to be interpreted as the total energy of the particle. </a:t>
            </a:r>
            <a:r>
              <a:rPr lang="en-US" altLang="en-US" sz="2300">
                <a:solidFill>
                  <a:srgbClr val="FF0000"/>
                </a:solidFill>
              </a:rPr>
              <a:t>The total energy is denoted by </a:t>
            </a:r>
            <a:r>
              <a:rPr lang="en-US" altLang="en-US" sz="2300" i="1">
                <a:solidFill>
                  <a:srgbClr val="FF0000"/>
                </a:solidFill>
              </a:rPr>
              <a:t>E</a:t>
            </a:r>
            <a:r>
              <a:rPr lang="en-US" altLang="en-US" sz="2300">
                <a:solidFill>
                  <a:srgbClr val="FF0000"/>
                </a:solidFill>
              </a:rPr>
              <a:t> </a:t>
            </a:r>
            <a:r>
              <a:rPr lang="en-US" altLang="en-US" sz="2300"/>
              <a:t>and is given by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</p:txBody>
      </p:sp>
      <p:sp>
        <p:nvSpPr>
          <p:cNvPr id="94212" name="Rectangle 16">
            <a:extLst>
              <a:ext uri="{FF2B5EF4-FFF2-40B4-BE49-F238E27FC236}">
                <a16:creationId xmlns:a16="http://schemas.microsoft.com/office/drawing/2014/main" id="{BE6498D3-0CB8-4DBE-A27F-EA1478E10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013" y="1887538"/>
            <a:ext cx="12969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(2.63)</a:t>
            </a:r>
          </a:p>
        </p:txBody>
      </p:sp>
      <p:sp>
        <p:nvSpPr>
          <p:cNvPr id="94213" name="Rectangle 17">
            <a:extLst>
              <a:ext uri="{FF2B5EF4-FFF2-40B4-BE49-F238E27FC236}">
                <a16:creationId xmlns:a16="http://schemas.microsoft.com/office/drawing/2014/main" id="{277610EC-CA9E-4F48-84E3-1390C9192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013" y="3338513"/>
            <a:ext cx="12969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(2.64)</a:t>
            </a:r>
          </a:p>
        </p:txBody>
      </p:sp>
      <p:sp>
        <p:nvSpPr>
          <p:cNvPr id="94214" name="Rectangle 18">
            <a:extLst>
              <a:ext uri="{FF2B5EF4-FFF2-40B4-BE49-F238E27FC236}">
                <a16:creationId xmlns:a16="http://schemas.microsoft.com/office/drawing/2014/main" id="{09595DDC-BA49-48C8-A054-08E8C2047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013" y="5241925"/>
            <a:ext cx="12969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(2.65)</a:t>
            </a:r>
          </a:p>
        </p:txBody>
      </p:sp>
      <p:pic>
        <p:nvPicPr>
          <p:cNvPr id="94215" name="Picture 19">
            <a:extLst>
              <a:ext uri="{FF2B5EF4-FFF2-40B4-BE49-F238E27FC236}">
                <a16:creationId xmlns:a16="http://schemas.microsoft.com/office/drawing/2014/main" id="{745A561F-9021-4805-8553-053732835E4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1676400"/>
            <a:ext cx="37496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20">
            <a:extLst>
              <a:ext uri="{FF2B5EF4-FFF2-40B4-BE49-F238E27FC236}">
                <a16:creationId xmlns:a16="http://schemas.microsoft.com/office/drawing/2014/main" id="{678B2BAA-F3C3-4D24-87DF-43D76C3326E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5029200"/>
            <a:ext cx="57943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21">
            <a:extLst>
              <a:ext uri="{FF2B5EF4-FFF2-40B4-BE49-F238E27FC236}">
                <a16:creationId xmlns:a16="http://schemas.microsoft.com/office/drawing/2014/main" id="{F258E659-ED54-4522-86DD-A0787CE4D4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265488"/>
            <a:ext cx="14382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>
            <a:extLst>
              <a:ext uri="{FF2B5EF4-FFF2-40B4-BE49-F238E27FC236}">
                <a16:creationId xmlns:a16="http://schemas.microsoft.com/office/drawing/2014/main" id="{F3C87B3C-115A-4D3E-B857-BA44ABB1D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82296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0000"/>
                </a:solidFill>
              </a:rPr>
              <a:t>We square this result, multiply by </a:t>
            </a:r>
            <a:r>
              <a:rPr lang="en-US" altLang="en-US" sz="2800" i="1">
                <a:solidFill>
                  <a:srgbClr val="000000"/>
                </a:solidFill>
              </a:rPr>
              <a:t>c</a:t>
            </a:r>
            <a:r>
              <a:rPr lang="en-US" altLang="en-US" sz="2800" baseline="30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, and rearrange the result.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0000"/>
                </a:solidFill>
              </a:rPr>
              <a:t>We use the equation for </a:t>
            </a:r>
            <a:r>
              <a:rPr lang="en-US" altLang="en-US" sz="2800">
                <a:solidFill>
                  <a:srgbClr val="000000"/>
                </a:solidFill>
                <a:sym typeface="Symbol" panose="05050102010706020507" pitchFamily="18" charset="2"/>
              </a:rPr>
              <a:t> </a:t>
            </a:r>
            <a:r>
              <a:rPr lang="en-US" altLang="en-US" sz="2800">
                <a:solidFill>
                  <a:srgbClr val="000000"/>
                </a:solidFill>
              </a:rPr>
              <a:t>to express </a:t>
            </a:r>
            <a:r>
              <a:rPr lang="el-GR" altLang="en-US" sz="2800" i="1">
                <a:solidFill>
                  <a:srgbClr val="000000"/>
                </a:solidFill>
                <a:latin typeface="Lucida Grande" pitchFamily="-84" charset="0"/>
                <a:cs typeface="Arial" panose="020B0604020202020204" pitchFamily="34" charset="0"/>
              </a:rPr>
              <a:t>β</a:t>
            </a:r>
            <a:r>
              <a:rPr lang="en-US" altLang="en-US" sz="2800" baseline="30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 and find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101379" name="Picture 37">
            <a:extLst>
              <a:ext uri="{FF2B5EF4-FFF2-40B4-BE49-F238E27FC236}">
                <a16:creationId xmlns:a16="http://schemas.microsoft.com/office/drawing/2014/main" id="{FE12DE2C-7443-44E2-93A8-2B14AC7A85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149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2">
            <a:extLst>
              <a:ext uri="{FF2B5EF4-FFF2-40B4-BE49-F238E27FC236}">
                <a16:creationId xmlns:a16="http://schemas.microsoft.com/office/drawing/2014/main" id="{B2A0A30A-1D23-4C70-9969-D0E09C210F8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8800"/>
            <a:ext cx="153193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31">
            <a:extLst>
              <a:ext uri="{FF2B5EF4-FFF2-40B4-BE49-F238E27FC236}">
                <a16:creationId xmlns:a16="http://schemas.microsoft.com/office/drawing/2014/main" id="{20E7AD38-431B-43EC-B990-C7392FD0ADD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79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30">
            <a:extLst>
              <a:ext uri="{FF2B5EF4-FFF2-40B4-BE49-F238E27FC236}">
                <a16:creationId xmlns:a16="http://schemas.microsoft.com/office/drawing/2014/main" id="{8815452E-2447-4744-9053-A1441CF3F4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066800"/>
            <a:ext cx="22701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3" name="Rectangle 2">
            <a:extLst>
              <a:ext uri="{FF2B5EF4-FFF2-40B4-BE49-F238E27FC236}">
                <a16:creationId xmlns:a16="http://schemas.microsoft.com/office/drawing/2014/main" id="{0AE48C28-12EC-4114-B03A-6DEDB98D8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solidFill>
                  <a:srgbClr val="FF0000"/>
                </a:solidFill>
              </a:rPr>
              <a:t>Relationship of Energy and Momentum</a:t>
            </a:r>
          </a:p>
        </p:txBody>
      </p:sp>
      <p:pic>
        <p:nvPicPr>
          <p:cNvPr id="101384" name="Picture 35">
            <a:extLst>
              <a:ext uri="{FF2B5EF4-FFF2-40B4-BE49-F238E27FC236}">
                <a16:creationId xmlns:a16="http://schemas.microsoft.com/office/drawing/2014/main" id="{5B43BECC-7D3F-4811-85C4-F0200DD2ECB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174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385" name="Object 9">
            <a:extLst>
              <a:ext uri="{FF2B5EF4-FFF2-40B4-BE49-F238E27FC236}">
                <a16:creationId xmlns:a16="http://schemas.microsoft.com/office/drawing/2014/main" id="{6D3D727C-F522-45F0-AD8F-E4C379AABE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9125" y="5121275"/>
          <a:ext cx="31829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32200" imgH="279400" progId="Equation.DSMT4">
                  <p:embed/>
                </p:oleObj>
              </mc:Choice>
              <mc:Fallback>
                <p:oleObj name="Equation" r:id="rId8" imgW="3632200" imgH="279400" progId="Equation.DSMT4">
                  <p:embed/>
                  <p:pic>
                    <p:nvPicPr>
                      <p:cNvPr id="101385" name="Object 9">
                        <a:extLst>
                          <a:ext uri="{FF2B5EF4-FFF2-40B4-BE49-F238E27FC236}">
                            <a16:creationId xmlns:a16="http://schemas.microsoft.com/office/drawing/2014/main" id="{6D3D727C-F522-45F0-AD8F-E4C379AABE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5121275"/>
                        <a:ext cx="31829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6" name="TextBox 1">
            <a:extLst>
              <a:ext uri="{FF2B5EF4-FFF2-40B4-BE49-F238E27FC236}">
                <a16:creationId xmlns:a16="http://schemas.microsoft.com/office/drawing/2014/main" id="{17C0DC51-EC95-4BAA-93F1-D5B218F81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13288"/>
            <a:ext cx="285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Expressing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 through  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0A296188-6AC2-4CF5-8C88-22B2D4801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Energy and Momentum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2F1617A-36D1-427A-AA81-86E7A80CB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48355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The first term on the right-hand side is just </a:t>
            </a:r>
            <a:r>
              <a:rPr lang="en-US" altLang="en-US" sz="2000" i="1" dirty="0">
                <a:solidFill>
                  <a:srgbClr val="000000"/>
                </a:solidFill>
              </a:rPr>
              <a:t>E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dirty="0">
                <a:solidFill>
                  <a:srgbClr val="000000"/>
                </a:solidFill>
              </a:rPr>
              <a:t>, and the second term is E</a:t>
            </a:r>
            <a:r>
              <a:rPr lang="en-US" altLang="en-US" sz="2000" baseline="-25000" dirty="0">
                <a:solidFill>
                  <a:srgbClr val="000000"/>
                </a:solidFill>
              </a:rPr>
              <a:t>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dirty="0">
                <a:solidFill>
                  <a:srgbClr val="000000"/>
                </a:solidFill>
              </a:rPr>
              <a:t>. The last equation becomes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We rearrange this last equation to find the result we are seeking, a relation between energy and momentum.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or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Equation (2.70) is a useful result to relate the total energy of a particle with its momentum. The quantities (</a:t>
            </a:r>
            <a:r>
              <a:rPr lang="en-US" altLang="en-US" sz="2000" i="1" dirty="0">
                <a:solidFill>
                  <a:srgbClr val="000000"/>
                </a:solidFill>
              </a:rPr>
              <a:t>E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dirty="0">
                <a:solidFill>
                  <a:srgbClr val="000000"/>
                </a:solidFill>
              </a:rPr>
              <a:t> – </a:t>
            </a:r>
            <a:r>
              <a:rPr lang="en-US" altLang="en-US" sz="2000" i="1" dirty="0">
                <a:solidFill>
                  <a:srgbClr val="000000"/>
                </a:solidFill>
              </a:rPr>
              <a:t>p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i="1" dirty="0">
                <a:solidFill>
                  <a:srgbClr val="000000"/>
                </a:solidFill>
              </a:rPr>
              <a:t>c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dirty="0">
                <a:solidFill>
                  <a:srgbClr val="000000"/>
                </a:solidFill>
              </a:rPr>
              <a:t>) and </a:t>
            </a:r>
            <a:r>
              <a:rPr lang="en-US" altLang="en-US" sz="2000" i="1" dirty="0">
                <a:solidFill>
                  <a:srgbClr val="000000"/>
                </a:solidFill>
              </a:rPr>
              <a:t>m</a:t>
            </a:r>
            <a:r>
              <a:rPr lang="en-US" altLang="en-US" sz="2000" dirty="0">
                <a:solidFill>
                  <a:srgbClr val="000000"/>
                </a:solidFill>
              </a:rPr>
              <a:t> are invariant quantities. Note that when a particle</a:t>
            </a:r>
            <a:r>
              <a:rPr lang="ja-JP" altLang="en-US" sz="2000" dirty="0">
                <a:solidFill>
                  <a:srgbClr val="000000"/>
                </a:solidFill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</a:rPr>
              <a:t>s velocity is zero and it has no momentum, Equation (2.70) correctly gives </a:t>
            </a:r>
            <a:r>
              <a:rPr lang="en-US" altLang="ja-JP" sz="2000" i="1" dirty="0">
                <a:solidFill>
                  <a:srgbClr val="000000"/>
                </a:solidFill>
              </a:rPr>
              <a:t>E</a:t>
            </a:r>
            <a:r>
              <a:rPr lang="en-US" altLang="ja-JP" sz="2000" baseline="-25000" dirty="0">
                <a:solidFill>
                  <a:srgbClr val="000000"/>
                </a:solidFill>
              </a:rPr>
              <a:t>0</a:t>
            </a:r>
            <a:r>
              <a:rPr lang="en-US" altLang="ja-JP" sz="2000" dirty="0">
                <a:solidFill>
                  <a:srgbClr val="000000"/>
                </a:solidFill>
              </a:rPr>
              <a:t> as the particle</a:t>
            </a:r>
            <a:r>
              <a:rPr lang="ja-JP" altLang="en-US" sz="2000" dirty="0">
                <a:solidFill>
                  <a:srgbClr val="000000"/>
                </a:solidFill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</a:rPr>
              <a:t>s total energy.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14C4B5FF-21F4-4771-9DF2-12B34028D6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1565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>
            <a:extLst>
              <a:ext uri="{FF2B5EF4-FFF2-40B4-BE49-F238E27FC236}">
                <a16:creationId xmlns:a16="http://schemas.microsoft.com/office/drawing/2014/main" id="{EA8CDF66-ADA1-4CE8-8E8C-3232AB49EA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1574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6">
            <a:extLst>
              <a:ext uri="{FF2B5EF4-FFF2-40B4-BE49-F238E27FC236}">
                <a16:creationId xmlns:a16="http://schemas.microsoft.com/office/drawing/2014/main" id="{49DDD761-A176-4BA4-94D7-77D2CE1C9D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1797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Rectangle 7">
            <a:extLst>
              <a:ext uri="{FF2B5EF4-FFF2-40B4-BE49-F238E27FC236}">
                <a16:creationId xmlns:a16="http://schemas.microsoft.com/office/drawing/2014/main" id="{7BF89F32-4A44-4E18-96C6-F2A2EC58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10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(2.71)</a:t>
            </a:r>
          </a:p>
        </p:txBody>
      </p:sp>
      <p:sp>
        <p:nvSpPr>
          <p:cNvPr id="103432" name="Rectangle 8">
            <a:extLst>
              <a:ext uri="{FF2B5EF4-FFF2-40B4-BE49-F238E27FC236}">
                <a16:creationId xmlns:a16="http://schemas.microsoft.com/office/drawing/2014/main" id="{5B8F5D8C-6EE3-40A3-9B76-B4C0D980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505200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(2.70)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FD7CF153-CB05-427A-A37C-5C1BBEDA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71438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Useful formulas</a:t>
            </a:r>
          </a:p>
        </p:txBody>
      </p:sp>
      <p:graphicFrame>
        <p:nvGraphicFramePr>
          <p:cNvPr id="105475" name="Object 9">
            <a:extLst>
              <a:ext uri="{FF2B5EF4-FFF2-40B4-BE49-F238E27FC236}">
                <a16:creationId xmlns:a16="http://schemas.microsoft.com/office/drawing/2014/main" id="{7BE59589-D570-4E22-8D1B-4D653E716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2913" y="1647825"/>
          <a:ext cx="179228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253890" progId="Equation.DSMT4">
                  <p:embed/>
                </p:oleObj>
              </mc:Choice>
              <mc:Fallback>
                <p:oleObj name="Equation" r:id="rId2" imgW="901309" imgH="253890" progId="Equation.DSMT4">
                  <p:embed/>
                  <p:pic>
                    <p:nvPicPr>
                      <p:cNvPr id="105475" name="Object 9">
                        <a:extLst>
                          <a:ext uri="{FF2B5EF4-FFF2-40B4-BE49-F238E27FC236}">
                            <a16:creationId xmlns:a16="http://schemas.microsoft.com/office/drawing/2014/main" id="{7BE59589-D570-4E22-8D1B-4D653E716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647825"/>
                        <a:ext cx="1792287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TextBox 5">
            <a:extLst>
              <a:ext uri="{FF2B5EF4-FFF2-40B4-BE49-F238E27FC236}">
                <a16:creationId xmlns:a16="http://schemas.microsoft.com/office/drawing/2014/main" id="{0E5D72D5-C80A-4292-89F1-C697890C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16414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from</a:t>
            </a:r>
          </a:p>
        </p:txBody>
      </p:sp>
      <p:graphicFrame>
        <p:nvGraphicFramePr>
          <p:cNvPr id="105477" name="Object 9">
            <a:extLst>
              <a:ext uri="{FF2B5EF4-FFF2-40B4-BE49-F238E27FC236}">
                <a16:creationId xmlns:a16="http://schemas.microsoft.com/office/drawing/2014/main" id="{F9C332B5-0F17-4923-BD91-60E5008C4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1088" y="1697038"/>
          <a:ext cx="15240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203200" progId="Equation.DSMT4">
                  <p:embed/>
                </p:oleObj>
              </mc:Choice>
              <mc:Fallback>
                <p:oleObj name="Equation" r:id="rId4" imgW="736600" imgH="203200" progId="Equation.DSMT4">
                  <p:embed/>
                  <p:pic>
                    <p:nvPicPr>
                      <p:cNvPr id="105477" name="Object 9">
                        <a:extLst>
                          <a:ext uri="{FF2B5EF4-FFF2-40B4-BE49-F238E27FC236}">
                            <a16:creationId xmlns:a16="http://schemas.microsoft.com/office/drawing/2014/main" id="{F9C332B5-0F17-4923-BD91-60E5008C4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1697038"/>
                        <a:ext cx="15240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8" name="TextBox 7">
            <a:extLst>
              <a:ext uri="{FF2B5EF4-FFF2-40B4-BE49-F238E27FC236}">
                <a16:creationId xmlns:a16="http://schemas.microsoft.com/office/drawing/2014/main" id="{B6FDB687-615B-4EA3-9662-986859FB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158908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and</a:t>
            </a:r>
          </a:p>
        </p:txBody>
      </p:sp>
      <p:graphicFrame>
        <p:nvGraphicFramePr>
          <p:cNvPr id="105479" name="Object 9">
            <a:extLst>
              <a:ext uri="{FF2B5EF4-FFF2-40B4-BE49-F238E27FC236}">
                <a16:creationId xmlns:a16="http://schemas.microsoft.com/office/drawing/2014/main" id="{CDBF05E1-FA98-47CD-8E11-0E77CB3DE4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5100" y="1538288"/>
          <a:ext cx="173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279400" progId="Equation.DSMT4">
                  <p:embed/>
                </p:oleObj>
              </mc:Choice>
              <mc:Fallback>
                <p:oleObj name="Equation" r:id="rId6" imgW="800100" imgH="279400" progId="Equation.DSMT4">
                  <p:embed/>
                  <p:pic>
                    <p:nvPicPr>
                      <p:cNvPr id="105479" name="Object 9">
                        <a:extLst>
                          <a:ext uri="{FF2B5EF4-FFF2-40B4-BE49-F238E27FC236}">
                            <a16:creationId xmlns:a16="http://schemas.microsoft.com/office/drawing/2014/main" id="{CDBF05E1-FA98-47CD-8E11-0E77CB3DE4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1538288"/>
                        <a:ext cx="17319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0" name="Rectangle 11">
            <a:extLst>
              <a:ext uri="{FF2B5EF4-FFF2-40B4-BE49-F238E27FC236}">
                <a16:creationId xmlns:a16="http://schemas.microsoft.com/office/drawing/2014/main" id="{C7A01F2A-091B-4E72-8F9F-896F0F11D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719513"/>
            <a:ext cx="11464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05481" name="Object 2">
            <a:extLst>
              <a:ext uri="{FF2B5EF4-FFF2-40B4-BE49-F238E27FC236}">
                <a16:creationId xmlns:a16="http://schemas.microsoft.com/office/drawing/2014/main" id="{FD3B849E-3D0A-4E7A-9D2D-5E1DB277A2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9688" y="4467225"/>
          <a:ext cx="4246562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500" imgH="673100" progId="Equation.DSMT4">
                  <p:embed/>
                </p:oleObj>
              </mc:Choice>
              <mc:Fallback>
                <p:oleObj name="Equation" r:id="rId8" imgW="2476500" imgH="673100" progId="Equation.DSMT4">
                  <p:embed/>
                  <p:pic>
                    <p:nvPicPr>
                      <p:cNvPr id="105481" name="Object 2">
                        <a:extLst>
                          <a:ext uri="{FF2B5EF4-FFF2-40B4-BE49-F238E27FC236}">
                            <a16:creationId xmlns:a16="http://schemas.microsoft.com/office/drawing/2014/main" id="{FD3B849E-3D0A-4E7A-9D2D-5E1DB277A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4467225"/>
                        <a:ext cx="4246562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2" name="Rectangle 13">
            <a:extLst>
              <a:ext uri="{FF2B5EF4-FFF2-40B4-BE49-F238E27FC236}">
                <a16:creationId xmlns:a16="http://schemas.microsoft.com/office/drawing/2014/main" id="{E1A94FE7-465B-4DA4-B016-FF10D4AFE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2078038"/>
            <a:ext cx="11938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05483" name="Object 4">
            <a:extLst>
              <a:ext uri="{FF2B5EF4-FFF2-40B4-BE49-F238E27FC236}">
                <a16:creationId xmlns:a16="http://schemas.microsoft.com/office/drawing/2014/main" id="{434D72C6-540C-4C91-9424-F913B4217A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9813" y="2608263"/>
          <a:ext cx="5070475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95600" imgH="635000" progId="Equation.DSMT4">
                  <p:embed/>
                </p:oleObj>
              </mc:Choice>
              <mc:Fallback>
                <p:oleObj name="Equation" r:id="rId10" imgW="2895600" imgH="635000" progId="Equation.DSMT4">
                  <p:embed/>
                  <p:pic>
                    <p:nvPicPr>
                      <p:cNvPr id="105483" name="Object 4">
                        <a:extLst>
                          <a:ext uri="{FF2B5EF4-FFF2-40B4-BE49-F238E27FC236}">
                            <a16:creationId xmlns:a16="http://schemas.microsoft.com/office/drawing/2014/main" id="{434D72C6-540C-4C91-9424-F913B4217A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2608263"/>
                        <a:ext cx="5070475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EFA589D8-E6F0-4FF3-B89F-2E2B3B13F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866775"/>
          </a:xfrm>
        </p:spPr>
        <p:txBody>
          <a:bodyPr/>
          <a:lstStyle/>
          <a:p>
            <a:pPr eaLnBrk="1" hangingPunct="1"/>
            <a:r>
              <a:rPr lang="en-US" altLang="en-US" sz="3400"/>
              <a:t>2.13: Computations in Modern Physics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72DDCE0D-C1CC-40F9-9FF5-B354FF761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8382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We were taught in introductory physics that the international system of units is preferable when doing calculations in science and engineering (“everyday” scales).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 modern physics a somewhat different set of units is often used, which is more convenient for problems considered in modern physics.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smallness of quantities often used in modern physics suggests the need for some new units more practical for smaller scales 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D3207E86-A52D-4B24-8B70-BE8EA8D41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altLang="en-US" sz="3400"/>
              <a:t>Units of Work and Energy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58E9D26F-240C-493E-8772-24EDC8ED0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9613" y="1217613"/>
            <a:ext cx="8226425" cy="4497387"/>
          </a:xfrm>
        </p:spPr>
        <p:txBody>
          <a:bodyPr/>
          <a:lstStyle/>
          <a:p>
            <a:pPr eaLnBrk="1" hangingPunct="1"/>
            <a:r>
              <a:rPr lang="en-US" altLang="en-US"/>
              <a:t>Recall that the work done in accelerating a charge through a potential difference is given by </a:t>
            </a:r>
            <a:r>
              <a:rPr lang="en-US" altLang="en-US" i="1"/>
              <a:t>W =</a:t>
            </a:r>
            <a:r>
              <a:rPr lang="en-US" altLang="en-US"/>
              <a:t> </a:t>
            </a:r>
            <a:r>
              <a:rPr lang="en-US" altLang="en-US" i="1"/>
              <a:t>qV</a:t>
            </a:r>
            <a:r>
              <a:rPr lang="en-US" altLang="en-US"/>
              <a:t>. </a:t>
            </a:r>
          </a:p>
          <a:p>
            <a:pPr eaLnBrk="1" hangingPunct="1"/>
            <a:r>
              <a:rPr lang="en-US" altLang="en-US"/>
              <a:t>For a proton, with the charge </a:t>
            </a:r>
            <a:r>
              <a:rPr lang="en-US" altLang="en-US" i="1"/>
              <a:t>e =</a:t>
            </a:r>
            <a:r>
              <a:rPr lang="en-US" altLang="en-US"/>
              <a:t> 1.602 × 10</a:t>
            </a:r>
            <a:r>
              <a:rPr lang="en-US" altLang="en-US" baseline="30000"/>
              <a:t>−19</a:t>
            </a:r>
            <a:r>
              <a:rPr lang="en-US" altLang="en-US"/>
              <a:t> C being accelerated across a potential difference of 1 V, the work done on the particle 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/>
              <a:t>	W</a:t>
            </a:r>
            <a:r>
              <a:rPr lang="en-US" altLang="en-US"/>
              <a:t> = (1.602 × 10</a:t>
            </a:r>
            <a:r>
              <a:rPr lang="en-US" altLang="en-US" baseline="30000"/>
              <a:t>−</a:t>
            </a:r>
            <a:r>
              <a:rPr lang="en-US" altLang="en-US" baseline="30000">
                <a:cs typeface="Arial" panose="020B0604020202020204" pitchFamily="34" charset="0"/>
              </a:rPr>
              <a:t>19</a:t>
            </a:r>
            <a:r>
              <a:rPr lang="en-US" altLang="en-US">
                <a:cs typeface="Arial" panose="020B0604020202020204" pitchFamily="34" charset="0"/>
              </a:rPr>
              <a:t>C)</a:t>
            </a:r>
            <a:r>
              <a:rPr lang="en-US" altLang="en-US"/>
              <a:t>(1 V) = 1.602 × 10</a:t>
            </a:r>
            <a:r>
              <a:rPr lang="en-US" altLang="en-US" baseline="30000"/>
              <a:t>−</a:t>
            </a:r>
            <a:r>
              <a:rPr lang="en-US" altLang="en-US" baseline="30000">
                <a:cs typeface="Arial" panose="020B0604020202020204" pitchFamily="34" charset="0"/>
              </a:rPr>
              <a:t>19</a:t>
            </a:r>
            <a:r>
              <a:rPr lang="en-US" altLang="en-US"/>
              <a:t> J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9303721A-D442-43DF-9B5E-743244795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The Electron Volt (eV)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41DBC6B6-B9EE-4311-B141-3034E457E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75" y="1371600"/>
            <a:ext cx="8226425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/>
              <a:t> The work done to accelerate the proton across a potential difference of 1 V could also be written as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/>
              <a:t>W</a:t>
            </a:r>
            <a:r>
              <a:rPr lang="en-US" altLang="en-US"/>
              <a:t> = (1 </a:t>
            </a:r>
            <a:r>
              <a:rPr lang="en-US" altLang="en-US" i="1"/>
              <a:t>e</a:t>
            </a:r>
            <a:r>
              <a:rPr lang="en-US" altLang="en-US"/>
              <a:t>)(1 V) = 1 eV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/>
              <a:t> Thus eV, pronounced </a:t>
            </a:r>
            <a:r>
              <a:rPr lang="ja-JP" altLang="en-US"/>
              <a:t>“</a:t>
            </a:r>
            <a:r>
              <a:rPr lang="en-US" altLang="ja-JP"/>
              <a:t>electron volt,</a:t>
            </a:r>
            <a:r>
              <a:rPr lang="ja-JP" altLang="en-US"/>
              <a:t>”</a:t>
            </a:r>
            <a:r>
              <a:rPr lang="en-US" altLang="ja-JP"/>
              <a:t> is also a unit of energy. It is related to the SI (</a:t>
            </a:r>
            <a:r>
              <a:rPr lang="en-US" altLang="ja-JP" i="1"/>
              <a:t>Système International</a:t>
            </a:r>
            <a:r>
              <a:rPr lang="en-US" altLang="ja-JP"/>
              <a:t>) unit joule by the 2 previous equations.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1 eV = 1.602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×</a:t>
            </a:r>
            <a:r>
              <a:rPr lang="en-US" altLang="en-US">
                <a:solidFill>
                  <a:srgbClr val="FF0000"/>
                </a:solidFill>
              </a:rPr>
              <a:t> 10</a:t>
            </a:r>
            <a:r>
              <a:rPr lang="en-US" altLang="en-US" baseline="30000">
                <a:solidFill>
                  <a:srgbClr val="FF0000"/>
                </a:solidFill>
              </a:rPr>
              <a:t>−</a:t>
            </a:r>
            <a:r>
              <a:rPr lang="en-US" altLang="en-US" baseline="30000">
                <a:solidFill>
                  <a:srgbClr val="FF0000"/>
                </a:solidFill>
                <a:cs typeface="Arial" panose="020B0604020202020204" pitchFamily="34" charset="0"/>
              </a:rPr>
              <a:t>19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 J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cessible_PPT_Cengage.potx" id="{8657E95E-D601-4622-93AD-E122BF442589}" vid="{BBF71559-ED4F-42B5-98FD-480A317797A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790</Words>
  <Application>Microsoft Office PowerPoint</Application>
  <PresentationFormat>Widescreen</PresentationFormat>
  <Paragraphs>93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Garamond</vt:lpstr>
      <vt:lpstr>Helvetica</vt:lpstr>
      <vt:lpstr>Lucida Grande</vt:lpstr>
      <vt:lpstr>Open Sans</vt:lpstr>
      <vt:lpstr>Roboto</vt:lpstr>
      <vt:lpstr>Summer Font</vt:lpstr>
      <vt:lpstr>Wingdings</vt:lpstr>
      <vt:lpstr>Office Theme</vt:lpstr>
      <vt:lpstr>1_Edge</vt:lpstr>
      <vt:lpstr>2_Edge</vt:lpstr>
      <vt:lpstr>14_Office Theme</vt:lpstr>
      <vt:lpstr>1_Office Theme</vt:lpstr>
      <vt:lpstr>3_Edge</vt:lpstr>
      <vt:lpstr>Edge</vt:lpstr>
      <vt:lpstr>2_Office Theme</vt:lpstr>
      <vt:lpstr>Equation</vt:lpstr>
      <vt:lpstr>L6bCH2 09-15-2021</vt:lpstr>
      <vt:lpstr>Binding Energy</vt:lpstr>
      <vt:lpstr>Total Energy and Rest Energy, Mass-energy Equivalence</vt:lpstr>
      <vt:lpstr>Relationship of Energy and Momentum</vt:lpstr>
      <vt:lpstr>Energy and Momentum</vt:lpstr>
      <vt:lpstr>Useful formulas</vt:lpstr>
      <vt:lpstr>2.13: Computations in Modern Physics</vt:lpstr>
      <vt:lpstr>Units of Work and Energy</vt:lpstr>
      <vt:lpstr>The Electron Volt (eV)</vt:lpstr>
      <vt:lpstr>Other Units</vt:lpstr>
      <vt:lpstr>PowerPoint Presentation</vt:lpstr>
      <vt:lpstr>PowerPoint Presentation</vt:lpstr>
      <vt:lpstr>Binding Energy</vt:lpstr>
      <vt:lpstr>PowerPoint Presentation</vt:lpstr>
      <vt:lpstr>13.6: Fusion</vt:lpstr>
      <vt:lpstr>PowerPoint Presentation</vt:lpstr>
      <vt:lpstr>PowerPoint Presentation</vt:lpstr>
      <vt:lpstr>Two high energy protons hit each other  headon</vt:lpstr>
      <vt:lpstr>The Texas Supercollider       That never was       Waxahachie</vt:lpstr>
      <vt:lpstr>Supercollider at CERN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Schuessler, Hans A</dc:creator>
  <cp:lastModifiedBy>Rodriguez, Carlos E</cp:lastModifiedBy>
  <cp:revision>8</cp:revision>
  <dcterms:created xsi:type="dcterms:W3CDTF">2021-09-14T22:52:16Z</dcterms:created>
  <dcterms:modified xsi:type="dcterms:W3CDTF">2021-09-15T20:41:09Z</dcterms:modified>
</cp:coreProperties>
</file>