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2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80CEB-5880-47F8-ACBF-2041ACE8C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E4CB8-9BAD-46BA-AF50-80518B855B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8AED46-D043-48A7-A511-E7039A434EB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974473-E63D-4F9F-A96C-C3651F30FF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9DC5F0-FDC1-42C4-9D2D-DBFE561E1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36E49-5F2B-4C1A-9422-A747C6B8CB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72E2E-4642-4FC4-9C4C-D7AF65148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3C0348-5812-4E38-A3FA-2C0DA5834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923B8EA-E098-4F30-BB6D-A4C52943D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2E2BC8E-659B-4E08-9765-CC09133299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A45ED99-3CA6-40B0-9551-7FA2604EB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2D42F6-B7DD-4B5F-AF7A-2EE5469D4669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45DF7-9BB8-48F2-B2E2-C75EA724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BCB5-FAB6-46A0-A2EA-A35FFC4F326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DC161-AC99-4D8B-AA4E-082E260A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4064-3FF7-4590-8AB7-0E6F5DE5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8372-5D71-44AF-8E3F-50207160A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5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F7ADE-3EBD-43BC-AF75-711AFDED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AA70-AC72-490A-BB3D-874E83DD91B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2230-ACF4-487B-A3F4-97DDC113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EB63E-771E-4E30-AEE9-30679EA1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5245D-AE4E-4A37-9CE7-D575AF937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8B5B-2860-4EFC-AE52-D95B441E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608-6722-4922-B2D8-F89192FCB80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59E50-3629-4CB2-AFC5-D22F604D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3C361-1321-4A16-8E65-CEA984F0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5B087-0A3F-4B51-97EE-75DBB5F35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40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563A-9961-4F9C-AF16-80A7212E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4979-0F4A-4838-B40B-8C48812791D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0A0E5-52FE-485A-9A8E-F510277B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BF5E6-D441-461F-B264-BB4D5FCF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DD3-CFBF-466A-A6D2-FD66E578C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8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E4F4-1BA3-4A78-B08B-6BE05960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0250-085E-463E-9A16-73565B1752A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1BCE-D47A-4096-850C-8F7DA41D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3BBC8-66AD-47AF-9ABE-E9DC8811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365B-CD92-4619-AC48-99B596414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374F53-9D9A-456C-8401-C1DA496B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5CE1-052D-49C4-BEA9-3FB506180A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09C345-FCC5-4AB9-B404-C3277F02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EBFE4D-7F12-40CA-915F-B3B37400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16C53-3E4B-4D2E-9F97-C73FF73C4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7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43D088-DD21-4543-937B-BF31BF06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DD4D-2ED2-4DC1-9FEE-3FFD3800489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E2DC5C-90B1-4D5A-A4B7-73272793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B3EB94-79C3-4300-B4E1-6577AC0F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F295-FB0E-4B3C-9F3A-DC93C75CE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4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D22515-672A-43CF-94DB-D1B2B924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1098-EE4B-4D17-9050-F7363925637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60060E-2167-4760-88A1-4DBD0108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89B668-5E06-486A-ADBE-F66FA811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894B0-9499-4E46-8285-C3A66475D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1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4C4F4B-615B-4C23-BAB2-9AE4EAF1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96138-F4A6-4015-872D-661A823A5F6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E26637-91D6-452A-A6BD-205B8D06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49AFDC-44CC-41AD-8D5E-198C759D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8B6E-E61D-4B77-AF5A-94E1B0EC4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864AB5-B653-4083-AC6A-7CF48819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9962-86A7-4204-896A-218F164343C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2FEE8B-2F35-450E-AB0B-B118DBE2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8D71EA-6F2F-4CE1-9330-567F4CFC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BAFEB-D6F2-4CC9-8E5C-F52BE7568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26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DF5E78-0328-4405-AB2C-CFA75887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2549-D503-4790-84B8-2C17276E207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704CA-533D-4482-8EF9-841BE714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73633-DEC2-491B-B70A-0AF912DE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5E76-412A-4139-BBE6-3BD49F197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2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3E1270-4466-40E4-A0F9-9E56238449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FE101B-928C-4850-BE0C-835EC81A0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2A7DC-D267-40A1-ABCC-BFEF51072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95878-D42C-49DB-9704-D37328BFB35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B060-0372-45FE-AE04-8626645B1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F24C-05B7-448F-A5C9-81B79AE25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FE301B2-E601-4FD2-9C00-1CFB4059C9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mpere" TargetMode="External"/><Relationship Id="rId3" Type="http://schemas.openxmlformats.org/officeDocument/2006/relationships/hyperlink" Target="http://en.wikipedia.org/wiki/Meter" TargetMode="External"/><Relationship Id="rId7" Type="http://schemas.openxmlformats.org/officeDocument/2006/relationships/hyperlink" Target="http://en.wikipedia.org/wiki/Square_meter" TargetMode="External"/><Relationship Id="rId2" Type="http://schemas.openxmlformats.org/officeDocument/2006/relationships/hyperlink" Target="http://en.wikipedia.org/wiki/Vo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ulomb" TargetMode="External"/><Relationship Id="rId5" Type="http://schemas.openxmlformats.org/officeDocument/2006/relationships/hyperlink" Target="http://en.wikipedia.org/wiki/Electric_displacement_field" TargetMode="External"/><Relationship Id="rId4" Type="http://schemas.openxmlformats.org/officeDocument/2006/relationships/hyperlink" Target="http://en.wikipedia.org/wiki/Tesla_(unit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7.png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9.wmf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image" Target="../media/image59.png"/><Relationship Id="rId5" Type="http://schemas.openxmlformats.org/officeDocument/2006/relationships/hyperlink" Target="http://en.wikipedia.org/wiki/File:OiintLaTeX.svg" TargetMode="External"/><Relationship Id="rId15" Type="http://schemas.openxmlformats.org/officeDocument/2006/relationships/image" Target="../media/image52.wmf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File:OiintLaTeX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rmittivity_of_free_space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gnetic_constant" TargetMode="External"/><Relationship Id="rId5" Type="http://schemas.openxmlformats.org/officeDocument/2006/relationships/hyperlink" Target="http://en.wikipedia.org/wiki/Permeability_of_free_space" TargetMode="External"/><Relationship Id="rId4" Type="http://schemas.openxmlformats.org/officeDocument/2006/relationships/hyperlink" Target="http://en.wikipedia.org/wiki/Electric_constan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File:OiintLaTeX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File:OiintLaTeX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FBCA204-028B-473F-A6B8-3C86D6C6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altLang="en-US"/>
              <a:t>Maxwell’s equations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88CFF-F0D6-41CD-834C-0B2462087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6324600"/>
            <a:ext cx="5029200" cy="381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 err="1">
                <a:solidFill>
                  <a:schemeClr val="tx1"/>
                </a:solidFill>
              </a:rPr>
              <a:t>Alexandre</a:t>
            </a:r>
            <a:r>
              <a:rPr lang="en-US" dirty="0">
                <a:solidFill>
                  <a:schemeClr val="tx1"/>
                </a:solidFill>
              </a:rPr>
              <a:t> Kolomenski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22E9-1158-4545-A9BE-B8A748BC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Electric and magnetic fields and units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FDFE35-72FF-4EA2-982B-8046DDBF0AE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43000"/>
          <a:ext cx="8686800" cy="4281488"/>
        </p:xfrm>
        <a:graphic>
          <a:graphicData uri="http://schemas.openxmlformats.org/drawingml/2006/table">
            <a:tbl>
              <a:tblPr/>
              <a:tblGrid>
                <a:gridCol w="312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9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 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 field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Volt"/>
                        </a:rPr>
                        <a:t>volt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Meter"/>
                        </a:rPr>
                        <a:t>meter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V/m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 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magnetic field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magnetic induction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Tesla (unit)"/>
                        </a:rPr>
                        <a:t>tesla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 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Electric displacement field"/>
                        </a:rPr>
                        <a:t>electric displacement field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Coulomb"/>
                        </a:rPr>
                        <a:t>coulombs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Square meter"/>
                        </a:rPr>
                        <a:t>square meter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C/m^2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 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magnetic field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Ampere"/>
                        </a:rPr>
                        <a:t>ampere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Meter"/>
                        </a:rPr>
                        <a:t>meter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A/m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430DA0C-331D-4D83-8551-D5ED68ED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Constitutive relations</a:t>
            </a:r>
          </a:p>
        </p:txBody>
      </p:sp>
      <p:pic>
        <p:nvPicPr>
          <p:cNvPr id="12291" name="Picture 3" descr="\mathbf{D}(\mathbf{r}, t) = \varepsilon_0 \mathbf{E}(\mathbf{r}, t) + \mathbf{P}(\mathbf{r}, t)">
            <a:extLst>
              <a:ext uri="{FF2B5EF4-FFF2-40B4-BE49-F238E27FC236}">
                <a16:creationId xmlns:a16="http://schemas.microsoft.com/office/drawing/2014/main" id="{5F6DD9A9-99BB-4A94-9BCD-146FBA977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778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\mathbf{H}(\mathbf{r}, t) = \frac{1}{\mu_0} \mathbf{B}(\mathbf{r}, t) - \mathbf{M}(\mathbf{r}, t),">
            <a:extLst>
              <a:ext uri="{FF2B5EF4-FFF2-40B4-BE49-F238E27FC236}">
                <a16:creationId xmlns:a16="http://schemas.microsoft.com/office/drawing/2014/main" id="{129271A0-20DF-4EDC-A448-113D5405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30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>
            <a:extLst>
              <a:ext uri="{FF2B5EF4-FFF2-40B4-BE49-F238E27FC236}">
                <a16:creationId xmlns:a16="http://schemas.microsoft.com/office/drawing/2014/main" id="{6072D35E-F7F7-4B92-AF96-B20D59737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These equations specify the response of bound charge and current to the applied fields and are called constitutive relations. </a:t>
            </a: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D6F371EB-4F21-45ED-8D7F-B94584D8F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</a:t>
            </a:r>
            <a:r>
              <a:rPr lang="en-US" altLang="en-US" sz="2800">
                <a:latin typeface="Arial" panose="020B0604020202020204" pitchFamily="34" charset="0"/>
              </a:rPr>
              <a:t> is the polarization field,</a:t>
            </a: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AD577B52-3489-4069-8558-E0EB0807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M</a:t>
            </a:r>
            <a:r>
              <a:rPr lang="en-US" altLang="en-US" sz="2800">
                <a:latin typeface="Arial" panose="020B0604020202020204" pitchFamily="34" charset="0"/>
              </a:rPr>
              <a:t> is the magnetization field, then  </a:t>
            </a:r>
          </a:p>
        </p:txBody>
      </p:sp>
      <p:sp>
        <p:nvSpPr>
          <p:cNvPr id="12296" name="Rectangle 3">
            <a:extLst>
              <a:ext uri="{FF2B5EF4-FFF2-40B4-BE49-F238E27FC236}">
                <a16:creationId xmlns:a16="http://schemas.microsoft.com/office/drawing/2014/main" id="{1D3682AA-4A82-4ED0-A5C0-EA8A07978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en-US" altLang="en-US" sz="2400"/>
              <a:t>where ε is the permittivity and μ the permeability of the material</a:t>
            </a:r>
            <a:r>
              <a:rPr lang="en-US" altLang="en-US" sz="900"/>
              <a:t>.</a:t>
            </a:r>
            <a:endParaRPr lang="en-US" altLang="en-US"/>
          </a:p>
        </p:txBody>
      </p:sp>
      <p:pic>
        <p:nvPicPr>
          <p:cNvPr id="12297" name="Picture 4" descr="\mathbf{D} = \varepsilon\mathbf{E}\,,\quad \mathbf{H} = \mathbf{B}/\mu ">
            <a:extLst>
              <a:ext uri="{FF2B5EF4-FFF2-40B4-BE49-F238E27FC236}">
                <a16:creationId xmlns:a16="http://schemas.microsoft.com/office/drawing/2014/main" id="{083CF517-21D5-4732-92FB-DFC385DB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924DEF1-5D67-4508-9ECF-D9FF87E2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Wave equation</a:t>
            </a:r>
          </a:p>
        </p:txBody>
      </p:sp>
      <p:graphicFrame>
        <p:nvGraphicFramePr>
          <p:cNvPr id="13315" name="Object 1">
            <a:extLst>
              <a:ext uri="{FF2B5EF4-FFF2-40B4-BE49-F238E27FC236}">
                <a16:creationId xmlns:a16="http://schemas.microsoft.com/office/drawing/2014/main" id="{18EEBB15-5667-4C46-B2CA-FF7FF2327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191000"/>
          <a:ext cx="42830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2260600" imgH="317500" progId="Equation.DSMT4">
                  <p:embed/>
                </p:oleObj>
              </mc:Choice>
              <mc:Fallback>
                <p:oleObj name="Equation" r:id="rId3" imgW="22606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91000"/>
                        <a:ext cx="42830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FB932A46-5D2D-42B0-B8B8-6C032A2A2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876800"/>
          <a:ext cx="5065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5" imgW="2997200" imgH="508000" progId="Equation.DSMT4">
                  <p:embed/>
                </p:oleObj>
              </mc:Choice>
              <mc:Fallback>
                <p:oleObj name="Equation" r:id="rId5" imgW="29972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76800"/>
                        <a:ext cx="5065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1AF660-DD44-4AAF-9D57-29BC53870B6A}"/>
              </a:ext>
            </a:extLst>
          </p:cNvPr>
          <p:cNvCxnSpPr/>
          <p:nvPr/>
        </p:nvCxnSpPr>
        <p:spPr>
          <a:xfrm>
            <a:off x="2438400" y="167640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8" name="Object 5">
            <a:extLst>
              <a:ext uri="{FF2B5EF4-FFF2-40B4-BE49-F238E27FC236}">
                <a16:creationId xmlns:a16="http://schemas.microsoft.com/office/drawing/2014/main" id="{B9C8AECD-F94E-4FF0-B5F1-9413652C3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895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15E71CE1-ADDF-4116-8DD7-D042448A33E5}"/>
              </a:ext>
            </a:extLst>
          </p:cNvPr>
          <p:cNvSpPr/>
          <p:nvPr/>
        </p:nvSpPr>
        <p:spPr>
          <a:xfrm>
            <a:off x="5486400" y="4191000"/>
            <a:ext cx="609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3320" name="Object 6">
            <a:extLst>
              <a:ext uri="{FF2B5EF4-FFF2-40B4-BE49-F238E27FC236}">
                <a16:creationId xmlns:a16="http://schemas.microsoft.com/office/drawing/2014/main" id="{708A775E-DB3A-4BC5-A59E-8050835B56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2688" y="4267200"/>
          <a:ext cx="254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9" imgW="1143000" imgH="508000" progId="Equation.DSMT4">
                  <p:embed/>
                </p:oleObj>
              </mc:Choice>
              <mc:Fallback>
                <p:oleObj name="Equation" r:id="rId9" imgW="1143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4267200"/>
                        <a:ext cx="254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7">
            <a:extLst>
              <a:ext uri="{FF2B5EF4-FFF2-40B4-BE49-F238E27FC236}">
                <a16:creationId xmlns:a16="http://schemas.microsoft.com/office/drawing/2014/main" id="{14A92F13-677F-4619-84DE-55ABCB4AD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5715000"/>
          <a:ext cx="254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1" imgW="1143000" imgH="508000" progId="Equation.DSMT4">
                  <p:embed/>
                </p:oleObj>
              </mc:Choice>
              <mc:Fallback>
                <p:oleObj name="Equation" r:id="rId11" imgW="11430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715000"/>
                        <a:ext cx="254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33" descr="\begin{displaymath}&#10;\bigtriangledown \times {\bf E} + \frac{\partial {\bf B}}{\partial t} =0\end{displaymath}">
            <a:extLst>
              <a:ext uri="{FF2B5EF4-FFF2-40B4-BE49-F238E27FC236}">
                <a16:creationId xmlns:a16="http://schemas.microsoft.com/office/drawing/2014/main" id="{A7FC5BB2-0171-4F8E-8B15-646AF681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5066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4" descr="\begin{displaymath}&#10;\bigtriangledown \times {\bf B} - \frac{1}{c^2 } \frac{\partial {\bf E}}{\partial t} = \frac{1}{c^2 {\epsilon}_{0}} {\bf j}\end{displaymath}">
            <a:extLst>
              <a:ext uri="{FF2B5EF4-FFF2-40B4-BE49-F238E27FC236}">
                <a16:creationId xmlns:a16="http://schemas.microsoft.com/office/drawing/2014/main" id="{FA85FABC-5CD6-4EA6-8FFA-DF605BD1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092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482E6E-ACC1-4F3A-8E44-FE2A52BB22F0}"/>
              </a:ext>
            </a:extLst>
          </p:cNvPr>
          <p:cNvCxnSpPr/>
          <p:nvPr/>
        </p:nvCxnSpPr>
        <p:spPr>
          <a:xfrm flipH="1">
            <a:off x="5181600" y="2895600"/>
            <a:ext cx="6096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D2D642-B956-4D63-9F51-77A7286155FC}"/>
              </a:ext>
            </a:extLst>
          </p:cNvPr>
          <p:cNvCxnSpPr/>
          <p:nvPr/>
        </p:nvCxnSpPr>
        <p:spPr>
          <a:xfrm>
            <a:off x="5181600" y="2895600"/>
            <a:ext cx="8382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19">
            <a:extLst>
              <a:ext uri="{FF2B5EF4-FFF2-40B4-BE49-F238E27FC236}">
                <a16:creationId xmlns:a16="http://schemas.microsoft.com/office/drawing/2014/main" id="{89F17496-B676-4FC5-8AD9-EEAEEB1B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438400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3327" name="Rectangle 9">
            <a:extLst>
              <a:ext uri="{FF2B5EF4-FFF2-40B4-BE49-F238E27FC236}">
                <a16:creationId xmlns:a16="http://schemas.microsoft.com/office/drawing/2014/main" id="{E7E00A4E-08D5-4FBB-93DA-D8823E05E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436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Double vector product rule is used </a:t>
            </a:r>
          </a:p>
          <a:p>
            <a:r>
              <a:rPr lang="en-US" altLang="en-US" b="1"/>
              <a:t>a</a:t>
            </a:r>
            <a:r>
              <a:rPr lang="en-US" altLang="en-US"/>
              <a:t> x </a:t>
            </a:r>
            <a:r>
              <a:rPr lang="en-US" altLang="en-US" b="1"/>
              <a:t>b </a:t>
            </a:r>
            <a:r>
              <a:rPr lang="en-US" altLang="en-US"/>
              <a:t>x c = (</a:t>
            </a:r>
            <a:r>
              <a:rPr lang="en-US" altLang="en-US" b="1"/>
              <a:t>a</a:t>
            </a:r>
            <a:r>
              <a:rPr lang="en-US" altLang="en-US">
                <a:sym typeface="Symbol" panose="05050102010706020507" pitchFamily="18" charset="2"/>
              </a:rPr>
              <a:t></a:t>
            </a:r>
            <a:r>
              <a:rPr lang="en-US" altLang="en-US" b="1"/>
              <a:t>c</a:t>
            </a:r>
            <a:r>
              <a:rPr lang="en-US" altLang="en-US"/>
              <a:t>) </a:t>
            </a:r>
            <a:r>
              <a:rPr lang="en-US" altLang="en-US" b="1"/>
              <a:t>b</a:t>
            </a:r>
            <a:r>
              <a:rPr lang="en-US" altLang="en-US"/>
              <a:t> - (</a:t>
            </a:r>
            <a:r>
              <a:rPr lang="en-US" altLang="en-US" b="1"/>
              <a:t>a</a:t>
            </a:r>
            <a:r>
              <a:rPr lang="en-US" altLang="en-US">
                <a:sym typeface="Symbol" panose="05050102010706020507" pitchFamily="18" charset="2"/>
              </a:rPr>
              <a:t></a:t>
            </a:r>
            <a:r>
              <a:rPr lang="en-US" altLang="en-US" b="1"/>
              <a:t>b</a:t>
            </a:r>
            <a:r>
              <a:rPr lang="en-US" altLang="en-US"/>
              <a:t>) </a:t>
            </a:r>
            <a:r>
              <a:rPr lang="en-US" altLang="en-US" b="1"/>
              <a:t>c</a:t>
            </a:r>
            <a:r>
              <a:rPr lang="en-US" altLang="en-US"/>
              <a:t> </a:t>
            </a:r>
          </a:p>
        </p:txBody>
      </p:sp>
      <p:pic>
        <p:nvPicPr>
          <p:cNvPr id="13328" name="Picture 10" descr="http://www-math.mit.edu/~djk/symbols/cross.gif">
            <a:extLst>
              <a:ext uri="{FF2B5EF4-FFF2-40B4-BE49-F238E27FC236}">
                <a16:creationId xmlns:a16="http://schemas.microsoft.com/office/drawing/2014/main" id="{BC03E6B5-1B1D-438A-A412-851A79E9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90488"/>
            <a:ext cx="114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1" descr="http://www-math.mit.edu/~djk/symbols/cross.gif">
            <a:extLst>
              <a:ext uri="{FF2B5EF4-FFF2-40B4-BE49-F238E27FC236}">
                <a16:creationId xmlns:a16="http://schemas.microsoft.com/office/drawing/2014/main" id="{4D8351B2-62BC-4F0C-93D3-E09AAB1D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90488"/>
            <a:ext cx="114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5C75BD-E07D-4BCB-8AC6-2C28AD1D11BA}"/>
              </a:ext>
            </a:extLst>
          </p:cNvPr>
          <p:cNvCxnSpPr/>
          <p:nvPr/>
        </p:nvCxnSpPr>
        <p:spPr>
          <a:xfrm flipV="1">
            <a:off x="1447800" y="48006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06E5BCD-C718-4B28-82CD-EB29469A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altLang="en-US"/>
              <a:t>2 more differential operators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78408AC9-C3BD-473A-8D2A-4D89CF12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786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id="{0D2A83CF-539D-4721-983B-B1829A6C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995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6">
            <a:extLst>
              <a:ext uri="{FF2B5EF4-FFF2-40B4-BE49-F238E27FC236}">
                <a16:creationId xmlns:a16="http://schemas.microsoft.com/office/drawing/2014/main" id="{205A7CB9-23C6-420B-A74E-F1883A720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801938"/>
          <a:ext cx="615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5" imgW="203024" imgH="215713" progId="Equation.DSMT4">
                  <p:embed/>
                </p:oleObj>
              </mc:Choice>
              <mc:Fallback>
                <p:oleObj name="Equation" r:id="rId5" imgW="203024" imgH="2157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1938"/>
                        <a:ext cx="6159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6">
            <a:extLst>
              <a:ext uri="{FF2B5EF4-FFF2-40B4-BE49-F238E27FC236}">
                <a16:creationId xmlns:a16="http://schemas.microsoft.com/office/drawing/2014/main" id="{BC4217D7-1EE1-4198-B86F-899EB2CE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0"/>
            <a:ext cx="3935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Laplace operator or Laplacian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4343" name="Object 8">
            <a:extLst>
              <a:ext uri="{FF2B5EF4-FFF2-40B4-BE49-F238E27FC236}">
                <a16:creationId xmlns:a16="http://schemas.microsoft.com/office/drawing/2014/main" id="{E04BC4B0-35EC-4473-A4C5-814A340F4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590800"/>
          <a:ext cx="37338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7" imgW="1663700" imgH="482600" progId="Equation.DSMT4">
                  <p:embed/>
                </p:oleObj>
              </mc:Choice>
              <mc:Fallback>
                <p:oleObj name="Equation" r:id="rId7" imgW="16637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37338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5">
            <a:extLst>
              <a:ext uri="{FF2B5EF4-FFF2-40B4-BE49-F238E27FC236}">
                <a16:creationId xmlns:a16="http://schemas.microsoft.com/office/drawing/2014/main" id="{838FD941-34C8-4B0C-A65A-48DFC928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  </a:t>
            </a:r>
            <a:r>
              <a:rPr lang="en-US" altLang="en-US" sz="600"/>
              <a:t>)</a:t>
            </a:r>
            <a:r>
              <a:rPr lang="en-US" altLang="en-US"/>
              <a:t>, </a:t>
            </a:r>
          </a:p>
        </p:txBody>
      </p:sp>
      <p:pic>
        <p:nvPicPr>
          <p:cNvPr id="14345" name="Picture 6" descr="\scriptstyle\Box">
            <a:extLst>
              <a:ext uri="{FF2B5EF4-FFF2-40B4-BE49-F238E27FC236}">
                <a16:creationId xmlns:a16="http://schemas.microsoft.com/office/drawing/2014/main" id="{EED4B171-E151-427F-9AA0-A0B8754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01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1">
            <a:extLst>
              <a:ext uri="{FF2B5EF4-FFF2-40B4-BE49-F238E27FC236}">
                <a16:creationId xmlns:a16="http://schemas.microsoft.com/office/drawing/2014/main" id="{8CD66D9E-60A4-4BB4-922E-D8E6F927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4347" name="TextBox 12">
            <a:extLst>
              <a:ext uri="{FF2B5EF4-FFF2-40B4-BE49-F238E27FC236}">
                <a16:creationId xmlns:a16="http://schemas.microsoft.com/office/drawing/2014/main" id="{DD1645C0-66B7-4AD9-B249-6098FD807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505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d'Alembert operator</a:t>
            </a:r>
            <a:r>
              <a:rPr lang="en-US" altLang="en-US" sz="2400">
                <a:latin typeface="Arial" panose="020B0604020202020204" pitchFamily="34" charset="0"/>
              </a:rPr>
              <a:t> or </a:t>
            </a:r>
            <a:r>
              <a:rPr lang="en-US" altLang="en-US" sz="2400" b="1">
                <a:latin typeface="Arial" panose="020B0604020202020204" pitchFamily="34" charset="0"/>
              </a:rPr>
              <a:t>d'Alembertian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48" name="TextBox 13">
            <a:extLst>
              <a:ext uri="{FF2B5EF4-FFF2-40B4-BE49-F238E27FC236}">
                <a16:creationId xmlns:a16="http://schemas.microsoft.com/office/drawing/2014/main" id="{52E0B1CA-11C8-4CEF-88E2-40C5A76A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or  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7EC2670-F067-4B29-817C-66D80749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altLang="en-US"/>
              <a:t>Plane waves</a:t>
            </a:r>
          </a:p>
        </p:txBody>
      </p:sp>
      <p:graphicFrame>
        <p:nvGraphicFramePr>
          <p:cNvPr id="15363" name="Object 2">
            <a:extLst>
              <a:ext uri="{FF2B5EF4-FFF2-40B4-BE49-F238E27FC236}">
                <a16:creationId xmlns:a16="http://schemas.microsoft.com/office/drawing/2014/main" id="{12A2D422-0597-422B-87B7-3294AFBDB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371600"/>
          <a:ext cx="33226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1472561" imgH="317362" progId="Equation.DSMT4">
                  <p:embed/>
                </p:oleObj>
              </mc:Choice>
              <mc:Fallback>
                <p:oleObj name="Equation" r:id="rId3" imgW="1472561" imgH="31736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600"/>
                        <a:ext cx="332263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">
            <a:extLst>
              <a:ext uri="{FF2B5EF4-FFF2-40B4-BE49-F238E27FC236}">
                <a16:creationId xmlns:a16="http://schemas.microsoft.com/office/drawing/2014/main" id="{A6ADA46F-1BBB-48FF-BFF7-B0136F5B39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151063"/>
          <a:ext cx="32766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5" imgW="1497950" imgH="304668" progId="Equation.DSMT4">
                  <p:embed/>
                </p:oleObj>
              </mc:Choice>
              <mc:Fallback>
                <p:oleObj name="Equation" r:id="rId5" imgW="1497950" imgH="3046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51063"/>
                        <a:ext cx="32766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3">
            <a:extLst>
              <a:ext uri="{FF2B5EF4-FFF2-40B4-BE49-F238E27FC236}">
                <a16:creationId xmlns:a16="http://schemas.microsoft.com/office/drawing/2014/main" id="{D9DCB97F-6F23-49B6-861F-8DF8B320C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8677FBE3-23FF-4E75-93DA-1021E765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</a:t>
            </a:r>
            <a:r>
              <a:rPr lang="en-US" altLang="en-US" sz="90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FDD52ABF-1356-4635-9E32-67297F9C0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368" name="Object 6">
            <a:extLst>
              <a:ext uri="{FF2B5EF4-FFF2-40B4-BE49-F238E27FC236}">
                <a16:creationId xmlns:a16="http://schemas.microsoft.com/office/drawing/2014/main" id="{5BC945A4-C047-4266-93F0-E538F4C10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0413" y="4629150"/>
          <a:ext cx="29448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7" imgW="888614" imgH="291973" progId="Equation.DSMT4">
                  <p:embed/>
                </p:oleObj>
              </mc:Choice>
              <mc:Fallback>
                <p:oleObj name="Equation" r:id="rId7" imgW="888614" imgH="29197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4629150"/>
                        <a:ext cx="294481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9">
            <a:extLst>
              <a:ext uri="{FF2B5EF4-FFF2-40B4-BE49-F238E27FC236}">
                <a16:creationId xmlns:a16="http://schemas.microsoft.com/office/drawing/2014/main" id="{F58415F9-9FA3-40FF-8BF9-E9005DF0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370" name="Object 8">
            <a:extLst>
              <a:ext uri="{FF2B5EF4-FFF2-40B4-BE49-F238E27FC236}">
                <a16:creationId xmlns:a16="http://schemas.microsoft.com/office/drawing/2014/main" id="{3977144F-C572-4CC2-B820-8C6B3F39D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410200"/>
          <a:ext cx="40179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9" imgW="888614" imgH="291973" progId="Equation.DSMT4">
                  <p:embed/>
                </p:oleObj>
              </mc:Choice>
              <mc:Fallback>
                <p:oleObj name="Equation" r:id="rId9" imgW="888614" imgH="29197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0"/>
                        <a:ext cx="40179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Box 12">
            <a:extLst>
              <a:ext uri="{FF2B5EF4-FFF2-40B4-BE49-F238E27FC236}">
                <a16:creationId xmlns:a16="http://schemas.microsoft.com/office/drawing/2014/main" id="{A8C4FB11-4C3A-439B-B866-E6015F9F0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948238"/>
            <a:ext cx="169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is parallel to</a:t>
            </a:r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id="{3E45E9B7-C41D-4507-A71E-B6173696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5862638"/>
            <a:ext cx="1766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is parallel to </a:t>
            </a:r>
          </a:p>
        </p:txBody>
      </p:sp>
      <p:graphicFrame>
        <p:nvGraphicFramePr>
          <p:cNvPr id="15373" name="Object 10">
            <a:extLst>
              <a:ext uri="{FF2B5EF4-FFF2-40B4-BE49-F238E27FC236}">
                <a16:creationId xmlns:a16="http://schemas.microsoft.com/office/drawing/2014/main" id="{82D82B5D-5EC1-4EA7-97EE-01349BADC7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5759450"/>
          <a:ext cx="6143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11" imgW="139639" imgH="190417" progId="Equation.DSMT4">
                  <p:embed/>
                </p:oleObj>
              </mc:Choice>
              <mc:Fallback>
                <p:oleObj name="Equation" r:id="rId11" imgW="139639" imgH="19041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759450"/>
                        <a:ext cx="6143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1">
            <a:extLst>
              <a:ext uri="{FF2B5EF4-FFF2-40B4-BE49-F238E27FC236}">
                <a16:creationId xmlns:a16="http://schemas.microsoft.com/office/drawing/2014/main" id="{1C1F200C-AE48-4E89-B379-6DF9FD16D3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4667250"/>
          <a:ext cx="392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13" imgW="165028" imgH="279279" progId="Equation.DSMT4">
                  <p:embed/>
                </p:oleObj>
              </mc:Choice>
              <mc:Fallback>
                <p:oleObj name="Equation" r:id="rId13" imgW="165028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67250"/>
                        <a:ext cx="3921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6">
            <a:extLst>
              <a:ext uri="{FF2B5EF4-FFF2-40B4-BE49-F238E27FC236}">
                <a16:creationId xmlns:a16="http://schemas.microsoft.com/office/drawing/2014/main" id="{03FF9834-28FB-4BBD-B99B-2E2F07BB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403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Thus, we seek the solutions of the form:</a:t>
            </a:r>
          </a:p>
        </p:txBody>
      </p:sp>
      <p:sp>
        <p:nvSpPr>
          <p:cNvPr id="15376" name="Rectangle 15">
            <a:extLst>
              <a:ext uri="{FF2B5EF4-FFF2-40B4-BE49-F238E27FC236}">
                <a16:creationId xmlns:a16="http://schemas.microsoft.com/office/drawing/2014/main" id="{15371461-5D1B-4EDD-8100-76DDCC77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403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From Maxwell’s equations one can see that</a:t>
            </a:r>
          </a:p>
        </p:txBody>
      </p:sp>
      <p:grpSp>
        <p:nvGrpSpPr>
          <p:cNvPr id="15377" name="Group 24">
            <a:extLst>
              <a:ext uri="{FF2B5EF4-FFF2-40B4-BE49-F238E27FC236}">
                <a16:creationId xmlns:a16="http://schemas.microsoft.com/office/drawing/2014/main" id="{92A1B9FD-01E1-4278-AED1-B749FB784B4D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2971800"/>
            <a:ext cx="2076450" cy="1524000"/>
            <a:chOff x="5314950" y="2971800"/>
            <a:chExt cx="2076449" cy="1524000"/>
          </a:xfrm>
        </p:grpSpPr>
        <p:grpSp>
          <p:nvGrpSpPr>
            <p:cNvPr id="15378" name="Group 17">
              <a:extLst>
                <a:ext uri="{FF2B5EF4-FFF2-40B4-BE49-F238E27FC236}">
                  <a16:creationId xmlns:a16="http://schemas.microsoft.com/office/drawing/2014/main" id="{4AC36CCB-2467-46B6-9B3F-6B2A62E66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398" y="3509721"/>
              <a:ext cx="907050" cy="975913"/>
              <a:chOff x="5105400" y="762000"/>
              <a:chExt cx="609600" cy="6096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47E5D90-CB42-4037-845C-2C1DA577D98D}"/>
                  </a:ext>
                </a:extLst>
              </p:cNvPr>
              <p:cNvCxnSpPr/>
              <p:nvPr/>
            </p:nvCxnSpPr>
            <p:spPr>
              <a:xfrm flipV="1">
                <a:off x="5105259" y="762151"/>
                <a:ext cx="0" cy="6098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F01E709-BB11-47F9-9A27-86DF6C5321AC}"/>
                  </a:ext>
                </a:extLst>
              </p:cNvPr>
              <p:cNvCxnSpPr/>
              <p:nvPr/>
            </p:nvCxnSpPr>
            <p:spPr>
              <a:xfrm>
                <a:off x="5105259" y="1372000"/>
                <a:ext cx="6102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D9A3A3C-8B92-48F4-A7DE-DA8888BFC0D7}"/>
                  </a:ext>
                </a:extLst>
              </p:cNvPr>
              <p:cNvCxnSpPr/>
              <p:nvPr/>
            </p:nvCxnSpPr>
            <p:spPr>
              <a:xfrm flipV="1">
                <a:off x="5125530" y="914861"/>
                <a:ext cx="381953" cy="4571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5379" name="Object 12">
              <a:extLst>
                <a:ext uri="{FF2B5EF4-FFF2-40B4-BE49-F238E27FC236}">
                  <a16:creationId xmlns:a16="http://schemas.microsoft.com/office/drawing/2014/main" id="{0CC4A579-69D8-4FB9-A045-2F4C289A26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07957" y="3387732"/>
            <a:ext cx="583442" cy="1108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15" imgW="164957" imgH="291847" progId="Equation.DSMT4">
                    <p:embed/>
                  </p:oleObj>
                </mc:Choice>
                <mc:Fallback>
                  <p:oleObj name="Equation" r:id="rId15" imgW="164957" imgH="291847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957" y="3387732"/>
                          <a:ext cx="583442" cy="11080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0" name="Object 13">
              <a:extLst>
                <a:ext uri="{FF2B5EF4-FFF2-40B4-BE49-F238E27FC236}">
                  <a16:creationId xmlns:a16="http://schemas.microsoft.com/office/drawing/2014/main" id="{7DA91EF9-BD6D-4891-863E-76080BAFB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14950" y="3048000"/>
            <a:ext cx="4191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17" imgW="165028" imgH="279279" progId="Equation.DSMT4">
                    <p:embed/>
                  </p:oleObj>
                </mc:Choice>
                <mc:Fallback>
                  <p:oleObj name="Equation" r:id="rId17" imgW="165028" imgH="279279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4950" y="3048000"/>
                          <a:ext cx="4191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1" name="Object 14">
              <a:extLst>
                <a:ext uri="{FF2B5EF4-FFF2-40B4-BE49-F238E27FC236}">
                  <a16:creationId xmlns:a16="http://schemas.microsoft.com/office/drawing/2014/main" id="{F7D6349A-06B5-4C0A-AEE3-6700140B4B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72200" y="2971800"/>
            <a:ext cx="429904" cy="780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19" imgW="165028" imgH="279279" progId="Equation.DSMT4">
                    <p:embed/>
                  </p:oleObj>
                </mc:Choice>
                <mc:Fallback>
                  <p:oleObj name="Equation" r:id="rId19" imgW="165028" imgH="27927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2971800"/>
                          <a:ext cx="429904" cy="780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F110956-3AC0-499A-B2C6-A99DD5C7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Energy transfer and Pointing vector</a:t>
            </a:r>
          </a:p>
        </p:txBody>
      </p:sp>
      <p:pic>
        <p:nvPicPr>
          <p:cNvPr id="16387" name="Picture 3" descr="- \frac{\partial u}{\partial t} = \nabla\cdot\mathbf{S} + \mathbf{J}\cdot\mathbf{E},">
            <a:extLst>
              <a:ext uri="{FF2B5EF4-FFF2-40B4-BE49-F238E27FC236}">
                <a16:creationId xmlns:a16="http://schemas.microsoft.com/office/drawing/2014/main" id="{CCF58430-C708-4309-A322-B4A5E482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u = \frac{1}{2}\left(\mathbf{E}\cdot\mathbf{D} + \mathbf{B}\cdot\mathbf{H}\right).">
            <a:extLst>
              <a:ext uri="{FF2B5EF4-FFF2-40B4-BE49-F238E27FC236}">
                <a16:creationId xmlns:a16="http://schemas.microsoft.com/office/drawing/2014/main" id="{1F78CB39-B22A-44F3-ADD2-104F12A7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898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14">
            <a:extLst>
              <a:ext uri="{FF2B5EF4-FFF2-40B4-BE49-F238E27FC236}">
                <a16:creationId xmlns:a16="http://schemas.microsoft.com/office/drawing/2014/main" id="{1A6DD6AC-AB21-4C0D-B71E-728221C6CAB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334000"/>
            <a:ext cx="4648200" cy="762000"/>
            <a:chOff x="914400" y="4876800"/>
            <a:chExt cx="3092450" cy="441325"/>
          </a:xfrm>
        </p:grpSpPr>
        <p:pic>
          <p:nvPicPr>
            <p:cNvPr id="16410" name="Picture 9" descr="\oiint">
              <a:hlinkClick r:id="rId5"/>
              <a:extLst>
                <a:ext uri="{FF2B5EF4-FFF2-40B4-BE49-F238E27FC236}">
                  <a16:creationId xmlns:a16="http://schemas.microsoft.com/office/drawing/2014/main" id="{50C08E7B-94AC-4EA9-842E-7B6668164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900" y="4889500"/>
              <a:ext cx="2190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11" descr="\mathbf{S}\cdot d\mathbf{A} + \int_V\mathbf{J}\cdot\mathbf{E}dV">
              <a:extLst>
                <a:ext uri="{FF2B5EF4-FFF2-40B4-BE49-F238E27FC236}">
                  <a16:creationId xmlns:a16="http://schemas.microsoft.com/office/drawing/2014/main" id="{FB157D8D-8AA3-4C45-9C52-18F7F2583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4889500"/>
              <a:ext cx="16192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8" descr="-\frac{\partial}{\partial t} \int_V u dV=">
              <a:extLst>
                <a:ext uri="{FF2B5EF4-FFF2-40B4-BE49-F238E27FC236}">
                  <a16:creationId xmlns:a16="http://schemas.microsoft.com/office/drawing/2014/main" id="{D32683FC-4C3D-4D30-99F7-CAAE8E0CB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76800"/>
              <a:ext cx="11620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Box 16">
            <a:extLst>
              <a:ext uri="{FF2B5EF4-FFF2-40B4-BE49-F238E27FC236}">
                <a16:creationId xmlns:a16="http://schemas.microsoft.com/office/drawing/2014/main" id="{26CEE045-4855-4FC2-9487-38A110ABD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078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Integral form of Pointing theorem</a:t>
            </a:r>
          </a:p>
        </p:txBody>
      </p:sp>
      <p:sp>
        <p:nvSpPr>
          <p:cNvPr id="16391" name="TextBox 17">
            <a:extLst>
              <a:ext uri="{FF2B5EF4-FFF2-40B4-BE49-F238E27FC236}">
                <a16:creationId xmlns:a16="http://schemas.microsoft.com/office/drawing/2014/main" id="{75E72DB0-9BEB-463A-8699-42233112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559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Differential form of Pointing theorem</a:t>
            </a:r>
          </a:p>
        </p:txBody>
      </p:sp>
      <p:pic>
        <p:nvPicPr>
          <p:cNvPr id="16392" name="Picture 15" descr="u = \frac{1}{2}\left(\varepsilon_0 \mathbf{E}^2 + \frac{1}{\mu_0}\mathbf{B}^2\right)">
            <a:extLst>
              <a:ext uri="{FF2B5EF4-FFF2-40B4-BE49-F238E27FC236}">
                <a16:creationId xmlns:a16="http://schemas.microsoft.com/office/drawing/2014/main" id="{371720D9-32A3-4937-BE85-F3F94F11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333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21">
            <a:extLst>
              <a:ext uri="{FF2B5EF4-FFF2-40B4-BE49-F238E27FC236}">
                <a16:creationId xmlns:a16="http://schemas.microsoft.com/office/drawing/2014/main" id="{F1FA2FAD-CE16-4C0D-B372-F70A91B81A2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733800"/>
            <a:ext cx="3200400" cy="646113"/>
            <a:chOff x="990600" y="3733800"/>
            <a:chExt cx="3200400" cy="646388"/>
          </a:xfrm>
        </p:grpSpPr>
        <p:grpSp>
          <p:nvGrpSpPr>
            <p:cNvPr id="16404" name="Group 6">
              <a:extLst>
                <a:ext uri="{FF2B5EF4-FFF2-40B4-BE49-F238E27FC236}">
                  <a16:creationId xmlns:a16="http://schemas.microsoft.com/office/drawing/2014/main" id="{630649EA-02CA-4C1D-A21D-CC0E67251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000" y="3733800"/>
              <a:ext cx="1016000" cy="646388"/>
              <a:chOff x="1219200" y="3505200"/>
              <a:chExt cx="1016000" cy="646388"/>
            </a:xfrm>
          </p:grpSpPr>
          <p:pic>
            <p:nvPicPr>
              <p:cNvPr id="16408" name="Picture 2" descr=" \mathbf{n} = { \mathbf{k} \over k }. ">
                <a:extLst>
                  <a:ext uri="{FF2B5EF4-FFF2-40B4-BE49-F238E27FC236}">
                    <a16:creationId xmlns:a16="http://schemas.microsoft.com/office/drawing/2014/main" id="{0726A397-7825-4AC4-9293-503BC5DEF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505200"/>
                <a:ext cx="914400" cy="64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A440C5-A14B-4B7C-8A02-8D24EAED805F}"/>
                  </a:ext>
                </a:extLst>
              </p:cNvPr>
              <p:cNvSpPr/>
              <p:nvPr/>
            </p:nvSpPr>
            <p:spPr>
              <a:xfrm>
                <a:off x="2082800" y="3505200"/>
                <a:ext cx="152400" cy="5336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16405" name="Picture 13" descr="\mathbf{S} = \mathbf{E}\times\mathbf{H},">
              <a:extLst>
                <a:ext uri="{FF2B5EF4-FFF2-40B4-BE49-F238E27FC236}">
                  <a16:creationId xmlns:a16="http://schemas.microsoft.com/office/drawing/2014/main" id="{C37FA571-1454-43A6-AE89-892418CF7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676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Box 19">
              <a:extLst>
                <a:ext uri="{FF2B5EF4-FFF2-40B4-BE49-F238E27FC236}">
                  <a16:creationId xmlns:a16="http://schemas.microsoft.com/office/drawing/2014/main" id="{89C7A3D7-59E4-4BCB-A219-C0D4E9DD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3886200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||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C715DC-C60F-41CF-A58D-231D20E6D7CC}"/>
                </a:ext>
              </a:extLst>
            </p:cNvPr>
            <p:cNvSpPr/>
            <p:nvPr/>
          </p:nvSpPr>
          <p:spPr>
            <a:xfrm>
              <a:off x="2590800" y="4038730"/>
              <a:ext cx="152400" cy="304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394" name="TextBox 22">
            <a:extLst>
              <a:ext uri="{FF2B5EF4-FFF2-40B4-BE49-F238E27FC236}">
                <a16:creationId xmlns:a16="http://schemas.microsoft.com/office/drawing/2014/main" id="{13719A00-3CD5-40D2-86B1-8A4EF237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733800"/>
            <a:ext cx="4584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S is directed along the propagation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6395" name="TextBox 23">
            <a:extLst>
              <a:ext uri="{FF2B5EF4-FFF2-40B4-BE49-F238E27FC236}">
                <a16:creationId xmlns:a16="http://schemas.microsoft.com/office/drawing/2014/main" id="{CAED96A4-0D9B-4E36-A778-DB0CB786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699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u is the density of electromagnetic energy of the field  </a:t>
            </a:r>
          </a:p>
        </p:txBody>
      </p:sp>
      <p:grpSp>
        <p:nvGrpSpPr>
          <p:cNvPr id="16396" name="Group 30">
            <a:extLst>
              <a:ext uri="{FF2B5EF4-FFF2-40B4-BE49-F238E27FC236}">
                <a16:creationId xmlns:a16="http://schemas.microsoft.com/office/drawing/2014/main" id="{36B5BF86-378B-4103-B792-FA95FB1DBA8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962400"/>
            <a:ext cx="1711325" cy="1143000"/>
            <a:chOff x="5299708" y="2971800"/>
            <a:chExt cx="2091691" cy="1524000"/>
          </a:xfrm>
        </p:grpSpPr>
        <p:grpSp>
          <p:nvGrpSpPr>
            <p:cNvPr id="16397" name="Group 17">
              <a:extLst>
                <a:ext uri="{FF2B5EF4-FFF2-40B4-BE49-F238E27FC236}">
                  <a16:creationId xmlns:a16="http://schemas.microsoft.com/office/drawing/2014/main" id="{D72A00D7-02AF-4FBE-82BD-7B516FBF1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398" y="3509721"/>
              <a:ext cx="907050" cy="975913"/>
              <a:chOff x="5105400" y="762000"/>
              <a:chExt cx="609600" cy="609600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E3449C5-323B-4CE6-A184-362A5BE0225F}"/>
                  </a:ext>
                </a:extLst>
              </p:cNvPr>
              <p:cNvCxnSpPr/>
              <p:nvPr/>
            </p:nvCxnSpPr>
            <p:spPr>
              <a:xfrm flipV="1">
                <a:off x="5104985" y="761820"/>
                <a:ext cx="0" cy="6095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D77ED54-5F76-4422-9F82-4884D50B176D}"/>
                  </a:ext>
                </a:extLst>
              </p:cNvPr>
              <p:cNvCxnSpPr/>
              <p:nvPr/>
            </p:nvCxnSpPr>
            <p:spPr>
              <a:xfrm>
                <a:off x="5104985" y="1371339"/>
                <a:ext cx="61029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6BAAEC1-9AD2-43B5-9952-261292EFEDCF}"/>
                  </a:ext>
                </a:extLst>
              </p:cNvPr>
              <p:cNvCxnSpPr/>
              <p:nvPr/>
            </p:nvCxnSpPr>
            <p:spPr>
              <a:xfrm flipV="1">
                <a:off x="5125850" y="913870"/>
                <a:ext cx="380781" cy="4574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398" name="Object 12">
              <a:extLst>
                <a:ext uri="{FF2B5EF4-FFF2-40B4-BE49-F238E27FC236}">
                  <a16:creationId xmlns:a16="http://schemas.microsoft.com/office/drawing/2014/main" id="{58B4A9A0-6B5B-4B20-A6D7-09033D65D1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07957" y="3387732"/>
            <a:ext cx="583442" cy="1108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3" name="Equation" r:id="rId12" imgW="164957" imgH="291847" progId="Equation.DSMT4">
                    <p:embed/>
                  </p:oleObj>
                </mc:Choice>
                <mc:Fallback>
                  <p:oleObj name="Equation" r:id="rId12" imgW="164957" imgH="291847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957" y="3387732"/>
                          <a:ext cx="583442" cy="11080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9" name="Object 13">
              <a:extLst>
                <a:ext uri="{FF2B5EF4-FFF2-40B4-BE49-F238E27FC236}">
                  <a16:creationId xmlns:a16="http://schemas.microsoft.com/office/drawing/2014/main" id="{B70256AE-C075-4165-818D-1827614D9C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99708" y="3048001"/>
            <a:ext cx="451773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" name="Equation" r:id="rId14" imgW="177646" imgH="279158" progId="Equation.DSMT4">
                    <p:embed/>
                  </p:oleObj>
                </mc:Choice>
                <mc:Fallback>
                  <p:oleObj name="Equation" r:id="rId14" imgW="177646" imgH="279158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9708" y="3048001"/>
                          <a:ext cx="451773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14">
              <a:extLst>
                <a:ext uri="{FF2B5EF4-FFF2-40B4-BE49-F238E27FC236}">
                  <a16:creationId xmlns:a16="http://schemas.microsoft.com/office/drawing/2014/main" id="{F733418F-F0E7-447B-837B-7063453060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72200" y="2971800"/>
            <a:ext cx="429904" cy="780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Equation" r:id="rId16" imgW="165028" imgH="279279" progId="Equation.DSMT4">
                    <p:embed/>
                  </p:oleObj>
                </mc:Choice>
                <mc:Fallback>
                  <p:oleObj name="Equation" r:id="rId16" imgW="165028" imgH="27927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2971800"/>
                          <a:ext cx="429904" cy="780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A624A7B-43FC-4FD7-A6E6-5B8A4A8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altLang="en-US"/>
              <a:t>Energy quantities continued</a:t>
            </a:r>
          </a:p>
        </p:txBody>
      </p:sp>
      <p:graphicFrame>
        <p:nvGraphicFramePr>
          <p:cNvPr id="17411" name="Object 1">
            <a:extLst>
              <a:ext uri="{FF2B5EF4-FFF2-40B4-BE49-F238E27FC236}">
                <a16:creationId xmlns:a16="http://schemas.microsoft.com/office/drawing/2014/main" id="{156BF6AE-B010-4A83-A6DF-57BF0180E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0" y="1219200"/>
          <a:ext cx="35798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1586811" imgH="317362" progId="Equation.DSMT4">
                  <p:embed/>
                </p:oleObj>
              </mc:Choice>
              <mc:Fallback>
                <p:oleObj name="Equation" r:id="rId3" imgW="1586811" imgH="31736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219200"/>
                        <a:ext cx="35798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1E313CBF-7EA5-4D3F-85AE-13B6AE464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984375"/>
          <a:ext cx="34972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5" imgW="1600200" imgH="317500" progId="Equation.DSMT4">
                  <p:embed/>
                </p:oleObj>
              </mc:Choice>
              <mc:Fallback>
                <p:oleObj name="Equation" r:id="rId5" imgW="1600200" imgH="317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4375"/>
                        <a:ext cx="34972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4">
            <a:extLst>
              <a:ext uri="{FF2B5EF4-FFF2-40B4-BE49-F238E27FC236}">
                <a16:creationId xmlns:a16="http://schemas.microsoft.com/office/drawing/2014/main" id="{582A0685-0D23-401D-A440-49C5E94A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355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Observable are real values:</a:t>
            </a:r>
          </a:p>
        </p:txBody>
      </p:sp>
      <p:graphicFrame>
        <p:nvGraphicFramePr>
          <p:cNvPr id="17414" name="Object 3">
            <a:extLst>
              <a:ext uri="{FF2B5EF4-FFF2-40B4-BE49-F238E27FC236}">
                <a16:creationId xmlns:a16="http://schemas.microsoft.com/office/drawing/2014/main" id="{1E96AB5E-DDBA-4C6F-8E44-A17F35E2F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038" y="3505200"/>
          <a:ext cx="42973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7" imgW="1904174" imgH="317362" progId="Equation.DSMT4">
                  <p:embed/>
                </p:oleObj>
              </mc:Choice>
              <mc:Fallback>
                <p:oleObj name="Equation" r:id="rId7" imgW="1904174" imgH="31736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3505200"/>
                        <a:ext cx="429736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4">
            <a:extLst>
              <a:ext uri="{FF2B5EF4-FFF2-40B4-BE49-F238E27FC236}">
                <a16:creationId xmlns:a16="http://schemas.microsoft.com/office/drawing/2014/main" id="{E7290A1D-95A5-481E-9AE8-6F2CA0FC3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013" y="4267200"/>
          <a:ext cx="4013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9" imgW="1574117" imgH="317362" progId="Equation.DSMT4">
                  <p:embed/>
                </p:oleObj>
              </mc:Choice>
              <mc:Fallback>
                <p:oleObj name="Equation" r:id="rId9" imgW="1574117" imgH="3173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267200"/>
                        <a:ext cx="4013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5">
            <a:extLst>
              <a:ext uri="{FF2B5EF4-FFF2-40B4-BE49-F238E27FC236}">
                <a16:creationId xmlns:a16="http://schemas.microsoft.com/office/drawing/2014/main" id="{96C596E5-993A-472B-AA52-BB001C042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0013" y="5334000"/>
          <a:ext cx="59039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1" imgW="2616200" imgH="241300" progId="Equation.DSMT4">
                  <p:embed/>
                </p:oleObj>
              </mc:Choice>
              <mc:Fallback>
                <p:oleObj name="Equation" r:id="rId11" imgW="2616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5334000"/>
                        <a:ext cx="59039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1">
            <a:extLst>
              <a:ext uri="{FF2B5EF4-FFF2-40B4-BE49-F238E27FC236}">
                <a16:creationId xmlns:a16="http://schemas.microsoft.com/office/drawing/2014/main" id="{BAC2846F-20BA-42A9-806E-F7845BF0AB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6037263"/>
          <a:ext cx="51101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3" imgW="2082800" imgH="241300" progId="Equation.DSMT4">
                  <p:embed/>
                </p:oleObj>
              </mc:Choice>
              <mc:Fallback>
                <p:oleObj name="Equation" r:id="rId13" imgW="20828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37263"/>
                        <a:ext cx="511016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2">
            <a:extLst>
              <a:ext uri="{FF2B5EF4-FFF2-40B4-BE49-F238E27FC236}">
                <a16:creationId xmlns:a16="http://schemas.microsoft.com/office/drawing/2014/main" id="{C69C8B74-F549-4EF9-8224-EACE41706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828800"/>
          <a:ext cx="21494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5" imgW="952087" imgH="203112" progId="Equation.DSMT4">
                  <p:embed/>
                </p:oleObj>
              </mc:Choice>
              <mc:Fallback>
                <p:oleObj name="Equation" r:id="rId15" imgW="952087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28800"/>
                        <a:ext cx="21494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lect_01.JPG">
            <a:extLst>
              <a:ext uri="{FF2B5EF4-FFF2-40B4-BE49-F238E27FC236}">
                <a16:creationId xmlns:a16="http://schemas.microsoft.com/office/drawing/2014/main" id="{0CFC0E14-0A8F-4BCB-A539-F19885AC3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F9D8018-8914-4123-A689-01AEFE3B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Maxwell</a:t>
            </a:r>
          </a:p>
        </p:txBody>
      </p:sp>
      <p:pic>
        <p:nvPicPr>
          <p:cNvPr id="4099" name="Picture 2" descr="http://upload.wikimedia.org/wikipedia/commons/5/57/James_Clerk_Maxwell.png">
            <a:extLst>
              <a:ext uri="{FF2B5EF4-FFF2-40B4-BE49-F238E27FC236}">
                <a16:creationId xmlns:a16="http://schemas.microsoft.com/office/drawing/2014/main" id="{D6352E97-91AC-413A-B1DB-6FAB50F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359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6B948163-0F6D-4631-B137-9D493CB65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(13 June 1831 – 5 November 1879) was a Scottish</a:t>
            </a:r>
            <a:r>
              <a:rPr lang="en-US" altLang="en-US" baseline="30000"/>
              <a:t> </a:t>
            </a:r>
            <a:r>
              <a:rPr lang="en-US" altLang="en-US"/>
              <a:t> physicist.</a:t>
            </a: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50DCF42A-7ED7-493A-A434-2C619954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19800"/>
            <a:ext cx="361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Famous equations published in 1861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AA22DE3-B8DD-4669-8DCC-B5A36E6C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Maxwell’s equations: integral form </a:t>
            </a:r>
          </a:p>
        </p:txBody>
      </p:sp>
      <p:pic>
        <p:nvPicPr>
          <p:cNvPr id="5123" name="Picture 10" descr="{\scriptstyle\partial \Omega }">
            <a:extLst>
              <a:ext uri="{FF2B5EF4-FFF2-40B4-BE49-F238E27FC236}">
                <a16:creationId xmlns:a16="http://schemas.microsoft.com/office/drawing/2014/main" id="{98535DC8-B13F-42B2-A3F9-5E37A980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1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6" descr="{\scriptstyle \partial \Omega }">
            <a:extLst>
              <a:ext uri="{FF2B5EF4-FFF2-40B4-BE49-F238E27FC236}">
                <a16:creationId xmlns:a16="http://schemas.microsoft.com/office/drawing/2014/main" id="{E6B4260B-AF2F-4B5B-AB95-B0C56B06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1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11">
            <a:extLst>
              <a:ext uri="{FF2B5EF4-FFF2-40B4-BE49-F238E27FC236}">
                <a16:creationId xmlns:a16="http://schemas.microsoft.com/office/drawing/2014/main" id="{ED611BDF-65D8-4EE5-991C-3AF14B2AF42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76400"/>
            <a:ext cx="2514600" cy="733425"/>
            <a:chOff x="1015749" y="2286000"/>
            <a:chExt cx="2108451" cy="505558"/>
          </a:xfrm>
        </p:grpSpPr>
        <p:pic>
          <p:nvPicPr>
            <p:cNvPr id="5135" name="Picture 11" descr="\mathbf{E}\cdot\mathrm{d}\mathbf{S} = \frac{Q(V)}{\varepsilon_0}">
              <a:extLst>
                <a:ext uri="{FF2B5EF4-FFF2-40B4-BE49-F238E27FC236}">
                  <a16:creationId xmlns:a16="http://schemas.microsoft.com/office/drawing/2014/main" id="{1102A667-B14E-4FB6-B543-F56339F49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913" y="2286000"/>
              <a:ext cx="1749287" cy="50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5" descr="\oiint">
              <a:hlinkClick r:id="rId4"/>
              <a:extLst>
                <a:ext uri="{FF2B5EF4-FFF2-40B4-BE49-F238E27FC236}">
                  <a16:creationId xmlns:a16="http://schemas.microsoft.com/office/drawing/2014/main" id="{01E4133C-6F02-4CFD-82D1-5143D6A17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49" y="2317173"/>
              <a:ext cx="309770" cy="43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" name="Group 12">
            <a:extLst>
              <a:ext uri="{FF2B5EF4-FFF2-40B4-BE49-F238E27FC236}">
                <a16:creationId xmlns:a16="http://schemas.microsoft.com/office/drawing/2014/main" id="{17AF92F2-1B68-430F-9A97-39165E7FE3F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895600"/>
            <a:ext cx="1919288" cy="639763"/>
            <a:chOff x="762000" y="4191000"/>
            <a:chExt cx="1615109" cy="439615"/>
          </a:xfrm>
        </p:grpSpPr>
        <p:pic>
          <p:nvPicPr>
            <p:cNvPr id="5133" name="Picture 9" descr="\oiint">
              <a:hlinkClick r:id="rId4"/>
              <a:extLst>
                <a:ext uri="{FF2B5EF4-FFF2-40B4-BE49-F238E27FC236}">
                  <a16:creationId xmlns:a16="http://schemas.microsoft.com/office/drawing/2014/main" id="{6AFF84D2-7285-476F-A106-C33529D73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191000"/>
              <a:ext cx="309770" cy="43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7" descr="\mathbf{B}\cdot\mathrm{d}\mathbf{S} = 0">
              <a:extLst>
                <a:ext uri="{FF2B5EF4-FFF2-40B4-BE49-F238E27FC236}">
                  <a16:creationId xmlns:a16="http://schemas.microsoft.com/office/drawing/2014/main" id="{3AB21883-E8AE-4246-AE09-9CE407D30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252" y="4308231"/>
              <a:ext cx="1220857" cy="16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13" descr="\oint_{\partial \Sigma} \mathbf{B} \cdot \mathrm{d}\boldsymbol{\ell} = \mu_0 I + \mu_0 \varepsilon_0 \iint_{\Sigma} \frac{\partial \mathbf E}{\partial t} \cdot \mathrm{d}\mathbf{S}">
            <a:extLst>
              <a:ext uri="{FF2B5EF4-FFF2-40B4-BE49-F238E27FC236}">
                <a16:creationId xmlns:a16="http://schemas.microsoft.com/office/drawing/2014/main" id="{4C44421A-0B1E-4A05-A54C-7126A0E5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434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4">
            <a:extLst>
              <a:ext uri="{FF2B5EF4-FFF2-40B4-BE49-F238E27FC236}">
                <a16:creationId xmlns:a16="http://schemas.microsoft.com/office/drawing/2014/main" id="{3ED990B4-A119-44CE-B99E-4D1EF498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Gauss's law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129" name="TextBox 15">
            <a:extLst>
              <a:ext uri="{FF2B5EF4-FFF2-40B4-BE49-F238E27FC236}">
                <a16:creationId xmlns:a16="http://schemas.microsoft.com/office/drawing/2014/main" id="{B2756199-436F-4477-B200-87CC1D3E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71800"/>
            <a:ext cx="309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Gauss's law for magnetism: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no magnetic monopole!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5130" name="Picture 16" descr="\oint_{\partial \Sigma} \mathbf{E} \cdot \mathrm{d}\boldsymbol{\ell}  = -\iint_{\Sigma} \frac{\partial \mathbf B}{\partial t} \cdot \mathrm{d}\mathbf{S} ">
            <a:extLst>
              <a:ext uri="{FF2B5EF4-FFF2-40B4-BE49-F238E27FC236}">
                <a16:creationId xmlns:a16="http://schemas.microsoft.com/office/drawing/2014/main" id="{2F33F942-2068-4AE1-B849-BE709F92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7">
            <a:extLst>
              <a:ext uri="{FF2B5EF4-FFF2-40B4-BE49-F238E27FC236}">
                <a16:creationId xmlns:a16="http://schemas.microsoft.com/office/drawing/2014/main" id="{DD2C0BA8-72FB-4572-B2FA-37AF126A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267200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/>
              <a:t>Ampère's law</a:t>
            </a:r>
            <a:br>
              <a:rPr lang="en-US" altLang="en-US" sz="2000" b="1"/>
            </a:br>
            <a:r>
              <a:rPr lang="en-US" altLang="en-US" sz="2000" b="1"/>
              <a:t>(with Maxwell's addition)</a:t>
            </a:r>
            <a:endParaRPr lang="en-US" altLang="en-US" sz="2000"/>
          </a:p>
        </p:txBody>
      </p:sp>
      <p:sp>
        <p:nvSpPr>
          <p:cNvPr id="5132" name="TextBox 19">
            <a:extLst>
              <a:ext uri="{FF2B5EF4-FFF2-40B4-BE49-F238E27FC236}">
                <a16:creationId xmlns:a16="http://schemas.microsoft.com/office/drawing/2014/main" id="{C160A930-F665-4122-9CFA-1DB5C71AE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0"/>
            <a:ext cx="3228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Faraday's law of induction 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(Maxwell–Faraday equation)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7A00-764C-4DF7-ABCA-5F685905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Relation of the speed of light and  electric and magnetic vacuum constants 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2A314706-6C3F-4224-AB4D-49953797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24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DFE739-9E7B-4C0D-9DAC-BE38BF9198D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038600"/>
          <a:ext cx="8001000" cy="21415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 ε</a:t>
                      </a:r>
                      <a:r>
                        <a:rPr kumimoji="0" lang="en-US" sz="3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hlinkClick r:id="rId3" tooltip="Permittivity of free space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Permittivity of free space"/>
                        </a:rPr>
                        <a:t>permittivity of free space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also called the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Electric constant"/>
                        </a:rPr>
                        <a:t>electric constant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As/Vm or F/m (farad per meter)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     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3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Permeability of free space"/>
                        </a:rPr>
                        <a:t>permeability of free space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also called the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Magnetic constant"/>
                        </a:rPr>
                        <a:t>magnetic constant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Vs/Am or H/m (henry per meter)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55" name="Picture 3">
            <a:extLst>
              <a:ext uri="{FF2B5EF4-FFF2-40B4-BE49-F238E27FC236}">
                <a16:creationId xmlns:a16="http://schemas.microsoft.com/office/drawing/2014/main" id="{5B3A85BD-FE60-4037-A009-DAB6CBDC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8450"/>
            <a:ext cx="1952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3299400-556F-4557-86E5-2426935E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Differential operators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8767AF5B-6C68-4F65-AA02-F07B62F1B1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550" y="3429000"/>
          <a:ext cx="9001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241091" imgH="164957" progId="Equation.DSMT4">
                  <p:embed/>
                </p:oleObj>
              </mc:Choice>
              <mc:Fallback>
                <p:oleObj name="Equation" r:id="rId3" imgW="241091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429000"/>
                        <a:ext cx="9001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D1155488-C264-46F0-A706-DADEE76CF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550" y="2209800"/>
          <a:ext cx="711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190335" imgH="164957" progId="Equation.DSMT4">
                  <p:embed/>
                </p:oleObj>
              </mc:Choice>
              <mc:Fallback>
                <p:oleObj name="Equation" r:id="rId5" imgW="190335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209800"/>
                        <a:ext cx="711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>
            <a:extLst>
              <a:ext uri="{FF2B5EF4-FFF2-40B4-BE49-F238E27FC236}">
                <a16:creationId xmlns:a16="http://schemas.microsoft.com/office/drawing/2014/main" id="{EB068B1F-712A-4C8B-B774-98C0F1EB78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" y="4343400"/>
          <a:ext cx="914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190500" imgH="368300" progId="Equation.DSMT4">
                  <p:embed/>
                </p:oleObj>
              </mc:Choice>
              <mc:Fallback>
                <p:oleObj name="Equation" r:id="rId7" imgW="1905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4343400"/>
                        <a:ext cx="914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7">
            <a:extLst>
              <a:ext uri="{FF2B5EF4-FFF2-40B4-BE49-F238E27FC236}">
                <a16:creationId xmlns:a16="http://schemas.microsoft.com/office/drawing/2014/main" id="{430639F1-457F-46B0-AB2A-FAD26B44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2098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the divergence operator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div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B6A427EB-4087-410A-84CE-CD0005D8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3505200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the curl operator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curl, rot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CDC35946-A823-4B4E-ADA7-E8A989C47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724400"/>
            <a:ext cx="5375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the partial derivative with respect to time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7177" name="Object 7">
            <a:extLst>
              <a:ext uri="{FF2B5EF4-FFF2-40B4-BE49-F238E27FC236}">
                <a16:creationId xmlns:a16="http://schemas.microsoft.com/office/drawing/2014/main" id="{D5E11E13-85DD-4F11-9B6C-43BBB5D88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1828800"/>
          <a:ext cx="370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9" imgW="1422400" imgH="419100" progId="Equation.DSMT4">
                  <p:embed/>
                </p:oleObj>
              </mc:Choice>
              <mc:Fallback>
                <p:oleObj name="Equation" r:id="rId9" imgW="14224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1828800"/>
                        <a:ext cx="37020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10">
            <a:extLst>
              <a:ext uri="{FF2B5EF4-FFF2-40B4-BE49-F238E27FC236}">
                <a16:creationId xmlns:a16="http://schemas.microsoft.com/office/drawing/2014/main" id="{C950C475-FA79-49ED-9408-5BBDA39F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9" name="Object 9">
            <a:extLst>
              <a:ext uri="{FF2B5EF4-FFF2-40B4-BE49-F238E27FC236}">
                <a16:creationId xmlns:a16="http://schemas.microsoft.com/office/drawing/2014/main" id="{55328F79-91D0-4A7C-8611-8A89C3CB4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895600"/>
          <a:ext cx="251460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1" imgW="1295400" imgH="914400" progId="Equation.DSMT4">
                  <p:embed/>
                </p:oleObj>
              </mc:Choice>
              <mc:Fallback>
                <p:oleObj name="Equation" r:id="rId11" imgW="1295400" imgH="91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95600"/>
                        <a:ext cx="2514600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9">
            <a:extLst>
              <a:ext uri="{FF2B5EF4-FFF2-40B4-BE49-F238E27FC236}">
                <a16:creationId xmlns:a16="http://schemas.microsoft.com/office/drawing/2014/main" id="{6A2AC9F6-31E6-4F7E-93D8-4E2457D32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733800"/>
          <a:ext cx="13985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3" imgW="495085" imgH="368140" progId="Equation.DSMT4">
                  <p:embed/>
                </p:oleObj>
              </mc:Choice>
              <mc:Fallback>
                <p:oleObj name="Equation" r:id="rId13" imgW="495085" imgH="3681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733800"/>
                        <a:ext cx="13985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Box 12">
            <a:extLst>
              <a:ext uri="{FF2B5EF4-FFF2-40B4-BE49-F238E27FC236}">
                <a16:creationId xmlns:a16="http://schemas.microsoft.com/office/drawing/2014/main" id="{27C673B8-3D8D-4490-B3EA-E6CC46C8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3352800"/>
            <a:ext cx="213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Other notation used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B354-959F-4AEB-A5C5-FF004DE1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Transition from integral to </a:t>
            </a:r>
            <a:br>
              <a:rPr lang="en-US" dirty="0"/>
            </a:br>
            <a:r>
              <a:rPr lang="en-US" dirty="0"/>
              <a:t>differential form </a:t>
            </a:r>
          </a:p>
        </p:txBody>
      </p:sp>
      <p:grpSp>
        <p:nvGrpSpPr>
          <p:cNvPr id="8195" name="Group 13">
            <a:extLst>
              <a:ext uri="{FF2B5EF4-FFF2-40B4-BE49-F238E27FC236}">
                <a16:creationId xmlns:a16="http://schemas.microsoft.com/office/drawing/2014/main" id="{0E709EB7-ED8B-4132-B4AD-63FD84D38FF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14600"/>
            <a:ext cx="4602163" cy="914400"/>
            <a:chOff x="1066800" y="2743200"/>
            <a:chExt cx="4601547" cy="914401"/>
          </a:xfrm>
        </p:grpSpPr>
        <p:grpSp>
          <p:nvGrpSpPr>
            <p:cNvPr id="8203" name="Group 12">
              <a:extLst>
                <a:ext uri="{FF2B5EF4-FFF2-40B4-BE49-F238E27FC236}">
                  <a16:creationId xmlns:a16="http://schemas.microsoft.com/office/drawing/2014/main" id="{38ACD9FA-DD4B-429A-A48D-614DDA52B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2743200"/>
              <a:ext cx="381000" cy="914401"/>
              <a:chOff x="3733800" y="2895599"/>
              <a:chExt cx="381000" cy="914401"/>
            </a:xfrm>
          </p:grpSpPr>
          <p:pic>
            <p:nvPicPr>
              <p:cNvPr id="8206" name="Picture 3" descr="\oiint">
                <a:hlinkClick r:id="rId2"/>
                <a:extLst>
                  <a:ext uri="{FF2B5EF4-FFF2-40B4-BE49-F238E27FC236}">
                    <a16:creationId xmlns:a16="http://schemas.microsoft.com/office/drawing/2014/main" id="{6B442E0C-E024-4250-ADF8-7FBE5FF67F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2895599"/>
                <a:ext cx="381000" cy="662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4" descr="\scriptstyle S">
                <a:extLst>
                  <a:ext uri="{FF2B5EF4-FFF2-40B4-BE49-F238E27FC236}">
                    <a16:creationId xmlns:a16="http://schemas.microsoft.com/office/drawing/2014/main" id="{5D4301F6-0280-40DB-803D-F04470CC8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3581400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4" name="Picture 5" descr="(\mathbf{F}\cdot\mathbf{n})\,dS .">
              <a:extLst>
                <a:ext uri="{FF2B5EF4-FFF2-40B4-BE49-F238E27FC236}">
                  <a16:creationId xmlns:a16="http://schemas.microsoft.com/office/drawing/2014/main" id="{A2801075-B08F-496F-BD40-7C39DE325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895600"/>
              <a:ext cx="1401147" cy="35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" descr="\int\!\!\!\!\int\!\!\!\!\int_V\left(\nabla\cdot\mathbf{F}\right)dV=">
              <a:extLst>
                <a:ext uri="{FF2B5EF4-FFF2-40B4-BE49-F238E27FC236}">
                  <a16:creationId xmlns:a16="http://schemas.microsoft.com/office/drawing/2014/main" id="{194349A5-7B40-4876-A12D-7797D7B0E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43200"/>
              <a:ext cx="257151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TextBox 9">
            <a:extLst>
              <a:ext uri="{FF2B5EF4-FFF2-40B4-BE49-F238E27FC236}">
                <a16:creationId xmlns:a16="http://schemas.microsoft.com/office/drawing/2014/main" id="{B5BD4C14-0827-46BE-9D63-EC98D1A5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67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Gauss’ theorem for a vector field </a:t>
            </a:r>
            <a:r>
              <a:rPr lang="en-US" altLang="en-US" sz="2800" b="1">
                <a:latin typeface="Arial" panose="020B0604020202020204" pitchFamily="34" charset="0"/>
              </a:rPr>
              <a:t>F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b="1">
                <a:latin typeface="Arial" panose="020B0604020202020204" pitchFamily="34" charset="0"/>
              </a:rPr>
              <a:t>r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8197" name="Picture 7" descr="http://t3.gstatic.com/images?q=tbn:ANd9GcSg1jlBxEMZN5W4xnuquynswcJLtGIAtDh1l8SsjCdiFC1evH5mcA">
            <a:extLst>
              <a:ext uri="{FF2B5EF4-FFF2-40B4-BE49-F238E27FC236}">
                <a16:creationId xmlns:a16="http://schemas.microsoft.com/office/drawing/2014/main" id="{95291556-6BC0-453B-9889-0C1912EE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9812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1">
            <a:extLst>
              <a:ext uri="{FF2B5EF4-FFF2-40B4-BE49-F238E27FC236}">
                <a16:creationId xmlns:a16="http://schemas.microsoft.com/office/drawing/2014/main" id="{DB5ADE16-D94C-4250-8548-391D3DE5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09800"/>
            <a:ext cx="344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Volume V, surrounded by surface S</a:t>
            </a:r>
          </a:p>
        </p:txBody>
      </p:sp>
      <p:pic>
        <p:nvPicPr>
          <p:cNvPr id="8199" name="Picture 9" descr="http://upload.wikimedia.org/wikipedia/commons/thumb/4/4c/Stokes'_Theorem.svg/220px-Stokes'_Theorem.svg.png">
            <a:extLst>
              <a:ext uri="{FF2B5EF4-FFF2-40B4-BE49-F238E27FC236}">
                <a16:creationId xmlns:a16="http://schemas.microsoft.com/office/drawing/2014/main" id="{C9A1E13D-69BA-434D-9560-F68851F6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08563"/>
            <a:ext cx="18669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7">
            <a:extLst>
              <a:ext uri="{FF2B5EF4-FFF2-40B4-BE49-F238E27FC236}">
                <a16:creationId xmlns:a16="http://schemas.microsoft.com/office/drawing/2014/main" id="{2BAAE847-34CF-4688-9DFC-DACC924A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364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Surface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</a:t>
            </a:r>
            <a:r>
              <a:rPr lang="en-US" altLang="en-US">
                <a:latin typeface="Arial" panose="020B0604020202020204" pitchFamily="34" charset="0"/>
              </a:rPr>
              <a:t>, surrounded by contour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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201" name="Picture 15" descr=" \iint_{\Sigma} \nabla \times \mathbf{F} \cdot d\mathbf{\Sigma} = \oint_{\partial\Sigma} \mathbf{F} \cdot d \mathbf{r}, ">
            <a:extLst>
              <a:ext uri="{FF2B5EF4-FFF2-40B4-BE49-F238E27FC236}">
                <a16:creationId xmlns:a16="http://schemas.microsoft.com/office/drawing/2014/main" id="{EC1589BA-2C16-4FFB-8D47-1ACBB7CF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4516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9">
            <a:extLst>
              <a:ext uri="{FF2B5EF4-FFF2-40B4-BE49-F238E27FC236}">
                <a16:creationId xmlns:a16="http://schemas.microsoft.com/office/drawing/2014/main" id="{6981BF9D-F04F-4407-B0E2-536B4260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Stokes' theorem for a vector field </a:t>
            </a:r>
            <a:r>
              <a:rPr lang="en-US" altLang="en-US" sz="2800" b="1">
                <a:latin typeface="Arial" panose="020B0604020202020204" pitchFamily="34" charset="0"/>
              </a:rPr>
              <a:t>F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b="1">
                <a:latin typeface="Arial" panose="020B0604020202020204" pitchFamily="34" charset="0"/>
              </a:rPr>
              <a:t>r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988B22E-A286-41DC-966E-3637E205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Maxwell’s equations: integral form </a:t>
            </a:r>
          </a:p>
        </p:txBody>
      </p:sp>
      <p:pic>
        <p:nvPicPr>
          <p:cNvPr id="9219" name="Picture 10" descr="{\scriptstyle\partial \Omega }">
            <a:extLst>
              <a:ext uri="{FF2B5EF4-FFF2-40B4-BE49-F238E27FC236}">
                <a16:creationId xmlns:a16="http://schemas.microsoft.com/office/drawing/2014/main" id="{9BA226A3-5CD9-4693-8573-A8388936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1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{\scriptstyle \partial \Omega }">
            <a:extLst>
              <a:ext uri="{FF2B5EF4-FFF2-40B4-BE49-F238E27FC236}">
                <a16:creationId xmlns:a16="http://schemas.microsoft.com/office/drawing/2014/main" id="{47AC01DC-CE31-4617-A26A-F3E21E32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1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1">
            <a:extLst>
              <a:ext uri="{FF2B5EF4-FFF2-40B4-BE49-F238E27FC236}">
                <a16:creationId xmlns:a16="http://schemas.microsoft.com/office/drawing/2014/main" id="{C53FB90F-9C71-4678-83A0-13B3B0D5197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76400"/>
            <a:ext cx="2514600" cy="733425"/>
            <a:chOff x="1015749" y="2286000"/>
            <a:chExt cx="2108451" cy="505558"/>
          </a:xfrm>
        </p:grpSpPr>
        <p:pic>
          <p:nvPicPr>
            <p:cNvPr id="9231" name="Picture 11" descr="\mathbf{E}\cdot\mathrm{d}\mathbf{S} = \frac{Q(V)}{\varepsilon_0}">
              <a:extLst>
                <a:ext uri="{FF2B5EF4-FFF2-40B4-BE49-F238E27FC236}">
                  <a16:creationId xmlns:a16="http://schemas.microsoft.com/office/drawing/2014/main" id="{3A7C467F-2CAB-4626-B110-1B46FB191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913" y="2286000"/>
              <a:ext cx="1749287" cy="50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\oiint">
              <a:hlinkClick r:id="rId4"/>
              <a:extLst>
                <a:ext uri="{FF2B5EF4-FFF2-40B4-BE49-F238E27FC236}">
                  <a16:creationId xmlns:a16="http://schemas.microsoft.com/office/drawing/2014/main" id="{858F4A91-132A-413F-9F47-4437E375E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49" y="2317173"/>
              <a:ext cx="309770" cy="43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12">
            <a:extLst>
              <a:ext uri="{FF2B5EF4-FFF2-40B4-BE49-F238E27FC236}">
                <a16:creationId xmlns:a16="http://schemas.microsoft.com/office/drawing/2014/main" id="{4369A6C1-5210-4439-AB2F-FE56194AF25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895600"/>
            <a:ext cx="1919288" cy="639763"/>
            <a:chOff x="762000" y="4191000"/>
            <a:chExt cx="1615109" cy="439615"/>
          </a:xfrm>
        </p:grpSpPr>
        <p:pic>
          <p:nvPicPr>
            <p:cNvPr id="9229" name="Picture 9" descr="\oiint">
              <a:hlinkClick r:id="rId4"/>
              <a:extLst>
                <a:ext uri="{FF2B5EF4-FFF2-40B4-BE49-F238E27FC236}">
                  <a16:creationId xmlns:a16="http://schemas.microsoft.com/office/drawing/2014/main" id="{E287DF84-CA40-477F-B963-D6A3DA62A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191000"/>
              <a:ext cx="309770" cy="43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7" descr="\mathbf{B}\cdot\mathrm{d}\mathbf{S} = 0">
              <a:extLst>
                <a:ext uri="{FF2B5EF4-FFF2-40B4-BE49-F238E27FC236}">
                  <a16:creationId xmlns:a16="http://schemas.microsoft.com/office/drawing/2014/main" id="{36BC8441-6F0C-47A7-A660-7046823F6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252" y="4308231"/>
              <a:ext cx="1220857" cy="16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13" descr="\oint_{\partial \Sigma} \mathbf{B} \cdot \mathrm{d}\boldsymbol{\ell} = \mu_0 I + \mu_0 \varepsilon_0 \iint_{\Sigma} \frac{\partial \mathbf E}{\partial t} \cdot \mathrm{d}\mathbf{S}">
            <a:extLst>
              <a:ext uri="{FF2B5EF4-FFF2-40B4-BE49-F238E27FC236}">
                <a16:creationId xmlns:a16="http://schemas.microsoft.com/office/drawing/2014/main" id="{959A7AC6-15AE-457E-A354-7FF8EBC1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4">
            <a:extLst>
              <a:ext uri="{FF2B5EF4-FFF2-40B4-BE49-F238E27FC236}">
                <a16:creationId xmlns:a16="http://schemas.microsoft.com/office/drawing/2014/main" id="{87C49D83-C575-4085-A5C3-FB9D3393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Gauss's law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9225" name="TextBox 15">
            <a:extLst>
              <a:ext uri="{FF2B5EF4-FFF2-40B4-BE49-F238E27FC236}">
                <a16:creationId xmlns:a16="http://schemas.microsoft.com/office/drawing/2014/main" id="{91C743F4-E9EB-4C05-80BF-BDC572BA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309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Gauss's law for magnetism: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no magnetic monopoles!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9226" name="Picture 16" descr="\oint_{\partial \Sigma} \mathbf{E} \cdot \mathrm{d}\boldsymbol{\ell}  = -\iint_{\Sigma} \frac{\partial \mathbf B}{\partial t} \cdot \mathrm{d}\mathbf{S} ">
            <a:extLst>
              <a:ext uri="{FF2B5EF4-FFF2-40B4-BE49-F238E27FC236}">
                <a16:creationId xmlns:a16="http://schemas.microsoft.com/office/drawing/2014/main" id="{5EAC59CE-3414-4EAE-84B7-58AA16F2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7">
            <a:extLst>
              <a:ext uri="{FF2B5EF4-FFF2-40B4-BE49-F238E27FC236}">
                <a16:creationId xmlns:a16="http://schemas.microsoft.com/office/drawing/2014/main" id="{C80859EC-A7C1-4BC1-B52B-B64E8267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14800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/>
              <a:t>Ampère's law</a:t>
            </a:r>
            <a:br>
              <a:rPr lang="en-US" altLang="en-US" sz="2000" b="1"/>
            </a:br>
            <a:r>
              <a:rPr lang="en-US" altLang="en-US" sz="2000" b="1"/>
              <a:t>(with Maxwell's addition)</a:t>
            </a:r>
            <a:endParaRPr lang="en-US" altLang="en-US" sz="2000"/>
          </a:p>
        </p:txBody>
      </p:sp>
      <p:sp>
        <p:nvSpPr>
          <p:cNvPr id="9228" name="TextBox 19">
            <a:extLst>
              <a:ext uri="{FF2B5EF4-FFF2-40B4-BE49-F238E27FC236}">
                <a16:creationId xmlns:a16="http://schemas.microsoft.com/office/drawing/2014/main" id="{E8116F85-B87A-4ABC-876E-27AA858C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0"/>
            <a:ext cx="311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Maxwell–Faraday equation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(Faraday's law of induction)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0B9C98-1584-46D5-AED4-8E6B78A6F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altLang="en-US"/>
              <a:t>Maxwell’s equations (SI units)</a:t>
            </a:r>
            <a:br>
              <a:rPr lang="en-US" altLang="en-US"/>
            </a:br>
            <a:r>
              <a:rPr lang="en-US" altLang="en-US"/>
              <a:t>differential form</a:t>
            </a:r>
          </a:p>
        </p:txBody>
      </p:sp>
      <p:pic>
        <p:nvPicPr>
          <p:cNvPr id="10243" name="Picture 31" descr="\begin{displaymath}&#10;\bigtriangledown . {\bf E} = \frac{\rho }{{\epsilon}_{0}}\end{displaymath}">
            <a:extLst>
              <a:ext uri="{FF2B5EF4-FFF2-40B4-BE49-F238E27FC236}">
                <a16:creationId xmlns:a16="http://schemas.microsoft.com/office/drawing/2014/main" id="{A7FF9260-EC6D-44E0-9C68-BA8367EC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1792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2" descr="\begin{displaymath}&#10;\bigtriangledown . {\bf B} = 0\end{displaymath}">
            <a:extLst>
              <a:ext uri="{FF2B5EF4-FFF2-40B4-BE49-F238E27FC236}">
                <a16:creationId xmlns:a16="http://schemas.microsoft.com/office/drawing/2014/main" id="{998A73F3-281F-49A2-8EB6-39F5CE00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144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3" descr="\begin{displaymath}&#10;\bigtriangledown \times {\bf E} + \frac{\partial {\bf B}}{\partial t} =0\end{displaymath}">
            <a:extLst>
              <a:ext uri="{FF2B5EF4-FFF2-40B4-BE49-F238E27FC236}">
                <a16:creationId xmlns:a16="http://schemas.microsoft.com/office/drawing/2014/main" id="{096B6D8A-1D63-4212-884D-3465C0A4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6590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4" descr="\begin{displaymath}&#10;\bigtriangledown \times {\bf B} - \frac{1}{c^2 } \frac{\partial {\bf E}}{\partial t} = \frac{1}{c^2 {\epsilon}_{0}} {\bf j}\end{displaymath}">
            <a:extLst>
              <a:ext uri="{FF2B5EF4-FFF2-40B4-BE49-F238E27FC236}">
                <a16:creationId xmlns:a16="http://schemas.microsoft.com/office/drawing/2014/main" id="{4329C883-2EC0-4325-A930-00C6F333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3092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5">
            <a:extLst>
              <a:ext uri="{FF2B5EF4-FFF2-40B4-BE49-F238E27FC236}">
                <a16:creationId xmlns:a16="http://schemas.microsoft.com/office/drawing/2014/main" id="{52CAFC70-F361-40BF-92BC-7A855DC2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8" name="Rectangle 6">
            <a:extLst>
              <a:ext uri="{FF2B5EF4-FFF2-40B4-BE49-F238E27FC236}">
                <a16:creationId xmlns:a16="http://schemas.microsoft.com/office/drawing/2014/main" id="{16CFDA3B-6285-4185-9CB0-A49A846E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B0A954F8-3DB6-40AB-BA0F-0C639DBF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50" name="Picture 14" descr="\begin{displaymath}&#10;\bigtriangledown \times {\bf B} - {\mu}_{0}{\epsilon}_{0} \frac{\partial {\bf E}}{\partial t} = {\mu}_{0} {\bf j}\end{displaymath}">
            <a:extLst>
              <a:ext uri="{FF2B5EF4-FFF2-40B4-BE49-F238E27FC236}">
                <a16:creationId xmlns:a16="http://schemas.microsoft.com/office/drawing/2014/main" id="{32EC65D9-B767-4696-9D0B-E3C805F8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358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$c^2 = \frac{1}{{\mu}_{0}{\epsilon}_{0}}$">
            <a:extLst>
              <a:ext uri="{FF2B5EF4-FFF2-40B4-BE49-F238E27FC236}">
                <a16:creationId xmlns:a16="http://schemas.microsoft.com/office/drawing/2014/main" id="{16EA7A46-F7AB-401A-B088-17049802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91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1">
            <a:extLst>
              <a:ext uri="{FF2B5EF4-FFF2-40B4-BE49-F238E27FC236}">
                <a16:creationId xmlns:a16="http://schemas.microsoft.com/office/drawing/2014/main" id="{E7BB1670-32A3-4111-84B2-59B0D65F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310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  <a:sym typeface="Symbol" panose="05050102010706020507" pitchFamily="18" charset="2"/>
              </a:rPr>
              <a:t> </a:t>
            </a:r>
            <a:r>
              <a:rPr lang="en-US" altLang="en-US" sz="2800">
                <a:latin typeface="Arial" panose="020B0604020202020204" pitchFamily="34" charset="0"/>
              </a:rPr>
              <a:t>density of charges</a:t>
            </a:r>
          </a:p>
        </p:txBody>
      </p:sp>
      <p:sp>
        <p:nvSpPr>
          <p:cNvPr id="10253" name="TextBox 12">
            <a:extLst>
              <a:ext uri="{FF2B5EF4-FFF2-40B4-BE49-F238E27FC236}">
                <a16:creationId xmlns:a16="http://schemas.microsoft.com/office/drawing/2014/main" id="{04626F40-9930-4FEC-8FBE-9189C828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00725"/>
            <a:ext cx="294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  <a:sym typeface="Symbol" panose="05050102010706020507" pitchFamily="18" charset="2"/>
              </a:rPr>
              <a:t>j </a:t>
            </a:r>
            <a:r>
              <a:rPr lang="en-US" altLang="en-US" sz="2800">
                <a:latin typeface="Arial" panose="020B0604020202020204" pitchFamily="34" charset="0"/>
              </a:rPr>
              <a:t>density of current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Arial</vt:lpstr>
      <vt:lpstr>Times New Roman</vt:lpstr>
      <vt:lpstr>Symbol</vt:lpstr>
      <vt:lpstr>SimSun</vt:lpstr>
      <vt:lpstr>Office Theme</vt:lpstr>
      <vt:lpstr>Equation</vt:lpstr>
      <vt:lpstr>Maxwell’s equations </vt:lpstr>
      <vt:lpstr>PowerPoint Presentation</vt:lpstr>
      <vt:lpstr>Maxwell</vt:lpstr>
      <vt:lpstr>Maxwell’s equations: integral form </vt:lpstr>
      <vt:lpstr>Relation of the speed of light and  electric and magnetic vacuum constants </vt:lpstr>
      <vt:lpstr>Differential operators</vt:lpstr>
      <vt:lpstr>Transition from integral to  differential form </vt:lpstr>
      <vt:lpstr>Maxwell’s equations: integral form </vt:lpstr>
      <vt:lpstr>Maxwell’s equations (SI units) differential form</vt:lpstr>
      <vt:lpstr>Electric and magnetic fields and units</vt:lpstr>
      <vt:lpstr>Constitutive relations</vt:lpstr>
      <vt:lpstr>Wave equation</vt:lpstr>
      <vt:lpstr>2 more differential operators</vt:lpstr>
      <vt:lpstr>Plane waves</vt:lpstr>
      <vt:lpstr>Energy transfer and Pointing vector</vt:lpstr>
      <vt:lpstr>Energy quantities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Maxwell’s equations </dc:title>
  <dc:creator>Schuessler</dc:creator>
  <cp:lastModifiedBy>Rodriguez, Carlos E</cp:lastModifiedBy>
  <cp:revision>1</cp:revision>
  <dcterms:created xsi:type="dcterms:W3CDTF">2012-10-15T15:28:16Z</dcterms:created>
  <dcterms:modified xsi:type="dcterms:W3CDTF">2021-10-03T18:23:15Z</dcterms:modified>
</cp:coreProperties>
</file>