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7E099-38DA-4CDA-9CA9-3539E2AE7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90DC-4E9D-4317-89DB-17B74554B82F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D41A8-6DC0-4FF8-97B9-DABF0495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23BDD-BEC3-4FA1-AC85-E030EA2B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BF336-DFF8-4406-91B3-F1F70A63B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9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DFD9-7314-46DE-A9C2-E7C81C08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ABD4-FE9D-46C0-81CF-596875D2799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96F11-7ABC-4499-A781-12F20008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3B3B-7C7C-4BF0-91CE-52E958D8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31C56-156F-4615-9FD0-434649F43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09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95108-531A-4091-AD5B-1ACBE9E3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0F11-C936-4BDA-A6E3-133C02DF866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D13D5-E913-4C95-A8AA-42504D81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10B5D-C4C8-4708-BDD8-DD74FE8A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9B9F5-C217-4BEF-8F0D-0A9802B9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38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A230A-5FF1-4F05-B501-E2C19CE8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207F-C793-4505-A423-64FA8E14C9D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6A658-D2C9-4989-8C5C-63B78F9C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6D769-A255-44F0-8798-6CE2B424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B2F26-E6CD-415D-A3CF-A6C823213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8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E3A49-7A7D-4F80-902D-82EF79BD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7536-D41C-4BE9-B18F-F7E3E3F2E8B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4ADCF-F905-48F2-B65E-09F89353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4DF8-6167-4F5D-83B7-1D7202D0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A662E-34DC-4441-858C-CEECE06DA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0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785A89-6587-4AAE-BB60-CC4330B0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1E3A3-57BF-4840-8CE4-4CCC04B5CFE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072840-72F3-4DBF-BFB8-9E7ADD4C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5BD427-C72B-4AF3-AE85-871BB958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FE7EE-FFDD-4196-AB47-CBF08F592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1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4A1CD3-6CF2-413C-A9D7-3AFAACF3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13A6-362B-41C8-8CE6-14E256798525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4464FA-BFCB-4F8E-BFC0-17534FC5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CFEF6C-054B-4891-8FB5-7CBDA42C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D31F9-FD40-426C-98FC-83BD7F30F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86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B63763-E297-4BD8-85DD-97688A83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1D1E-1157-4CF7-85F9-CBEB5643458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33F66D-7B4B-45B2-928F-D108DF2A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A2F029-0D28-40E4-9D20-46AA87B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5E00-3D18-46F8-96C6-023F58AB3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4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F134F0-9384-48DE-A784-62F086E6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37E3-52A2-452E-A2A5-8FB159156E0E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9EAF4B-1ADE-46CF-BEF6-48D2A101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3CC043-F542-433D-B1E1-DD31CDCA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82A37-422A-4B45-962B-7C916B641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45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79407D-BDDA-4CAF-8DA3-284A5746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28DD-6D68-4CF8-B161-6F00F93DAFE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E1D530-B625-4DFA-9BC7-DA265483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DACC69-EE22-401B-8FA3-8377D113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F70A4-BB12-438D-A0DE-2210B7143D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31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869BCE-D048-44AC-9337-F3EEDF18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D849-B97D-402D-BE9E-C130881F287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2E2CF2-143E-480E-AC12-7F35E5F8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6D423-5409-472C-9BBD-C50B3FB9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66147-6DD6-4A4E-BA43-F5420CA0A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3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D8EE13-9DFD-41AD-A0D3-72D837D89C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87E762-4B7C-4237-A696-C5888E95BC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3107-3ACB-4838-A226-AAC38F712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D20208-50F9-43B9-8EBF-D01F5CF8082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A3AD5-2A0B-448B-9B81-ECAB79EB2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C0EB0-D078-457B-B261-C3585787F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E00453-6819-43D5-A982-D4F44EDCD9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46FA04E-CBFB-41CF-B2C8-CF375CB7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</a:rPr>
              <a:t>Atomic Structure and the periodic table</a:t>
            </a:r>
            <a:endParaRPr lang="en-US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39BA0613-FEC5-46B6-855B-19D00F0A7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Groups and Periods </a:t>
            </a:r>
            <a:r>
              <a:rPr lang="en-US" altLang="en-US" sz="3400">
                <a:solidFill>
                  <a:srgbClr val="FF0000"/>
                </a:solidFill>
                <a:ea typeface="MS PGothic" panose="020B0600070205080204" pitchFamily="34" charset="-128"/>
              </a:rPr>
              <a:t>in the Periodic Table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EB63E42-5CFB-42B9-B3A6-24D8A11707D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226425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tabLst>
                <a:tab pos="968375" algn="l"/>
              </a:tabLst>
            </a:pPr>
            <a:r>
              <a:rPr lang="en-US" altLang="en-US" sz="2400" b="1">
                <a:solidFill>
                  <a:srgbClr val="000000"/>
                </a:solidFill>
                <a:ea typeface="MS PGothic" panose="020B0600070205080204" pitchFamily="34" charset="-128"/>
              </a:rPr>
              <a:t>Groups</a:t>
            </a:r>
            <a:r>
              <a:rPr lang="en-US" altLang="en-US" sz="2400">
                <a:ea typeface="MS PGothic" panose="020B060007020508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q"/>
              <a:tabLst>
                <a:tab pos="968375" algn="l"/>
              </a:tabLst>
            </a:pPr>
            <a:r>
              <a:rPr lang="en-US" altLang="en-US" sz="2400">
                <a:ea typeface="MS PGothic" panose="020B0600070205080204" pitchFamily="34" charset="-128"/>
              </a:rPr>
              <a:t>Vertical columns</a:t>
            </a:r>
          </a:p>
          <a:p>
            <a:pPr eaLnBrk="1" hangingPunct="1">
              <a:buFont typeface="Wingdings" panose="05000000000000000000" pitchFamily="2" charset="2"/>
              <a:buChar char="q"/>
              <a:tabLst>
                <a:tab pos="968375" algn="l"/>
              </a:tabLst>
            </a:pPr>
            <a:r>
              <a:rPr lang="en-US" altLang="en-US" sz="2400">
                <a:ea typeface="MS PGothic" panose="020B0600070205080204" pitchFamily="34" charset="-128"/>
              </a:rPr>
              <a:t>Same number of electrons in an </a:t>
            </a:r>
            <a:r>
              <a:rPr lang="en-US" altLang="en-US" sz="2400">
                <a:ea typeface="ヒラギノ角ゴ Pro W3" charset="-128"/>
              </a:rPr>
              <a:t>ℓ</a:t>
            </a:r>
            <a:r>
              <a:rPr lang="en-US" altLang="en-US" sz="2400">
                <a:ea typeface="MS PGothic" panose="020B0600070205080204" pitchFamily="34" charset="-128"/>
              </a:rPr>
              <a:t> orbit</a:t>
            </a:r>
          </a:p>
          <a:p>
            <a:pPr eaLnBrk="1" hangingPunct="1">
              <a:buFont typeface="Wingdings" panose="05000000000000000000" pitchFamily="2" charset="2"/>
              <a:buChar char="q"/>
              <a:tabLst>
                <a:tab pos="968375" algn="l"/>
              </a:tabLst>
            </a:pPr>
            <a:r>
              <a:rPr lang="en-US" altLang="en-US" sz="2400">
                <a:ea typeface="MS PGothic" panose="020B0600070205080204" pitchFamily="34" charset="-128"/>
              </a:rPr>
              <a:t>Can form similar chemical bonds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68375" algn="l"/>
              </a:tabLst>
            </a:pPr>
            <a:r>
              <a:rPr lang="en-US" altLang="en-US" sz="2400" b="1">
                <a:solidFill>
                  <a:srgbClr val="000000"/>
                </a:solidFill>
                <a:ea typeface="MS PGothic" panose="020B0600070205080204" pitchFamily="34" charset="-128"/>
              </a:rPr>
              <a:t>Periods</a:t>
            </a:r>
            <a:r>
              <a:rPr lang="en-US" altLang="en-US" sz="2400">
                <a:ea typeface="MS PGothic" panose="020B0600070205080204" pitchFamily="34" charset="-128"/>
              </a:rPr>
              <a:t>:</a:t>
            </a:r>
          </a:p>
          <a:p>
            <a:pPr eaLnBrk="1" hangingPunct="1">
              <a:buFont typeface="Wingdings" panose="05000000000000000000" pitchFamily="2" charset="2"/>
              <a:buChar char="q"/>
              <a:tabLst>
                <a:tab pos="968375" algn="l"/>
              </a:tabLst>
            </a:pPr>
            <a:r>
              <a:rPr lang="en-US" altLang="en-US" sz="2400">
                <a:ea typeface="MS PGothic" panose="020B0600070205080204" pitchFamily="34" charset="-128"/>
              </a:rPr>
              <a:t>Horizontal rows</a:t>
            </a:r>
          </a:p>
          <a:p>
            <a:pPr eaLnBrk="1" hangingPunct="1">
              <a:buFont typeface="Wingdings" panose="05000000000000000000" pitchFamily="2" charset="2"/>
              <a:buChar char="q"/>
              <a:tabLst>
                <a:tab pos="968375" algn="l"/>
              </a:tabLst>
            </a:pPr>
            <a:r>
              <a:rPr lang="en-US" altLang="en-US" sz="2400">
                <a:ea typeface="MS PGothic" panose="020B0600070205080204" pitchFamily="34" charset="-128"/>
              </a:rPr>
              <a:t>Correspond to filling of the subshells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968375" algn="l"/>
              </a:tabLst>
            </a:pPr>
            <a:endParaRPr lang="en-US" altLang="en-US" sz="24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  <a:tabLst>
                <a:tab pos="968375" algn="l"/>
              </a:tabLst>
            </a:pPr>
            <a:endParaRPr lang="en-US" altLang="en-US" sz="240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>
            <a:extLst>
              <a:ext uri="{FF2B5EF4-FFF2-40B4-BE49-F238E27FC236}">
                <a16:creationId xmlns:a16="http://schemas.microsoft.com/office/drawing/2014/main" id="{7BBC2183-9A68-49CB-AFEA-4E98A2E7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ea typeface="MS PGothic" pitchFamily="34" charset="-128"/>
              </a:rPr>
              <a:t>Ionization Energies of  Elements</a:t>
            </a:r>
            <a:r>
              <a:rPr lang="en-US">
                <a:solidFill>
                  <a:srgbClr val="FF0000"/>
                </a:solidFill>
                <a:ea typeface="MS PGothic" pitchFamily="34" charset="-128"/>
              </a:rPr>
              <a:t> and </a:t>
            </a:r>
            <a:r>
              <a:rPr lang="en-US" b="1">
                <a:solidFill>
                  <a:srgbClr val="FF0000"/>
                </a:solidFill>
                <a:ea typeface="MS PGothic" pitchFamily="34" charset="-128"/>
              </a:rPr>
              <a:t>Atomic Radii</a:t>
            </a:r>
            <a:br>
              <a:rPr lang="en-US">
                <a:solidFill>
                  <a:srgbClr val="FF0000"/>
                </a:solidFill>
                <a:ea typeface="MS PGothic" pitchFamily="34" charset="-128"/>
              </a:rPr>
            </a:br>
            <a:br>
              <a:rPr lang="en-US">
                <a:solidFill>
                  <a:srgbClr val="FF0000"/>
                </a:solidFill>
                <a:ea typeface="MS PGothic" pitchFamily="34" charset="-128"/>
              </a:rPr>
            </a:br>
            <a:r>
              <a:rPr lang="en-US" sz="2400">
                <a:solidFill>
                  <a:srgbClr val="FF0000"/>
                </a:solidFill>
                <a:ea typeface="MS PGothic" pitchFamily="34" charset="-128"/>
              </a:rPr>
              <a:t>Some properties of elements are compared by the </a:t>
            </a:r>
            <a:r>
              <a:rPr lang="en-US" sz="2400" b="1">
                <a:solidFill>
                  <a:srgbClr val="FF0000"/>
                </a:solidFill>
                <a:ea typeface="MS PGothic" pitchFamily="34" charset="-128"/>
              </a:rPr>
              <a:t>ionization energies of elements</a:t>
            </a:r>
            <a:r>
              <a:rPr lang="en-US" sz="2400">
                <a:solidFill>
                  <a:srgbClr val="FF0000"/>
                </a:solidFill>
                <a:ea typeface="MS PGothic" pitchFamily="34" charset="-128"/>
              </a:rPr>
              <a:t> and </a:t>
            </a:r>
            <a:r>
              <a:rPr lang="en-US" sz="2400" b="1">
                <a:solidFill>
                  <a:srgbClr val="FF0000"/>
                </a:solidFill>
                <a:ea typeface="MS PGothic" pitchFamily="34" charset="-128"/>
              </a:rPr>
              <a:t>atomic radii</a:t>
            </a:r>
            <a:r>
              <a:rPr lang="en-US" sz="2400">
                <a:solidFill>
                  <a:srgbClr val="FF0000"/>
                </a:solidFill>
                <a:ea typeface="MS PGothic" pitchFamily="34" charset="-128"/>
              </a:rPr>
              <a:t>:</a:t>
            </a:r>
            <a:br>
              <a:rPr lang="en-US" sz="2400">
                <a:solidFill>
                  <a:srgbClr val="FF0000"/>
                </a:solidFill>
                <a:ea typeface="MS PGothic" pitchFamily="34" charset="-128"/>
              </a:rPr>
            </a:br>
            <a:br>
              <a:rPr lang="en-US" sz="2400">
                <a:solidFill>
                  <a:srgbClr val="FF0000"/>
                </a:solidFill>
                <a:ea typeface="MS PGothic" pitchFamily="34" charset="-128"/>
              </a:rPr>
            </a:br>
            <a:endParaRPr lang="en-US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12291" name="Picture 5" descr="0803">
            <a:extLst>
              <a:ext uri="{FF2B5EF4-FFF2-40B4-BE49-F238E27FC236}">
                <a16:creationId xmlns:a16="http://schemas.microsoft.com/office/drawing/2014/main" id="{E056F916-6445-48DE-9219-A7661F5A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"/>
          <a:stretch>
            <a:fillRect/>
          </a:stretch>
        </p:blipFill>
        <p:spPr bwMode="auto">
          <a:xfrm>
            <a:off x="247650" y="3124200"/>
            <a:ext cx="39497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0804">
            <a:extLst>
              <a:ext uri="{FF2B5EF4-FFF2-40B4-BE49-F238E27FC236}">
                <a16:creationId xmlns:a16="http://schemas.microsoft.com/office/drawing/2014/main" id="{CD3A9F94-FE5B-4E4E-A51F-289D5E7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1"/>
          <a:stretch>
            <a:fillRect/>
          </a:stretch>
        </p:blipFill>
        <p:spPr bwMode="auto">
          <a:xfrm>
            <a:off x="4419600" y="3284538"/>
            <a:ext cx="44196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D80B82A-B5CB-45DF-83BA-D0E69A086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The Periodic Table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D5F06F9-ECCB-46A0-9C67-4824D53BD1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54721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ea typeface="MS PGothic" panose="020B0600070205080204" pitchFamily="34" charset="-128"/>
              </a:rPr>
              <a:t>Inert Gases</a:t>
            </a:r>
            <a:r>
              <a:rPr lang="en-US" altLang="en-US" sz="20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Last group of the periodic table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Closed </a:t>
            </a:r>
            <a:r>
              <a:rPr lang="en-US" altLang="en-US" sz="2000" i="1">
                <a:ea typeface="MS PGothic" panose="020B0600070205080204" pitchFamily="34" charset="-128"/>
              </a:rPr>
              <a:t>p</a:t>
            </a:r>
            <a:r>
              <a:rPr lang="en-US" altLang="en-US" sz="2000">
                <a:ea typeface="MS PGothic" panose="020B0600070205080204" pitchFamily="34" charset="-128"/>
              </a:rPr>
              <a:t> subshell except helium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Zero net spin and large ionization energy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Their atoms interact weakly with each other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ea typeface="MS PGothic" panose="020B0600070205080204" pitchFamily="34" charset="-128"/>
              </a:rPr>
              <a:t>Alkalis</a:t>
            </a:r>
            <a:r>
              <a:rPr lang="en-US" altLang="en-US" sz="20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Single </a:t>
            </a:r>
            <a:r>
              <a:rPr lang="en-US" altLang="en-US" sz="2000" i="1">
                <a:ea typeface="MS PGothic" panose="020B0600070205080204" pitchFamily="34" charset="-128"/>
              </a:rPr>
              <a:t>s</a:t>
            </a:r>
            <a:r>
              <a:rPr lang="en-US" altLang="en-US" sz="2000">
                <a:ea typeface="MS PGothic" panose="020B0600070205080204" pitchFamily="34" charset="-128"/>
              </a:rPr>
              <a:t> electron outside an inner core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Easily form positive ions with a charge +1e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Lowest ionization energies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Electrical conductivity is relatively good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0000"/>
                </a:solidFill>
                <a:ea typeface="MS PGothic" panose="020B0600070205080204" pitchFamily="34" charset="-128"/>
              </a:rPr>
              <a:t>Alkaline Earths</a:t>
            </a:r>
            <a:r>
              <a:rPr lang="en-US" altLang="en-US" sz="20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Two </a:t>
            </a:r>
            <a:r>
              <a:rPr lang="en-US" altLang="en-US" sz="2000" i="1">
                <a:ea typeface="MS PGothic" panose="020B0600070205080204" pitchFamily="34" charset="-128"/>
              </a:rPr>
              <a:t>s</a:t>
            </a:r>
            <a:r>
              <a:rPr lang="en-US" altLang="en-US" sz="2000">
                <a:ea typeface="MS PGothic" panose="020B0600070205080204" pitchFamily="34" charset="-128"/>
              </a:rPr>
              <a:t> electrons in outer subshell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Largest atomic radii</a:t>
            </a:r>
          </a:p>
          <a:p>
            <a:pPr eaLnBrk="1" hangingPunct="1"/>
            <a:r>
              <a:rPr lang="en-US" altLang="en-US" sz="2000">
                <a:ea typeface="MS PGothic" panose="020B0600070205080204" pitchFamily="34" charset="-128"/>
              </a:rPr>
              <a:t>High electrical conductivity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8632CCBA-D08F-46E4-9C61-B40F112AA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The Periodic Table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98A091B-A6A4-4E7E-82BA-C292EB9DFD9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534400" cy="4603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Halogens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Need one more electron to fill outermost subshell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Form strong ionic bonds with the alkalis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More stable configurations occur as the </a:t>
            </a:r>
            <a:r>
              <a:rPr lang="en-US" altLang="en-US" sz="2100" i="1">
                <a:ea typeface="MS PGothic" panose="020B0600070205080204" pitchFamily="34" charset="-128"/>
              </a:rPr>
              <a:t>p</a:t>
            </a:r>
            <a:r>
              <a:rPr lang="en-US" altLang="en-US" sz="2100">
                <a:ea typeface="MS PGothic" panose="020B0600070205080204" pitchFamily="34" charset="-128"/>
              </a:rPr>
              <a:t> subshell is filled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 b="1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Transition Metals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Three rows of elements in which the 3</a:t>
            </a:r>
            <a:r>
              <a:rPr lang="en-US" altLang="en-US" sz="2100" i="1">
                <a:ea typeface="MS PGothic" panose="020B0600070205080204" pitchFamily="34" charset="-128"/>
              </a:rPr>
              <a:t>d</a:t>
            </a:r>
            <a:r>
              <a:rPr lang="en-US" altLang="en-US" sz="2100">
                <a:ea typeface="MS PGothic" panose="020B0600070205080204" pitchFamily="34" charset="-128"/>
              </a:rPr>
              <a:t>, 4</a:t>
            </a:r>
            <a:r>
              <a:rPr lang="en-US" altLang="en-US" sz="2100" i="1">
                <a:ea typeface="MS PGothic" panose="020B0600070205080204" pitchFamily="34" charset="-128"/>
              </a:rPr>
              <a:t>d</a:t>
            </a:r>
            <a:r>
              <a:rPr lang="en-US" altLang="en-US" sz="2100">
                <a:ea typeface="MS PGothic" panose="020B0600070205080204" pitchFamily="34" charset="-128"/>
              </a:rPr>
              <a:t>, and 5</a:t>
            </a:r>
            <a:r>
              <a:rPr lang="en-US" altLang="en-US" sz="2100" i="1">
                <a:ea typeface="MS PGothic" panose="020B0600070205080204" pitchFamily="34" charset="-128"/>
              </a:rPr>
              <a:t>d</a:t>
            </a:r>
            <a:r>
              <a:rPr lang="en-US" altLang="en-US" sz="2100">
                <a:ea typeface="MS PGothic" panose="020B0600070205080204" pitchFamily="34" charset="-128"/>
              </a:rPr>
              <a:t> are being filled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Properties primarily determined by the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 electrons, rather than by the </a:t>
            </a:r>
            <a:r>
              <a:rPr lang="en-US" altLang="en-US" sz="2100" i="1">
                <a:ea typeface="MS PGothic" panose="020B0600070205080204" pitchFamily="34" charset="-128"/>
              </a:rPr>
              <a:t>d</a:t>
            </a:r>
            <a:r>
              <a:rPr lang="en-US" altLang="en-US" sz="2100">
                <a:ea typeface="MS PGothic" panose="020B0600070205080204" pitchFamily="34" charset="-128"/>
              </a:rPr>
              <a:t> subshell being filled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Have </a:t>
            </a:r>
            <a:r>
              <a:rPr lang="en-US" altLang="en-US" sz="2100" i="1">
                <a:ea typeface="MS PGothic" panose="020B0600070205080204" pitchFamily="34" charset="-128"/>
              </a:rPr>
              <a:t>d</a:t>
            </a:r>
            <a:r>
              <a:rPr lang="en-US" altLang="en-US" sz="2100">
                <a:ea typeface="MS PGothic" panose="020B0600070205080204" pitchFamily="34" charset="-128"/>
              </a:rPr>
              <a:t>-shell electrons with unpaired spins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As the </a:t>
            </a:r>
            <a:r>
              <a:rPr lang="en-US" altLang="en-US" sz="2100" i="1">
                <a:ea typeface="MS PGothic" panose="020B0600070205080204" pitchFamily="34" charset="-128"/>
              </a:rPr>
              <a:t>d</a:t>
            </a:r>
            <a:r>
              <a:rPr lang="en-US" altLang="en-US" sz="2100">
                <a:ea typeface="MS PGothic" panose="020B0600070205080204" pitchFamily="34" charset="-128"/>
              </a:rPr>
              <a:t> subshell is filled, the magnetic moments, and the tendency for neighboring atoms to align spins are reduced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FF669AD-1B96-42B3-B4EB-4D13F3662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The Periodic Table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8AEB5F5-6149-4C5E-A1FD-C8E6FC2CA58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143000"/>
            <a:ext cx="845820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Lanthanides (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rare earths</a:t>
            </a: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)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Have the outside 6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baseline="30000">
                <a:ea typeface="MS PGothic" panose="020B0600070205080204" pitchFamily="34" charset="-128"/>
              </a:rPr>
              <a:t>2</a:t>
            </a:r>
            <a:r>
              <a:rPr lang="en-US" altLang="en-US" sz="2100">
                <a:ea typeface="MS PGothic" panose="020B0600070205080204" pitchFamily="34" charset="-128"/>
              </a:rPr>
              <a:t> subshell completed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As occurs in the 3</a:t>
            </a:r>
            <a:r>
              <a:rPr lang="en-US" altLang="en-US" sz="2100" i="1">
                <a:ea typeface="MS PGothic" panose="020B0600070205080204" pitchFamily="34" charset="-128"/>
              </a:rPr>
              <a:t>d</a:t>
            </a:r>
            <a:r>
              <a:rPr lang="en-US" altLang="en-US" sz="2100">
                <a:ea typeface="MS PGothic" panose="020B0600070205080204" pitchFamily="34" charset="-128"/>
              </a:rPr>
              <a:t> subshell, the electrons in the 4</a:t>
            </a:r>
            <a:r>
              <a:rPr lang="en-US" altLang="en-US" sz="2100" i="1">
                <a:ea typeface="MS PGothic" panose="020B0600070205080204" pitchFamily="34" charset="-128"/>
              </a:rPr>
              <a:t>f</a:t>
            </a:r>
            <a:r>
              <a:rPr lang="en-US" altLang="en-US" sz="2100">
                <a:ea typeface="MS PGothic" panose="020B0600070205080204" pitchFamily="34" charset="-128"/>
              </a:rPr>
              <a:t> subshell have unpaired electrons that align themselves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The large orbital angular momentum contributes to the large ferromagnetic effects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 b="1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Actinides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Inner subshells are being filled while the 7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baseline="30000">
                <a:ea typeface="MS PGothic" panose="020B0600070205080204" pitchFamily="34" charset="-128"/>
              </a:rPr>
              <a:t>2</a:t>
            </a:r>
            <a:r>
              <a:rPr lang="en-US" altLang="en-US" sz="2100">
                <a:ea typeface="MS PGothic" panose="020B0600070205080204" pitchFamily="34" charset="-128"/>
              </a:rPr>
              <a:t> subshell is complete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Difficult to obtain chemical data because they are all radioactive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Have longer half-lives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951779D-FD02-4E18-A50E-7E66FA61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0DE0C9AC-E1BD-4984-8433-3D3C388B9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5344883A-0C1B-47A8-9F5D-4B80C3F43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68300"/>
            <a:ext cx="4876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0000"/>
                </a:solidFill>
              </a:rPr>
              <a:t>Electron screening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60DAF00-EE48-4F39-AAB5-07416414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C2301E5D-B2BF-422A-A65E-080532F0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0638"/>
            <a:ext cx="893286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51A2F2-D35C-4A31-B872-645405943A3A}"/>
              </a:ext>
            </a:extLst>
          </p:cNvPr>
          <p:cNvSpPr/>
          <p:nvPr/>
        </p:nvSpPr>
        <p:spPr>
          <a:xfrm>
            <a:off x="609600" y="62484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2">
            <a:extLst>
              <a:ext uri="{FF2B5EF4-FFF2-40B4-BE49-F238E27FC236}">
                <a16:creationId xmlns:a16="http://schemas.microsoft.com/office/drawing/2014/main" id="{B4208CB3-E794-49C1-9677-95F41F3A0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381000"/>
            <a:ext cx="47879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Z(eff) for 3s electron in 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Untitled_Page_5.jpg">
            <a:extLst>
              <a:ext uri="{FF2B5EF4-FFF2-40B4-BE49-F238E27FC236}">
                <a16:creationId xmlns:a16="http://schemas.microsoft.com/office/drawing/2014/main" id="{00AC531B-3336-47DA-BEC8-10D50ACF1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/>
          <a:stretch>
            <a:fillRect/>
          </a:stretch>
        </p:blipFill>
        <p:spPr bwMode="auto">
          <a:xfrm>
            <a:off x="0" y="925513"/>
            <a:ext cx="9144000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B7CABCE7-0CB8-4164-A353-76133A03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196850"/>
            <a:ext cx="5489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Atomic Structure and the periodic table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>
            <a:extLst>
              <a:ext uri="{FF2B5EF4-FFF2-40B4-BE49-F238E27FC236}">
                <a16:creationId xmlns:a16="http://schemas.microsoft.com/office/drawing/2014/main" id="{E4CA407D-CC4D-4ABE-9A93-67B8DEADE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620000" cy="16764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977900" algn="l"/>
              </a:tabLst>
              <a:defRPr/>
            </a:pPr>
            <a:r>
              <a:rPr lang="en-US" sz="2600">
                <a:ea typeface="MS PGothic" pitchFamily="34" charset="-128"/>
              </a:rPr>
              <a:t>8.1	Atomic Structure and the Periodic Table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977900" algn="l"/>
              </a:tabLst>
              <a:defRPr/>
            </a:pPr>
            <a:r>
              <a:rPr lang="en-US" sz="2600">
                <a:ea typeface="MS PGothic" pitchFamily="34" charset="-128"/>
              </a:rPr>
              <a:t>8.2	Total Angular Momentum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977900" algn="l"/>
              </a:tabLst>
              <a:defRPr/>
            </a:pPr>
            <a:r>
              <a:rPr lang="en-US" sz="2600">
                <a:ea typeface="MS PGothic" pitchFamily="34" charset="-128"/>
              </a:rPr>
              <a:t>8.3	Anomalous Zeeman Effect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977900" algn="l"/>
              </a:tabLst>
              <a:defRPr/>
            </a:pPr>
            <a:endParaRPr lang="en-US" sz="2600">
              <a:ea typeface="MS PGothic" pitchFamily="34" charset="-128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977900" algn="l"/>
              </a:tabLst>
              <a:defRPr/>
            </a:pPr>
            <a:endParaRPr lang="en-US" sz="2600">
              <a:ea typeface="MS PGothic" pitchFamily="34" charset="-128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977900" algn="l"/>
              </a:tabLst>
              <a:defRPr/>
            </a:pPr>
            <a:endParaRPr lang="en-US" sz="2600">
              <a:ea typeface="MS PGothic" pitchFamily="34" charset="-128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977900" algn="l"/>
              </a:tabLst>
              <a:defRPr/>
            </a:pPr>
            <a:endParaRPr lang="en-US" sz="2600">
              <a:ea typeface="MS PGothic" pitchFamily="34" charset="-128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977900" algn="l"/>
              </a:tabLst>
              <a:defRPr/>
            </a:pPr>
            <a:endParaRPr lang="en-US" sz="2600">
              <a:ea typeface="MS PGothic" pitchFamily="34" charset="-128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977900" algn="l"/>
              </a:tabLst>
              <a:defRPr/>
            </a:pPr>
            <a:endParaRPr lang="en-US" sz="1400">
              <a:ea typeface="MS PGothic" pitchFamily="34" charset="-128"/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1400">
                <a:ea typeface="MS PGothic" pitchFamily="34" charset="-128"/>
              </a:rPr>
              <a:t>                                    </a:t>
            </a:r>
            <a:r>
              <a:rPr lang="en-US" sz="1400" i="1">
                <a:solidFill>
                  <a:srgbClr val="FF0000"/>
                </a:solidFill>
                <a:ea typeface="MS PGothic" pitchFamily="34" charset="-128"/>
              </a:rPr>
              <a:t>For me too, the periodic table was a passion…. As a boy, I stood in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1400" i="1">
                <a:solidFill>
                  <a:srgbClr val="FF0000"/>
                </a:solidFill>
                <a:ea typeface="MS PGothic" pitchFamily="34" charset="-128"/>
              </a:rPr>
              <a:t>                                    front of the [Science Museum, London] display for hours, thinking how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1400" i="1">
                <a:solidFill>
                  <a:srgbClr val="FF0000"/>
                </a:solidFill>
                <a:ea typeface="MS PGothic" pitchFamily="34" charset="-128"/>
              </a:rPr>
              <a:t>                                    wonderful it was that each of these metal foils and jars of gas had its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1400" i="1">
                <a:solidFill>
                  <a:srgbClr val="FF0000"/>
                </a:solidFill>
                <a:ea typeface="MS PGothic" pitchFamily="34" charset="-128"/>
              </a:rPr>
              <a:t>                                    own distinct personality.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977900" algn="l"/>
              </a:tabLst>
              <a:defRPr/>
            </a:pPr>
            <a:r>
              <a:rPr lang="en-US" sz="1400" i="1">
                <a:solidFill>
                  <a:srgbClr val="FF0000"/>
                </a:solidFill>
                <a:ea typeface="MS PGothic" pitchFamily="34" charset="-128"/>
              </a:rPr>
              <a:t>                                                                                                                   Freeman Dyson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4A24570-5C9C-498B-8E9D-98BCFB761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79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+mn-lt"/>
                <a:cs typeface="+mn-cs"/>
              </a:rPr>
              <a:t>Review of</a:t>
            </a:r>
            <a:br>
              <a:rPr lang="en-US" sz="3400" dirty="0">
                <a:solidFill>
                  <a:srgbClr val="3333CC"/>
                </a:solidFill>
                <a:latin typeface="+mn-lt"/>
                <a:cs typeface="+mn-cs"/>
              </a:rPr>
            </a:b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Atomic Structure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00" name="Text Box 8">
            <a:extLst>
              <a:ext uri="{FF2B5EF4-FFF2-40B4-BE49-F238E27FC236}">
                <a16:creationId xmlns:a16="http://schemas.microsoft.com/office/drawing/2014/main" id="{419A92FD-EFD1-4005-967A-BBC006E0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10000"/>
            <a:ext cx="5181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>
                <a:latin typeface="Arial" panose="020B0604020202020204" pitchFamily="34" charset="0"/>
                <a:ea typeface="MS PGothic" panose="020B0600070205080204" pitchFamily="34" charset="-128"/>
              </a:rPr>
              <a:t>What distinguished Mendeleev was not only genius, but a passion for the elements. They became his personal friends; he knew every quirk and detail of their behavior.</a:t>
            </a:r>
          </a:p>
          <a:p>
            <a:pPr algn="r" eaLnBrk="1" hangingPunct="1"/>
            <a:endParaRPr lang="en-US" altLang="en-US" sz="14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r" eaLnBrk="1" hangingPunct="1"/>
            <a:r>
              <a:rPr lang="en-US" altLang="en-US" sz="1400">
                <a:latin typeface="Arial" panose="020B0604020202020204" pitchFamily="34" charset="0"/>
                <a:ea typeface="MS PGothic" panose="020B0600070205080204" pitchFamily="34" charset="-128"/>
              </a:rPr>
              <a:t>- J. Bronowski</a:t>
            </a:r>
            <a:endParaRPr lang="en-US" altLang="en-US" sz="1400">
              <a:solidFill>
                <a:schemeClr val="tx2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01" name="TextBox 1">
            <a:extLst>
              <a:ext uri="{FF2B5EF4-FFF2-40B4-BE49-F238E27FC236}">
                <a16:creationId xmlns:a16="http://schemas.microsoft.com/office/drawing/2014/main" id="{57C5B822-416E-4FEF-BB17-044CA4115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248400"/>
            <a:ext cx="8823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From Thornton and Rex    Modern Physics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1741C70-742C-4B5E-BFAD-61255E502D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144780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MS PGothic" panose="020B0600070205080204" pitchFamily="34" charset="-128"/>
              </a:rPr>
              <a:t>8.1: Atomic Structure and the Periodic Table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6FF4256-0663-4BB1-A65D-31794FC906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8458200" cy="4800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What would happen if there are </a:t>
            </a:r>
            <a:r>
              <a:rPr lang="en-US" altLang="en-US" sz="2100" i="1">
                <a:solidFill>
                  <a:srgbClr val="000000"/>
                </a:solidFill>
                <a:ea typeface="MS PGothic" panose="020B0600070205080204" pitchFamily="34" charset="-128"/>
              </a:rPr>
              <a:t>more than one electron</a:t>
            </a: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?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		a nucleus with charge +2e attracting two electrons</a:t>
            </a:r>
          </a:p>
          <a:p>
            <a:pPr marL="342900" indent="-342900" algn="l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		the two electrons repelling one another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US" altLang="en-US" sz="21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US" altLang="en-US" sz="21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Can not solve problems exactly with the Schrödinger equation because of the complex potential interactions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US" altLang="en-US" sz="21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n-US" altLang="en-US" sz="21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n-US" altLang="en-US" sz="2100">
                <a:solidFill>
                  <a:srgbClr val="000000"/>
                </a:solidFill>
                <a:ea typeface="MS PGothic" panose="020B0600070205080204" pitchFamily="34" charset="-128"/>
              </a:rPr>
              <a:t>Can understand experimental results without computing the wave functions of many-electron atoms by applying the boundary conditions and selection rules</a:t>
            </a:r>
          </a:p>
        </p:txBody>
      </p:sp>
      <p:sp>
        <p:nvSpPr>
          <p:cNvPr id="5124" name="Line 10">
            <a:extLst>
              <a:ext uri="{FF2B5EF4-FFF2-40B4-BE49-F238E27FC236}">
                <a16:creationId xmlns:a16="http://schemas.microsoft.com/office/drawing/2014/main" id="{09CD2CA1-56BA-47D3-BB60-EA2B8C4F37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00" y="1854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11">
            <a:extLst>
              <a:ext uri="{FF2B5EF4-FFF2-40B4-BE49-F238E27FC236}">
                <a16:creationId xmlns:a16="http://schemas.microsoft.com/office/drawing/2014/main" id="{56294BC0-CB4C-4E3A-B62F-D1867BAEB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500" y="21971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12">
            <a:extLst>
              <a:ext uri="{FF2B5EF4-FFF2-40B4-BE49-F238E27FC236}">
                <a16:creationId xmlns:a16="http://schemas.microsoft.com/office/drawing/2014/main" id="{DF29B901-829C-4BDA-9984-76DD1DDA2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2455863"/>
            <a:ext cx="1987550" cy="549275"/>
          </a:xfrm>
          <a:prstGeom prst="downArrow">
            <a:avLst>
              <a:gd name="adj1" fmla="val 40806"/>
              <a:gd name="adj2" fmla="val 47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7" name="AutoShape 14">
            <a:extLst>
              <a:ext uri="{FF2B5EF4-FFF2-40B4-BE49-F238E27FC236}">
                <a16:creationId xmlns:a16="http://schemas.microsoft.com/office/drawing/2014/main" id="{826D0E9B-793A-41B2-8E4B-736E68A4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3814763"/>
            <a:ext cx="1987550" cy="549275"/>
          </a:xfrm>
          <a:prstGeom prst="downArrow">
            <a:avLst>
              <a:gd name="adj1" fmla="val 40806"/>
              <a:gd name="adj2" fmla="val 479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1534D6A-E21B-4063-9E96-3E3D7FF3C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Pauli Exclusion Principle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289EB0F0-1DBF-48BB-9325-37DF5A7E0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To understand atomic spectroscopic data for optical frequencies, </a:t>
            </a:r>
            <a:r>
              <a:rPr lang="en-US" sz="2200">
                <a:solidFill>
                  <a:srgbClr val="FF0000"/>
                </a:solidFill>
                <a:ea typeface="MS PGothic" pitchFamily="34" charset="-128"/>
              </a:rPr>
              <a:t>Wolfgang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 Pauli proposed an exclusion principle: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	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No two electrons in an atom may have the same set of quantum numbers (</a:t>
            </a:r>
            <a:r>
              <a:rPr lang="en-US" sz="2200" b="1" i="1">
                <a:solidFill>
                  <a:srgbClr val="000000"/>
                </a:solidFill>
                <a:ea typeface="MS PGothic" pitchFamily="34" charset="-128"/>
              </a:rPr>
              <a:t>n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sz="2200" b="1">
                <a:solidFill>
                  <a:srgbClr val="000000"/>
                </a:solidFill>
                <a:ea typeface="ヒラギノ角ゴ Pro W3" charset="-128"/>
              </a:rPr>
              <a:t>ℓ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sz="2200" b="1" i="1">
                <a:solidFill>
                  <a:srgbClr val="000000"/>
                </a:solidFill>
                <a:ea typeface="MS PGothic" pitchFamily="34" charset="-128"/>
              </a:rPr>
              <a:t>m</a:t>
            </a:r>
            <a:r>
              <a:rPr lang="en-US" sz="2200" b="1" baseline="-25000">
                <a:solidFill>
                  <a:srgbClr val="000000"/>
                </a:solidFill>
                <a:ea typeface="ヒラギノ角ゴ Pro W3" charset="-128"/>
              </a:rPr>
              <a:t>ℓ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sz="2200" b="1" i="1">
                <a:solidFill>
                  <a:srgbClr val="000000"/>
                </a:solidFill>
                <a:ea typeface="MS PGothic" pitchFamily="34" charset="-128"/>
              </a:rPr>
              <a:t>m</a:t>
            </a:r>
            <a:r>
              <a:rPr lang="en-US" sz="2200" b="1" i="1" baseline="-25000">
                <a:solidFill>
                  <a:srgbClr val="000000"/>
                </a:solidFill>
                <a:ea typeface="MS PGothic" pitchFamily="34" charset="-128"/>
              </a:rPr>
              <a:t>s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)</a:t>
            </a:r>
            <a:r>
              <a:rPr lang="en-US" sz="2200" b="1">
                <a:solidFill>
                  <a:srgbClr val="000000"/>
                </a:solidFill>
                <a:latin typeface="NewBaskerville-Rmn" charset="-128"/>
                <a:ea typeface="MS PGothic" pitchFamily="34" charset="-128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baseline="-25000">
              <a:solidFill>
                <a:srgbClr val="000000"/>
              </a:solidFill>
              <a:ea typeface="MS PGothic" pitchFamily="34" charset="-128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It applies to all particles of half-integer spin, which are called </a:t>
            </a:r>
            <a:r>
              <a:rPr lang="en-US" sz="2200" i="1">
                <a:solidFill>
                  <a:srgbClr val="000000"/>
                </a:solidFill>
                <a:ea typeface="MS PGothic" pitchFamily="34" charset="-128"/>
              </a:rPr>
              <a:t>fermions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, and particles in the nucleus are fermions.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  <a:p>
            <a:pPr marL="457200" indent="-457200" eaLnBrk="1" fontAlgn="auto" hangingPunct="1">
              <a:spcAft>
                <a:spcPts val="600"/>
              </a:spcAft>
              <a:defRPr/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The periodic table can be understood by two rules: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en-US" sz="2100">
                <a:solidFill>
                  <a:srgbClr val="000000"/>
                </a:solidFill>
                <a:ea typeface="MS PGothic" pitchFamily="34" charset="-128"/>
              </a:rPr>
              <a:t>The electrons in an atom tend to occupy the lowest energy levels available to them.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AutoNum type="arabicParenR"/>
              <a:defRPr/>
            </a:pPr>
            <a:r>
              <a:rPr lang="en-US" sz="2100">
                <a:solidFill>
                  <a:srgbClr val="FF0000"/>
                </a:solidFill>
                <a:ea typeface="MS PGothic" pitchFamily="34" charset="-128"/>
              </a:rPr>
              <a:t>Only one electron can be in a state with a given (complete) set of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sz="2100">
                <a:solidFill>
                  <a:srgbClr val="FF0000"/>
                </a:solidFill>
                <a:ea typeface="MS PGothic" pitchFamily="34" charset="-128"/>
              </a:rPr>
              <a:t>       quantum numbers (Pauli exclusion principle).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/>
            </a:pPr>
            <a:r>
              <a:rPr lang="en-US" sz="2100">
                <a:solidFill>
                  <a:srgbClr val="000000"/>
                </a:solidFill>
                <a:ea typeface="MS PGothic" pitchFamily="34" charset="-128"/>
              </a:rPr>
              <a:t>     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>
            <a:extLst>
              <a:ext uri="{FF2B5EF4-FFF2-40B4-BE49-F238E27FC236}">
                <a16:creationId xmlns:a16="http://schemas.microsoft.com/office/drawing/2014/main" id="{73DD7F99-182F-4CD0-8E82-AF8448D62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MS PGothic" panose="020B0600070205080204" pitchFamily="34" charset="-128"/>
              </a:rPr>
              <a:t>Atomic Structure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6B7BC3D-132E-4E5C-A6F9-48CE277D6B43}"/>
              </a:ext>
            </a:extLst>
          </p:cNvPr>
          <p:cNvSpPr>
            <a:spLocks noChangeArrowheads="1"/>
          </p:cNvSpPr>
          <p:nvPr>
            <p:ph idx="4294967295"/>
          </p:nvPr>
        </p:nvSpPr>
        <p:spPr>
          <a:xfrm>
            <a:off x="457200" y="850900"/>
            <a:ext cx="8529638" cy="5549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 b="1">
                <a:solidFill>
                  <a:srgbClr val="000000"/>
                </a:solidFill>
                <a:ea typeface="MS PGothic" panose="020B0600070205080204" pitchFamily="34" charset="-128"/>
              </a:rPr>
              <a:t>Hydrogen</a:t>
            </a:r>
            <a:r>
              <a:rPr lang="en-US" altLang="en-US" sz="2000">
                <a:ea typeface="MS PGothic" panose="020B0600070205080204" pitchFamily="34" charset="-128"/>
              </a:rPr>
              <a:t>: </a:t>
            </a:r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n</a:t>
            </a:r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en-US" altLang="en-US" sz="2000">
                <a:solidFill>
                  <a:srgbClr val="000000"/>
                </a:solidFill>
                <a:ea typeface="ヒラギノ角ゴ Pro W3" charset="-128"/>
              </a:rPr>
              <a:t>ℓ</a:t>
            </a:r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m</a:t>
            </a:r>
            <a:r>
              <a:rPr lang="en-US" altLang="en-US" sz="2000" baseline="-25000">
                <a:solidFill>
                  <a:srgbClr val="000000"/>
                </a:solidFill>
                <a:ea typeface="ヒラギノ角ゴ Pro W3" charset="-128"/>
              </a:rPr>
              <a:t>ℓ</a:t>
            </a:r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, 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m</a:t>
            </a:r>
            <a:r>
              <a:rPr lang="en-US" altLang="en-US" sz="2000" i="1" baseline="-25000">
                <a:solidFill>
                  <a:srgbClr val="000000"/>
                </a:solidFill>
                <a:ea typeface="MS PGothic" panose="020B0600070205080204" pitchFamily="34" charset="-128"/>
              </a:rPr>
              <a:t>s</a:t>
            </a:r>
            <a:r>
              <a:rPr lang="en-US" altLang="en-US" sz="2000">
                <a:solidFill>
                  <a:srgbClr val="000000"/>
                </a:solidFill>
                <a:ea typeface="MS PGothic" panose="020B0600070205080204" pitchFamily="34" charset="-128"/>
              </a:rPr>
              <a:t>)</a:t>
            </a:r>
            <a:r>
              <a:rPr lang="en-US" altLang="en-US" sz="2000">
                <a:ea typeface="MS PGothic" panose="020B0600070205080204" pitchFamily="34" charset="-128"/>
              </a:rPr>
              <a:t> = (1, 0, 0, </a:t>
            </a:r>
            <a:r>
              <a:rPr lang="en-US" altLang="en-US" sz="2000">
                <a:ea typeface="MS PGothic" panose="020B0600070205080204" pitchFamily="34" charset="-128"/>
                <a:cs typeface="Arial" panose="020B0604020202020204" pitchFamily="34" charset="0"/>
              </a:rPr>
              <a:t>±</a:t>
            </a:r>
            <a:r>
              <a:rPr lang="en-US" altLang="en-US" sz="2000">
                <a:ea typeface="MS PGothic" panose="020B0600070205080204" pitchFamily="34" charset="-128"/>
              </a:rPr>
              <a:t>½) in ground state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>
                <a:ea typeface="MS PGothic" panose="020B0600070205080204" pitchFamily="34" charset="-128"/>
              </a:rPr>
              <a:t>In the absence of a magnetic field, the state 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m</a:t>
            </a:r>
            <a:r>
              <a:rPr lang="en-US" altLang="en-US" sz="2000" i="1" baseline="-25000">
                <a:solidFill>
                  <a:srgbClr val="000000"/>
                </a:solidFill>
                <a:ea typeface="MS PGothic" panose="020B0600070205080204" pitchFamily="34" charset="-128"/>
              </a:rPr>
              <a:t>s</a:t>
            </a:r>
            <a:r>
              <a:rPr lang="en-US" altLang="en-US" sz="2000">
                <a:ea typeface="MS PGothic" panose="020B0600070205080204" pitchFamily="34" charset="-128"/>
              </a:rPr>
              <a:t> = ½ is degenerate with the 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m</a:t>
            </a:r>
            <a:r>
              <a:rPr lang="en-US" altLang="en-US" sz="2000" i="1" baseline="-25000">
                <a:solidFill>
                  <a:srgbClr val="000000"/>
                </a:solidFill>
                <a:ea typeface="MS PGothic" panose="020B0600070205080204" pitchFamily="34" charset="-128"/>
              </a:rPr>
              <a:t>s</a:t>
            </a:r>
            <a:r>
              <a:rPr lang="en-US" altLang="en-US" sz="2000">
                <a:ea typeface="MS PGothic" panose="020B0600070205080204" pitchFamily="34" charset="-128"/>
              </a:rPr>
              <a:t> = −½  state.</a:t>
            </a:r>
          </a:p>
          <a:p>
            <a:pPr eaLnBrk="1" hangingPunct="1"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endParaRPr lang="en-US" altLang="en-US" sz="20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 b="1">
                <a:solidFill>
                  <a:srgbClr val="000000"/>
                </a:solidFill>
                <a:ea typeface="MS PGothic" panose="020B0600070205080204" pitchFamily="34" charset="-128"/>
              </a:rPr>
              <a:t>Helium</a:t>
            </a:r>
            <a:r>
              <a:rPr lang="en-US" altLang="en-US" sz="2000">
                <a:ea typeface="MS PGothic" panose="020B0600070205080204" pitchFamily="34" charset="-128"/>
              </a:rPr>
              <a:t>: (1, 0, 0, ½) for the first electron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>
                <a:ea typeface="MS PGothic" panose="020B0600070205080204" pitchFamily="34" charset="-128"/>
              </a:rPr>
              <a:t>              (1, 0, 0, −½) for the second electron</a:t>
            </a:r>
          </a:p>
          <a:p>
            <a:pPr eaLnBrk="1" hangingPunct="1">
              <a:buFont typeface="Wingdings" panose="05000000000000000000" pitchFamily="2" charset="2"/>
              <a:buNone/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>
                <a:ea typeface="MS PGothic" panose="020B0600070205080204" pitchFamily="34" charset="-128"/>
              </a:rPr>
              <a:t>Electrons have antialigned (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m</a:t>
            </a:r>
            <a:r>
              <a:rPr lang="en-US" altLang="en-US" sz="2000" i="1" baseline="-25000">
                <a:solidFill>
                  <a:srgbClr val="000000"/>
                </a:solidFill>
                <a:ea typeface="MS PGothic" panose="020B0600070205080204" pitchFamily="34" charset="-128"/>
              </a:rPr>
              <a:t>s</a:t>
            </a:r>
            <a:r>
              <a:rPr lang="en-US" altLang="en-US" sz="2000">
                <a:ea typeface="MS PGothic" panose="020B0600070205080204" pitchFamily="34" charset="-128"/>
              </a:rPr>
              <a:t> = +½ and </a:t>
            </a:r>
            <a:r>
              <a:rPr lang="en-US" altLang="en-US" sz="2000" i="1">
                <a:solidFill>
                  <a:srgbClr val="000000"/>
                </a:solidFill>
                <a:ea typeface="MS PGothic" panose="020B0600070205080204" pitchFamily="34" charset="-128"/>
              </a:rPr>
              <a:t>m</a:t>
            </a:r>
            <a:r>
              <a:rPr lang="en-US" altLang="en-US" sz="2000" i="1" baseline="-25000">
                <a:solidFill>
                  <a:srgbClr val="000000"/>
                </a:solidFill>
                <a:ea typeface="MS PGothic" panose="020B0600070205080204" pitchFamily="34" charset="-128"/>
              </a:rPr>
              <a:t>s</a:t>
            </a:r>
            <a:r>
              <a:rPr lang="en-US" altLang="en-US" sz="2000">
                <a:ea typeface="MS PGothic" panose="020B0600070205080204" pitchFamily="34" charset="-128"/>
              </a:rPr>
              <a:t> = −½) spins as being </a:t>
            </a:r>
            <a:r>
              <a:rPr lang="en-US" altLang="en-US" sz="2000" i="1">
                <a:ea typeface="MS PGothic" panose="020B0600070205080204" pitchFamily="34" charset="-128"/>
              </a:rPr>
              <a:t>paired</a:t>
            </a:r>
            <a:r>
              <a:rPr lang="en-US" altLang="en-US" sz="2000">
                <a:ea typeface="MS PGothic" panose="020B0600070205080204" pitchFamily="34" charset="-128"/>
              </a:rPr>
              <a:t> 	    Supports Pauli exclusion principle</a:t>
            </a:r>
          </a:p>
          <a:p>
            <a:pPr eaLnBrk="1" hangingPunct="1"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endParaRPr lang="en-US" altLang="en-US" sz="2000">
              <a:ea typeface="MS PGothic" panose="020B0600070205080204" pitchFamily="34" charset="-128"/>
            </a:endParaRPr>
          </a:p>
          <a:p>
            <a:pPr eaLnBrk="1" hangingPunct="1"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>
                <a:ea typeface="MS PGothic" panose="020B0600070205080204" pitchFamily="34" charset="-128"/>
              </a:rPr>
              <a:t>The principle quantum number also has letter codes.</a:t>
            </a:r>
          </a:p>
          <a:p>
            <a:pPr lvl="1" eaLnBrk="1" hangingPunct="1"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 i="1">
                <a:ea typeface="MS PGothic" panose="020B0600070205080204" pitchFamily="34" charset="-128"/>
              </a:rPr>
              <a:t>n</a:t>
            </a:r>
            <a:r>
              <a:rPr lang="en-US" altLang="en-US" sz="2000">
                <a:ea typeface="MS PGothic" panose="020B0600070205080204" pitchFamily="34" charset="-128"/>
              </a:rPr>
              <a:t> = 	1	2	3	4...</a:t>
            </a:r>
          </a:p>
          <a:p>
            <a:pPr lvl="1" eaLnBrk="1" hangingPunct="1"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>
                <a:ea typeface="MS PGothic" panose="020B0600070205080204" pitchFamily="34" charset="-128"/>
              </a:rPr>
              <a:t>Letter = 	K	L	M	N…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endParaRPr lang="en-US" altLang="en-US" sz="2000">
              <a:ea typeface="MS PGothic" panose="020B0600070205080204" pitchFamily="34" charset="-128"/>
            </a:endParaRPr>
          </a:p>
          <a:p>
            <a:pPr eaLnBrk="1" hangingPunct="1"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 i="1">
                <a:ea typeface="MS PGothic" panose="020B0600070205080204" pitchFamily="34" charset="-128"/>
              </a:rPr>
              <a:t>n</a:t>
            </a:r>
            <a:r>
              <a:rPr lang="en-US" altLang="en-US" sz="2000">
                <a:ea typeface="MS PGothic" panose="020B0600070205080204" pitchFamily="34" charset="-128"/>
              </a:rPr>
              <a:t> = </a:t>
            </a:r>
            <a:r>
              <a:rPr lang="en-US" altLang="en-US" sz="2000" b="1">
                <a:ea typeface="MS PGothic" panose="020B0600070205080204" pitchFamily="34" charset="-128"/>
              </a:rPr>
              <a:t>shells</a:t>
            </a:r>
            <a:r>
              <a:rPr lang="en-US" altLang="en-US" sz="2000">
                <a:ea typeface="MS PGothic" panose="020B0600070205080204" pitchFamily="34" charset="-128"/>
              </a:rPr>
              <a:t> (eg: K shell, L shell, etc.)</a:t>
            </a:r>
          </a:p>
          <a:p>
            <a:pPr eaLnBrk="1" hangingPunct="1">
              <a:tabLst>
                <a:tab pos="1774825" algn="l"/>
                <a:tab pos="2178050" algn="l"/>
                <a:tab pos="2568575" algn="l"/>
                <a:tab pos="3025775" algn="l"/>
                <a:tab pos="3603625" algn="l"/>
              </a:tabLst>
            </a:pPr>
            <a:r>
              <a:rPr lang="en-US" altLang="en-US" sz="2000" i="1">
                <a:ea typeface="MS PGothic" panose="020B0600070205080204" pitchFamily="34" charset="-128"/>
              </a:rPr>
              <a:t>n</a:t>
            </a:r>
            <a:r>
              <a:rPr lang="en-US" altLang="en-US" sz="2000">
                <a:ea typeface="ヒラギノ角ゴ ProN W3" charset="-128"/>
              </a:rPr>
              <a:t>ℓ</a:t>
            </a:r>
            <a:r>
              <a:rPr lang="en-US" altLang="en-US" sz="2000">
                <a:ea typeface="MS PGothic" panose="020B0600070205080204" pitchFamily="34" charset="-128"/>
              </a:rPr>
              <a:t>  = </a:t>
            </a:r>
            <a:r>
              <a:rPr lang="en-US" altLang="en-US" sz="2000" b="1">
                <a:ea typeface="MS PGothic" panose="020B0600070205080204" pitchFamily="34" charset="-128"/>
              </a:rPr>
              <a:t>subshells</a:t>
            </a:r>
            <a:r>
              <a:rPr lang="en-US" altLang="en-US" sz="2000">
                <a:ea typeface="MS PGothic" panose="020B0600070205080204" pitchFamily="34" charset="-128"/>
              </a:rPr>
              <a:t> (eg: 1</a:t>
            </a:r>
            <a:r>
              <a:rPr lang="en-US" altLang="en-US" sz="2000" i="1">
                <a:ea typeface="MS PGothic" panose="020B0600070205080204" pitchFamily="34" charset="-128"/>
              </a:rPr>
              <a:t>s</a:t>
            </a:r>
            <a:r>
              <a:rPr lang="en-US" altLang="en-US" sz="2000">
                <a:ea typeface="MS PGothic" panose="020B0600070205080204" pitchFamily="34" charset="-128"/>
              </a:rPr>
              <a:t>, 2</a:t>
            </a:r>
            <a:r>
              <a:rPr lang="en-US" altLang="en-US" sz="2000" i="1">
                <a:ea typeface="MS PGothic" panose="020B0600070205080204" pitchFamily="34" charset="-128"/>
              </a:rPr>
              <a:t>p</a:t>
            </a:r>
            <a:r>
              <a:rPr lang="en-US" altLang="en-US" sz="2000">
                <a:ea typeface="MS PGothic" panose="020B0600070205080204" pitchFamily="34" charset="-128"/>
              </a:rPr>
              <a:t>, 3</a:t>
            </a:r>
            <a:r>
              <a:rPr lang="en-US" altLang="en-US" sz="2000" i="1">
                <a:ea typeface="MS PGothic" panose="020B0600070205080204" pitchFamily="34" charset="-128"/>
              </a:rPr>
              <a:t>d</a:t>
            </a:r>
            <a:r>
              <a:rPr lang="en-US" altLang="en-US" sz="2000"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7172" name="Line 12">
            <a:extLst>
              <a:ext uri="{FF2B5EF4-FFF2-40B4-BE49-F238E27FC236}">
                <a16:creationId xmlns:a16="http://schemas.microsoft.com/office/drawing/2014/main" id="{612BB4CC-9AF4-4C68-BBD2-EBA797D77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572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15">
            <a:extLst>
              <a:ext uri="{FF2B5EF4-FFF2-40B4-BE49-F238E27FC236}">
                <a16:creationId xmlns:a16="http://schemas.microsoft.com/office/drawing/2014/main" id="{00F669DF-648B-40BE-B9D2-032A19ED7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0"/>
            <a:ext cx="3657600" cy="10953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Electrons for H and He atoms are in the K shell.</a:t>
            </a:r>
          </a:p>
          <a:p>
            <a:pPr eaLnBrk="1" hangingPunct="1"/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H: 1</a:t>
            </a:r>
            <a:r>
              <a:rPr lang="en-US" altLang="en-US" sz="1600" b="1" i="1">
                <a:latin typeface="Arial" panose="020B0604020202020204" pitchFamily="34" charset="0"/>
                <a:ea typeface="MS PGothic" panose="020B0600070205080204" pitchFamily="34" charset="-128"/>
              </a:rPr>
              <a:t>s</a:t>
            </a:r>
            <a:r>
              <a:rPr lang="en-US" altLang="en-US" sz="1600" b="1" baseline="30000"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He: 1</a:t>
            </a:r>
            <a:r>
              <a:rPr lang="en-US" altLang="en-US" sz="1600" b="1" i="1">
                <a:latin typeface="Arial" panose="020B0604020202020204" pitchFamily="34" charset="0"/>
                <a:ea typeface="MS PGothic" panose="020B0600070205080204" pitchFamily="34" charset="-128"/>
              </a:rPr>
              <a:t>s</a:t>
            </a:r>
            <a:r>
              <a:rPr lang="en-US" altLang="en-US" sz="1600" b="1" baseline="30000">
                <a:latin typeface="Arial" panose="020B0604020202020204" pitchFamily="34" charset="0"/>
                <a:ea typeface="MS PGothic" panose="020B0600070205080204" pitchFamily="34" charset="-128"/>
              </a:rPr>
              <a:t>1</a:t>
            </a:r>
            <a:r>
              <a:rPr lang="en-US" altLang="en-US" sz="1600" b="1">
                <a:latin typeface="Arial" panose="020B0604020202020204" pitchFamily="34" charset="0"/>
                <a:ea typeface="MS PGothic" panose="020B0600070205080204" pitchFamily="34" charset="-128"/>
              </a:rPr>
              <a:t> or 1</a:t>
            </a:r>
            <a:r>
              <a:rPr lang="en-US" altLang="en-US" sz="1600" b="1" i="1">
                <a:latin typeface="Arial" panose="020B0604020202020204" pitchFamily="34" charset="0"/>
                <a:ea typeface="MS PGothic" panose="020B0600070205080204" pitchFamily="34" charset="-128"/>
              </a:rPr>
              <a:t>s</a:t>
            </a:r>
            <a:endParaRPr lang="en-US" altLang="en-US" sz="1600" b="1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CA8206C3-5BE5-480A-8609-A4878EB01A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73050"/>
            <a:ext cx="2209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5">
            <a:extLst>
              <a:ext uri="{FF2B5EF4-FFF2-40B4-BE49-F238E27FC236}">
                <a16:creationId xmlns:a16="http://schemas.microsoft.com/office/drawing/2014/main" id="{08B15760-433F-4843-BDD7-132CE53CB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MS PGothic" panose="020B0600070205080204" pitchFamily="34" charset="-128"/>
              </a:rPr>
              <a:t>Atomic Structure</a:t>
            </a: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D2010CD-AD16-443E-A958-76084A1F116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6324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How many electrons may be in each subshell?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 i="1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Recall:           </a:t>
            </a:r>
            <a:r>
              <a:rPr lang="en-US" altLang="en-US" sz="1900">
                <a:solidFill>
                  <a:srgbClr val="000000"/>
                </a:solidFill>
                <a:ea typeface="ヒラギノ角ゴ Pro W3" charset="-128"/>
              </a:rPr>
              <a:t>ℓ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 =   0   1   2   3   4   5   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              letter  =   </a:t>
            </a: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s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  </a:t>
            </a: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p 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 </a:t>
            </a: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d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   </a:t>
            </a: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f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  </a:t>
            </a: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g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  </a:t>
            </a: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h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  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900">
                <a:solidFill>
                  <a:srgbClr val="000000"/>
                </a:solidFill>
                <a:ea typeface="ヒラギノ角ゴ Pro W3" charset="-128"/>
              </a:rPr>
              <a:t>ℓ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= 0, (</a:t>
            </a: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s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state) can have two electrons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>
                <a:solidFill>
                  <a:srgbClr val="000000"/>
                </a:solidFill>
                <a:ea typeface="ヒラギノ角ゴ Pro W3" charset="-128"/>
              </a:rPr>
              <a:t>ℓ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= 1, (</a:t>
            </a:r>
            <a:r>
              <a:rPr lang="en-US" altLang="en-US" sz="1900" i="1">
                <a:solidFill>
                  <a:srgbClr val="000000"/>
                </a:solidFill>
                <a:ea typeface="MS PGothic" panose="020B0600070205080204" pitchFamily="34" charset="-128"/>
              </a:rPr>
              <a:t>p</a:t>
            </a:r>
            <a:r>
              <a:rPr lang="en-US" altLang="en-US" sz="1900">
                <a:solidFill>
                  <a:srgbClr val="000000"/>
                </a:solidFill>
                <a:ea typeface="MS PGothic" panose="020B0600070205080204" pitchFamily="34" charset="-128"/>
              </a:rPr>
              <a:t> state) can have six electrons, and so 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9A12F6AA-0A3D-469F-9B26-E075FC95B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6553200" cy="283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lower </a:t>
            </a: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</a:rPr>
              <a:t>ℓ values have more elliptical orbits than the higher ℓ values.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</a:rPr>
              <a:t>	Electrons with higher ℓ values are more  	shielded from the nuclear charge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</a:rPr>
              <a:t>	Electrons lie higher in energy than those with 	lower ℓ values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9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</a:rPr>
              <a:t>	</a:t>
            </a:r>
            <a:r>
              <a:rPr lang="en-US" altLang="en-US" sz="1900">
                <a:solidFill>
                  <a:srgbClr val="FF0000"/>
                </a:solidFill>
                <a:latin typeface="Arial" panose="020B0604020202020204" pitchFamily="34" charset="0"/>
                <a:ea typeface="ヒラギノ角ゴ Pro W3" charset="-128"/>
              </a:rPr>
              <a:t>the shielding is so pronounced that the 4s fills         </a:t>
            </a:r>
          </a:p>
          <a:p>
            <a:pPr eaLnBrk="1" hangingPunct="1"/>
            <a:r>
              <a:rPr lang="en-US" altLang="en-US" sz="1900">
                <a:solidFill>
                  <a:srgbClr val="FF0000"/>
                </a:solidFill>
                <a:latin typeface="Arial" panose="020B0604020202020204" pitchFamily="34" charset="0"/>
                <a:ea typeface="ヒラギノ角ゴ Pro W3" charset="-128"/>
              </a:rPr>
              <a:t>              before 3d even though it has a larger n</a:t>
            </a:r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A5BEBD3E-0037-4B32-9546-28D25E668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953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40DB45C4-2194-4B6E-BACC-02B060F01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5638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627FB758-EE98-437C-9CC4-39B7A832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324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8519" name="Group 39">
            <a:extLst>
              <a:ext uri="{FF2B5EF4-FFF2-40B4-BE49-F238E27FC236}">
                <a16:creationId xmlns:a16="http://schemas.microsoft.com/office/drawing/2014/main" id="{6948430A-CF90-49AB-BE94-EA3F043B0A6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133600" y="1371600"/>
          <a:ext cx="4648200" cy="11430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 each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ℓ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: two values of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m</a:t>
                      </a:r>
                      <a:r>
                        <a:rPr kumimoji="0" lang="en-US" sz="18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For each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ℓ: (2ℓ + 1) values of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ℓ</a:t>
                      </a:r>
                      <a:endParaRPr kumimoji="0" lang="en-US" sz="1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2(2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charset="-128"/>
                        </a:rPr>
                        <a:t>ℓ + 1)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>
            <a:extLst>
              <a:ext uri="{FF2B5EF4-FFF2-40B4-BE49-F238E27FC236}">
                <a16:creationId xmlns:a16="http://schemas.microsoft.com/office/drawing/2014/main" id="{7E7E37EB-1269-4CD0-87E9-BFA17940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  <a:ea typeface="MS PGothic" pitchFamily="34" charset="-128"/>
              </a:rPr>
              <a:t>Order of Electron Filling in Atomic Subshells</a:t>
            </a: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7F74001B-0EDC-4115-97FF-0C46F573F0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85900"/>
            <a:ext cx="449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F5413581-70ED-4D44-96E5-8C2410FED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838200"/>
          </a:xfrm>
        </p:spPr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The Periodic Table</a:t>
            </a:r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042B9B3D-DE6A-42E8-B289-474B69DF57E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90600"/>
            <a:ext cx="6172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966</Words>
  <Application>Microsoft Office PowerPoint</Application>
  <PresentationFormat>On-screen Show (4:3)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Arial</vt:lpstr>
      <vt:lpstr>MS PGothic</vt:lpstr>
      <vt:lpstr>Wingdings</vt:lpstr>
      <vt:lpstr>ヒラギノ角ゴ Pro W3</vt:lpstr>
      <vt:lpstr>NewBaskerville-Rmn</vt:lpstr>
      <vt:lpstr>ヒラギノ角ゴ ProN W3</vt:lpstr>
      <vt:lpstr>Office Theme</vt:lpstr>
      <vt:lpstr>Atomic Structure and the periodic table</vt:lpstr>
      <vt:lpstr>PowerPoint Presentation</vt:lpstr>
      <vt:lpstr>PowerPoint Presentation</vt:lpstr>
      <vt:lpstr>8.1: Atomic Structure and the Periodic Table</vt:lpstr>
      <vt:lpstr>Pauli Exclusion Principle</vt:lpstr>
      <vt:lpstr>Atomic Structure</vt:lpstr>
      <vt:lpstr>Atomic Structure</vt:lpstr>
      <vt:lpstr>Order of Electron Filling in Atomic Subshells</vt:lpstr>
      <vt:lpstr>The Periodic Table</vt:lpstr>
      <vt:lpstr>Groups and Periods in the Periodic Table</vt:lpstr>
      <vt:lpstr>Ionization Energies of  Elements and Atomic Radii  Some properties of elements are compared by the ionization energies of elements and atomic radii:  </vt:lpstr>
      <vt:lpstr>The Periodic Table</vt:lpstr>
      <vt:lpstr>The Periodic Table</vt:lpstr>
      <vt:lpstr>The Periodic Table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 structure and relativistic effects</dc:title>
  <dc:creator>Schuessler</dc:creator>
  <cp:lastModifiedBy>Rodriguez, Carlos E</cp:lastModifiedBy>
  <cp:revision>4</cp:revision>
  <dcterms:created xsi:type="dcterms:W3CDTF">2012-10-15T15:50:09Z</dcterms:created>
  <dcterms:modified xsi:type="dcterms:W3CDTF">2021-10-03T18:25:19Z</dcterms:modified>
</cp:coreProperties>
</file>