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0" r:id="rId17"/>
  </p:sldIdLst>
  <p:sldSz cx="9144000" cy="6858000" type="screen4x3"/>
  <p:notesSz cx="69850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2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8C72D2-94BB-45BD-81C5-339F8AD756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CD749-75F8-4214-90D5-9591E837814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pPr>
              <a:defRPr/>
            </a:pPr>
            <a:fld id="{CE63A923-03A1-437C-AEF4-D759F20117E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5012EC-1166-408C-AFCF-664CFA76FE6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B148785-865D-4B96-B024-92AB28D977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25935-759E-43BA-80E4-0920FD1B46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A8AA1-5AC6-4EF6-9816-E530018ED8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6F8A31-286B-4175-B717-50DFC1ED7D2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E157-F075-419B-97BE-E2950AAA2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55B0-62F9-47AA-8FBB-38DEE87AFF4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0EECB-B4AA-4F87-86BC-E474301B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94131-AA8A-4AA6-93BC-BADAFC2B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28D65-B2C0-462F-9C77-FDFD24303C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802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A5095-FC3F-4822-B96D-71E23E75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7991-C91B-49CA-A92A-EF065D433A1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FCAA7-F5B8-410F-8A01-ADD4748B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8E172-051F-4C44-B25F-7A9D2FABB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D1327-687C-45DE-B565-0AAAB6811B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6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7C046-725D-4A23-9E51-64B57CCF4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A464D-F57B-428E-85C1-3A8B8D3F29F0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11B85-87BB-4F7B-BE58-8498E10C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F6037-4DAD-462E-A025-75AA81F6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5C4587-FBF6-4D03-AC48-E748369F44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82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88031-C161-4CD1-9987-BA2E210D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907C1-F5C9-4A1B-BE70-9CCDE30EDF46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2244-FA42-4769-BA5F-951D335A4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B4193-517D-45EF-8595-35DD2FAB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AE23A-529A-4769-9DC7-53518DAC69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341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2674E-ACB4-49C0-BC2D-114433EF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0360-93E7-4AD7-AA14-E27C1A212E18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440A5-A1EC-48DB-B5CA-BFAF1353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A276A-1B5E-497B-A5DC-3B8EDD79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5F2605-702B-4274-8F64-B130FECBC2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61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1E264D-1F21-47D4-8F36-05E3CC0FC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86A1-B8DD-4D29-ADEC-07D2D7383DED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96AC18C-D8A4-4A84-9D36-92BBED4F8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04281E-9312-42D5-A515-831E0355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561BD-CBB5-4167-91AA-451ECD44B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01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6F2AE0F-8D17-4589-9030-BB85036B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4769-DC25-424B-87C7-B6806344EB34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86B4A87-ACAA-47EE-8EAF-834ED7C6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40510A5-0875-42AB-ABEC-4B1DA3AC0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C868E-8E50-4F7D-AFBD-2E33CEA4C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78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F537955-A145-48B6-A766-80CF3394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77BDA-1866-4CFA-A91F-3D4C5A3F2243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8A5DCD9-180C-4ADA-ABA6-7DCC7DE9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6CE76-6653-4705-9765-F42F36983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8B911-F792-4F8B-9136-558410399F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2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AFBBA8D-87CB-4F61-86C9-8125FF2F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921E-D7FB-4C82-9449-23275169647B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A4D64B6-89BD-4FF2-B59B-7828EF64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4A6CB7-071D-418F-9A86-339A498C9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7F2F5-20DB-4265-A072-EE1DA5064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4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1A81434-4AEE-4316-872E-49FD9395E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C413-BBDA-4C51-B993-6A8146B2F372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EDE1AA-80E7-4801-9FBE-F5173471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515CD3-EA01-43F3-BADD-1BF38403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7E93A4-3E34-4C0F-864D-AA1AAF50E1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25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BDF571-F6A8-4818-93AA-983F97F6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9A061-6FD8-4D33-95A8-4B52B40B5D4C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4484626-4131-49BB-8771-FBF189F36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E336A2-D60D-4F75-85E3-0B4BE912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0EA55-DD18-4230-B682-9C68D38A4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1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40CBE9B-5B4E-4054-A9C9-14F67B0B50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1C9CA31-6277-480A-83BE-A1BEEE0CE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3DAE3-8712-49C7-A1B1-22936F666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F944E-7766-4156-92D8-F8D7A8138FB9}" type="datetimeFigureOut">
              <a:rPr lang="en-US"/>
              <a:pPr>
                <a:defRPr/>
              </a:pPr>
              <a:t>10/3/2021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EC64E-6DEF-4910-8A25-FE9362404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86323-DF27-45A1-B3D3-8290C6770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82AEC49-8B31-436A-B954-71B0493D93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C04F9-856E-4890-93F8-624040E3A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</a:rPr>
              <a:t>Vector coupling of angular momentum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2D718701-D992-403A-905F-D9BB91D60F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Many-Electron Atoms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76EA83A-3571-48A0-809F-DDC2427B2F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4800600"/>
          </a:xfrm>
        </p:spPr>
        <p:txBody>
          <a:bodyPr/>
          <a:lstStyle/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Hund</a:t>
            </a:r>
            <a:r>
              <a:rPr lang="ja-JP" altLang="en-US" sz="2100" b="1">
                <a:solidFill>
                  <a:srgbClr val="000000"/>
                </a:solidFill>
              </a:rPr>
              <a:t>’</a:t>
            </a:r>
            <a:r>
              <a:rPr lang="en-US" altLang="ja-JP" sz="2100" b="1">
                <a:solidFill>
                  <a:srgbClr val="000000"/>
                </a:solidFill>
              </a:rPr>
              <a:t>s rules</a:t>
            </a:r>
            <a:r>
              <a:rPr lang="en-US" altLang="ja-JP" sz="2100"/>
              <a:t>:</a:t>
            </a:r>
          </a:p>
          <a:p>
            <a:pPr marL="457200" indent="-4572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100">
                <a:ea typeface="MS PGothic" panose="020B0600070205080204" pitchFamily="34" charset="-128"/>
              </a:rPr>
              <a:t>The total spin angular momentum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should be maximized to the extent possible without violating the Pauli exclusion principle.</a:t>
            </a:r>
          </a:p>
          <a:p>
            <a:pPr marL="457200" indent="-4572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100">
                <a:ea typeface="MS PGothic" panose="020B0600070205080204" pitchFamily="34" charset="-128"/>
              </a:rPr>
              <a:t>Insofar as rule 1 is not violated,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 should also be maximized.</a:t>
            </a:r>
          </a:p>
          <a:p>
            <a:pPr marL="457200" indent="-457200" eaLnBrk="1" hangingPunct="1">
              <a:buClr>
                <a:schemeClr val="tx1"/>
              </a:buClr>
              <a:buSzPct val="90000"/>
              <a:buFont typeface="Wingdings" panose="05000000000000000000" pitchFamily="2" charset="2"/>
              <a:buAutoNum type="arabicParenR"/>
            </a:pPr>
            <a:r>
              <a:rPr lang="en-US" altLang="en-US" sz="2100">
                <a:ea typeface="MS PGothic" panose="020B0600070205080204" pitchFamily="34" charset="-128"/>
              </a:rPr>
              <a:t>For atoms having subshells less than half full,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 should be minimized.</a:t>
            </a:r>
          </a:p>
          <a:p>
            <a:pPr marL="457200" indent="-457200"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marL="457200" indent="-457200" eaLnBrk="1" hangingPunct="1"/>
            <a:r>
              <a:rPr lang="en-US" altLang="en-US" sz="2100">
                <a:ea typeface="MS PGothic" panose="020B0600070205080204" pitchFamily="34" charset="-128"/>
              </a:rPr>
              <a:t>For labeled two-electron atom</a:t>
            </a:r>
          </a:p>
          <a:p>
            <a:pPr marL="457200" indent="-457200"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marL="457200" indent="-457200"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100">
                <a:ea typeface="MS PGothic" panose="020B0600070205080204" pitchFamily="34" charset="-128"/>
              </a:rPr>
              <a:t>There are </a:t>
            </a:r>
            <a:r>
              <a:rPr lang="en-US" altLang="en-US" sz="2100" b="1" i="1">
                <a:solidFill>
                  <a:srgbClr val="000000"/>
                </a:solidFill>
                <a:ea typeface="MS PGothic" panose="020B0600070205080204" pitchFamily="34" charset="-128"/>
              </a:rPr>
              <a:t>LS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 coupling</a:t>
            </a:r>
            <a:r>
              <a:rPr lang="en-US" altLang="en-US" sz="2100">
                <a:ea typeface="MS PGothic" panose="020B0600070205080204" pitchFamily="34" charset="-128"/>
              </a:rPr>
              <a:t> and </a:t>
            </a:r>
            <a:r>
              <a:rPr lang="en-US" altLang="en-US" sz="2100" b="1" i="1">
                <a:ea typeface="MS PGothic" panose="020B0600070205080204" pitchFamily="34" charset="-128"/>
              </a:rPr>
              <a:t>jj 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coupling</a:t>
            </a:r>
            <a:r>
              <a:rPr lang="en-US" altLang="en-US" sz="2100">
                <a:ea typeface="MS PGothic" panose="020B0600070205080204" pitchFamily="34" charset="-128"/>
              </a:rPr>
              <a:t> to combine four angular momenta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.</a:t>
            </a:r>
          </a:p>
        </p:txBody>
      </p:sp>
      <p:pic>
        <p:nvPicPr>
          <p:cNvPr id="11268" name="Picture 7">
            <a:extLst>
              <a:ext uri="{FF2B5EF4-FFF2-40B4-BE49-F238E27FC236}">
                <a16:creationId xmlns:a16="http://schemas.microsoft.com/office/drawing/2014/main" id="{2BA71D67-BB36-473D-BCA4-BDDD2445ABB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4418013"/>
            <a:ext cx="2501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808DC22-903E-428C-A2F7-EC9D5F653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i="1">
                <a:ea typeface="MS PGothic" panose="020B0600070205080204" pitchFamily="34" charset="-128"/>
              </a:rPr>
              <a:t>LS</a:t>
            </a:r>
            <a:r>
              <a:rPr lang="en-US" altLang="en-US" sz="3400">
                <a:ea typeface="MS PGothic" panose="020B0600070205080204" pitchFamily="34" charset="-128"/>
              </a:rPr>
              <a:t> Coupling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F4391E3-F0EA-4FEA-8594-5B547CC5EF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10600" cy="4497388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This is used for most atoms when the magnetic field is weak.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If two electrons are single subshell,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= 0 or 1 depending on whether the spins are antiparallel or parallel.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For given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, there are 2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+ 1 values of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For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 &gt;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,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 goes from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 −</a:t>
            </a:r>
            <a:r>
              <a:rPr lang="en-US" altLang="en-US" sz="2100"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to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 +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For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 &lt;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, there are fewer than 2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+ 1 possible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 values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 value of 2</a:t>
            </a:r>
            <a:r>
              <a:rPr lang="en-US" altLang="en-US" sz="2100" i="1">
                <a:ea typeface="MS PGothic" panose="020B0600070205080204" pitchFamily="34" charset="-128"/>
              </a:rPr>
              <a:t>S </a:t>
            </a:r>
            <a:r>
              <a:rPr lang="en-US" altLang="en-US" sz="2100">
                <a:ea typeface="MS PGothic" panose="020B0600070205080204" pitchFamily="34" charset="-128"/>
              </a:rPr>
              <a:t>+ 1 is the 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multiplicity</a:t>
            </a:r>
            <a:r>
              <a:rPr lang="en-US" altLang="en-US" sz="2100">
                <a:ea typeface="MS PGothic" panose="020B0600070205080204" pitchFamily="34" charset="-128"/>
              </a:rPr>
              <a:t> of the state</a:t>
            </a:r>
          </a:p>
        </p:txBody>
      </p:sp>
      <p:sp>
        <p:nvSpPr>
          <p:cNvPr id="12292" name="Line 6">
            <a:extLst>
              <a:ext uri="{FF2B5EF4-FFF2-40B4-BE49-F238E27FC236}">
                <a16:creationId xmlns:a16="http://schemas.microsoft.com/office/drawing/2014/main" id="{E6852A57-5000-4441-9875-B56EB62EB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4150" y="2324100"/>
            <a:ext cx="1219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3" name="Picture 13">
            <a:extLst>
              <a:ext uri="{FF2B5EF4-FFF2-40B4-BE49-F238E27FC236}">
                <a16:creationId xmlns:a16="http://schemas.microsoft.com/office/drawing/2014/main" id="{07EA35BE-3F49-40D9-A09C-1F2C8257D60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1851025"/>
            <a:ext cx="13589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4">
            <a:extLst>
              <a:ext uri="{FF2B5EF4-FFF2-40B4-BE49-F238E27FC236}">
                <a16:creationId xmlns:a16="http://schemas.microsoft.com/office/drawing/2014/main" id="{44179F12-F9F5-46FC-85FF-AE4F4B8B1F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46300"/>
            <a:ext cx="1200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1C458090-F794-4CBE-8ABC-633288541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i="1">
                <a:ea typeface="MS PGothic" panose="020B0600070205080204" pitchFamily="34" charset="-128"/>
              </a:rPr>
              <a:t>LS</a:t>
            </a:r>
            <a:r>
              <a:rPr lang="en-US" altLang="en-US" sz="3400">
                <a:ea typeface="MS PGothic" panose="020B0600070205080204" pitchFamily="34" charset="-128"/>
              </a:rPr>
              <a:t> Coupling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5B533F1-CFA5-4D2F-BA55-5262F63D87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9906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sz="1900">
                <a:ea typeface="MS PGothic" panose="020B0600070205080204" pitchFamily="34" charset="-128"/>
              </a:rPr>
              <a:t>The notation for a single-electron atom becomes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1900" i="1">
                <a:ea typeface="MS PGothic" panose="020B0600070205080204" pitchFamily="34" charset="-128"/>
              </a:rPr>
              <a:t>n</a:t>
            </a:r>
            <a:r>
              <a:rPr lang="en-US" altLang="en-US" sz="1900" baseline="30000">
                <a:ea typeface="MS PGothic" panose="020B0600070205080204" pitchFamily="34" charset="-128"/>
              </a:rPr>
              <a:t>2</a:t>
            </a:r>
            <a:r>
              <a:rPr lang="en-US" altLang="en-US" sz="1900" i="1" baseline="30000">
                <a:ea typeface="MS PGothic" panose="020B0600070205080204" pitchFamily="34" charset="-128"/>
              </a:rPr>
              <a:t>S</a:t>
            </a:r>
            <a:r>
              <a:rPr lang="en-US" altLang="en-US" sz="1900" baseline="30000">
                <a:ea typeface="MS PGothic" panose="020B0600070205080204" pitchFamily="34" charset="-128"/>
              </a:rPr>
              <a:t>+1</a:t>
            </a:r>
            <a:r>
              <a:rPr lang="en-US" altLang="en-US" sz="1900">
                <a:ea typeface="MS PGothic" panose="020B0600070205080204" pitchFamily="34" charset="-128"/>
              </a:rPr>
              <a:t> </a:t>
            </a:r>
            <a:r>
              <a:rPr lang="en-US" altLang="en-US" sz="1900" i="1">
                <a:ea typeface="MS PGothic" panose="020B0600070205080204" pitchFamily="34" charset="-128"/>
              </a:rPr>
              <a:t>L</a:t>
            </a:r>
            <a:r>
              <a:rPr lang="en-US" altLang="en-US" sz="1900" i="1" baseline="-25000">
                <a:ea typeface="MS PGothic" panose="020B0600070205080204" pitchFamily="34" charset="-128"/>
              </a:rPr>
              <a:t>J</a:t>
            </a:r>
          </a:p>
          <a:p>
            <a:pPr eaLnBrk="1" hangingPunct="1"/>
            <a:r>
              <a:rPr lang="en-US" altLang="en-US" sz="1900">
                <a:ea typeface="MS PGothic" panose="020B0600070205080204" pitchFamily="34" charset="-128"/>
              </a:rPr>
              <a:t>The letters and numbers are called </a:t>
            </a:r>
            <a:r>
              <a:rPr lang="en-US" altLang="en-US" sz="1900" b="1">
                <a:solidFill>
                  <a:srgbClr val="000000"/>
                </a:solidFill>
                <a:ea typeface="MS PGothic" panose="020B0600070205080204" pitchFamily="34" charset="-128"/>
              </a:rPr>
              <a:t>spectroscopic symbols</a:t>
            </a:r>
            <a:r>
              <a:rPr lang="en-US" altLang="en-US" sz="1900">
                <a:ea typeface="MS PGothic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sz="1900">
                <a:ea typeface="MS PGothic" panose="020B0600070205080204" pitchFamily="34" charset="-128"/>
              </a:rPr>
              <a:t>There are </a:t>
            </a:r>
            <a:r>
              <a:rPr lang="en-US" altLang="en-US" sz="1900" b="1">
                <a:solidFill>
                  <a:srgbClr val="000000"/>
                </a:solidFill>
                <a:ea typeface="MS PGothic" panose="020B0600070205080204" pitchFamily="34" charset="-128"/>
              </a:rPr>
              <a:t>singlet</a:t>
            </a:r>
            <a:r>
              <a:rPr lang="en-US" altLang="en-US" sz="1900">
                <a:ea typeface="MS PGothic" panose="020B0600070205080204" pitchFamily="34" charset="-128"/>
              </a:rPr>
              <a:t> states (</a:t>
            </a:r>
            <a:r>
              <a:rPr lang="en-US" altLang="en-US" sz="1900" i="1">
                <a:ea typeface="MS PGothic" panose="020B0600070205080204" pitchFamily="34" charset="-128"/>
              </a:rPr>
              <a:t>S</a:t>
            </a:r>
            <a:r>
              <a:rPr lang="en-US" altLang="en-US" sz="1900">
                <a:ea typeface="MS PGothic" panose="020B0600070205080204" pitchFamily="34" charset="-128"/>
              </a:rPr>
              <a:t> = 0) and </a:t>
            </a:r>
            <a:r>
              <a:rPr lang="en-US" altLang="en-US" sz="1900" b="1">
                <a:solidFill>
                  <a:srgbClr val="000000"/>
                </a:solidFill>
                <a:ea typeface="MS PGothic" panose="020B0600070205080204" pitchFamily="34" charset="-128"/>
              </a:rPr>
              <a:t>triplet</a:t>
            </a:r>
            <a:r>
              <a:rPr lang="en-US" altLang="en-US" sz="1900">
                <a:ea typeface="MS PGothic" panose="020B0600070205080204" pitchFamily="34" charset="-128"/>
              </a:rPr>
              <a:t> states (</a:t>
            </a:r>
            <a:r>
              <a:rPr lang="en-US" altLang="en-US" sz="1900" i="1">
                <a:ea typeface="MS PGothic" panose="020B0600070205080204" pitchFamily="34" charset="-128"/>
              </a:rPr>
              <a:t>S</a:t>
            </a:r>
            <a:r>
              <a:rPr lang="en-US" altLang="en-US" sz="1900">
                <a:ea typeface="MS PGothic" panose="020B0600070205080204" pitchFamily="34" charset="-128"/>
              </a:rPr>
              <a:t> = 1) for two electrons.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409E8E63-0CB6-4E0D-BAC3-03DBDFCDD9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3058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59E373A4-1CD6-4679-99B4-779BF1CFC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ea typeface="MS PGothic" panose="020B0600070205080204" pitchFamily="34" charset="-128"/>
              </a:rPr>
              <a:t>Energy level diagram of Mg </a:t>
            </a:r>
            <a:br>
              <a:rPr lang="en-US" altLang="en-US" sz="2800">
                <a:ea typeface="MS PGothic" panose="020B0600070205080204" pitchFamily="34" charset="-128"/>
              </a:rPr>
            </a:br>
            <a:r>
              <a:rPr lang="en-US" altLang="en-US" sz="2800">
                <a:ea typeface="MS PGothic" panose="020B0600070205080204" pitchFamily="34" charset="-128"/>
              </a:rPr>
              <a:t>LS Coupling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0C4C05C-E82A-4A2C-BCD4-C90D3C02A90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5041900" y="990600"/>
            <a:ext cx="3886200" cy="5029200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There are separated energy levels according to whether they are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 = 0 or 1</a:t>
            </a:r>
          </a:p>
          <a:p>
            <a:pPr eaLnBrk="1" hangingPunct="1"/>
            <a:endParaRPr lang="en-US" altLang="en-US" sz="2100" b="1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Allowed</a:t>
            </a:r>
            <a:r>
              <a:rPr lang="en-US" altLang="en-US" sz="2100">
                <a:ea typeface="MS PGothic" panose="020B0600070205080204" pitchFamily="34" charset="-128"/>
              </a:rPr>
              <a:t> transitions must have </a:t>
            </a:r>
            <a:r>
              <a:rPr lang="el-GR" altLang="en-US" sz="2100">
                <a:latin typeface="Lucida Grande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2100" i="1">
                <a:ea typeface="MS PGothic" panose="020B0600070205080204" pitchFamily="34" charset="-128"/>
              </a:rPr>
              <a:t>S </a:t>
            </a:r>
            <a:r>
              <a:rPr lang="en-US" altLang="en-US" sz="2100">
                <a:ea typeface="MS PGothic" panose="020B0600070205080204" pitchFamily="34" charset="-128"/>
              </a:rPr>
              <a:t>= 0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No allowed (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forbidden</a:t>
            </a:r>
            <a:r>
              <a:rPr lang="en-US" altLang="en-US" sz="2100">
                <a:ea typeface="MS PGothic" panose="020B0600070205080204" pitchFamily="34" charset="-128"/>
              </a:rPr>
              <a:t>) transitions are possible between singlet and triplet states with much lower probability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This is a two-electron atom with one electron in the 3s and the other excited into the nl subshell</a:t>
            </a:r>
          </a:p>
        </p:txBody>
      </p:sp>
      <p:pic>
        <p:nvPicPr>
          <p:cNvPr id="14340" name="Picture 1">
            <a:extLst>
              <a:ext uri="{FF2B5EF4-FFF2-40B4-BE49-F238E27FC236}">
                <a16:creationId xmlns:a16="http://schemas.microsoft.com/office/drawing/2014/main" id="{F964A6CA-810F-44D1-9592-0765CE2B4C4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535488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511673B-A611-4131-9216-983684626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i="1">
                <a:ea typeface="MS PGothic" panose="020B0600070205080204" pitchFamily="34" charset="-128"/>
              </a:rPr>
              <a:t>LS</a:t>
            </a:r>
            <a:r>
              <a:rPr lang="en-US" altLang="en-US" sz="3400">
                <a:ea typeface="MS PGothic" panose="020B0600070205080204" pitchFamily="34" charset="-128"/>
              </a:rPr>
              <a:t> Coupling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828039BA-FDC7-4974-9433-3B4EFEFC8DF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3455988"/>
          </a:xfrm>
        </p:spPr>
        <p:txBody>
          <a:bodyPr/>
          <a:lstStyle/>
          <a:p>
            <a:pPr eaLnBrk="1" hangingPunct="1">
              <a:tabLst>
                <a:tab pos="2232025" algn="l"/>
              </a:tabLst>
            </a:pPr>
            <a:r>
              <a:rPr lang="en-US" altLang="en-US" sz="2100">
                <a:ea typeface="MS PGothic" panose="020B0600070205080204" pitchFamily="34" charset="-128"/>
              </a:rPr>
              <a:t>The allowed transitions for the </a:t>
            </a:r>
            <a:r>
              <a:rPr lang="en-US" altLang="en-US" sz="2100" i="1">
                <a:ea typeface="MS PGothic" panose="020B0600070205080204" pitchFamily="34" charset="-128"/>
              </a:rPr>
              <a:t>LS</a:t>
            </a:r>
            <a:r>
              <a:rPr lang="en-US" altLang="en-US" sz="2100">
                <a:ea typeface="MS PGothic" panose="020B0600070205080204" pitchFamily="34" charset="-128"/>
              </a:rPr>
              <a:t> coupling scheme are</a:t>
            </a:r>
          </a:p>
          <a:p>
            <a:pPr lvl="1" eaLnBrk="1" hangingPunct="1">
              <a:tabLst>
                <a:tab pos="2232025" algn="l"/>
              </a:tabLst>
            </a:pPr>
            <a:r>
              <a:rPr lang="el-GR" altLang="en-US" sz="1900">
                <a:latin typeface="Lucida Grande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1900" i="1">
                <a:ea typeface="MS PGothic" panose="020B0600070205080204" pitchFamily="34" charset="-128"/>
                <a:cs typeface="Arial" panose="020B0604020202020204" pitchFamily="34" charset="0"/>
              </a:rPr>
              <a:t>L</a:t>
            </a:r>
            <a:r>
              <a:rPr lang="en-US" altLang="en-US" sz="1900">
                <a:ea typeface="MS PGothic" panose="020B0600070205080204" pitchFamily="34" charset="-128"/>
                <a:cs typeface="Arial" panose="020B0604020202020204" pitchFamily="34" charset="0"/>
              </a:rPr>
              <a:t> = ±1	</a:t>
            </a:r>
            <a:r>
              <a:rPr lang="el-GR" altLang="en-US" sz="1900">
                <a:latin typeface="Lucida Grande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1900" i="1">
                <a:ea typeface="MS PGothic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en-US" sz="1900">
                <a:ea typeface="MS PGothic" panose="020B0600070205080204" pitchFamily="34" charset="-128"/>
                <a:cs typeface="Arial" panose="020B0604020202020204" pitchFamily="34" charset="0"/>
              </a:rPr>
              <a:t> = 0</a:t>
            </a:r>
          </a:p>
          <a:p>
            <a:pPr lvl="1" eaLnBrk="1" hangingPunct="1">
              <a:tabLst>
                <a:tab pos="2232025" algn="l"/>
              </a:tabLst>
            </a:pPr>
            <a:r>
              <a:rPr lang="el-GR" altLang="en-US" sz="1900">
                <a:latin typeface="Lucida Grande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1900" i="1">
                <a:ea typeface="MS PGothic" panose="020B0600070205080204" pitchFamily="34" charset="-128"/>
                <a:cs typeface="Arial" panose="020B0604020202020204" pitchFamily="34" charset="0"/>
              </a:rPr>
              <a:t>J</a:t>
            </a:r>
            <a:r>
              <a:rPr lang="en-US" altLang="en-US" sz="1900">
                <a:ea typeface="MS PGothic" panose="020B0600070205080204" pitchFamily="34" charset="-128"/>
                <a:cs typeface="Arial" panose="020B0604020202020204" pitchFamily="34" charset="0"/>
              </a:rPr>
              <a:t> = 0, ±1	(</a:t>
            </a:r>
            <a:r>
              <a:rPr lang="en-US" altLang="en-US" sz="1900" i="1">
                <a:ea typeface="MS PGothic" panose="020B0600070205080204" pitchFamily="34" charset="-128"/>
                <a:cs typeface="Arial" panose="020B0604020202020204" pitchFamily="34" charset="0"/>
              </a:rPr>
              <a:t>J</a:t>
            </a:r>
            <a:r>
              <a:rPr lang="en-US" altLang="en-US" sz="1900">
                <a:ea typeface="MS PGothic" panose="020B0600070205080204" pitchFamily="34" charset="-128"/>
                <a:cs typeface="Arial" panose="020B0604020202020204" pitchFamily="34" charset="0"/>
              </a:rPr>
              <a:t> = 0 </a:t>
            </a:r>
            <a:r>
              <a:rPr lang="en-US" altLang="en-US" sz="1900">
                <a:ea typeface="MS PGothic" panose="020B0600070205080204" pitchFamily="34" charset="-128"/>
              </a:rPr>
              <a:t>→ </a:t>
            </a:r>
            <a:r>
              <a:rPr lang="en-US" altLang="en-US" sz="1900" i="1">
                <a:ea typeface="MS PGothic" panose="020B0600070205080204" pitchFamily="34" charset="-128"/>
              </a:rPr>
              <a:t>J</a:t>
            </a:r>
            <a:r>
              <a:rPr lang="en-US" altLang="en-US" sz="1900">
                <a:ea typeface="MS PGothic" panose="020B0600070205080204" pitchFamily="34" charset="-128"/>
              </a:rPr>
              <a:t> = 0 is forbidden)</a:t>
            </a:r>
          </a:p>
          <a:p>
            <a:pPr eaLnBrk="1" hangingPunct="1">
              <a:tabLst>
                <a:tab pos="2232025" algn="l"/>
              </a:tabLst>
            </a:pP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tabLst>
                <a:tab pos="2232025" algn="l"/>
              </a:tabLst>
            </a:pPr>
            <a:r>
              <a:rPr lang="en-US" altLang="en-US" sz="2100">
                <a:ea typeface="MS PGothic" panose="020B0600070205080204" pitchFamily="34" charset="-128"/>
              </a:rPr>
              <a:t>A magnesium atom excited to the 3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3</a:t>
            </a:r>
            <a:r>
              <a:rPr lang="en-US" altLang="en-US" sz="2100" i="1">
                <a:ea typeface="MS PGothic" panose="020B0600070205080204" pitchFamily="34" charset="-128"/>
              </a:rPr>
              <a:t>p</a:t>
            </a:r>
            <a:r>
              <a:rPr lang="en-US" altLang="en-US" sz="2100">
                <a:ea typeface="MS PGothic" panose="020B0600070205080204" pitchFamily="34" charset="-128"/>
              </a:rPr>
              <a:t> triplet state has no lower triplet state to which it can decay.</a:t>
            </a:r>
          </a:p>
          <a:p>
            <a:pPr eaLnBrk="1" hangingPunct="1">
              <a:tabLst>
                <a:tab pos="2232025" algn="l"/>
              </a:tabLst>
            </a:pPr>
            <a:r>
              <a:rPr lang="en-US" altLang="en-US" sz="2100">
                <a:ea typeface="MS PGothic" panose="020B0600070205080204" pitchFamily="34" charset="-128"/>
              </a:rPr>
              <a:t>It is called 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metastable</a:t>
            </a:r>
            <a:r>
              <a:rPr lang="en-US" altLang="en-US" sz="2100">
                <a:ea typeface="MS PGothic" panose="020B0600070205080204" pitchFamily="34" charset="-128"/>
              </a:rPr>
              <a:t>, because it lives for such a long time on the atomic scale.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C85019-6D7F-49F6-9B65-4B221CFD1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 i="1">
                <a:ea typeface="MS PGothic" panose="020B0600070205080204" pitchFamily="34" charset="-128"/>
              </a:rPr>
              <a:t>jj</a:t>
            </a:r>
            <a:r>
              <a:rPr lang="en-US" altLang="en-US" sz="3400">
                <a:ea typeface="MS PGothic" panose="020B0600070205080204" pitchFamily="34" charset="-128"/>
              </a:rPr>
              <a:t> Coupling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203F360-5F8F-4096-9282-DDD4C78928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038" cy="4497388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It is for the heavier elements, where the nuclear charge causes the spin-orbit interactions to be as strong as the force between the individual     	and    .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 coupling order becomes</a:t>
            </a:r>
          </a:p>
        </p:txBody>
      </p:sp>
      <p:pic>
        <p:nvPicPr>
          <p:cNvPr id="16388" name="Picture 14">
            <a:extLst>
              <a:ext uri="{FF2B5EF4-FFF2-40B4-BE49-F238E27FC236}">
                <a16:creationId xmlns:a16="http://schemas.microsoft.com/office/drawing/2014/main" id="{26312D82-A3F9-4EB6-BF91-917C9E91E4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62150"/>
            <a:ext cx="2460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5">
            <a:extLst>
              <a:ext uri="{FF2B5EF4-FFF2-40B4-BE49-F238E27FC236}">
                <a16:creationId xmlns:a16="http://schemas.microsoft.com/office/drawing/2014/main" id="{BA6D8F17-355F-49E4-86A5-F239C5E8D3A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3" y="3016250"/>
            <a:ext cx="19208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6">
            <a:extLst>
              <a:ext uri="{FF2B5EF4-FFF2-40B4-BE49-F238E27FC236}">
                <a16:creationId xmlns:a16="http://schemas.microsoft.com/office/drawing/2014/main" id="{48B45929-7BD1-46A8-B971-9424C3D48A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4375"/>
            <a:ext cx="2460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4">
            <a:extLst>
              <a:ext uri="{FF2B5EF4-FFF2-40B4-BE49-F238E27FC236}">
                <a16:creationId xmlns:a16="http://schemas.microsoft.com/office/drawing/2014/main" id="{A8427461-0451-4149-82B5-F65C1A1C7DF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55800"/>
            <a:ext cx="2460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6">
            <a:extLst>
              <a:ext uri="{FF2B5EF4-FFF2-40B4-BE49-F238E27FC236}">
                <a16:creationId xmlns:a16="http://schemas.microsoft.com/office/drawing/2014/main" id="{887CF13D-9DEC-479F-B509-4D9361E033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66913"/>
            <a:ext cx="2460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g004.jpg">
            <a:extLst>
              <a:ext uri="{FF2B5EF4-FFF2-40B4-BE49-F238E27FC236}">
                <a16:creationId xmlns:a16="http://schemas.microsoft.com/office/drawing/2014/main" id="{4ECFC12C-37A0-40C0-A139-730DF35C5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C7789FB-F346-430F-A88E-0086795D1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9906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Total Angular Momentum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66B1404-F050-445C-9590-F7BDA567FB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181600"/>
            <a:ext cx="8229600" cy="914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>
                <a:ea typeface="MS PGothic" panose="020B0600070205080204" pitchFamily="34" charset="-128"/>
              </a:rPr>
              <a:t>, </a:t>
            </a:r>
            <a:r>
              <a:rPr lang="en-US" altLang="en-US" sz="2100" i="1">
                <a:ea typeface="MS PGothic" panose="020B0600070205080204" pitchFamily="34" charset="-128"/>
              </a:rPr>
              <a:t>L</a:t>
            </a:r>
            <a:r>
              <a:rPr lang="en-US" altLang="en-US" sz="2100" i="1" baseline="-25000">
                <a:ea typeface="MS PGothic" panose="020B0600070205080204" pitchFamily="34" charset="-128"/>
              </a:rPr>
              <a:t>z</a:t>
            </a:r>
            <a:r>
              <a:rPr lang="en-US" altLang="en-US" sz="2100">
                <a:ea typeface="MS PGothic" panose="020B0600070205080204" pitchFamily="34" charset="-128"/>
              </a:rPr>
              <a:t>,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>
                <a:ea typeface="MS PGothic" panose="020B0600070205080204" pitchFamily="34" charset="-128"/>
              </a:rPr>
              <a:t>, </a:t>
            </a:r>
            <a:r>
              <a:rPr lang="en-US" altLang="en-US" sz="2100" i="1">
                <a:ea typeface="MS PGothic" panose="020B0600070205080204" pitchFamily="34" charset="-128"/>
              </a:rPr>
              <a:t>S</a:t>
            </a:r>
            <a:r>
              <a:rPr lang="en-US" altLang="en-US" sz="2100" i="1" baseline="-25000">
                <a:ea typeface="MS PGothic" panose="020B0600070205080204" pitchFamily="34" charset="-128"/>
              </a:rPr>
              <a:t>z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 and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 i="1" baseline="-25000">
                <a:ea typeface="MS PGothic" panose="020B0600070205080204" pitchFamily="34" charset="-128"/>
              </a:rPr>
              <a:t>z</a:t>
            </a:r>
            <a:r>
              <a:rPr lang="en-US" altLang="en-US" sz="2100">
                <a:ea typeface="MS PGothic" panose="020B0600070205080204" pitchFamily="34" charset="-128"/>
              </a:rPr>
              <a:t> are quantized</a:t>
            </a:r>
            <a:endParaRPr lang="en-US" altLang="en-US" sz="2100" i="1" baseline="-25000">
              <a:ea typeface="MS PGothic" panose="020B0600070205080204" pitchFamily="34" charset="-128"/>
            </a:endParaRPr>
          </a:p>
        </p:txBody>
      </p:sp>
      <p:sp>
        <p:nvSpPr>
          <p:cNvPr id="3076" name="Oval 4">
            <a:extLst>
              <a:ext uri="{FF2B5EF4-FFF2-40B4-BE49-F238E27FC236}">
                <a16:creationId xmlns:a16="http://schemas.microsoft.com/office/drawing/2014/main" id="{F3E030F2-0467-46DF-92FE-6B766D0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447800"/>
            <a:ext cx="41910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Orbital angular momentum</a:t>
            </a:r>
          </a:p>
        </p:txBody>
      </p:sp>
      <p:sp>
        <p:nvSpPr>
          <p:cNvPr id="3077" name="Oval 5">
            <a:extLst>
              <a:ext uri="{FF2B5EF4-FFF2-40B4-BE49-F238E27FC236}">
                <a16:creationId xmlns:a16="http://schemas.microsoft.com/office/drawing/2014/main" id="{C9C0EF41-332D-4C13-9CB9-8314C540D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1447800"/>
            <a:ext cx="4114800" cy="1143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Spin angular momentum</a:t>
            </a:r>
          </a:p>
        </p:txBody>
      </p:sp>
      <p:sp>
        <p:nvSpPr>
          <p:cNvPr id="3078" name="Oval 6">
            <a:extLst>
              <a:ext uri="{FF2B5EF4-FFF2-40B4-BE49-F238E27FC236}">
                <a16:creationId xmlns:a16="http://schemas.microsoft.com/office/drawing/2014/main" id="{A86F8321-40C4-4374-A9D6-8CBE30FD0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3124200"/>
            <a:ext cx="38100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Total angular momentum</a:t>
            </a:r>
          </a:p>
        </p:txBody>
      </p:sp>
      <p:sp>
        <p:nvSpPr>
          <p:cNvPr id="3079" name="Line 8">
            <a:extLst>
              <a:ext uri="{FF2B5EF4-FFF2-40B4-BE49-F238E27FC236}">
                <a16:creationId xmlns:a16="http://schemas.microsoft.com/office/drawing/2014/main" id="{E866129D-21BF-479D-BE5F-86B98B3509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9900" y="2590800"/>
            <a:ext cx="12954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Line 9">
            <a:extLst>
              <a:ext uri="{FF2B5EF4-FFF2-40B4-BE49-F238E27FC236}">
                <a16:creationId xmlns:a16="http://schemas.microsoft.com/office/drawing/2014/main" id="{04200DB7-52B7-4E60-914F-9082960FC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57700" y="2590800"/>
            <a:ext cx="1143000" cy="457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1" name="Picture 20">
            <a:extLst>
              <a:ext uri="{FF2B5EF4-FFF2-40B4-BE49-F238E27FC236}">
                <a16:creationId xmlns:a16="http://schemas.microsoft.com/office/drawing/2014/main" id="{D1F6EB23-C4B1-4CCB-9B11-AFC2335C2D7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2181225"/>
            <a:ext cx="269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1">
            <a:extLst>
              <a:ext uri="{FF2B5EF4-FFF2-40B4-BE49-F238E27FC236}">
                <a16:creationId xmlns:a16="http://schemas.microsoft.com/office/drawing/2014/main" id="{49E84610-01CF-4D82-BE22-709C250B085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2168525"/>
            <a:ext cx="2698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2">
            <a:extLst>
              <a:ext uri="{FF2B5EF4-FFF2-40B4-BE49-F238E27FC236}">
                <a16:creationId xmlns:a16="http://schemas.microsoft.com/office/drawing/2014/main" id="{C652497B-5113-4DE8-88A1-08F9241EB67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813" y="3863975"/>
            <a:ext cx="2698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032">
            <a:extLst>
              <a:ext uri="{FF2B5EF4-FFF2-40B4-BE49-F238E27FC236}">
                <a16:creationId xmlns:a16="http://schemas.microsoft.com/office/drawing/2014/main" id="{4804926A-5CDA-446C-865F-66DF9999344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4591050"/>
            <a:ext cx="1333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>
            <a:extLst>
              <a:ext uri="{FF2B5EF4-FFF2-40B4-BE49-F238E27FC236}">
                <a16:creationId xmlns:a16="http://schemas.microsoft.com/office/drawing/2014/main" id="{67D51E6F-2307-4B8F-8B5C-F34A8C728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Total Angular Momentum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4EB4111-2626-4CE2-99F3-17A53AFB33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167313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If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 and </a:t>
            </a:r>
            <a:r>
              <a:rPr lang="en-US" altLang="en-US" sz="2100" i="1">
                <a:ea typeface="MS PGothic" panose="020B0600070205080204" pitchFamily="34" charset="-128"/>
              </a:rPr>
              <a:t>m</a:t>
            </a:r>
            <a:r>
              <a:rPr lang="en-US" altLang="en-US" sz="2100" i="1" baseline="-25000">
                <a:ea typeface="MS PGothic" panose="020B0600070205080204" pitchFamily="34" charset="-128"/>
              </a:rPr>
              <a:t>j</a:t>
            </a:r>
            <a:r>
              <a:rPr lang="en-US" altLang="en-US" sz="2100">
                <a:ea typeface="MS PGothic" panose="020B0600070205080204" pitchFamily="34" charset="-128"/>
              </a:rPr>
              <a:t> are quantum numbers for the single electron (hydrogen atom) 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Quantization of the magnitudes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The total angular momentum quantum number for the single electron can only have the values</a:t>
            </a:r>
          </a:p>
        </p:txBody>
      </p:sp>
      <p:pic>
        <p:nvPicPr>
          <p:cNvPr id="4100" name="Picture 11">
            <a:extLst>
              <a:ext uri="{FF2B5EF4-FFF2-40B4-BE49-F238E27FC236}">
                <a16:creationId xmlns:a16="http://schemas.microsoft.com/office/drawing/2014/main" id="{FBF2132D-09DD-4727-8A26-264FBF72C4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1841500"/>
            <a:ext cx="16668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>
            <a:extLst>
              <a:ext uri="{FF2B5EF4-FFF2-40B4-BE49-F238E27FC236}">
                <a16:creationId xmlns:a16="http://schemas.microsoft.com/office/drawing/2014/main" id="{09254CC4-F186-4774-A712-68E058C841E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5554663"/>
            <a:ext cx="12890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3">
            <a:extLst>
              <a:ext uri="{FF2B5EF4-FFF2-40B4-BE49-F238E27FC236}">
                <a16:creationId xmlns:a16="http://schemas.microsoft.com/office/drawing/2014/main" id="{E46E6A4A-6E05-4206-AF63-126EF7BA995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3267075"/>
            <a:ext cx="1641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87067F74-8C47-457F-B42D-CCD5AABD2C0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01" b="57599"/>
          <a:stretch>
            <a:fillRect/>
          </a:stretch>
        </p:blipFill>
        <p:spPr bwMode="auto">
          <a:xfrm>
            <a:off x="1524000" y="5581650"/>
            <a:ext cx="152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Title 1">
            <a:extLst>
              <a:ext uri="{FF2B5EF4-FFF2-40B4-BE49-F238E27FC236}">
                <a16:creationId xmlns:a16="http://schemas.microsoft.com/office/drawing/2014/main" id="{F51CEDE5-CFA1-4830-8169-51A225D2B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rgbClr val="FF0000"/>
                </a:solidFill>
                <a:ea typeface="MS PGothic" pitchFamily="34" charset="-128"/>
              </a:rPr>
              <a:t>The Total Angular Momentum Diagram</a:t>
            </a:r>
            <a:br>
              <a:rPr lang="en-US">
                <a:solidFill>
                  <a:srgbClr val="FF0000"/>
                </a:solidFill>
                <a:ea typeface="MS PGothic" pitchFamily="34" charset="-128"/>
              </a:rPr>
            </a:br>
            <a:br>
              <a:rPr lang="en-US">
                <a:solidFill>
                  <a:srgbClr val="FF0000"/>
                </a:solidFill>
                <a:ea typeface="MS PGothic" pitchFamily="34" charset="-128"/>
              </a:rPr>
            </a:br>
            <a:endParaRPr lang="en-US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92F7F698-579B-4F25-BEAB-51128269225D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106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4">
            <a:extLst>
              <a:ext uri="{FF2B5EF4-FFF2-40B4-BE49-F238E27FC236}">
                <a16:creationId xmlns:a16="http://schemas.microsoft.com/office/drawing/2014/main" id="{3CB0EE16-FB2B-4A26-BA8A-01BEE1680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953000"/>
            <a:ext cx="4800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latin typeface="Arial" panose="020B0604020202020204" pitchFamily="34" charset="0"/>
                <a:ea typeface="MS PGothic" panose="020B0600070205080204" pitchFamily="34" charset="-128"/>
              </a:rPr>
              <a:t>Figure 8.5 When forming the total angular momentum from the orbital and spin angular momenta, the addition must be done vectorially,                 . 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13F91D13-2ABE-4C8F-A8A9-63C16F5DB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Spin-Orbit Coupling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6942730-D8B1-4DFB-BDCE-1AD3CE0D48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038" cy="4497388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An effect of the spins of the electron and the orbital angular momentum interaction is called </a:t>
            </a: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spin-orbit coupling</a:t>
            </a:r>
            <a:r>
              <a:rPr lang="en-US" altLang="en-US" sz="2100">
                <a:ea typeface="MS PGothic" panose="020B0600070205080204" pitchFamily="34" charset="-128"/>
              </a:rPr>
              <a:t>.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2100">
                <a:latin typeface="Symbol" panose="05050102010706020507" pitchFamily="18" charset="2"/>
              </a:rPr>
              <a:t>                                                              </a:t>
            </a: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 	    is the magnetic field due to the proton</a:t>
            </a: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/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>
                <a:ea typeface="MS PGothic" panose="020B0600070205080204" pitchFamily="34" charset="-128"/>
              </a:rPr>
              <a:t>	where cos </a:t>
            </a:r>
            <a:r>
              <a:rPr lang="en-US" altLang="en-US" sz="2100" i="1">
                <a:latin typeface="Symbol" panose="05050102010706020507" pitchFamily="18" charset="2"/>
                <a:ea typeface="MS PGothic" panose="020B0600070205080204" pitchFamily="34" charset="-128"/>
              </a:rPr>
              <a:t>a</a:t>
            </a:r>
            <a:r>
              <a:rPr lang="en-US" altLang="en-US" sz="2100">
                <a:ea typeface="MS PGothic" panose="020B0600070205080204" pitchFamily="34" charset="-128"/>
              </a:rPr>
              <a:t> is the angle between</a:t>
            </a:r>
          </a:p>
        </p:txBody>
      </p:sp>
      <p:sp>
        <p:nvSpPr>
          <p:cNvPr id="6148" name="Rectangle 6">
            <a:extLst>
              <a:ext uri="{FF2B5EF4-FFF2-40B4-BE49-F238E27FC236}">
                <a16:creationId xmlns:a16="http://schemas.microsoft.com/office/drawing/2014/main" id="{36194BE7-9765-4F5F-B9FF-E822471A5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09800"/>
            <a:ext cx="74676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2200"/>
              <a:t>  The dipole potential energy			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2200"/>
              <a:t>  The spin magnetic moment </a:t>
            </a:r>
            <a:r>
              <a:rPr lang="en-US" altLang="ja-JP" sz="2200">
                <a:latin typeface="Symbol" panose="05050102010706020507" pitchFamily="18" charset="2"/>
              </a:rPr>
              <a:t>µ      .</a:t>
            </a:r>
          </a:p>
          <a:p>
            <a:pPr eaLnBrk="1" hangingPunct="1">
              <a:spcBef>
                <a:spcPct val="40000"/>
              </a:spcBef>
              <a:buFontTx/>
              <a:buChar char="•"/>
            </a:pPr>
            <a:r>
              <a:rPr lang="en-US" altLang="en-US" sz="2200"/>
              <a:t> 	         .</a:t>
            </a:r>
          </a:p>
        </p:txBody>
      </p:sp>
      <p:pic>
        <p:nvPicPr>
          <p:cNvPr id="6149" name="Picture 1041">
            <a:extLst>
              <a:ext uri="{FF2B5EF4-FFF2-40B4-BE49-F238E27FC236}">
                <a16:creationId xmlns:a16="http://schemas.microsoft.com/office/drawing/2014/main" id="{1D6C818B-28EB-4D16-8F24-E4B6103CF08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2308225"/>
            <a:ext cx="2084388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42">
            <a:extLst>
              <a:ext uri="{FF2B5EF4-FFF2-40B4-BE49-F238E27FC236}">
                <a16:creationId xmlns:a16="http://schemas.microsoft.com/office/drawing/2014/main" id="{EAB2D67D-4240-4876-B3A7-678D1D1CA5B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213100"/>
            <a:ext cx="13620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043">
            <a:extLst>
              <a:ext uri="{FF2B5EF4-FFF2-40B4-BE49-F238E27FC236}">
                <a16:creationId xmlns:a16="http://schemas.microsoft.com/office/drawing/2014/main" id="{590C60CA-39CC-4009-802A-69F268CFE85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4530725"/>
            <a:ext cx="28321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44">
            <a:extLst>
              <a:ext uri="{FF2B5EF4-FFF2-40B4-BE49-F238E27FC236}">
                <a16:creationId xmlns:a16="http://schemas.microsoft.com/office/drawing/2014/main" id="{5113D6E3-1A32-46DF-80D8-908957C4F63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2794000"/>
            <a:ext cx="3286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45">
            <a:extLst>
              <a:ext uri="{FF2B5EF4-FFF2-40B4-BE49-F238E27FC236}">
                <a16:creationId xmlns:a16="http://schemas.microsoft.com/office/drawing/2014/main" id="{8012D90E-A680-4D99-A8AA-1272D487218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6200"/>
            <a:ext cx="804863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46">
            <a:extLst>
              <a:ext uri="{FF2B5EF4-FFF2-40B4-BE49-F238E27FC236}">
                <a16:creationId xmlns:a16="http://schemas.microsoft.com/office/drawing/2014/main" id="{1D960BC5-A9B8-46FD-AEF1-D64372B8826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52875"/>
            <a:ext cx="841375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AutoShape 1050">
            <a:extLst>
              <a:ext uri="{FF2B5EF4-FFF2-40B4-BE49-F238E27FC236}">
                <a16:creationId xmlns:a16="http://schemas.microsoft.com/office/drawing/2014/main" id="{9F593378-0DBA-4BE8-BC56-E178227F16C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89500" y="3670300"/>
            <a:ext cx="2514600" cy="15113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>
            <a:extLst>
              <a:ext uri="{FF2B5EF4-FFF2-40B4-BE49-F238E27FC236}">
                <a16:creationId xmlns:a16="http://schemas.microsoft.com/office/drawing/2014/main" id="{BAFDDC04-49AD-4B9B-B74E-84A9D1950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Total Angular Momentum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6533FEF-A7E3-434C-AF63-8E7A4800ACA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4838" cy="160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No external magnetic field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Only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 i="1" baseline="-25000">
                <a:ea typeface="MS PGothic" panose="020B0600070205080204" pitchFamily="34" charset="-128"/>
              </a:rPr>
              <a:t>z</a:t>
            </a:r>
            <a:r>
              <a:rPr lang="en-US" altLang="en-US" sz="2100">
                <a:ea typeface="MS PGothic" panose="020B0600070205080204" pitchFamily="34" charset="-128"/>
              </a:rPr>
              <a:t> can be known because the uncertainty principle forbids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 i="1" baseline="-25000">
                <a:ea typeface="MS PGothic" panose="020B0600070205080204" pitchFamily="34" charset="-128"/>
              </a:rPr>
              <a:t>x</a:t>
            </a:r>
            <a:r>
              <a:rPr lang="en-US" altLang="en-US" sz="2100">
                <a:ea typeface="MS PGothic" panose="020B0600070205080204" pitchFamily="34" charset="-128"/>
              </a:rPr>
              <a:t> or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 i="1" baseline="-25000">
                <a:ea typeface="MS PGothic" panose="020B0600070205080204" pitchFamily="34" charset="-128"/>
              </a:rPr>
              <a:t>y</a:t>
            </a:r>
            <a:r>
              <a:rPr lang="en-US" altLang="en-US" sz="2100">
                <a:ea typeface="MS PGothic" panose="020B0600070205080204" pitchFamily="34" charset="-128"/>
              </a:rPr>
              <a:t> from being known at the same time as </a:t>
            </a:r>
            <a:r>
              <a:rPr lang="en-US" altLang="en-US" sz="2100" i="1">
                <a:ea typeface="MS PGothic" panose="020B0600070205080204" pitchFamily="34" charset="-128"/>
              </a:rPr>
              <a:t>J</a:t>
            </a:r>
            <a:r>
              <a:rPr lang="en-US" altLang="en-US" sz="2100" i="1" baseline="-25000">
                <a:ea typeface="MS PGothic" panose="020B0600070205080204" pitchFamily="34" charset="-128"/>
              </a:rPr>
              <a:t>z</a:t>
            </a: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ea typeface="MS PGothic" panose="020B0600070205080204" pitchFamily="34" charset="-128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7A98197F-8E95-4284-A17B-AC712821B23C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9" b="11600"/>
          <a:stretch>
            <a:fillRect/>
          </a:stretch>
        </p:blipFill>
        <p:spPr bwMode="auto">
          <a:xfrm>
            <a:off x="3219450" y="2286000"/>
            <a:ext cx="2705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35">
            <a:extLst>
              <a:ext uri="{FF2B5EF4-FFF2-40B4-BE49-F238E27FC236}">
                <a16:creationId xmlns:a16="http://schemas.microsoft.com/office/drawing/2014/main" id="{30D617CD-D631-4516-B5F8-27E73466C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Total Angular Momentum</a:t>
            </a:r>
          </a:p>
        </p:txBody>
      </p:sp>
      <p:sp>
        <p:nvSpPr>
          <p:cNvPr id="8195" name="Rectangle 1026">
            <a:extLst>
              <a:ext uri="{FF2B5EF4-FFF2-40B4-BE49-F238E27FC236}">
                <a16:creationId xmlns:a16="http://schemas.microsoft.com/office/drawing/2014/main" id="{B2B72611-05D8-46AA-915C-DDC4F65081B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153400" cy="43751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100" b="1">
                <a:solidFill>
                  <a:srgbClr val="000000"/>
                </a:solidFill>
                <a:ea typeface="MS PGothic" panose="020B0600070205080204" pitchFamily="34" charset="-128"/>
              </a:rPr>
              <a:t>With an internal magnetic field</a:t>
            </a:r>
            <a:r>
              <a:rPr lang="en-US" altLang="en-US" sz="2100">
                <a:ea typeface="MS PGothic" panose="020B0600070205080204" pitchFamily="34" charset="-128"/>
              </a:rPr>
              <a:t>: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    will precess about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ea typeface="MS PGothic" panose="020B0600070205080204" pitchFamily="34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10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pic>
        <p:nvPicPr>
          <p:cNvPr id="8196" name="Picture 1029">
            <a:extLst>
              <a:ext uri="{FF2B5EF4-FFF2-40B4-BE49-F238E27FC236}">
                <a16:creationId xmlns:a16="http://schemas.microsoft.com/office/drawing/2014/main" id="{05D21BE7-B28B-4964-84C8-8F7356F6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2174875"/>
            <a:ext cx="4214813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36">
            <a:extLst>
              <a:ext uri="{FF2B5EF4-FFF2-40B4-BE49-F238E27FC236}">
                <a16:creationId xmlns:a16="http://schemas.microsoft.com/office/drawing/2014/main" id="{E373C16F-4976-4185-ABAD-6DA17C77A35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1481138"/>
            <a:ext cx="209550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37">
            <a:extLst>
              <a:ext uri="{FF2B5EF4-FFF2-40B4-BE49-F238E27FC236}">
                <a16:creationId xmlns:a16="http://schemas.microsoft.com/office/drawing/2014/main" id="{FF434C38-EC36-4ED3-B47C-B7C9A2E7A4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38" y="1487488"/>
            <a:ext cx="447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>
            <a:extLst>
              <a:ext uri="{FF2B5EF4-FFF2-40B4-BE49-F238E27FC236}">
                <a16:creationId xmlns:a16="http://schemas.microsoft.com/office/drawing/2014/main" id="{963CA97B-8D35-4BCE-88C5-F0D31A0C7E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>
                <a:ea typeface="MS PGothic" panose="020B0600070205080204" pitchFamily="34" charset="-128"/>
              </a:rPr>
              <a:t>Total Angular Momentum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595FE0F0-06E7-4736-BDE8-5490192020F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57200" y="1066800"/>
            <a:ext cx="8229600" cy="3657600"/>
          </a:xfrm>
        </p:spPr>
        <p:txBody>
          <a:bodyPr/>
          <a:lstStyle/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Now the selection rules for a single-electron atom become</a:t>
            </a:r>
          </a:p>
          <a:p>
            <a:pPr lvl="1" eaLnBrk="1" hangingPunct="1"/>
            <a:r>
              <a:rPr lang="el-GR" altLang="en-US" sz="1900">
                <a:latin typeface="Lucida Grande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n-US" altLang="en-US" sz="1900" i="1">
                <a:ea typeface="MS PGothic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en-US" sz="1900">
                <a:ea typeface="MS PGothic" panose="020B0600070205080204" pitchFamily="34" charset="-128"/>
                <a:cs typeface="Arial" panose="020B0604020202020204" pitchFamily="34" charset="0"/>
              </a:rPr>
              <a:t> = anything	</a:t>
            </a:r>
            <a:r>
              <a:rPr lang="el-GR" altLang="en-US" sz="1900">
                <a:latin typeface="Lucida Grande" charset="0"/>
                <a:ea typeface="MS PGothic" panose="020B0600070205080204" pitchFamily="34" charset="-128"/>
                <a:cs typeface="Arial" panose="020B0604020202020204" pitchFamily="34" charset="0"/>
              </a:rPr>
              <a:t>Δ</a:t>
            </a:r>
            <a:r>
              <a:rPr lang="el-GR" altLang="en-US" sz="1900">
                <a:ea typeface="ヒラギノ角ゴ Pro W3" charset="-128"/>
              </a:rPr>
              <a:t>ℓ</a:t>
            </a:r>
            <a:r>
              <a:rPr lang="en-US" altLang="en-US" sz="1900">
                <a:ea typeface="MS PGothic" panose="020B0600070205080204" pitchFamily="34" charset="-128"/>
              </a:rPr>
              <a:t> = ±1</a:t>
            </a:r>
            <a:endParaRPr lang="el-GR" altLang="en-US" sz="1900">
              <a:ea typeface="MS PGothic" panose="020B0600070205080204" pitchFamily="34" charset="-128"/>
            </a:endParaRPr>
          </a:p>
          <a:p>
            <a:pPr lvl="1" eaLnBrk="1" hangingPunct="1"/>
            <a:r>
              <a:rPr lang="el-GR" altLang="en-US" sz="1900">
                <a:latin typeface="Lucida Grande" charset="0"/>
                <a:ea typeface="MS PGothic" panose="020B0600070205080204" pitchFamily="34" charset="-128"/>
              </a:rPr>
              <a:t>Δ</a:t>
            </a:r>
            <a:r>
              <a:rPr lang="en-US" altLang="en-US" sz="1900" i="1">
                <a:ea typeface="MS PGothic" panose="020B0600070205080204" pitchFamily="34" charset="-128"/>
              </a:rPr>
              <a:t>mj</a:t>
            </a:r>
            <a:r>
              <a:rPr lang="en-US" altLang="en-US" sz="1900">
                <a:ea typeface="MS PGothic" panose="020B0600070205080204" pitchFamily="34" charset="-128"/>
              </a:rPr>
              <a:t> = 0, ±1	</a:t>
            </a:r>
            <a:r>
              <a:rPr lang="el-GR" altLang="en-US" sz="1900">
                <a:latin typeface="Lucida Grande" charset="0"/>
                <a:ea typeface="MS PGothic" panose="020B0600070205080204" pitchFamily="34" charset="-128"/>
              </a:rPr>
              <a:t>Δ</a:t>
            </a:r>
            <a:r>
              <a:rPr lang="en-US" altLang="en-US" sz="1900" i="1">
                <a:ea typeface="MS PGothic" panose="020B0600070205080204" pitchFamily="34" charset="-128"/>
              </a:rPr>
              <a:t>j</a:t>
            </a:r>
            <a:r>
              <a:rPr lang="en-US" altLang="en-US" sz="1900">
                <a:ea typeface="MS PGothic" panose="020B0600070205080204" pitchFamily="34" charset="-128"/>
              </a:rPr>
              <a:t> = 0, ±1</a:t>
            </a:r>
          </a:p>
          <a:p>
            <a:pPr eaLnBrk="1" hangingPunct="1"/>
            <a:r>
              <a:rPr lang="en-US" altLang="en-US" sz="2100">
                <a:ea typeface="MS PGothic" panose="020B0600070205080204" pitchFamily="34" charset="-128"/>
              </a:rPr>
              <a:t>Hydrogen energy-level diagram for </a:t>
            </a:r>
            <a:r>
              <a:rPr lang="en-US" altLang="en-US" sz="2100" i="1">
                <a:ea typeface="MS PGothic" panose="020B0600070205080204" pitchFamily="34" charset="-128"/>
              </a:rPr>
              <a:t>n</a:t>
            </a:r>
            <a:r>
              <a:rPr lang="en-US" altLang="en-US" sz="2100">
                <a:ea typeface="MS PGothic" panose="020B0600070205080204" pitchFamily="34" charset="-128"/>
              </a:rPr>
              <a:t> = 2 and </a:t>
            </a:r>
            <a:r>
              <a:rPr lang="en-US" altLang="en-US" sz="2100" i="1">
                <a:ea typeface="MS PGothic" panose="020B0600070205080204" pitchFamily="34" charset="-128"/>
              </a:rPr>
              <a:t>n</a:t>
            </a:r>
            <a:r>
              <a:rPr lang="en-US" altLang="en-US" sz="2100">
                <a:ea typeface="MS PGothic" panose="020B0600070205080204" pitchFamily="34" charset="-128"/>
              </a:rPr>
              <a:t> = 3 with the spin-orbit splitting</a:t>
            </a:r>
          </a:p>
        </p:txBody>
      </p:sp>
      <p:pic>
        <p:nvPicPr>
          <p:cNvPr id="9220" name="Picture 1">
            <a:extLst>
              <a:ext uri="{FF2B5EF4-FFF2-40B4-BE49-F238E27FC236}">
                <a16:creationId xmlns:a16="http://schemas.microsoft.com/office/drawing/2014/main" id="{AB660558-D835-4659-9DF4-9ABA7CEF4D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6248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itle 1">
            <a:extLst>
              <a:ext uri="{FF2B5EF4-FFF2-40B4-BE49-F238E27FC236}">
                <a16:creationId xmlns:a16="http://schemas.microsoft.com/office/drawing/2014/main" id="{0F0EE956-B2F3-4B43-B3C7-BDCB382A9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43434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0000"/>
                </a:solidFill>
                <a:ea typeface="MS PGothic" pitchFamily="34" charset="-128"/>
              </a:rPr>
              <a:t>The Energy-Level Diagram of Sodium</a:t>
            </a:r>
            <a:br>
              <a:rPr lang="en-US" dirty="0">
                <a:solidFill>
                  <a:srgbClr val="FF0000"/>
                </a:solidFill>
                <a:ea typeface="MS PGothic" pitchFamily="34" charset="-128"/>
              </a:rPr>
            </a:br>
            <a:endParaRPr lang="en-US" dirty="0">
              <a:solidFill>
                <a:srgbClr val="FF0000"/>
              </a:solidFill>
              <a:ea typeface="MS PGothic" pitchFamily="34" charset="-128"/>
            </a:endParaRPr>
          </a:p>
        </p:txBody>
      </p:sp>
      <p:pic>
        <p:nvPicPr>
          <p:cNvPr id="10243" name="Picture 1">
            <a:extLst>
              <a:ext uri="{FF2B5EF4-FFF2-40B4-BE49-F238E27FC236}">
                <a16:creationId xmlns:a16="http://schemas.microsoft.com/office/drawing/2014/main" id="{701C3872-5A4A-49C4-BFE3-AAB7FC35E6A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4343400" cy="6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">
            <a:extLst>
              <a:ext uri="{FF2B5EF4-FFF2-40B4-BE49-F238E27FC236}">
                <a16:creationId xmlns:a16="http://schemas.microsoft.com/office/drawing/2014/main" id="{45D695FF-FFC7-4F9A-9F78-789BB05AA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8"/>
          <a:stretch>
            <a:fillRect/>
          </a:stretch>
        </p:blipFill>
        <p:spPr bwMode="auto">
          <a:xfrm>
            <a:off x="152400" y="1217613"/>
            <a:ext cx="426243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1003</TotalTime>
  <Words>642</Words>
  <Application>Microsoft Office PowerPoint</Application>
  <PresentationFormat>On-screen Show (4:3)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Arial</vt:lpstr>
      <vt:lpstr>MS PGothic</vt:lpstr>
      <vt:lpstr>Wingdings</vt:lpstr>
      <vt:lpstr>Symbol</vt:lpstr>
      <vt:lpstr>Lucida Grande</vt:lpstr>
      <vt:lpstr>ヒラギノ角ゴ Pro W3</vt:lpstr>
      <vt:lpstr>Office Theme</vt:lpstr>
      <vt:lpstr>Vector coupling of angular momentum </vt:lpstr>
      <vt:lpstr>Total Angular Momentum</vt:lpstr>
      <vt:lpstr>Total Angular Momentum</vt:lpstr>
      <vt:lpstr>The Total Angular Momentum Diagram  </vt:lpstr>
      <vt:lpstr>Spin-Orbit Coupling</vt:lpstr>
      <vt:lpstr>Total Angular Momentum</vt:lpstr>
      <vt:lpstr>Total Angular Momentum</vt:lpstr>
      <vt:lpstr>Total Angular Momentum</vt:lpstr>
      <vt:lpstr>The Energy-Level Diagram of Sodium </vt:lpstr>
      <vt:lpstr>Many-Electron Atoms</vt:lpstr>
      <vt:lpstr>LS Coupling</vt:lpstr>
      <vt:lpstr>LS Coupling</vt:lpstr>
      <vt:lpstr>Energy level diagram of Mg  LS Coupling</vt:lpstr>
      <vt:lpstr>LS Coupling</vt:lpstr>
      <vt:lpstr>jj Coupling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 coupling of angular momentum </dc:title>
  <dc:creator>Schuessler</dc:creator>
  <cp:lastModifiedBy>Rodriguez, Carlos E</cp:lastModifiedBy>
  <cp:revision>9</cp:revision>
  <dcterms:created xsi:type="dcterms:W3CDTF">2012-10-15T15:50:34Z</dcterms:created>
  <dcterms:modified xsi:type="dcterms:W3CDTF">2021-10-03T18:25:40Z</dcterms:modified>
</cp:coreProperties>
</file>