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08F85-7DD3-4DFD-8177-61737E80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3BB1-67CF-4F4E-851E-C1409A4C2D9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7F4E-D6A9-4780-A5C1-ADB67598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F6AF-2A1E-4B5F-B53F-93F5E694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C7632-953D-4306-8427-CC49B1AA8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86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6B978-1AF8-49BD-AA6F-2CED3339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685C-E42E-47CA-AC26-4F2BD99DB1E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AAC1F-F72A-423B-94D9-D03B48F7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CDB60-06B7-495E-901C-9DEF4AE6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5D302-1B09-4B06-9FDB-1D2E080E1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98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1D79-AB5E-478B-8690-B8C991EA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7689-6D17-4301-BFFF-F21364DE1561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992CE-47D8-4E62-B6C7-1434CD2F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5CBDC-79F0-4112-9191-CCBE522F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ECD1A-89D0-4B53-8281-43161DA43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27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495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495800" cy="5410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927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8180F-23D8-4A63-85C7-7F643695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5DA03-90F2-4671-AEAA-41038931792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1FC3F-90C0-49DB-82DF-DD9CC563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02A1-260F-4698-8682-24FB2736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8FE3E-2590-4591-A65A-BB370397F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39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B55F-3596-4791-94B3-FFA995CE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5E8E-72E0-4249-A6B2-15BB51533B3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6259D-6982-45E3-8118-E11B4EF9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A35D7-741E-4D9B-ACF3-1437D47E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2A7C3-1BA5-49EB-8962-F37500585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50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6F5267-13F2-4B85-93D0-99AE59A3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9799-E518-4335-9B5F-7CD562E3957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BFC4F7-9303-4005-A72A-2487184F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74A1E5-D989-4F51-824D-A12ECF7B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AAAF0-0523-44E0-9E38-70F2EEECD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56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71CCE4-D562-47FD-9698-E2AD4CE1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442A-3595-4CF2-B798-022227BEA19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E5C71E-4AED-443A-9C5D-44936F58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38DFE3-135A-40B6-B487-0F8E724D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CCEAC-AF28-4F69-9EE1-82F18CB6F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46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076A8D-26F3-4ED8-A737-BBAFF924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BDFC-36EE-4970-9E6B-95AE51D5DEB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DED993-AE4B-4F01-A0D0-F4ABF891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B4C5F4-D2DE-46C3-A092-67E52477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BB924-8ABB-42D0-9C4C-95B9798F1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B0FA46-65A1-46E5-B5FF-95EFD47A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B674-1F47-4870-B88A-ADFEE8F59A0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921D3D-20A8-46E3-ADAD-95657752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213B58-0FA5-48C4-8189-E208DCC6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2B4-9509-4110-9D31-03333D5AEA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43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5230D5-A9A5-4AAD-9125-7D308C7F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E10F-3D7A-4757-B520-E3E900F8F58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7640BD-2907-418D-9843-FC5D6627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E0A0E-25B0-458E-8332-2B668019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20098-5B8A-4A03-99CA-82C77BCAC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214F83-268C-4916-B5A1-44D81E4B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872C-7FB2-406C-86F6-27D73479CDA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D36897-4E0B-42A1-B775-EDA4F914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10F8D3-F377-4BE2-BEA1-B964AB91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6620-A2A9-4DE4-89D6-28D420497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0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F16CFE8B-469C-4570-8410-56AB72D27C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353CA27-EC54-4ED1-A34D-B74568047E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FC66D-8E5A-4FB4-A143-6F0CAD7A2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7CC78-EF7F-4849-9B13-5FC3C6C34E2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9174-8873-4E98-8392-5F8332525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A9D4-FF36-4D97-A4C6-87E342AC5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D667444-88E2-47A6-967E-17943ACA61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3AA2C4F-BF29-4809-8DDC-DCCF99CB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Zeeman effect HFS and isotope shift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img009.jpg">
            <a:extLst>
              <a:ext uri="{FF2B5EF4-FFF2-40B4-BE49-F238E27FC236}">
                <a16:creationId xmlns:a16="http://schemas.microsoft.com/office/drawing/2014/main" id="{67B7B4C0-CBEF-49C9-8CC8-F6E67AE29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A526FC15-6345-4DD9-A72E-DDF5D93597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810000"/>
          <a:ext cx="7543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2971800" imgH="584200" progId="Equation.3">
                  <p:embed/>
                </p:oleObj>
              </mc:Choice>
              <mc:Fallback>
                <p:oleObj name="Equation" r:id="rId3" imgW="2971800" imgH="584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7543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CC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73D25BB9-535D-4B04-940D-1D3CEA012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6019800"/>
          <a:ext cx="2362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977476" imgH="253890" progId="Equation.3">
                  <p:embed/>
                </p:oleObj>
              </mc:Choice>
              <mc:Fallback>
                <p:oleObj name="Equation" r:id="rId5" imgW="977476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019800"/>
                        <a:ext cx="2362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Line 4">
            <a:extLst>
              <a:ext uri="{FF2B5EF4-FFF2-40B4-BE49-F238E27FC236}">
                <a16:creationId xmlns:a16="http://schemas.microsoft.com/office/drawing/2014/main" id="{9405B414-623B-49A3-91F4-9A4EA3391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57200"/>
            <a:ext cx="3048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5">
            <a:extLst>
              <a:ext uri="{FF2B5EF4-FFF2-40B4-BE49-F238E27FC236}">
                <a16:creationId xmlns:a16="http://schemas.microsoft.com/office/drawing/2014/main" id="{2A986921-D96F-4E37-B30B-5102CCA44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685800"/>
            <a:ext cx="304800" cy="228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6">
            <a:extLst>
              <a:ext uri="{FF2B5EF4-FFF2-40B4-BE49-F238E27FC236}">
                <a16:creationId xmlns:a16="http://schemas.microsoft.com/office/drawing/2014/main" id="{AFE945CD-A81B-4CB8-BEFB-5F866B333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914400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7">
            <a:extLst>
              <a:ext uri="{FF2B5EF4-FFF2-40B4-BE49-F238E27FC236}">
                <a16:creationId xmlns:a16="http://schemas.microsoft.com/office/drawing/2014/main" id="{7FABC976-9757-4BF2-8A50-BD6D5924C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57200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8">
            <a:extLst>
              <a:ext uri="{FF2B5EF4-FFF2-40B4-BE49-F238E27FC236}">
                <a16:creationId xmlns:a16="http://schemas.microsoft.com/office/drawing/2014/main" id="{E24B0733-68A9-48AB-BC9B-64353DB14E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1600200"/>
            <a:ext cx="304800" cy="228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9">
            <a:extLst>
              <a:ext uri="{FF2B5EF4-FFF2-40B4-BE49-F238E27FC236}">
                <a16:creationId xmlns:a16="http://schemas.microsoft.com/office/drawing/2014/main" id="{D5631B46-882D-49BD-B059-EE2E6217C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600200"/>
            <a:ext cx="19812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0">
            <a:extLst>
              <a:ext uri="{FF2B5EF4-FFF2-40B4-BE49-F238E27FC236}">
                <a16:creationId xmlns:a16="http://schemas.microsoft.com/office/drawing/2014/main" id="{FDC87488-12E0-4314-8E1B-C2791D25F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828800"/>
            <a:ext cx="3048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11">
            <a:extLst>
              <a:ext uri="{FF2B5EF4-FFF2-40B4-BE49-F238E27FC236}">
                <a16:creationId xmlns:a16="http://schemas.microsoft.com/office/drawing/2014/main" id="{E529F978-68C6-40B5-AB30-C0D4FFECC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33600"/>
            <a:ext cx="1981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12">
            <a:extLst>
              <a:ext uri="{FF2B5EF4-FFF2-40B4-BE49-F238E27FC236}">
                <a16:creationId xmlns:a16="http://schemas.microsoft.com/office/drawing/2014/main" id="{F88856B3-9A1E-44E0-AF34-DD07BC6CD9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14600"/>
            <a:ext cx="3048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Line 13">
            <a:extLst>
              <a:ext uri="{FF2B5EF4-FFF2-40B4-BE49-F238E27FC236}">
                <a16:creationId xmlns:a16="http://schemas.microsoft.com/office/drawing/2014/main" id="{03FE3406-F2CB-4D19-A998-BB1CE730A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514600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Line 14">
            <a:extLst>
              <a:ext uri="{FF2B5EF4-FFF2-40B4-BE49-F238E27FC236}">
                <a16:creationId xmlns:a16="http://schemas.microsoft.com/office/drawing/2014/main" id="{A453C99F-0E8E-42EF-A136-1B9109660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600200"/>
            <a:ext cx="220980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Line 15">
            <a:extLst>
              <a:ext uri="{FF2B5EF4-FFF2-40B4-BE49-F238E27FC236}">
                <a16:creationId xmlns:a16="http://schemas.microsoft.com/office/drawing/2014/main" id="{6B2306D7-E080-4205-B643-9492B48A5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685800"/>
            <a:ext cx="381000" cy="9144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Line 16">
            <a:extLst>
              <a:ext uri="{FF2B5EF4-FFF2-40B4-BE49-F238E27FC236}">
                <a16:creationId xmlns:a16="http://schemas.microsoft.com/office/drawing/2014/main" id="{432AF370-4003-4E76-9209-4E76F8E30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600200"/>
            <a:ext cx="3810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17">
            <a:extLst>
              <a:ext uri="{FF2B5EF4-FFF2-40B4-BE49-F238E27FC236}">
                <a16:creationId xmlns:a16="http://schemas.microsoft.com/office/drawing/2014/main" id="{C0C815F6-8A6C-42D6-A5A9-42046A7BB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600200"/>
            <a:ext cx="38100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18">
            <a:extLst>
              <a:ext uri="{FF2B5EF4-FFF2-40B4-BE49-F238E27FC236}">
                <a16:creationId xmlns:a16="http://schemas.microsoft.com/office/drawing/2014/main" id="{9037E64F-1834-47B3-8536-4541BFF92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19">
            <a:extLst>
              <a:ext uri="{FF2B5EF4-FFF2-40B4-BE49-F238E27FC236}">
                <a16:creationId xmlns:a16="http://schemas.microsoft.com/office/drawing/2014/main" id="{4BBBFB13-B85A-4B00-8B99-295AF1C650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68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Line 20">
            <a:extLst>
              <a:ext uri="{FF2B5EF4-FFF2-40B4-BE49-F238E27FC236}">
                <a16:creationId xmlns:a16="http://schemas.microsoft.com/office/drawing/2014/main" id="{DBC8EA07-FB33-432A-AEF7-45657E609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Line 21">
            <a:extLst>
              <a:ext uri="{FF2B5EF4-FFF2-40B4-BE49-F238E27FC236}">
                <a16:creationId xmlns:a16="http://schemas.microsoft.com/office/drawing/2014/main" id="{2F4FB6E0-6676-4C6D-B3DC-6F252104C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Text Box 22">
            <a:extLst>
              <a:ext uri="{FF2B5EF4-FFF2-40B4-BE49-F238E27FC236}">
                <a16:creationId xmlns:a16="http://schemas.microsoft.com/office/drawing/2014/main" id="{BAADA138-14B1-4F80-8EAA-F2BD1A07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066800"/>
            <a:ext cx="657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(5/2)A</a:t>
            </a:r>
          </a:p>
        </p:txBody>
      </p:sp>
      <p:sp>
        <p:nvSpPr>
          <p:cNvPr id="2080" name="Text Box 23">
            <a:extLst>
              <a:ext uri="{FF2B5EF4-FFF2-40B4-BE49-F238E27FC236}">
                <a16:creationId xmlns:a16="http://schemas.microsoft.com/office/drawing/2014/main" id="{F36786AC-5575-47E8-9C93-59A21EBEB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133600"/>
            <a:ext cx="657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(3/2)A</a:t>
            </a:r>
          </a:p>
        </p:txBody>
      </p:sp>
      <p:sp>
        <p:nvSpPr>
          <p:cNvPr id="2081" name="Line 24">
            <a:extLst>
              <a:ext uri="{FF2B5EF4-FFF2-40B4-BE49-F238E27FC236}">
                <a16:creationId xmlns:a16="http://schemas.microsoft.com/office/drawing/2014/main" id="{B1BF2106-9A08-4A18-83CA-B76BD3245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752600"/>
            <a:ext cx="21336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Line 25">
            <a:extLst>
              <a:ext uri="{FF2B5EF4-FFF2-40B4-BE49-F238E27FC236}">
                <a16:creationId xmlns:a16="http://schemas.microsoft.com/office/drawing/2014/main" id="{99A07EFD-84F5-489E-8F6E-468DE2DD8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048000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26">
            <a:extLst>
              <a:ext uri="{FF2B5EF4-FFF2-40B4-BE49-F238E27FC236}">
                <a16:creationId xmlns:a16="http://schemas.microsoft.com/office/drawing/2014/main" id="{AC51DC10-30DE-42D1-846D-29D75492A0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0" y="2743200"/>
            <a:ext cx="304800" cy="304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Line 27">
            <a:extLst>
              <a:ext uri="{FF2B5EF4-FFF2-40B4-BE49-F238E27FC236}">
                <a16:creationId xmlns:a16="http://schemas.microsoft.com/office/drawing/2014/main" id="{91510809-EA4F-4AB5-B757-E64797AEB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858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Line 28">
            <a:extLst>
              <a:ext uri="{FF2B5EF4-FFF2-40B4-BE49-F238E27FC236}">
                <a16:creationId xmlns:a16="http://schemas.microsoft.com/office/drawing/2014/main" id="{21BA32F8-D82B-4002-A157-4EAE7A211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685800"/>
            <a:ext cx="381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Line 29">
            <a:extLst>
              <a:ext uri="{FF2B5EF4-FFF2-40B4-BE49-F238E27FC236}">
                <a16:creationId xmlns:a16="http://schemas.microsoft.com/office/drawing/2014/main" id="{EAB97ABC-06F2-4BCA-AA2E-88A85C3C2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828800"/>
            <a:ext cx="1066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Line 30">
            <a:extLst>
              <a:ext uri="{FF2B5EF4-FFF2-40B4-BE49-F238E27FC236}">
                <a16:creationId xmlns:a16="http://schemas.microsoft.com/office/drawing/2014/main" id="{D834A6F4-07F4-42BD-B62E-82A8E196E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381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Line 31">
            <a:extLst>
              <a:ext uri="{FF2B5EF4-FFF2-40B4-BE49-F238E27FC236}">
                <a16:creationId xmlns:a16="http://schemas.microsoft.com/office/drawing/2014/main" id="{01AFDCA2-5E63-4FFA-A46B-560999F26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743200"/>
            <a:ext cx="1066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Line 32">
            <a:extLst>
              <a:ext uri="{FF2B5EF4-FFF2-40B4-BE49-F238E27FC236}">
                <a16:creationId xmlns:a16="http://schemas.microsoft.com/office/drawing/2014/main" id="{1AA4FAC5-909F-4E6E-88B7-AE77539714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27432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Text Box 33">
            <a:extLst>
              <a:ext uri="{FF2B5EF4-FFF2-40B4-BE49-F238E27FC236}">
                <a16:creationId xmlns:a16="http://schemas.microsoft.com/office/drawing/2014/main" id="{0F83E687-97AD-4D5D-80C6-C7C2499BB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04800"/>
            <a:ext cx="411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F</a:t>
            </a:r>
          </a:p>
          <a:p>
            <a:r>
              <a:rPr lang="en-US" altLang="en-US" sz="1400"/>
              <a:t>5/2</a:t>
            </a:r>
          </a:p>
        </p:txBody>
      </p:sp>
      <p:sp>
        <p:nvSpPr>
          <p:cNvPr id="2091" name="Text Box 34">
            <a:extLst>
              <a:ext uri="{FF2B5EF4-FFF2-40B4-BE49-F238E27FC236}">
                <a16:creationId xmlns:a16="http://schemas.microsoft.com/office/drawing/2014/main" id="{F9C391BE-00C9-487E-88BE-75B20B9AB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6764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3/2</a:t>
            </a:r>
          </a:p>
        </p:txBody>
      </p:sp>
      <p:sp>
        <p:nvSpPr>
          <p:cNvPr id="2092" name="Text Box 35">
            <a:extLst>
              <a:ext uri="{FF2B5EF4-FFF2-40B4-BE49-F238E27FC236}">
                <a16:creationId xmlns:a16="http://schemas.microsoft.com/office/drawing/2014/main" id="{EC8BB158-B6C9-4013-BC59-5A4C1BF26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908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1/2</a:t>
            </a:r>
          </a:p>
        </p:txBody>
      </p:sp>
      <p:graphicFrame>
        <p:nvGraphicFramePr>
          <p:cNvPr id="2052" name="Object 4">
            <a:extLst>
              <a:ext uri="{FF2B5EF4-FFF2-40B4-BE49-F238E27FC236}">
                <a16:creationId xmlns:a16="http://schemas.microsoft.com/office/drawing/2014/main" id="{683F9E85-3728-4F36-83AA-AE1605C9CB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457200"/>
          <a:ext cx="5254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7" imgW="380835" imgH="609336" progId="Equation.3">
                  <p:embed/>
                </p:oleObj>
              </mc:Choice>
              <mc:Fallback>
                <p:oleObj name="Equation" r:id="rId7" imgW="380835" imgH="60933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57200"/>
                        <a:ext cx="5254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>
            <a:extLst>
              <a:ext uri="{FF2B5EF4-FFF2-40B4-BE49-F238E27FC236}">
                <a16:creationId xmlns:a16="http://schemas.microsoft.com/office/drawing/2014/main" id="{7F2B4B4E-BF30-492E-B833-36E1B75483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1828800"/>
          <a:ext cx="381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9" imgW="266469" imgH="152268" progId="Equation.3">
                  <p:embed/>
                </p:oleObj>
              </mc:Choice>
              <mc:Fallback>
                <p:oleObj name="Equation" r:id="rId9" imgW="266469" imgH="15226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828800"/>
                        <a:ext cx="381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>
            <a:extLst>
              <a:ext uri="{FF2B5EF4-FFF2-40B4-BE49-F238E27FC236}">
                <a16:creationId xmlns:a16="http://schemas.microsoft.com/office/drawing/2014/main" id="{0042349F-A718-409D-84F6-33708BCCDE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2590800"/>
          <a:ext cx="4127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1" imgW="380835" imgH="393529" progId="Equation.3">
                  <p:embed/>
                </p:oleObj>
              </mc:Choice>
              <mc:Fallback>
                <p:oleObj name="Equation" r:id="rId11" imgW="380835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90800"/>
                        <a:ext cx="4127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3" name="Line 39">
            <a:extLst>
              <a:ext uri="{FF2B5EF4-FFF2-40B4-BE49-F238E27FC236}">
                <a16:creationId xmlns:a16="http://schemas.microsoft.com/office/drawing/2014/main" id="{B638E3E9-0BF8-4A7B-93FB-537EAA1DD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37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5" name="Object 7">
            <a:extLst>
              <a:ext uri="{FF2B5EF4-FFF2-40B4-BE49-F238E27FC236}">
                <a16:creationId xmlns:a16="http://schemas.microsoft.com/office/drawing/2014/main" id="{900E63B4-A6E5-493A-80EB-F5BFFAC3D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143000"/>
          <a:ext cx="3032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3" imgW="190417" imgH="241195" progId="Equation.3">
                  <p:embed/>
                </p:oleObj>
              </mc:Choice>
              <mc:Fallback>
                <p:oleObj name="Equation" r:id="rId13" imgW="190417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3032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4" name="Line 41">
            <a:extLst>
              <a:ext uri="{FF2B5EF4-FFF2-40B4-BE49-F238E27FC236}">
                <a16:creationId xmlns:a16="http://schemas.microsoft.com/office/drawing/2014/main" id="{2534E91C-44CB-4A17-9E33-191583A5E5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6" name="Object 8">
            <a:extLst>
              <a:ext uri="{FF2B5EF4-FFF2-40B4-BE49-F238E27FC236}">
                <a16:creationId xmlns:a16="http://schemas.microsoft.com/office/drawing/2014/main" id="{ECC96CF4-5CEF-4620-9790-52DA2CF9F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1828800"/>
          <a:ext cx="5334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15" imgW="406048" imgH="393359" progId="Equation.3">
                  <p:embed/>
                </p:oleObj>
              </mc:Choice>
              <mc:Fallback>
                <p:oleObj name="Equation" r:id="rId15" imgW="406048" imgH="39335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5334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>
            <a:extLst>
              <a:ext uri="{FF2B5EF4-FFF2-40B4-BE49-F238E27FC236}">
                <a16:creationId xmlns:a16="http://schemas.microsoft.com/office/drawing/2014/main" id="{7C49F00D-0693-4178-9D4A-DB8CD1CD1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362200"/>
          <a:ext cx="4572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17" imgW="330057" imgH="165028" progId="Equation.3">
                  <p:embed/>
                </p:oleObj>
              </mc:Choice>
              <mc:Fallback>
                <p:oleObj name="Equation" r:id="rId17" imgW="330057" imgH="16502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2200"/>
                        <a:ext cx="4572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5" name="Line 44">
            <a:extLst>
              <a:ext uri="{FF2B5EF4-FFF2-40B4-BE49-F238E27FC236}">
                <a16:creationId xmlns:a16="http://schemas.microsoft.com/office/drawing/2014/main" id="{1A97A94B-BD2F-451D-A473-20CB1748D6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1752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8" name="Object 10">
            <a:extLst>
              <a:ext uri="{FF2B5EF4-FFF2-40B4-BE49-F238E27FC236}">
                <a16:creationId xmlns:a16="http://schemas.microsoft.com/office/drawing/2014/main" id="{949A9839-8467-45A6-98E4-FAEABA321C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362200"/>
          <a:ext cx="2476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9" imgW="190335" imgH="177646" progId="Equation.3">
                  <p:embed/>
                </p:oleObj>
              </mc:Choice>
              <mc:Fallback>
                <p:oleObj name="Equation" r:id="rId19" imgW="190335" imgH="17764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24765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6" name="Text Box 46">
            <a:extLst>
              <a:ext uri="{FF2B5EF4-FFF2-40B4-BE49-F238E27FC236}">
                <a16:creationId xmlns:a16="http://schemas.microsoft.com/office/drawing/2014/main" id="{0ED0D422-AC93-4D59-A759-CBE16890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20858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with</a:t>
            </a:r>
            <a:endParaRPr lang="en-US" altLang="en-US" sz="1400"/>
          </a:p>
        </p:txBody>
      </p:sp>
      <p:graphicFrame>
        <p:nvGraphicFramePr>
          <p:cNvPr id="2059" name="Object 11">
            <a:extLst>
              <a:ext uri="{FF2B5EF4-FFF2-40B4-BE49-F238E27FC236}">
                <a16:creationId xmlns:a16="http://schemas.microsoft.com/office/drawing/2014/main" id="{326F68DF-97F4-42C5-9671-5919AA9F27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181600"/>
          <a:ext cx="45720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21" imgW="2070100" imgH="457200" progId="Equation.3">
                  <p:embed/>
                </p:oleObj>
              </mc:Choice>
              <mc:Fallback>
                <p:oleObj name="Equation" r:id="rId21" imgW="20701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81600"/>
                        <a:ext cx="45720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>
            <a:extLst>
              <a:ext uri="{FF2B5EF4-FFF2-40B4-BE49-F238E27FC236}">
                <a16:creationId xmlns:a16="http://schemas.microsoft.com/office/drawing/2014/main" id="{ABE85914-B1B6-4AA9-988E-6B20520AD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867400"/>
          <a:ext cx="17526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23" imgW="901309" imgH="418918" progId="Equation.3">
                  <p:embed/>
                </p:oleObj>
              </mc:Choice>
              <mc:Fallback>
                <p:oleObj name="Equation" r:id="rId23" imgW="901309" imgH="418918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867400"/>
                        <a:ext cx="17526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7" name="Text Box 49">
            <a:extLst>
              <a:ext uri="{FF2B5EF4-FFF2-40B4-BE49-F238E27FC236}">
                <a16:creationId xmlns:a16="http://schemas.microsoft.com/office/drawing/2014/main" id="{39344D1F-AFD8-4650-906F-1660F3E1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52775"/>
            <a:ext cx="714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solidFill>
                  <a:srgbClr val="008000"/>
                </a:solidFill>
              </a:rPr>
              <a:t>HFS levels: </a:t>
            </a:r>
            <a:r>
              <a:rPr lang="en-US" altLang="en-US" sz="1600" b="1">
                <a:solidFill>
                  <a:srgbClr val="008000"/>
                </a:solidFill>
              </a:rPr>
              <a:t>                               for Q=0                                  full lines         B &gt; 0</a:t>
            </a:r>
          </a:p>
          <a:p>
            <a:r>
              <a:rPr lang="en-US" altLang="en-US" sz="1600" b="1">
                <a:solidFill>
                  <a:srgbClr val="008000"/>
                </a:solidFill>
              </a:rPr>
              <a:t>                                                                                                        broken lines   B &lt; 0</a:t>
            </a:r>
            <a:endParaRPr lang="en-US" altLang="en-US" sz="1600">
              <a:solidFill>
                <a:srgbClr val="008000"/>
              </a:solidFill>
            </a:endParaRPr>
          </a:p>
        </p:txBody>
      </p:sp>
      <p:sp>
        <p:nvSpPr>
          <p:cNvPr id="2098" name="Text Box 50">
            <a:extLst>
              <a:ext uri="{FF2B5EF4-FFF2-40B4-BE49-F238E27FC236}">
                <a16:creationId xmlns:a16="http://schemas.microsoft.com/office/drawing/2014/main" id="{C03D110E-07E0-4B02-B417-66E378BC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67400"/>
            <a:ext cx="533400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          </a:t>
            </a:r>
          </a:p>
          <a:p>
            <a:endParaRPr lang="en-US" altLang="en-US"/>
          </a:p>
        </p:txBody>
      </p:sp>
      <p:sp>
        <p:nvSpPr>
          <p:cNvPr id="2099" name="Text Box 51">
            <a:extLst>
              <a:ext uri="{FF2B5EF4-FFF2-40B4-BE49-F238E27FC236}">
                <a16:creationId xmlns:a16="http://schemas.microsoft.com/office/drawing/2014/main" id="{C0380AE4-A166-4A19-B8B3-C0AE5D332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8077200" cy="10969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2">
            <a:extLst>
              <a:ext uri="{FF2B5EF4-FFF2-40B4-BE49-F238E27FC236}">
                <a16:creationId xmlns:a16="http://schemas.microsoft.com/office/drawing/2014/main" id="{9441B026-84AA-472F-B70B-8B96F5547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2990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Field isotope shift:</a:t>
            </a:r>
            <a:endParaRPr lang="en-US" altLang="en-US"/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66E1D88C-D393-4EA6-BEA7-17CD8B603E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066800"/>
          <a:ext cx="304800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1638300" imgH="711200" progId="Equation.3">
                  <p:embed/>
                </p:oleObj>
              </mc:Choice>
              <mc:Fallback>
                <p:oleObj name="Equation" r:id="rId3" imgW="1638300" imgH="71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3048000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4">
            <a:extLst>
              <a:ext uri="{FF2B5EF4-FFF2-40B4-BE49-F238E27FC236}">
                <a16:creationId xmlns:a16="http://schemas.microsoft.com/office/drawing/2014/main" id="{BA6606E5-5431-431C-B9B7-B91641EC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236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charge density </a:t>
            </a:r>
          </a:p>
          <a:p>
            <a:r>
              <a:rPr lang="en-US" altLang="en-US"/>
              <a:t>of s electrons at</a:t>
            </a:r>
          </a:p>
          <a:p>
            <a:r>
              <a:rPr lang="en-US" altLang="en-US"/>
              <a:t>the site of the nucleus</a:t>
            </a:r>
          </a:p>
        </p:txBody>
      </p:sp>
      <p:sp>
        <p:nvSpPr>
          <p:cNvPr id="3084" name="Line 5">
            <a:extLst>
              <a:ext uri="{FF2B5EF4-FFF2-40B4-BE49-F238E27FC236}">
                <a16:creationId xmlns:a16="http://schemas.microsoft.com/office/drawing/2014/main" id="{8C6E37A7-AB97-4A3B-896A-71CF317A35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04800"/>
            <a:ext cx="0" cy="388620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6">
            <a:extLst>
              <a:ext uri="{FF2B5EF4-FFF2-40B4-BE49-F238E27FC236}">
                <a16:creationId xmlns:a16="http://schemas.microsoft.com/office/drawing/2014/main" id="{615BF1DE-D9AF-4848-BFCA-8088CA1DC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133600"/>
            <a:ext cx="4419600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7">
            <a:extLst>
              <a:ext uri="{FF2B5EF4-FFF2-40B4-BE49-F238E27FC236}">
                <a16:creationId xmlns:a16="http://schemas.microsoft.com/office/drawing/2014/main" id="{0679FCC6-2051-4BD2-96D3-19CF31327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6002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r</a:t>
            </a:r>
            <a:endParaRPr lang="en-US" altLang="en-US" sz="1400"/>
          </a:p>
        </p:txBody>
      </p:sp>
      <p:graphicFrame>
        <p:nvGraphicFramePr>
          <p:cNvPr id="3075" name="Object 3">
            <a:extLst>
              <a:ext uri="{FF2B5EF4-FFF2-40B4-BE49-F238E27FC236}">
                <a16:creationId xmlns:a16="http://schemas.microsoft.com/office/drawing/2014/main" id="{0E530160-39E4-44BD-B486-1ABE3A461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304800"/>
          <a:ext cx="6858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5" imgW="381000" imgH="228600" progId="Equation.3">
                  <p:embed/>
                </p:oleObj>
              </mc:Choice>
              <mc:Fallback>
                <p:oleObj name="Equation" r:id="rId5" imgW="381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4800"/>
                        <a:ext cx="6858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AA3A6BCB-8635-4401-99D5-8883B1D84D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876800"/>
          <a:ext cx="7632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7" imgW="4597400" imgH="508000" progId="Equation.3">
                  <p:embed/>
                </p:oleObj>
              </mc:Choice>
              <mc:Fallback>
                <p:oleObj name="Equation" r:id="rId7" imgW="45974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6800"/>
                        <a:ext cx="7632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 Box 10">
            <a:extLst>
              <a:ext uri="{FF2B5EF4-FFF2-40B4-BE49-F238E27FC236}">
                <a16:creationId xmlns:a16="http://schemas.microsoft.com/office/drawing/2014/main" id="{695918D7-B484-4303-BFE0-62065810B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0"/>
            <a:ext cx="3248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>
                <a:solidFill>
                  <a:srgbClr val="3366FF"/>
                </a:solidFill>
              </a:rPr>
              <a:t>This amounts to a few percent</a:t>
            </a:r>
            <a:endParaRPr lang="en-US" altLang="en-US" sz="1400"/>
          </a:p>
        </p:txBody>
      </p:sp>
      <p:sp>
        <p:nvSpPr>
          <p:cNvPr id="3088" name="AutoShape 11">
            <a:extLst>
              <a:ext uri="{FF2B5EF4-FFF2-40B4-BE49-F238E27FC236}">
                <a16:creationId xmlns:a16="http://schemas.microsoft.com/office/drawing/2014/main" id="{F24BBA53-29D9-4F9A-8CAE-D9A7B7882C1E}"/>
              </a:ext>
            </a:extLst>
          </p:cNvPr>
          <p:cNvSpPr>
            <a:spLocks/>
          </p:cNvSpPr>
          <p:nvPr/>
        </p:nvSpPr>
        <p:spPr bwMode="auto">
          <a:xfrm rot="5400000">
            <a:off x="4838700" y="54483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7" name="Object 5">
            <a:extLst>
              <a:ext uri="{FF2B5EF4-FFF2-40B4-BE49-F238E27FC236}">
                <a16:creationId xmlns:a16="http://schemas.microsoft.com/office/drawing/2014/main" id="{8053DD49-5404-458C-B382-DFEAB8E3C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895600"/>
          <a:ext cx="4572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9" imgW="317225" imgH="203024" progId="Equation.3">
                  <p:embed/>
                </p:oleObj>
              </mc:Choice>
              <mc:Fallback>
                <p:oleObj name="Equation" r:id="rId9" imgW="317225" imgH="2030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95600"/>
                        <a:ext cx="4572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Freeform 13">
            <a:extLst>
              <a:ext uri="{FF2B5EF4-FFF2-40B4-BE49-F238E27FC236}">
                <a16:creationId xmlns:a16="http://schemas.microsoft.com/office/drawing/2014/main" id="{2520C99F-7040-4BAD-A6E6-03E73D1CAF46}"/>
              </a:ext>
            </a:extLst>
          </p:cNvPr>
          <p:cNvSpPr>
            <a:spLocks/>
          </p:cNvSpPr>
          <p:nvPr/>
        </p:nvSpPr>
        <p:spPr bwMode="auto">
          <a:xfrm>
            <a:off x="3810000" y="2209800"/>
            <a:ext cx="4178300" cy="1397000"/>
          </a:xfrm>
          <a:custGeom>
            <a:avLst/>
            <a:gdLst>
              <a:gd name="T0" fmla="*/ 0 w 2632"/>
              <a:gd name="T1" fmla="*/ 1384300 h 880"/>
              <a:gd name="T2" fmla="*/ 228600 w 2632"/>
              <a:gd name="T3" fmla="*/ 1384300 h 880"/>
              <a:gd name="T4" fmla="*/ 762000 w 2632"/>
              <a:gd name="T5" fmla="*/ 1308100 h 880"/>
              <a:gd name="T6" fmla="*/ 1524000 w 2632"/>
              <a:gd name="T7" fmla="*/ 1003300 h 880"/>
              <a:gd name="T8" fmla="*/ 2057400 w 2632"/>
              <a:gd name="T9" fmla="*/ 622300 h 880"/>
              <a:gd name="T10" fmla="*/ 2362200 w 2632"/>
              <a:gd name="T11" fmla="*/ 393700 h 880"/>
              <a:gd name="T12" fmla="*/ 2743200 w 2632"/>
              <a:gd name="T13" fmla="*/ 241300 h 880"/>
              <a:gd name="T14" fmla="*/ 3276600 w 2632"/>
              <a:gd name="T15" fmla="*/ 88900 h 880"/>
              <a:gd name="T16" fmla="*/ 4038600 w 2632"/>
              <a:gd name="T17" fmla="*/ 12700 h 880"/>
              <a:gd name="T18" fmla="*/ 4114800 w 2632"/>
              <a:gd name="T19" fmla="*/ 12700 h 8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32"/>
              <a:gd name="T31" fmla="*/ 0 h 880"/>
              <a:gd name="T32" fmla="*/ 2632 w 2632"/>
              <a:gd name="T33" fmla="*/ 880 h 8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32" h="880">
                <a:moveTo>
                  <a:pt x="0" y="872"/>
                </a:moveTo>
                <a:cubicBezTo>
                  <a:pt x="32" y="876"/>
                  <a:pt x="64" y="880"/>
                  <a:pt x="144" y="872"/>
                </a:cubicBezTo>
                <a:cubicBezTo>
                  <a:pt x="224" y="864"/>
                  <a:pt x="344" y="864"/>
                  <a:pt x="480" y="824"/>
                </a:cubicBezTo>
                <a:cubicBezTo>
                  <a:pt x="616" y="784"/>
                  <a:pt x="824" y="704"/>
                  <a:pt x="960" y="632"/>
                </a:cubicBezTo>
                <a:cubicBezTo>
                  <a:pt x="1096" y="560"/>
                  <a:pt x="1208" y="456"/>
                  <a:pt x="1296" y="392"/>
                </a:cubicBezTo>
                <a:cubicBezTo>
                  <a:pt x="1384" y="328"/>
                  <a:pt x="1416" y="288"/>
                  <a:pt x="1488" y="248"/>
                </a:cubicBezTo>
                <a:cubicBezTo>
                  <a:pt x="1560" y="208"/>
                  <a:pt x="1632" y="184"/>
                  <a:pt x="1728" y="152"/>
                </a:cubicBezTo>
                <a:cubicBezTo>
                  <a:pt x="1824" y="120"/>
                  <a:pt x="1928" y="80"/>
                  <a:pt x="2064" y="56"/>
                </a:cubicBezTo>
                <a:cubicBezTo>
                  <a:pt x="2200" y="32"/>
                  <a:pt x="2456" y="16"/>
                  <a:pt x="2544" y="8"/>
                </a:cubicBezTo>
                <a:cubicBezTo>
                  <a:pt x="2632" y="0"/>
                  <a:pt x="2584" y="8"/>
                  <a:pt x="2592" y="8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0" name="Freeform 14">
            <a:extLst>
              <a:ext uri="{FF2B5EF4-FFF2-40B4-BE49-F238E27FC236}">
                <a16:creationId xmlns:a16="http://schemas.microsoft.com/office/drawing/2014/main" id="{D0F1DC52-1145-4057-9DEB-73E68A4C5E4A}"/>
              </a:ext>
            </a:extLst>
          </p:cNvPr>
          <p:cNvSpPr>
            <a:spLocks/>
          </p:cNvSpPr>
          <p:nvPr/>
        </p:nvSpPr>
        <p:spPr bwMode="auto">
          <a:xfrm>
            <a:off x="3810000" y="2590800"/>
            <a:ext cx="2362200" cy="1231900"/>
          </a:xfrm>
          <a:custGeom>
            <a:avLst/>
            <a:gdLst>
              <a:gd name="T0" fmla="*/ 0 w 1488"/>
              <a:gd name="T1" fmla="*/ 1219200 h 776"/>
              <a:gd name="T2" fmla="*/ 228600 w 1488"/>
              <a:gd name="T3" fmla="*/ 1219200 h 776"/>
              <a:gd name="T4" fmla="*/ 685800 w 1488"/>
              <a:gd name="T5" fmla="*/ 1143000 h 776"/>
              <a:gd name="T6" fmla="*/ 1295400 w 1488"/>
              <a:gd name="T7" fmla="*/ 914400 h 776"/>
              <a:gd name="T8" fmla="*/ 1828800 w 1488"/>
              <a:gd name="T9" fmla="*/ 533400 h 776"/>
              <a:gd name="T10" fmla="*/ 2209800 w 1488"/>
              <a:gd name="T11" fmla="*/ 152400 h 776"/>
              <a:gd name="T12" fmla="*/ 2362200 w 1488"/>
              <a:gd name="T13" fmla="*/ 0 h 7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8"/>
              <a:gd name="T22" fmla="*/ 0 h 776"/>
              <a:gd name="T23" fmla="*/ 1488 w 1488"/>
              <a:gd name="T24" fmla="*/ 776 h 7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8" h="776">
                <a:moveTo>
                  <a:pt x="0" y="768"/>
                </a:moveTo>
                <a:cubicBezTo>
                  <a:pt x="36" y="772"/>
                  <a:pt x="72" y="776"/>
                  <a:pt x="144" y="768"/>
                </a:cubicBezTo>
                <a:cubicBezTo>
                  <a:pt x="216" y="760"/>
                  <a:pt x="320" y="752"/>
                  <a:pt x="432" y="720"/>
                </a:cubicBezTo>
                <a:cubicBezTo>
                  <a:pt x="544" y="688"/>
                  <a:pt x="696" y="640"/>
                  <a:pt x="816" y="576"/>
                </a:cubicBezTo>
                <a:cubicBezTo>
                  <a:pt x="936" y="512"/>
                  <a:pt x="1056" y="416"/>
                  <a:pt x="1152" y="336"/>
                </a:cubicBezTo>
                <a:cubicBezTo>
                  <a:pt x="1248" y="256"/>
                  <a:pt x="1336" y="152"/>
                  <a:pt x="1392" y="96"/>
                </a:cubicBezTo>
                <a:cubicBezTo>
                  <a:pt x="1448" y="40"/>
                  <a:pt x="1472" y="16"/>
                  <a:pt x="148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8" name="Object 6">
            <a:extLst>
              <a:ext uri="{FF2B5EF4-FFF2-40B4-BE49-F238E27FC236}">
                <a16:creationId xmlns:a16="http://schemas.microsoft.com/office/drawing/2014/main" id="{8B23C5F6-F457-4C04-88E2-33B9F6C5EF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3886200"/>
          <a:ext cx="6096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1" imgW="406048" imgH="203024" progId="Equation.3">
                  <p:embed/>
                </p:oleObj>
              </mc:Choice>
              <mc:Fallback>
                <p:oleObj name="Equation" r:id="rId11" imgW="406048" imgH="2030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6096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Line 16">
            <a:extLst>
              <a:ext uri="{FF2B5EF4-FFF2-40B4-BE49-F238E27FC236}">
                <a16:creationId xmlns:a16="http://schemas.microsoft.com/office/drawing/2014/main" id="{EE60166C-D2F0-4D88-9A4C-5973861038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3581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17">
            <a:extLst>
              <a:ext uri="{FF2B5EF4-FFF2-40B4-BE49-F238E27FC236}">
                <a16:creationId xmlns:a16="http://schemas.microsoft.com/office/drawing/2014/main" id="{9A91A170-FBCD-4610-A2DF-BA9E298A8AE2}"/>
              </a:ext>
            </a:extLst>
          </p:cNvPr>
          <p:cNvSpPr>
            <a:spLocks/>
          </p:cNvSpPr>
          <p:nvPr/>
        </p:nvSpPr>
        <p:spPr bwMode="auto">
          <a:xfrm>
            <a:off x="3810000" y="1054100"/>
            <a:ext cx="2374900" cy="1536700"/>
          </a:xfrm>
          <a:custGeom>
            <a:avLst/>
            <a:gdLst>
              <a:gd name="T0" fmla="*/ 2362200 w 1496"/>
              <a:gd name="T1" fmla="*/ 1536700 h 968"/>
              <a:gd name="T2" fmla="*/ 2362200 w 1496"/>
              <a:gd name="T3" fmla="*/ 317500 h 968"/>
              <a:gd name="T4" fmla="*/ 2286000 w 1496"/>
              <a:gd name="T5" fmla="*/ 88900 h 968"/>
              <a:gd name="T6" fmla="*/ 2133600 w 1496"/>
              <a:gd name="T7" fmla="*/ 12700 h 968"/>
              <a:gd name="T8" fmla="*/ 1981200 w 1496"/>
              <a:gd name="T9" fmla="*/ 12700 h 968"/>
              <a:gd name="T10" fmla="*/ 0 w 1496"/>
              <a:gd name="T11" fmla="*/ 12700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6"/>
              <a:gd name="T19" fmla="*/ 0 h 968"/>
              <a:gd name="T20" fmla="*/ 1496 w 1496"/>
              <a:gd name="T21" fmla="*/ 968 h 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6" h="968">
                <a:moveTo>
                  <a:pt x="1488" y="968"/>
                </a:moveTo>
                <a:cubicBezTo>
                  <a:pt x="1492" y="660"/>
                  <a:pt x="1496" y="352"/>
                  <a:pt x="1488" y="200"/>
                </a:cubicBezTo>
                <a:cubicBezTo>
                  <a:pt x="1480" y="48"/>
                  <a:pt x="1464" y="88"/>
                  <a:pt x="1440" y="56"/>
                </a:cubicBezTo>
                <a:cubicBezTo>
                  <a:pt x="1416" y="24"/>
                  <a:pt x="1376" y="16"/>
                  <a:pt x="1344" y="8"/>
                </a:cubicBezTo>
                <a:cubicBezTo>
                  <a:pt x="1312" y="0"/>
                  <a:pt x="1472" y="8"/>
                  <a:pt x="1248" y="8"/>
                </a:cubicBezTo>
                <a:cubicBezTo>
                  <a:pt x="1024" y="8"/>
                  <a:pt x="512" y="8"/>
                  <a:pt x="0" y="8"/>
                </a:cubicBezTo>
              </a:path>
            </a:pathLst>
          </a:custGeom>
          <a:noFill/>
          <a:ln w="25400">
            <a:solidFill>
              <a:srgbClr val="FF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3" name="Freeform 18">
            <a:extLst>
              <a:ext uri="{FF2B5EF4-FFF2-40B4-BE49-F238E27FC236}">
                <a16:creationId xmlns:a16="http://schemas.microsoft.com/office/drawing/2014/main" id="{702C03DA-6068-46AE-8B9C-6E33E1B2C0C9}"/>
              </a:ext>
            </a:extLst>
          </p:cNvPr>
          <p:cNvSpPr>
            <a:spLocks/>
          </p:cNvSpPr>
          <p:nvPr/>
        </p:nvSpPr>
        <p:spPr bwMode="auto">
          <a:xfrm>
            <a:off x="3810000" y="901700"/>
            <a:ext cx="2057400" cy="1231900"/>
          </a:xfrm>
          <a:custGeom>
            <a:avLst/>
            <a:gdLst>
              <a:gd name="T0" fmla="*/ 0 w 1304"/>
              <a:gd name="T1" fmla="*/ 7846 h 1256"/>
              <a:gd name="T2" fmla="*/ 1590383 w 1304"/>
              <a:gd name="T3" fmla="*/ 7846 h 1256"/>
              <a:gd name="T4" fmla="*/ 1666115 w 1304"/>
              <a:gd name="T5" fmla="*/ 7846 h 1256"/>
              <a:gd name="T6" fmla="*/ 1817580 w 1304"/>
              <a:gd name="T7" fmla="*/ 7846 h 1256"/>
              <a:gd name="T8" fmla="*/ 1969045 w 1304"/>
              <a:gd name="T9" fmla="*/ 54925 h 1256"/>
              <a:gd name="T10" fmla="*/ 2044778 w 1304"/>
              <a:gd name="T11" fmla="*/ 149083 h 1256"/>
              <a:gd name="T12" fmla="*/ 2044778 w 1304"/>
              <a:gd name="T13" fmla="*/ 290320 h 1256"/>
              <a:gd name="T14" fmla="*/ 2044778 w 1304"/>
              <a:gd name="T15" fmla="*/ 431557 h 1256"/>
              <a:gd name="T16" fmla="*/ 2044778 w 1304"/>
              <a:gd name="T17" fmla="*/ 1231900 h 1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04"/>
              <a:gd name="T28" fmla="*/ 0 h 1256"/>
              <a:gd name="T29" fmla="*/ 1304 w 1304"/>
              <a:gd name="T30" fmla="*/ 1256 h 12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04" h="1256">
                <a:moveTo>
                  <a:pt x="0" y="8"/>
                </a:moveTo>
                <a:cubicBezTo>
                  <a:pt x="416" y="8"/>
                  <a:pt x="832" y="8"/>
                  <a:pt x="1008" y="8"/>
                </a:cubicBezTo>
                <a:cubicBezTo>
                  <a:pt x="1184" y="8"/>
                  <a:pt x="1032" y="8"/>
                  <a:pt x="1056" y="8"/>
                </a:cubicBezTo>
                <a:cubicBezTo>
                  <a:pt x="1080" y="8"/>
                  <a:pt x="1120" y="0"/>
                  <a:pt x="1152" y="8"/>
                </a:cubicBezTo>
                <a:cubicBezTo>
                  <a:pt x="1184" y="16"/>
                  <a:pt x="1224" y="32"/>
                  <a:pt x="1248" y="56"/>
                </a:cubicBezTo>
                <a:cubicBezTo>
                  <a:pt x="1272" y="80"/>
                  <a:pt x="1288" y="112"/>
                  <a:pt x="1296" y="152"/>
                </a:cubicBezTo>
                <a:cubicBezTo>
                  <a:pt x="1304" y="192"/>
                  <a:pt x="1296" y="248"/>
                  <a:pt x="1296" y="296"/>
                </a:cubicBezTo>
                <a:cubicBezTo>
                  <a:pt x="1296" y="344"/>
                  <a:pt x="1296" y="280"/>
                  <a:pt x="1296" y="440"/>
                </a:cubicBezTo>
                <a:cubicBezTo>
                  <a:pt x="1296" y="600"/>
                  <a:pt x="1296" y="1120"/>
                  <a:pt x="1296" y="1256"/>
                </a:cubicBez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4" name="Text Box 19">
            <a:extLst>
              <a:ext uri="{FF2B5EF4-FFF2-40B4-BE49-F238E27FC236}">
                <a16:creationId xmlns:a16="http://schemas.microsoft.com/office/drawing/2014/main" id="{BC65F082-3949-4875-A346-4767C3D2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"/>
            <a:ext cx="293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A</a:t>
            </a:r>
          </a:p>
        </p:txBody>
      </p:sp>
      <p:graphicFrame>
        <p:nvGraphicFramePr>
          <p:cNvPr id="3079" name="Object 7">
            <a:extLst>
              <a:ext uri="{FF2B5EF4-FFF2-40B4-BE49-F238E27FC236}">
                <a16:creationId xmlns:a16="http://schemas.microsoft.com/office/drawing/2014/main" id="{7B19E514-840D-4195-BB9E-D5F296E36D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914400"/>
          <a:ext cx="20161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3" imgW="203112" imgH="190417" progId="Equation.3">
                  <p:embed/>
                </p:oleObj>
              </mc:Choice>
              <mc:Fallback>
                <p:oleObj name="Equation" r:id="rId13" imgW="203112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914400"/>
                        <a:ext cx="20161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5" name="Line 21">
            <a:extLst>
              <a:ext uri="{FF2B5EF4-FFF2-40B4-BE49-F238E27FC236}">
                <a16:creationId xmlns:a16="http://schemas.microsoft.com/office/drawing/2014/main" id="{E019F5A0-09A5-4109-813C-FDEDCC66D0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1066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Line 22">
            <a:extLst>
              <a:ext uri="{FF2B5EF4-FFF2-40B4-BE49-F238E27FC236}">
                <a16:creationId xmlns:a16="http://schemas.microsoft.com/office/drawing/2014/main" id="{5DB3F0C8-BD3E-4262-93DB-4F8421AB16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609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0" name="Object 8">
            <a:extLst>
              <a:ext uri="{FF2B5EF4-FFF2-40B4-BE49-F238E27FC236}">
                <a16:creationId xmlns:a16="http://schemas.microsoft.com/office/drawing/2014/main" id="{8F9B56B2-630E-4205-8F06-7C7CF689FE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2362200"/>
          <a:ext cx="1857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5" imgW="139700" imgH="228600" progId="Equation.3">
                  <p:embed/>
                </p:oleObj>
              </mc:Choice>
              <mc:Fallback>
                <p:oleObj name="Equation" r:id="rId15" imgW="1397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1857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Line 24">
            <a:extLst>
              <a:ext uri="{FF2B5EF4-FFF2-40B4-BE49-F238E27FC236}">
                <a16:creationId xmlns:a16="http://schemas.microsoft.com/office/drawing/2014/main" id="{DAD02EBA-90F3-45A1-8D31-44DB09A62A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51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Line 25">
            <a:extLst>
              <a:ext uri="{FF2B5EF4-FFF2-40B4-BE49-F238E27FC236}">
                <a16:creationId xmlns:a16="http://schemas.microsoft.com/office/drawing/2014/main" id="{0D01909A-CE3E-47FB-88D9-9B73A54AD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514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1" name="Object 9">
            <a:extLst>
              <a:ext uri="{FF2B5EF4-FFF2-40B4-BE49-F238E27FC236}">
                <a16:creationId xmlns:a16="http://schemas.microsoft.com/office/drawing/2014/main" id="{269F3A49-8D9C-44F8-AEE1-F242A3150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2667000"/>
          <a:ext cx="3349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7" imgW="203112" imgH="228501" progId="Equation.3">
                  <p:embed/>
                </p:oleObj>
              </mc:Choice>
              <mc:Fallback>
                <p:oleObj name="Equation" r:id="rId17" imgW="203112" imgH="22850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667000"/>
                        <a:ext cx="3349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9" name="Line 27">
            <a:extLst>
              <a:ext uri="{FF2B5EF4-FFF2-40B4-BE49-F238E27FC236}">
                <a16:creationId xmlns:a16="http://schemas.microsoft.com/office/drawing/2014/main" id="{1CCBD0DE-18BB-438D-BCEE-3461EA5F3D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9800" y="2514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Line 28">
            <a:extLst>
              <a:ext uri="{FF2B5EF4-FFF2-40B4-BE49-F238E27FC236}">
                <a16:creationId xmlns:a16="http://schemas.microsoft.com/office/drawing/2014/main" id="{819D5670-3279-45AC-966C-4AF652D8C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33600"/>
            <a:ext cx="0" cy="762000"/>
          </a:xfrm>
          <a:prstGeom prst="line">
            <a:avLst/>
          </a:prstGeom>
          <a:noFill/>
          <a:ln w="25400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DBE31D5-CA82-497F-B84D-116196AF3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>
                <a:ea typeface="MS PGothic" panose="020B0600070205080204" pitchFamily="34" charset="-128"/>
              </a:rPr>
              <a:t>Anomalous Zeeman Effect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CDAAFA9-2B9A-4FD5-8020-B8FADA9475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030788"/>
          </a:xfrm>
        </p:spPr>
        <p:txBody>
          <a:bodyPr/>
          <a:lstStyle/>
          <a:p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More than three closely spaced optical lines were observed.</a:t>
            </a:r>
          </a:p>
          <a:p>
            <a:endParaRPr lang="en-US" altLang="en-US" sz="20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The interaction that splits the energy levels in an external magnetic field        is caused by          interaction.</a:t>
            </a:r>
          </a:p>
          <a:p>
            <a:endParaRPr lang="en-US" altLang="en-US" sz="20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The magnetic moment depends on                     </a:t>
            </a:r>
          </a:p>
          <a:p>
            <a:endParaRPr lang="en-US" altLang="en-US" sz="20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endParaRPr lang="en-US" altLang="en-US" sz="20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The 2</a:t>
            </a:r>
            <a:r>
              <a:rPr lang="en-US" altLang="en-US" sz="2000" i="1">
                <a:solidFill>
                  <a:srgbClr val="000000"/>
                </a:solidFill>
                <a:ea typeface="MS PGothic" panose="020B0600070205080204" pitchFamily="34" charset="-128"/>
              </a:rPr>
              <a:t>J</a:t>
            </a:r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 + 1 degeneracy for a given total angular momentum state </a:t>
            </a:r>
            <a:r>
              <a:rPr lang="en-US" altLang="en-US" sz="2000" i="1">
                <a:solidFill>
                  <a:srgbClr val="000000"/>
                </a:solidFill>
                <a:ea typeface="MS PGothic" panose="020B0600070205080204" pitchFamily="34" charset="-128"/>
              </a:rPr>
              <a:t>J</a:t>
            </a:r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 is removed by the effect of the       . </a:t>
            </a:r>
          </a:p>
          <a:p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If the        is small compared to internal magnetic field, then     and     precess about     while     precesses </a:t>
            </a:r>
            <a:r>
              <a:rPr lang="en-US" altLang="en-US" sz="2000" i="1">
                <a:solidFill>
                  <a:srgbClr val="000000"/>
                </a:solidFill>
                <a:ea typeface="MS PGothic" panose="020B0600070205080204" pitchFamily="34" charset="-128"/>
              </a:rPr>
              <a:t>slowly</a:t>
            </a:r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 about         .</a:t>
            </a:r>
          </a:p>
          <a:p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       &lt;= 0.1T for Zeeman splitting</a:t>
            </a:r>
          </a:p>
          <a:p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The normal Zeeman affect occurs for S=0</a:t>
            </a: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F2362FC5-37F8-4E9C-9540-3201BF720D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2981325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2D5FCDED-D8B9-480E-A0B2-F8644535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194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900">
                <a:latin typeface="Arial" panose="020B0604020202020204" pitchFamily="34" charset="0"/>
                <a:ea typeface="MS PGothic" panose="020B0600070205080204" pitchFamily="34" charset="-128"/>
              </a:rPr>
              <a:t>Orbital contribution</a:t>
            </a:r>
          </a:p>
        </p:txBody>
      </p:sp>
      <p:sp>
        <p:nvSpPr>
          <p:cNvPr id="7174" name="Line 9">
            <a:extLst>
              <a:ext uri="{FF2B5EF4-FFF2-40B4-BE49-F238E27FC236}">
                <a16:creationId xmlns:a16="http://schemas.microsoft.com/office/drawing/2014/main" id="{3FA982DD-E5D7-43DC-AA3A-EFDBEA825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362325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10">
            <a:extLst>
              <a:ext uri="{FF2B5EF4-FFF2-40B4-BE49-F238E27FC236}">
                <a16:creationId xmlns:a16="http://schemas.microsoft.com/office/drawing/2014/main" id="{B6030F04-22B2-40F0-A7B5-3C862D8F6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5052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900">
                <a:latin typeface="Arial" panose="020B0604020202020204" pitchFamily="34" charset="0"/>
                <a:ea typeface="MS PGothic" panose="020B0600070205080204" pitchFamily="34" charset="-128"/>
              </a:rPr>
              <a:t>Spin magnetic moment </a:t>
            </a:r>
          </a:p>
        </p:txBody>
      </p:sp>
      <p:pic>
        <p:nvPicPr>
          <p:cNvPr id="7176" name="Picture 43">
            <a:extLst>
              <a:ext uri="{FF2B5EF4-FFF2-40B4-BE49-F238E27FC236}">
                <a16:creationId xmlns:a16="http://schemas.microsoft.com/office/drawing/2014/main" id="{DF751317-7FF4-4ED7-B1B9-56F8ACEF15D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374900"/>
            <a:ext cx="41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4">
            <a:extLst>
              <a:ext uri="{FF2B5EF4-FFF2-40B4-BE49-F238E27FC236}">
                <a16:creationId xmlns:a16="http://schemas.microsoft.com/office/drawing/2014/main" id="{D65D2726-2AA6-407F-BFEF-18EEC9CEAB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857500"/>
            <a:ext cx="2921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6">
            <a:extLst>
              <a:ext uri="{FF2B5EF4-FFF2-40B4-BE49-F238E27FC236}">
                <a16:creationId xmlns:a16="http://schemas.microsoft.com/office/drawing/2014/main" id="{BD26B54A-20C9-4C43-8539-1E0B326424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9975"/>
            <a:ext cx="1825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9">
            <a:extLst>
              <a:ext uri="{FF2B5EF4-FFF2-40B4-BE49-F238E27FC236}">
                <a16:creationId xmlns:a16="http://schemas.microsoft.com/office/drawing/2014/main" id="{35A64421-08B3-408C-A764-8057105048D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362200"/>
            <a:ext cx="539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51">
            <a:extLst>
              <a:ext uri="{FF2B5EF4-FFF2-40B4-BE49-F238E27FC236}">
                <a16:creationId xmlns:a16="http://schemas.microsoft.com/office/drawing/2014/main" id="{0EBDB5AC-7009-4B41-AA12-4852F480C7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07000"/>
            <a:ext cx="192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52">
            <a:extLst>
              <a:ext uri="{FF2B5EF4-FFF2-40B4-BE49-F238E27FC236}">
                <a16:creationId xmlns:a16="http://schemas.microsoft.com/office/drawing/2014/main" id="{4FF241FF-E477-4BA6-BA95-3A30A0CC19A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543300"/>
            <a:ext cx="2841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53">
            <a:extLst>
              <a:ext uri="{FF2B5EF4-FFF2-40B4-BE49-F238E27FC236}">
                <a16:creationId xmlns:a16="http://schemas.microsoft.com/office/drawing/2014/main" id="{0EE3FD1B-5DC5-4438-8A17-7349A4BC8F6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89500"/>
            <a:ext cx="1778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54">
            <a:extLst>
              <a:ext uri="{FF2B5EF4-FFF2-40B4-BE49-F238E27FC236}">
                <a16:creationId xmlns:a16="http://schemas.microsoft.com/office/drawing/2014/main" id="{77E7DED1-B56C-47E0-A3CC-F2B720B39B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89500"/>
            <a:ext cx="41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55">
            <a:extLst>
              <a:ext uri="{FF2B5EF4-FFF2-40B4-BE49-F238E27FC236}">
                <a16:creationId xmlns:a16="http://schemas.microsoft.com/office/drawing/2014/main" id="{88460B5F-EABE-451C-8B0E-DE5229C08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5207000"/>
            <a:ext cx="19208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56">
            <a:extLst>
              <a:ext uri="{FF2B5EF4-FFF2-40B4-BE49-F238E27FC236}">
                <a16:creationId xmlns:a16="http://schemas.microsoft.com/office/drawing/2014/main" id="{EA0ED81C-2B52-45E8-84A1-B7A8324F6D5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94300"/>
            <a:ext cx="41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Rectangle 57">
            <a:extLst>
              <a:ext uri="{FF2B5EF4-FFF2-40B4-BE49-F238E27FC236}">
                <a16:creationId xmlns:a16="http://schemas.microsoft.com/office/drawing/2014/main" id="{5ADA3D4D-7566-42B6-BD93-250D4E8B9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3162300"/>
            <a:ext cx="587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and</a:t>
            </a:r>
          </a:p>
        </p:txBody>
      </p:sp>
      <p:pic>
        <p:nvPicPr>
          <p:cNvPr id="7187" name="Picture 58">
            <a:extLst>
              <a:ext uri="{FF2B5EF4-FFF2-40B4-BE49-F238E27FC236}">
                <a16:creationId xmlns:a16="http://schemas.microsoft.com/office/drawing/2014/main" id="{7F36C957-E5F5-4BA6-8D2D-E4A5258130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4521200"/>
            <a:ext cx="41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56">
            <a:extLst>
              <a:ext uri="{FF2B5EF4-FFF2-40B4-BE49-F238E27FC236}">
                <a16:creationId xmlns:a16="http://schemas.microsoft.com/office/drawing/2014/main" id="{80BF7F15-2F34-422A-AC34-D4563F0D792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532438"/>
            <a:ext cx="411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mg005.jpg">
            <a:extLst>
              <a:ext uri="{FF2B5EF4-FFF2-40B4-BE49-F238E27FC236}">
                <a16:creationId xmlns:a16="http://schemas.microsoft.com/office/drawing/2014/main" id="{B3A63665-2AB7-4524-B4AE-E0E630A7F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mg007.jpg">
            <a:extLst>
              <a:ext uri="{FF2B5EF4-FFF2-40B4-BE49-F238E27FC236}">
                <a16:creationId xmlns:a16="http://schemas.microsoft.com/office/drawing/2014/main" id="{6CBC6F3A-7C99-4766-BF8E-1CE9A70F6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mg008.jpg">
            <a:extLst>
              <a:ext uri="{FF2B5EF4-FFF2-40B4-BE49-F238E27FC236}">
                <a16:creationId xmlns:a16="http://schemas.microsoft.com/office/drawing/2014/main" id="{CDE2633F-ADD2-48ED-A45D-98A72104E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img011.jpg">
            <a:extLst>
              <a:ext uri="{FF2B5EF4-FFF2-40B4-BE49-F238E27FC236}">
                <a16:creationId xmlns:a16="http://schemas.microsoft.com/office/drawing/2014/main" id="{0514AF30-2599-4378-8F2A-5640570BD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7777" r="22659" b="27779"/>
          <a:stretch>
            <a:fillRect/>
          </a:stretch>
        </p:blipFill>
        <p:spPr bwMode="auto">
          <a:xfrm>
            <a:off x="1905000" y="-30163"/>
            <a:ext cx="5459413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img010.jpg">
            <a:extLst>
              <a:ext uri="{FF2B5EF4-FFF2-40B4-BE49-F238E27FC236}">
                <a16:creationId xmlns:a16="http://schemas.microsoft.com/office/drawing/2014/main" id="{C226650E-01DF-4979-8151-860F2FE0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t="25555" r="2911" b="2222"/>
          <a:stretch>
            <a:fillRect/>
          </a:stretch>
        </p:blipFill>
        <p:spPr bwMode="auto">
          <a:xfrm>
            <a:off x="2057400" y="0"/>
            <a:ext cx="538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5BEEAAC3-C3CF-43DB-8F90-BDF2139A4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867400"/>
            <a:ext cx="7772400" cy="1143000"/>
          </a:xfrm>
        </p:spPr>
        <p:txBody>
          <a:bodyPr/>
          <a:lstStyle/>
          <a:p>
            <a:r>
              <a:rPr lang="en-US" altLang="en-US" sz="1600">
                <a:solidFill>
                  <a:srgbClr val="6699FF"/>
                </a:solidFill>
              </a:rPr>
              <a:t>Nuclear shell model</a:t>
            </a:r>
            <a:endParaRPr lang="ru-RU" altLang="en-US" sz="1600">
              <a:solidFill>
                <a:srgbClr val="6699FF"/>
              </a:solidFill>
            </a:endParaRP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C03B7657-FFB1-49CD-B545-D89FDC4B68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28600"/>
          <a:ext cx="7086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3201220" imgH="4439024" progId="">
                  <p:embed/>
                </p:oleObj>
              </mc:Choice>
              <mc:Fallback>
                <p:oleObj name="Image" r:id="rId3" imgW="3201220" imgH="44390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"/>
                        <a:ext cx="70866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g003.jpg">
            <a:extLst>
              <a:ext uri="{FF2B5EF4-FFF2-40B4-BE49-F238E27FC236}">
                <a16:creationId xmlns:a16="http://schemas.microsoft.com/office/drawing/2014/main" id="{23D3EE52-EFCF-4497-8B5A-02D4A7544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3"/>
            <a:ext cx="8763000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:a16="http://schemas.microsoft.com/office/drawing/2014/main" id="{3D44B976-AFC4-4614-A014-6F74FA54B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281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HFS and isotope shift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MS PGothic</vt:lpstr>
      <vt:lpstr>Office Theme</vt:lpstr>
      <vt:lpstr>Image</vt:lpstr>
      <vt:lpstr>Equation</vt:lpstr>
      <vt:lpstr>Zeeman effect HFS and isotope shift</vt:lpstr>
      <vt:lpstr>Anomalous Zeeman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Nuclear shell model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Zeeman effect HFS and isotope shift</dc:title>
  <dc:creator>HAS</dc:creator>
  <cp:lastModifiedBy>Rodriguez, Carlos E</cp:lastModifiedBy>
  <cp:revision>1</cp:revision>
  <dcterms:created xsi:type="dcterms:W3CDTF">2012-10-26T15:32:19Z</dcterms:created>
  <dcterms:modified xsi:type="dcterms:W3CDTF">2021-10-03T18:25:55Z</dcterms:modified>
</cp:coreProperties>
</file>