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81" r:id="rId11"/>
    <p:sldId id="282" r:id="rId12"/>
    <p:sldId id="284" r:id="rId13"/>
    <p:sldId id="292" r:id="rId14"/>
    <p:sldId id="297" r:id="rId15"/>
    <p:sldId id="293" r:id="rId16"/>
    <p:sldId id="294" r:id="rId17"/>
    <p:sldId id="295" r:id="rId18"/>
    <p:sldId id="296" r:id="rId19"/>
    <p:sldId id="291" r:id="rId20"/>
    <p:sldId id="289" r:id="rId21"/>
    <p:sldId id="283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51FC9-5366-434F-964B-C9CB5041B8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AEE58-4703-4EED-826E-EA451E5A79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25C4F7-3A4A-4600-B258-32F91F1EC0B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C5878B-945F-4F9A-BBF7-7B424EE9F9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FF1F74-A24F-47EC-AEDC-964A10F7C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4ED33-0465-4493-9CE9-DFE32AFA46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50E4F-5209-4629-B944-ACA609B80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9D1687-8BBC-4336-813F-E43FD548CF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1CCC-3D88-4788-8B18-E6669C96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3ED2-6E1F-43FB-B98D-8F596B86EA4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407F5-D533-49F8-82CC-EB1C0660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3ADF8-4658-4AA0-AED2-843DE916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C5FD9-69F2-42E2-AF13-E221A2D7A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77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697BF-CD97-48B3-B031-407F68C2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BADF-383F-42B3-9955-76E86FED5E5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9F1D4-7D86-4544-BB8B-40917DFB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B6572-9FFB-4478-BA79-4E1B0D50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D168-A0AF-4EEF-8130-ED7730859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35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1B7C3-FD31-490A-B42F-93C04A5F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3C85-6C6B-4769-9A46-E236B5EA2E3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3DC67-3917-4052-B737-989340CB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6DD8-4BBD-47C1-9011-D95484C3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46BF3-0998-439D-8510-C7D341114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5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CE0D2-A11B-4765-8571-1496BC3E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807D-63E2-4C22-8A29-10014E34B9BA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2957-35C8-48D6-836D-76C04572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E8D55-A5BE-4187-83F4-4F14D710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02062-5E5B-458A-B181-E1D579FED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22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C563C-A1B8-4BF1-A03A-CAC43D0E3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E4EF-C01C-4590-9EBC-BAB90E3B1F2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44A4-9784-46E3-BB61-DB8DF1D1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7F459-8DB1-4BD9-AFE7-B2AB5953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6F591-0440-4616-BF3B-504521F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9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452DCC-7B26-479A-9DDF-44C061A0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773C-B7B7-4FBA-AF5A-5100FDA610F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7F1539-8844-44AC-84C6-4280916B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34899E-3C1F-4763-AD5B-D9A29334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9D2B5-BBE2-40CC-A33B-CB0A32247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37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12B0B3-3974-4C08-9D8A-FBDA2200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EB15-0415-48DE-A067-2CCBD100EDF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EFBFA8-D0A2-4DCC-8A02-704C697E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9D35E4-9059-40B9-B937-972872E8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CC327-1F2E-451E-915F-210D3453C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65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3EC52A-A9F0-43CE-BD18-C6C38A41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3DBF-71AD-4817-A2A4-870B9D06007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83A4D7-1058-4E15-BAE6-E1659CCA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B2A947-69C4-40AA-BAB2-63EA1768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57D7-BD81-4D35-9F8A-523D80BE6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2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09115C-1CE1-4F2F-8C92-1471C3C4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3779-66AE-4C21-8B61-4667DC226EC4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3335EC-915D-4362-95CD-5D1C27BB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1B3F44-81AA-4AC9-9E0C-25C06DA7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91B3-EDC0-43DE-98F0-21EA6248A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40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1D3BF0-3CEB-4891-9C3F-63EE77E3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C715-C391-4BF8-A2CB-AA82D818A392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B63E0B-A6EA-4A0F-8407-9E5E4904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5B3264-0910-41E5-982F-4DEB0330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89032-8030-4A18-BC78-710FE32F0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94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BBB0CD-D76B-4597-8C03-49AD2F5A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6BE21-4A76-442D-9CA6-49EC11DBEF62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4111A1-4CB0-466A-8002-EED834E4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893978-9AB0-4A2B-B5B4-52989C06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F3AA-843E-408E-A7C7-DC2BE2DF8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31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F67EED06-E0CE-4C51-AB91-52126D2B04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28C297C0-34DA-4897-A2A5-E3A596B459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34CA2-B2DB-49BA-88FA-F7EFD1C15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B9C50-5AEB-4161-945B-F49CB4F88803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D0D2B-68E1-42F3-A069-817887417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A77ED-AD46-4548-B0BB-40CBE948C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FA37843-5358-449D-94FC-5D0E771822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1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D8094383-654F-46DC-BF98-84BA2B18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Molecular bonding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>
            <a:extLst>
              <a:ext uri="{FF2B5EF4-FFF2-40B4-BE49-F238E27FC236}">
                <a16:creationId xmlns:a16="http://schemas.microsoft.com/office/drawing/2014/main" id="{42572458-1C5C-400D-AD1C-701644E0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FF0000"/>
                </a:solidFill>
              </a:rPr>
              <a:t>Plots of wave function     and     of two electrons when they are apart</a:t>
            </a:r>
          </a:p>
        </p:txBody>
      </p:sp>
      <p:pic>
        <p:nvPicPr>
          <p:cNvPr id="3077" name="Picture 2" descr="img020.jpg">
            <a:extLst>
              <a:ext uri="{FF2B5EF4-FFF2-40B4-BE49-F238E27FC236}">
                <a16:creationId xmlns:a16="http://schemas.microsoft.com/office/drawing/2014/main" id="{BA6E66A5-0EF0-42A1-A1B1-F169DC970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7777" r="25697" b="36667"/>
          <a:stretch>
            <a:fillRect/>
          </a:stretch>
        </p:blipFill>
        <p:spPr bwMode="auto">
          <a:xfrm>
            <a:off x="228600" y="1292225"/>
            <a:ext cx="44196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3">
            <a:extLst>
              <a:ext uri="{FF2B5EF4-FFF2-40B4-BE49-F238E27FC236}">
                <a16:creationId xmlns:a16="http://schemas.microsoft.com/office/drawing/2014/main" id="{7C619029-8AE6-4810-BD9B-94AF106A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828800"/>
            <a:ext cx="2365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romanLcParenBoth"/>
            </a:pPr>
            <a:r>
              <a:rPr lang="en-US" altLang="en-US"/>
              <a:t>Spins anti-parallel</a:t>
            </a:r>
          </a:p>
          <a:p>
            <a:pPr eaLnBrk="1" hangingPunct="1">
              <a:buFontTx/>
              <a:buAutoNum type="romanLcParenBoth"/>
            </a:pPr>
            <a:endParaRPr lang="en-US" altLang="en-US"/>
          </a:p>
          <a:p>
            <a:pPr eaLnBrk="1" hangingPunct="1">
              <a:buFontTx/>
              <a:buAutoNum type="romanLcParenBoth"/>
            </a:pPr>
            <a:r>
              <a:rPr lang="en-US" altLang="en-US"/>
              <a:t>Spins parallel</a:t>
            </a:r>
          </a:p>
        </p:txBody>
      </p:sp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5B9DC62A-AAC0-4EA7-AFD6-76C148FD5E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0"/>
          <a:ext cx="533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177480" imgH="215640" progId="Equation.3">
                  <p:embed/>
                </p:oleObj>
              </mc:Choice>
              <mc:Fallback>
                <p:oleObj name="Equation" r:id="rId4" imgW="1774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0"/>
                        <a:ext cx="533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>
            <a:extLst>
              <a:ext uri="{FF2B5EF4-FFF2-40B4-BE49-F238E27FC236}">
                <a16:creationId xmlns:a16="http://schemas.microsoft.com/office/drawing/2014/main" id="{35568EA2-9636-4829-B7D4-238F172B3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0"/>
          <a:ext cx="5381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6" imgW="190440" imgH="215640" progId="Equation.3">
                  <p:embed/>
                </p:oleObj>
              </mc:Choice>
              <mc:Fallback>
                <p:oleObj name="Equation" r:id="rId6" imgW="1904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0"/>
                        <a:ext cx="5381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550AA2E-C188-4F6D-B492-6CEFBA8F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</a:rPr>
              <a:t>Total potential energy versus r for two hydrogen atoms</a:t>
            </a:r>
          </a:p>
        </p:txBody>
      </p:sp>
      <p:pic>
        <p:nvPicPr>
          <p:cNvPr id="15363" name="Picture 2" descr="img021.jpg">
            <a:extLst>
              <a:ext uri="{FF2B5EF4-FFF2-40B4-BE49-F238E27FC236}">
                <a16:creationId xmlns:a16="http://schemas.microsoft.com/office/drawing/2014/main" id="{E8104CD8-1B50-451A-A6EC-5713C0207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0" t="30000" r="15063" b="44444"/>
          <a:stretch>
            <a:fillRect/>
          </a:stretch>
        </p:blipFill>
        <p:spPr bwMode="auto">
          <a:xfrm>
            <a:off x="304800" y="1219200"/>
            <a:ext cx="51054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CCA1153-46FF-4785-A8F5-F017D01A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Picture 2" descr="img037.jpg">
            <a:extLst>
              <a:ext uri="{FF2B5EF4-FFF2-40B4-BE49-F238E27FC236}">
                <a16:creationId xmlns:a16="http://schemas.microsoft.com/office/drawing/2014/main" id="{24044F8F-7F28-49A0-AF4F-59150A34C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"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>
            <a:extLst>
              <a:ext uri="{FF2B5EF4-FFF2-40B4-BE49-F238E27FC236}">
                <a16:creationId xmlns:a16="http://schemas.microsoft.com/office/drawing/2014/main" id="{1CD8EAFC-C1F6-41ED-B071-72B8AC73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"/>
            <a:ext cx="70707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Exchange energy and the Pauli exclusion principle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 descr="11-04">
            <a:extLst>
              <a:ext uri="{FF2B5EF4-FFF2-40B4-BE49-F238E27FC236}">
                <a16:creationId xmlns:a16="http://schemas.microsoft.com/office/drawing/2014/main" id="{29AF347D-416C-490D-9BB8-A4E1AA6EDAB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447800" y="2590800"/>
            <a:ext cx="6019800" cy="37576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TextBox 2">
            <a:extLst>
              <a:ext uri="{FF2B5EF4-FFF2-40B4-BE49-F238E27FC236}">
                <a16:creationId xmlns:a16="http://schemas.microsoft.com/office/drawing/2014/main" id="{56B0BB90-E152-4074-A2BA-41ED619CA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14413"/>
            <a:ext cx="8891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Four covalent bond of           molecule:  the hybrid (mixed) orbitals are represented by</a:t>
            </a:r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C2635971-12C4-474D-82D1-C642C02AF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014413"/>
          <a:ext cx="6096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317160" imgH="215640" progId="Equation.3">
                  <p:embed/>
                </p:oleObj>
              </mc:Choice>
              <mc:Fallback>
                <p:oleObj name="Equation" r:id="rId4" imgW="3171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14413"/>
                        <a:ext cx="6096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3215F3D-5058-4A6B-BFFB-FE2ACC41CC98}"/>
              </a:ext>
            </a:extLst>
          </p:cNvPr>
          <p:cNvSpPr/>
          <p:nvPr/>
        </p:nvSpPr>
        <p:spPr>
          <a:xfrm>
            <a:off x="-228600" y="6248400"/>
            <a:ext cx="2057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4" name="TextBox 5">
            <a:extLst>
              <a:ext uri="{FF2B5EF4-FFF2-40B4-BE49-F238E27FC236}">
                <a16:creationId xmlns:a16="http://schemas.microsoft.com/office/drawing/2014/main" id="{020740D3-0DDB-4EBF-AE15-F96DF3BE7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Each C----H bond consists of an overlapping 1s orbital from hydrogen and an sp3 hybrid orbital from carbon. Theses orbitals have two lobes and only the longer ones are depicted. </a:t>
            </a:r>
          </a:p>
        </p:txBody>
      </p:sp>
      <p:graphicFrame>
        <p:nvGraphicFramePr>
          <p:cNvPr id="4099" name="Object 7">
            <a:extLst>
              <a:ext uri="{FF2B5EF4-FFF2-40B4-BE49-F238E27FC236}">
                <a16:creationId xmlns:a16="http://schemas.microsoft.com/office/drawing/2014/main" id="{C14AC6A0-E680-4708-8F6C-7A4F674574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395413"/>
          <a:ext cx="41449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6" imgW="1993680" imgH="241200" progId="Equation.3">
                  <p:embed/>
                </p:oleObj>
              </mc:Choice>
              <mc:Fallback>
                <p:oleObj name="Equation" r:id="rId6" imgW="19936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95413"/>
                        <a:ext cx="41449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Box 7">
            <a:extLst>
              <a:ext uri="{FF2B5EF4-FFF2-40B4-BE49-F238E27FC236}">
                <a16:creationId xmlns:a16="http://schemas.microsoft.com/office/drawing/2014/main" id="{AF8938D0-4728-4B7B-9427-52459DAA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52613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Or other combinations by subtracting rather than adding  the mixture of one 2s and three 2p orbitals to give four           hybrids</a:t>
            </a:r>
          </a:p>
        </p:txBody>
      </p:sp>
      <p:graphicFrame>
        <p:nvGraphicFramePr>
          <p:cNvPr id="4100" name="Object 8">
            <a:extLst>
              <a:ext uri="{FF2B5EF4-FFF2-40B4-BE49-F238E27FC236}">
                <a16:creationId xmlns:a16="http://schemas.microsoft.com/office/drawing/2014/main" id="{E580AA49-6C82-45B8-8D95-1B6E521D9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2157413"/>
          <a:ext cx="4572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8" imgW="241200" imgH="228600" progId="Equation.3">
                  <p:embed/>
                </p:oleObj>
              </mc:Choice>
              <mc:Fallback>
                <p:oleObj name="Equation" r:id="rId8" imgW="241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157413"/>
                        <a:ext cx="4572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Box 9">
            <a:extLst>
              <a:ext uri="{FF2B5EF4-FFF2-40B4-BE49-F238E27FC236}">
                <a16:creationId xmlns:a16="http://schemas.microsoft.com/office/drawing/2014/main" id="{E820BF5D-282B-4FC7-97B9-A1BA7B8E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800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Hybrid covalent bonds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 descr="08-12">
            <a:extLst>
              <a:ext uri="{FF2B5EF4-FFF2-40B4-BE49-F238E27FC236}">
                <a16:creationId xmlns:a16="http://schemas.microsoft.com/office/drawing/2014/main" id="{3A6F9359-54FB-4AA1-8D21-1597AAC41B1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1447800"/>
            <a:ext cx="6096000" cy="27924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1" name="Picture 5" descr=" 08-13.jpg                                                      0014B3E3smeagol                        BB150139:">
            <a:extLst>
              <a:ext uri="{FF2B5EF4-FFF2-40B4-BE49-F238E27FC236}">
                <a16:creationId xmlns:a16="http://schemas.microsoft.com/office/drawing/2014/main" id="{D3690A53-FDE6-47CE-9EEE-AAD09362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5775"/>
            <a:ext cx="62357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759CD9A4-9FCD-44C8-8156-8B7D028B2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"/>
            <a:ext cx="233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Probability density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>
            <a:extLst>
              <a:ext uri="{FF2B5EF4-FFF2-40B4-BE49-F238E27FC236}">
                <a16:creationId xmlns:a16="http://schemas.microsoft.com/office/drawing/2014/main" id="{7E37A06D-0BD7-4E13-ADAC-8EB91FC9B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Van der Waals bonds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AC7FB63E-7830-495A-A030-7176B82AF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23002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Dipole-dipole force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Dipole-induced force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Dispersion force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4F275F2F-6055-4892-BC11-ED5E563F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24400"/>
            <a:ext cx="284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All types fall off with  1/r^6</a:t>
            </a: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1172D12E-3844-4BC0-A1DD-470BCE7B0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15141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van der Waals forces for bonding arises when an electrically neutral </a:t>
            </a:r>
          </a:p>
          <a:p>
            <a:pPr eaLnBrk="1" hangingPunct="1"/>
            <a:r>
              <a:rPr lang="en-US" altLang="en-US"/>
              <a:t>molecule has centers of positive and negative charge which do not coincide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11-05">
            <a:extLst>
              <a:ext uri="{FF2B5EF4-FFF2-40B4-BE49-F238E27FC236}">
                <a16:creationId xmlns:a16="http://schemas.microsoft.com/office/drawing/2014/main" id="{F12528D9-B6C9-4B83-90B1-4E1FAF298A6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585788"/>
            <a:ext cx="9144000" cy="5686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TextBox 2">
            <a:extLst>
              <a:ext uri="{FF2B5EF4-FFF2-40B4-BE49-F238E27FC236}">
                <a16:creationId xmlns:a16="http://schemas.microsoft.com/office/drawing/2014/main" id="{BBB06AAE-AE66-4606-8360-DC870C19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229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Hydrogen bond</a:t>
            </a:r>
          </a:p>
        </p:txBody>
      </p:sp>
      <p:sp>
        <p:nvSpPr>
          <p:cNvPr id="5125" name="TextBox 3">
            <a:extLst>
              <a:ext uri="{FF2B5EF4-FFF2-40B4-BE49-F238E27FC236}">
                <a16:creationId xmlns:a16="http://schemas.microsoft.com/office/drawing/2014/main" id="{D1218850-54B1-4406-A049-9E039D7A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/>
              <a:t>The two negative fluorine ions are bound by the positively charged proton between them </a:t>
            </a: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70C2FDA0-9E96-4A36-A12B-66C00F5A41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6019800"/>
          <a:ext cx="862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469800" imgH="228600" progId="Equation.3">
                  <p:embed/>
                </p:oleObj>
              </mc:Choice>
              <mc:Fallback>
                <p:oleObj name="Equation" r:id="rId4" imgW="4698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019800"/>
                        <a:ext cx="8620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5">
            <a:extLst>
              <a:ext uri="{FF2B5EF4-FFF2-40B4-BE49-F238E27FC236}">
                <a16:creationId xmlns:a16="http://schemas.microsoft.com/office/drawing/2014/main" id="{408452EA-9233-4A35-BE4D-9AF2DBAC9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477000"/>
            <a:ext cx="352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Very weak = bond energy 0.1 eV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43AA0DCC-BB59-4FF3-B8B0-89F232874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12286" r="86485" b="48857"/>
          <a:stretch>
            <a:fillRect/>
          </a:stretch>
        </p:blipFill>
        <p:spPr bwMode="auto">
          <a:xfrm>
            <a:off x="304800" y="1371600"/>
            <a:ext cx="31242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>
            <a:extLst>
              <a:ext uri="{FF2B5EF4-FFF2-40B4-BE49-F238E27FC236}">
                <a16:creationId xmlns:a16="http://schemas.microsoft.com/office/drawing/2014/main" id="{A9938556-9FF2-4BA2-8933-88E17F2BD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066800"/>
            <a:ext cx="505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 hydrogen atom attached to a relatively </a:t>
            </a:r>
          </a:p>
          <a:p>
            <a:pPr eaLnBrk="1" hangingPunct="1"/>
            <a:r>
              <a:rPr lang="en-US" altLang="en-US"/>
              <a:t>electronegative atom is a hydrogen bond donor.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FFE48D89-00E0-425D-B07A-D55D245D4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52400"/>
            <a:ext cx="229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Hydrogen bond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C9259C45-A50A-40CB-BFFE-26677466C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764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hydrogen bond (5 to 30 kJ/mole) is stronger than a van der Waals interaction, but weaker than covalent or ionic bonds. 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E894774F-2D2E-45CF-9C88-1F0E0DD1F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528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This type of bond occurs in both inorganic molecules such as water and organic molecules like DNA and proteins.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 descr="11-20">
            <a:extLst>
              <a:ext uri="{FF2B5EF4-FFF2-40B4-BE49-F238E27FC236}">
                <a16:creationId xmlns:a16="http://schemas.microsoft.com/office/drawing/2014/main" id="{A8CD1D5C-CA67-4ECA-A24C-D6C6803A1E5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33400" y="838200"/>
            <a:ext cx="3975100" cy="3429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TextBox 2">
            <a:extLst>
              <a:ext uri="{FF2B5EF4-FFF2-40B4-BE49-F238E27FC236}">
                <a16:creationId xmlns:a16="http://schemas.microsoft.com/office/drawing/2014/main" id="{B83BF2A5-FD25-4929-9180-4B89D631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(a) And (b): Formation of a sigma bond in      from the overlap of the        orbitals on adjacent N atoms. (c) Formation of a pi bond by overlap of the        orbitals on adjacent N atoms. A similar bond is formed by overlap of the        orbitals. </a:t>
            </a:r>
          </a:p>
        </p:txBody>
      </p: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DF551AE5-7BFA-4E56-86EB-6F7EC166CC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47244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4" imgW="215640" imgH="215640" progId="Equation.3">
                  <p:embed/>
                </p:oleObj>
              </mc:Choice>
              <mc:Fallback>
                <p:oleObj name="Equation" r:id="rId4" imgW="2156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244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A3FB1408-C8C8-4F59-9F19-D2F3DA4D3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4724400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6" imgW="266400" imgH="215640" progId="Equation.3">
                  <p:embed/>
                </p:oleObj>
              </mc:Choice>
              <mc:Fallback>
                <p:oleObj name="Equation" r:id="rId6" imgW="26640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724400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8F9B936A-BCAD-40AB-B54D-245889A703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5029200"/>
          <a:ext cx="4572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8" imgW="266400" imgH="228600" progId="Equation.3">
                  <p:embed/>
                </p:oleObj>
              </mc:Choice>
              <mc:Fallback>
                <p:oleObj name="Equation" r:id="rId8" imgW="266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29200"/>
                        <a:ext cx="4572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>
            <a:extLst>
              <a:ext uri="{FF2B5EF4-FFF2-40B4-BE49-F238E27FC236}">
                <a16:creationId xmlns:a16="http://schemas.microsoft.com/office/drawing/2014/main" id="{4EDDA9C0-EF7B-49D6-9000-B98E44D082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5257800"/>
          <a:ext cx="4921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0" imgW="279360" imgH="241200" progId="Equation.3">
                  <p:embed/>
                </p:oleObj>
              </mc:Choice>
              <mc:Fallback>
                <p:oleObj name="Equation" r:id="rId10" imgW="279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0"/>
                        <a:ext cx="4921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Box 7">
            <a:extLst>
              <a:ext uri="{FF2B5EF4-FFF2-40B4-BE49-F238E27FC236}">
                <a16:creationId xmlns:a16="http://schemas.microsoft.com/office/drawing/2014/main" id="{4774F433-77EC-4795-A5CC-C7D11EE2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"/>
            <a:ext cx="571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Bonding in complex molecules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BC65491-8AC3-418A-B2A9-6EEFDCED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altLang="en-US"/>
              <a:t>Fermions versus bosons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06A024D-1B37-45FD-BB1A-3F5FD452E5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Molecular Bonding and Spectra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F80E158-EE4D-49CA-98D9-6DF901EB62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077200" cy="5181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The Coulomb force is the only one to bind atoms.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The combination of attractive and repulsive forces creates a stable molecular structure.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en-US" altLang="en-US" sz="21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Force is related to potential energy </a:t>
            </a:r>
            <a:r>
              <a:rPr lang="en-US" altLang="en-US" sz="2100" i="1">
                <a:solidFill>
                  <a:srgbClr val="000000"/>
                </a:solidFill>
                <a:ea typeface="MS PGothic" panose="020B0600070205080204" pitchFamily="34" charset="-128"/>
              </a:rPr>
              <a:t>F</a:t>
            </a: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 = −</a:t>
            </a:r>
            <a:r>
              <a:rPr lang="en-US" altLang="en-US" sz="2100" i="1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dV</a:t>
            </a: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/ </a:t>
            </a:r>
            <a:r>
              <a:rPr lang="en-US" altLang="en-US" sz="2100" i="1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dr</a:t>
            </a: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, where </a:t>
            </a:r>
            <a:r>
              <a:rPr lang="en-US" altLang="en-US" sz="2100" i="1">
                <a:solidFill>
                  <a:srgbClr val="000000"/>
                </a:solidFill>
                <a:ea typeface="MS PGothic" panose="020B0600070205080204" pitchFamily="34" charset="-128"/>
              </a:rPr>
              <a:t>r</a:t>
            </a: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 is the distance separation.</a:t>
            </a: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		it is useful to look at molecular binding using potential    	energy </a:t>
            </a:r>
            <a:r>
              <a:rPr lang="en-US" altLang="en-US" sz="2100" i="1">
                <a:solidFill>
                  <a:srgbClr val="000000"/>
                </a:solidFill>
                <a:ea typeface="MS PGothic" panose="020B0600070205080204" pitchFamily="34" charset="-128"/>
              </a:rPr>
              <a:t>V</a:t>
            </a:r>
            <a:endParaRPr lang="en-US" altLang="en-US" sz="21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en-US" altLang="en-US" sz="21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Negative slope (</a:t>
            </a:r>
            <a:r>
              <a:rPr lang="en-US" altLang="en-US" sz="2100" i="1">
                <a:solidFill>
                  <a:srgbClr val="000000"/>
                </a:solidFill>
                <a:ea typeface="MS PGothic" panose="020B0600070205080204" pitchFamily="34" charset="-128"/>
              </a:rPr>
              <a:t>dV</a:t>
            </a: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 / </a:t>
            </a:r>
            <a:r>
              <a:rPr lang="en-US" altLang="en-US" sz="2100" i="1">
                <a:solidFill>
                  <a:srgbClr val="000000"/>
                </a:solidFill>
                <a:ea typeface="MS PGothic" panose="020B0600070205080204" pitchFamily="34" charset="-128"/>
              </a:rPr>
              <a:t>dr</a:t>
            </a: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 &lt; 0) with repulsive force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Positive slope (</a:t>
            </a:r>
            <a:r>
              <a:rPr lang="en-US" altLang="en-US" sz="2100" i="1">
                <a:solidFill>
                  <a:srgbClr val="000000"/>
                </a:solidFill>
                <a:ea typeface="MS PGothic" panose="020B0600070205080204" pitchFamily="34" charset="-128"/>
              </a:rPr>
              <a:t>dV</a:t>
            </a: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 / </a:t>
            </a:r>
            <a:r>
              <a:rPr lang="en-US" altLang="en-US" sz="2100" i="1">
                <a:solidFill>
                  <a:srgbClr val="000000"/>
                </a:solidFill>
                <a:ea typeface="MS PGothic" panose="020B0600070205080204" pitchFamily="34" charset="-128"/>
              </a:rPr>
              <a:t>dr</a:t>
            </a: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 &gt; 0) with attractive force                  </a:t>
            </a:r>
          </a:p>
        </p:txBody>
      </p:sp>
      <p:sp>
        <p:nvSpPr>
          <p:cNvPr id="9220" name="Line 18">
            <a:extLst>
              <a:ext uri="{FF2B5EF4-FFF2-40B4-BE49-F238E27FC236}">
                <a16:creationId xmlns:a16="http://schemas.microsoft.com/office/drawing/2014/main" id="{50804E02-D953-4E91-95AE-B008A6ECE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47662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042.jpg">
            <a:extLst>
              <a:ext uri="{FF2B5EF4-FFF2-40B4-BE49-F238E27FC236}">
                <a16:creationId xmlns:a16="http://schemas.microsoft.com/office/drawing/2014/main" id="{49E03037-543B-4A95-91D1-9ABEBB214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5659" r="7446" b="1073"/>
          <a:stretch>
            <a:fillRect/>
          </a:stretch>
        </p:blipFill>
        <p:spPr bwMode="auto">
          <a:xfrm>
            <a:off x="304800" y="546100"/>
            <a:ext cx="83820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>
            <a:extLst>
              <a:ext uri="{FF2B5EF4-FFF2-40B4-BE49-F238E27FC236}">
                <a16:creationId xmlns:a16="http://schemas.microsoft.com/office/drawing/2014/main" id="{8EA04BAB-B4C1-4CB3-A02D-935358DB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Symmetry of Boson wave function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72A2228-628C-4D7A-8DD3-6A1617C1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Bose-Einstein condensation in gases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F18A895F-C03A-4C30-8273-D25C5FD3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"/>
          <a:stretch>
            <a:fillRect/>
          </a:stretch>
        </p:blipFill>
        <p:spPr bwMode="auto">
          <a:xfrm>
            <a:off x="457200" y="914400"/>
            <a:ext cx="5257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>
            <a:extLst>
              <a:ext uri="{FF2B5EF4-FFF2-40B4-BE49-F238E27FC236}">
                <a16:creationId xmlns:a16="http://schemas.microsoft.com/office/drawing/2014/main" id="{7896B7B0-AC12-447B-AE55-110B3582D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7494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Two horizontal axes represent velocity components in x and 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Vertical axis represents number of atoms having those having velocities</a:t>
            </a:r>
          </a:p>
          <a:p>
            <a:pPr eaLnBrk="1" hangingPunct="1"/>
            <a:endParaRPr lang="en-US" altLang="en-US"/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8BB4BC27-D5C0-42CA-BF5B-0BEC5F3E5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211888"/>
            <a:ext cx="3313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Field of view 200um by 270um</a:t>
            </a:r>
          </a:p>
          <a:p>
            <a:pPr eaLnBrk="1" hangingPunct="1"/>
            <a:endParaRPr lang="en-US" altLang="en-US"/>
          </a:p>
        </p:txBody>
      </p:sp>
      <p:sp>
        <p:nvSpPr>
          <p:cNvPr id="22534" name="TextBox 5">
            <a:extLst>
              <a:ext uri="{FF2B5EF4-FFF2-40B4-BE49-F238E27FC236}">
                <a16:creationId xmlns:a16="http://schemas.microsoft.com/office/drawing/2014/main" id="{5B86602C-B884-401D-B103-6FB1D9D43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143000"/>
            <a:ext cx="1954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2001 Nobel Prize</a:t>
            </a:r>
          </a:p>
          <a:p>
            <a:pPr eaLnBrk="1" hangingPunct="1"/>
            <a:r>
              <a:rPr lang="en-US" altLang="en-US"/>
              <a:t>Wieman</a:t>
            </a:r>
          </a:p>
          <a:p>
            <a:pPr eaLnBrk="1" hangingPunct="1"/>
            <a:r>
              <a:rPr lang="en-US" altLang="en-US"/>
              <a:t>Cornell</a:t>
            </a:r>
          </a:p>
          <a:p>
            <a:pPr eaLnBrk="1" hangingPunct="1"/>
            <a:r>
              <a:rPr lang="en-US" altLang="en-US"/>
              <a:t>Ketterle</a:t>
            </a:r>
          </a:p>
        </p:txBody>
      </p:sp>
      <p:sp>
        <p:nvSpPr>
          <p:cNvPr id="22535" name="TextBox 6">
            <a:extLst>
              <a:ext uri="{FF2B5EF4-FFF2-40B4-BE49-F238E27FC236}">
                <a16:creationId xmlns:a16="http://schemas.microsoft.com/office/drawing/2014/main" id="{4559E2F6-47A5-4411-AEE4-274B04A1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590800"/>
            <a:ext cx="3124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transitions from a broad velocity distribution to an extremely narrow one signifies Bose-Einstein condensation</a:t>
            </a:r>
          </a:p>
        </p:txBody>
      </p:sp>
      <p:sp>
        <p:nvSpPr>
          <p:cNvPr id="22536" name="TextBox 9">
            <a:extLst>
              <a:ext uri="{FF2B5EF4-FFF2-40B4-BE49-F238E27FC236}">
                <a16:creationId xmlns:a16="http://schemas.microsoft.com/office/drawing/2014/main" id="{A52B7688-4704-4D31-B70C-6A1740EE8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91000"/>
            <a:ext cx="206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Rb, Na atoms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15F76391-7E09-46AA-904A-0C5E6850C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Molecular Bonding and Spectra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BFB7028-F264-43E1-AE1B-B55B865926F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3733800"/>
          </a:xfrm>
        </p:spPr>
        <p:txBody>
          <a:bodyPr/>
          <a:lstStyle/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An approximation </a:t>
            </a:r>
            <a:r>
              <a:rPr lang="en-US" altLang="en-US" sz="2100">
                <a:solidFill>
                  <a:srgbClr val="FF0000"/>
                </a:solidFill>
                <a:ea typeface="MS PGothic" panose="020B0600070205080204" pitchFamily="34" charset="-128"/>
              </a:rPr>
              <a:t>of the potential of one atom </a:t>
            </a:r>
            <a:r>
              <a:rPr lang="en-US" altLang="en-US" sz="2100">
                <a:ea typeface="MS PGothic" panose="020B0600070205080204" pitchFamily="34" charset="-128"/>
              </a:rPr>
              <a:t>in the vicinity of another atom is</a:t>
            </a: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>
                <a:ea typeface="MS PGothic" panose="020B0600070205080204" pitchFamily="34" charset="-128"/>
              </a:rPr>
              <a:t>	where </a:t>
            </a:r>
            <a:r>
              <a:rPr lang="en-US" altLang="en-US" sz="2100" i="1">
                <a:ea typeface="MS PGothic" panose="020B0600070205080204" pitchFamily="34" charset="-128"/>
              </a:rPr>
              <a:t>A</a:t>
            </a:r>
            <a:r>
              <a:rPr lang="en-US" altLang="en-US" sz="2100">
                <a:ea typeface="MS PGothic" panose="020B0600070205080204" pitchFamily="34" charset="-128"/>
              </a:rPr>
              <a:t> and </a:t>
            </a:r>
            <a:r>
              <a:rPr lang="en-US" altLang="en-US" sz="2100" i="1">
                <a:ea typeface="MS PGothic" panose="020B0600070205080204" pitchFamily="34" charset="-128"/>
              </a:rPr>
              <a:t>B</a:t>
            </a:r>
            <a:r>
              <a:rPr lang="en-US" altLang="en-US" sz="2100">
                <a:ea typeface="MS PGothic" panose="020B0600070205080204" pitchFamily="34" charset="-128"/>
              </a:rPr>
              <a:t> are positive constants.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Because of the complicated shielding effects of the various electron shells, </a:t>
            </a:r>
            <a:r>
              <a:rPr lang="en-US" altLang="en-US" sz="2100" i="1">
                <a:ea typeface="MS PGothic" panose="020B0600070205080204" pitchFamily="34" charset="-128"/>
              </a:rPr>
              <a:t>n</a:t>
            </a:r>
            <a:r>
              <a:rPr lang="en-US" altLang="en-US" sz="2100">
                <a:ea typeface="MS PGothic" panose="020B0600070205080204" pitchFamily="34" charset="-128"/>
              </a:rPr>
              <a:t> and </a:t>
            </a:r>
            <a:r>
              <a:rPr lang="en-US" altLang="en-US" sz="2100" i="1">
                <a:ea typeface="MS PGothic" panose="020B0600070205080204" pitchFamily="34" charset="-128"/>
              </a:rPr>
              <a:t>m</a:t>
            </a:r>
            <a:r>
              <a:rPr lang="en-US" altLang="en-US" sz="2100">
                <a:ea typeface="MS PGothic" panose="020B0600070205080204" pitchFamily="34" charset="-128"/>
              </a:rPr>
              <a:t> are not equal to 1.</a:t>
            </a: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B8D4EED9-F1AA-4B23-B121-2972C3F3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022725"/>
            <a:ext cx="472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CC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Eq. 10.1 provides a stable equilibrium for total energy </a:t>
            </a: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 &lt; 0. The shape of the curve depends on the parameters </a:t>
            </a: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, and </a:t>
            </a: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Also </a:t>
            </a: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 &gt; </a:t>
            </a: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.   </a:t>
            </a:r>
          </a:p>
        </p:txBody>
      </p:sp>
      <p:pic>
        <p:nvPicPr>
          <p:cNvPr id="10245" name="Picture 12">
            <a:extLst>
              <a:ext uri="{FF2B5EF4-FFF2-40B4-BE49-F238E27FC236}">
                <a16:creationId xmlns:a16="http://schemas.microsoft.com/office/drawing/2014/main" id="{228C4BBA-7A5E-4A36-B6DF-1FA081153B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52600"/>
            <a:ext cx="1428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>
            <a:extLst>
              <a:ext uri="{FF2B5EF4-FFF2-40B4-BE49-F238E27FC236}">
                <a16:creationId xmlns:a16="http://schemas.microsoft.com/office/drawing/2014/main" id="{F0F6A4B9-522B-42FC-B20B-EA0A43420DE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49549A03-E905-42C4-8FA5-DA6601F51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Molecular Bonding and Spectra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3E7C7AF-CA24-40A0-BA4F-7404591D8AE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352800" y="990600"/>
            <a:ext cx="5716588" cy="5486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Vibrations are excited thermally, so the exact level of </a:t>
            </a:r>
            <a:r>
              <a:rPr lang="en-US" altLang="en-US" sz="2000" i="1">
                <a:ea typeface="MS PGothic" panose="020B0600070205080204" pitchFamily="34" charset="-128"/>
              </a:rPr>
              <a:t>E </a:t>
            </a:r>
            <a:r>
              <a:rPr lang="en-US" altLang="en-US" sz="2000">
                <a:ea typeface="MS PGothic" panose="020B0600070205080204" pitchFamily="34" charset="-128"/>
              </a:rPr>
              <a:t>depends on temperature.</a:t>
            </a:r>
          </a:p>
          <a:p>
            <a:pPr eaLnBrk="1" hangingPunct="1"/>
            <a:endParaRPr lang="en-US" altLang="en-US" sz="2000">
              <a:ea typeface="MS PGothic" panose="020B0600070205080204" pitchFamily="34" charset="-128"/>
            </a:endParaRPr>
          </a:p>
          <a:p>
            <a:pPr eaLnBrk="1" hangingPunct="1">
              <a:spcAft>
                <a:spcPct val="40000"/>
              </a:spcAft>
            </a:pPr>
            <a:r>
              <a:rPr lang="en-US" altLang="en-US" sz="2000">
                <a:solidFill>
                  <a:srgbClr val="FF0000"/>
                </a:solidFill>
                <a:ea typeface="MS PGothic" panose="020B0600070205080204" pitchFamily="34" charset="-128"/>
              </a:rPr>
              <a:t>Once a</a:t>
            </a:r>
            <a:r>
              <a:rPr lang="en-US" altLang="en-US" sz="2000">
                <a:ea typeface="MS PGothic" panose="020B0600070205080204" pitchFamily="34" charset="-128"/>
              </a:rPr>
              <a:t> pair of atoms is joined</a:t>
            </a:r>
            <a:r>
              <a:rPr lang="en-US" altLang="en-US" sz="2000">
                <a:solidFill>
                  <a:srgbClr val="FF0000"/>
                </a:solidFill>
                <a:ea typeface="MS PGothic" panose="020B0600070205080204" pitchFamily="34" charset="-128"/>
              </a:rPr>
              <a:t>, then:</a:t>
            </a:r>
          </a:p>
          <a:p>
            <a:pPr eaLnBrk="1" hangingPunct="1"/>
            <a:endParaRPr lang="en-US" altLang="en-US" sz="2000"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One would have to supply energy to raise the total energy of the system to zero in order to separate the molecule into two neutral atoms.</a:t>
            </a:r>
          </a:p>
          <a:p>
            <a:pPr eaLnBrk="1" hangingPunct="1"/>
            <a:endParaRPr lang="en-US" altLang="en-US" sz="200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ea typeface="MS PGothic" panose="020B0600070205080204" pitchFamily="34" charset="-128"/>
              </a:rPr>
              <a:t>The corresponding value of </a:t>
            </a:r>
            <a:r>
              <a:rPr lang="en-US" altLang="en-US" sz="2000" i="1">
                <a:ea typeface="MS PGothic" panose="020B0600070205080204" pitchFamily="34" charset="-128"/>
              </a:rPr>
              <a:t>r</a:t>
            </a:r>
            <a:r>
              <a:rPr lang="en-US" altLang="en-US" sz="2000">
                <a:ea typeface="MS PGothic" panose="020B0600070205080204" pitchFamily="34" charset="-128"/>
              </a:rPr>
              <a:t> </a:t>
            </a:r>
            <a:r>
              <a:rPr lang="en-US" altLang="en-US" sz="2000">
                <a:solidFill>
                  <a:srgbClr val="FF0000"/>
                </a:solidFill>
                <a:ea typeface="MS PGothic" panose="020B0600070205080204" pitchFamily="34" charset="-128"/>
              </a:rPr>
              <a:t>at the </a:t>
            </a:r>
            <a:r>
              <a:rPr lang="en-US" altLang="en-US" sz="2000">
                <a:ea typeface="MS PGothic" panose="020B0600070205080204" pitchFamily="34" charset="-128"/>
              </a:rPr>
              <a:t>minimum value is an </a:t>
            </a:r>
            <a:r>
              <a:rPr lang="en-US" altLang="en-US" sz="2000" b="1">
                <a:solidFill>
                  <a:srgbClr val="000000"/>
                </a:solidFill>
                <a:ea typeface="MS PGothic" panose="020B0600070205080204" pitchFamily="34" charset="-128"/>
              </a:rPr>
              <a:t>equilibrium separation</a:t>
            </a:r>
            <a:r>
              <a:rPr lang="en-US" altLang="en-US" sz="2000">
                <a:ea typeface="MS PGothic" panose="020B0600070205080204" pitchFamily="34" charset="-128"/>
              </a:rPr>
              <a:t>. The amount of energy to separate the two atoms completely is the </a:t>
            </a:r>
            <a:r>
              <a:rPr lang="en-US" altLang="en-US" sz="2000" b="1">
                <a:solidFill>
                  <a:srgbClr val="000000"/>
                </a:solidFill>
                <a:ea typeface="MS PGothic" panose="020B0600070205080204" pitchFamily="34" charset="-128"/>
              </a:rPr>
              <a:t>binding energy </a:t>
            </a:r>
            <a:r>
              <a:rPr lang="en-US" altLang="en-US" sz="2000">
                <a:ea typeface="MS PGothic" panose="020B0600070205080204" pitchFamily="34" charset="-128"/>
              </a:rPr>
              <a:t>which is roughly equal to the depth of the potential well.</a:t>
            </a:r>
          </a:p>
        </p:txBody>
      </p:sp>
      <p:sp>
        <p:nvSpPr>
          <p:cNvPr id="11268" name="AutoShape 3">
            <a:extLst>
              <a:ext uri="{FF2B5EF4-FFF2-40B4-BE49-F238E27FC236}">
                <a16:creationId xmlns:a16="http://schemas.microsoft.com/office/drawing/2014/main" id="{A281D8FE-F955-4C0F-A2BB-0B050A13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38400"/>
            <a:ext cx="990600" cy="457200"/>
          </a:xfrm>
          <a:prstGeom prst="downArrow">
            <a:avLst>
              <a:gd name="adj1" fmla="val 50000"/>
              <a:gd name="adj2" fmla="val 444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1269" name="Picture 1">
            <a:extLst>
              <a:ext uri="{FF2B5EF4-FFF2-40B4-BE49-F238E27FC236}">
                <a16:creationId xmlns:a16="http://schemas.microsoft.com/office/drawing/2014/main" id="{079B6AA2-DBBF-4C82-88B6-A60547F08E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1242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F889AF3-E60C-437E-B4F2-A6238BECF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Molecular Bonds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46213F4-C16D-41DF-BE02-B9968577BD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Ionic bonds</a:t>
            </a:r>
            <a:r>
              <a:rPr lang="en-US" altLang="en-US" sz="21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The simplest bonding mechanisms.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Ex</a:t>
            </a:r>
            <a:r>
              <a:rPr lang="en-US" altLang="en-US" sz="2100">
                <a:ea typeface="MS PGothic" panose="020B0600070205080204" pitchFamily="34" charset="-128"/>
              </a:rPr>
              <a:t>: Sodium (1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 baseline="30000">
                <a:ea typeface="MS PGothic" panose="020B0600070205080204" pitchFamily="34" charset="-128"/>
              </a:rPr>
              <a:t>2</a:t>
            </a:r>
            <a:r>
              <a:rPr lang="en-US" altLang="en-US" sz="2100">
                <a:ea typeface="MS PGothic" panose="020B0600070205080204" pitchFamily="34" charset="-128"/>
              </a:rPr>
              <a:t>2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 baseline="30000">
                <a:ea typeface="MS PGothic" panose="020B0600070205080204" pitchFamily="34" charset="-128"/>
              </a:rPr>
              <a:t>2</a:t>
            </a:r>
            <a:r>
              <a:rPr lang="en-US" altLang="en-US" sz="2100">
                <a:ea typeface="MS PGothic" panose="020B0600070205080204" pitchFamily="34" charset="-128"/>
              </a:rPr>
              <a:t>2</a:t>
            </a:r>
            <a:r>
              <a:rPr lang="en-US" altLang="en-US" sz="2100" i="1">
                <a:ea typeface="MS PGothic" panose="020B0600070205080204" pitchFamily="34" charset="-128"/>
              </a:rPr>
              <a:t>p</a:t>
            </a:r>
            <a:r>
              <a:rPr lang="en-US" altLang="en-US" sz="2100" baseline="30000">
                <a:ea typeface="MS PGothic" panose="020B0600070205080204" pitchFamily="34" charset="-128"/>
              </a:rPr>
              <a:t>6</a:t>
            </a:r>
            <a:r>
              <a:rPr lang="en-US" altLang="en-US" sz="2100">
                <a:ea typeface="MS PGothic" panose="020B0600070205080204" pitchFamily="34" charset="-128"/>
              </a:rPr>
              <a:t>3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 baseline="30000">
                <a:ea typeface="MS PGothic" panose="020B0600070205080204" pitchFamily="34" charset="-128"/>
              </a:rPr>
              <a:t>1</a:t>
            </a:r>
            <a:r>
              <a:rPr lang="en-US" altLang="en-US" sz="2100">
                <a:ea typeface="MS PGothic" panose="020B0600070205080204" pitchFamily="34" charset="-128"/>
              </a:rPr>
              <a:t>) readily gives up its 3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 electron to become Na</a:t>
            </a:r>
            <a:r>
              <a:rPr lang="en-US" altLang="en-US" sz="2100" baseline="30000">
                <a:ea typeface="MS PGothic" panose="020B0600070205080204" pitchFamily="34" charset="-128"/>
              </a:rPr>
              <a:t>+</a:t>
            </a:r>
            <a:r>
              <a:rPr lang="en-US" altLang="en-US" sz="2100">
                <a:ea typeface="MS PGothic" panose="020B0600070205080204" pitchFamily="34" charset="-128"/>
              </a:rPr>
              <a:t>, while chlorine (1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 baseline="30000">
                <a:ea typeface="MS PGothic" panose="020B0600070205080204" pitchFamily="34" charset="-128"/>
              </a:rPr>
              <a:t>2</a:t>
            </a:r>
            <a:r>
              <a:rPr lang="en-US" altLang="en-US" sz="2100">
                <a:ea typeface="MS PGothic" panose="020B0600070205080204" pitchFamily="34" charset="-128"/>
              </a:rPr>
              <a:t>2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 baseline="30000">
                <a:ea typeface="MS PGothic" panose="020B0600070205080204" pitchFamily="34" charset="-128"/>
              </a:rPr>
              <a:t>2</a:t>
            </a:r>
            <a:r>
              <a:rPr lang="en-US" altLang="en-US" sz="2100">
                <a:ea typeface="MS PGothic" panose="020B0600070205080204" pitchFamily="34" charset="-128"/>
              </a:rPr>
              <a:t>2</a:t>
            </a:r>
            <a:r>
              <a:rPr lang="en-US" altLang="en-US" sz="2100" i="1">
                <a:ea typeface="MS PGothic" panose="020B0600070205080204" pitchFamily="34" charset="-128"/>
              </a:rPr>
              <a:t>p</a:t>
            </a:r>
            <a:r>
              <a:rPr lang="en-US" altLang="en-US" sz="2100" baseline="30000">
                <a:ea typeface="MS PGothic" panose="020B0600070205080204" pitchFamily="34" charset="-128"/>
              </a:rPr>
              <a:t>6</a:t>
            </a:r>
            <a:r>
              <a:rPr lang="en-US" altLang="en-US" sz="2100">
                <a:ea typeface="MS PGothic" panose="020B0600070205080204" pitchFamily="34" charset="-128"/>
              </a:rPr>
              <a:t>3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 baseline="30000">
                <a:ea typeface="MS PGothic" panose="020B0600070205080204" pitchFamily="34" charset="-128"/>
              </a:rPr>
              <a:t>2</a:t>
            </a:r>
            <a:r>
              <a:rPr lang="en-US" altLang="en-US" sz="2100">
                <a:ea typeface="MS PGothic" panose="020B0600070205080204" pitchFamily="34" charset="-128"/>
              </a:rPr>
              <a:t>3</a:t>
            </a:r>
            <a:r>
              <a:rPr lang="en-US" altLang="en-US" sz="2100" i="1">
                <a:ea typeface="MS PGothic" panose="020B0600070205080204" pitchFamily="34" charset="-128"/>
              </a:rPr>
              <a:t>p</a:t>
            </a:r>
            <a:r>
              <a:rPr lang="en-US" altLang="en-US" sz="2100" baseline="30000">
                <a:ea typeface="MS PGothic" panose="020B0600070205080204" pitchFamily="34" charset="-128"/>
              </a:rPr>
              <a:t>5</a:t>
            </a:r>
            <a:r>
              <a:rPr lang="en-US" altLang="en-US" sz="2100">
                <a:ea typeface="MS PGothic" panose="020B0600070205080204" pitchFamily="34" charset="-128"/>
              </a:rPr>
              <a:t>) readily gains an electron to become Cl</a:t>
            </a:r>
            <a:r>
              <a:rPr lang="en-US" altLang="en-US" sz="2100" baseline="30000">
                <a:ea typeface="MS PGothic" panose="020B0600070205080204" pitchFamily="34" charset="-128"/>
              </a:rPr>
              <a:t>−</a:t>
            </a:r>
            <a:r>
              <a:rPr lang="en-US" altLang="en-US" sz="2100">
                <a:ea typeface="MS PGothic" panose="020B0600070205080204" pitchFamily="34" charset="-128"/>
              </a:rPr>
              <a:t>. That forms the NaCl molecule.</a:t>
            </a: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Covalent bonds</a:t>
            </a:r>
            <a:r>
              <a:rPr lang="en-US" altLang="en-US" sz="21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The atoms are not as easily ionized.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Ex</a:t>
            </a:r>
            <a:r>
              <a:rPr lang="en-US" altLang="en-US" sz="2100">
                <a:ea typeface="MS PGothic" panose="020B0600070205080204" pitchFamily="34" charset="-128"/>
              </a:rPr>
              <a:t>: Diatomic molecules </a:t>
            </a:r>
            <a:r>
              <a:rPr lang="en-US" altLang="en-US" sz="2100">
                <a:solidFill>
                  <a:srgbClr val="FF0000"/>
                </a:solidFill>
                <a:ea typeface="MS PGothic" panose="020B0600070205080204" pitchFamily="34" charset="-128"/>
              </a:rPr>
              <a:t>(H</a:t>
            </a:r>
            <a:r>
              <a:rPr lang="en-US" altLang="en-US" sz="2100" baseline="-25000">
                <a:solidFill>
                  <a:srgbClr val="FF0000"/>
                </a:solidFill>
                <a:ea typeface="MS PGothic" panose="020B0600070205080204" pitchFamily="34" charset="-128"/>
              </a:rPr>
              <a:t>2</a:t>
            </a:r>
            <a:r>
              <a:rPr lang="en-US" altLang="en-US" sz="2100">
                <a:solidFill>
                  <a:srgbClr val="FF0000"/>
                </a:solidFill>
                <a:ea typeface="MS PGothic" panose="020B0600070205080204" pitchFamily="34" charset="-128"/>
              </a:rPr>
              <a:t>, N</a:t>
            </a:r>
            <a:r>
              <a:rPr lang="en-US" altLang="en-US" sz="2100" baseline="-25000">
                <a:solidFill>
                  <a:srgbClr val="FF0000"/>
                </a:solidFill>
                <a:ea typeface="MS PGothic" panose="020B0600070205080204" pitchFamily="34" charset="-128"/>
              </a:rPr>
              <a:t>2</a:t>
            </a:r>
            <a:r>
              <a:rPr lang="en-US" altLang="en-US" sz="2100">
                <a:solidFill>
                  <a:srgbClr val="FF0000"/>
                </a:solidFill>
                <a:ea typeface="MS PGothic" panose="020B0600070205080204" pitchFamily="34" charset="-128"/>
              </a:rPr>
              <a:t>, O</a:t>
            </a:r>
            <a:r>
              <a:rPr lang="en-US" altLang="en-US" sz="2100" baseline="-25000">
                <a:solidFill>
                  <a:srgbClr val="FF0000"/>
                </a:solidFill>
                <a:ea typeface="MS PGothic" panose="020B0600070205080204" pitchFamily="34" charset="-128"/>
              </a:rPr>
              <a:t>2</a:t>
            </a:r>
            <a:r>
              <a:rPr lang="en-US" altLang="en-US" sz="2100">
                <a:solidFill>
                  <a:srgbClr val="FF0000"/>
                </a:solidFill>
                <a:ea typeface="MS PGothic" panose="020B0600070205080204" pitchFamily="34" charset="-128"/>
              </a:rPr>
              <a:t>) </a:t>
            </a:r>
            <a:r>
              <a:rPr lang="en-US" altLang="en-US" sz="2100">
                <a:ea typeface="MS PGothic" panose="020B0600070205080204" pitchFamily="34" charset="-128"/>
              </a:rPr>
              <a:t>formed by the combination of two identical atoms tend to be covalent. </a:t>
            </a:r>
            <a:r>
              <a:rPr lang="en-US" altLang="en-US" sz="2100">
                <a:solidFill>
                  <a:srgbClr val="FF0000"/>
                </a:solidFill>
                <a:ea typeface="MS PGothic" panose="020B0600070205080204" pitchFamily="34" charset="-128"/>
              </a:rPr>
              <a:t>These are referred to as homopolar molecules.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Larger molecules are formed with covalent bonds.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462E1096-2950-483A-9470-0CBEC3FBF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Molecular Bonds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4403398-DBA7-4975-960F-28883E968B4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535988" cy="533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Van der Waals bond</a:t>
            </a:r>
            <a:r>
              <a:rPr lang="en-US" altLang="en-US" sz="21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Weak bond found mostly in liquids and solids at low temperature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Ex</a:t>
            </a:r>
            <a:r>
              <a:rPr lang="en-US" altLang="en-US" sz="2100">
                <a:ea typeface="MS PGothic" panose="020B0600070205080204" pitchFamily="34" charset="-128"/>
              </a:rPr>
              <a:t>: In graphite, the van der Waals bond holds together adjacent sheets of carbon atoms. As a result, one layer of atoms slides over the next layer with little friction. The graphite in a pencil slides easily over paper.</a:t>
            </a: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Hydrogen bond</a:t>
            </a:r>
            <a:r>
              <a:rPr lang="en-US" altLang="en-US" sz="21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Holds many organic molecules together</a:t>
            </a: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Metallic bond</a:t>
            </a:r>
            <a:r>
              <a:rPr lang="en-US" altLang="en-US" sz="21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Free valence electrons may be shared by a number of atoms.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g035.jpg">
            <a:extLst>
              <a:ext uri="{FF2B5EF4-FFF2-40B4-BE49-F238E27FC236}">
                <a16:creationId xmlns:a16="http://schemas.microsoft.com/office/drawing/2014/main" id="{D6A9B5BC-B291-45BD-82CC-D007F35B2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74625"/>
            <a:ext cx="897890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AB98665C-9011-41F0-A2AB-D979C090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6629400" cy="6858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Ionic bonding NaCl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B9289458-62F3-485B-AAE5-21F7DDF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Potential energy of       and</a:t>
            </a:r>
          </a:p>
        </p:txBody>
      </p:sp>
      <p:pic>
        <p:nvPicPr>
          <p:cNvPr id="1029" name="Picture 2" descr="img017.jpg">
            <a:extLst>
              <a:ext uri="{FF2B5EF4-FFF2-40B4-BE49-F238E27FC236}">
                <a16:creationId xmlns:a16="http://schemas.microsoft.com/office/drawing/2014/main" id="{F0C98316-163A-4EF2-B5F8-661BC3248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t="30000" r="19621" b="48889"/>
          <a:stretch>
            <a:fillRect/>
          </a:stretch>
        </p:blipFill>
        <p:spPr bwMode="auto">
          <a:xfrm>
            <a:off x="1600200" y="1676400"/>
            <a:ext cx="53498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962D5165-E3C1-47AF-AE90-44B5654F23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28600"/>
          <a:ext cx="876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291960" imgH="203040" progId="Equation.3">
                  <p:embed/>
                </p:oleObj>
              </mc:Choice>
              <mc:Fallback>
                <p:oleObj name="Equation" r:id="rId4" imgW="2919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8600"/>
                        <a:ext cx="876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42632E4D-96BC-4DD7-9872-2DE352673A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2286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253800" imgH="203040" progId="Equation.3">
                  <p:embed/>
                </p:oleObj>
              </mc:Choice>
              <mc:Fallback>
                <p:oleObj name="Equation" r:id="rId6" imgW="2538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86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5" descr="img034.jpg">
            <a:extLst>
              <a:ext uri="{FF2B5EF4-FFF2-40B4-BE49-F238E27FC236}">
                <a16:creationId xmlns:a16="http://schemas.microsoft.com/office/drawing/2014/main" id="{A4BF7CE3-249C-4497-91C9-49888AEDE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65746" r="6200"/>
          <a:stretch>
            <a:fillRect/>
          </a:stretch>
        </p:blipFill>
        <p:spPr bwMode="auto">
          <a:xfrm>
            <a:off x="38100" y="4419600"/>
            <a:ext cx="9105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>
            <a:extLst>
              <a:ext uri="{FF2B5EF4-FFF2-40B4-BE49-F238E27FC236}">
                <a16:creationId xmlns:a16="http://schemas.microsoft.com/office/drawing/2014/main" id="{02E39C60-EF20-46E5-873B-BC9702E7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Covalent Bonding or homopolar bonding</a:t>
            </a:r>
          </a:p>
        </p:txBody>
      </p:sp>
      <p:pic>
        <p:nvPicPr>
          <p:cNvPr id="2052" name="Picture 2" descr="img018.jpg">
            <a:extLst>
              <a:ext uri="{FF2B5EF4-FFF2-40B4-BE49-F238E27FC236}">
                <a16:creationId xmlns:a16="http://schemas.microsoft.com/office/drawing/2014/main" id="{5DF71A84-72EF-4BBE-A464-FBD7731CB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0" t="14444" r="36330" b="71111"/>
          <a:stretch>
            <a:fillRect/>
          </a:stretch>
        </p:blipFill>
        <p:spPr bwMode="auto">
          <a:xfrm>
            <a:off x="1676400" y="1219200"/>
            <a:ext cx="57451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img019.jpg">
            <a:extLst>
              <a:ext uri="{FF2B5EF4-FFF2-40B4-BE49-F238E27FC236}">
                <a16:creationId xmlns:a16="http://schemas.microsoft.com/office/drawing/2014/main" id="{8F166F39-AB67-499A-8D9A-8D66A5A4D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0000" r="28735" b="54443"/>
          <a:stretch>
            <a:fillRect/>
          </a:stretch>
        </p:blipFill>
        <p:spPr bwMode="auto">
          <a:xfrm>
            <a:off x="838200" y="42672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img036.jpg">
            <a:extLst>
              <a:ext uri="{FF2B5EF4-FFF2-40B4-BE49-F238E27FC236}">
                <a16:creationId xmlns:a16="http://schemas.microsoft.com/office/drawing/2014/main" id="{4522B2C7-3081-4459-A2C5-3D56DD1A0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4" t="31651" r="5225" b="48471"/>
          <a:stretch>
            <a:fillRect/>
          </a:stretch>
        </p:blipFill>
        <p:spPr bwMode="auto">
          <a:xfrm>
            <a:off x="4038600" y="4495800"/>
            <a:ext cx="49006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5">
            <a:extLst>
              <a:ext uri="{FF2B5EF4-FFF2-40B4-BE49-F238E27FC236}">
                <a16:creationId xmlns:a16="http://schemas.microsoft.com/office/drawing/2014/main" id="{768343CE-52D6-4FF0-8DFE-299041822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838200"/>
            <a:ext cx="6396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Responsible for formation of stable diatomic molecules</a:t>
            </a:r>
          </a:p>
        </p:txBody>
      </p:sp>
      <p:graphicFrame>
        <p:nvGraphicFramePr>
          <p:cNvPr id="2050" name="Object 6">
            <a:extLst>
              <a:ext uri="{FF2B5EF4-FFF2-40B4-BE49-F238E27FC236}">
                <a16:creationId xmlns:a16="http://schemas.microsoft.com/office/drawing/2014/main" id="{BF643748-45F0-4E54-859E-CE30087AF0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7788" y="838200"/>
          <a:ext cx="14335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749160" imgH="215640" progId="Equation.3">
                  <p:embed/>
                </p:oleObj>
              </mc:Choice>
              <mc:Fallback>
                <p:oleObj name="Equation" r:id="rId6" imgW="74916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8" y="838200"/>
                        <a:ext cx="14335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833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MS PGothic</vt:lpstr>
      <vt:lpstr>Wingdings</vt:lpstr>
      <vt:lpstr>Office Theme</vt:lpstr>
      <vt:lpstr>Microsoft Equation 3.0</vt:lpstr>
      <vt:lpstr>Molecular bonding</vt:lpstr>
      <vt:lpstr>Molecular Bonding and Spectra</vt:lpstr>
      <vt:lpstr>Molecular Bonding and Spectra</vt:lpstr>
      <vt:lpstr>Molecular Bonding and Spectra</vt:lpstr>
      <vt:lpstr>Molecular Bonds</vt:lpstr>
      <vt:lpstr>Molecular Bonds</vt:lpstr>
      <vt:lpstr>Ionic bonding NaCl</vt:lpstr>
      <vt:lpstr>Potential energy of       and</vt:lpstr>
      <vt:lpstr>Covalent Bonding or homopolar bonding</vt:lpstr>
      <vt:lpstr>Plots of wave function     and     of two electrons when they are apart</vt:lpstr>
      <vt:lpstr>Total potential energy versus r for two hydrogen atoms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Fermions versus bosons</vt:lpstr>
      <vt:lpstr>Symmetry of Boson wave function</vt:lpstr>
      <vt:lpstr>Bose-Einstein condensation in gases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Spectra</dc:title>
  <dc:creator>HAS</dc:creator>
  <cp:lastModifiedBy>Rodriguez, Carlos E</cp:lastModifiedBy>
  <cp:revision>29</cp:revision>
  <dcterms:created xsi:type="dcterms:W3CDTF">2012-10-29T00:05:06Z</dcterms:created>
  <dcterms:modified xsi:type="dcterms:W3CDTF">2021-10-03T18:26:13Z</dcterms:modified>
</cp:coreProperties>
</file>