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325" y="-4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AED374-7EAB-4A9E-9A75-250FE35EEE6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762E137-2251-4355-9C86-053D258BD5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B62F95-4ED9-4D75-BC3D-24EFF7D6D297}" type="datetimeFigureOut">
              <a:rPr lang="en-US"/>
              <a:pPr>
                <a:defRPr/>
              </a:pPr>
              <a:t>10/3/2021</a:t>
            </a:fld>
            <a:endParaRPr lang="en-US"/>
          </a:p>
        </p:txBody>
      </p:sp>
      <p:sp>
        <p:nvSpPr>
          <p:cNvPr id="4" name="Slide Image Placeholder 3">
            <a:extLst>
              <a:ext uri="{FF2B5EF4-FFF2-40B4-BE49-F238E27FC236}">
                <a16:creationId xmlns:a16="http://schemas.microsoft.com/office/drawing/2014/main" id="{03462E50-6FBE-4817-AA62-F02027EC678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D46C886-001B-46B7-9CF6-6DD962F6849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23265F5-8180-46FF-B80C-9C147D53A8D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C3CD016-081F-489C-89A8-E0AD1DCFFAD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7DBB331-B79C-4D3A-BC21-70B3611F74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55B72AE-F852-4EA0-991D-F4F171AC66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32E07E9-B844-4ADF-8A38-00D036A36A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10.4 Schematic of a diatomic molecule (N</a:t>
            </a:r>
            <a:r>
              <a:rPr lang="en-US" altLang="en-US" baseline="-25000"/>
              <a:t>2</a:t>
            </a:r>
            <a:r>
              <a:rPr lang="en-US" altLang="en-US"/>
              <a:t>) as a rigid rotator, with an equilibrium separation R between atomic centers. </a:t>
            </a:r>
          </a:p>
        </p:txBody>
      </p:sp>
      <p:sp>
        <p:nvSpPr>
          <p:cNvPr id="29700" name="Slide Number Placeholder 3">
            <a:extLst>
              <a:ext uri="{FF2B5EF4-FFF2-40B4-BE49-F238E27FC236}">
                <a16:creationId xmlns:a16="http://schemas.microsoft.com/office/drawing/2014/main" id="{86DC7077-8A42-4630-8140-720528F0515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11C5E4-7C09-43D1-AF00-144895D20D11}"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7CD08BA-B533-483D-BBBF-274C6B9DBE03}"/>
              </a:ext>
            </a:extLst>
          </p:cNvPr>
          <p:cNvSpPr>
            <a:spLocks noGrp="1"/>
          </p:cNvSpPr>
          <p:nvPr>
            <p:ph type="dt" sz="half" idx="10"/>
          </p:nvPr>
        </p:nvSpPr>
        <p:spPr/>
        <p:txBody>
          <a:bodyPr/>
          <a:lstStyle>
            <a:lvl1pPr>
              <a:defRPr/>
            </a:lvl1pPr>
          </a:lstStyle>
          <a:p>
            <a:pPr>
              <a:defRPr/>
            </a:pPr>
            <a:fld id="{4631C70F-D2EE-4480-89EC-1E48B3BFB41D}" type="datetimeFigureOut">
              <a:rPr lang="en-US"/>
              <a:pPr>
                <a:defRPr/>
              </a:pPr>
              <a:t>10/3/2021</a:t>
            </a:fld>
            <a:endParaRPr lang="en-US"/>
          </a:p>
        </p:txBody>
      </p:sp>
      <p:sp>
        <p:nvSpPr>
          <p:cNvPr id="5" name="Footer Placeholder 4">
            <a:extLst>
              <a:ext uri="{FF2B5EF4-FFF2-40B4-BE49-F238E27FC236}">
                <a16:creationId xmlns:a16="http://schemas.microsoft.com/office/drawing/2014/main" id="{AE5C9FD0-0E2A-41C5-BBB1-E7CC6CAAD5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ACC128-174C-47AF-A8E4-40132DBDC97F}"/>
              </a:ext>
            </a:extLst>
          </p:cNvPr>
          <p:cNvSpPr>
            <a:spLocks noGrp="1"/>
          </p:cNvSpPr>
          <p:nvPr>
            <p:ph type="sldNum" sz="quarter" idx="12"/>
          </p:nvPr>
        </p:nvSpPr>
        <p:spPr/>
        <p:txBody>
          <a:bodyPr/>
          <a:lstStyle>
            <a:lvl1pPr>
              <a:defRPr/>
            </a:lvl1pPr>
          </a:lstStyle>
          <a:p>
            <a:fld id="{7301EBEC-3DE5-484B-8A72-A2F019E0A3FA}" type="slidenum">
              <a:rPr lang="en-US" altLang="en-US"/>
              <a:pPr/>
              <a:t>‹#›</a:t>
            </a:fld>
            <a:endParaRPr lang="en-US" altLang="en-US"/>
          </a:p>
        </p:txBody>
      </p:sp>
    </p:spTree>
    <p:extLst>
      <p:ext uri="{BB962C8B-B14F-4D97-AF65-F5344CB8AC3E}">
        <p14:creationId xmlns:p14="http://schemas.microsoft.com/office/powerpoint/2010/main" val="224179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7C979-400E-4901-9EC7-C00242BA3481}"/>
              </a:ext>
            </a:extLst>
          </p:cNvPr>
          <p:cNvSpPr>
            <a:spLocks noGrp="1"/>
          </p:cNvSpPr>
          <p:nvPr>
            <p:ph type="dt" sz="half" idx="10"/>
          </p:nvPr>
        </p:nvSpPr>
        <p:spPr/>
        <p:txBody>
          <a:bodyPr/>
          <a:lstStyle>
            <a:lvl1pPr>
              <a:defRPr/>
            </a:lvl1pPr>
          </a:lstStyle>
          <a:p>
            <a:pPr>
              <a:defRPr/>
            </a:pPr>
            <a:fld id="{7B089F4C-A10D-4276-AFD9-DE41CDC7C1A5}" type="datetimeFigureOut">
              <a:rPr lang="en-US"/>
              <a:pPr>
                <a:defRPr/>
              </a:pPr>
              <a:t>10/3/2021</a:t>
            </a:fld>
            <a:endParaRPr lang="en-US"/>
          </a:p>
        </p:txBody>
      </p:sp>
      <p:sp>
        <p:nvSpPr>
          <p:cNvPr id="5" name="Footer Placeholder 4">
            <a:extLst>
              <a:ext uri="{FF2B5EF4-FFF2-40B4-BE49-F238E27FC236}">
                <a16:creationId xmlns:a16="http://schemas.microsoft.com/office/drawing/2014/main" id="{843237E3-A3F0-4117-A02D-50B31EA4F6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B7A1A4-2645-43F3-8503-C440B06521DF}"/>
              </a:ext>
            </a:extLst>
          </p:cNvPr>
          <p:cNvSpPr>
            <a:spLocks noGrp="1"/>
          </p:cNvSpPr>
          <p:nvPr>
            <p:ph type="sldNum" sz="quarter" idx="12"/>
          </p:nvPr>
        </p:nvSpPr>
        <p:spPr/>
        <p:txBody>
          <a:bodyPr/>
          <a:lstStyle>
            <a:lvl1pPr>
              <a:defRPr/>
            </a:lvl1pPr>
          </a:lstStyle>
          <a:p>
            <a:fld id="{F3EAE9EB-BECD-44F1-8A4E-E29B96C25DF3}" type="slidenum">
              <a:rPr lang="en-US" altLang="en-US"/>
              <a:pPr/>
              <a:t>‹#›</a:t>
            </a:fld>
            <a:endParaRPr lang="en-US" altLang="en-US"/>
          </a:p>
        </p:txBody>
      </p:sp>
    </p:spTree>
    <p:extLst>
      <p:ext uri="{BB962C8B-B14F-4D97-AF65-F5344CB8AC3E}">
        <p14:creationId xmlns:p14="http://schemas.microsoft.com/office/powerpoint/2010/main" val="51526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95DEE-E96B-48E3-8B2C-517EE95604DF}"/>
              </a:ext>
            </a:extLst>
          </p:cNvPr>
          <p:cNvSpPr>
            <a:spLocks noGrp="1"/>
          </p:cNvSpPr>
          <p:nvPr>
            <p:ph type="dt" sz="half" idx="10"/>
          </p:nvPr>
        </p:nvSpPr>
        <p:spPr/>
        <p:txBody>
          <a:bodyPr/>
          <a:lstStyle>
            <a:lvl1pPr>
              <a:defRPr/>
            </a:lvl1pPr>
          </a:lstStyle>
          <a:p>
            <a:pPr>
              <a:defRPr/>
            </a:pPr>
            <a:fld id="{6A2DE80B-8AFF-4430-A152-6CE7B0793803}" type="datetimeFigureOut">
              <a:rPr lang="en-US"/>
              <a:pPr>
                <a:defRPr/>
              </a:pPr>
              <a:t>10/3/2021</a:t>
            </a:fld>
            <a:endParaRPr lang="en-US"/>
          </a:p>
        </p:txBody>
      </p:sp>
      <p:sp>
        <p:nvSpPr>
          <p:cNvPr id="5" name="Footer Placeholder 4">
            <a:extLst>
              <a:ext uri="{FF2B5EF4-FFF2-40B4-BE49-F238E27FC236}">
                <a16:creationId xmlns:a16="http://schemas.microsoft.com/office/drawing/2014/main" id="{94AF044E-5143-4D05-986C-BE0E255EC8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1D004E-2023-4C73-ACC5-DFC5E7F17279}"/>
              </a:ext>
            </a:extLst>
          </p:cNvPr>
          <p:cNvSpPr>
            <a:spLocks noGrp="1"/>
          </p:cNvSpPr>
          <p:nvPr>
            <p:ph type="sldNum" sz="quarter" idx="12"/>
          </p:nvPr>
        </p:nvSpPr>
        <p:spPr/>
        <p:txBody>
          <a:bodyPr/>
          <a:lstStyle>
            <a:lvl1pPr>
              <a:defRPr/>
            </a:lvl1pPr>
          </a:lstStyle>
          <a:p>
            <a:fld id="{9F4906EE-227E-4CC1-A31B-999AA8346632}" type="slidenum">
              <a:rPr lang="en-US" altLang="en-US"/>
              <a:pPr/>
              <a:t>‹#›</a:t>
            </a:fld>
            <a:endParaRPr lang="en-US" altLang="en-US"/>
          </a:p>
        </p:txBody>
      </p:sp>
    </p:spTree>
    <p:extLst>
      <p:ext uri="{BB962C8B-B14F-4D97-AF65-F5344CB8AC3E}">
        <p14:creationId xmlns:p14="http://schemas.microsoft.com/office/powerpoint/2010/main" val="134919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80010-EC5F-45A7-806C-913B84847DD1}"/>
              </a:ext>
            </a:extLst>
          </p:cNvPr>
          <p:cNvSpPr>
            <a:spLocks noGrp="1"/>
          </p:cNvSpPr>
          <p:nvPr>
            <p:ph type="dt" sz="half" idx="10"/>
          </p:nvPr>
        </p:nvSpPr>
        <p:spPr/>
        <p:txBody>
          <a:bodyPr/>
          <a:lstStyle>
            <a:lvl1pPr>
              <a:defRPr/>
            </a:lvl1pPr>
          </a:lstStyle>
          <a:p>
            <a:pPr>
              <a:defRPr/>
            </a:pPr>
            <a:fld id="{32A3EF79-B8E0-43FE-BC7C-DCA6D3DF88FB}" type="datetimeFigureOut">
              <a:rPr lang="en-US"/>
              <a:pPr>
                <a:defRPr/>
              </a:pPr>
              <a:t>10/3/2021</a:t>
            </a:fld>
            <a:endParaRPr lang="en-US"/>
          </a:p>
        </p:txBody>
      </p:sp>
      <p:sp>
        <p:nvSpPr>
          <p:cNvPr id="5" name="Footer Placeholder 4">
            <a:extLst>
              <a:ext uri="{FF2B5EF4-FFF2-40B4-BE49-F238E27FC236}">
                <a16:creationId xmlns:a16="http://schemas.microsoft.com/office/drawing/2014/main" id="{BCFAD872-1D63-4E1F-89C1-C28D0512A2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3A61A2-11E7-4E05-B315-0DBFF06FF6D9}"/>
              </a:ext>
            </a:extLst>
          </p:cNvPr>
          <p:cNvSpPr>
            <a:spLocks noGrp="1"/>
          </p:cNvSpPr>
          <p:nvPr>
            <p:ph type="sldNum" sz="quarter" idx="12"/>
          </p:nvPr>
        </p:nvSpPr>
        <p:spPr/>
        <p:txBody>
          <a:bodyPr/>
          <a:lstStyle>
            <a:lvl1pPr>
              <a:defRPr/>
            </a:lvl1pPr>
          </a:lstStyle>
          <a:p>
            <a:fld id="{57271A94-9E12-4EDB-9405-A04D2086A347}" type="slidenum">
              <a:rPr lang="en-US" altLang="en-US"/>
              <a:pPr/>
              <a:t>‹#›</a:t>
            </a:fld>
            <a:endParaRPr lang="en-US" altLang="en-US"/>
          </a:p>
        </p:txBody>
      </p:sp>
    </p:spTree>
    <p:extLst>
      <p:ext uri="{BB962C8B-B14F-4D97-AF65-F5344CB8AC3E}">
        <p14:creationId xmlns:p14="http://schemas.microsoft.com/office/powerpoint/2010/main" val="207236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30F2B3-95B2-42D8-B8A1-86722F3527DA}"/>
              </a:ext>
            </a:extLst>
          </p:cNvPr>
          <p:cNvSpPr>
            <a:spLocks noGrp="1"/>
          </p:cNvSpPr>
          <p:nvPr>
            <p:ph type="dt" sz="half" idx="10"/>
          </p:nvPr>
        </p:nvSpPr>
        <p:spPr/>
        <p:txBody>
          <a:bodyPr/>
          <a:lstStyle>
            <a:lvl1pPr>
              <a:defRPr/>
            </a:lvl1pPr>
          </a:lstStyle>
          <a:p>
            <a:pPr>
              <a:defRPr/>
            </a:pPr>
            <a:fld id="{E7391F3F-A865-47E5-984F-21544F4C8B80}" type="datetimeFigureOut">
              <a:rPr lang="en-US"/>
              <a:pPr>
                <a:defRPr/>
              </a:pPr>
              <a:t>10/3/2021</a:t>
            </a:fld>
            <a:endParaRPr lang="en-US"/>
          </a:p>
        </p:txBody>
      </p:sp>
      <p:sp>
        <p:nvSpPr>
          <p:cNvPr id="5" name="Footer Placeholder 4">
            <a:extLst>
              <a:ext uri="{FF2B5EF4-FFF2-40B4-BE49-F238E27FC236}">
                <a16:creationId xmlns:a16="http://schemas.microsoft.com/office/drawing/2014/main" id="{52D81AA5-2EB6-40E2-A0AE-CACA69824D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910BE6-59E5-4777-BA05-8628D0085758}"/>
              </a:ext>
            </a:extLst>
          </p:cNvPr>
          <p:cNvSpPr>
            <a:spLocks noGrp="1"/>
          </p:cNvSpPr>
          <p:nvPr>
            <p:ph type="sldNum" sz="quarter" idx="12"/>
          </p:nvPr>
        </p:nvSpPr>
        <p:spPr/>
        <p:txBody>
          <a:bodyPr/>
          <a:lstStyle>
            <a:lvl1pPr>
              <a:defRPr/>
            </a:lvl1pPr>
          </a:lstStyle>
          <a:p>
            <a:fld id="{368522B2-80D3-4DD2-88C0-1FCF752278FB}" type="slidenum">
              <a:rPr lang="en-US" altLang="en-US"/>
              <a:pPr/>
              <a:t>‹#›</a:t>
            </a:fld>
            <a:endParaRPr lang="en-US" altLang="en-US"/>
          </a:p>
        </p:txBody>
      </p:sp>
    </p:spTree>
    <p:extLst>
      <p:ext uri="{BB962C8B-B14F-4D97-AF65-F5344CB8AC3E}">
        <p14:creationId xmlns:p14="http://schemas.microsoft.com/office/powerpoint/2010/main" val="429483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01F65B-0524-4DCE-BEF4-59EDB3EE9192}"/>
              </a:ext>
            </a:extLst>
          </p:cNvPr>
          <p:cNvSpPr>
            <a:spLocks noGrp="1"/>
          </p:cNvSpPr>
          <p:nvPr>
            <p:ph type="dt" sz="half" idx="10"/>
          </p:nvPr>
        </p:nvSpPr>
        <p:spPr/>
        <p:txBody>
          <a:bodyPr/>
          <a:lstStyle>
            <a:lvl1pPr>
              <a:defRPr/>
            </a:lvl1pPr>
          </a:lstStyle>
          <a:p>
            <a:pPr>
              <a:defRPr/>
            </a:pPr>
            <a:fld id="{7CAEF02B-9AA2-4198-9CE9-9815A204B18C}" type="datetimeFigureOut">
              <a:rPr lang="en-US"/>
              <a:pPr>
                <a:defRPr/>
              </a:pPr>
              <a:t>10/3/2021</a:t>
            </a:fld>
            <a:endParaRPr lang="en-US"/>
          </a:p>
        </p:txBody>
      </p:sp>
      <p:sp>
        <p:nvSpPr>
          <p:cNvPr id="6" name="Footer Placeholder 4">
            <a:extLst>
              <a:ext uri="{FF2B5EF4-FFF2-40B4-BE49-F238E27FC236}">
                <a16:creationId xmlns:a16="http://schemas.microsoft.com/office/drawing/2014/main" id="{3D68F8F3-9E52-402B-8B3D-6831875A4C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7E1D69-F476-4183-9B83-B948535B371E}"/>
              </a:ext>
            </a:extLst>
          </p:cNvPr>
          <p:cNvSpPr>
            <a:spLocks noGrp="1"/>
          </p:cNvSpPr>
          <p:nvPr>
            <p:ph type="sldNum" sz="quarter" idx="12"/>
          </p:nvPr>
        </p:nvSpPr>
        <p:spPr/>
        <p:txBody>
          <a:bodyPr/>
          <a:lstStyle>
            <a:lvl1pPr>
              <a:defRPr/>
            </a:lvl1pPr>
          </a:lstStyle>
          <a:p>
            <a:fld id="{CAD83527-5DAF-4F1C-B226-0A61802E006A}" type="slidenum">
              <a:rPr lang="en-US" altLang="en-US"/>
              <a:pPr/>
              <a:t>‹#›</a:t>
            </a:fld>
            <a:endParaRPr lang="en-US" altLang="en-US"/>
          </a:p>
        </p:txBody>
      </p:sp>
    </p:spTree>
    <p:extLst>
      <p:ext uri="{BB962C8B-B14F-4D97-AF65-F5344CB8AC3E}">
        <p14:creationId xmlns:p14="http://schemas.microsoft.com/office/powerpoint/2010/main" val="100110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19EA2CC-7560-40A6-8F3E-A6DB87BB62F6}"/>
              </a:ext>
            </a:extLst>
          </p:cNvPr>
          <p:cNvSpPr>
            <a:spLocks noGrp="1"/>
          </p:cNvSpPr>
          <p:nvPr>
            <p:ph type="dt" sz="half" idx="10"/>
          </p:nvPr>
        </p:nvSpPr>
        <p:spPr/>
        <p:txBody>
          <a:bodyPr/>
          <a:lstStyle>
            <a:lvl1pPr>
              <a:defRPr/>
            </a:lvl1pPr>
          </a:lstStyle>
          <a:p>
            <a:pPr>
              <a:defRPr/>
            </a:pPr>
            <a:fld id="{9A9548B0-63C8-4E37-A424-3AF5C26D224E}" type="datetimeFigureOut">
              <a:rPr lang="en-US"/>
              <a:pPr>
                <a:defRPr/>
              </a:pPr>
              <a:t>10/3/2021</a:t>
            </a:fld>
            <a:endParaRPr lang="en-US"/>
          </a:p>
        </p:txBody>
      </p:sp>
      <p:sp>
        <p:nvSpPr>
          <p:cNvPr id="8" name="Footer Placeholder 4">
            <a:extLst>
              <a:ext uri="{FF2B5EF4-FFF2-40B4-BE49-F238E27FC236}">
                <a16:creationId xmlns:a16="http://schemas.microsoft.com/office/drawing/2014/main" id="{00118520-6FAB-4B98-B7EE-5F7AB30BDC6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648CC88-7FFD-42BD-A894-AF3B722E175F}"/>
              </a:ext>
            </a:extLst>
          </p:cNvPr>
          <p:cNvSpPr>
            <a:spLocks noGrp="1"/>
          </p:cNvSpPr>
          <p:nvPr>
            <p:ph type="sldNum" sz="quarter" idx="12"/>
          </p:nvPr>
        </p:nvSpPr>
        <p:spPr/>
        <p:txBody>
          <a:bodyPr/>
          <a:lstStyle>
            <a:lvl1pPr>
              <a:defRPr/>
            </a:lvl1pPr>
          </a:lstStyle>
          <a:p>
            <a:fld id="{D52961B2-B9CA-456C-AFB9-51BF7CCD0119}" type="slidenum">
              <a:rPr lang="en-US" altLang="en-US"/>
              <a:pPr/>
              <a:t>‹#›</a:t>
            </a:fld>
            <a:endParaRPr lang="en-US" altLang="en-US"/>
          </a:p>
        </p:txBody>
      </p:sp>
    </p:spTree>
    <p:extLst>
      <p:ext uri="{BB962C8B-B14F-4D97-AF65-F5344CB8AC3E}">
        <p14:creationId xmlns:p14="http://schemas.microsoft.com/office/powerpoint/2010/main" val="16628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2D0633E-62AE-4A72-B92C-81877C25FFAD}"/>
              </a:ext>
            </a:extLst>
          </p:cNvPr>
          <p:cNvSpPr>
            <a:spLocks noGrp="1"/>
          </p:cNvSpPr>
          <p:nvPr>
            <p:ph type="dt" sz="half" idx="10"/>
          </p:nvPr>
        </p:nvSpPr>
        <p:spPr/>
        <p:txBody>
          <a:bodyPr/>
          <a:lstStyle>
            <a:lvl1pPr>
              <a:defRPr/>
            </a:lvl1pPr>
          </a:lstStyle>
          <a:p>
            <a:pPr>
              <a:defRPr/>
            </a:pPr>
            <a:fld id="{D1C6B0AE-B791-4E08-A04C-F84A7ACF602D}" type="datetimeFigureOut">
              <a:rPr lang="en-US"/>
              <a:pPr>
                <a:defRPr/>
              </a:pPr>
              <a:t>10/3/2021</a:t>
            </a:fld>
            <a:endParaRPr lang="en-US"/>
          </a:p>
        </p:txBody>
      </p:sp>
      <p:sp>
        <p:nvSpPr>
          <p:cNvPr id="4" name="Footer Placeholder 4">
            <a:extLst>
              <a:ext uri="{FF2B5EF4-FFF2-40B4-BE49-F238E27FC236}">
                <a16:creationId xmlns:a16="http://schemas.microsoft.com/office/drawing/2014/main" id="{BDC062FE-6AB7-47AD-97F7-9E706255933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63B7CFD-F242-4B36-BEFD-761960321AA3}"/>
              </a:ext>
            </a:extLst>
          </p:cNvPr>
          <p:cNvSpPr>
            <a:spLocks noGrp="1"/>
          </p:cNvSpPr>
          <p:nvPr>
            <p:ph type="sldNum" sz="quarter" idx="12"/>
          </p:nvPr>
        </p:nvSpPr>
        <p:spPr/>
        <p:txBody>
          <a:bodyPr/>
          <a:lstStyle>
            <a:lvl1pPr>
              <a:defRPr/>
            </a:lvl1pPr>
          </a:lstStyle>
          <a:p>
            <a:fld id="{60A101D3-CE6F-4445-9285-4C87DD894701}" type="slidenum">
              <a:rPr lang="en-US" altLang="en-US"/>
              <a:pPr/>
              <a:t>‹#›</a:t>
            </a:fld>
            <a:endParaRPr lang="en-US" altLang="en-US"/>
          </a:p>
        </p:txBody>
      </p:sp>
    </p:spTree>
    <p:extLst>
      <p:ext uri="{BB962C8B-B14F-4D97-AF65-F5344CB8AC3E}">
        <p14:creationId xmlns:p14="http://schemas.microsoft.com/office/powerpoint/2010/main" val="226127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4BF770-7358-453F-B568-D60947B0C33E}"/>
              </a:ext>
            </a:extLst>
          </p:cNvPr>
          <p:cNvSpPr>
            <a:spLocks noGrp="1"/>
          </p:cNvSpPr>
          <p:nvPr>
            <p:ph type="dt" sz="half" idx="10"/>
          </p:nvPr>
        </p:nvSpPr>
        <p:spPr/>
        <p:txBody>
          <a:bodyPr/>
          <a:lstStyle>
            <a:lvl1pPr>
              <a:defRPr/>
            </a:lvl1pPr>
          </a:lstStyle>
          <a:p>
            <a:pPr>
              <a:defRPr/>
            </a:pPr>
            <a:fld id="{7B487E2E-E206-43BD-976E-9C642EE9E234}" type="datetimeFigureOut">
              <a:rPr lang="en-US"/>
              <a:pPr>
                <a:defRPr/>
              </a:pPr>
              <a:t>10/3/2021</a:t>
            </a:fld>
            <a:endParaRPr lang="en-US"/>
          </a:p>
        </p:txBody>
      </p:sp>
      <p:sp>
        <p:nvSpPr>
          <p:cNvPr id="3" name="Footer Placeholder 4">
            <a:extLst>
              <a:ext uri="{FF2B5EF4-FFF2-40B4-BE49-F238E27FC236}">
                <a16:creationId xmlns:a16="http://schemas.microsoft.com/office/drawing/2014/main" id="{F3D4ABCE-BC05-4CD5-A203-8A791B8C1C9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FF0B1A2-B8FE-4390-9F7F-0EE087D909D9}"/>
              </a:ext>
            </a:extLst>
          </p:cNvPr>
          <p:cNvSpPr>
            <a:spLocks noGrp="1"/>
          </p:cNvSpPr>
          <p:nvPr>
            <p:ph type="sldNum" sz="quarter" idx="12"/>
          </p:nvPr>
        </p:nvSpPr>
        <p:spPr/>
        <p:txBody>
          <a:bodyPr/>
          <a:lstStyle>
            <a:lvl1pPr>
              <a:defRPr/>
            </a:lvl1pPr>
          </a:lstStyle>
          <a:p>
            <a:fld id="{52779543-A84E-4516-A0A5-E822C26AD738}" type="slidenum">
              <a:rPr lang="en-US" altLang="en-US"/>
              <a:pPr/>
              <a:t>‹#›</a:t>
            </a:fld>
            <a:endParaRPr lang="en-US" altLang="en-US"/>
          </a:p>
        </p:txBody>
      </p:sp>
    </p:spTree>
    <p:extLst>
      <p:ext uri="{BB962C8B-B14F-4D97-AF65-F5344CB8AC3E}">
        <p14:creationId xmlns:p14="http://schemas.microsoft.com/office/powerpoint/2010/main" val="387196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F6B2F5-7228-4149-BE33-2DE10EDB9F56}"/>
              </a:ext>
            </a:extLst>
          </p:cNvPr>
          <p:cNvSpPr>
            <a:spLocks noGrp="1"/>
          </p:cNvSpPr>
          <p:nvPr>
            <p:ph type="dt" sz="half" idx="10"/>
          </p:nvPr>
        </p:nvSpPr>
        <p:spPr/>
        <p:txBody>
          <a:bodyPr/>
          <a:lstStyle>
            <a:lvl1pPr>
              <a:defRPr/>
            </a:lvl1pPr>
          </a:lstStyle>
          <a:p>
            <a:pPr>
              <a:defRPr/>
            </a:pPr>
            <a:fld id="{BF8C2908-8D48-4529-8806-6359C3BF672B}" type="datetimeFigureOut">
              <a:rPr lang="en-US"/>
              <a:pPr>
                <a:defRPr/>
              </a:pPr>
              <a:t>10/3/2021</a:t>
            </a:fld>
            <a:endParaRPr lang="en-US"/>
          </a:p>
        </p:txBody>
      </p:sp>
      <p:sp>
        <p:nvSpPr>
          <p:cNvPr id="6" name="Footer Placeholder 4">
            <a:extLst>
              <a:ext uri="{FF2B5EF4-FFF2-40B4-BE49-F238E27FC236}">
                <a16:creationId xmlns:a16="http://schemas.microsoft.com/office/drawing/2014/main" id="{157B19FC-7B59-4360-AAD0-9AA779CD58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843CD4-DA2A-4519-8316-FAFD5E565333}"/>
              </a:ext>
            </a:extLst>
          </p:cNvPr>
          <p:cNvSpPr>
            <a:spLocks noGrp="1"/>
          </p:cNvSpPr>
          <p:nvPr>
            <p:ph type="sldNum" sz="quarter" idx="12"/>
          </p:nvPr>
        </p:nvSpPr>
        <p:spPr/>
        <p:txBody>
          <a:bodyPr/>
          <a:lstStyle>
            <a:lvl1pPr>
              <a:defRPr/>
            </a:lvl1pPr>
          </a:lstStyle>
          <a:p>
            <a:fld id="{67469CEC-AB1E-49DF-AD40-993DED3EDDF6}" type="slidenum">
              <a:rPr lang="en-US" altLang="en-US"/>
              <a:pPr/>
              <a:t>‹#›</a:t>
            </a:fld>
            <a:endParaRPr lang="en-US" altLang="en-US"/>
          </a:p>
        </p:txBody>
      </p:sp>
    </p:spTree>
    <p:extLst>
      <p:ext uri="{BB962C8B-B14F-4D97-AF65-F5344CB8AC3E}">
        <p14:creationId xmlns:p14="http://schemas.microsoft.com/office/powerpoint/2010/main" val="220121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EF032CE-58A9-47D7-B7A3-65F2727EF7CC}"/>
              </a:ext>
            </a:extLst>
          </p:cNvPr>
          <p:cNvSpPr>
            <a:spLocks noGrp="1"/>
          </p:cNvSpPr>
          <p:nvPr>
            <p:ph type="dt" sz="half" idx="10"/>
          </p:nvPr>
        </p:nvSpPr>
        <p:spPr/>
        <p:txBody>
          <a:bodyPr/>
          <a:lstStyle>
            <a:lvl1pPr>
              <a:defRPr/>
            </a:lvl1pPr>
          </a:lstStyle>
          <a:p>
            <a:pPr>
              <a:defRPr/>
            </a:pPr>
            <a:fld id="{B55C8252-0696-425A-9878-B7D9ED22ADAB}" type="datetimeFigureOut">
              <a:rPr lang="en-US"/>
              <a:pPr>
                <a:defRPr/>
              </a:pPr>
              <a:t>10/3/2021</a:t>
            </a:fld>
            <a:endParaRPr lang="en-US"/>
          </a:p>
        </p:txBody>
      </p:sp>
      <p:sp>
        <p:nvSpPr>
          <p:cNvPr id="6" name="Footer Placeholder 4">
            <a:extLst>
              <a:ext uri="{FF2B5EF4-FFF2-40B4-BE49-F238E27FC236}">
                <a16:creationId xmlns:a16="http://schemas.microsoft.com/office/drawing/2014/main" id="{33874FA6-EF3C-4D3E-8ACE-42BF9973EF5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06EEAA-B7D4-463B-9AB1-AA973A50D06A}"/>
              </a:ext>
            </a:extLst>
          </p:cNvPr>
          <p:cNvSpPr>
            <a:spLocks noGrp="1"/>
          </p:cNvSpPr>
          <p:nvPr>
            <p:ph type="sldNum" sz="quarter" idx="12"/>
          </p:nvPr>
        </p:nvSpPr>
        <p:spPr/>
        <p:txBody>
          <a:bodyPr/>
          <a:lstStyle>
            <a:lvl1pPr>
              <a:defRPr/>
            </a:lvl1pPr>
          </a:lstStyle>
          <a:p>
            <a:fld id="{0F4DA23D-875B-49B4-BCCF-F0979615E37A}" type="slidenum">
              <a:rPr lang="en-US" altLang="en-US"/>
              <a:pPr/>
              <a:t>‹#›</a:t>
            </a:fld>
            <a:endParaRPr lang="en-US" altLang="en-US"/>
          </a:p>
        </p:txBody>
      </p:sp>
    </p:spTree>
    <p:extLst>
      <p:ext uri="{BB962C8B-B14F-4D97-AF65-F5344CB8AC3E}">
        <p14:creationId xmlns:p14="http://schemas.microsoft.com/office/powerpoint/2010/main" val="154556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57F3DB0-EDA1-432E-AA95-97E19859277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98D2BF7A-CE42-40B5-AE21-0FE06B10EB2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64699D4-E078-4C6C-8396-1FCCCBC9AC6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46BB61-A99E-47F3-AAD6-4534461DCEFA}" type="datetimeFigureOut">
              <a:rPr lang="en-US"/>
              <a:pPr>
                <a:defRPr/>
              </a:pPr>
              <a:t>10/3/2021</a:t>
            </a:fld>
            <a:endParaRPr lang="en-US"/>
          </a:p>
        </p:txBody>
      </p:sp>
      <p:sp>
        <p:nvSpPr>
          <p:cNvPr id="5" name="Footer Placeholder 4">
            <a:extLst>
              <a:ext uri="{FF2B5EF4-FFF2-40B4-BE49-F238E27FC236}">
                <a16:creationId xmlns:a16="http://schemas.microsoft.com/office/drawing/2014/main" id="{C8B38601-81E3-4F5A-885D-C5E0E901F02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A48D2D9-94B3-46B1-BAA8-6D56053A45E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4831259-9231-457B-8A2A-34986DEE40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5.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2AFE65E-02BC-4F54-8A8A-327B4A4C2F2A}"/>
              </a:ext>
            </a:extLst>
          </p:cNvPr>
          <p:cNvSpPr>
            <a:spLocks noGrp="1"/>
          </p:cNvSpPr>
          <p:nvPr>
            <p:ph type="title"/>
          </p:nvPr>
        </p:nvSpPr>
        <p:spPr>
          <a:xfrm>
            <a:off x="-228600" y="274638"/>
            <a:ext cx="9372600" cy="1143000"/>
          </a:xfrm>
        </p:spPr>
        <p:txBody>
          <a:bodyPr/>
          <a:lstStyle/>
          <a:p>
            <a:pPr eaLnBrk="1" hangingPunct="1"/>
            <a:r>
              <a:rPr lang="en-US" altLang="en-US">
                <a:solidFill>
                  <a:srgbClr val="FF0000"/>
                </a:solidFill>
              </a:rPr>
              <a:t>Rotation and vibration spectra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259D998-3053-4D06-91F3-77B05B3DD2E0}"/>
              </a:ext>
            </a:extLst>
          </p:cNvPr>
          <p:cNvSpPr>
            <a:spLocks noGrp="1" noChangeArrowheads="1"/>
          </p:cNvSpPr>
          <p:nvPr>
            <p:ph idx="4294967295"/>
          </p:nvPr>
        </p:nvSpPr>
        <p:spPr>
          <a:xfrm>
            <a:off x="457200" y="1295400"/>
            <a:ext cx="8229600" cy="4800600"/>
          </a:xfrm>
        </p:spPr>
        <p:txBody>
          <a:bodyPr/>
          <a:lstStyle/>
          <a:p>
            <a:pPr marL="571500" indent="-571500" eaLnBrk="1" hangingPunct="1"/>
            <a:r>
              <a:rPr lang="en-US" altLang="en-US" sz="2000">
                <a:ea typeface="MS PGothic" panose="020B0600070205080204" pitchFamily="34" charset="-128"/>
              </a:rPr>
              <a:t>The positions and intensities of the observed bands are ruled by quantum mechanics.  Note two features in particular:</a:t>
            </a:r>
          </a:p>
          <a:p>
            <a:pPr marL="1130300" lvl="1" indent="-495300" eaLnBrk="1" hangingPunct="1">
              <a:buFont typeface="Wingdings" panose="05000000000000000000" pitchFamily="2" charset="2"/>
              <a:buNone/>
            </a:pPr>
            <a:r>
              <a:rPr lang="en-US" altLang="en-US" sz="1800">
                <a:ea typeface="MS PGothic" panose="020B0600070205080204" pitchFamily="34" charset="-128"/>
              </a:rPr>
              <a:t>1) The relative intensities of the bands are due to different transition probabilities.</a:t>
            </a:r>
          </a:p>
          <a:p>
            <a:pPr marL="1663700" lvl="2" indent="-419100" eaLnBrk="1" hangingPunct="1">
              <a:buFont typeface="Wingdings" panose="05000000000000000000" pitchFamily="2" charset="2"/>
              <a:buNone/>
            </a:pPr>
            <a:r>
              <a:rPr lang="en-US" altLang="en-US" sz="1600">
                <a:ea typeface="MS PGothic" panose="020B0600070205080204" pitchFamily="34" charset="-128"/>
              </a:rPr>
              <a:t>- The probabilities of transitions from an initial state to final state are not necessarily the same.</a:t>
            </a:r>
          </a:p>
          <a:p>
            <a:pPr marL="1130300" lvl="1" indent="-495300" eaLnBrk="1" hangingPunct="1">
              <a:buFont typeface="Wingdings" panose="05000000000000000000" pitchFamily="2" charset="2"/>
              <a:buNone/>
            </a:pPr>
            <a:r>
              <a:rPr lang="en-US" altLang="en-US" sz="1800">
                <a:ea typeface="MS PGothic" panose="020B0600070205080204" pitchFamily="34" charset="-128"/>
              </a:rPr>
              <a:t>2) Some transitions are forbidden </a:t>
            </a:r>
            <a:r>
              <a:rPr lang="en-US" altLang="en-US" sz="1900">
                <a:ea typeface="MS PGothic" panose="020B0600070205080204" pitchFamily="34" charset="-128"/>
              </a:rPr>
              <a:t>by the selection rule that requires   </a:t>
            </a:r>
            <a:r>
              <a:rPr lang="el-GR" altLang="en-US" sz="1900">
                <a:ea typeface="MS PGothic" panose="020B0600070205080204" pitchFamily="34" charset="-128"/>
                <a:cs typeface="Arial" panose="020B0604020202020204" pitchFamily="34" charset="0"/>
              </a:rPr>
              <a:t>Δℓ</a:t>
            </a:r>
            <a:r>
              <a:rPr lang="en-US" altLang="en-US" sz="1900">
                <a:ea typeface="MS PGothic" panose="020B0600070205080204" pitchFamily="34" charset="-128"/>
              </a:rPr>
              <a:t> = ±1.</a:t>
            </a:r>
          </a:p>
          <a:p>
            <a:pPr marL="1130300" lvl="1" indent="-495300" eaLnBrk="1" hangingPunct="1">
              <a:buFont typeface="Wingdings" panose="05000000000000000000" pitchFamily="2" charset="2"/>
              <a:buNone/>
            </a:pPr>
            <a:endParaRPr lang="en-US" altLang="en-US" sz="1800">
              <a:ea typeface="MS PGothic" panose="020B0600070205080204" pitchFamily="34" charset="-128"/>
            </a:endParaRPr>
          </a:p>
          <a:p>
            <a:pPr marL="571500" indent="-571500" eaLnBrk="1" hangingPunct="1">
              <a:buFont typeface="Wingdings" panose="05000000000000000000" pitchFamily="2" charset="2"/>
              <a:buNone/>
            </a:pPr>
            <a:r>
              <a:rPr lang="en-US" altLang="en-US" sz="2100" b="1">
                <a:solidFill>
                  <a:srgbClr val="000000"/>
                </a:solidFill>
                <a:ea typeface="MS PGothic" panose="020B0600070205080204" pitchFamily="34" charset="-128"/>
              </a:rPr>
              <a:t>Absorption spectra</a:t>
            </a:r>
            <a:r>
              <a:rPr lang="en-US" altLang="en-US" sz="2100">
                <a:ea typeface="MS PGothic" panose="020B0600070205080204" pitchFamily="34" charset="-128"/>
              </a:rPr>
              <a:t>:</a:t>
            </a:r>
          </a:p>
          <a:p>
            <a:pPr marL="571500" indent="-571500" eaLnBrk="1" hangingPunct="1"/>
            <a:r>
              <a:rPr lang="en-US" altLang="en-US" sz="2100">
                <a:ea typeface="MS PGothic" panose="020B0600070205080204" pitchFamily="34" charset="-128"/>
              </a:rPr>
              <a:t>Within </a:t>
            </a:r>
            <a:r>
              <a:rPr lang="el-GR" altLang="en-US" sz="2100">
                <a:ea typeface="MS PGothic" panose="020B0600070205080204" pitchFamily="34" charset="-128"/>
              </a:rPr>
              <a:t>Δℓ</a:t>
            </a:r>
            <a:r>
              <a:rPr lang="en-US" altLang="en-US" sz="2100">
                <a:ea typeface="MS PGothic" panose="020B0600070205080204" pitchFamily="34" charset="-128"/>
              </a:rPr>
              <a:t> = ±1 rotational state changes, molecules can absorb photons and make transitions to a higher vibrational state when electromagnetic radiation is incident upon a collection of a particular kind of molecule.</a:t>
            </a:r>
          </a:p>
        </p:txBody>
      </p:sp>
      <p:sp>
        <p:nvSpPr>
          <p:cNvPr id="12291" name="Rectangle 5">
            <a:extLst>
              <a:ext uri="{FF2B5EF4-FFF2-40B4-BE49-F238E27FC236}">
                <a16:creationId xmlns:a16="http://schemas.microsoft.com/office/drawing/2014/main" id="{F522B66E-F961-48F1-80F6-271C2EE5E33C}"/>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Vibration and Rotation Combined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54B3C92-9592-4784-8097-D6C6EEE58F93}"/>
              </a:ext>
            </a:extLst>
          </p:cNvPr>
          <p:cNvSpPr>
            <a:spLocks noGrp="1" noChangeArrowheads="1"/>
          </p:cNvSpPr>
          <p:nvPr>
            <p:ph idx="4294967295"/>
          </p:nvPr>
        </p:nvSpPr>
        <p:spPr>
          <a:xfrm>
            <a:off x="4495800" y="1066800"/>
            <a:ext cx="4191000" cy="2133600"/>
          </a:xfrm>
        </p:spPr>
        <p:txBody>
          <a:bodyPr/>
          <a:lstStyle/>
          <a:p>
            <a:pPr eaLnBrk="1" hangingPunct="1"/>
            <a:r>
              <a:rPr lang="el-GR" altLang="en-US" sz="2100">
                <a:latin typeface="Lucida Grande" charset="0"/>
                <a:ea typeface="MS PGothic" panose="020B0600070205080204" pitchFamily="34" charset="-128"/>
                <a:cs typeface="Arial" panose="020B0604020202020204" pitchFamily="34" charset="0"/>
              </a:rPr>
              <a:t>Δ</a:t>
            </a:r>
            <a:r>
              <a:rPr lang="en-US" altLang="en-US" sz="2100" i="1">
                <a:ea typeface="MS PGothic" panose="020B0600070205080204" pitchFamily="34" charset="-128"/>
                <a:cs typeface="Arial" panose="020B0604020202020204" pitchFamily="34" charset="0"/>
              </a:rPr>
              <a:t>E</a:t>
            </a:r>
            <a:r>
              <a:rPr lang="en-US" altLang="en-US" sz="2100">
                <a:ea typeface="MS PGothic" panose="020B0600070205080204" pitchFamily="34" charset="-128"/>
                <a:cs typeface="Arial" panose="020B0604020202020204" pitchFamily="34" charset="0"/>
              </a:rPr>
              <a:t> increases linearly with </a:t>
            </a:r>
            <a:r>
              <a:rPr lang="en-US" altLang="en-US" sz="2100" i="1">
                <a:ea typeface="MS PGothic" panose="020B0600070205080204" pitchFamily="34" charset="-128"/>
                <a:cs typeface="Arial" panose="020B0604020202020204" pitchFamily="34" charset="0"/>
              </a:rPr>
              <a:t>l</a:t>
            </a:r>
            <a:r>
              <a:rPr lang="en-US" altLang="en-US" sz="2100">
                <a:ea typeface="MS PGothic" panose="020B0600070205080204" pitchFamily="34" charset="-128"/>
                <a:cs typeface="Arial" panose="020B0604020202020204" pitchFamily="34" charset="0"/>
              </a:rPr>
              <a:t> as in Eq. (10.8).</a:t>
            </a:r>
          </a:p>
          <a:p>
            <a:pPr eaLnBrk="1" hangingPunct="1">
              <a:buFont typeface="Wingdings" panose="05000000000000000000" pitchFamily="2" charset="2"/>
              <a:buNone/>
            </a:pPr>
            <a:r>
              <a:rPr lang="en-US" altLang="en-US" sz="2100">
                <a:ea typeface="MS PGothic" panose="020B0600070205080204" pitchFamily="34" charset="-128"/>
                <a:cs typeface="Arial" panose="020B0604020202020204" pitchFamily="34" charset="0"/>
              </a:rPr>
              <a:t>	A schematic diagram of the absorptive transitions between adjacent vibrational states ( n = 0 to n = 1) in a diatomic molecule.</a:t>
            </a:r>
          </a:p>
        </p:txBody>
      </p:sp>
      <p:sp>
        <p:nvSpPr>
          <p:cNvPr id="13315" name="Rectangle 5">
            <a:extLst>
              <a:ext uri="{FF2B5EF4-FFF2-40B4-BE49-F238E27FC236}">
                <a16:creationId xmlns:a16="http://schemas.microsoft.com/office/drawing/2014/main" id="{50609B7B-640C-4272-832F-5B42C77C821D}"/>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Vibration and Rotation Combined</a:t>
            </a:r>
          </a:p>
        </p:txBody>
      </p:sp>
      <p:pic>
        <p:nvPicPr>
          <p:cNvPr id="13316" name="Picture 1">
            <a:extLst>
              <a:ext uri="{FF2B5EF4-FFF2-40B4-BE49-F238E27FC236}">
                <a16:creationId xmlns:a16="http://schemas.microsoft.com/office/drawing/2014/main" id="{57E4ECB3-1521-4A8D-9C56-E25989B6F59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03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76159624-AEDC-4473-8EE3-2518B70A3EAF}"/>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Vibration and Rotation Combined</a:t>
            </a:r>
          </a:p>
        </p:txBody>
      </p:sp>
      <p:sp>
        <p:nvSpPr>
          <p:cNvPr id="14339" name="Rectangle 2">
            <a:extLst>
              <a:ext uri="{FF2B5EF4-FFF2-40B4-BE49-F238E27FC236}">
                <a16:creationId xmlns:a16="http://schemas.microsoft.com/office/drawing/2014/main" id="{0000999F-EB26-44E6-A2C1-E24448DA9117}"/>
              </a:ext>
            </a:extLst>
          </p:cNvPr>
          <p:cNvSpPr>
            <a:spLocks noGrp="1" noChangeArrowheads="1"/>
          </p:cNvSpPr>
          <p:nvPr>
            <p:ph idx="4294967295"/>
          </p:nvPr>
        </p:nvSpPr>
        <p:spPr>
          <a:xfrm>
            <a:off x="457200" y="1295400"/>
            <a:ext cx="8229600" cy="4572000"/>
          </a:xfrm>
        </p:spPr>
        <p:txBody>
          <a:bodyPr/>
          <a:lstStyle/>
          <a:p>
            <a:pPr eaLnBrk="1" hangingPunct="1"/>
            <a:r>
              <a:rPr lang="en-US" altLang="en-US" sz="2100">
                <a:ea typeface="MS PGothic" panose="020B0600070205080204" pitchFamily="34" charset="-128"/>
              </a:rPr>
              <a:t>In the absorption spectrum of HCl, the spacing between the peaks can be used to compute the rotational inertia </a:t>
            </a:r>
            <a:r>
              <a:rPr lang="en-US" altLang="en-US" sz="2100" i="1">
                <a:ea typeface="MS PGothic" panose="020B0600070205080204" pitchFamily="34" charset="-128"/>
              </a:rPr>
              <a:t>I</a:t>
            </a:r>
            <a:r>
              <a:rPr lang="en-US" altLang="en-US" sz="2100">
                <a:ea typeface="MS PGothic" panose="020B0600070205080204" pitchFamily="34" charset="-128"/>
              </a:rPr>
              <a:t>. The missing peak in the center corresponds to the forbidden </a:t>
            </a:r>
            <a:r>
              <a:rPr lang="el-GR" altLang="en-US" sz="2100">
                <a:latin typeface="Lucida Grande" charset="0"/>
                <a:ea typeface="MS PGothic" panose="020B0600070205080204" pitchFamily="34" charset="-128"/>
                <a:cs typeface="Arial" panose="020B0604020202020204" pitchFamily="34" charset="0"/>
              </a:rPr>
              <a:t>Δ</a:t>
            </a:r>
            <a:r>
              <a:rPr lang="el-GR" altLang="en-US" sz="2100">
                <a:ea typeface="ヒラギノ角ゴ Pro W3" charset="-128"/>
              </a:rPr>
              <a:t>ℓ</a:t>
            </a:r>
            <a:r>
              <a:rPr lang="en-US" altLang="en-US" sz="2100">
                <a:ea typeface="MS PGothic" panose="020B0600070205080204" pitchFamily="34" charset="-128"/>
              </a:rPr>
              <a:t> = 0 transition.</a:t>
            </a:r>
          </a:p>
          <a:p>
            <a:pPr eaLnBrk="1" hangingPunct="1"/>
            <a:r>
              <a:rPr lang="en-US" altLang="en-US" sz="2100">
                <a:ea typeface="MS PGothic" panose="020B0600070205080204" pitchFamily="34" charset="-128"/>
              </a:rPr>
              <a:t>The central frequency</a:t>
            </a:r>
          </a:p>
        </p:txBody>
      </p:sp>
      <p:pic>
        <p:nvPicPr>
          <p:cNvPr id="14340" name="Picture 10">
            <a:extLst>
              <a:ext uri="{FF2B5EF4-FFF2-40B4-BE49-F238E27FC236}">
                <a16:creationId xmlns:a16="http://schemas.microsoft.com/office/drawing/2014/main" id="{E177EFA6-3EB0-45CD-A5A9-CDA164D8F4E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988" y="2622550"/>
            <a:ext cx="14700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a:extLst>
              <a:ext uri="{FF2B5EF4-FFF2-40B4-BE49-F238E27FC236}">
                <a16:creationId xmlns:a16="http://schemas.microsoft.com/office/drawing/2014/main" id="{3ECD3F47-3160-4D73-A94E-999F414A963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10000"/>
            <a:ext cx="6400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a:extLst>
              <a:ext uri="{FF2B5EF4-FFF2-40B4-BE49-F238E27FC236}">
                <a16:creationId xmlns:a16="http://schemas.microsoft.com/office/drawing/2014/main" id="{56374D62-B04D-4F99-955C-2413356C3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839" t="37428" r="11623" b="5429"/>
          <a:stretch>
            <a:fillRect/>
          </a:stretch>
        </p:blipFill>
        <p:spPr bwMode="auto">
          <a:xfrm>
            <a:off x="0" y="1905000"/>
            <a:ext cx="4800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a:extLst>
              <a:ext uri="{FF2B5EF4-FFF2-40B4-BE49-F238E27FC236}">
                <a16:creationId xmlns:a16="http://schemas.microsoft.com/office/drawing/2014/main" id="{7B6CA0AB-3C34-49F1-AD57-DAAB3CB2F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459" t="34000" r="13649" b="20287"/>
          <a:stretch>
            <a:fillRect/>
          </a:stretch>
        </p:blipFill>
        <p:spPr bwMode="auto">
          <a:xfrm>
            <a:off x="4876800" y="2286000"/>
            <a:ext cx="4114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4">
            <a:extLst>
              <a:ext uri="{FF2B5EF4-FFF2-40B4-BE49-F238E27FC236}">
                <a16:creationId xmlns:a16="http://schemas.microsoft.com/office/drawing/2014/main" id="{E803A0F2-08E1-4EC5-9014-08420C104264}"/>
              </a:ext>
            </a:extLst>
          </p:cNvPr>
          <p:cNvSpPr txBox="1">
            <a:spLocks noChangeArrowheads="1"/>
          </p:cNvSpPr>
          <p:nvPr/>
        </p:nvSpPr>
        <p:spPr bwMode="auto">
          <a:xfrm>
            <a:off x="457200" y="228600"/>
            <a:ext cx="8380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FF0000"/>
                </a:solidFill>
                <a:latin typeface="Calibri" panose="020F0502020204030204" pitchFamily="34" charset="0"/>
              </a:rPr>
              <a:t>Dual comb spectroscopy of         (Feng 2012)</a:t>
            </a:r>
          </a:p>
        </p:txBody>
      </p:sp>
      <p:graphicFrame>
        <p:nvGraphicFramePr>
          <p:cNvPr id="2050" name="Object 3">
            <a:extLst>
              <a:ext uri="{FF2B5EF4-FFF2-40B4-BE49-F238E27FC236}">
                <a16:creationId xmlns:a16="http://schemas.microsoft.com/office/drawing/2014/main" id="{8295226D-ABD5-4368-A32C-476DACE8E244}"/>
              </a:ext>
            </a:extLst>
          </p:cNvPr>
          <p:cNvGraphicFramePr>
            <a:graphicFrameLocks noChangeAspect="1"/>
          </p:cNvGraphicFramePr>
          <p:nvPr/>
        </p:nvGraphicFramePr>
        <p:xfrm>
          <a:off x="5562600" y="223838"/>
          <a:ext cx="762000" cy="538162"/>
        </p:xfrm>
        <a:graphic>
          <a:graphicData uri="http://schemas.openxmlformats.org/presentationml/2006/ole">
            <mc:AlternateContent xmlns:mc="http://schemas.openxmlformats.org/markup-compatibility/2006">
              <mc:Choice xmlns:v="urn:schemas-microsoft-com:vml" Requires="v">
                <p:oleObj spid="_x0000_s2054" name="Equation" r:id="rId5" imgW="368280" imgH="215640" progId="Equation.3">
                  <p:embed/>
                </p:oleObj>
              </mc:Choice>
              <mc:Fallback>
                <p:oleObj name="Equation" r:id="rId5" imgW="3682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23838"/>
                        <a:ext cx="762000"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E9859309-8AA8-4B86-8607-32216FA0E435}"/>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Vibration and Rotation Combined</a:t>
            </a:r>
          </a:p>
        </p:txBody>
      </p:sp>
      <p:sp>
        <p:nvSpPr>
          <p:cNvPr id="15363" name="Rectangle 2">
            <a:extLst>
              <a:ext uri="{FF2B5EF4-FFF2-40B4-BE49-F238E27FC236}">
                <a16:creationId xmlns:a16="http://schemas.microsoft.com/office/drawing/2014/main" id="{00FC3179-6A96-4FBB-9E4B-88335F14BBF6}"/>
              </a:ext>
            </a:extLst>
          </p:cNvPr>
          <p:cNvSpPr>
            <a:spLocks noGrp="1" noChangeArrowheads="1"/>
          </p:cNvSpPr>
          <p:nvPr>
            <p:ph idx="4294967295"/>
          </p:nvPr>
        </p:nvSpPr>
        <p:spPr>
          <a:xfrm>
            <a:off x="457200" y="1295400"/>
            <a:ext cx="8229600" cy="4800600"/>
          </a:xfrm>
        </p:spPr>
        <p:txBody>
          <a:bodyPr/>
          <a:lstStyle/>
          <a:p>
            <a:pPr eaLnBrk="1" hangingPunct="1">
              <a:buFont typeface="Wingdings" panose="05000000000000000000" pitchFamily="2" charset="2"/>
              <a:buNone/>
            </a:pPr>
            <a:r>
              <a:rPr lang="en-US" altLang="en-US" sz="2100" b="1">
                <a:solidFill>
                  <a:srgbClr val="000000"/>
                </a:solidFill>
                <a:ea typeface="MS PGothic" panose="020B0600070205080204" pitchFamily="34" charset="-128"/>
              </a:rPr>
              <a:t>Fourier transform infrared (FTIR) spectroscopy</a:t>
            </a:r>
            <a:r>
              <a:rPr lang="en-US" altLang="en-US" sz="2100">
                <a:ea typeface="MS PGothic" panose="020B0600070205080204" pitchFamily="34" charset="-128"/>
              </a:rPr>
              <a:t>:</a:t>
            </a:r>
          </a:p>
          <a:p>
            <a:pPr eaLnBrk="1" hangingPunct="1"/>
            <a:r>
              <a:rPr lang="en-US" altLang="en-US" sz="2100">
                <a:ea typeface="MS PGothic" panose="020B0600070205080204" pitchFamily="34" charset="-128"/>
              </a:rPr>
              <a:t>Data reduction methods for the sole purpose of studying molecular spectra.</a:t>
            </a:r>
          </a:p>
          <a:p>
            <a:pPr eaLnBrk="1" hangingPunct="1"/>
            <a:r>
              <a:rPr lang="en-US" altLang="en-US" sz="2100">
                <a:ea typeface="MS PGothic" panose="020B0600070205080204" pitchFamily="34" charset="-128"/>
              </a:rPr>
              <a:t>A spectrum can be decomposed into an infinite series of sine and cosine functions.</a:t>
            </a:r>
          </a:p>
          <a:p>
            <a:pPr eaLnBrk="1" hangingPunct="1"/>
            <a:r>
              <a:rPr lang="en-US" altLang="en-US" sz="2100">
                <a:ea typeface="MS PGothic" panose="020B0600070205080204" pitchFamily="34" charset="-128"/>
              </a:rPr>
              <a:t>Random and instrumental noise can be reduced in order to produce a </a:t>
            </a:r>
            <a:r>
              <a:rPr lang="ja-JP" altLang="en-US" sz="2100"/>
              <a:t>“</a:t>
            </a:r>
            <a:r>
              <a:rPr lang="en-US" altLang="ja-JP" sz="2100"/>
              <a:t>clean</a:t>
            </a:r>
            <a:r>
              <a:rPr lang="ja-JP" altLang="en-US" sz="2100"/>
              <a:t>”</a:t>
            </a:r>
            <a:r>
              <a:rPr lang="en-US" altLang="ja-JP" sz="2100"/>
              <a:t> spectrum.</a:t>
            </a:r>
          </a:p>
          <a:p>
            <a:pPr eaLnBrk="1" hangingPunct="1"/>
            <a:endParaRPr lang="en-US" altLang="en-US" sz="2100">
              <a:ea typeface="MS PGothic" panose="020B0600070205080204" pitchFamily="34" charset="-128"/>
            </a:endParaRPr>
          </a:p>
          <a:p>
            <a:pPr eaLnBrk="1" hangingPunct="1">
              <a:buFont typeface="Wingdings" panose="05000000000000000000" pitchFamily="2" charset="2"/>
              <a:buNone/>
            </a:pPr>
            <a:r>
              <a:rPr lang="en-US" altLang="en-US" sz="2100" b="1">
                <a:solidFill>
                  <a:srgbClr val="000000"/>
                </a:solidFill>
                <a:ea typeface="MS PGothic" panose="020B0600070205080204" pitchFamily="34" charset="-128"/>
              </a:rPr>
              <a:t>Raman scattering</a:t>
            </a:r>
            <a:r>
              <a:rPr lang="en-US" altLang="en-US" sz="2100">
                <a:ea typeface="MS PGothic" panose="020B0600070205080204" pitchFamily="34" charset="-128"/>
              </a:rPr>
              <a:t>:</a:t>
            </a:r>
          </a:p>
          <a:p>
            <a:pPr eaLnBrk="1" hangingPunct="1"/>
            <a:r>
              <a:rPr lang="en-US" altLang="en-US" sz="2100">
                <a:ea typeface="MS PGothic" panose="020B0600070205080204" pitchFamily="34" charset="-128"/>
              </a:rPr>
              <a:t>If a photon of energy greater than </a:t>
            </a:r>
            <a:r>
              <a:rPr lang="el-GR" altLang="en-US" sz="2100">
                <a:ea typeface="MS PGothic" panose="020B0600070205080204" pitchFamily="34" charset="-128"/>
                <a:cs typeface="Arial" panose="020B0604020202020204" pitchFamily="34" charset="0"/>
              </a:rPr>
              <a:t>Δ</a:t>
            </a:r>
            <a:r>
              <a:rPr lang="en-US" altLang="en-US" sz="2100" i="1">
                <a:ea typeface="MS PGothic" panose="020B0600070205080204" pitchFamily="34" charset="-128"/>
                <a:cs typeface="Arial" panose="020B0604020202020204" pitchFamily="34" charset="0"/>
              </a:rPr>
              <a:t>E</a:t>
            </a:r>
            <a:r>
              <a:rPr lang="en-US" altLang="en-US" sz="2100">
                <a:ea typeface="MS PGothic" panose="020B0600070205080204" pitchFamily="34" charset="-128"/>
              </a:rPr>
              <a:t> is absorbed by a molecule, a scattered photon of lower energy may be released.</a:t>
            </a:r>
          </a:p>
          <a:p>
            <a:pPr eaLnBrk="1" hangingPunct="1"/>
            <a:r>
              <a:rPr lang="en-US" altLang="en-US" sz="2100">
                <a:ea typeface="MS PGothic" panose="020B0600070205080204" pitchFamily="34" charset="-128"/>
              </a:rPr>
              <a:t>The angular momentum selection rule becomes </a:t>
            </a:r>
            <a:r>
              <a:rPr lang="el-GR" altLang="en-US" sz="2100">
                <a:ea typeface="MS PGothic" panose="020B0600070205080204" pitchFamily="34" charset="-128"/>
              </a:rPr>
              <a:t>Δℓ</a:t>
            </a:r>
            <a:r>
              <a:rPr lang="en-US" altLang="en-US" sz="2100">
                <a:ea typeface="MS PGothic" panose="020B0600070205080204" pitchFamily="34" charset="-128"/>
              </a:rPr>
              <a:t> = ±2.</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5BCE199-6406-4777-A144-B1DB6BD2F6CA}"/>
              </a:ext>
            </a:extLst>
          </p:cNvPr>
          <p:cNvSpPr>
            <a:spLocks noGrp="1" noChangeArrowheads="1"/>
          </p:cNvSpPr>
          <p:nvPr>
            <p:ph idx="4294967295"/>
          </p:nvPr>
        </p:nvSpPr>
        <p:spPr>
          <a:xfrm>
            <a:off x="457200" y="990600"/>
            <a:ext cx="8229600" cy="5029200"/>
          </a:xfrm>
        </p:spPr>
        <p:txBody>
          <a:bodyPr/>
          <a:lstStyle/>
          <a:p>
            <a:pPr eaLnBrk="1" hangingPunct="1"/>
            <a:r>
              <a:rPr lang="en-US" altLang="en-US" sz="2100">
                <a:ea typeface="MS PGothic" panose="020B0600070205080204" pitchFamily="34" charset="-128"/>
              </a:rPr>
              <a:t>A transition from </a:t>
            </a:r>
            <a:r>
              <a:rPr lang="en-US" altLang="en-US" sz="2100" i="1">
                <a:ea typeface="MS PGothic" panose="020B0600070205080204" pitchFamily="34" charset="-128"/>
              </a:rPr>
              <a:t>l</a:t>
            </a:r>
            <a:r>
              <a:rPr lang="en-US" altLang="en-US" sz="2100">
                <a:ea typeface="MS PGothic" panose="020B0600070205080204" pitchFamily="34" charset="-128"/>
              </a:rPr>
              <a:t> to </a:t>
            </a:r>
            <a:r>
              <a:rPr lang="en-US" altLang="en-US" sz="2100" i="1">
                <a:ea typeface="MS PGothic" panose="020B0600070205080204" pitchFamily="34" charset="-128"/>
              </a:rPr>
              <a:t>l</a:t>
            </a:r>
            <a:r>
              <a:rPr lang="en-US" altLang="en-US" sz="2100">
                <a:ea typeface="MS PGothic" panose="020B0600070205080204" pitchFamily="34" charset="-128"/>
              </a:rPr>
              <a:t> + 2</a:t>
            </a:r>
          </a:p>
          <a:p>
            <a:pPr eaLnBrk="1" hangingPunct="1"/>
            <a:endParaRPr lang="en-US" altLang="en-US" sz="2100">
              <a:ea typeface="MS PGothic" panose="020B0600070205080204" pitchFamily="34" charset="-128"/>
            </a:endParaRPr>
          </a:p>
          <a:p>
            <a:pPr eaLnBrk="1" hangingPunct="1"/>
            <a:endParaRPr lang="en-US" altLang="en-US" sz="2100">
              <a:ea typeface="MS PGothic" panose="020B0600070205080204" pitchFamily="34" charset="-128"/>
            </a:endParaRPr>
          </a:p>
          <a:p>
            <a:pPr eaLnBrk="1" hangingPunct="1"/>
            <a:endParaRPr lang="en-US" altLang="en-US" sz="2100">
              <a:ea typeface="MS PGothic" panose="020B0600070205080204" pitchFamily="34" charset="-128"/>
            </a:endParaRPr>
          </a:p>
          <a:p>
            <a:pPr eaLnBrk="1" hangingPunct="1"/>
            <a:endParaRPr lang="en-US" altLang="en-US" sz="2100">
              <a:ea typeface="MS PGothic" panose="020B0600070205080204" pitchFamily="34" charset="-128"/>
            </a:endParaRPr>
          </a:p>
          <a:p>
            <a:pPr eaLnBrk="1" hangingPunct="1"/>
            <a:r>
              <a:rPr lang="en-US" altLang="en-US" sz="2100">
                <a:ea typeface="MS PGothic" panose="020B0600070205080204" pitchFamily="34" charset="-128"/>
              </a:rPr>
              <a:t>Let </a:t>
            </a:r>
            <a:r>
              <a:rPr lang="en-US" altLang="en-US" sz="2100" i="1">
                <a:ea typeface="MS PGothic" panose="020B0600070205080204" pitchFamily="34" charset="-128"/>
              </a:rPr>
              <a:t>hf</a:t>
            </a:r>
            <a:r>
              <a:rPr lang="en-US" altLang="en-US" sz="2100">
                <a:ea typeface="MS PGothic" panose="020B0600070205080204" pitchFamily="34" charset="-128"/>
              </a:rPr>
              <a:t> be the Raman-scattered energy of an incoming photon and </a:t>
            </a:r>
            <a:r>
              <a:rPr lang="en-US" altLang="en-US" sz="2100" i="1">
                <a:ea typeface="MS PGothic" panose="020B0600070205080204" pitchFamily="34" charset="-128"/>
              </a:rPr>
              <a:t>hf </a:t>
            </a:r>
            <a:r>
              <a:rPr lang="ja-JP" altLang="en-US" sz="2100"/>
              <a:t>’</a:t>
            </a:r>
            <a:r>
              <a:rPr lang="en-US" altLang="ja-JP" sz="2100"/>
              <a:t> is the energy of the scattered photon. The frequency of the scattered photon can be found in terms of the relevant rotational variables:</a:t>
            </a:r>
          </a:p>
          <a:p>
            <a:pPr eaLnBrk="1" hangingPunct="1"/>
            <a:endParaRPr lang="en-US" altLang="en-US" sz="2100">
              <a:ea typeface="MS PGothic" panose="020B0600070205080204" pitchFamily="34" charset="-128"/>
            </a:endParaRPr>
          </a:p>
          <a:p>
            <a:pPr eaLnBrk="1" hangingPunct="1"/>
            <a:endParaRPr lang="en-US" altLang="en-US" sz="2100">
              <a:ea typeface="MS PGothic" panose="020B0600070205080204" pitchFamily="34" charset="-128"/>
            </a:endParaRPr>
          </a:p>
          <a:p>
            <a:pPr eaLnBrk="1" hangingPunct="1"/>
            <a:endParaRPr lang="en-US" altLang="en-US" sz="2100">
              <a:ea typeface="MS PGothic" panose="020B0600070205080204" pitchFamily="34" charset="-128"/>
            </a:endParaRPr>
          </a:p>
          <a:p>
            <a:pPr eaLnBrk="1" hangingPunct="1"/>
            <a:r>
              <a:rPr lang="en-US" altLang="en-US" sz="2100">
                <a:ea typeface="MS PGothic" panose="020B0600070205080204" pitchFamily="34" charset="-128"/>
              </a:rPr>
              <a:t>Raman spectroscopy is used to study the vibrational properties of liquids and solids. </a:t>
            </a:r>
          </a:p>
        </p:txBody>
      </p:sp>
      <p:sp>
        <p:nvSpPr>
          <p:cNvPr id="16387" name="Rectangle 7">
            <a:extLst>
              <a:ext uri="{FF2B5EF4-FFF2-40B4-BE49-F238E27FC236}">
                <a16:creationId xmlns:a16="http://schemas.microsoft.com/office/drawing/2014/main" id="{83B67784-F2A5-430E-95D4-C2E8BB427427}"/>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Vibration and Rotation Combined</a:t>
            </a:r>
          </a:p>
        </p:txBody>
      </p:sp>
      <p:pic>
        <p:nvPicPr>
          <p:cNvPr id="16388" name="Picture 14">
            <a:extLst>
              <a:ext uri="{FF2B5EF4-FFF2-40B4-BE49-F238E27FC236}">
                <a16:creationId xmlns:a16="http://schemas.microsoft.com/office/drawing/2014/main" id="{51DEBD53-82C9-483C-A72D-FDF55514B14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038600"/>
            <a:ext cx="3721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5">
            <a:extLst>
              <a:ext uri="{FF2B5EF4-FFF2-40B4-BE49-F238E27FC236}">
                <a16:creationId xmlns:a16="http://schemas.microsoft.com/office/drawing/2014/main" id="{15786BCE-83A5-4A45-AA07-791D2DFE9E9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593850"/>
            <a:ext cx="35433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6">
            <a:extLst>
              <a:ext uri="{FF2B5EF4-FFF2-40B4-BE49-F238E27FC236}">
                <a16:creationId xmlns:a16="http://schemas.microsoft.com/office/drawing/2014/main" id="{6C1C69DA-1BC3-4828-B145-0E03B7F3FE7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48200"/>
            <a:ext cx="23304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g041.jpg">
            <a:extLst>
              <a:ext uri="{FF2B5EF4-FFF2-40B4-BE49-F238E27FC236}">
                <a16:creationId xmlns:a16="http://schemas.microsoft.com/office/drawing/2014/main" id="{A739A58A-8846-4996-9928-384F99BEE5C8}"/>
              </a:ext>
            </a:extLst>
          </p:cNvPr>
          <p:cNvPicPr>
            <a:picLocks noChangeAspect="1"/>
          </p:cNvPicPr>
          <p:nvPr/>
        </p:nvPicPr>
        <p:blipFill>
          <a:blip r:embed="rId2">
            <a:extLst>
              <a:ext uri="{28A0092B-C50C-407E-A947-70E740481C1C}">
                <a14:useLocalDpi xmlns:a14="http://schemas.microsoft.com/office/drawing/2010/main" val="0"/>
              </a:ext>
            </a:extLst>
          </a:blip>
          <a:srcRect t="21407"/>
          <a:stretch>
            <a:fillRect/>
          </a:stretch>
        </p:blipFill>
        <p:spPr bwMode="auto">
          <a:xfrm>
            <a:off x="0" y="1066800"/>
            <a:ext cx="91440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C409A24-8447-48AD-8227-12F338A9569F}"/>
              </a:ext>
            </a:extLst>
          </p:cNvPr>
          <p:cNvSpPr/>
          <p:nvPr/>
        </p:nvSpPr>
        <p:spPr>
          <a:xfrm>
            <a:off x="6248400" y="4495800"/>
            <a:ext cx="1371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2" name="Title 1">
            <a:extLst>
              <a:ext uri="{FF2B5EF4-FFF2-40B4-BE49-F238E27FC236}">
                <a16:creationId xmlns:a16="http://schemas.microsoft.com/office/drawing/2014/main" id="{A12AFC39-E08D-4B58-B366-23CD02183145}"/>
              </a:ext>
            </a:extLst>
          </p:cNvPr>
          <p:cNvSpPr>
            <a:spLocks noGrp="1"/>
          </p:cNvSpPr>
          <p:nvPr>
            <p:ph type="title"/>
          </p:nvPr>
        </p:nvSpPr>
        <p:spPr>
          <a:xfrm>
            <a:off x="304800" y="0"/>
            <a:ext cx="8229600" cy="1143000"/>
          </a:xfrm>
        </p:spPr>
        <p:txBody>
          <a:bodyPr/>
          <a:lstStyle/>
          <a:p>
            <a:pPr eaLnBrk="1" hangingPunct="1"/>
            <a:r>
              <a:rPr lang="en-US" altLang="en-US" sz="4000">
                <a:solidFill>
                  <a:srgbClr val="FF0000"/>
                </a:solidFill>
              </a:rPr>
              <a:t>Raman Spectroscopies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A174023-5295-41F3-880C-BABB6D06A9F5}"/>
              </a:ext>
            </a:extLst>
          </p:cNvPr>
          <p:cNvSpPr>
            <a:spLocks noGrp="1"/>
          </p:cNvSpPr>
          <p:nvPr>
            <p:ph type="title"/>
          </p:nvPr>
        </p:nvSpPr>
        <p:spPr>
          <a:xfrm>
            <a:off x="1066800" y="304800"/>
            <a:ext cx="7772400" cy="609600"/>
          </a:xfrm>
        </p:spPr>
        <p:txBody>
          <a:bodyPr/>
          <a:lstStyle/>
          <a:p>
            <a:pPr eaLnBrk="1" hangingPunct="1"/>
            <a:r>
              <a:rPr lang="en-US" altLang="en-US"/>
              <a:t>Raman scattering</a:t>
            </a:r>
          </a:p>
        </p:txBody>
      </p:sp>
      <p:sp>
        <p:nvSpPr>
          <p:cNvPr id="18435" name="Rectangle 3" descr="11-13">
            <a:extLst>
              <a:ext uri="{FF2B5EF4-FFF2-40B4-BE49-F238E27FC236}">
                <a16:creationId xmlns:a16="http://schemas.microsoft.com/office/drawing/2014/main" id="{A5D57793-FBF2-4E99-A837-4EAC4B13FD66}"/>
              </a:ext>
            </a:extLst>
          </p:cNvPr>
          <p:cNvSpPr>
            <a:spLocks noGrp="1" noChangeAspect="1" noChangeArrowheads="1"/>
          </p:cNvSpPr>
          <p:nvPr isPhoto="1"/>
        </p:nvSpPr>
        <p:spPr bwMode="auto">
          <a:xfrm>
            <a:off x="0" y="1247775"/>
            <a:ext cx="9144000" cy="43624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36" name="TextBox 3">
            <a:extLst>
              <a:ext uri="{FF2B5EF4-FFF2-40B4-BE49-F238E27FC236}">
                <a16:creationId xmlns:a16="http://schemas.microsoft.com/office/drawing/2014/main" id="{C8994EFF-9B4D-4FA9-BF6F-80161DC00C91}"/>
              </a:ext>
            </a:extLst>
          </p:cNvPr>
          <p:cNvSpPr txBox="1">
            <a:spLocks noChangeArrowheads="1"/>
          </p:cNvSpPr>
          <p:nvPr/>
        </p:nvSpPr>
        <p:spPr bwMode="auto">
          <a:xfrm>
            <a:off x="304800" y="56578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Because the photon energy changes the effect is an example of an inelastic collision. Energy is still conserved overall with the photon energy loss or gain compensated by the suitable change in the rotational and/or vibrational state of the molecule </a:t>
            </a:r>
          </a:p>
        </p:txBody>
      </p:sp>
      <p:sp>
        <p:nvSpPr>
          <p:cNvPr id="5" name="Rectangle 4">
            <a:extLst>
              <a:ext uri="{FF2B5EF4-FFF2-40B4-BE49-F238E27FC236}">
                <a16:creationId xmlns:a16="http://schemas.microsoft.com/office/drawing/2014/main" id="{07E8BBD4-EFE1-4AF5-8E3C-08F67F882CAB}"/>
              </a:ext>
            </a:extLst>
          </p:cNvPr>
          <p:cNvSpPr/>
          <p:nvPr/>
        </p:nvSpPr>
        <p:spPr>
          <a:xfrm>
            <a:off x="0" y="52578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0422957-225D-4C0D-94A0-98D82914CAB4}"/>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Rotational States</a:t>
            </a:r>
          </a:p>
        </p:txBody>
      </p:sp>
      <p:sp>
        <p:nvSpPr>
          <p:cNvPr id="5123" name="Rectangle 3">
            <a:extLst>
              <a:ext uri="{FF2B5EF4-FFF2-40B4-BE49-F238E27FC236}">
                <a16:creationId xmlns:a16="http://schemas.microsoft.com/office/drawing/2014/main" id="{E278C2ED-D768-4AD3-9359-CDB81DD19BC4}"/>
              </a:ext>
            </a:extLst>
          </p:cNvPr>
          <p:cNvSpPr>
            <a:spLocks noGrp="1" noChangeArrowheads="1"/>
          </p:cNvSpPr>
          <p:nvPr>
            <p:ph idx="1"/>
          </p:nvPr>
        </p:nvSpPr>
        <p:spPr>
          <a:xfrm>
            <a:off x="457200" y="1295400"/>
            <a:ext cx="8229600" cy="4530725"/>
          </a:xfrm>
        </p:spPr>
        <p:txBody>
          <a:bodyPr/>
          <a:lstStyle/>
          <a:p>
            <a:pPr eaLnBrk="1" hangingPunct="1">
              <a:buFont typeface="Wingdings" panose="05000000000000000000" pitchFamily="2" charset="2"/>
              <a:buNone/>
            </a:pPr>
            <a:r>
              <a:rPr lang="en-US" altLang="en-US" sz="2100" b="1">
                <a:solidFill>
                  <a:srgbClr val="000000"/>
                </a:solidFill>
                <a:ea typeface="MS PGothic" panose="020B0600070205080204" pitchFamily="34" charset="-128"/>
              </a:rPr>
              <a:t>Molecular spectroscopy</a:t>
            </a:r>
            <a:r>
              <a:rPr lang="en-US" altLang="en-US" sz="2100">
                <a:ea typeface="MS PGothic" panose="020B0600070205080204" pitchFamily="34" charset="-128"/>
              </a:rPr>
              <a:t>:</a:t>
            </a:r>
          </a:p>
          <a:p>
            <a:pPr eaLnBrk="1" hangingPunct="1"/>
            <a:r>
              <a:rPr lang="en-US" altLang="en-US" sz="2100">
                <a:ea typeface="MS PGothic" panose="020B0600070205080204" pitchFamily="34" charset="-128"/>
              </a:rPr>
              <a:t>We can learn about molecules by studying how molecules absorb, emit, and scatter electromagnetic radiation.</a:t>
            </a:r>
          </a:p>
          <a:p>
            <a:pPr eaLnBrk="1" hangingPunct="1"/>
            <a:endParaRPr lang="en-US" altLang="en-US" sz="2100">
              <a:ea typeface="MS PGothic" panose="020B0600070205080204" pitchFamily="34" charset="-128"/>
            </a:endParaRPr>
          </a:p>
          <a:p>
            <a:pPr eaLnBrk="1" hangingPunct="1"/>
            <a:r>
              <a:rPr lang="en-US" altLang="en-US" sz="2100">
                <a:ea typeface="MS PGothic" panose="020B0600070205080204" pitchFamily="34" charset="-128"/>
              </a:rPr>
              <a:t>From the equipartition theorem, the N</a:t>
            </a:r>
            <a:r>
              <a:rPr lang="en-US" altLang="en-US" sz="2100" baseline="-25000">
                <a:ea typeface="MS PGothic" panose="020B0600070205080204" pitchFamily="34" charset="-128"/>
              </a:rPr>
              <a:t>2</a:t>
            </a:r>
            <a:r>
              <a:rPr lang="en-US" altLang="en-US" sz="2100">
                <a:ea typeface="MS PGothic" panose="020B0600070205080204" pitchFamily="34" charset="-128"/>
              </a:rPr>
              <a:t> molecule may be thought of as two N atoms held together with a massless, rigid rod (</a:t>
            </a:r>
            <a:r>
              <a:rPr lang="en-US" altLang="en-US" sz="2100" i="1">
                <a:solidFill>
                  <a:srgbClr val="000000"/>
                </a:solidFill>
                <a:ea typeface="MS PGothic" panose="020B0600070205080204" pitchFamily="34" charset="-128"/>
              </a:rPr>
              <a:t>rigid rotator model</a:t>
            </a:r>
            <a:r>
              <a:rPr lang="en-US" altLang="en-US" sz="2100">
                <a:ea typeface="MS PGothic" panose="020B0600070205080204" pitchFamily="34" charset="-128"/>
              </a:rPr>
              <a:t>).</a:t>
            </a:r>
          </a:p>
          <a:p>
            <a:pPr eaLnBrk="1" hangingPunct="1"/>
            <a:endParaRPr lang="en-US" altLang="en-US" sz="2100">
              <a:ea typeface="MS PGothic" panose="020B0600070205080204" pitchFamily="34" charset="-128"/>
            </a:endParaRPr>
          </a:p>
          <a:p>
            <a:pPr eaLnBrk="1" hangingPunct="1"/>
            <a:r>
              <a:rPr lang="en-US" altLang="en-US" sz="2100">
                <a:ea typeface="MS PGothic" panose="020B0600070205080204" pitchFamily="34" charset="-128"/>
              </a:rPr>
              <a:t>In a purely rotational system, the kinetic energy is expressed in terms of the angular momentum </a:t>
            </a:r>
            <a:r>
              <a:rPr lang="en-US" altLang="en-US" sz="2100" i="1">
                <a:ea typeface="MS PGothic" panose="020B0600070205080204" pitchFamily="34" charset="-128"/>
              </a:rPr>
              <a:t>L</a:t>
            </a:r>
            <a:r>
              <a:rPr lang="en-US" altLang="en-US" sz="2100">
                <a:ea typeface="MS PGothic" panose="020B0600070205080204" pitchFamily="34" charset="-128"/>
              </a:rPr>
              <a:t> and rotational inertia </a:t>
            </a:r>
            <a:r>
              <a:rPr lang="en-US" altLang="en-US" sz="2100" i="1">
                <a:ea typeface="MS PGothic" panose="020B0600070205080204" pitchFamily="34" charset="-128"/>
              </a:rPr>
              <a:t>I</a:t>
            </a:r>
            <a:r>
              <a:rPr lang="en-US" altLang="en-US" sz="2100">
                <a:ea typeface="MS PGothic" panose="020B0600070205080204" pitchFamily="34" charset="-128"/>
              </a:rPr>
              <a:t>.</a:t>
            </a:r>
          </a:p>
        </p:txBody>
      </p:sp>
      <p:pic>
        <p:nvPicPr>
          <p:cNvPr id="5124" name="Picture 8">
            <a:extLst>
              <a:ext uri="{FF2B5EF4-FFF2-40B4-BE49-F238E27FC236}">
                <a16:creationId xmlns:a16="http://schemas.microsoft.com/office/drawing/2014/main" id="{A577831D-CB06-4D24-A02E-F3D2C3BC5EA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76800"/>
            <a:ext cx="1479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9FFC0FC-CE02-4B8E-9B10-D1CE30DADB8F}"/>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Rotational States</a:t>
            </a:r>
          </a:p>
        </p:txBody>
      </p:sp>
      <p:sp>
        <p:nvSpPr>
          <p:cNvPr id="6147" name="Rectangle 2">
            <a:extLst>
              <a:ext uri="{FF2B5EF4-FFF2-40B4-BE49-F238E27FC236}">
                <a16:creationId xmlns:a16="http://schemas.microsoft.com/office/drawing/2014/main" id="{FD6A5F59-4783-4210-9D15-15142AFB3348}"/>
              </a:ext>
            </a:extLst>
          </p:cNvPr>
          <p:cNvSpPr>
            <a:spLocks noGrp="1" noChangeArrowheads="1"/>
          </p:cNvSpPr>
          <p:nvPr>
            <p:ph idx="4294967295"/>
          </p:nvPr>
        </p:nvSpPr>
        <p:spPr>
          <a:xfrm>
            <a:off x="457200" y="1295400"/>
            <a:ext cx="5486400" cy="3657600"/>
          </a:xfrm>
        </p:spPr>
        <p:txBody>
          <a:bodyPr/>
          <a:lstStyle/>
          <a:p>
            <a:pPr eaLnBrk="1" hangingPunct="1"/>
            <a:r>
              <a:rPr lang="en-US" altLang="en-US" sz="2100" i="1">
                <a:ea typeface="MS PGothic" panose="020B0600070205080204" pitchFamily="34" charset="-128"/>
              </a:rPr>
              <a:t>L</a:t>
            </a:r>
            <a:r>
              <a:rPr lang="en-US" altLang="en-US" sz="2100">
                <a:ea typeface="MS PGothic" panose="020B0600070205080204" pitchFamily="34" charset="-128"/>
              </a:rPr>
              <a:t> is quantized.</a:t>
            </a:r>
          </a:p>
          <a:p>
            <a:pPr eaLnBrk="1" hangingPunct="1"/>
            <a:endParaRPr lang="en-US" altLang="en-US" sz="2100">
              <a:ea typeface="MS PGothic" panose="020B0600070205080204" pitchFamily="34" charset="-128"/>
            </a:endParaRPr>
          </a:p>
          <a:p>
            <a:pPr eaLnBrk="1" hangingPunct="1"/>
            <a:endParaRPr lang="en-US" altLang="en-US" sz="2100">
              <a:ea typeface="MS PGothic" panose="020B0600070205080204" pitchFamily="34" charset="-128"/>
            </a:endParaRPr>
          </a:p>
          <a:p>
            <a:pPr eaLnBrk="1" hangingPunct="1"/>
            <a:r>
              <a:rPr lang="en-US" altLang="en-US" sz="2100">
                <a:ea typeface="MS PGothic" panose="020B0600070205080204" pitchFamily="34" charset="-128"/>
              </a:rPr>
              <a:t>The energy levels are</a:t>
            </a:r>
          </a:p>
          <a:p>
            <a:pPr eaLnBrk="1" hangingPunct="1"/>
            <a:endParaRPr lang="en-US" altLang="en-US" sz="2100">
              <a:ea typeface="MS PGothic" panose="020B0600070205080204" pitchFamily="34" charset="-128"/>
            </a:endParaRPr>
          </a:p>
          <a:p>
            <a:pPr eaLnBrk="1" hangingPunct="1"/>
            <a:endParaRPr lang="en-US" altLang="en-US" sz="2100">
              <a:ea typeface="MS PGothic" panose="020B0600070205080204" pitchFamily="34" charset="-128"/>
            </a:endParaRPr>
          </a:p>
          <a:p>
            <a:pPr eaLnBrk="1" hangingPunct="1"/>
            <a:endParaRPr lang="en-US" altLang="en-US" sz="2100">
              <a:ea typeface="MS PGothic" panose="020B0600070205080204" pitchFamily="34" charset="-128"/>
            </a:endParaRPr>
          </a:p>
          <a:p>
            <a:pPr eaLnBrk="1" hangingPunct="1"/>
            <a:r>
              <a:rPr lang="en-US" altLang="en-US" sz="2100" i="1">
                <a:ea typeface="MS PGothic" panose="020B0600070205080204" pitchFamily="34" charset="-128"/>
              </a:rPr>
              <a:t>E</a:t>
            </a:r>
            <a:r>
              <a:rPr lang="en-US" altLang="en-US" sz="2100" baseline="-25000">
                <a:ea typeface="MS PGothic" panose="020B0600070205080204" pitchFamily="34" charset="-128"/>
              </a:rPr>
              <a:t>rot</a:t>
            </a:r>
            <a:r>
              <a:rPr lang="en-US" altLang="en-US" sz="2100">
                <a:ea typeface="MS PGothic" panose="020B0600070205080204" pitchFamily="34" charset="-128"/>
              </a:rPr>
              <a:t> varies only as a function of the quantum number </a:t>
            </a:r>
            <a:r>
              <a:rPr lang="en-US" altLang="en-US" sz="2100" i="1">
                <a:ea typeface="MS PGothic" panose="020B0600070205080204" pitchFamily="34" charset="-128"/>
              </a:rPr>
              <a:t>l</a:t>
            </a:r>
            <a:r>
              <a:rPr lang="en-US" altLang="en-US" sz="2100">
                <a:ea typeface="MS PGothic" panose="020B0600070205080204" pitchFamily="34" charset="-128"/>
              </a:rPr>
              <a:t>.</a:t>
            </a:r>
          </a:p>
        </p:txBody>
      </p:sp>
      <p:pic>
        <p:nvPicPr>
          <p:cNvPr id="6148" name="Picture 15">
            <a:extLst>
              <a:ext uri="{FF2B5EF4-FFF2-40B4-BE49-F238E27FC236}">
                <a16:creationId xmlns:a16="http://schemas.microsoft.com/office/drawing/2014/main" id="{0E1F7B3E-6A99-4FFE-9770-4397737A387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1793875"/>
            <a:ext cx="2212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6">
            <a:extLst>
              <a:ext uri="{FF2B5EF4-FFF2-40B4-BE49-F238E27FC236}">
                <a16:creationId xmlns:a16="http://schemas.microsoft.com/office/drawing/2014/main" id="{8657DB0B-82B6-4271-A15F-635F0AB50E2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63" y="2968625"/>
            <a:ext cx="23780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
            <a:extLst>
              <a:ext uri="{FF2B5EF4-FFF2-40B4-BE49-F238E27FC236}">
                <a16:creationId xmlns:a16="http://schemas.microsoft.com/office/drawing/2014/main" id="{4FC34E46-3246-4F4A-B56F-D9A133C298A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762625" y="279400"/>
            <a:ext cx="25019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014.jpg">
            <a:extLst>
              <a:ext uri="{FF2B5EF4-FFF2-40B4-BE49-F238E27FC236}">
                <a16:creationId xmlns:a16="http://schemas.microsoft.com/office/drawing/2014/main" id="{79CA27C7-3696-4C7D-89AD-8B3DE947BF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80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
            <a:extLst>
              <a:ext uri="{FF2B5EF4-FFF2-40B4-BE49-F238E27FC236}">
                <a16:creationId xmlns:a16="http://schemas.microsoft.com/office/drawing/2014/main" id="{F686C783-6AC4-473A-A137-E663DB4E3DCC}"/>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2489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E46D57D-7705-4A5A-8154-3D84997DF4F8}"/>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Vibrational States</a:t>
            </a:r>
          </a:p>
        </p:txBody>
      </p:sp>
      <p:sp>
        <p:nvSpPr>
          <p:cNvPr id="8195" name="Rectangle 3">
            <a:extLst>
              <a:ext uri="{FF2B5EF4-FFF2-40B4-BE49-F238E27FC236}">
                <a16:creationId xmlns:a16="http://schemas.microsoft.com/office/drawing/2014/main" id="{CA687629-FEA0-4DCB-8ABB-49B2810A0C84}"/>
              </a:ext>
            </a:extLst>
          </p:cNvPr>
          <p:cNvSpPr>
            <a:spLocks noGrp="1" noChangeArrowheads="1"/>
          </p:cNvSpPr>
          <p:nvPr>
            <p:ph idx="1"/>
          </p:nvPr>
        </p:nvSpPr>
        <p:spPr>
          <a:xfrm>
            <a:off x="457200" y="1031875"/>
            <a:ext cx="8305800" cy="4530725"/>
          </a:xfrm>
        </p:spPr>
        <p:txBody>
          <a:bodyPr/>
          <a:lstStyle/>
          <a:p>
            <a:pPr eaLnBrk="1" hangingPunct="1">
              <a:buFont typeface="Wingdings" panose="05000000000000000000" pitchFamily="2" charset="2"/>
              <a:buNone/>
            </a:pPr>
            <a:r>
              <a:rPr lang="en-US" altLang="en-US" sz="2100">
                <a:ea typeface="MS PGothic" panose="020B0600070205080204" pitchFamily="34" charset="-128"/>
              </a:rPr>
              <a:t>There is the possibility that a vibrational energy mode will be excited.</a:t>
            </a:r>
          </a:p>
          <a:p>
            <a:pPr eaLnBrk="1" hangingPunct="1"/>
            <a:r>
              <a:rPr lang="en-US" altLang="en-US" sz="2100">
                <a:ea typeface="MS PGothic" panose="020B0600070205080204" pitchFamily="34" charset="-128"/>
              </a:rPr>
              <a:t>No thermal excitation of this mode in a diatomic gas at ordinary temperature.</a:t>
            </a:r>
          </a:p>
          <a:p>
            <a:pPr eaLnBrk="1" hangingPunct="1"/>
            <a:r>
              <a:rPr lang="en-US" altLang="en-US" sz="2100">
                <a:ea typeface="MS PGothic" panose="020B0600070205080204" pitchFamily="34" charset="-128"/>
              </a:rPr>
              <a:t>It is possible to stimulate vibrations in molecules using electromagnetic radiation. </a:t>
            </a:r>
          </a:p>
          <a:p>
            <a:pPr eaLnBrk="1" hangingPunct="1">
              <a:buFont typeface="Wingdings" panose="05000000000000000000" pitchFamily="2" charset="2"/>
              <a:buNone/>
            </a:pPr>
            <a:endParaRPr lang="en-US" altLang="en-US" sz="2100">
              <a:ea typeface="MS PGothic" panose="020B0600070205080204" pitchFamily="34" charset="-128"/>
            </a:endParaRPr>
          </a:p>
          <a:p>
            <a:pPr eaLnBrk="1" hangingPunct="1">
              <a:buFont typeface="Wingdings" panose="05000000000000000000" pitchFamily="2" charset="2"/>
              <a:buNone/>
            </a:pPr>
            <a:endParaRPr lang="en-US" altLang="en-US" sz="2100">
              <a:ea typeface="MS PGothic" panose="020B0600070205080204" pitchFamily="34" charset="-128"/>
            </a:endParaRPr>
          </a:p>
          <a:p>
            <a:pPr eaLnBrk="1" hangingPunct="1">
              <a:buFont typeface="Wingdings" panose="05000000000000000000" pitchFamily="2" charset="2"/>
              <a:buNone/>
            </a:pPr>
            <a:r>
              <a:rPr lang="en-US" altLang="en-US" sz="2100">
                <a:ea typeface="MS PGothic" panose="020B0600070205080204" pitchFamily="34" charset="-128"/>
              </a:rPr>
              <a:t>	Assume that the two atoms are point masses connected by a massless spring with simple harmonic motion:</a:t>
            </a:r>
          </a:p>
        </p:txBody>
      </p:sp>
      <p:sp>
        <p:nvSpPr>
          <p:cNvPr id="8196" name="AutoShape 4">
            <a:extLst>
              <a:ext uri="{FF2B5EF4-FFF2-40B4-BE49-F238E27FC236}">
                <a16:creationId xmlns:a16="http://schemas.microsoft.com/office/drawing/2014/main" id="{831B20AF-4EF9-49C3-8B4D-DD52DC25FF7B}"/>
              </a:ext>
            </a:extLst>
          </p:cNvPr>
          <p:cNvSpPr>
            <a:spLocks noChangeArrowheads="1"/>
          </p:cNvSpPr>
          <p:nvPr/>
        </p:nvSpPr>
        <p:spPr bwMode="auto">
          <a:xfrm>
            <a:off x="4038600" y="2971800"/>
            <a:ext cx="1066800" cy="533400"/>
          </a:xfrm>
          <a:prstGeom prst="downArrow">
            <a:avLst>
              <a:gd name="adj1" fmla="val 40472"/>
              <a:gd name="adj2" fmla="val 46431"/>
            </a:avLst>
          </a:pr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8197" name="Picture 1">
            <a:extLst>
              <a:ext uri="{FF2B5EF4-FFF2-40B4-BE49-F238E27FC236}">
                <a16:creationId xmlns:a16="http://schemas.microsoft.com/office/drawing/2014/main" id="{803C6FC1-D4BC-4199-BA73-4FF53FB58DD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a:extLst>
              <a:ext uri="{FF2B5EF4-FFF2-40B4-BE49-F238E27FC236}">
                <a16:creationId xmlns:a16="http://schemas.microsoft.com/office/drawing/2014/main" id="{39A9CBF8-759C-475B-B389-4DBC507ACC82}"/>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Vibrational States</a:t>
            </a:r>
          </a:p>
        </p:txBody>
      </p:sp>
      <p:sp>
        <p:nvSpPr>
          <p:cNvPr id="9219" name="Rectangle 2">
            <a:extLst>
              <a:ext uri="{FF2B5EF4-FFF2-40B4-BE49-F238E27FC236}">
                <a16:creationId xmlns:a16="http://schemas.microsoft.com/office/drawing/2014/main" id="{A748DB78-D884-459C-8A08-CF08EF4BD45E}"/>
              </a:ext>
            </a:extLst>
          </p:cNvPr>
          <p:cNvSpPr>
            <a:spLocks noGrp="1" noChangeArrowheads="1"/>
          </p:cNvSpPr>
          <p:nvPr>
            <p:ph idx="4294967295"/>
          </p:nvPr>
        </p:nvSpPr>
        <p:spPr>
          <a:xfrm>
            <a:off x="457200" y="990600"/>
            <a:ext cx="8229600" cy="5181600"/>
          </a:xfrm>
        </p:spPr>
        <p:txBody>
          <a:bodyPr/>
          <a:lstStyle/>
          <a:p>
            <a:pPr eaLnBrk="1" hangingPunct="1"/>
            <a:r>
              <a:rPr lang="en-US" altLang="en-US" sz="2000">
                <a:ea typeface="MS PGothic" panose="020B0600070205080204" pitchFamily="34" charset="-128"/>
              </a:rPr>
              <a:t>The energy levels are those of a quantum-mechanical oscillator.</a:t>
            </a:r>
          </a:p>
          <a:p>
            <a:pPr eaLnBrk="1" hangingPunct="1"/>
            <a:endParaRPr lang="en-US" altLang="en-US" sz="2000">
              <a:ea typeface="MS PGothic" panose="020B0600070205080204" pitchFamily="34" charset="-128"/>
            </a:endParaRPr>
          </a:p>
          <a:p>
            <a:pPr eaLnBrk="1" hangingPunct="1"/>
            <a:r>
              <a:rPr lang="en-US" altLang="en-US" sz="2000">
                <a:ea typeface="MS PGothic" panose="020B0600070205080204" pitchFamily="34" charset="-128"/>
              </a:rPr>
              <a:t>The frequency of a two-particle oscillator is</a:t>
            </a:r>
          </a:p>
          <a:p>
            <a:pPr eaLnBrk="1" hangingPunct="1"/>
            <a:endParaRPr lang="en-US" altLang="en-US" sz="2000">
              <a:ea typeface="MS PGothic" panose="020B0600070205080204" pitchFamily="34" charset="-128"/>
            </a:endParaRPr>
          </a:p>
          <a:p>
            <a:pPr eaLnBrk="1" hangingPunct="1"/>
            <a:endParaRPr lang="en-US" altLang="en-US" sz="2000">
              <a:ea typeface="MS PGothic" panose="020B0600070205080204" pitchFamily="34" charset="-128"/>
            </a:endParaRPr>
          </a:p>
          <a:p>
            <a:pPr eaLnBrk="1" hangingPunct="1"/>
            <a:r>
              <a:rPr lang="en-US" altLang="en-US" sz="2000">
                <a:ea typeface="MS PGothic" panose="020B0600070205080204" pitchFamily="34" charset="-128"/>
              </a:rPr>
              <a:t>Where the reduced mass is </a:t>
            </a:r>
            <a:r>
              <a:rPr lang="el-GR" altLang="en-US" sz="2000" i="1">
                <a:ea typeface="MS PGothic" panose="020B0600070205080204" pitchFamily="34" charset="-128"/>
                <a:cs typeface="Arial" panose="020B0604020202020204" pitchFamily="34" charset="0"/>
              </a:rPr>
              <a:t>μ</a:t>
            </a:r>
            <a:r>
              <a:rPr lang="en-US" altLang="en-US" sz="2000">
                <a:ea typeface="MS PGothic" panose="020B0600070205080204" pitchFamily="34" charset="-128"/>
                <a:cs typeface="Arial" panose="020B0604020202020204" pitchFamily="34" charset="0"/>
              </a:rPr>
              <a:t> = </a:t>
            </a:r>
            <a:r>
              <a:rPr lang="en-US" altLang="en-US" sz="2000" i="1">
                <a:ea typeface="MS PGothic" panose="020B0600070205080204" pitchFamily="34" charset="-128"/>
                <a:cs typeface="Arial" panose="020B0604020202020204" pitchFamily="34" charset="0"/>
              </a:rPr>
              <a:t>m</a:t>
            </a:r>
            <a:r>
              <a:rPr lang="en-US" altLang="en-US" sz="2000" baseline="-25000">
                <a:ea typeface="MS PGothic" panose="020B0600070205080204" pitchFamily="34" charset="-128"/>
                <a:cs typeface="Arial" panose="020B0604020202020204" pitchFamily="34" charset="0"/>
              </a:rPr>
              <a:t>1</a:t>
            </a:r>
            <a:r>
              <a:rPr lang="en-US" altLang="en-US" sz="2000" i="1">
                <a:ea typeface="MS PGothic" panose="020B0600070205080204" pitchFamily="34" charset="-128"/>
                <a:cs typeface="Arial" panose="020B0604020202020204" pitchFamily="34" charset="0"/>
              </a:rPr>
              <a:t>m</a:t>
            </a:r>
            <a:r>
              <a:rPr lang="en-US" altLang="en-US" sz="2000" baseline="-25000">
                <a:ea typeface="MS PGothic" panose="020B0600070205080204" pitchFamily="34" charset="-128"/>
                <a:cs typeface="Arial" panose="020B0604020202020204" pitchFamily="34" charset="0"/>
              </a:rPr>
              <a:t>2</a:t>
            </a:r>
            <a:r>
              <a:rPr lang="en-US" altLang="en-US" sz="2000">
                <a:ea typeface="MS PGothic" panose="020B0600070205080204" pitchFamily="34" charset="-128"/>
                <a:cs typeface="Arial" panose="020B0604020202020204" pitchFamily="34" charset="0"/>
              </a:rPr>
              <a:t> / (</a:t>
            </a:r>
            <a:r>
              <a:rPr lang="en-US" altLang="en-US" sz="2000" i="1">
                <a:ea typeface="MS PGothic" panose="020B0600070205080204" pitchFamily="34" charset="-128"/>
                <a:cs typeface="Arial" panose="020B0604020202020204" pitchFamily="34" charset="0"/>
              </a:rPr>
              <a:t>m</a:t>
            </a:r>
            <a:r>
              <a:rPr lang="en-US" altLang="en-US" sz="2000" baseline="-25000">
                <a:ea typeface="MS PGothic" panose="020B0600070205080204" pitchFamily="34" charset="-128"/>
                <a:cs typeface="Arial" panose="020B0604020202020204" pitchFamily="34" charset="0"/>
              </a:rPr>
              <a:t>1</a:t>
            </a:r>
            <a:r>
              <a:rPr lang="en-US" altLang="en-US" sz="2000">
                <a:ea typeface="MS PGothic" panose="020B0600070205080204" pitchFamily="34" charset="-128"/>
                <a:cs typeface="Arial" panose="020B0604020202020204" pitchFamily="34" charset="0"/>
              </a:rPr>
              <a:t> + </a:t>
            </a:r>
            <a:r>
              <a:rPr lang="en-US" altLang="en-US" sz="2000" i="1">
                <a:ea typeface="MS PGothic" panose="020B0600070205080204" pitchFamily="34" charset="-128"/>
                <a:cs typeface="Arial" panose="020B0604020202020204" pitchFamily="34" charset="0"/>
              </a:rPr>
              <a:t>m</a:t>
            </a:r>
            <a:r>
              <a:rPr lang="en-US" altLang="en-US" sz="2000" baseline="-25000">
                <a:ea typeface="MS PGothic" panose="020B0600070205080204" pitchFamily="34" charset="-128"/>
                <a:cs typeface="Arial" panose="020B0604020202020204" pitchFamily="34" charset="0"/>
              </a:rPr>
              <a:t>2</a:t>
            </a:r>
            <a:r>
              <a:rPr lang="en-US" altLang="en-US" sz="2000">
                <a:ea typeface="MS PGothic" panose="020B0600070205080204" pitchFamily="34" charset="-128"/>
                <a:cs typeface="Arial" panose="020B0604020202020204" pitchFamily="34" charset="0"/>
              </a:rPr>
              <a:t>)</a:t>
            </a:r>
            <a:r>
              <a:rPr lang="en-US" altLang="en-US" sz="2000">
                <a:ea typeface="MS PGothic" panose="020B0600070205080204" pitchFamily="34" charset="-128"/>
              </a:rPr>
              <a:t> and the spring constant is </a:t>
            </a:r>
            <a:r>
              <a:rPr lang="el-GR" altLang="en-US" sz="2000" i="1">
                <a:ea typeface="MS PGothic" panose="020B0600070205080204" pitchFamily="34" charset="-128"/>
              </a:rPr>
              <a:t>κ</a:t>
            </a:r>
            <a:r>
              <a:rPr lang="en-US" altLang="en-US" sz="2000">
                <a:ea typeface="MS PGothic" panose="020B0600070205080204" pitchFamily="34" charset="-128"/>
              </a:rPr>
              <a:t>.</a:t>
            </a:r>
          </a:p>
          <a:p>
            <a:pPr eaLnBrk="1" hangingPunct="1"/>
            <a:r>
              <a:rPr lang="en-US" altLang="en-US" sz="2000">
                <a:ea typeface="MS PGothic" panose="020B0600070205080204" pitchFamily="34" charset="-128"/>
              </a:rPr>
              <a:t>If it is a purely ionic bond, we can compute </a:t>
            </a:r>
            <a:r>
              <a:rPr lang="el-GR" altLang="en-US" sz="2000" i="1">
                <a:ea typeface="MS PGothic" panose="020B0600070205080204" pitchFamily="34" charset="-128"/>
              </a:rPr>
              <a:t>κ</a:t>
            </a:r>
            <a:r>
              <a:rPr lang="en-US" altLang="en-US" sz="2000">
                <a:ea typeface="MS PGothic" panose="020B0600070205080204" pitchFamily="34" charset="-128"/>
              </a:rPr>
              <a:t> by assuming that the force holding the masses together is Coulomb.</a:t>
            </a:r>
          </a:p>
          <a:p>
            <a:pPr eaLnBrk="1" hangingPunct="1">
              <a:buFont typeface="Wingdings" panose="05000000000000000000" pitchFamily="2" charset="2"/>
              <a:buNone/>
            </a:pPr>
            <a:endParaRPr lang="en-US" altLang="en-US" sz="2000">
              <a:ea typeface="MS PGothic" panose="020B0600070205080204" pitchFamily="34" charset="-128"/>
            </a:endParaRPr>
          </a:p>
          <a:p>
            <a:pPr eaLnBrk="1" hangingPunct="1">
              <a:buFont typeface="Wingdings" panose="05000000000000000000" pitchFamily="2" charset="2"/>
              <a:buNone/>
            </a:pPr>
            <a:endParaRPr lang="en-US" altLang="en-US" sz="2000">
              <a:ea typeface="MS PGothic" panose="020B0600070205080204" pitchFamily="34" charset="-128"/>
            </a:endParaRPr>
          </a:p>
          <a:p>
            <a:pPr eaLnBrk="1" hangingPunct="1">
              <a:buFont typeface="Wingdings" panose="05000000000000000000" pitchFamily="2" charset="2"/>
              <a:buNone/>
            </a:pPr>
            <a:r>
              <a:rPr lang="en-US" altLang="en-US" sz="2000">
                <a:ea typeface="MS PGothic" panose="020B0600070205080204" pitchFamily="34" charset="-128"/>
              </a:rPr>
              <a:t>	and</a:t>
            </a:r>
          </a:p>
        </p:txBody>
      </p:sp>
      <p:pic>
        <p:nvPicPr>
          <p:cNvPr id="9220" name="Picture 19">
            <a:extLst>
              <a:ext uri="{FF2B5EF4-FFF2-40B4-BE49-F238E27FC236}">
                <a16:creationId xmlns:a16="http://schemas.microsoft.com/office/drawing/2014/main" id="{CCAE022B-8248-47C4-B9BB-ACDD8130883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325" y="4191000"/>
            <a:ext cx="3435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0">
            <a:extLst>
              <a:ext uri="{FF2B5EF4-FFF2-40B4-BE49-F238E27FC236}">
                <a16:creationId xmlns:a16="http://schemas.microsoft.com/office/drawing/2014/main" id="{0C0E8664-C8DE-4F9A-A5B6-71A57A52D74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663" y="1373188"/>
            <a:ext cx="18446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1">
            <a:extLst>
              <a:ext uri="{FF2B5EF4-FFF2-40B4-BE49-F238E27FC236}">
                <a16:creationId xmlns:a16="http://schemas.microsoft.com/office/drawing/2014/main" id="{FBC44A67-1BB2-40DE-B4AB-8CD5E28AEC2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5181600"/>
            <a:ext cx="14287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2">
            <a:extLst>
              <a:ext uri="{FF2B5EF4-FFF2-40B4-BE49-F238E27FC236}">
                <a16:creationId xmlns:a16="http://schemas.microsoft.com/office/drawing/2014/main" id="{715F61B0-5FB2-429A-B6D8-621878F0F70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0" y="2100263"/>
            <a:ext cx="88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64C7AB0-50D4-41E5-802C-7C82666B3CEE}"/>
              </a:ext>
            </a:extLst>
          </p:cNvPr>
          <p:cNvSpPr>
            <a:spLocks noGrp="1"/>
          </p:cNvSpPr>
          <p:nvPr>
            <p:ph type="title"/>
          </p:nvPr>
        </p:nvSpPr>
        <p:spPr/>
        <p:txBody>
          <a:bodyPr/>
          <a:lstStyle/>
          <a:p>
            <a:pPr eaLnBrk="1" hangingPunct="1"/>
            <a:endParaRPr lang="en-US" altLang="en-US"/>
          </a:p>
        </p:txBody>
      </p:sp>
      <p:pic>
        <p:nvPicPr>
          <p:cNvPr id="10243" name="Picture 3" descr="img015.jpg">
            <a:extLst>
              <a:ext uri="{FF2B5EF4-FFF2-40B4-BE49-F238E27FC236}">
                <a16:creationId xmlns:a16="http://schemas.microsoft.com/office/drawing/2014/main" id="{3CF812AD-EEC9-4DA2-84F6-F61638367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455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B9D4B601-EDBB-4BB0-BEBD-63399C9D1A6C}"/>
              </a:ext>
            </a:extLst>
          </p:cNvPr>
          <p:cNvSpPr>
            <a:spLocks noGrp="1" noChangeArrowheads="1"/>
          </p:cNvSpPr>
          <p:nvPr>
            <p:ph type="title"/>
          </p:nvPr>
        </p:nvSpPr>
        <p:spPr>
          <a:xfrm>
            <a:off x="457200" y="277813"/>
            <a:ext cx="8534400" cy="1143000"/>
          </a:xfrm>
        </p:spPr>
        <p:txBody>
          <a:bodyPr/>
          <a:lstStyle/>
          <a:p>
            <a:pPr eaLnBrk="1" hangingPunct="1"/>
            <a:r>
              <a:rPr lang="en-US" altLang="en-US" sz="3400">
                <a:ea typeface="MS PGothic" panose="020B0600070205080204" pitchFamily="34" charset="-128"/>
              </a:rPr>
              <a:t>Vibration and Rotation Combined</a:t>
            </a:r>
          </a:p>
        </p:txBody>
      </p:sp>
      <p:sp>
        <p:nvSpPr>
          <p:cNvPr id="1029" name="Rectangle 3">
            <a:extLst>
              <a:ext uri="{FF2B5EF4-FFF2-40B4-BE49-F238E27FC236}">
                <a16:creationId xmlns:a16="http://schemas.microsoft.com/office/drawing/2014/main" id="{D1A43D65-AF0E-4E47-9E89-EF94C85DB15C}"/>
              </a:ext>
            </a:extLst>
          </p:cNvPr>
          <p:cNvSpPr>
            <a:spLocks noGrp="1" noChangeArrowheads="1"/>
          </p:cNvSpPr>
          <p:nvPr>
            <p:ph idx="1"/>
          </p:nvPr>
        </p:nvSpPr>
        <p:spPr>
          <a:xfrm>
            <a:off x="457200" y="1295400"/>
            <a:ext cx="8229600" cy="4530725"/>
          </a:xfrm>
        </p:spPr>
        <p:txBody>
          <a:bodyPr/>
          <a:lstStyle/>
          <a:p>
            <a:pPr eaLnBrk="1" hangingPunct="1"/>
            <a:r>
              <a:rPr lang="en-US" altLang="en-US" sz="2100">
                <a:ea typeface="MS PGothic" panose="020B0600070205080204" pitchFamily="34" charset="-128"/>
              </a:rPr>
              <a:t>It is possible to excite the rotational and vibrational modes simultaneously.</a:t>
            </a:r>
          </a:p>
          <a:p>
            <a:pPr eaLnBrk="1" hangingPunct="1"/>
            <a:r>
              <a:rPr lang="en-US" altLang="en-US" sz="2100">
                <a:ea typeface="MS PGothic" panose="020B0600070205080204" pitchFamily="34" charset="-128"/>
              </a:rPr>
              <a:t>Total energy of simple vibration-rotation system:</a:t>
            </a:r>
          </a:p>
          <a:p>
            <a:pPr eaLnBrk="1" hangingPunct="1"/>
            <a:endParaRPr lang="en-US" altLang="en-US" sz="2100">
              <a:ea typeface="MS PGothic" panose="020B0600070205080204" pitchFamily="34" charset="-128"/>
            </a:endParaRPr>
          </a:p>
          <a:p>
            <a:pPr eaLnBrk="1" hangingPunct="1"/>
            <a:endParaRPr lang="en-US" altLang="en-US" sz="2100">
              <a:ea typeface="MS PGothic" panose="020B0600070205080204" pitchFamily="34" charset="-128"/>
            </a:endParaRPr>
          </a:p>
          <a:p>
            <a:pPr eaLnBrk="1" hangingPunct="1"/>
            <a:r>
              <a:rPr lang="en-US" altLang="en-US" sz="2100">
                <a:ea typeface="MS PGothic" panose="020B0600070205080204" pitchFamily="34" charset="-128"/>
              </a:rPr>
              <a:t>Vibrational energies are spaced at regular intervals.</a:t>
            </a:r>
          </a:p>
          <a:p>
            <a:pPr eaLnBrk="1" hangingPunct="1">
              <a:buFont typeface="Wingdings" panose="05000000000000000000" pitchFamily="2" charset="2"/>
              <a:buNone/>
            </a:pPr>
            <a:r>
              <a:rPr lang="en-US" altLang="en-US" sz="2100">
                <a:ea typeface="MS PGothic" panose="020B0600070205080204" pitchFamily="34" charset="-128"/>
              </a:rPr>
              <a:t>		emission features due to vibrational transitions appear at 	regular intervals: </a:t>
            </a:r>
            <a:r>
              <a:rPr lang="en-US" altLang="en-US" sz="2100">
                <a:solidFill>
                  <a:srgbClr val="FF0000"/>
                </a:solidFill>
                <a:ea typeface="MS PGothic" panose="020B0600070205080204" pitchFamily="34" charset="-128"/>
              </a:rPr>
              <a:t>½ħω, </a:t>
            </a:r>
            <a:r>
              <a:rPr lang="en-US" altLang="en-US" sz="1600">
                <a:solidFill>
                  <a:srgbClr val="FF0000"/>
                </a:solidFill>
                <a:ea typeface="MS PGothic" panose="020B0600070205080204" pitchFamily="34" charset="-128"/>
              </a:rPr>
              <a:t>3/2</a:t>
            </a:r>
            <a:r>
              <a:rPr lang="en-US" altLang="en-US" sz="2100">
                <a:solidFill>
                  <a:srgbClr val="FF0000"/>
                </a:solidFill>
                <a:ea typeface="MS PGothic" panose="020B0600070205080204" pitchFamily="34" charset="-128"/>
              </a:rPr>
              <a:t>ħω, etc.</a:t>
            </a:r>
          </a:p>
          <a:p>
            <a:pPr eaLnBrk="1" hangingPunct="1"/>
            <a:r>
              <a:rPr lang="en-US" altLang="en-US" sz="2100">
                <a:ea typeface="MS PGothic" panose="020B0600070205080204" pitchFamily="34" charset="-128"/>
              </a:rPr>
              <a:t>Transition from </a:t>
            </a:r>
            <a:r>
              <a:rPr lang="en-US" altLang="en-US" sz="2100" i="1">
                <a:ea typeface="MS PGothic" panose="020B0600070205080204" pitchFamily="34" charset="-128"/>
              </a:rPr>
              <a:t>l </a:t>
            </a:r>
            <a:r>
              <a:rPr lang="en-US" altLang="en-US" sz="2100">
                <a:ea typeface="MS PGothic" panose="020B0600070205080204" pitchFamily="34" charset="-128"/>
              </a:rPr>
              <a:t>+ 1 to </a:t>
            </a:r>
            <a:r>
              <a:rPr lang="en-US" altLang="en-US" sz="2100" i="1">
                <a:ea typeface="MS PGothic" panose="020B0600070205080204" pitchFamily="34" charset="-128"/>
              </a:rPr>
              <a:t>l</a:t>
            </a:r>
            <a:r>
              <a:rPr lang="en-US" altLang="en-US" sz="2100">
                <a:ea typeface="MS PGothic" panose="020B0600070205080204" pitchFamily="34" charset="-128"/>
              </a:rPr>
              <a:t>:</a:t>
            </a:r>
          </a:p>
          <a:p>
            <a:pPr eaLnBrk="1" hangingPunct="1"/>
            <a:r>
              <a:rPr lang="en-US" altLang="en-US" sz="2100">
                <a:ea typeface="MS PGothic" panose="020B0600070205080204" pitchFamily="34" charset="-128"/>
              </a:rPr>
              <a:t>Photon will have an energy</a:t>
            </a:r>
          </a:p>
        </p:txBody>
      </p:sp>
      <p:sp>
        <p:nvSpPr>
          <p:cNvPr id="1030" name="Line 5">
            <a:extLst>
              <a:ext uri="{FF2B5EF4-FFF2-40B4-BE49-F238E27FC236}">
                <a16:creationId xmlns:a16="http://schemas.microsoft.com/office/drawing/2014/main" id="{309BEEDD-59EA-4EF9-9098-7D9C7FBB3B8F}"/>
              </a:ext>
            </a:extLst>
          </p:cNvPr>
          <p:cNvSpPr>
            <a:spLocks noChangeShapeType="1"/>
          </p:cNvSpPr>
          <p:nvPr/>
        </p:nvSpPr>
        <p:spPr bwMode="auto">
          <a:xfrm>
            <a:off x="533400" y="3767138"/>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31" name="Picture 11">
            <a:extLst>
              <a:ext uri="{FF2B5EF4-FFF2-40B4-BE49-F238E27FC236}">
                <a16:creationId xmlns:a16="http://schemas.microsoft.com/office/drawing/2014/main" id="{A7E6D0BE-8447-4CBC-8BA6-F446F2916B8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2438400"/>
            <a:ext cx="448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a:extLst>
              <a:ext uri="{FF2B5EF4-FFF2-40B4-BE49-F238E27FC236}">
                <a16:creationId xmlns:a16="http://schemas.microsoft.com/office/drawing/2014/main" id="{BA1BD8F3-A5E6-432E-8E81-843AD0FD34C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4500563"/>
            <a:ext cx="45815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
            <a:extLst>
              <a:ext uri="{FF2B5EF4-FFF2-40B4-BE49-F238E27FC236}">
                <a16:creationId xmlns:a16="http://schemas.microsoft.com/office/drawing/2014/main" id="{1D6BEE59-E896-461E-A01B-5692662AE69B}"/>
              </a:ext>
            </a:extLst>
          </p:cNvPr>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033" name="Equation" r:id="rId5" imgW="101600" imgH="177800" progId="Equation.3">
                  <p:embed/>
                </p:oleObj>
              </mc:Choice>
              <mc:Fallback>
                <p:oleObj name="Equation" r:id="rId5" imgW="101600" imgH="177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27" name="Object 3">
            <a:extLst>
              <a:ext uri="{FF2B5EF4-FFF2-40B4-BE49-F238E27FC236}">
                <a16:creationId xmlns:a16="http://schemas.microsoft.com/office/drawing/2014/main" id="{0CD0DF29-D01E-4582-91F7-624D5DCF0080}"/>
              </a:ext>
            </a:extLst>
          </p:cNvPr>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034" name="Equation" r:id="rId7" imgW="101600" imgH="177800" progId="Equation.3">
                  <p:embed/>
                </p:oleObj>
              </mc:Choice>
              <mc:Fallback>
                <p:oleObj name="Equation" r:id="rId7" imgW="101600" imgH="1778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2154DEC-D70F-4A5B-BBBD-50EB0CD31684}"/>
              </a:ext>
            </a:extLst>
          </p:cNvPr>
          <p:cNvSpPr>
            <a:spLocks noGrp="1" noChangeArrowheads="1"/>
          </p:cNvSpPr>
          <p:nvPr>
            <p:ph idx="4294967295"/>
          </p:nvPr>
        </p:nvSpPr>
        <p:spPr>
          <a:xfrm>
            <a:off x="457200" y="1295400"/>
            <a:ext cx="8229600" cy="4891088"/>
          </a:xfrm>
        </p:spPr>
        <p:txBody>
          <a:bodyPr rtlCol="0">
            <a:normAutofit/>
          </a:bodyPr>
          <a:lstStyle/>
          <a:p>
            <a:pPr eaLnBrk="1" fontAlgn="auto" hangingPunct="1">
              <a:spcAft>
                <a:spcPts val="0"/>
              </a:spcAft>
              <a:buFont typeface="Wingdings" charset="0"/>
              <a:buChar char="n"/>
              <a:defRPr/>
            </a:pPr>
            <a:r>
              <a:rPr lang="en-US" sz="2000" dirty="0">
                <a:ea typeface="ＭＳ Ｐゴシック" charset="0"/>
                <a:cs typeface="ＭＳ Ｐゴシック" charset="0"/>
              </a:rPr>
              <a:t>An emission-spectrum spacing that varies with </a:t>
            </a:r>
            <a:r>
              <a:rPr lang="en-US" sz="2000" i="1" dirty="0">
                <a:ea typeface="ＭＳ Ｐゴシック" charset="0"/>
                <a:cs typeface="ＭＳ Ｐゴシック" charset="0"/>
              </a:rPr>
              <a:t>l</a:t>
            </a:r>
            <a:endParaRPr lang="en-US" sz="2000" dirty="0">
              <a:ea typeface="ＭＳ Ｐゴシック" charset="0"/>
              <a:cs typeface="ＭＳ Ｐゴシック" charset="0"/>
            </a:endParaRPr>
          </a:p>
          <a:p>
            <a:pPr eaLnBrk="1" fontAlgn="auto" hangingPunct="1">
              <a:spcAft>
                <a:spcPts val="0"/>
              </a:spcAft>
              <a:buFont typeface="Wingdings" charset="0"/>
              <a:buNone/>
              <a:defRPr/>
            </a:pPr>
            <a:r>
              <a:rPr lang="en-US" sz="2000" dirty="0">
                <a:ea typeface="ＭＳ Ｐゴシック" charset="0"/>
                <a:cs typeface="ＭＳ Ｐゴシック" charset="0"/>
              </a:rPr>
              <a:t>		The higher the starting energy level, the greater the photon 	energy.</a:t>
            </a:r>
          </a:p>
          <a:p>
            <a:pPr eaLnBrk="1" fontAlgn="auto" hangingPunct="1">
              <a:spcAft>
                <a:spcPts val="0"/>
              </a:spcAft>
              <a:buFont typeface="Wingdings" charset="0"/>
              <a:buChar char="n"/>
              <a:defRPr/>
            </a:pPr>
            <a:endParaRPr lang="en-US" sz="2000" dirty="0">
              <a:ea typeface="ＭＳ Ｐゴシック" charset="0"/>
              <a:cs typeface="ＭＳ Ｐゴシック" charset="0"/>
            </a:endParaRPr>
          </a:p>
          <a:p>
            <a:pPr eaLnBrk="1" fontAlgn="auto" hangingPunct="1">
              <a:spcAft>
                <a:spcPts val="0"/>
              </a:spcAft>
              <a:buFont typeface="Wingdings" charset="0"/>
              <a:buChar char="n"/>
              <a:defRPr/>
            </a:pPr>
            <a:r>
              <a:rPr lang="en-US" sz="2000" dirty="0">
                <a:ea typeface="ＭＳ Ｐゴシック" charset="0"/>
                <a:cs typeface="ＭＳ Ｐゴシック" charset="0"/>
              </a:rPr>
              <a:t>Vibrational energies are greater than rotational energies. This energy difference results in the </a:t>
            </a:r>
            <a:r>
              <a:rPr lang="en-US" sz="2000" b="1" dirty="0">
                <a:solidFill>
                  <a:srgbClr val="000000"/>
                </a:solidFill>
                <a:ea typeface="ＭＳ Ｐゴシック" charset="0"/>
                <a:cs typeface="ＭＳ Ｐゴシック" charset="0"/>
              </a:rPr>
              <a:t>band spectrum</a:t>
            </a:r>
            <a:r>
              <a:rPr lang="en-US" sz="2000" dirty="0">
                <a:ea typeface="ＭＳ Ｐゴシック" charset="0"/>
                <a:cs typeface="ＭＳ Ｐゴシック" charset="0"/>
              </a:rPr>
              <a:t>.</a:t>
            </a:r>
          </a:p>
          <a:p>
            <a:pPr eaLnBrk="1" fontAlgn="auto" hangingPunct="1">
              <a:spcAft>
                <a:spcPts val="0"/>
              </a:spcAft>
              <a:buFont typeface="Wingdings" charset="0"/>
              <a:buChar char="n"/>
              <a:defRPr/>
            </a:pPr>
            <a:endParaRPr lang="en-US" sz="2000" dirty="0">
              <a:ea typeface="ＭＳ Ｐゴシック" charset="0"/>
              <a:cs typeface="ＭＳ Ｐゴシック" charset="0"/>
            </a:endParaRPr>
          </a:p>
          <a:p>
            <a:pPr eaLnBrk="1" fontAlgn="auto" hangingPunct="1">
              <a:spcAft>
                <a:spcPts val="0"/>
              </a:spcAft>
              <a:buFont typeface="Wingdings" charset="0"/>
              <a:buChar char="n"/>
              <a:defRPr/>
            </a:pPr>
            <a:endParaRPr lang="en-US" sz="2000" dirty="0">
              <a:ea typeface="ＭＳ Ｐゴシック" charset="0"/>
              <a:cs typeface="ＭＳ Ｐゴシック" charset="0"/>
            </a:endParaRPr>
          </a:p>
          <a:p>
            <a:pPr eaLnBrk="1" fontAlgn="auto" hangingPunct="1">
              <a:spcAft>
                <a:spcPts val="0"/>
              </a:spcAft>
              <a:buFont typeface="Wingdings" charset="0"/>
              <a:buChar char="n"/>
              <a:defRPr/>
            </a:pPr>
            <a:endParaRPr lang="en-US" sz="2000" dirty="0">
              <a:ea typeface="ＭＳ Ｐゴシック" charset="0"/>
              <a:cs typeface="ＭＳ Ｐゴシック" charset="0"/>
            </a:endParaRPr>
          </a:p>
          <a:p>
            <a:pPr marL="0" indent="0" eaLnBrk="1" fontAlgn="auto" hangingPunct="1">
              <a:spcAft>
                <a:spcPts val="0"/>
              </a:spcAft>
              <a:buFont typeface="Wingdings" charset="0"/>
              <a:buNone/>
              <a:defRPr/>
            </a:pPr>
            <a:r>
              <a:rPr lang="en-US" sz="2000" dirty="0">
                <a:ea typeface="ＭＳ Ｐゴシック" charset="0"/>
                <a:cs typeface="ＭＳ Ｐゴシック" charset="0"/>
              </a:rPr>
              <a:t>Typical section of the emission spectrum of a diatomic molecule. Equally spaced groups of lines correspond to the equal </a:t>
            </a:r>
            <a:r>
              <a:rPr lang="en-US" sz="2000" dirty="0" err="1">
                <a:ea typeface="ＭＳ Ｐゴシック" charset="0"/>
                <a:cs typeface="ＭＳ Ｐゴシック" charset="0"/>
              </a:rPr>
              <a:t>spacings</a:t>
            </a:r>
            <a:r>
              <a:rPr lang="en-US" sz="2000" dirty="0">
                <a:ea typeface="ＭＳ Ｐゴシック" charset="0"/>
                <a:cs typeface="ＭＳ Ｐゴシック" charset="0"/>
              </a:rPr>
              <a:t> between vibrational levels. The structure within each group is due to transitions between rotational levels.</a:t>
            </a:r>
          </a:p>
          <a:p>
            <a:pPr eaLnBrk="1" fontAlgn="auto" hangingPunct="1">
              <a:spcAft>
                <a:spcPts val="0"/>
              </a:spcAft>
              <a:buFont typeface="Wingdings" charset="0"/>
              <a:buChar char="n"/>
              <a:defRPr/>
            </a:pPr>
            <a:endParaRPr lang="en-US" sz="2000" dirty="0">
              <a:ea typeface="ＭＳ Ｐゴシック" charset="0"/>
              <a:cs typeface="ＭＳ Ｐゴシック" charset="0"/>
            </a:endParaRPr>
          </a:p>
          <a:p>
            <a:pPr eaLnBrk="1" fontAlgn="auto" hangingPunct="1">
              <a:spcAft>
                <a:spcPts val="0"/>
              </a:spcAft>
              <a:buFont typeface="Wingdings" charset="0"/>
              <a:buChar char="n"/>
              <a:defRPr/>
            </a:pPr>
            <a:endParaRPr lang="en-US" sz="2000" dirty="0">
              <a:ea typeface="ＭＳ Ｐゴシック" charset="0"/>
              <a:cs typeface="ＭＳ Ｐゴシック" charset="0"/>
            </a:endParaRPr>
          </a:p>
          <a:p>
            <a:pPr eaLnBrk="1" fontAlgn="auto" hangingPunct="1">
              <a:spcAft>
                <a:spcPts val="0"/>
              </a:spcAft>
              <a:buFont typeface="Wingdings" charset="0"/>
              <a:buChar char="n"/>
              <a:defRPr/>
            </a:pPr>
            <a:endParaRPr lang="en-US" sz="2000" dirty="0">
              <a:ea typeface="ＭＳ Ｐゴシック" charset="0"/>
              <a:cs typeface="ＭＳ Ｐゴシック" charset="0"/>
            </a:endParaRPr>
          </a:p>
          <a:p>
            <a:pPr eaLnBrk="1" fontAlgn="auto" hangingPunct="1">
              <a:spcAft>
                <a:spcPts val="0"/>
              </a:spcAft>
              <a:buFont typeface="Wingdings" charset="0"/>
              <a:buChar char="n"/>
              <a:defRPr/>
            </a:pPr>
            <a:endParaRPr lang="en-US" sz="2000" dirty="0">
              <a:ea typeface="ＭＳ Ｐゴシック" charset="0"/>
              <a:cs typeface="ＭＳ Ｐゴシック" charset="0"/>
            </a:endParaRPr>
          </a:p>
        </p:txBody>
      </p:sp>
      <p:sp>
        <p:nvSpPr>
          <p:cNvPr id="11267" name="Rectangle 5">
            <a:extLst>
              <a:ext uri="{FF2B5EF4-FFF2-40B4-BE49-F238E27FC236}">
                <a16:creationId xmlns:a16="http://schemas.microsoft.com/office/drawing/2014/main" id="{C497E565-A413-4017-A90A-57BC506C7046}"/>
              </a:ext>
            </a:extLst>
          </p:cNvPr>
          <p:cNvSpPr>
            <a:spLocks noGrp="1" noChangeArrowheads="1"/>
          </p:cNvSpPr>
          <p:nvPr>
            <p:ph type="title"/>
          </p:nvPr>
        </p:nvSpPr>
        <p:spPr/>
        <p:txBody>
          <a:bodyPr/>
          <a:lstStyle/>
          <a:p>
            <a:pPr eaLnBrk="1" hangingPunct="1"/>
            <a:r>
              <a:rPr lang="en-US" altLang="en-US" sz="3400">
                <a:ea typeface="MS PGothic" panose="020B0600070205080204" pitchFamily="34" charset="-128"/>
              </a:rPr>
              <a:t>Vibration and Rotation Combined</a:t>
            </a:r>
          </a:p>
        </p:txBody>
      </p:sp>
      <p:sp>
        <p:nvSpPr>
          <p:cNvPr id="11268" name="Line 3">
            <a:extLst>
              <a:ext uri="{FF2B5EF4-FFF2-40B4-BE49-F238E27FC236}">
                <a16:creationId xmlns:a16="http://schemas.microsoft.com/office/drawing/2014/main" id="{B8EBBF06-24FC-49E1-B09A-E4CA21188E1E}"/>
              </a:ext>
            </a:extLst>
          </p:cNvPr>
          <p:cNvSpPr>
            <a:spLocks noChangeShapeType="1"/>
          </p:cNvSpPr>
          <p:nvPr/>
        </p:nvSpPr>
        <p:spPr bwMode="auto">
          <a:xfrm>
            <a:off x="533400" y="19050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9" name="Picture 6" descr="1006">
            <a:extLst>
              <a:ext uri="{FF2B5EF4-FFF2-40B4-BE49-F238E27FC236}">
                <a16:creationId xmlns:a16="http://schemas.microsoft.com/office/drawing/2014/main" id="{E6F10642-4160-4448-9000-AC44F293084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b="6609"/>
          <a:stretch>
            <a:fillRect/>
          </a:stretch>
        </p:blipFill>
        <p:spPr bwMode="auto">
          <a:xfrm>
            <a:off x="2895600" y="3476625"/>
            <a:ext cx="3105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813</Words>
  <Application>Microsoft Office PowerPoint</Application>
  <PresentationFormat>On-screen Show (4:3)</PresentationFormat>
  <Paragraphs>95</Paragraphs>
  <Slides>17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6" baseType="lpstr">
      <vt:lpstr>Arial</vt:lpstr>
      <vt:lpstr>Calibri</vt:lpstr>
      <vt:lpstr>MS PGothic</vt:lpstr>
      <vt:lpstr>Wingdings</vt:lpstr>
      <vt:lpstr>Lucida Grande</vt:lpstr>
      <vt:lpstr>ヒラギノ角ゴ Pro W3</vt:lpstr>
      <vt:lpstr>Office Theme</vt:lpstr>
      <vt:lpstr>Microsoft Equation</vt:lpstr>
      <vt:lpstr>Microsoft Equation 3.0</vt:lpstr>
      <vt:lpstr>Rotation and vibration spectra</vt:lpstr>
      <vt:lpstr>Rotational States</vt:lpstr>
      <vt:lpstr>Rotational States</vt:lpstr>
      <vt:lpstr>PowerPoint Presentation</vt:lpstr>
      <vt:lpstr>Vibrational States</vt:lpstr>
      <vt:lpstr>Vibrational States</vt:lpstr>
      <vt:lpstr>PowerPoint Presentation</vt:lpstr>
      <vt:lpstr>Vibration and Rotation Combined</vt:lpstr>
      <vt:lpstr>Vibration and Rotation Combined</vt:lpstr>
      <vt:lpstr>Vibration and Rotation Combined</vt:lpstr>
      <vt:lpstr>Vibration and Rotation Combined</vt:lpstr>
      <vt:lpstr>Vibration and Rotation Combined</vt:lpstr>
      <vt:lpstr>PowerPoint Presentation</vt:lpstr>
      <vt:lpstr>Vibration and Rotation Combined</vt:lpstr>
      <vt:lpstr>Vibration and Rotation Combined</vt:lpstr>
      <vt:lpstr>Raman Spectroscopies </vt:lpstr>
      <vt:lpstr>Raman scattering</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Rotation ,vibration, electronic spectra</dc:title>
  <dc:creator>HAS</dc:creator>
  <cp:lastModifiedBy>Rodriguez, Carlos E</cp:lastModifiedBy>
  <cp:revision>21</cp:revision>
  <dcterms:created xsi:type="dcterms:W3CDTF">2012-11-07T16:15:14Z</dcterms:created>
  <dcterms:modified xsi:type="dcterms:W3CDTF">2021-10-03T18:26:31Z</dcterms:modified>
</cp:coreProperties>
</file>