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5023" r:id="rId2"/>
    <p:sldMasterId id="2147485036" r:id="rId3"/>
    <p:sldMasterId id="2147485048" r:id="rId4"/>
    <p:sldMasterId id="2147485060" r:id="rId5"/>
    <p:sldMasterId id="2147485074" r:id="rId6"/>
    <p:sldMasterId id="2147485086" r:id="rId7"/>
    <p:sldMasterId id="2147485098" r:id="rId8"/>
    <p:sldMasterId id="2147485254" r:id="rId9"/>
    <p:sldMasterId id="2147485267" r:id="rId10"/>
    <p:sldMasterId id="2147486121" r:id="rId11"/>
  </p:sldMasterIdLst>
  <p:notesMasterIdLst>
    <p:notesMasterId r:id="rId53"/>
  </p:notesMasterIdLst>
  <p:handoutMasterIdLst>
    <p:handoutMasterId r:id="rId54"/>
  </p:handoutMasterIdLst>
  <p:sldIdLst>
    <p:sldId id="433" r:id="rId12"/>
    <p:sldId id="364" r:id="rId13"/>
    <p:sldId id="441" r:id="rId14"/>
    <p:sldId id="411" r:id="rId15"/>
    <p:sldId id="366" r:id="rId16"/>
    <p:sldId id="367" r:id="rId17"/>
    <p:sldId id="336" r:id="rId18"/>
    <p:sldId id="337" r:id="rId19"/>
    <p:sldId id="338" r:id="rId20"/>
    <p:sldId id="339" r:id="rId21"/>
    <p:sldId id="340" r:id="rId22"/>
    <p:sldId id="341" r:id="rId23"/>
    <p:sldId id="407" r:id="rId24"/>
    <p:sldId id="420" r:id="rId25"/>
    <p:sldId id="408" r:id="rId26"/>
    <p:sldId id="409" r:id="rId27"/>
    <p:sldId id="443" r:id="rId28"/>
    <p:sldId id="423" r:id="rId29"/>
    <p:sldId id="424" r:id="rId30"/>
    <p:sldId id="349" r:id="rId31"/>
    <p:sldId id="348" r:id="rId32"/>
    <p:sldId id="401" r:id="rId33"/>
    <p:sldId id="363" r:id="rId34"/>
    <p:sldId id="395" r:id="rId35"/>
    <p:sldId id="394" r:id="rId36"/>
    <p:sldId id="351" r:id="rId37"/>
    <p:sldId id="360" r:id="rId38"/>
    <p:sldId id="426" r:id="rId39"/>
    <p:sldId id="437" r:id="rId40"/>
    <p:sldId id="405" r:id="rId41"/>
    <p:sldId id="406" r:id="rId42"/>
    <p:sldId id="431" r:id="rId43"/>
    <p:sldId id="365" r:id="rId44"/>
    <p:sldId id="352" r:id="rId45"/>
    <p:sldId id="353" r:id="rId46"/>
    <p:sldId id="354" r:id="rId47"/>
    <p:sldId id="355" r:id="rId48"/>
    <p:sldId id="438" r:id="rId49"/>
    <p:sldId id="358" r:id="rId50"/>
    <p:sldId id="256" r:id="rId51"/>
    <p:sldId id="422" r:id="rId52"/>
  </p:sldIdLst>
  <p:sldSz cx="12192000" cy="6858000"/>
  <p:notesSz cx="7010400" cy="9236075"/>
  <p:custDataLst>
    <p:tags r:id="rId5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F3E9EF"/>
    <a:srgbClr val="FFCCFF"/>
    <a:srgbClr val="EAEAEA"/>
    <a:srgbClr val="0000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89" d="100"/>
          <a:sy n="89" d="100"/>
        </p:scale>
        <p:origin x="754" y="7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tags" Target="tags/tag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ableStyles" Target="tableStyle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Book1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'Exam I'!$A$2:$A$158</cx:f>
        <cx:lvl ptCount="157" formatCode="General">
          <cx:pt idx="0">100</cx:pt>
          <cx:pt idx="1">90</cx:pt>
          <cx:pt idx="2">90</cx:pt>
          <cx:pt idx="3">90</cx:pt>
          <cx:pt idx="4">85</cx:pt>
          <cx:pt idx="5">95</cx:pt>
          <cx:pt idx="6">85</cx:pt>
          <cx:pt idx="7">85</cx:pt>
          <cx:pt idx="8">65</cx:pt>
          <cx:pt idx="9">90</cx:pt>
          <cx:pt idx="10">80</cx:pt>
          <cx:pt idx="11">95</cx:pt>
          <cx:pt idx="12">90</cx:pt>
          <cx:pt idx="13">100</cx:pt>
          <cx:pt idx="14">70</cx:pt>
          <cx:pt idx="15">95</cx:pt>
          <cx:pt idx="16">85</cx:pt>
          <cx:pt idx="17">55</cx:pt>
          <cx:pt idx="18">85</cx:pt>
          <cx:pt idx="19">80</cx:pt>
          <cx:pt idx="20">90</cx:pt>
          <cx:pt idx="21">95</cx:pt>
          <cx:pt idx="22">90</cx:pt>
          <cx:pt idx="23">85</cx:pt>
          <cx:pt idx="24">100</cx:pt>
          <cx:pt idx="25">90</cx:pt>
          <cx:pt idx="26">85</cx:pt>
          <cx:pt idx="27">95</cx:pt>
          <cx:pt idx="28">90</cx:pt>
          <cx:pt idx="29">95</cx:pt>
          <cx:pt idx="30">100</cx:pt>
          <cx:pt idx="31">95</cx:pt>
          <cx:pt idx="32">85</cx:pt>
          <cx:pt idx="33">95</cx:pt>
          <cx:pt idx="34">90</cx:pt>
          <cx:pt idx="35">90</cx:pt>
          <cx:pt idx="36">75</cx:pt>
          <cx:pt idx="37">85</cx:pt>
          <cx:pt idx="38">85</cx:pt>
          <cx:pt idx="39">95</cx:pt>
          <cx:pt idx="40">65</cx:pt>
          <cx:pt idx="41">95</cx:pt>
          <cx:pt idx="42">70</cx:pt>
          <cx:pt idx="43">95</cx:pt>
          <cx:pt idx="44">70</cx:pt>
          <cx:pt idx="45">90</cx:pt>
          <cx:pt idx="46">75</cx:pt>
          <cx:pt idx="47">90</cx:pt>
          <cx:pt idx="48">95</cx:pt>
          <cx:pt idx="49">95</cx:pt>
          <cx:pt idx="50">100</cx:pt>
          <cx:pt idx="51">95</cx:pt>
          <cx:pt idx="52">75</cx:pt>
          <cx:pt idx="53">90</cx:pt>
          <cx:pt idx="54">75</cx:pt>
          <cx:pt idx="55">85</cx:pt>
          <cx:pt idx="56">95</cx:pt>
          <cx:pt idx="57">95</cx:pt>
          <cx:pt idx="58">95</cx:pt>
          <cx:pt idx="59">80</cx:pt>
          <cx:pt idx="60">95</cx:pt>
          <cx:pt idx="61">95</cx:pt>
          <cx:pt idx="62">90</cx:pt>
          <cx:pt idx="63">85</cx:pt>
          <cx:pt idx="64">70</cx:pt>
          <cx:pt idx="65">90</cx:pt>
          <cx:pt idx="66">90</cx:pt>
          <cx:pt idx="67">95</cx:pt>
          <cx:pt idx="68">60</cx:pt>
          <cx:pt idx="69">90</cx:pt>
          <cx:pt idx="70">90</cx:pt>
          <cx:pt idx="71">80</cx:pt>
          <cx:pt idx="72">95</cx:pt>
          <cx:pt idx="73">100</cx:pt>
          <cx:pt idx="74">80</cx:pt>
          <cx:pt idx="75">90</cx:pt>
          <cx:pt idx="76">95</cx:pt>
          <cx:pt idx="77">95</cx:pt>
          <cx:pt idx="78">95</cx:pt>
          <cx:pt idx="79">95</cx:pt>
          <cx:pt idx="80">100</cx:pt>
          <cx:pt idx="81">100</cx:pt>
          <cx:pt idx="82">100</cx:pt>
          <cx:pt idx="83">85</cx:pt>
          <cx:pt idx="84">95</cx:pt>
          <cx:pt idx="85">100</cx:pt>
          <cx:pt idx="86">95</cx:pt>
          <cx:pt idx="87">100</cx:pt>
          <cx:pt idx="88">100</cx:pt>
          <cx:pt idx="89">95</cx:pt>
          <cx:pt idx="90">90</cx:pt>
          <cx:pt idx="91">100</cx:pt>
          <cx:pt idx="92">100</cx:pt>
          <cx:pt idx="93">80</cx:pt>
          <cx:pt idx="94">95</cx:pt>
          <cx:pt idx="95">85</cx:pt>
          <cx:pt idx="96">90</cx:pt>
          <cx:pt idx="97">85</cx:pt>
          <cx:pt idx="98">100</cx:pt>
          <cx:pt idx="99">80</cx:pt>
          <cx:pt idx="100">90</cx:pt>
          <cx:pt idx="101">95</cx:pt>
          <cx:pt idx="102">95</cx:pt>
          <cx:pt idx="103">100</cx:pt>
          <cx:pt idx="104">95</cx:pt>
          <cx:pt idx="105">95</cx:pt>
          <cx:pt idx="106">95</cx:pt>
          <cx:pt idx="107">100</cx:pt>
          <cx:pt idx="108">95</cx:pt>
          <cx:pt idx="109">80</cx:pt>
          <cx:pt idx="110">85</cx:pt>
          <cx:pt idx="111">95</cx:pt>
          <cx:pt idx="112">90</cx:pt>
          <cx:pt idx="113">90</cx:pt>
          <cx:pt idx="114">100</cx:pt>
          <cx:pt idx="115">95</cx:pt>
          <cx:pt idx="116">95</cx:pt>
          <cx:pt idx="117">85</cx:pt>
          <cx:pt idx="118">90</cx:pt>
          <cx:pt idx="119">90</cx:pt>
          <cx:pt idx="120">100</cx:pt>
          <cx:pt idx="122">85</cx:pt>
          <cx:pt idx="124">90</cx:pt>
          <cx:pt idx="125">90</cx:pt>
          <cx:pt idx="126">70</cx:pt>
          <cx:pt idx="127">90</cx:pt>
          <cx:pt idx="128">85</cx:pt>
          <cx:pt idx="129">100</cx:pt>
          <cx:pt idx="130">90</cx:pt>
          <cx:pt idx="131">80</cx:pt>
          <cx:pt idx="132">95</cx:pt>
          <cx:pt idx="133">85</cx:pt>
          <cx:pt idx="134">90</cx:pt>
          <cx:pt idx="135">75</cx:pt>
          <cx:pt idx="136">85</cx:pt>
          <cx:pt idx="137">95</cx:pt>
          <cx:pt idx="138">95</cx:pt>
          <cx:pt idx="139">90</cx:pt>
          <cx:pt idx="140">90</cx:pt>
          <cx:pt idx="141">90</cx:pt>
          <cx:pt idx="142">80</cx:pt>
          <cx:pt idx="143">85</cx:pt>
          <cx:pt idx="144">70</cx:pt>
          <cx:pt idx="145">85</cx:pt>
          <cx:pt idx="146">85</cx:pt>
          <cx:pt idx="147">80</cx:pt>
          <cx:pt idx="148">85</cx:pt>
          <cx:pt idx="149">100</cx:pt>
          <cx:pt idx="150">95</cx:pt>
          <cx:pt idx="151">80</cx:pt>
          <cx:pt idx="152">80</cx:pt>
          <cx:pt idx="153">90</cx:pt>
          <cx:pt idx="154">95</cx:pt>
          <cx:pt idx="155">100</cx:pt>
          <cx:pt idx="156">90</cx:pt>
        </cx:lvl>
      </cx:numDim>
    </cx:data>
  </cx:chartData>
  <cx:chart>
    <cx:plotArea>
      <cx:plotAreaRegion>
        <cx:series layoutId="clusteredColumn" uniqueId="{E38FC190-C25F-45EE-84A5-B21B25694E43}">
          <cx:tx>
            <cx:txData>
              <cx:f/>
              <cx:v>Grades</cx:v>
            </cx:txData>
          </cx:tx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800" b="1" i="0">
                    <a:solidFill>
                      <a:srgbClr val="59595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 sz="1800" b="1"/>
              </a:p>
            </cx:txPr>
            <cx:visibility seriesName="0" categoryName="0" value="1"/>
          </cx:dataLabels>
          <cx:dataId val="0"/>
          <cx:layoutPr>
            <cx:binning intervalClosed="r">
              <cx:binSize val="5"/>
            </cx:binning>
          </cx:layoutPr>
        </cx:series>
      </cx:plotAreaRegion>
      <cx:axis id="0">
        <cx:catScaling gapWidth="0"/>
        <cx:title>
          <cx:tx>
            <cx:txData>
              <cx:v>Grades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 sz="1800" b="1"/>
              </a:pPr>
              <a:r>
                <a:rPr lang="en-US" sz="1800" b="1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 panose="020F0502020204030204"/>
                </a:rPr>
                <a:t>Grades</a:t>
              </a:r>
            </a:p>
          </cx:txPr>
        </cx:title>
        <cx:tickLabels/>
        <cx:txPr>
          <a:bodyPr vertOverflow="overflow" horzOverflow="overflow" wrap="square" lIns="0" tIns="0" rIns="0" bIns="0"/>
          <a:lstStyle/>
          <a:p>
            <a:pPr algn="ctr" rtl="0">
              <a:defRPr sz="1800" b="1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 sz="1800" b="1"/>
          </a:p>
        </cx:txPr>
      </cx:axis>
      <cx:axis id="1">
        <cx:valScaling/>
        <cx:title>
          <cx:tx>
            <cx:txData>
              <cx:v>Number of Students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 sz="1800" b="1"/>
              </a:pPr>
              <a:r>
                <a:rPr lang="en-US" sz="1800" b="1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 panose="020F0502020204030204"/>
                </a:rPr>
                <a:t>Number of Students</a:t>
              </a:r>
            </a:p>
          </cx:txPr>
        </cx:title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1800" b="1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 sz="1800" b="1"/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3249AC-841D-45D0-913B-0C451CA530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A82843-9CA1-411D-B9D6-21744500E3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3F6C06E-1E43-4A24-AE9E-7CA93DD01B37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B0BCE-D7DF-413F-8B83-EA28A02CAF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B6E87-38B3-462F-BABB-C50DBB13B7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1050022-B877-4601-A2EF-B72CDB922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70F182-BB1F-409B-822D-CF8E58FA7F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2BB714-12DA-49E8-84AC-F2F3CA86C94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41F6E05-4EEE-43D1-B6A1-B4CB609068E0}" type="datetime1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ECB14E1-5D0E-4EDB-AD67-9DC4AE8A18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C44DABA-4D3A-4AB9-A969-4EA215CCED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582A9-8133-4B60-AFF8-89FB4A6F6C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1A297-D924-445D-BC32-9ABAF9406B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3D4D964-B458-46EB-B788-A5A3C02DDA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7B64BF8D-D5F3-4231-8035-3F83217E77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822CCC7-3AB6-4B9B-BAFF-CB8A81E0A868}" type="slidenum">
              <a:rPr lang="en-US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5909C317-E4A0-45A2-8560-39B8FB53C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A15DCDAE-9AC7-4CB6-8F5B-D1913C7CC6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dirty="0">
                <a:ea typeface="ＭＳ Ｐゴシック" panose="020B0600070205080204" pitchFamily="34" charset="-128"/>
              </a:rPr>
              <a:t>Topic with much publicity: </a:t>
            </a:r>
            <a:r>
              <a:rPr lang="en-US" dirty="0" err="1">
                <a:ea typeface="ＭＳ Ｐゴシック" panose="020B0600070205080204" pitchFamily="34" charset="-128"/>
              </a:rPr>
              <a:t>extrasolar</a:t>
            </a:r>
            <a:r>
              <a:rPr lang="en-US" dirty="0">
                <a:ea typeface="ＭＳ Ｐゴシック" panose="020B0600070205080204" pitchFamily="34" charset="-128"/>
              </a:rPr>
              <a:t> planets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dirty="0">
                <a:ea typeface="ＭＳ Ｐゴシック" panose="020B0600070205080204" pitchFamily="34" charset="-128"/>
              </a:rPr>
              <a:t>1st method: frequency measurement</a:t>
            </a:r>
          </a:p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è"/>
              <a:defRPr/>
            </a:pPr>
            <a:r>
              <a:rPr lang="en-US" dirty="0">
                <a:ea typeface="ＭＳ Ｐゴシック" panose="020B0600070205080204" pitchFamily="34" charset="-128"/>
                <a:sym typeface="Wingdings" pitchFamily="2" charset="2"/>
              </a:rPr>
              <a:t>Our business!</a:t>
            </a:r>
          </a:p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è"/>
              <a:defRPr/>
            </a:pPr>
            <a:endParaRPr lang="en-US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è"/>
              <a:defRPr/>
            </a:pPr>
            <a:r>
              <a:rPr lang="en-US" dirty="0">
                <a:ea typeface="ＭＳ Ｐゴシック" panose="020B0600070205080204" pitchFamily="34" charset="-128"/>
                <a:sym typeface="Wingdings" pitchFamily="2" charset="2"/>
              </a:rPr>
              <a:t>Habitable Earth-like </a:t>
            </a:r>
            <a:r>
              <a:rPr lang="en-US" dirty="0" err="1">
                <a:ea typeface="ＭＳ Ｐゴシック" panose="020B0600070205080204" pitchFamily="34" charset="-128"/>
                <a:sym typeface="Wingdings" pitchFamily="2" charset="2"/>
              </a:rPr>
              <a:t>exoplanets</a:t>
            </a:r>
            <a:r>
              <a:rPr lang="en-US" dirty="0">
                <a:ea typeface="ＭＳ Ｐゴシック" panose="020B0600070205080204" pitchFamily="34" charset="-128"/>
                <a:sym typeface="Wingdings" pitchFamily="2" charset="2"/>
              </a:rPr>
              <a:t>?</a:t>
            </a:r>
            <a:endParaRPr 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:a16="http://schemas.microsoft.com/office/drawing/2014/main" id="{2062D7E9-7196-473E-B0E2-E5DDEC49B2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>
            <a:extLst>
              <a:ext uri="{FF2B5EF4-FFF2-40B4-BE49-F238E27FC236}">
                <a16:creationId xmlns:a16="http://schemas.microsoft.com/office/drawing/2014/main" id="{6445D806-D9B8-4801-B7F9-6ED0AD65B1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5236" name="Slide Number Placeholder 3">
            <a:extLst>
              <a:ext uri="{FF2B5EF4-FFF2-40B4-BE49-F238E27FC236}">
                <a16:creationId xmlns:a16="http://schemas.microsoft.com/office/drawing/2014/main" id="{468201CE-742E-46CC-8DE5-C2F7249226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DBACFA2-5E11-4F58-B778-53AB71DD5763}" type="slidenum">
              <a:rPr lang="en-US" altLang="en-US" sz="1200" smtClean="0">
                <a:solidFill>
                  <a:srgbClr val="1F497D"/>
                </a:solidFill>
              </a:rPr>
              <a:pPr/>
              <a:t>21</a:t>
            </a:fld>
            <a:endParaRPr lang="en-US" altLang="en-US" sz="120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>
            <a:extLst>
              <a:ext uri="{FF2B5EF4-FFF2-40B4-BE49-F238E27FC236}">
                <a16:creationId xmlns:a16="http://schemas.microsoft.com/office/drawing/2014/main" id="{80F25423-8654-4743-BA05-D10D655E14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>
            <a:extLst>
              <a:ext uri="{FF2B5EF4-FFF2-40B4-BE49-F238E27FC236}">
                <a16:creationId xmlns:a16="http://schemas.microsoft.com/office/drawing/2014/main" id="{09C24773-3585-4CB1-8F8B-3D67604D4C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Add this new slide</a:t>
            </a:r>
          </a:p>
        </p:txBody>
      </p:sp>
      <p:sp>
        <p:nvSpPr>
          <p:cNvPr id="98308" name="Slide Number Placeholder 3">
            <a:extLst>
              <a:ext uri="{FF2B5EF4-FFF2-40B4-BE49-F238E27FC236}">
                <a16:creationId xmlns:a16="http://schemas.microsoft.com/office/drawing/2014/main" id="{B8B841E0-2EFC-4121-9620-495CB78360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C62A575-35FF-4A07-BC90-2ED8C41CF331}" type="slidenum">
              <a:rPr lang="en-US" altLang="en-US" sz="1200" smtClean="0">
                <a:solidFill>
                  <a:srgbClr val="1F497D"/>
                </a:solidFill>
              </a:rPr>
              <a:pPr/>
              <a:t>23</a:t>
            </a:fld>
            <a:endParaRPr lang="en-US" altLang="en-US" sz="120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>
            <a:extLst>
              <a:ext uri="{FF2B5EF4-FFF2-40B4-BE49-F238E27FC236}">
                <a16:creationId xmlns:a16="http://schemas.microsoft.com/office/drawing/2014/main" id="{CE1FB4D1-73AE-4B33-86D8-E504E6E4C2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>
            <a:extLst>
              <a:ext uri="{FF2B5EF4-FFF2-40B4-BE49-F238E27FC236}">
                <a16:creationId xmlns:a16="http://schemas.microsoft.com/office/drawing/2014/main" id="{33F42726-6279-4655-BD09-51105EFDEA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Title rewritten</a:t>
            </a:r>
          </a:p>
        </p:txBody>
      </p:sp>
      <p:sp>
        <p:nvSpPr>
          <p:cNvPr id="102404" name="Slide Number Placeholder 3">
            <a:extLst>
              <a:ext uri="{FF2B5EF4-FFF2-40B4-BE49-F238E27FC236}">
                <a16:creationId xmlns:a16="http://schemas.microsoft.com/office/drawing/2014/main" id="{7293DDC3-2B08-4DD5-8487-2C4F144783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9EE0FC-1A3B-4190-B07A-C50442E822AB}" type="slidenum">
              <a:rPr lang="en-US" altLang="en-US" sz="1200" smtClean="0">
                <a:solidFill>
                  <a:srgbClr val="1F497D"/>
                </a:solidFill>
              </a:rPr>
              <a:pPr/>
              <a:t>26</a:t>
            </a:fld>
            <a:endParaRPr lang="en-US" altLang="en-US" sz="120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>
            <a:extLst>
              <a:ext uri="{FF2B5EF4-FFF2-40B4-BE49-F238E27FC236}">
                <a16:creationId xmlns:a16="http://schemas.microsoft.com/office/drawing/2014/main" id="{74A593DA-5FC4-40A2-9004-C7BB15C096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>
            <a:extLst>
              <a:ext uri="{FF2B5EF4-FFF2-40B4-BE49-F238E27FC236}">
                <a16:creationId xmlns:a16="http://schemas.microsoft.com/office/drawing/2014/main" id="{D2680171-6D0B-4764-B23D-DA31327286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Changed title</a:t>
            </a:r>
          </a:p>
        </p:txBody>
      </p:sp>
      <p:sp>
        <p:nvSpPr>
          <p:cNvPr id="104452" name="Slide Number Placeholder 3">
            <a:extLst>
              <a:ext uri="{FF2B5EF4-FFF2-40B4-BE49-F238E27FC236}">
                <a16:creationId xmlns:a16="http://schemas.microsoft.com/office/drawing/2014/main" id="{D647FB3B-D685-4900-AA65-4671BEFCF0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D6C2764-C3AC-4683-9F95-E9F390F30F5F}" type="slidenum">
              <a:rPr lang="en-US" altLang="en-US" sz="1200" smtClean="0">
                <a:solidFill>
                  <a:srgbClr val="1F497D"/>
                </a:solidFill>
              </a:rPr>
              <a:pPr/>
              <a:t>27</a:t>
            </a:fld>
            <a:endParaRPr lang="en-US" altLang="en-US" sz="120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>
            <a:extLst>
              <a:ext uri="{FF2B5EF4-FFF2-40B4-BE49-F238E27FC236}">
                <a16:creationId xmlns:a16="http://schemas.microsoft.com/office/drawing/2014/main" id="{95B88B56-B3B6-4339-8179-A69AE908A9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>
            <a:extLst>
              <a:ext uri="{FF2B5EF4-FFF2-40B4-BE49-F238E27FC236}">
                <a16:creationId xmlns:a16="http://schemas.microsoft.com/office/drawing/2014/main" id="{68E403B6-59E9-424D-ABC1-BF30084E13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0596" name="Slide Number Placeholder 3">
            <a:extLst>
              <a:ext uri="{FF2B5EF4-FFF2-40B4-BE49-F238E27FC236}">
                <a16:creationId xmlns:a16="http://schemas.microsoft.com/office/drawing/2014/main" id="{39C25840-D093-47F9-A2C4-981691AD87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ACDF1B0-98EE-42B8-872F-FD6A788D3568}" type="slidenum">
              <a:rPr lang="en-US" altLang="en-US" sz="1200" smtClean="0">
                <a:solidFill>
                  <a:srgbClr val="1F497D"/>
                </a:solidFill>
              </a:rPr>
              <a:pPr/>
              <a:t>32</a:t>
            </a:fld>
            <a:endParaRPr lang="en-US" altLang="en-US" sz="120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>
            <a:extLst>
              <a:ext uri="{FF2B5EF4-FFF2-40B4-BE49-F238E27FC236}">
                <a16:creationId xmlns:a16="http://schemas.microsoft.com/office/drawing/2014/main" id="{884F9370-F444-4704-9C36-CDE7D1AB60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>
            <a:extLst>
              <a:ext uri="{FF2B5EF4-FFF2-40B4-BE49-F238E27FC236}">
                <a16:creationId xmlns:a16="http://schemas.microsoft.com/office/drawing/2014/main" id="{B8850195-F03E-4DB3-B5A6-39B84843B9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Add this slide</a:t>
            </a:r>
          </a:p>
        </p:txBody>
      </p:sp>
      <p:sp>
        <p:nvSpPr>
          <p:cNvPr id="112644" name="Slide Number Placeholder 3">
            <a:extLst>
              <a:ext uri="{FF2B5EF4-FFF2-40B4-BE49-F238E27FC236}">
                <a16:creationId xmlns:a16="http://schemas.microsoft.com/office/drawing/2014/main" id="{97AA9C84-F62E-4C5E-883F-44C876F9CB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569DF33-EF8E-4554-91DB-E68E53C79320}" type="slidenum">
              <a:rPr lang="en-US" altLang="en-US" sz="1200" smtClean="0">
                <a:solidFill>
                  <a:srgbClr val="1F497D"/>
                </a:solidFill>
              </a:rPr>
              <a:pPr/>
              <a:t>33</a:t>
            </a:fld>
            <a:endParaRPr lang="en-US" altLang="en-US" sz="120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>
            <a:extLst>
              <a:ext uri="{FF2B5EF4-FFF2-40B4-BE49-F238E27FC236}">
                <a16:creationId xmlns:a16="http://schemas.microsoft.com/office/drawing/2014/main" id="{9EB2F044-6F2F-4C7F-85BA-45DFEA2C92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>
            <a:extLst>
              <a:ext uri="{FF2B5EF4-FFF2-40B4-BE49-F238E27FC236}">
                <a16:creationId xmlns:a16="http://schemas.microsoft.com/office/drawing/2014/main" id="{672979AD-E116-40E0-9F65-AC8AB657BA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7764" name="Slide Number Placeholder 3">
            <a:extLst>
              <a:ext uri="{FF2B5EF4-FFF2-40B4-BE49-F238E27FC236}">
                <a16:creationId xmlns:a16="http://schemas.microsoft.com/office/drawing/2014/main" id="{E5B1FEDD-2242-4A7F-AA16-BECBFA33B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205B9D3-8332-4F3F-A8DA-705CB35BAA68}" type="slidenum">
              <a:rPr lang="en-US" altLang="en-US" sz="1200" smtClean="0">
                <a:solidFill>
                  <a:srgbClr val="1F497D"/>
                </a:solidFill>
              </a:rPr>
              <a:pPr/>
              <a:t>37</a:t>
            </a:fld>
            <a:endParaRPr lang="en-US" altLang="en-US" sz="120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>
            <a:extLst>
              <a:ext uri="{FF2B5EF4-FFF2-40B4-BE49-F238E27FC236}">
                <a16:creationId xmlns:a16="http://schemas.microsoft.com/office/drawing/2014/main" id="{9DEA7948-7AE7-4339-9C3B-0E302E6DDB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>
            <a:extLst>
              <a:ext uri="{FF2B5EF4-FFF2-40B4-BE49-F238E27FC236}">
                <a16:creationId xmlns:a16="http://schemas.microsoft.com/office/drawing/2014/main" id="{69E3E356-5471-41EF-BEF2-218129FF56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9812" name="Slide Number Placeholder 3">
            <a:extLst>
              <a:ext uri="{FF2B5EF4-FFF2-40B4-BE49-F238E27FC236}">
                <a16:creationId xmlns:a16="http://schemas.microsoft.com/office/drawing/2014/main" id="{F3A34CDB-BC7D-454A-A26C-C3DB5D5E7C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9634969-18C1-4D9B-9F97-D8898D258610}" type="slidenum">
              <a:rPr lang="en-US" altLang="en-US" sz="1200" smtClean="0">
                <a:solidFill>
                  <a:srgbClr val="1F497D"/>
                </a:solidFill>
              </a:rPr>
              <a:pPr/>
              <a:t>38</a:t>
            </a:fld>
            <a:endParaRPr lang="en-US" altLang="en-US" sz="120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8253FA80-28C8-4B10-B155-A3D85743AA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B8A38C3-632E-4401-956E-C476A78859E1}" type="slidenum">
              <a:rPr lang="en-US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B07BC233-BC45-43E6-A28C-09BCEF4A3A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405740C2-072F-47D4-B5C4-E60599D305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18E692B9-03E8-4DB8-AFD4-6A70E94C12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D62C8A7-BB3E-46F6-94E0-38A53FDE037B}" type="slidenum">
              <a:rPr lang="it-IT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it-IT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11F3A59F-343F-4482-A8CC-19D3DE6D88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61F06075-F545-40EF-8EE7-DE1174BB8F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DF5DC588-713C-458E-9FB7-FFC785FC4A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8675980-101C-4487-B8A1-3719EDFA8CE4}" type="slidenum">
              <a:rPr lang="en-US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62B66576-07CE-4D6E-8CC5-56832058DD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7C3D84B2-C839-4E4E-8A1B-00D94BBE3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617 known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0B5B3A78-A36C-4F8C-B7E7-80EEB76E15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94D1A455-3DBF-4C93-B561-7BEFE5C80C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Add paragraph from figure 2.29</a:t>
            </a:r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4EAE5428-4190-4AEE-8C97-A58090B148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A9A74C1-91BD-4D6B-9CA8-A9FA39CCEEBA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7B303D68-8DE3-4E42-8438-C9015D05ED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A25FAA03-B721-4D8E-A073-3FE3689C36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Spaced a bit more evenly</a:t>
            </a:r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031284F7-68D7-4DD3-81C1-D44453018D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731C054-5758-41A4-98D5-030AABFF6BAC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E7077ED4-7286-4FE8-B5EB-8E87CE3D40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F3F092E6-EFCB-4E5B-89D8-0DC6F85AD3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4486B148-2030-49FD-AE82-A38CC5D9B5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89D5319-80DD-46BE-B737-D79BD8EC3360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62872497-3205-471E-9C14-ADFEE044E8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928FDBB1-28A3-4A7B-81CC-32C7F9752A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CEEF2B95-9D68-43A0-A1C6-671625C80E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13A65C5-E94A-4909-94FB-B1BDDA9700B1}" type="slidenum">
              <a:rPr lang="en-US" altLang="en-US" sz="1200" smtClean="0">
                <a:solidFill>
                  <a:srgbClr val="1F497D"/>
                </a:solidFill>
              </a:rPr>
              <a:pPr/>
              <a:t>17</a:t>
            </a:fld>
            <a:endParaRPr lang="en-US" altLang="en-US" sz="120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CC32AD9C-7288-451A-A9E3-7A6996C76E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FC7B1B48-CF52-4AC6-AF63-44156C3DAA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Add con</a:t>
            </a:r>
            <a:r>
              <a:rPr lang="ja-JP" altLang="en-US"/>
              <a:t>’</a:t>
            </a:r>
            <a:r>
              <a:rPr lang="en-US" altLang="ja-JP"/>
              <a:t>t title</a:t>
            </a:r>
            <a:endParaRPr lang="en-US" altLang="en-US"/>
          </a:p>
        </p:txBody>
      </p:sp>
      <p:sp>
        <p:nvSpPr>
          <p:cNvPr id="93188" name="Slide Number Placeholder 3">
            <a:extLst>
              <a:ext uri="{FF2B5EF4-FFF2-40B4-BE49-F238E27FC236}">
                <a16:creationId xmlns:a16="http://schemas.microsoft.com/office/drawing/2014/main" id="{757B0F3B-A165-4B50-9603-A8F463751F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CD6D325-552A-48B0-BDED-852AA8AA77A5}" type="slidenum">
              <a:rPr lang="en-US" altLang="en-US" sz="1200" smtClean="0">
                <a:solidFill>
                  <a:srgbClr val="1F497D"/>
                </a:solidFill>
              </a:rPr>
              <a:pPr/>
              <a:t>20</a:t>
            </a:fld>
            <a:endParaRPr lang="en-US" altLang="en-US" sz="120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8C019A-4467-4E4B-BAD1-7A7984A1F3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C1961B-BAD0-4BAB-9D7E-048BEAC9C3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71E532-0970-488B-8178-289342444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61183-77F7-457D-BC8C-680B0D9851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9682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8EB9E2-2357-4161-ADDE-21CC3D2B14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EEAC43-D695-4F20-A6F9-C6E223E734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D306D1-10A1-4444-9261-1604EE8A96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72A1F-5839-448E-BDE1-9ED6C41CF4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766172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51A324B-9D70-48F2-AD22-CD006B9A2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14202-C71D-432D-BEE8-D3C9717DC3FB}" type="datetimeFigureOut">
              <a:rPr lang="en-IE"/>
              <a:pPr>
                <a:defRPr/>
              </a:pPr>
              <a:t>14/09/2022</a:t>
            </a:fld>
            <a:endParaRPr lang="en-I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2B0CF03-7BAC-4390-AC0D-0ACA016EF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06C2BA-9AF3-42B1-8EF0-B28354A98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BA48-AFDE-4521-99C9-D3A204430FB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17820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AA472D7-6B01-4C36-9E48-0860AF6A1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BD8D8-750A-46CB-8051-CB1A4AC98DF0}" type="datetimeFigureOut">
              <a:rPr lang="en-IE"/>
              <a:pPr>
                <a:defRPr/>
              </a:pPr>
              <a:t>14/09/2022</a:t>
            </a:fld>
            <a:endParaRPr lang="en-I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B03D032-4B0E-48F5-99FB-3AF5089DE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B461B84-1A73-4721-A512-1A7F03B7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AB4A1-996B-434C-A225-CAD98805644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27544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1AC7AA2-16FF-47DB-BDD6-D3439E06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E4A92-6E1A-4357-A092-7245A1523381}" type="datetimeFigureOut">
              <a:rPr lang="en-IE"/>
              <a:pPr>
                <a:defRPr/>
              </a:pPr>
              <a:t>14/09/2022</a:t>
            </a:fld>
            <a:endParaRPr lang="en-I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7C70C99-AC6C-48A1-92D4-5076FB8B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CE8CA16-DF68-4B94-902D-5FB98B71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BA563-3CFC-418E-88B5-C12294AF98F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35797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8D6E6B-8487-46DC-BC7A-BA210BCB3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B53D-8F34-4637-86CE-99E18949DA08}" type="datetimeFigureOut">
              <a:rPr lang="en-IE"/>
              <a:pPr>
                <a:defRPr/>
              </a:pPr>
              <a:t>14/09/2022</a:t>
            </a:fld>
            <a:endParaRPr lang="en-I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7418D2-88FD-4F88-8398-2A3A7978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65A1C6-1A2C-4913-B405-A2230A1BE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D94D7-941D-4162-A730-15414CBA718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11886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AD0BD4-F79B-4DA1-B2CC-6714344F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B65BF-2212-4389-B1B2-C61F655846C3}" type="datetimeFigureOut">
              <a:rPr lang="en-IE"/>
              <a:pPr>
                <a:defRPr/>
              </a:pPr>
              <a:t>14/09/2022</a:t>
            </a:fld>
            <a:endParaRPr lang="en-I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F60094-2283-4FE7-BB86-488C2F4DD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D7975B-7243-4A50-BEF3-8F459CE88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32E61-BBCD-465A-AE23-599FBD85195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29146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69FF2-E790-451A-BD48-79B853DEE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EBB8B-42D0-487B-968D-B79DC812B3EC}" type="datetimeFigureOut">
              <a:rPr lang="en-IE"/>
              <a:pPr>
                <a:defRPr/>
              </a:pPr>
              <a:t>14/09/2022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A3D62-8509-49BE-8A2F-3361592B8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D1D1D-165D-4E92-98E7-91782544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A8A6-396F-4D19-A966-9714F3C1715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12985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7068-317A-4B68-9ECA-1EA6FD4AF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B2EB3-A001-4106-B1C1-50B410FCC13A}" type="datetimeFigureOut">
              <a:rPr lang="en-IE"/>
              <a:pPr>
                <a:defRPr/>
              </a:pPr>
              <a:t>14/09/2022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A00CD-8820-4DDA-A4F4-0FA99B8C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7E3C4-0D2F-4006-98C0-51F940FC6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072B2-D217-4FE8-937F-033B9639503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30021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5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CDD692-0B95-4A75-BD91-67B70CF1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90A74D-8292-4CAA-842C-3537B233F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D2A31A-348E-4142-9C95-2A0B3803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109289-2720-4343-BDDF-2B39B1340EB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5562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BA6CFB-08F9-459D-8C74-0B483DA150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F08F53-CC2A-4D11-A8CF-E12A72CFD9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FAD94D-5BF2-4F9D-A073-65971BE6B8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1F92-F2EF-4675-8B93-1E70BCA5F4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29141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EBBBCA-1DD7-4965-B0B4-DB8F681E89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110E01-5C05-47C7-8523-B4B72874F0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3E65B2-5945-4CD5-B276-92C0EB78A7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CD395-2C2E-4669-AABA-AE6ED5F018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5700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A9CDA6-FCF1-4F31-9DB8-D42790AADA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43804E-6AD4-4653-AC91-B41D4FAD9C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0DCE28-81BC-430E-BEC4-2CD85EA4FE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D29D6-7698-4FA0-9CEA-27150C204D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117394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B84CC3-F4D6-4C74-B320-51E0AF0D5B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1302A7-8E7C-4435-8982-A8C834DB06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61F8F8-5F56-4D30-A224-861B97E30A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43C48-DE4F-43E8-8C6F-844E09DB88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53453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D1A212-FBCF-463F-8894-54631CC74C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80A78E-CC7D-45B9-81B9-62150E679A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F926F0-AE38-42C1-8022-BE1C0AB6AA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00FFC-5B29-4EFA-8F5D-13D3C516EF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14770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D6C5B52-0BF6-4E60-BBE8-9EC45248E7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BA77ABA-DD52-4D9B-A4B4-43DA8316CD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64DC8DC-404B-400F-9F4B-14257D3271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7C4B3-7D99-4C2D-A075-76D2DA77F7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375233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A14F5A4-878D-4F61-8233-03E84CDC45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24246B0-F11C-4B3D-BF58-1DB0A7BCC9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CAE0A3-EFE0-4988-8019-D83758E902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C3FE0-43E2-45F7-9C75-BC0EAA12F3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995638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29C888F-E06D-4244-BA67-E0E24CA76B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C79C9C4-E81B-42FF-B778-860DCC9906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7A2A9AC-15A0-4BCF-A686-9F53C150B1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3F051-098C-4C67-B998-42066213BB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99873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3DFF42-030B-428B-A791-8F489353DF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4B69B3-6FCC-4ECD-A302-03DE35194A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F83F77-5E8A-4A7F-A436-86CBD6D9CE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A4336-2E40-4C9D-BA64-E10D89090F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559499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5BF5F9-D9B7-4510-BE15-E0067383DA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A952EF-A472-4F39-A30F-6799775EB8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2CC2CD-D6B5-4B0A-9093-B15B0BBDC1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23CDA-8659-4BF4-B531-F9593166C3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787204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299F21-A7B2-437D-8432-128677B6E4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28EB27-47CA-4528-ABE1-8558E03B76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D69CC7-9922-4C3D-8EEF-3467A2A288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DB61F-389E-4BC1-BAFA-78B67594E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74133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5D27E4-4A9B-4472-8E67-84784EB1DD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7E3C4C-6127-4AFF-813A-33FFCDC9AE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A728DF-1A5B-4BC9-B985-BDE119CD4E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987E4-901B-4677-AC57-3D6CA9A8FA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652732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3394018-3274-417F-82DF-AE80BD751C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86F0A1C-FEE3-4867-BF4C-C096E6A57A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41A8F62-60FD-41E3-9EC7-9F80E0D56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BA6A3-D8C7-4C4B-9D7D-1CA062458E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96122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8E5F25D-FEFE-4975-BEC7-2F4FCEFBDD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57EA0ED-DB3B-4B5C-BEDA-EB79154DF8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156B714-5229-48D8-B674-6C7B2794C4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B54A1-F5DA-42B7-AC1D-18BFC7DBC6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77356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E6A172-86DC-47D9-AF84-3051EBA69C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18773D-ABEA-41B9-864A-247666E978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6B8D0D-466C-4193-A729-6A096771F6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66AFE-F905-418F-B705-AEC39E0459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214658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44C00-3D48-FA8D-267C-5CF2F07E8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C7AF9-CD55-5A66-727F-751425F72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D97BB-4CA9-2AF8-BA85-B359F4D1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6CF8-C601-4F5D-B04A-F46F59B023D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CAE38-49CB-BBBE-B917-5B3FD9463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EDC4-EF23-C5F6-EE11-406E6DFB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5C15-2D74-406B-B0E4-A1353A81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020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BC458-4115-0D5E-33C3-46D228D2F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54048-9612-AD0D-7193-ED5BD3139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AA357-0DB5-3A4E-1F01-A3874578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6CF8-C601-4F5D-B04A-F46F59B023D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D3B4B-3CD8-8321-6829-BCBF6DF73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7895E-7602-DF56-0CC3-4036AD7E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5C15-2D74-406B-B0E4-A1353A81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7873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8CD50-93C4-196C-4E01-EA9F7EAEF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CE4DB-E792-3AD7-E61F-CC61719DF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B701C-51EB-94AF-0307-37DBD5062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6CF8-C601-4F5D-B04A-F46F59B023D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A6205-6988-EB1C-50D2-E2E8E01C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49F0C-74B8-C9F9-C47F-8F675AFA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5C15-2D74-406B-B0E4-A1353A81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2850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86054-1A22-08FE-4BCC-19B0118CC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A316C-958F-A0CE-57F5-3771483B0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4E10E-CE79-551A-5C09-95B3E1079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45745-003A-8A3D-4535-D93A096B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6CF8-C601-4F5D-B04A-F46F59B023D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3F34CF-76A5-077B-2EFE-93C803533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3FCD9-2C38-0648-82A0-FB86B8A7F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5C15-2D74-406B-B0E4-A1353A81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366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DE36F-5BCA-0400-3FD8-7E00FC764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44458-2120-1119-2BBE-88015B078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120BF-B7C6-74D2-C00F-39E57F54D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7A010-322F-34C7-3697-AD864FBD1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C50B02-50E8-067B-0A42-D2FC908AEE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3FA648-D60E-282C-3156-D530533DE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6CF8-C601-4F5D-B04A-F46F59B023D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62A6C-AC12-295C-FD9C-66313DFE4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EABCE3-FD0D-0B21-A745-8663B1D6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5C15-2D74-406B-B0E4-A1353A81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068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D4B-3ECC-8FF7-B71D-34BEA27E5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767FF2-CD26-9084-E63D-728731D46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6CF8-C601-4F5D-B04A-F46F59B023D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8F79A8-1C48-99F2-CB00-854E7EB8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171EB-8256-B613-C939-838A9E66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5C15-2D74-406B-B0E4-A1353A81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039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80D7F-A061-010F-0D64-64D2A1CF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6CF8-C601-4F5D-B04A-F46F59B023D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01C3C1-8316-A937-C3E8-0A43C22A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5C1F1-1D0E-3A4E-B9BE-6C5E2565F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5C15-2D74-406B-B0E4-A1353A81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641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1C698-A8FB-1088-4BB0-72CAA8F33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BA44F-3300-CC76-7856-8405852FF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28007B-FE84-7597-F53C-94EC51E80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C211D8-B001-083E-182F-216DE48A0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6CF8-C601-4F5D-B04A-F46F59B023D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5452A-D8BA-BF6F-2383-25791B9B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A8D24-06AE-7EC0-C387-9587C0E4D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5C15-2D74-406B-B0E4-A1353A81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0512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117A8-5EEA-A4C1-425F-05FCEFB3C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3F93B5-13FB-D360-012B-71ECAC584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8A7BA-D35A-923B-3144-A07CA97D4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FF8E9-4874-0E23-5A17-FD91662A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6CF8-C601-4F5D-B04A-F46F59B023D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BE77A-DE61-F0F8-BA18-EA20A12CD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74CAD-D6B7-667E-C5DD-AEFBFE5FC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5C15-2D74-406B-B0E4-A1353A81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05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5B99D6-E30A-476F-B1BC-D129149F73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413B7C-6F14-41B7-AB56-DF2BCA61A7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4F3DCB-9FBD-41E3-B73B-D5419DE9A3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5E5C3-82C9-41EA-9C02-1A9139C87B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582384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EDB8A-F1C2-9AA6-831B-10CF4E7AB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6444B0-E65A-C74E-6167-FBEB793B3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EA84B-9618-675C-287D-CBA9A560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6CF8-C601-4F5D-B04A-F46F59B023D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9241D-2D46-B4B5-86DD-4F4C079D9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71DCC-ADF2-F68C-99C0-75E452A1B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5C15-2D74-406B-B0E4-A1353A81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9918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88DD6A-C69E-9EEB-D853-5EA4A5327F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309400-5551-A65B-F1CF-ED2008841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23D93-56DE-E6E3-D954-50E77188D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6CF8-C601-4F5D-B04A-F46F59B023D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00A8E-7ABC-E0C2-963B-75DD88FC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3C28B-10DA-F708-42BA-FB35BD16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5C15-2D74-406B-B0E4-A1353A81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08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DB7C9-74EC-4111-B6DC-BA393CEBB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CAA1-2069-4FB4-ADDC-0A092203F615}" type="datetimeFigureOut">
              <a:rPr lang="en-IE"/>
              <a:pPr>
                <a:defRPr/>
              </a:pPr>
              <a:t>14/09/2022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7CCE2-C72E-404A-8C1A-4D382C0B3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A6CF3-D37D-4C5A-B52D-C484450F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C3C82-D3A0-49CE-A6AD-2159BBA9EBC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2652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92A9C-BA48-431B-97DB-009AE5A69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C6BB9-92A0-4B80-A5C4-31A2E1C72954}" type="datetimeFigureOut">
              <a:rPr lang="en-IE"/>
              <a:pPr>
                <a:defRPr/>
              </a:pPr>
              <a:t>14/09/2022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9E395-FD7B-4779-B925-9DF676CE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83496-06FE-4323-9FE9-CBCE71F2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6454A-6D9C-4BB2-9319-ED65811A369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4205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389DB-5ED0-4D6D-9DC1-76C79FF77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A4947-0CEB-44C4-9996-D3134A6392B7}" type="datetimeFigureOut">
              <a:rPr lang="en-IE"/>
              <a:pPr>
                <a:defRPr/>
              </a:pPr>
              <a:t>14/09/2022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859CA-7690-424D-82C0-E594389E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22162-27FB-406B-A7CB-F75FCC34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E002B-D103-429B-A203-52F2FE35830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4681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4EF001-8253-4965-9925-19C42A3C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34818-C578-44DF-A9E6-8D3660161BDF}" type="datetimeFigureOut">
              <a:rPr lang="en-IE"/>
              <a:pPr>
                <a:defRPr/>
              </a:pPr>
              <a:t>14/09/2022</a:t>
            </a:fld>
            <a:endParaRPr lang="en-I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B54219-AD85-461F-9B63-94EF64E7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500E39-AA9A-46E0-9F75-1BCD304B5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93486-3AD8-449C-8DAE-5FBE173FA1D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5706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2DCF84-FB80-4375-949C-1F004DF94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15661-71A6-4DD2-9374-1C7F1AF292C5}" type="datetimeFigureOut">
              <a:rPr lang="en-IE"/>
              <a:pPr>
                <a:defRPr/>
              </a:pPr>
              <a:t>14/09/2022</a:t>
            </a:fld>
            <a:endParaRPr lang="en-I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FD5CBA9-B188-4DBB-90EE-9AF398050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766A94-6E5D-4D25-A7F6-0B118BE0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D3559-8415-49D3-A885-79CBAC11F55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6315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1B1E654-228D-46C2-974B-3828DCF0E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434B-A155-4B82-93AC-28E578ACC6F5}" type="datetimeFigureOut">
              <a:rPr lang="en-IE"/>
              <a:pPr>
                <a:defRPr/>
              </a:pPr>
              <a:t>14/09/2022</a:t>
            </a:fld>
            <a:endParaRPr lang="en-I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5781942-DCF0-4D62-BCAC-614F90487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25F8A9A-B4B5-4620-9821-78AFD78C0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3F1F8-A669-4277-9F30-0181A849A7D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678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6217AE-5868-49AA-86B3-8374090CC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4C52D1-C96E-4F72-A096-0FBB60FA43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0AD075-EFDA-406A-B237-3CEC57F39A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FB358-20E2-41F1-9302-DAE0078F9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46713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D1E2FF-44DF-452C-BD0E-35929F5D6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B05E1-1668-4A86-94DE-A94FFD8E2305}" type="datetimeFigureOut">
              <a:rPr lang="en-IE"/>
              <a:pPr>
                <a:defRPr/>
              </a:pPr>
              <a:t>14/09/2022</a:t>
            </a:fld>
            <a:endParaRPr lang="en-I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40FA34-CDBD-4B0D-A96D-CED5F3EC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EE1EADF-7F5A-4FBE-9DCC-E90FC4BB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264B0-60A5-4396-806F-EF8B3C707E0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0697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BD5B20-4A68-4B89-9194-2F46ACD69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6750F-1DA3-4AF4-A1E6-355292F31934}" type="datetimeFigureOut">
              <a:rPr lang="en-IE"/>
              <a:pPr>
                <a:defRPr/>
              </a:pPr>
              <a:t>14/09/2022</a:t>
            </a:fld>
            <a:endParaRPr lang="en-I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7E9A5B-5F8B-4162-BF3E-3D510B086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CF5DAF-064E-4A77-B3C3-0779E7D0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1463D-6E3A-4FDD-B71E-DA1B9EFF4E7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3874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14F9F5-6F8F-42FD-A516-F8BE669AA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D33BF-E5C2-467C-87BB-88F164F0532B}" type="datetimeFigureOut">
              <a:rPr lang="en-IE"/>
              <a:pPr>
                <a:defRPr/>
              </a:pPr>
              <a:t>14/09/2022</a:t>
            </a:fld>
            <a:endParaRPr lang="en-I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78B587-295E-4EF6-A6D4-B32056878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C5890B-5EC1-452B-856F-F3580068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02399-CE31-4F97-B436-2BFBAAFC54B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3613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E35D3-3F00-49E2-8B05-B8AE44763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48168-A93A-452F-A874-D03671E51100}" type="datetimeFigureOut">
              <a:rPr lang="en-IE"/>
              <a:pPr>
                <a:defRPr/>
              </a:pPr>
              <a:t>14/09/2022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C08F1-9A19-49A6-B3F1-E1A297D6E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71319-6793-46E3-9C34-0877EEF6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47AE0-7EEC-44AE-9601-937C9072BEC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5838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C00B7-3573-4C8F-A188-1B10EE092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C7441-E004-4862-96E4-6EDCFD4F19A3}" type="datetimeFigureOut">
              <a:rPr lang="en-IE"/>
              <a:pPr>
                <a:defRPr/>
              </a:pPr>
              <a:t>14/09/2022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59802-6343-4BC6-9D1A-726261E7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ADCC1-0147-46EA-A2D5-03A419EC1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4049A-CACC-40F7-A4C4-F968B2877DF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0244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5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C8DBDE-3B94-4FC9-93DF-D41DDD8B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382FAAB-A4F4-4494-B2AC-5EB770410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A6BD1C1-B401-4EF5-8113-807EAC466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A74C7D-AC6C-422D-A2BA-C486D01BE4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156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85C46-098A-4C5B-8E8C-A1B1E8E6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C919BDA8-7402-47D0-BB3B-64BE853CDBA2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78674-4523-4731-A3F5-E5C6ECC80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79B48-60DF-45F8-B27D-34E367DE5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CD6ECA-B292-42BD-A926-1D15618B4B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249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665FE-E922-4903-81AC-6D55808DA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1070F44-612E-4B5F-A16F-A306CE5A44EA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03452-902E-4467-A034-65CE884F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A802E-DDBE-4E5F-833C-AB3FE9A5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732A6F-042C-4092-918C-21B9C7C696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610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D6E78-1AAB-459C-93C5-E06FD388E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625643C-2485-4BD9-B95C-3F2866029588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A195A-5E00-4ECB-911B-6088BEF91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1A02D-663F-4B70-B300-761E7A1AF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16B4E84-E40B-4E62-865D-62F672F548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516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2ECE2-A2A3-4E4B-800B-7E1775BE8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93696B0-F504-4108-8C2C-DACAC9BC4050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C0A6A-DF90-4664-B0AE-29DE619FE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7BE22-73D1-4A08-920D-423DC9CF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8D5425-4EEB-4BB4-92BA-55FA775B8D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44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85EFA3-C864-407E-9CF9-11EAA9C3A1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1B6099-D13E-476D-AAB0-0806D6A57C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5717BB-96C3-43BD-BC0E-BBDFC5524F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EDF9A-3142-4DB7-AA9F-FD9394672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67747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056331-27C7-4352-93B8-2F569B5C1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F011BE7D-6C78-4CAB-9932-226F9D36A6C0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ABB347-FE3A-4ACC-8118-D656E2AAF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0667DC-F6F2-406B-B8D9-16DAEA9F7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0ADE97-9F41-4F43-AC68-0952480C11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306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D558CE-7CDB-4167-AE32-5B7F22587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FF4A3049-F0BA-45C1-B194-8AEC605E4AED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EDB882-4475-450C-B7E0-BD8C2DD71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19D0B4-9FEB-4102-A9E0-2281C5A57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F026D8-398D-42D1-946C-8293CAFC7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067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6FF871-8DD8-4026-8507-038437A3D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7F38606-60C9-4484-9259-E0B467059297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270917-7DAF-4C56-A667-8FF6C49A8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D2E6C-7341-4F09-ABC0-3213C289E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E40FE93-CE41-4755-8D26-68C9DA8932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576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4B16C-46C0-4658-A131-98AFA6DC6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C4C059A-6968-487E-8ED2-4D13E82F8808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6D560-2715-458D-AE89-7A38FD1DB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86E841-3314-40A2-85A7-06D257F6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CB443F-7580-4E14-88AE-19476BEF9D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038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8ACAC-DA56-480F-8D33-3514649DB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AB341D4-1BF7-464E-A484-9E62C6DE3D2D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4A9A8-6D93-4425-9D95-046224B6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44B9C-4EE5-4F01-BF1C-8A63E333E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5F325B-9AF1-40C9-9440-19E08DAB8D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5912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3C387-2329-47F6-8E3E-79B77D6C9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30EF404-C2C1-4819-B79C-556C5BC38C8C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DF6A5-884E-45AD-A185-A79B3C8B6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EEA02-A21F-442A-9224-D0F48FE5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373A8A-8627-4E73-BEEE-AAB4C9621E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468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59543-2CE6-442F-8A56-82CE6B08C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F5F30150-D549-4991-8E03-13EA938F29CB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2F96F-F96C-4445-8A65-D02A89CAC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615EC-DCE5-4E97-8E6B-A2B1810B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7B0D9E-0912-4F2A-9526-1DAD43995D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81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99DDF-3E88-482B-B5C5-9B9BAA8D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3AF4783-92E9-4799-A188-93F157134448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B3694-B2EE-45CE-A0E9-64DDC5798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B4D2-7855-4971-90C7-540B4F46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D826A6-A3EC-46C7-AA90-3F4F33B573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9081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ED74C-44B2-41F2-97A4-8C3CC057B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20F38540-B82B-4E30-85F8-2B449D58DE3E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0E6B0-DD32-4EAF-8323-5387BDF6A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57B0D-B0B7-43C1-B7D4-645A23E0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1C70306-6288-4F06-A5AE-182603838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8501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3DC5C-901B-402C-84AB-B0CEA98A4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DB1C3DC-093D-4B90-BFE5-338B58D3146D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BDF3E-737C-41D5-97E8-0E4D29FCC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39F51-69B4-4902-B193-926D5FC2F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37CC0FE-E13D-44DE-AABC-830BC51DBD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54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D71650-2181-487A-9F39-3709BAA3FC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E2FA93-4E8F-4C8C-9777-EF6B4901C7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53737D-2357-4F6C-B619-1259461B5A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2334A-B9D1-4ED5-8D7D-35FF035715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9948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D914D-9AFB-47B7-99B6-893A66C9C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B658B31-EAC7-4FE3-9C54-7C0C05C3A033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72872-F11F-4F9D-9AE9-F563A06EC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C6878-8391-47F8-AE45-BE3B5EF7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26E66A-0784-490D-AB3A-AB516EBB80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165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F783D8-7494-4FDE-AAE7-2F81D094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81A440D-74D7-44CE-A0A1-6A3E1DBBD055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6D6532-CC39-4BC4-B872-376DDA1B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F51D5-9EDE-4D12-AE7A-910C0835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F41115-9521-4E67-9F3E-1220789B89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045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FD0203-E6F3-412C-A9D0-9B291FD1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FA6BF9F6-F35E-4516-A226-70B3141C145D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CB134B-BD68-47B5-BD2D-FD54F8AF7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FE71D9-58B8-4804-87E7-B91F820FC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C7D92E-4274-41F1-8401-A508AE42C7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949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B6D43B-1C1E-449F-AEEE-0D5ADF3FA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870B576-3E6B-45E9-B601-30CF5DF08BE7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217756-8EB5-461F-A47E-199F80D1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AD2AF-3D39-46F5-9BDF-D209EF2D7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AD9D64-1A91-4EB3-A84A-DF7D51FC79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3583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1D86E-37E2-4C87-8CAD-F6582A963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FCBE780-A68C-41D2-A73B-99C6C7C2B13A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F3E2F-2E3E-4DBC-B0B0-D4E1D0BA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6E2EC-46AD-4BC4-92DE-DCCB6DB73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9C0259B-EEF5-47F1-B648-F4FB1D0C31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6470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0776C-B8F1-49E3-8C21-37067F626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A94804C-112F-4355-8504-47D4D3A9B67D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6DAEC-6E8E-4924-9778-9F539F6A7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A777F-F0E6-4895-A829-2FE85BBBF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FF277FA-2257-46C3-B747-823ECEA3FA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1564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3DDA3-5DFE-4E84-BAEA-2DE364C3D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0AD226A-5C12-4F4C-8E02-501AAEFF080D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7CD55-F74A-4FC5-88F2-9E8012FD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EB180-C751-4588-B04B-70D2A61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92F90C5-B3C4-40F2-A13C-15A89AA188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7912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0F73E-A9C4-4DE4-82BF-D419CB827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92F8910-66AC-4807-B982-BB4FDF76F7CA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939BC-3E92-4C51-A806-8B3C8FFFB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8D8A5-6E6A-4F0F-98FA-8B3957E90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1AF490-9023-47BC-9DC6-2CDEB8E398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6345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5AD5DA-F8D6-4A13-8444-815A43754D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64B60B-3E15-404C-A8C8-F151098D6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08B54A-66BC-4BBC-9E1A-32DBB80797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FA59C-4F5E-4E29-965B-B5007E369D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28248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1FC1C8-C902-4979-AD48-E19C3E16C2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9CF38F-BE6D-4DAC-BE9B-11ECCCA65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C9E4BF-C912-4836-9984-A88E9D1034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C797F-0693-4278-AE48-F72334DBD6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79997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6CD071B-7D4A-4E45-932F-086E1DD30D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9C8D20-E104-4DFC-B473-9B7F40CA1A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78C60EB-07EA-47C7-AAC2-84703EAB32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0C958-7976-4904-B293-3B03CA59E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07781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C57AF6-4A86-40CF-8DBE-30EBB92C61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C691A4-1B6A-4644-9E15-6241F6EA42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8696F4-447B-4E52-9F6F-143744C496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60BDB-5C1D-40CC-8946-675414000A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45053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81ED73-9D67-4A4B-A079-9112012E9F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316157-D71E-433B-B773-7F1CFAD6BB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0F2F9E-5F65-4772-ADD7-8392CA8DA6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5DAF8-A2EF-4EAA-A5E8-2D87F7CBF0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38183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EFB320B-7C39-43C3-A903-DE0A343B05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20454DA-B3BD-44F0-9A87-B4AFE22A97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59B24A6-C1DE-4490-AC88-672B0DC4BF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8DAF7-18AF-43A5-9D96-059A5B68F4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39145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7E07CE-92F7-4EE6-ACDD-FA34BE6C29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074E84-C6B8-4FC7-B15F-094019717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F87960-6D71-460E-AFD2-CD0E4A549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492A6-E9EC-4DAD-885B-253132DECA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93761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C16F429-3852-4E0A-A78A-170DEC1A13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7E781D-219D-4298-B088-426BECD2E3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2E26C2-3764-428D-B670-409612B9E9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4EC95-5E6D-45C9-91E6-DC1834799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24871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671994-D252-4283-9EF4-196A716A91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FE2738-CB90-4762-AA75-12503BD1F9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1D5020-ECF6-4785-ACB0-50D712B5D9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0F973-EAA7-40AE-BA02-EE8B7EEF47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90746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60DF64-63B5-4705-9159-44A643009D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0696E-CDDD-496B-A1CC-04453FDAC2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C11A9D-8CB9-47DE-BCDE-9C531C5406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138A8-3006-4D39-B006-ABAB02923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21604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D8B522-90C4-4ED1-8B58-99D94C91F7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071C79-31B1-4227-B278-EB29F10F6B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4D25DB-AC15-40FE-B3B3-9D0711B79F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2BAC6-2D9A-4DF4-9455-336D7E961F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3530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36AFC9-ED2D-4810-8DDF-A564CED36B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836A52-39F7-4780-B1C7-76D0458C00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6AF6C1-D629-473B-A36B-34C0D63D89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FFD0F-A9D9-4C7C-828E-F72C22FC00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64401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20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7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4DE36B9-556B-46FD-99EE-699F1F575E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AEC7B52-11C2-4EFD-BF2D-A0990D937C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80606B5-3E42-4C63-B679-DE6B7C48CA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71A28-75C0-491B-B482-A02C59561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3401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022AACC-4DF2-4D49-9225-87131ADC9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086E9F-ECD2-4C2A-8887-A45543B891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72925CA-8E92-4E96-8335-C7E0C3C4BB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492C1-520D-4BBC-9DC9-F07B70DD93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24350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20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BB023-24AA-4277-8929-863A3E5A2C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34A03C-9147-4C83-9F1D-C701CCD3C3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46E81D-DEE6-4FD4-AE78-3B6BBE3C9D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C8DBF-436A-4FBE-B79E-F3C0071580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67674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F9E54-E139-49A1-9E0C-A28E66778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408E3F4F-6308-4E34-B9D0-28F0EF7D8BB8}" type="datetimeFigureOut">
              <a:rPr lang="en-US"/>
              <a:pPr>
                <a:defRPr/>
              </a:pPr>
              <a:t>9/14/2022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89D38-4236-4E42-8AA8-6478993C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1B722-B324-4DA3-84EC-DD52ED809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F9C53D-FE0B-45BC-8615-814C3FE47A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2552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AFD65-FE67-46B3-A53A-88233DD7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CB5FBF3D-7C83-404F-8E16-95230DC5B3D7}" type="datetimeFigureOut">
              <a:rPr lang="en-US"/>
              <a:pPr>
                <a:defRPr/>
              </a:pPr>
              <a:t>9/14/2022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584CB-80D6-42CF-9509-7DC75F93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81B01-15FA-441A-80E5-B6E5FA11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79737F9-FEAC-4ECA-A4C4-86849A57E7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7948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26A32-07F5-46A0-ACA6-94A1FE2D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4FF4174-3F9F-4E4B-8AC6-6320377A9A62}" type="datetimeFigureOut">
              <a:rPr lang="en-US"/>
              <a:pPr>
                <a:defRPr/>
              </a:pPr>
              <a:t>9/14/2022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9CD6C-415C-4EBF-A3A9-F6B9234F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53331-D53C-4E51-9042-31E96190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DCE0FD-6F78-4F54-87BA-7A2F1ED82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5396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5E1D8-AE0A-4275-B0E4-EBAEFFD07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5B8DAA7-12A0-44BE-A9CC-66C95D6A92E3}" type="datetimeFigureOut">
              <a:rPr lang="en-US"/>
              <a:pPr>
                <a:defRPr/>
              </a:pPr>
              <a:t>9/14/2022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6E391-1241-43B0-84BD-28C2D7593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AA82C-C337-4FA0-8438-3936EDFCA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F363C7-D05E-4700-981F-0731096CDC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6791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E7B79E-C0C4-4536-9EC0-32B52C9D3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D86C87D-8D2B-430C-91A2-2CB82971CE0D}" type="datetimeFigureOut">
              <a:rPr lang="en-US"/>
              <a:pPr>
                <a:defRPr/>
              </a:pPr>
              <a:t>9/14/2022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B127C-0A60-460A-A9E6-6C497912D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4F5D87-FD00-47C7-BDC7-E9CA49B3B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673C35-EA92-4170-BACD-B764E1A66D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0986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6AD2B2-DC77-4AAC-96B4-FB408412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5606935-75E7-4BC9-A8CD-17A7325A6D12}" type="datetimeFigureOut">
              <a:rPr lang="en-US"/>
              <a:pPr>
                <a:defRPr/>
              </a:pPr>
              <a:t>9/14/2022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B675D-4E7B-4421-AF0B-AC31C4EC4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BEB78-9049-4D72-A849-1E444B4A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C447F9-3F5D-49AC-BD41-8B99B3B32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535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C7F990-EE70-4C92-86C0-3577DE54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141183F-36FF-46AE-804F-D8311FCA2752}" type="datetimeFigureOut">
              <a:rPr lang="en-US"/>
              <a:pPr>
                <a:defRPr/>
              </a:pPr>
              <a:t>9/14/2022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3A8B11-1C8C-4109-8C55-CD23F21FF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EF809-8C03-42DF-BBE0-DC7E6701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2E151D-2EA1-4A2F-B496-E07251ADD1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3576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5D8D4-1EBB-402C-A86C-86798FFFC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2489DFC0-08BC-4F28-8473-2D3814233659}" type="datetimeFigureOut">
              <a:rPr lang="en-US"/>
              <a:pPr>
                <a:defRPr/>
              </a:pPr>
              <a:t>9/14/2022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FD89E-54A2-4C1E-97A7-75195F133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5F464-7AC1-48D3-A65E-8E93B0E98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5D62E9-8C4E-4386-866E-DCEA623D0D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7161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FA36C-9A3C-462C-966A-3166DEAEA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DFDB89F-C2E8-4BBE-A15E-42928B54AC94}" type="datetimeFigureOut">
              <a:rPr lang="en-US"/>
              <a:pPr>
                <a:defRPr/>
              </a:pPr>
              <a:t>9/14/2022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9CABC-1F64-4E16-B3EC-5506D9B82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A3B3C-0155-4C43-9AA5-28D0AF738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A77DFA-1ACB-434B-AE31-61C62A5595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81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106CE54-EE6D-4DE3-9E9B-B30858151C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3D2A82D-DEB0-4553-B207-ED3D22EEC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CA63A6E-684D-44BD-A139-EACCB71190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204FD-5726-4CFC-BF37-6B09BB18BE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60261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98FEC-23CF-4823-B630-A47FACDF4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21345FA-B5BC-4ED8-B120-2B7494F9AFE7}" type="datetimeFigureOut">
              <a:rPr lang="en-US"/>
              <a:pPr>
                <a:defRPr/>
              </a:pPr>
              <a:t>9/14/2022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6E554-D4FC-462E-83FC-EF4F66FB9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DF2DD-617A-4992-9C7A-2E8FA4616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D7B991-AF5F-4641-AD0C-46544D444C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7018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50084-63FD-4F50-9FB8-59859199A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190C6C7-6255-40F0-9246-3EAD46085CB9}" type="datetimeFigureOut">
              <a:rPr lang="en-US"/>
              <a:pPr>
                <a:defRPr/>
              </a:pPr>
              <a:t>9/14/2022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C9B7B-6989-4949-BC5D-81F95C11D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23188-0965-414E-8269-1CB91C026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65EB17-50BD-4DA2-B383-D9BB5AB642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7256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9B823-E45B-40C2-AD0D-B75D57A36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F6EA2-6881-4CB6-96D1-0E46E41562D0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08232-7626-4B1A-9D51-7C909B01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88951-D6CF-40BA-8932-D3833A47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27A38-F238-4F3F-BE5B-8DBBAAA69B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7730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28972-6FA8-4FDD-BCC8-56A52F29E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7B23E-60D1-4FA1-A28E-1AB0C9A3755A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86C4F-A5DD-4F1E-BE93-EDE2229D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124A0-2BAD-4988-B754-3712BFB9D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9F6A5-0C99-4AD0-A753-CA1AE4DD73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3799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BEC74-8782-4499-A6FA-E7BA4EE1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5BE26-F4B2-4535-BE11-FF46DB89781A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B2F21-2ECC-4424-8413-D3F5DE821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BD4B1-9A62-4FD2-AA58-3C651762D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E9668-58A9-4FF7-9171-7E2B25129B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591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ACB158-EE82-4CA9-81E6-1032A7510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1BD6C-C35E-4C21-A6BB-41C420CB8D62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2584CB-431F-4320-8D6B-85B34996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FAD954-01E2-4822-A59E-0AF331AC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7E752-0818-4B69-B8A8-070A1BC51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1378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655A80D-76ED-43E8-8D55-BE11D5713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9D6BA-7EA2-4A0F-A1DA-4D6BA536D68F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D89D0DE-3698-4C25-B4C1-BA3FC6449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AB1C92-6277-4CC4-9145-57A280E3E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C0F2-B0DB-45CA-9E80-6EEA313C9E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2967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222FF62-ED82-482A-90F0-29451017A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AF4E5-CB9A-4D79-B85A-5E5D2A8E6C21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9125DD-70F7-425F-ACE9-A2B8BA1B5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6F1966-81FC-44EB-BF98-4BF4AB9D0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0D182-0BFC-4797-AF64-668ABA8C75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1346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50B0ED7-3C74-43A8-8E50-D15C9C456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D8142-C8B3-42E6-9999-7DA49B901997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5E639B5-B53E-40E7-ADB7-9C3B560D2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C13B618-BF41-4F2A-8EC4-BC9C241F0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DAC8A-7980-4369-AF63-183A78FECE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2494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DC9805-244C-4059-9AD0-079D5D152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8710F-2E50-44FC-BFA0-B48BEF83B503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398797-4DED-4126-AD8B-673C6079C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0FCD75-CC94-4384-AF46-0F52861A3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6C9D2-53A5-4DE8-876B-77F3BEA5C7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96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741211-2327-49CE-B8B6-CF48DD94E1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EA1D1-EE47-4863-8BDB-50D48219EE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346EAF-D45D-454D-B8D6-50D2009485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3BCA1-000F-45DF-AD48-F550649FEC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307175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F89AD0-2C12-4A0C-AD4D-6B4D9C2E0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66BFE-15D0-4D23-9BF3-9F10E8DE5C6A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FC5911-B8DE-4610-B6AD-52C763F5F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C0443F-1739-4AB8-965B-9C5340A80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B1310-E4A2-41EB-96FC-17092002D5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3000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A187-8ED9-469A-994A-70EC2AF40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315FF-5C7E-4D4D-B74D-72423F963303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C99B7-6090-4DBC-BF7B-65A621FE0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9B642-EA33-405A-A871-D8C68A80F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95449-0162-46D4-BC2F-1C035DCA09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8612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F45AF-23CD-4F62-9C63-F997957EB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B1C0D-CEFC-4C26-8A38-38EF87B586FC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41559-3C01-474F-83E1-304CDA562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AD990-8E80-4374-AC71-436CE62B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C8F3E-8D63-45F6-A668-4E1BB0DDA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6606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ACD3D6-123E-40BB-B243-617E7DFBB4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0318EA-BF98-4C5C-B10D-AEF32E0D13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C29F7E-0A8F-4736-9B53-4057B8AD2F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F8C70-A1CC-4C05-ADBE-B9EE7321C6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89038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03FA02-8A22-4797-8A0B-579EB34E99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ACFA5D-95A7-49E5-937A-459DE47980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CFD6FC-765E-441B-BFAD-854651DEBF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8AAB5-A215-40F4-9419-02CD0696D5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06380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F82034-2483-45C0-9812-5F6F9D6901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497081-2ADC-4B64-ADE6-43DD383F8E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D4A4F6-113B-40BF-B168-45A2D2F94D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20930-4758-4AEA-A9D8-B5A911BE5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129554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DA6FC-B4E7-40C3-AB25-180F2A3FC2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0287D-32CA-4244-8DF4-3277E5E882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AF340-FD7E-4118-A822-4B48F0495A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DE808-AA89-4BDF-B0DE-9B766BAF5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67826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35DBDB6-93FE-46EE-A089-D5D5232839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30AC2FB-4D06-48F3-B65A-27BE7596F4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4A9102E-9152-4396-9A80-EAA9691FAD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376DD-F265-4E5E-AC73-F71CF2DAF9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285733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E85FE0F-9290-4D18-B317-4CE7DEAD7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BA138D1-FAC1-4C85-9B25-0F00F5A147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415DC81-AE1E-48BF-9EE1-CB3B102291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76C7C-B750-4CA4-BFB7-BC1A1EB07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403549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E310B36-AE19-4259-81CF-AB789AEBE8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F4D3BE2-0256-4BBC-93A1-6A457F3EF4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AC4877-B474-4775-B235-6B3111522E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8189C-30C0-4ED5-90C7-05FDD25F2C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93213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A68F77-DD49-4919-BBC5-E177925946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F3A0FD-E731-4541-9F57-24CEF1C663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94BFD4-1E06-48E1-8664-455B7C8CAD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0ACA5-0886-479B-A4A2-E929397756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264007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90D6F-8F87-4F92-BDA0-89BB941E66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1DF16-5DB4-4102-AB6C-CC3EF3297C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75C97-BA99-4C13-8828-ED79CDDC9F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BAEB8-5A02-453C-A486-62455A3A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93674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52B7F-BC7C-43FE-AA25-521490AB0E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3FD2B-6890-40AC-80F0-BCE1233C05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2F3FB-7567-4C8A-9C96-FCDF849A52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BC5F-D00E-4654-9278-3D32A5931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11676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114089-02F1-4F0F-AFB2-683AAE64FD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95967D-117F-419A-B957-A160DF9F4D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C6CFC7-E775-4A66-9574-EEBD3886E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FB633-C81A-43DD-8546-C61297AF04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61177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FF619F-1E80-4760-BB23-DD81B77A03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3B2194-E636-4E51-8AAD-AFC00724AF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F43B45-83FF-474F-9390-BA0D38EE0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6D58A-A811-4BDB-9398-9325FA8056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671094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4A0DCE4-A2C6-46F2-83B4-D631C3BF1E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FE07070-DFCD-457A-A8CA-61EC0218EC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4D435C5-D6D8-4E60-B4F5-C026743897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2CDA6-540F-4003-8D2B-EC6400AD29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670414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9B225-EF94-4E6E-B41B-4BFFDA1404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1A03A-1618-4103-8501-64E4EC55CC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72D565-321D-48D4-8667-A1E716F73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FD264-07D9-4C25-A0FB-B48C4E661E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02345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78D83-4701-47E9-9247-D1C85D09F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0632F-1BCA-48EA-9A43-C9031CCD68A6}" type="datetimeFigureOut">
              <a:rPr lang="en-IE"/>
              <a:pPr>
                <a:defRPr/>
              </a:pPr>
              <a:t>14/09/2022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0DDB2-1F90-47FD-9950-01D8C21EA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E6935-0641-45CD-81F0-AD92154D8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3F249-BA67-4C89-B514-2DDE648F572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01799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87DF1-C52C-4175-BA96-137E575E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7FF17-4B16-4C47-BA43-EA9152BC87A8}" type="datetimeFigureOut">
              <a:rPr lang="en-IE"/>
              <a:pPr>
                <a:defRPr/>
              </a:pPr>
              <a:t>14/09/2022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0B710-53D5-4551-8512-47640029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2FB29-60FC-408B-A281-0C6082B3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D62E0-28A4-44FA-A07F-616862892DF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53045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C105B-2C73-40A5-AAE1-4BC70CAFC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3E91D-F0DB-42D9-8C14-8C97211BD2AD}" type="datetimeFigureOut">
              <a:rPr lang="en-IE"/>
              <a:pPr>
                <a:defRPr/>
              </a:pPr>
              <a:t>14/09/2022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7AC24-5495-4A34-ACA0-3BAED64C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E7138-DBCC-4F7A-BA34-3C184F659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C7014-5437-4EEF-A313-E4CB1D27067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971866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892D67-4BBF-4DAA-9DD0-D7C340C1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46F3-7540-4B4F-B2F8-0CCB1531EFD6}" type="datetimeFigureOut">
              <a:rPr lang="en-IE"/>
              <a:pPr>
                <a:defRPr/>
              </a:pPr>
              <a:t>14/09/2022</a:t>
            </a:fld>
            <a:endParaRPr lang="en-I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4606FA-78F7-4FFD-B205-6CDEC5E2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7D4B22-05D3-4816-A713-DD0A0CE4E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C0597-919C-43FD-8377-C872A7B263E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782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87EB36D-5809-4164-AB2C-398A9426B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1C387D1-DF84-4AC7-8A7C-040B9F81AA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1252" name="Rectangle 4">
            <a:extLst>
              <a:ext uri="{FF2B5EF4-FFF2-40B4-BE49-F238E27FC236}">
                <a16:creationId xmlns:a16="http://schemas.microsoft.com/office/drawing/2014/main" id="{67A20561-940F-4829-937D-FC42658548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Garamond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3" name="Rectangle 5">
            <a:extLst>
              <a:ext uri="{FF2B5EF4-FFF2-40B4-BE49-F238E27FC236}">
                <a16:creationId xmlns:a16="http://schemas.microsoft.com/office/drawing/2014/main" id="{C6A77B36-DCF8-4B2C-939E-1FB4E8481B2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1"/>
                </a:solidFill>
                <a:latin typeface="Garamond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4" name="Rectangle 6">
            <a:extLst>
              <a:ext uri="{FF2B5EF4-FFF2-40B4-BE49-F238E27FC236}">
                <a16:creationId xmlns:a16="http://schemas.microsoft.com/office/drawing/2014/main" id="{F85C1A43-E931-49F8-A3E8-5E2A993A76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8C820D9-E87D-4058-85F5-ADF2208693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3394B9C0-DD64-4DC7-9D50-689438CE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66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0917FB12-F1B6-478F-933C-EF3A565523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01" r:id="rId1"/>
    <p:sldLayoutId id="2147486002" r:id="rId2"/>
    <p:sldLayoutId id="2147486003" r:id="rId3"/>
    <p:sldLayoutId id="2147486004" r:id="rId4"/>
    <p:sldLayoutId id="2147486005" r:id="rId5"/>
    <p:sldLayoutId id="2147486006" r:id="rId6"/>
    <p:sldLayoutId id="2147486007" r:id="rId7"/>
    <p:sldLayoutId id="2147486008" r:id="rId8"/>
    <p:sldLayoutId id="2147486009" r:id="rId9"/>
    <p:sldLayoutId id="2147486010" r:id="rId10"/>
    <p:sldLayoutId id="2147486011" r:id="rId11"/>
    <p:sldLayoutId id="2147486012" r:id="rId12"/>
    <p:sldLayoutId id="2147486013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97A57FC-DD14-4E6C-9284-DB47AC316A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35B4DAE-11D9-435E-B59F-4EBFB00EC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1252" name="Rectangle 4">
            <a:extLst>
              <a:ext uri="{FF2B5EF4-FFF2-40B4-BE49-F238E27FC236}">
                <a16:creationId xmlns:a16="http://schemas.microsoft.com/office/drawing/2014/main" id="{B6170EFA-F16C-4954-8730-7CB1CD07F1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000000"/>
                </a:solidFill>
                <a:latin typeface="Garamond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3" name="Rectangle 5">
            <a:extLst>
              <a:ext uri="{FF2B5EF4-FFF2-40B4-BE49-F238E27FC236}">
                <a16:creationId xmlns:a16="http://schemas.microsoft.com/office/drawing/2014/main" id="{83E416E0-CC5F-4EE4-8F2F-5C867BCA69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Garamond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4" name="Rectangle 6">
            <a:extLst>
              <a:ext uri="{FF2B5EF4-FFF2-40B4-BE49-F238E27FC236}">
                <a16:creationId xmlns:a16="http://schemas.microsoft.com/office/drawing/2014/main" id="{5514BF11-1EE6-4167-976E-0E6856F2C6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D84BB57-31D6-4CEF-81A7-061BA378BE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47" name="Freeform 7">
            <a:extLst>
              <a:ext uri="{FF2B5EF4-FFF2-40B4-BE49-F238E27FC236}">
                <a16:creationId xmlns:a16="http://schemas.microsoft.com/office/drawing/2014/main" id="{89455F6D-2AC2-4228-913C-75812FCE6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66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8">
            <a:extLst>
              <a:ext uri="{FF2B5EF4-FFF2-40B4-BE49-F238E27FC236}">
                <a16:creationId xmlns:a16="http://schemas.microsoft.com/office/drawing/2014/main" id="{951B1FE5-6117-4F2C-B9DC-FD3841FF6F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0" r:id="rId1"/>
    <p:sldLayoutId id="2147486061" r:id="rId2"/>
    <p:sldLayoutId id="2147486062" r:id="rId3"/>
    <p:sldLayoutId id="2147486063" r:id="rId4"/>
    <p:sldLayoutId id="2147486064" r:id="rId5"/>
    <p:sldLayoutId id="2147486065" r:id="rId6"/>
    <p:sldLayoutId id="2147486066" r:id="rId7"/>
    <p:sldLayoutId id="2147486067" r:id="rId8"/>
    <p:sldLayoutId id="2147486068" r:id="rId9"/>
    <p:sldLayoutId id="2147486069" r:id="rId10"/>
    <p:sldLayoutId id="2147486070" r:id="rId11"/>
    <p:sldLayoutId id="2147486071" r:id="rId12"/>
    <p:sldLayoutId id="2147486072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3EA66E-2B11-74EE-B6E4-476545A8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69536-C69F-4B69-25D3-8043437E5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2513F-13C6-6D06-36B6-4183FDEEA0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C6CF8-C601-4F5D-B04A-F46F59B023D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83A02-4FB8-A49B-64BF-D0BD59936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48017-3780-3986-DB4B-E1F787B21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35C15-2D74-406B-B0E4-A1353A81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9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22" r:id="rId1"/>
    <p:sldLayoutId id="2147486123" r:id="rId2"/>
    <p:sldLayoutId id="2147486124" r:id="rId3"/>
    <p:sldLayoutId id="2147486125" r:id="rId4"/>
    <p:sldLayoutId id="2147486126" r:id="rId5"/>
    <p:sldLayoutId id="2147486127" r:id="rId6"/>
    <p:sldLayoutId id="2147486128" r:id="rId7"/>
    <p:sldLayoutId id="2147486129" r:id="rId8"/>
    <p:sldLayoutId id="2147486130" r:id="rId9"/>
    <p:sldLayoutId id="2147486131" r:id="rId10"/>
    <p:sldLayoutId id="21474861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6DA1B44C-FAE9-4F0D-BF25-6314E84E24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E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DADF77EB-7CC3-498D-9848-4F2EA5419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E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84F18-A987-495B-A0EF-92A046452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B87BACC-24DB-4B1A-B852-A2657062B470}" type="datetimeFigureOut">
              <a:rPr lang="en-IE"/>
              <a:pPr>
                <a:defRPr/>
              </a:pPr>
              <a:t>14/09/2022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74A37-B319-4C01-BC40-8C6391433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A3E87-7D09-4064-8FEF-77C509805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B35305B-87E3-461E-9054-F3D53359E4B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14" r:id="rId1"/>
    <p:sldLayoutId id="2147486015" r:id="rId2"/>
    <p:sldLayoutId id="2147486016" r:id="rId3"/>
    <p:sldLayoutId id="2147486017" r:id="rId4"/>
    <p:sldLayoutId id="2147486018" r:id="rId5"/>
    <p:sldLayoutId id="2147486019" r:id="rId6"/>
    <p:sldLayoutId id="2147486020" r:id="rId7"/>
    <p:sldLayoutId id="2147486021" r:id="rId8"/>
    <p:sldLayoutId id="2147486022" r:id="rId9"/>
    <p:sldLayoutId id="2147486023" r:id="rId10"/>
    <p:sldLayoutId id="2147486024" r:id="rId11"/>
    <p:sldLayoutId id="21474860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889BA7C3-2354-4D04-8D67-0556FAB914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52699684-486F-4ADF-8DC7-8D4B621055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74AFB-A1A5-4B98-AA7A-73C618E54A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92D3AF91-A267-48ED-A6BB-005E43467A38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57F12-7804-4C33-88B2-FB4957E35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A0F51-A356-4771-8597-796442AA6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34014E7-FD65-479A-A8CB-13CE080C91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74" r:id="rId1"/>
    <p:sldLayoutId id="2147486075" r:id="rId2"/>
    <p:sldLayoutId id="2147486076" r:id="rId3"/>
    <p:sldLayoutId id="2147486077" r:id="rId4"/>
    <p:sldLayoutId id="2147486078" r:id="rId5"/>
    <p:sldLayoutId id="2147486079" r:id="rId6"/>
    <p:sldLayoutId id="2147486080" r:id="rId7"/>
    <p:sldLayoutId id="2147486081" r:id="rId8"/>
    <p:sldLayoutId id="2147486082" r:id="rId9"/>
    <p:sldLayoutId id="2147486083" r:id="rId10"/>
    <p:sldLayoutId id="21474860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9CE45F68-8FEC-4277-A263-E0CB0DA57E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7DF23E31-0558-493A-94D4-EA33EEDCB3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79855-9AED-42F0-9379-292D28EAF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2FD6AB51-EDF2-4348-BDD9-B80FE67AFB46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D172A-13E6-49C7-8E27-9C646A7EA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F150E-0A4C-45AE-B3CC-A5E210E5D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32067A2-7E53-484B-9253-6705B4D994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85" r:id="rId1"/>
    <p:sldLayoutId id="2147486086" r:id="rId2"/>
    <p:sldLayoutId id="2147486087" r:id="rId3"/>
    <p:sldLayoutId id="2147486088" r:id="rId4"/>
    <p:sldLayoutId id="2147486089" r:id="rId5"/>
    <p:sldLayoutId id="2147486090" r:id="rId6"/>
    <p:sldLayoutId id="2147486091" r:id="rId7"/>
    <p:sldLayoutId id="2147486092" r:id="rId8"/>
    <p:sldLayoutId id="2147486093" r:id="rId9"/>
    <p:sldLayoutId id="2147486094" r:id="rId10"/>
    <p:sldLayoutId id="21474860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E2715D3-95B4-460B-B1C2-9F40387FB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38A2F25-C4ED-4C93-84B8-58988FB994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1252" name="Rectangle 4">
            <a:extLst>
              <a:ext uri="{FF2B5EF4-FFF2-40B4-BE49-F238E27FC236}">
                <a16:creationId xmlns:a16="http://schemas.microsoft.com/office/drawing/2014/main" id="{0356C314-3953-4191-BBA0-7AB941357E0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Garamond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3" name="Rectangle 5">
            <a:extLst>
              <a:ext uri="{FF2B5EF4-FFF2-40B4-BE49-F238E27FC236}">
                <a16:creationId xmlns:a16="http://schemas.microsoft.com/office/drawing/2014/main" id="{61D41719-ABAD-4DA6-95B3-C813416488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1"/>
                </a:solidFill>
                <a:latin typeface="Garamond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4" name="Rectangle 6">
            <a:extLst>
              <a:ext uri="{FF2B5EF4-FFF2-40B4-BE49-F238E27FC236}">
                <a16:creationId xmlns:a16="http://schemas.microsoft.com/office/drawing/2014/main" id="{2CFF474F-DE9D-4F6B-B7EA-680D57852B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8CC01F0-2275-41D3-AEBD-44CBB212BB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27" name="Freeform 7">
            <a:extLst>
              <a:ext uri="{FF2B5EF4-FFF2-40B4-BE49-F238E27FC236}">
                <a16:creationId xmlns:a16="http://schemas.microsoft.com/office/drawing/2014/main" id="{BDC91C5A-D503-4014-A3C2-3EFEDCFED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66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8">
            <a:extLst>
              <a:ext uri="{FF2B5EF4-FFF2-40B4-BE49-F238E27FC236}">
                <a16:creationId xmlns:a16="http://schemas.microsoft.com/office/drawing/2014/main" id="{958A791D-CD64-42A2-8B31-4851315B5C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25" r:id="rId1"/>
    <p:sldLayoutId id="2147486026" r:id="rId2"/>
    <p:sldLayoutId id="2147486027" r:id="rId3"/>
    <p:sldLayoutId id="2147486028" r:id="rId4"/>
    <p:sldLayoutId id="2147486029" r:id="rId5"/>
    <p:sldLayoutId id="2147486030" r:id="rId6"/>
    <p:sldLayoutId id="2147486031" r:id="rId7"/>
    <p:sldLayoutId id="2147486032" r:id="rId8"/>
    <p:sldLayoutId id="2147486033" r:id="rId9"/>
    <p:sldLayoutId id="2147486034" r:id="rId10"/>
    <p:sldLayoutId id="2147486035" r:id="rId11"/>
    <p:sldLayoutId id="2147486036" r:id="rId12"/>
    <p:sldLayoutId id="2147486037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A6155E48-408E-41AD-B77B-36F450359E2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6C4EED72-716F-433D-A12F-456A3A39A6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74699-D6C6-467F-8289-0C00DF3CA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313DF433-EFD4-4BE2-9F79-4A5A015D4298}" type="datetimeFigureOut">
              <a:rPr lang="en-US"/>
              <a:pPr>
                <a:defRPr/>
              </a:pPr>
              <a:t>9/14/2022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C89CB-045A-4D90-A83D-9E0033A07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DB335-DE6D-4633-BFA0-D8E94CCB0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5F1B77B-DCCA-48F0-A060-C7142D1B6F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6" r:id="rId1"/>
    <p:sldLayoutId id="2147486097" r:id="rId2"/>
    <p:sldLayoutId id="2147486098" r:id="rId3"/>
    <p:sldLayoutId id="2147486099" r:id="rId4"/>
    <p:sldLayoutId id="2147486100" r:id="rId5"/>
    <p:sldLayoutId id="2147486101" r:id="rId6"/>
    <p:sldLayoutId id="2147486102" r:id="rId7"/>
    <p:sldLayoutId id="2147486103" r:id="rId8"/>
    <p:sldLayoutId id="2147486104" r:id="rId9"/>
    <p:sldLayoutId id="2147486105" r:id="rId10"/>
    <p:sldLayoutId id="21474861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B1FA9B6A-5CA9-4B74-B342-20E8B56E65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6D69CD2A-5121-4C8F-B8E0-7F5AF985F1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79BF1-F61E-4A9B-A130-C9DB4012C9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CFFAA65-4A8C-445F-8795-05826F933105}" type="datetimeFigureOut">
              <a:rPr lang="en-US"/>
              <a:pPr>
                <a:defRPr/>
              </a:pPr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AEB3B-5419-4B42-BB50-954AEC7AB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96C18-8193-4BCE-A367-FF4CADE32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03811B8-3066-434C-8325-24A8CD174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38" r:id="rId1"/>
    <p:sldLayoutId id="2147486039" r:id="rId2"/>
    <p:sldLayoutId id="2147486040" r:id="rId3"/>
    <p:sldLayoutId id="2147486041" r:id="rId4"/>
    <p:sldLayoutId id="2147486042" r:id="rId5"/>
    <p:sldLayoutId id="2147486043" r:id="rId6"/>
    <p:sldLayoutId id="2147486044" r:id="rId7"/>
    <p:sldLayoutId id="2147486045" r:id="rId8"/>
    <p:sldLayoutId id="2147486046" r:id="rId9"/>
    <p:sldLayoutId id="2147486047" r:id="rId10"/>
    <p:sldLayoutId id="2147486048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36C5FF4-2B7F-4113-99B7-E0E43266D7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CE5F91E-039D-4918-A1E0-A34564FCF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1252" name="Rectangle 4">
            <a:extLst>
              <a:ext uri="{FF2B5EF4-FFF2-40B4-BE49-F238E27FC236}">
                <a16:creationId xmlns:a16="http://schemas.microsoft.com/office/drawing/2014/main" id="{DB34D2A8-5DD7-4603-A82E-45DF0E22BC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000000"/>
                </a:solidFill>
                <a:latin typeface="Garamond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3" name="Rectangle 5">
            <a:extLst>
              <a:ext uri="{FF2B5EF4-FFF2-40B4-BE49-F238E27FC236}">
                <a16:creationId xmlns:a16="http://schemas.microsoft.com/office/drawing/2014/main" id="{12C8EB9E-B2B6-45FD-9B8E-CFB302B771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Garamond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4" name="Rectangle 6">
            <a:extLst>
              <a:ext uri="{FF2B5EF4-FFF2-40B4-BE49-F238E27FC236}">
                <a16:creationId xmlns:a16="http://schemas.microsoft.com/office/drawing/2014/main" id="{6BFB67EC-ACAF-4BF1-8400-F7E29AA5B2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C0EF31E-09E0-485A-AC34-8C21D66B55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199" name="Freeform 7">
            <a:extLst>
              <a:ext uri="{FF2B5EF4-FFF2-40B4-BE49-F238E27FC236}">
                <a16:creationId xmlns:a16="http://schemas.microsoft.com/office/drawing/2014/main" id="{807C6764-29DE-4CC8-8562-EC589CD5F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66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8">
            <a:extLst>
              <a:ext uri="{FF2B5EF4-FFF2-40B4-BE49-F238E27FC236}">
                <a16:creationId xmlns:a16="http://schemas.microsoft.com/office/drawing/2014/main" id="{71105146-2167-4DD8-9D73-471E2FDCD2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07" r:id="rId1"/>
    <p:sldLayoutId id="2147486108" r:id="rId2"/>
    <p:sldLayoutId id="2147486109" r:id="rId3"/>
    <p:sldLayoutId id="2147486110" r:id="rId4"/>
    <p:sldLayoutId id="2147486111" r:id="rId5"/>
    <p:sldLayoutId id="2147486112" r:id="rId6"/>
    <p:sldLayoutId id="2147486113" r:id="rId7"/>
    <p:sldLayoutId id="2147486114" r:id="rId8"/>
    <p:sldLayoutId id="2147486115" r:id="rId9"/>
    <p:sldLayoutId id="2147486116" r:id="rId10"/>
    <p:sldLayoutId id="2147486117" r:id="rId11"/>
    <p:sldLayoutId id="2147486118" r:id="rId12"/>
    <p:sldLayoutId id="2147486119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>
            <a:extLst>
              <a:ext uri="{FF2B5EF4-FFF2-40B4-BE49-F238E27FC236}">
                <a16:creationId xmlns:a16="http://schemas.microsoft.com/office/drawing/2014/main" id="{40B85919-63F3-4E77-A830-10CED1CC9A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E" altLang="en-US"/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5157FF73-2038-4A0D-B82B-5971813CEE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E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E7188-D16C-4A19-ADCB-4EA544EDCD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DBCC665-3396-4EB0-B502-1FAC1296478D}" type="datetimeFigureOut">
              <a:rPr lang="en-IE"/>
              <a:pPr>
                <a:defRPr/>
              </a:pPr>
              <a:t>14/09/2022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14883-7293-4D8E-AD46-9DA64CD28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F3881-C79A-451D-AB3E-22390E4E5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C7E0884-F177-4ADB-ACFA-DFB3BBCC4D2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49" r:id="rId1"/>
    <p:sldLayoutId id="2147486050" r:id="rId2"/>
    <p:sldLayoutId id="2147486051" r:id="rId3"/>
    <p:sldLayoutId id="2147486052" r:id="rId4"/>
    <p:sldLayoutId id="2147486053" r:id="rId5"/>
    <p:sldLayoutId id="2147486054" r:id="rId6"/>
    <p:sldLayoutId id="2147486055" r:id="rId7"/>
    <p:sldLayoutId id="2147486056" r:id="rId8"/>
    <p:sldLayoutId id="2147486057" r:id="rId9"/>
    <p:sldLayoutId id="2147486058" r:id="rId10"/>
    <p:sldLayoutId id="2147486059" r:id="rId11"/>
    <p:sldLayoutId id="21474861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cid:image003.jpg@01CDFCA4.ED421720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48.wmf"/><Relationship Id="rId7" Type="http://schemas.openxmlformats.org/officeDocument/2006/relationships/image" Target="../media/image5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51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iant_Magellan_Telescope#cite_note-design_optics-4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en.wikipedia.org/wiki/Giant_Magellan_Telescope#cite_note-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6.xml"/><Relationship Id="rId6" Type="http://schemas.openxmlformats.org/officeDocument/2006/relationships/hyperlink" Target="https://en.wikipedia.org/wiki/Giant_Magellan_Telescope#cite_note-requirements-2" TargetMode="External"/><Relationship Id="rId5" Type="http://schemas.openxmlformats.org/officeDocument/2006/relationships/hyperlink" Target="https://en.wikipedia.org/wiki/Giant_Magellan_Telescope#cite_note-GMTCastsNewMirror-1" TargetMode="External"/><Relationship Id="rId4" Type="http://schemas.openxmlformats.org/officeDocument/2006/relationships/hyperlink" Target="https://en.wikipedia.org/wiki/Extremely_large_telescope" TargetMode="External"/><Relationship Id="rId9" Type="http://schemas.openxmlformats.org/officeDocument/2006/relationships/hyperlink" Target="https://en.wikipedia.org/wiki/Hubble_Space_Telescope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59.e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12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339185D9-C104-4458-8583-DC7F7CB048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400"/>
              <a:t>The Relativistic Doppler Effect </a:t>
            </a:r>
            <a:r>
              <a:rPr lang="en-US" altLang="en-US" sz="3400">
                <a:solidFill>
                  <a:srgbClr val="FF0000"/>
                </a:solidFill>
              </a:rPr>
              <a:t>(con</a:t>
            </a:r>
            <a:r>
              <a:rPr lang="ja-JP" altLang="en-US" sz="3400">
                <a:solidFill>
                  <a:srgbClr val="FF0000"/>
                </a:solidFill>
              </a:rPr>
              <a:t>’</a:t>
            </a:r>
            <a:r>
              <a:rPr lang="en-US" altLang="ja-JP" sz="3400">
                <a:solidFill>
                  <a:srgbClr val="FF0000"/>
                </a:solidFill>
              </a:rPr>
              <a:t>t)</a:t>
            </a:r>
            <a:endParaRPr lang="en-US" altLang="en-US" sz="3400">
              <a:solidFill>
                <a:srgbClr val="FF0000"/>
              </a:solidFill>
            </a:endParaRPr>
          </a:p>
        </p:txBody>
      </p:sp>
      <p:sp>
        <p:nvSpPr>
          <p:cNvPr id="64515" name="Rectangle 4">
            <a:extLst>
              <a:ext uri="{FF2B5EF4-FFF2-40B4-BE49-F238E27FC236}">
                <a16:creationId xmlns:a16="http://schemas.microsoft.com/office/drawing/2014/main" id="{EE2C7209-3283-413B-9290-873A9BC8A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260475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33CC"/>
              </a:buClr>
              <a:buSzPct val="65000"/>
            </a:pPr>
            <a:r>
              <a:rPr lang="en-US" altLang="en-US" sz="2800">
                <a:solidFill>
                  <a:srgbClr val="000000"/>
                </a:solidFill>
              </a:rPr>
              <a:t>Equations (2.32) and (2.33) can be combined into one equation if we agree to use a + sign for </a:t>
            </a:r>
            <a:r>
              <a:rPr lang="el-GR" altLang="en-US" sz="2800" i="1">
                <a:solidFill>
                  <a:srgbClr val="000000"/>
                </a:solidFill>
                <a:latin typeface="Lucida Grande" pitchFamily="-84" charset="0"/>
                <a:cs typeface="Arial" panose="020B0604020202020204" pitchFamily="34" charset="0"/>
              </a:rPr>
              <a:t>β</a:t>
            </a:r>
            <a:r>
              <a:rPr lang="en-US" altLang="en-US" sz="2800">
                <a:solidFill>
                  <a:srgbClr val="000000"/>
                </a:solidFill>
                <a:cs typeface="Arial" panose="020B0604020202020204" pitchFamily="34" charset="0"/>
              </a:rPr>
              <a:t> (+</a:t>
            </a:r>
            <a:r>
              <a:rPr lang="en-US" altLang="en-US" sz="2800" i="1">
                <a:solidFill>
                  <a:srgbClr val="000000"/>
                </a:solidFill>
                <a:cs typeface="Arial" panose="020B0604020202020204" pitchFamily="34" charset="0"/>
              </a:rPr>
              <a:t>v</a:t>
            </a:r>
            <a:r>
              <a:rPr lang="en-US" altLang="en-US" sz="2800">
                <a:solidFill>
                  <a:srgbClr val="000000"/>
                </a:solidFill>
                <a:cs typeface="Arial" panose="020B0604020202020204" pitchFamily="34" charset="0"/>
              </a:rPr>
              <a:t>/</a:t>
            </a:r>
            <a:r>
              <a:rPr lang="en-US" altLang="en-US" sz="2800" i="1">
                <a:solidFill>
                  <a:srgbClr val="000000"/>
                </a:solidFill>
                <a:cs typeface="Arial" panose="020B0604020202020204" pitchFamily="34" charset="0"/>
              </a:rPr>
              <a:t>c</a:t>
            </a:r>
            <a:r>
              <a:rPr lang="en-US" altLang="en-US" sz="2800">
                <a:solidFill>
                  <a:srgbClr val="000000"/>
                </a:solidFill>
                <a:cs typeface="Arial" panose="020B0604020202020204" pitchFamily="34" charset="0"/>
              </a:rPr>
              <a:t>) when the source and receiver are approaching each other and a – sign for </a:t>
            </a:r>
            <a:r>
              <a:rPr lang="el-GR" altLang="en-US" sz="2800" i="1">
                <a:solidFill>
                  <a:srgbClr val="000000"/>
                </a:solidFill>
                <a:latin typeface="Lucida Grande" pitchFamily="-84" charset="0"/>
                <a:cs typeface="Arial" panose="020B0604020202020204" pitchFamily="34" charset="0"/>
              </a:rPr>
              <a:t>β</a:t>
            </a:r>
            <a:r>
              <a:rPr lang="en-US" altLang="en-US" sz="2800">
                <a:solidFill>
                  <a:srgbClr val="000000"/>
                </a:solidFill>
                <a:cs typeface="Arial" panose="020B0604020202020204" pitchFamily="34" charset="0"/>
              </a:rPr>
              <a:t> (– </a:t>
            </a:r>
            <a:r>
              <a:rPr lang="en-US" altLang="en-US" sz="2800" i="1">
                <a:solidFill>
                  <a:srgbClr val="000000"/>
                </a:solidFill>
                <a:cs typeface="Arial" panose="020B0604020202020204" pitchFamily="34" charset="0"/>
              </a:rPr>
              <a:t>v</a:t>
            </a:r>
            <a:r>
              <a:rPr lang="en-US" altLang="en-US" sz="2800">
                <a:solidFill>
                  <a:srgbClr val="000000"/>
                </a:solidFill>
                <a:cs typeface="Arial" panose="020B0604020202020204" pitchFamily="34" charset="0"/>
              </a:rPr>
              <a:t>/</a:t>
            </a:r>
            <a:r>
              <a:rPr lang="en-US" altLang="en-US" sz="2800" i="1">
                <a:solidFill>
                  <a:srgbClr val="000000"/>
                </a:solidFill>
                <a:cs typeface="Arial" panose="020B0604020202020204" pitchFamily="34" charset="0"/>
              </a:rPr>
              <a:t>c</a:t>
            </a:r>
            <a:r>
              <a:rPr lang="en-US" altLang="en-US" sz="2800">
                <a:solidFill>
                  <a:srgbClr val="000000"/>
                </a:solidFill>
                <a:cs typeface="Arial" panose="020B0604020202020204" pitchFamily="34" charset="0"/>
              </a:rPr>
              <a:t>) when they are receding. The final equation becomes</a:t>
            </a:r>
            <a:endParaRPr lang="el-GR" altLang="en-US" sz="2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4516" name="Rectangle 8">
            <a:extLst>
              <a:ext uri="{FF2B5EF4-FFF2-40B4-BE49-F238E27FC236}">
                <a16:creationId xmlns:a16="http://schemas.microsoft.com/office/drawing/2014/main" id="{DE4EA895-866D-44BD-95FA-02E2394F8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688" y="4865688"/>
            <a:ext cx="3924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solidFill>
                  <a:srgbClr val="000000"/>
                </a:solidFill>
              </a:rPr>
              <a:t>Relativistic Doppler effect   (2.34)</a:t>
            </a:r>
          </a:p>
        </p:txBody>
      </p:sp>
      <p:pic>
        <p:nvPicPr>
          <p:cNvPr id="64517" name="Picture 9">
            <a:extLst>
              <a:ext uri="{FF2B5EF4-FFF2-40B4-BE49-F238E27FC236}">
                <a16:creationId xmlns:a16="http://schemas.microsoft.com/office/drawing/2014/main" id="{B2AEC131-2F6A-46D0-A3A8-71F158D1BE2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95800"/>
            <a:ext cx="20478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6BFF993-1324-4E3D-AA12-2856399A06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639762"/>
          </a:xfrm>
        </p:spPr>
        <p:txBody>
          <a:bodyPr/>
          <a:lstStyle/>
          <a:p>
            <a:pPr algn="ctr" eaLnBrk="1" hangingPunct="1"/>
            <a:r>
              <a:rPr lang="en-US" altLang="en-US" sz="3400"/>
              <a:t>According to Mary </a:t>
            </a:r>
            <a:r>
              <a:rPr lang="en-US" altLang="en-US" sz="3400">
                <a:solidFill>
                  <a:srgbClr val="FF0000"/>
                </a:solidFill>
              </a:rPr>
              <a:t>(the </a:t>
            </a:r>
            <a:r>
              <a:rPr lang="en-US" altLang="en-US" sz="3400" b="1">
                <a:solidFill>
                  <a:srgbClr val="FF0000"/>
                </a:solidFill>
              </a:rPr>
              <a:t>M</a:t>
            </a:r>
            <a:r>
              <a:rPr lang="en-US" altLang="en-US" sz="3400">
                <a:solidFill>
                  <a:srgbClr val="FF0000"/>
                </a:solidFill>
              </a:rPr>
              <a:t>oving frame)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336FF17D-B353-4727-A281-5CB912BD8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79613" y="1143000"/>
            <a:ext cx="8226425" cy="4497388"/>
          </a:xfrm>
        </p:spPr>
        <p:txBody>
          <a:bodyPr/>
          <a:lstStyle/>
          <a:p>
            <a:pPr eaLnBrk="1" hangingPunct="1"/>
            <a:r>
              <a:rPr lang="en-US" altLang="en-US"/>
              <a:t>Mary measures the initial velocity of her own ball to be </a:t>
            </a:r>
            <a:r>
              <a:rPr lang="en-US" altLang="en-US" i="1"/>
              <a:t>u</a:t>
            </a:r>
            <a:r>
              <a:rPr lang="ja-JP" altLang="en-US"/>
              <a:t>’</a:t>
            </a:r>
            <a:r>
              <a:rPr lang="en-US" altLang="ja-JP" i="1" baseline="-25000"/>
              <a:t>Mx</a:t>
            </a:r>
            <a:r>
              <a:rPr lang="en-US" altLang="ja-JP"/>
              <a:t> = 0 and </a:t>
            </a:r>
            <a:r>
              <a:rPr lang="en-US" altLang="ja-JP" i="1"/>
              <a:t>u</a:t>
            </a:r>
            <a:r>
              <a:rPr lang="ja-JP" altLang="en-US"/>
              <a:t>’</a:t>
            </a:r>
            <a:r>
              <a:rPr lang="en-US" altLang="ja-JP" i="1" baseline="-25000"/>
              <a:t>My</a:t>
            </a:r>
            <a:r>
              <a:rPr lang="en-US" altLang="ja-JP"/>
              <a:t> = −</a:t>
            </a:r>
            <a:r>
              <a:rPr lang="en-US" altLang="ja-JP" i="1"/>
              <a:t>u</a:t>
            </a:r>
            <a:r>
              <a:rPr lang="en-US" altLang="ja-JP" i="1" baseline="-25000"/>
              <a:t>0</a:t>
            </a:r>
            <a:r>
              <a:rPr lang="en-US" altLang="ja-JP"/>
              <a:t>.</a:t>
            </a:r>
            <a:endParaRPr lang="en-US" altLang="ja-JP" i="1" baseline="-25000"/>
          </a:p>
          <a:p>
            <a:pPr eaLnBrk="1" hangingPunct="1"/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In order to determine the velocity of Mary</a:t>
            </a:r>
            <a:r>
              <a:rPr lang="ja-JP" altLang="en-US"/>
              <a:t>’</a:t>
            </a:r>
            <a:r>
              <a:rPr lang="en-US" altLang="ja-JP"/>
              <a:t>s ball as measured by Frank we use the velocity transformation equations:</a:t>
            </a:r>
            <a:endParaRPr lang="en-US" altLang="en-US"/>
          </a:p>
        </p:txBody>
      </p:sp>
      <p:pic>
        <p:nvPicPr>
          <p:cNvPr id="78852" name="Picture 14">
            <a:extLst>
              <a:ext uri="{FF2B5EF4-FFF2-40B4-BE49-F238E27FC236}">
                <a16:creationId xmlns:a16="http://schemas.microsoft.com/office/drawing/2014/main" id="{4E2D72DA-4233-494C-8132-C6E01CF7AE2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60963"/>
            <a:ext cx="32321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15">
            <a:extLst>
              <a:ext uri="{FF2B5EF4-FFF2-40B4-BE49-F238E27FC236}">
                <a16:creationId xmlns:a16="http://schemas.microsoft.com/office/drawing/2014/main" id="{7CB7BDAA-BC3F-4646-A0FC-00604A3DA18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19600"/>
            <a:ext cx="11557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TextBox 1">
            <a:extLst>
              <a:ext uri="{FF2B5EF4-FFF2-40B4-BE49-F238E27FC236}">
                <a16:creationId xmlns:a16="http://schemas.microsoft.com/office/drawing/2014/main" id="{4AF3709C-52AA-4819-A6DC-7CF812ACA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267200"/>
            <a:ext cx="53689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(we used velocity summation formula</a:t>
            </a:r>
          </a:p>
          <a:p>
            <a:endParaRPr lang="en-US" altLang="en-US"/>
          </a:p>
          <a:p>
            <a:r>
              <a:rPr lang="en-US" altLang="en-US"/>
              <a:t>                                             with u</a:t>
            </a:r>
            <a:r>
              <a:rPr lang="en-US" altLang="en-US" baseline="-25000"/>
              <a:t>x</a:t>
            </a:r>
            <a:r>
              <a:rPr lang="en-US" altLang="en-US"/>
              <a:t>=0)</a:t>
            </a:r>
          </a:p>
          <a:p>
            <a:endParaRPr lang="en-US" altLang="en-US"/>
          </a:p>
        </p:txBody>
      </p:sp>
      <p:pic>
        <p:nvPicPr>
          <p:cNvPr id="78855" name="Picture 20" descr="image01">
            <a:extLst>
              <a:ext uri="{FF2B5EF4-FFF2-40B4-BE49-F238E27FC236}">
                <a16:creationId xmlns:a16="http://schemas.microsoft.com/office/drawing/2014/main" id="{7949D19A-EC46-435B-A8A1-3D7094A9C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79975"/>
            <a:ext cx="27432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1">
            <a:extLst>
              <a:ext uri="{FF2B5EF4-FFF2-40B4-BE49-F238E27FC236}">
                <a16:creationId xmlns:a16="http://schemas.microsoft.com/office/drawing/2014/main" id="{51F34CCC-E62C-44FB-8D65-50ABAA91EC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pPr algn="ctr" eaLnBrk="1" hangingPunct="1"/>
            <a:r>
              <a:rPr lang="en-US" altLang="en-US" sz="3400"/>
              <a:t>Relativistic Momentum</a:t>
            </a:r>
          </a:p>
        </p:txBody>
      </p:sp>
      <p:sp>
        <p:nvSpPr>
          <p:cNvPr id="79875" name="Rectangle 19">
            <a:extLst>
              <a:ext uri="{FF2B5EF4-FFF2-40B4-BE49-F238E27FC236}">
                <a16:creationId xmlns:a16="http://schemas.microsoft.com/office/drawing/2014/main" id="{7380BD65-8340-4316-8524-CDB4D8466A4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219200"/>
            <a:ext cx="8001000" cy="4495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100"/>
              <a:t>Before the collision, the momentum of Mary</a:t>
            </a:r>
            <a:r>
              <a:rPr lang="ja-JP" altLang="en-US" sz="2100"/>
              <a:t>’</a:t>
            </a:r>
            <a:r>
              <a:rPr lang="en-US" altLang="ja-JP" sz="2100"/>
              <a:t>s ball as measured by Frank </a:t>
            </a:r>
            <a:r>
              <a:rPr lang="en-US" altLang="ja-JP" sz="2100">
                <a:solidFill>
                  <a:srgbClr val="FF0000"/>
                </a:solidFill>
              </a:rPr>
              <a:t>(the</a:t>
            </a:r>
            <a:r>
              <a:rPr lang="en-US" altLang="ja-JP" sz="2100" b="1">
                <a:solidFill>
                  <a:srgbClr val="FF0000"/>
                </a:solidFill>
              </a:rPr>
              <a:t> F</a:t>
            </a:r>
            <a:r>
              <a:rPr lang="en-US" altLang="ja-JP" sz="2100">
                <a:solidFill>
                  <a:srgbClr val="FF0000"/>
                </a:solidFill>
              </a:rPr>
              <a:t>ixed frame) </a:t>
            </a:r>
            <a:r>
              <a:rPr lang="en-US" altLang="ja-JP" sz="2100"/>
              <a:t>becomes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10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100"/>
              <a:t>		Before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10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100"/>
              <a:t>		Before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10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100"/>
              <a:t>For a perfectly elastic collision, the momentum after the collision is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100"/>
              <a:t>                         After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10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100"/>
              <a:t>		After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10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100"/>
              <a:t>The change in momentum of Mary</a:t>
            </a:r>
            <a:r>
              <a:rPr lang="ja-JP" altLang="en-US" sz="2100"/>
              <a:t>’</a:t>
            </a:r>
            <a:r>
              <a:rPr lang="en-US" altLang="ja-JP" sz="2100"/>
              <a:t>s ball according to Frank is</a:t>
            </a:r>
            <a:endParaRPr lang="en-US" altLang="en-US" sz="2700"/>
          </a:p>
        </p:txBody>
      </p:sp>
      <p:sp>
        <p:nvSpPr>
          <p:cNvPr id="79876" name="Rectangle 5">
            <a:extLst>
              <a:ext uri="{FF2B5EF4-FFF2-40B4-BE49-F238E27FC236}">
                <a16:creationId xmlns:a16="http://schemas.microsoft.com/office/drawing/2014/main" id="{7294B2E4-8BD2-4757-B297-D31D9D08B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2667000"/>
            <a:ext cx="78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</a:rPr>
              <a:t>(2.42)</a:t>
            </a:r>
          </a:p>
        </p:txBody>
      </p:sp>
      <p:sp>
        <p:nvSpPr>
          <p:cNvPr id="79877" name="Rectangle 6">
            <a:extLst>
              <a:ext uri="{FF2B5EF4-FFF2-40B4-BE49-F238E27FC236}">
                <a16:creationId xmlns:a16="http://schemas.microsoft.com/office/drawing/2014/main" id="{61D44656-5BFC-438C-82E9-85BA598F7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4495800"/>
            <a:ext cx="78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</a:rPr>
              <a:t>(2.43)</a:t>
            </a:r>
          </a:p>
        </p:txBody>
      </p:sp>
      <p:sp>
        <p:nvSpPr>
          <p:cNvPr id="79878" name="Rectangle 7">
            <a:extLst>
              <a:ext uri="{FF2B5EF4-FFF2-40B4-BE49-F238E27FC236}">
                <a16:creationId xmlns:a16="http://schemas.microsoft.com/office/drawing/2014/main" id="{494B6B6A-460B-405E-A71C-F0C908329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8350" y="5638800"/>
            <a:ext cx="78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</a:rPr>
              <a:t>(2.44)</a:t>
            </a:r>
          </a:p>
        </p:txBody>
      </p:sp>
      <p:pic>
        <p:nvPicPr>
          <p:cNvPr id="79879" name="Picture 22">
            <a:extLst>
              <a:ext uri="{FF2B5EF4-FFF2-40B4-BE49-F238E27FC236}">
                <a16:creationId xmlns:a16="http://schemas.microsoft.com/office/drawing/2014/main" id="{0F52E954-04DE-4CA2-9A0A-78E65867384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92325"/>
            <a:ext cx="13493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23">
            <a:extLst>
              <a:ext uri="{FF2B5EF4-FFF2-40B4-BE49-F238E27FC236}">
                <a16:creationId xmlns:a16="http://schemas.microsoft.com/office/drawing/2014/main" id="{632216C7-DFC1-4087-90F2-8482924A225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32321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Picture 24">
            <a:extLst>
              <a:ext uri="{FF2B5EF4-FFF2-40B4-BE49-F238E27FC236}">
                <a16:creationId xmlns:a16="http://schemas.microsoft.com/office/drawing/2014/main" id="{4A6E9912-29AB-494B-93E8-CDE3C1A7BB0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5486400"/>
            <a:ext cx="39401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2" name="Picture 25">
            <a:extLst>
              <a:ext uri="{FF2B5EF4-FFF2-40B4-BE49-F238E27FC236}">
                <a16:creationId xmlns:a16="http://schemas.microsoft.com/office/drawing/2014/main" id="{82052A0F-078D-434E-A661-C2F4EAD67F3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60775"/>
            <a:ext cx="13493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3" name="Picture 30" descr="image01">
            <a:extLst>
              <a:ext uri="{FF2B5EF4-FFF2-40B4-BE49-F238E27FC236}">
                <a16:creationId xmlns:a16="http://schemas.microsoft.com/office/drawing/2014/main" id="{9DE68B93-312B-47F7-BC11-945221E0A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4162425"/>
            <a:ext cx="3124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>
            <a:extLst>
              <a:ext uri="{FF2B5EF4-FFF2-40B4-BE49-F238E27FC236}">
                <a16:creationId xmlns:a16="http://schemas.microsoft.com/office/drawing/2014/main" id="{D1D6A51A-9318-465A-AF1E-6FE87C09B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108075"/>
            <a:ext cx="8229600" cy="4835525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Clr>
                <a:srgbClr val="0033CC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600"/>
              <a:t> The conservation of linear momentum requires the total change in momentum of the collision, </a:t>
            </a:r>
            <a:r>
              <a:rPr lang="el-GR" altLang="en-US" sz="2600">
                <a:latin typeface="Lucida Grande" pitchFamily="-84" charset="0"/>
              </a:rPr>
              <a:t>Δ</a:t>
            </a:r>
            <a:r>
              <a:rPr lang="en-US" altLang="en-US" sz="2600" i="1"/>
              <a:t>p</a:t>
            </a:r>
            <a:r>
              <a:rPr lang="en-US" altLang="en-US" sz="2600" i="1" baseline="-25000"/>
              <a:t>F</a:t>
            </a:r>
            <a:r>
              <a:rPr lang="en-US" altLang="en-US" sz="2600">
                <a:solidFill>
                  <a:schemeClr val="tx2"/>
                </a:solidFill>
              </a:rPr>
              <a:t> </a:t>
            </a:r>
            <a:r>
              <a:rPr lang="en-US" altLang="en-US" sz="2600"/>
              <a:t>+ </a:t>
            </a:r>
            <a:r>
              <a:rPr lang="el-GR" altLang="en-US" sz="2600">
                <a:latin typeface="Lucida Grande" pitchFamily="-84" charset="0"/>
              </a:rPr>
              <a:t>Δ</a:t>
            </a:r>
            <a:r>
              <a:rPr lang="en-US" altLang="en-US" sz="2600" i="1"/>
              <a:t>p</a:t>
            </a:r>
            <a:r>
              <a:rPr lang="en-US" altLang="en-US" sz="2600" i="1" baseline="-25000"/>
              <a:t>M</a:t>
            </a:r>
            <a:r>
              <a:rPr lang="en-US" altLang="en-US" sz="2600"/>
              <a:t>, to be zero. The addition of Equations (2.40) and (2.44) clearly does not give zero.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Clr>
                <a:srgbClr val="0033CC"/>
              </a:buClr>
              <a:buSzTx/>
              <a:buFont typeface="Wingdings" panose="05000000000000000000" pitchFamily="2" charset="2"/>
              <a:buNone/>
            </a:pPr>
            <a:endParaRPr lang="en-US" altLang="en-US" sz="2600"/>
          </a:p>
          <a:p>
            <a:pPr marL="0" indent="0">
              <a:lnSpc>
                <a:spcPct val="90000"/>
              </a:lnSpc>
              <a:spcBef>
                <a:spcPct val="0"/>
              </a:spcBef>
              <a:buClr>
                <a:srgbClr val="0033CC"/>
              </a:buClr>
              <a:buSzTx/>
              <a:buFont typeface="Wingdings" panose="05000000000000000000" pitchFamily="2" charset="2"/>
              <a:buNone/>
            </a:pPr>
            <a:endParaRPr lang="en-US" altLang="en-US" sz="2600" i="1"/>
          </a:p>
          <a:p>
            <a:pPr marL="0" indent="0">
              <a:lnSpc>
                <a:spcPct val="90000"/>
              </a:lnSpc>
              <a:spcBef>
                <a:spcPct val="0"/>
              </a:spcBef>
              <a:buClr>
                <a:srgbClr val="0033CC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600" i="1"/>
              <a:t>Linear momentum is not conserved if we use the conventions for momentum from classical physics even if we use the velocity transformation equations from the special theory of relativity.</a:t>
            </a:r>
            <a:r>
              <a:rPr lang="en-US" altLang="en-US" sz="2600"/>
              <a:t>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Clr>
                <a:srgbClr val="0033CC"/>
              </a:buClr>
              <a:buSzTx/>
              <a:buFont typeface="Wingdings" panose="05000000000000000000" pitchFamily="2" charset="2"/>
              <a:buChar char="§"/>
            </a:pPr>
            <a:endParaRPr lang="en-US" altLang="en-US" sz="2600"/>
          </a:p>
          <a:p>
            <a:pPr marL="0" indent="0">
              <a:lnSpc>
                <a:spcPct val="90000"/>
              </a:lnSpc>
              <a:spcBef>
                <a:spcPct val="0"/>
              </a:spcBef>
              <a:buClr>
                <a:srgbClr val="0033CC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600"/>
              <a:t>There is no problem with the </a:t>
            </a:r>
            <a:r>
              <a:rPr lang="en-US" altLang="en-US" sz="2600" i="1"/>
              <a:t>x</a:t>
            </a:r>
            <a:r>
              <a:rPr lang="en-US" altLang="en-US" sz="2600"/>
              <a:t> direction, but there is a problem with the </a:t>
            </a:r>
            <a:r>
              <a:rPr lang="en-US" altLang="en-US" sz="2600" i="1"/>
              <a:t>y</a:t>
            </a:r>
            <a:r>
              <a:rPr lang="en-US" altLang="en-US" sz="2600"/>
              <a:t> direction along the direction the ball is thrown in each system.</a:t>
            </a:r>
          </a:p>
        </p:txBody>
      </p:sp>
      <p:sp>
        <p:nvSpPr>
          <p:cNvPr id="81923" name="Rectangle 8">
            <a:extLst>
              <a:ext uri="{FF2B5EF4-FFF2-40B4-BE49-F238E27FC236}">
                <a16:creationId xmlns:a16="http://schemas.microsoft.com/office/drawing/2014/main" id="{1BC8DEA3-4124-4E01-B9D5-798272A039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/>
              <a:t>Relativistic Momentum </a:t>
            </a:r>
            <a:r>
              <a:rPr lang="en-US" altLang="en-US" sz="3400">
                <a:solidFill>
                  <a:srgbClr val="FF0000"/>
                </a:solidFill>
              </a:rPr>
              <a:t>(con</a:t>
            </a:r>
            <a:r>
              <a:rPr lang="ja-JP" altLang="en-US" sz="3400">
                <a:solidFill>
                  <a:srgbClr val="FF0000"/>
                </a:solidFill>
              </a:rPr>
              <a:t>’</a:t>
            </a:r>
            <a:r>
              <a:rPr lang="en-US" altLang="ja-JP" sz="3400">
                <a:solidFill>
                  <a:srgbClr val="FF0000"/>
                </a:solidFill>
              </a:rPr>
              <a:t>t)</a:t>
            </a:r>
            <a:endParaRPr lang="en-US" altLang="en-US" sz="3400">
              <a:solidFill>
                <a:srgbClr val="FF0000"/>
              </a:solidFill>
            </a:endParaRPr>
          </a:p>
        </p:txBody>
      </p:sp>
      <p:pic>
        <p:nvPicPr>
          <p:cNvPr id="81924" name="Picture 24">
            <a:extLst>
              <a:ext uri="{FF2B5EF4-FFF2-40B4-BE49-F238E27FC236}">
                <a16:creationId xmlns:a16="http://schemas.microsoft.com/office/drawing/2014/main" id="{04C81805-6E69-4290-90BC-C2A1BD13FEC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2574925"/>
            <a:ext cx="42068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Rectangle 1">
            <a:extLst>
              <a:ext uri="{FF2B5EF4-FFF2-40B4-BE49-F238E27FC236}">
                <a16:creationId xmlns:a16="http://schemas.microsoft.com/office/drawing/2014/main" id="{ACB1F1CD-2A5D-4A38-AE79-E69B0D2EF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200" y="2763838"/>
            <a:ext cx="29400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>
                <a:srgbClr val="0033CC"/>
              </a:buClr>
            </a:pPr>
            <a:r>
              <a:rPr lang="el-GR" altLang="en-US">
                <a:solidFill>
                  <a:schemeClr val="tx1"/>
                </a:solidFill>
                <a:latin typeface="Lucida Grande" pitchFamily="-84" charset="0"/>
                <a:cs typeface="Arial" panose="020B0604020202020204" pitchFamily="34" charset="0"/>
              </a:rPr>
              <a:t>Δ</a:t>
            </a:r>
            <a:r>
              <a:rPr lang="en-US" altLang="en-US" i="1">
                <a:solidFill>
                  <a:schemeClr val="tx1"/>
                </a:solidFill>
                <a:cs typeface="Arial" panose="020B0604020202020204" pitchFamily="34" charset="0"/>
              </a:rPr>
              <a:t>p</a:t>
            </a:r>
            <a:r>
              <a:rPr lang="en-US" altLang="en-US" i="1" baseline="-25000">
                <a:solidFill>
                  <a:schemeClr val="tx1"/>
                </a:solidFill>
                <a:cs typeface="Arial" panose="020B0604020202020204" pitchFamily="34" charset="0"/>
              </a:rPr>
              <a:t>F</a:t>
            </a:r>
            <a:r>
              <a:rPr lang="en-US" altLang="en-US">
                <a:solidFill>
                  <a:schemeClr val="tx1"/>
                </a:solidFill>
                <a:cs typeface="Arial" panose="020B0604020202020204" pitchFamily="34" charset="0"/>
              </a:rPr>
              <a:t> = </a:t>
            </a:r>
            <a:r>
              <a:rPr lang="el-GR" altLang="en-US">
                <a:solidFill>
                  <a:schemeClr val="tx1"/>
                </a:solidFill>
                <a:latin typeface="Lucida Grande" pitchFamily="-84" charset="0"/>
                <a:cs typeface="Arial" panose="020B0604020202020204" pitchFamily="34" charset="0"/>
              </a:rPr>
              <a:t>Δ</a:t>
            </a:r>
            <a:r>
              <a:rPr lang="en-US" altLang="en-US" i="1">
                <a:solidFill>
                  <a:schemeClr val="tx1"/>
                </a:solidFill>
                <a:cs typeface="Arial" panose="020B0604020202020204" pitchFamily="34" charset="0"/>
              </a:rPr>
              <a:t>p</a:t>
            </a:r>
            <a:r>
              <a:rPr lang="en-US" altLang="en-US" i="1" baseline="-25000">
                <a:solidFill>
                  <a:schemeClr val="tx1"/>
                </a:solidFill>
                <a:cs typeface="Arial" panose="020B0604020202020204" pitchFamily="34" charset="0"/>
              </a:rPr>
              <a:t>Fy</a:t>
            </a:r>
            <a:r>
              <a:rPr lang="en-US" altLang="en-US">
                <a:solidFill>
                  <a:schemeClr val="tx1"/>
                </a:solidFill>
                <a:cs typeface="Arial" panose="020B0604020202020204" pitchFamily="34" charset="0"/>
              </a:rPr>
              <a:t> = </a:t>
            </a:r>
            <a:r>
              <a:rPr lang="en-US" altLang="en-US">
                <a:solidFill>
                  <a:schemeClr val="tx1"/>
                </a:solidFill>
              </a:rPr>
              <a:t>−</a:t>
            </a:r>
            <a:r>
              <a:rPr lang="en-US" altLang="en-US">
                <a:solidFill>
                  <a:schemeClr val="tx1"/>
                </a:solidFill>
                <a:cs typeface="Arial" panose="020B0604020202020204" pitchFamily="34" charset="0"/>
              </a:rPr>
              <a:t>2</a:t>
            </a:r>
            <a:r>
              <a:rPr lang="en-US" altLang="en-US" i="1">
                <a:solidFill>
                  <a:schemeClr val="tx1"/>
                </a:solidFill>
                <a:cs typeface="Arial" panose="020B0604020202020204" pitchFamily="34" charset="0"/>
              </a:rPr>
              <a:t>mu</a:t>
            </a:r>
            <a:r>
              <a:rPr lang="en-US" altLang="en-US" baseline="-25000">
                <a:solidFill>
                  <a:schemeClr val="tx1"/>
                </a:solidFill>
                <a:cs typeface="Arial" panose="020B0604020202020204" pitchFamily="34" charset="0"/>
              </a:rPr>
              <a:t>0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>
            <a:extLst>
              <a:ext uri="{FF2B5EF4-FFF2-40B4-BE49-F238E27FC236}">
                <a16:creationId xmlns:a16="http://schemas.microsoft.com/office/drawing/2014/main" id="{60305BB3-DF56-4C6C-B5BE-BB6D758F66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2788" y="1143000"/>
            <a:ext cx="8226425" cy="2514600"/>
          </a:xfrm>
        </p:spPr>
        <p:txBody>
          <a:bodyPr/>
          <a:lstStyle/>
          <a:p>
            <a:pPr eaLnBrk="1" hangingPunct="1"/>
            <a:r>
              <a:rPr lang="en-US" altLang="en-US" sz="2500"/>
              <a:t>Rather than abandon the conservation of linear momentum, let us look for a modification of the definition of linear momentum that preserves both it and Newton</a:t>
            </a:r>
            <a:r>
              <a:rPr lang="ja-JP" altLang="en-US" sz="2500"/>
              <a:t>’</a:t>
            </a:r>
            <a:r>
              <a:rPr lang="en-US" altLang="ja-JP" sz="2500"/>
              <a:t>s second law.</a:t>
            </a:r>
          </a:p>
          <a:p>
            <a:pPr eaLnBrk="1" hangingPunct="1"/>
            <a:r>
              <a:rPr lang="en-US" altLang="en-US" sz="2500"/>
              <a:t>To do so requires reexamining mass to conclude that:</a:t>
            </a:r>
            <a:endParaRPr lang="en-US" altLang="en-US" sz="3500"/>
          </a:p>
        </p:txBody>
      </p:sp>
      <p:sp>
        <p:nvSpPr>
          <p:cNvPr id="82947" name="Rectangle 15">
            <a:extLst>
              <a:ext uri="{FF2B5EF4-FFF2-40B4-BE49-F238E27FC236}">
                <a16:creationId xmlns:a16="http://schemas.microsoft.com/office/drawing/2014/main" id="{684B786E-1FDC-436F-B3A0-E454DF87C4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400"/>
              <a:t>Relativistic Momentum</a:t>
            </a:r>
            <a:endParaRPr lang="en-US" altLang="en-US" sz="3400">
              <a:solidFill>
                <a:srgbClr val="FF0000"/>
              </a:solidFill>
            </a:endParaRPr>
          </a:p>
        </p:txBody>
      </p:sp>
      <p:pic>
        <p:nvPicPr>
          <p:cNvPr id="82948" name="Picture 17">
            <a:extLst>
              <a:ext uri="{FF2B5EF4-FFF2-40B4-BE49-F238E27FC236}">
                <a16:creationId xmlns:a16="http://schemas.microsoft.com/office/drawing/2014/main" id="{D8F0AD9B-6008-4E24-91EA-B32DC170981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5118100"/>
            <a:ext cx="21272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Rectangle 6">
            <a:extLst>
              <a:ext uri="{FF2B5EF4-FFF2-40B4-BE49-F238E27FC236}">
                <a16:creationId xmlns:a16="http://schemas.microsoft.com/office/drawing/2014/main" id="{AD8686FF-087F-41A1-AFC8-682263D39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950" y="4510088"/>
            <a:ext cx="36369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100">
                <a:solidFill>
                  <a:schemeClr val="tx1"/>
                </a:solidFill>
              </a:rPr>
              <a:t>Relativistic momentum (2.48)</a:t>
            </a:r>
          </a:p>
        </p:txBody>
      </p:sp>
      <p:pic>
        <p:nvPicPr>
          <p:cNvPr id="82950" name="Picture 16">
            <a:extLst>
              <a:ext uri="{FF2B5EF4-FFF2-40B4-BE49-F238E27FC236}">
                <a16:creationId xmlns:a16="http://schemas.microsoft.com/office/drawing/2014/main" id="{7C020EE0-BB2E-463A-ACD3-D010B3E4026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3278188"/>
            <a:ext cx="16541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18">
            <a:extLst>
              <a:ext uri="{FF2B5EF4-FFF2-40B4-BE49-F238E27FC236}">
                <a16:creationId xmlns:a16="http://schemas.microsoft.com/office/drawing/2014/main" id="{6A3E0FA8-DA8E-47B3-A55A-86E911259A1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46600"/>
            <a:ext cx="1371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2" name="TextBox 9">
            <a:extLst>
              <a:ext uri="{FF2B5EF4-FFF2-40B4-BE49-F238E27FC236}">
                <a16:creationId xmlns:a16="http://schemas.microsoft.com/office/drawing/2014/main" id="{EF49BCDA-9571-49D6-9CF4-16842FCAA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530725"/>
            <a:ext cx="6324600" cy="4619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>
            <a:extLst>
              <a:ext uri="{FF2B5EF4-FFF2-40B4-BE49-F238E27FC236}">
                <a16:creationId xmlns:a16="http://schemas.microsoft.com/office/drawing/2014/main" id="{DE56A2D1-8CB2-4986-8149-0D67C5681A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11811000" cy="1139825"/>
          </a:xfrm>
        </p:spPr>
        <p:txBody>
          <a:bodyPr/>
          <a:lstStyle/>
          <a:p>
            <a:r>
              <a:rPr lang="en-US" altLang="en-US" dirty="0"/>
              <a:t>With modified (relativistic) momentum (Example 2.9 )</a:t>
            </a:r>
          </a:p>
        </p:txBody>
      </p:sp>
      <p:graphicFrame>
        <p:nvGraphicFramePr>
          <p:cNvPr id="84995" name="Object 13">
            <a:extLst>
              <a:ext uri="{FF2B5EF4-FFF2-40B4-BE49-F238E27FC236}">
                <a16:creationId xmlns:a16="http://schemas.microsoft.com/office/drawing/2014/main" id="{CB9789ED-FD70-4061-A6C5-375DD1C1CE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4513" y="1420813"/>
          <a:ext cx="2643187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500" imgH="596900" progId="Equation.DSMT4">
                  <p:embed/>
                </p:oleObj>
              </mc:Choice>
              <mc:Fallback>
                <p:oleObj name="Equation" r:id="rId2" imgW="1714500" imgH="596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513" y="1420813"/>
                        <a:ext cx="2643187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6" name="Object 13">
            <a:extLst>
              <a:ext uri="{FF2B5EF4-FFF2-40B4-BE49-F238E27FC236}">
                <a16:creationId xmlns:a16="http://schemas.microsoft.com/office/drawing/2014/main" id="{CDE40A6C-FAF9-4915-89BB-BEF14A7EE3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5300" y="2971800"/>
          <a:ext cx="5168900" cy="207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52800" imgH="1346200" progId="Equation.DSMT4">
                  <p:embed/>
                </p:oleObj>
              </mc:Choice>
              <mc:Fallback>
                <p:oleObj name="Equation" r:id="rId4" imgW="3352800" imgH="1346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2971800"/>
                        <a:ext cx="5168900" cy="207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7" name="TextBox 5">
            <a:extLst>
              <a:ext uri="{FF2B5EF4-FFF2-40B4-BE49-F238E27FC236}">
                <a16:creationId xmlns:a16="http://schemas.microsoft.com/office/drawing/2014/main" id="{44851ED3-95C1-4F1F-A4E2-64DC14078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438400"/>
            <a:ext cx="39163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Now</a:t>
            </a:r>
            <a:r>
              <a:rPr lang="el-GR" altLang="en-US">
                <a:latin typeface="Lucida Grande" pitchFamily="-84" charset="0"/>
              </a:rPr>
              <a:t> </a:t>
            </a:r>
            <a:r>
              <a:rPr lang="en-US" altLang="en-US">
                <a:latin typeface="Lucida Grande" pitchFamily="-84" charset="0"/>
              </a:rPr>
              <a:t> </a:t>
            </a:r>
            <a:r>
              <a:rPr lang="el-GR" altLang="en-US">
                <a:latin typeface="Lucida Grande" pitchFamily="-84" charset="0"/>
              </a:rPr>
              <a:t>Δ</a:t>
            </a:r>
            <a:r>
              <a:rPr lang="en-US" altLang="en-US" i="1"/>
              <a:t>p</a:t>
            </a:r>
            <a:r>
              <a:rPr lang="en-US" altLang="en-US" i="1" baseline="-25000"/>
              <a:t>F</a:t>
            </a:r>
            <a:r>
              <a:rPr lang="en-US" altLang="en-US"/>
              <a:t> + </a:t>
            </a:r>
            <a:r>
              <a:rPr lang="el-GR" altLang="en-US">
                <a:latin typeface="Lucida Grande" pitchFamily="-84" charset="0"/>
              </a:rPr>
              <a:t>Δ</a:t>
            </a:r>
            <a:r>
              <a:rPr lang="en-US" altLang="en-US" i="1"/>
              <a:t>p</a:t>
            </a:r>
            <a:r>
              <a:rPr lang="en-US" altLang="en-US" i="1" baseline="-25000"/>
              <a:t>M</a:t>
            </a:r>
            <a:r>
              <a:rPr lang="en-US" altLang="en-US"/>
              <a:t> =0</a:t>
            </a:r>
          </a:p>
          <a:p>
            <a:r>
              <a:rPr lang="en-US" altLang="en-US"/>
              <a:t>and momentum conserved!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>
            <a:extLst>
              <a:ext uri="{FF2B5EF4-FFF2-40B4-BE49-F238E27FC236}">
                <a16:creationId xmlns:a16="http://schemas.microsoft.com/office/drawing/2014/main" id="{4658DBAA-6224-4C7A-A48F-58AB5FFBBD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336675"/>
            <a:ext cx="8229600" cy="4759325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solidFill>
                  <a:srgbClr val="000000"/>
                </a:solidFill>
              </a:rPr>
              <a:t>physicists like to refer to the mass in Equation (2.48) as the </a:t>
            </a:r>
            <a:r>
              <a:rPr lang="en-US" altLang="en-US" sz="2400" i="1">
                <a:solidFill>
                  <a:srgbClr val="FF0000"/>
                </a:solidFill>
              </a:rPr>
              <a:t>rest mass m</a:t>
            </a:r>
            <a:r>
              <a:rPr lang="en-US" altLang="en-US" sz="2400" baseline="-25000">
                <a:solidFill>
                  <a:srgbClr val="FF0000"/>
                </a:solidFill>
              </a:rPr>
              <a:t>0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000000"/>
                </a:solidFill>
              </a:rPr>
              <a:t>and call the term </a:t>
            </a:r>
            <a:r>
              <a:rPr lang="en-US" altLang="en-US" sz="2400" i="1">
                <a:solidFill>
                  <a:srgbClr val="FF0000"/>
                </a:solidFill>
              </a:rPr>
              <a:t>m</a:t>
            </a:r>
            <a:r>
              <a:rPr lang="en-US" altLang="en-US" sz="2400">
                <a:solidFill>
                  <a:srgbClr val="FF0000"/>
                </a:solidFill>
              </a:rPr>
              <a:t> = </a:t>
            </a:r>
            <a:r>
              <a:rPr lang="el-GR" altLang="en-US" sz="2400" i="1">
                <a:solidFill>
                  <a:srgbClr val="FF0000"/>
                </a:solidFill>
                <a:latin typeface="Lucida Grande" pitchFamily="-84" charset="0"/>
              </a:rPr>
              <a:t>γ</a:t>
            </a:r>
            <a:r>
              <a:rPr lang="en-US" altLang="en-US" sz="2400" i="1">
                <a:solidFill>
                  <a:srgbClr val="FF0000"/>
                </a:solidFill>
              </a:rPr>
              <a:t>m</a:t>
            </a:r>
            <a:r>
              <a:rPr lang="en-US" altLang="en-US" sz="2400" baseline="-25000">
                <a:solidFill>
                  <a:srgbClr val="FF0000"/>
                </a:solidFill>
              </a:rPr>
              <a:t>0</a:t>
            </a:r>
            <a:r>
              <a:rPr lang="en-US" altLang="en-US" sz="2400">
                <a:solidFill>
                  <a:srgbClr val="FF0000"/>
                </a:solidFill>
              </a:rPr>
              <a:t> the </a:t>
            </a:r>
            <a:r>
              <a:rPr lang="en-US" altLang="en-US" sz="2400" i="1">
                <a:solidFill>
                  <a:srgbClr val="FF0000"/>
                </a:solidFill>
              </a:rPr>
              <a:t>relativistic mass</a:t>
            </a:r>
            <a:r>
              <a:rPr lang="en-US" altLang="en-US" sz="2400">
                <a:solidFill>
                  <a:srgbClr val="000000"/>
                </a:solidFill>
              </a:rPr>
              <a:t>. In this manner the classical form of momentum, p=</a:t>
            </a:r>
            <a:r>
              <a:rPr lang="en-US" altLang="en-US" sz="2400" i="1">
                <a:solidFill>
                  <a:srgbClr val="000000"/>
                </a:solidFill>
              </a:rPr>
              <a:t>mu</a:t>
            </a:r>
            <a:r>
              <a:rPr lang="en-US" altLang="en-US" sz="2400">
                <a:solidFill>
                  <a:srgbClr val="000000"/>
                </a:solidFill>
              </a:rPr>
              <a:t>, is retained. The mass is then imagined to increase at high speeds.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endParaRPr lang="en-US" altLang="en-US" sz="240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solidFill>
                  <a:srgbClr val="000000"/>
                </a:solidFill>
              </a:rPr>
              <a:t>physicists prefer to keep the concept of mass as an invariant, intrinsic property of an object. We adopt this latter approach and will use the term </a:t>
            </a:r>
            <a:r>
              <a:rPr lang="en-US" altLang="en-US" sz="2400" i="1">
                <a:solidFill>
                  <a:srgbClr val="000000"/>
                </a:solidFill>
              </a:rPr>
              <a:t>mass</a:t>
            </a:r>
            <a:r>
              <a:rPr lang="en-US" altLang="en-US" sz="2400">
                <a:solidFill>
                  <a:srgbClr val="000000"/>
                </a:solidFill>
              </a:rPr>
              <a:t> exclusively to mean </a:t>
            </a:r>
            <a:r>
              <a:rPr lang="en-US" altLang="en-US" sz="2400" i="1">
                <a:solidFill>
                  <a:srgbClr val="000000"/>
                </a:solidFill>
              </a:rPr>
              <a:t>rest mass</a:t>
            </a:r>
            <a:r>
              <a:rPr lang="en-US" altLang="en-US" sz="2400">
                <a:solidFill>
                  <a:srgbClr val="000000"/>
                </a:solidFill>
              </a:rPr>
              <a:t>. </a:t>
            </a:r>
            <a:endParaRPr lang="en-US" altLang="en-US" sz="2400"/>
          </a:p>
        </p:txBody>
      </p:sp>
      <p:sp>
        <p:nvSpPr>
          <p:cNvPr id="86019" name="Rectangle 7">
            <a:extLst>
              <a:ext uri="{FF2B5EF4-FFF2-40B4-BE49-F238E27FC236}">
                <a16:creationId xmlns:a16="http://schemas.microsoft.com/office/drawing/2014/main" id="{A60FCC86-E86C-42B5-A642-0698E2AAF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865187"/>
          </a:xfrm>
        </p:spPr>
        <p:txBody>
          <a:bodyPr/>
          <a:lstStyle/>
          <a:p>
            <a:pPr eaLnBrk="1" hangingPunct="1"/>
            <a:r>
              <a:rPr lang="en-US" altLang="en-US" sz="3400"/>
              <a:t>Relativistic Momentum: two points of view</a:t>
            </a:r>
            <a:endParaRPr lang="en-US" altLang="en-US" sz="3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>
            <a:extLst>
              <a:ext uri="{FF2B5EF4-FFF2-40B4-BE49-F238E27FC236}">
                <a16:creationId xmlns:a16="http://schemas.microsoft.com/office/drawing/2014/main" id="{09F4A1A7-9523-4767-B0D7-A730B1E79E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828800"/>
            <a:ext cx="4572000" cy="4054475"/>
          </a:xfrm>
        </p:spPr>
      </p:pic>
      <p:sp>
        <p:nvSpPr>
          <p:cNvPr id="87043" name="Rectangle 1">
            <a:extLst>
              <a:ext uri="{FF2B5EF4-FFF2-40B4-BE49-F238E27FC236}">
                <a16:creationId xmlns:a16="http://schemas.microsoft.com/office/drawing/2014/main" id="{B9F268EF-0C9C-4B5E-A9E1-EB218E340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57200"/>
            <a:ext cx="11249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rgbClr val="0033CC"/>
                </a:solidFill>
              </a:rPr>
              <a:t>Behavior of relativistic momentum and classical momentum for v/c-&gt;1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>
            <a:extLst>
              <a:ext uri="{FF2B5EF4-FFF2-40B4-BE49-F238E27FC236}">
                <a16:creationId xmlns:a16="http://schemas.microsoft.com/office/drawing/2014/main" id="{ED227BC9-77FF-43E4-92FD-B03B0DB03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2600"/>
            <a:ext cx="8348663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extBox 2">
            <a:extLst>
              <a:ext uri="{FF2B5EF4-FFF2-40B4-BE49-F238E27FC236}">
                <a16:creationId xmlns:a16="http://schemas.microsoft.com/office/drawing/2014/main" id="{B476D167-B3AA-49E6-8E5F-237B8BD05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85800"/>
            <a:ext cx="76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6633"/>
                </a:solidFill>
              </a:rPr>
              <a:t>2.11</a:t>
            </a:r>
          </a:p>
          <a:p>
            <a:r>
              <a:rPr lang="en-US" altLang="en-US">
                <a:solidFill>
                  <a:srgbClr val="006633"/>
                </a:solidFill>
              </a:rPr>
              <a:t>#60</a:t>
            </a:r>
          </a:p>
        </p:txBody>
      </p:sp>
      <p:sp>
        <p:nvSpPr>
          <p:cNvPr id="88068" name="TextBox 6">
            <a:extLst>
              <a:ext uri="{FF2B5EF4-FFF2-40B4-BE49-F238E27FC236}">
                <a16:creationId xmlns:a16="http://schemas.microsoft.com/office/drawing/2014/main" id="{DD903301-91FB-4150-9AEE-30D22D078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286000"/>
            <a:ext cx="56197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6633"/>
                </a:solidFill>
              </a:rPr>
              <a:t>(a)</a:t>
            </a:r>
          </a:p>
        </p:txBody>
      </p:sp>
      <p:pic>
        <p:nvPicPr>
          <p:cNvPr id="88069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7F884D4-3F6B-4E94-BE78-35B346D92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19263"/>
            <a:ext cx="571500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>
            <a:extLst>
              <a:ext uri="{FF2B5EF4-FFF2-40B4-BE49-F238E27FC236}">
                <a16:creationId xmlns:a16="http://schemas.microsoft.com/office/drawing/2014/main" id="{D5E836B0-985D-4434-B8C9-6299DF3A5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180975"/>
            <a:ext cx="6705600" cy="411163"/>
          </a:xfrm>
        </p:spPr>
        <p:txBody>
          <a:bodyPr/>
          <a:lstStyle/>
          <a:p>
            <a:r>
              <a:rPr lang="en-US" altLang="en-US" sz="3200">
                <a:solidFill>
                  <a:srgbClr val="FF0000"/>
                </a:solidFill>
              </a:rPr>
              <a:t>Relativistic Kinetic Energy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B554712-903D-4FAC-8C5A-3478060B505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52600" y="609600"/>
            <a:ext cx="8763000" cy="5943600"/>
          </a:xfrm>
          <a:prstGeom prst="rect">
            <a:avLst/>
          </a:prstGeom>
          <a:blipFill rotWithShape="1">
            <a:blip r:embed="rId2"/>
            <a:stretch>
              <a:fillRect l="-418" t="-308"/>
            </a:stretch>
          </a:blipFill>
        </p:spPr>
        <p:txBody>
          <a:bodyPr/>
          <a:lstStyle/>
          <a:p>
            <a:pPr algn="ctr"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65FB2AC3-B9DD-4A29-823C-CFAF9F0BE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267200"/>
            <a:ext cx="2057400" cy="46196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810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70236F-036B-4130-9237-8629654A903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1828800" y="457200"/>
            <a:ext cx="8534400" cy="6019800"/>
          </a:xfrm>
          <a:blipFill rotWithShape="1">
            <a:blip r:embed="rId2"/>
            <a:stretch>
              <a:fillRect l="-357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222FDD5-E691-4D0C-9C0F-B07762BE54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8550" y="182563"/>
            <a:ext cx="9753600" cy="12652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Application of the Doppler shift in Astronomy </a:t>
            </a:r>
            <a:r>
              <a:rPr lang="en-US" dirty="0">
                <a:solidFill>
                  <a:srgbClr val="FF0000"/>
                </a:solidFill>
              </a:rPr>
              <a:t>Detecting Extrasolar Planets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ACC28440-D338-4114-AB99-E64473E822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89100" y="1447800"/>
            <a:ext cx="8572500" cy="2743200"/>
          </a:xfrm>
        </p:spPr>
        <p:txBody>
          <a:bodyPr/>
          <a:lstStyle/>
          <a:p>
            <a:pPr eaLnBrk="1" hangingPunct="1"/>
            <a:r>
              <a:rPr lang="en-US" altLang="en-US" sz="2800"/>
              <a:t>Great effort is made to discover earth-like planets in distant solar systems</a:t>
            </a:r>
          </a:p>
          <a:p>
            <a:pPr eaLnBrk="1" hangingPunct="1"/>
            <a:r>
              <a:rPr lang="en-US" altLang="en-US" sz="2800">
                <a:sym typeface="Wingdings" panose="05000000000000000000" pitchFamily="2" charset="2"/>
              </a:rPr>
              <a:t>Various techniques to detect Exoplanets via:</a:t>
            </a:r>
          </a:p>
          <a:p>
            <a:pPr lvl="1" eaLnBrk="1" hangingPunct="1"/>
            <a:r>
              <a:rPr lang="en-US" altLang="en-US" sz="2400">
                <a:sym typeface="Wingdings" panose="05000000000000000000" pitchFamily="2" charset="2"/>
              </a:rPr>
              <a:t>the additional redshift caused by the star’s motion around a common center of gravity</a:t>
            </a:r>
          </a:p>
          <a:p>
            <a:pPr eaLnBrk="1" hangingPunct="1"/>
            <a:endParaRPr lang="en-US" altLang="en-US" sz="2800">
              <a:sym typeface="Wingdings" panose="05000000000000000000" pitchFamily="2" charset="2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DC9433-EE4A-4C25-A321-C2766A618DE8}"/>
              </a:ext>
            </a:extLst>
          </p:cNvPr>
          <p:cNvCxnSpPr/>
          <p:nvPr/>
        </p:nvCxnSpPr>
        <p:spPr>
          <a:xfrm>
            <a:off x="1905000" y="1295400"/>
            <a:ext cx="838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541" name="Picture 6" descr="C:\Users\Cade\Documents\TAMU\Schuessler Lab\Group Meetings\Cook's Branch 2012\Schuessler Slides\earth like exo planet.jpg">
            <a:extLst>
              <a:ext uri="{FF2B5EF4-FFF2-40B4-BE49-F238E27FC236}">
                <a16:creationId xmlns:a16="http://schemas.microsoft.com/office/drawing/2014/main" id="{F8F68E61-230D-424F-B37D-4D4DD0508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4130675"/>
            <a:ext cx="25146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3">
            <a:extLst>
              <a:ext uri="{FF2B5EF4-FFF2-40B4-BE49-F238E27FC236}">
                <a16:creationId xmlns:a16="http://schemas.microsoft.com/office/drawing/2014/main" id="{19B8B6AC-8BC5-4C94-A135-5C4D22766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810000"/>
            <a:ext cx="5867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sym typeface="Wingdings" pitchFamily="2" charset="2"/>
              </a:rPr>
              <a:t>the induced change in position of its star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sym typeface="Wingdings" pitchFamily="2" charset="2"/>
              </a:rPr>
              <a:t>the dimming of the star’s brightness during the transition of a planet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sym typeface="Wingdings" pitchFamily="2" charset="2"/>
              </a:rPr>
              <a:t>the induced change of a another planet’s orbit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sz="2800">
              <a:solidFill>
                <a:prstClr val="black"/>
              </a:solidFill>
              <a:latin typeface="Calibri"/>
              <a:ea typeface="+mn-ea"/>
              <a:sym typeface="Wingdings" pitchFamily="2" charset="2"/>
            </a:endParaRPr>
          </a:p>
        </p:txBody>
      </p:sp>
      <p:sp>
        <p:nvSpPr>
          <p:cNvPr id="14343" name="TextBox 2">
            <a:extLst>
              <a:ext uri="{FF2B5EF4-FFF2-40B4-BE49-F238E27FC236}">
                <a16:creationId xmlns:a16="http://schemas.microsoft.com/office/drawing/2014/main" id="{30ED6074-CD42-45E6-AFC8-40765248A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183313"/>
            <a:ext cx="3657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sym typeface="Wingdings" pitchFamily="2" charset="2"/>
              </a:rPr>
              <a:t>Habitable Earth-like exoplanets?</a:t>
            </a: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>
            <a:extLst>
              <a:ext uri="{FF2B5EF4-FFF2-40B4-BE49-F238E27FC236}">
                <a16:creationId xmlns:a16="http://schemas.microsoft.com/office/drawing/2014/main" id="{0C8CA2E9-D959-4745-9C8E-95CDD2D12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838200"/>
            <a:ext cx="8229600" cy="54102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/>
              <a:t>Equation (2.58) does not seem to resemble the classical result for kinetic energy, </a:t>
            </a:r>
            <a:r>
              <a:rPr lang="en-US" altLang="en-US" sz="1600" i="1"/>
              <a:t>K</a:t>
            </a:r>
            <a:r>
              <a:rPr lang="en-US" altLang="en-US" sz="1600"/>
              <a:t> = ½</a:t>
            </a:r>
            <a:r>
              <a:rPr lang="en-US" altLang="en-US" sz="1600" i="1"/>
              <a:t>mu</a:t>
            </a:r>
            <a:r>
              <a:rPr lang="en-US" altLang="en-US" sz="1600" baseline="30000"/>
              <a:t>2</a:t>
            </a:r>
            <a:r>
              <a:rPr lang="en-US" altLang="en-US" sz="1600"/>
              <a:t>. However, if it is correct, we expect it to reduce to the classical result for low speeds. Let</a:t>
            </a:r>
            <a:r>
              <a:rPr lang="ja-JP" altLang="en-US" sz="1600"/>
              <a:t>’</a:t>
            </a:r>
            <a:r>
              <a:rPr lang="en-US" altLang="ja-JP" sz="1600"/>
              <a:t>s see if it does. For speeds </a:t>
            </a:r>
            <a:r>
              <a:rPr lang="en-US" altLang="ja-JP" sz="1600" i="1"/>
              <a:t>u</a:t>
            </a:r>
            <a:r>
              <a:rPr lang="en-US" altLang="ja-JP" sz="1600"/>
              <a:t> &lt;&lt; </a:t>
            </a:r>
            <a:r>
              <a:rPr lang="en-US" altLang="ja-JP" sz="1600" i="1"/>
              <a:t>c</a:t>
            </a:r>
            <a:r>
              <a:rPr lang="en-US" altLang="ja-JP" sz="1600"/>
              <a:t>, we expand     in a binomial series as follows: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60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60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60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60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60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60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/>
              <a:t>where we have neglected all terms of power (</a:t>
            </a:r>
            <a:r>
              <a:rPr lang="en-US" altLang="en-US" sz="1600" i="1"/>
              <a:t>u</a:t>
            </a:r>
            <a:r>
              <a:rPr lang="en-US" altLang="en-US" sz="1600"/>
              <a:t>/</a:t>
            </a:r>
            <a:r>
              <a:rPr lang="en-US" altLang="en-US" sz="1600" i="1"/>
              <a:t>c</a:t>
            </a:r>
            <a:r>
              <a:rPr lang="en-US" altLang="en-US" sz="1600"/>
              <a:t>)</a:t>
            </a:r>
            <a:r>
              <a:rPr lang="en-US" altLang="en-US" sz="1600" baseline="30000"/>
              <a:t>4</a:t>
            </a:r>
            <a:r>
              <a:rPr lang="en-US" altLang="en-US" sz="1600"/>
              <a:t> and greater, because </a:t>
            </a:r>
            <a:r>
              <a:rPr lang="en-US" altLang="en-US" sz="1600" i="1"/>
              <a:t>u</a:t>
            </a:r>
            <a:r>
              <a:rPr lang="en-US" altLang="en-US" sz="1600"/>
              <a:t> &lt;&lt; </a:t>
            </a:r>
            <a:r>
              <a:rPr lang="en-US" altLang="en-US" sz="1600" i="1"/>
              <a:t>c</a:t>
            </a:r>
            <a:r>
              <a:rPr lang="en-US" altLang="en-US" sz="1600"/>
              <a:t>. This gives the following equation for the relativistic kinetic energy at low speeds: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60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60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60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60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600"/>
              <a:t>which is the expected classical result. </a:t>
            </a:r>
          </a:p>
        </p:txBody>
      </p:sp>
      <p:sp>
        <p:nvSpPr>
          <p:cNvPr id="92163" name="Rectangle 12">
            <a:extLst>
              <a:ext uri="{FF2B5EF4-FFF2-40B4-BE49-F238E27FC236}">
                <a16:creationId xmlns:a16="http://schemas.microsoft.com/office/drawing/2014/main" id="{FFC100BA-FC55-48EB-97E2-1AFC902BA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4703763"/>
            <a:ext cx="129698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33CC"/>
              </a:buClr>
              <a:buSzPct val="65000"/>
            </a:pPr>
            <a:endParaRPr lang="en-US" altLang="en-US" sz="1700">
              <a:solidFill>
                <a:srgbClr val="000000"/>
              </a:solidFill>
            </a:endParaRPr>
          </a:p>
        </p:txBody>
      </p:sp>
      <p:sp>
        <p:nvSpPr>
          <p:cNvPr id="92164" name="Rectangle 14">
            <a:extLst>
              <a:ext uri="{FF2B5EF4-FFF2-40B4-BE49-F238E27FC236}">
                <a16:creationId xmlns:a16="http://schemas.microsoft.com/office/drawing/2014/main" id="{B11FBC79-0C42-4CDC-A688-A7B58035B7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2150" y="228600"/>
            <a:ext cx="8229600" cy="1139825"/>
          </a:xfrm>
        </p:spPr>
        <p:txBody>
          <a:bodyPr/>
          <a:lstStyle/>
          <a:p>
            <a:pPr algn="ctr" eaLnBrk="1" hangingPunct="1"/>
            <a:r>
              <a:rPr lang="en-US" altLang="en-US" sz="3400"/>
              <a:t>Relativistic Kinetic Energy</a:t>
            </a:r>
            <a:endParaRPr lang="en-US" altLang="en-US" sz="3400">
              <a:solidFill>
                <a:srgbClr val="FF0000"/>
              </a:solidFill>
            </a:endParaRPr>
          </a:p>
        </p:txBody>
      </p:sp>
      <p:pic>
        <p:nvPicPr>
          <p:cNvPr id="92165" name="Picture 15">
            <a:extLst>
              <a:ext uri="{FF2B5EF4-FFF2-40B4-BE49-F238E27FC236}">
                <a16:creationId xmlns:a16="http://schemas.microsoft.com/office/drawing/2014/main" id="{6B07889A-BFBB-4228-9F06-D95F8280773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3" y="1414463"/>
            <a:ext cx="1714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16">
            <a:extLst>
              <a:ext uri="{FF2B5EF4-FFF2-40B4-BE49-F238E27FC236}">
                <a16:creationId xmlns:a16="http://schemas.microsoft.com/office/drawing/2014/main" id="{AB5F1765-D308-4D3C-9EC3-61E8C52F179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4586288"/>
            <a:ext cx="3571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17">
            <a:extLst>
              <a:ext uri="{FF2B5EF4-FFF2-40B4-BE49-F238E27FC236}">
                <a16:creationId xmlns:a16="http://schemas.microsoft.com/office/drawing/2014/main" id="{6DE91B49-C425-4EF3-9E60-F4C3CD1FCAA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1905000"/>
            <a:ext cx="3314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54A7DBC1-4F8E-4ABE-AACB-CA8A4878B8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6425" cy="577850"/>
          </a:xfrm>
        </p:spPr>
        <p:txBody>
          <a:bodyPr/>
          <a:lstStyle/>
          <a:p>
            <a:pPr algn="ctr" eaLnBrk="1" hangingPunct="1"/>
            <a:r>
              <a:rPr lang="en-US" altLang="en-US" sz="2800">
                <a:solidFill>
                  <a:srgbClr val="0033CC"/>
                </a:solidFill>
              </a:rPr>
              <a:t>Total Energy and Rest Energy, Mass-energy Equivalence</a:t>
            </a:r>
          </a:p>
        </p:txBody>
      </p:sp>
      <p:sp>
        <p:nvSpPr>
          <p:cNvPr id="94211" name="Rectangle 5">
            <a:extLst>
              <a:ext uri="{FF2B5EF4-FFF2-40B4-BE49-F238E27FC236}">
                <a16:creationId xmlns:a16="http://schemas.microsoft.com/office/drawing/2014/main" id="{96316A63-EE40-40FA-B93F-ABAD02B4F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0"/>
            <a:ext cx="8229600" cy="4530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300"/>
              <a:t>We rewrite the energy equation in the form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30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30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30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300"/>
              <a:t>The term </a:t>
            </a:r>
            <a:r>
              <a:rPr lang="en-US" altLang="en-US" sz="2300" i="1">
                <a:solidFill>
                  <a:srgbClr val="FF0000"/>
                </a:solidFill>
              </a:rPr>
              <a:t>mc</a:t>
            </a:r>
            <a:r>
              <a:rPr lang="en-US" altLang="en-US" sz="2300" baseline="30000">
                <a:solidFill>
                  <a:srgbClr val="FF0000"/>
                </a:solidFill>
              </a:rPr>
              <a:t>2</a:t>
            </a:r>
            <a:r>
              <a:rPr lang="en-US" altLang="en-US" sz="2300">
                <a:solidFill>
                  <a:srgbClr val="FF0000"/>
                </a:solidFill>
              </a:rPr>
              <a:t> is called the rest energy </a:t>
            </a:r>
            <a:r>
              <a:rPr lang="en-US" altLang="en-US" sz="2300"/>
              <a:t>and is denoted by </a:t>
            </a:r>
            <a:r>
              <a:rPr lang="en-US" altLang="en-US" sz="2300" i="1"/>
              <a:t>E</a:t>
            </a:r>
            <a:r>
              <a:rPr lang="en-US" altLang="en-US" sz="2300" baseline="-25000"/>
              <a:t>0</a:t>
            </a:r>
            <a:r>
              <a:rPr lang="en-US" altLang="en-US" sz="2300"/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30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30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300"/>
              <a:t>This leaves the sum of the kinetic energy and rest energy to be interpreted as the total energy of the particle. </a:t>
            </a:r>
            <a:r>
              <a:rPr lang="en-US" altLang="en-US" sz="2300">
                <a:solidFill>
                  <a:srgbClr val="FF0000"/>
                </a:solidFill>
              </a:rPr>
              <a:t>The total energy is denoted by </a:t>
            </a:r>
            <a:r>
              <a:rPr lang="en-US" altLang="en-US" sz="2300" i="1">
                <a:solidFill>
                  <a:srgbClr val="FF0000"/>
                </a:solidFill>
              </a:rPr>
              <a:t>E</a:t>
            </a:r>
            <a:r>
              <a:rPr lang="en-US" altLang="en-US" sz="2300">
                <a:solidFill>
                  <a:srgbClr val="FF0000"/>
                </a:solidFill>
              </a:rPr>
              <a:t> </a:t>
            </a:r>
            <a:r>
              <a:rPr lang="en-US" altLang="en-US" sz="2300"/>
              <a:t>and is given by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30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300"/>
          </a:p>
        </p:txBody>
      </p:sp>
      <p:sp>
        <p:nvSpPr>
          <p:cNvPr id="94212" name="Rectangle 16">
            <a:extLst>
              <a:ext uri="{FF2B5EF4-FFF2-40B4-BE49-F238E27FC236}">
                <a16:creationId xmlns:a16="http://schemas.microsoft.com/office/drawing/2014/main" id="{BE6498D3-0CB8-4DBE-A27F-EA1478E10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1013" y="1887538"/>
            <a:ext cx="129698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33CC"/>
              </a:buClr>
              <a:buSzPct val="65000"/>
            </a:pPr>
            <a:r>
              <a:rPr lang="en-US" altLang="en-US" sz="1700">
                <a:solidFill>
                  <a:srgbClr val="000000"/>
                </a:solidFill>
              </a:rPr>
              <a:t>(2.63)</a:t>
            </a:r>
          </a:p>
        </p:txBody>
      </p:sp>
      <p:sp>
        <p:nvSpPr>
          <p:cNvPr id="94213" name="Rectangle 17">
            <a:extLst>
              <a:ext uri="{FF2B5EF4-FFF2-40B4-BE49-F238E27FC236}">
                <a16:creationId xmlns:a16="http://schemas.microsoft.com/office/drawing/2014/main" id="{277610EC-CA9E-4F48-84E3-1390C9192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1013" y="3338513"/>
            <a:ext cx="129698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33CC"/>
              </a:buClr>
              <a:buSzPct val="65000"/>
            </a:pPr>
            <a:r>
              <a:rPr lang="en-US" altLang="en-US" sz="1700">
                <a:solidFill>
                  <a:srgbClr val="000000"/>
                </a:solidFill>
              </a:rPr>
              <a:t>(2.64)</a:t>
            </a:r>
          </a:p>
        </p:txBody>
      </p:sp>
      <p:sp>
        <p:nvSpPr>
          <p:cNvPr id="94214" name="Rectangle 18">
            <a:extLst>
              <a:ext uri="{FF2B5EF4-FFF2-40B4-BE49-F238E27FC236}">
                <a16:creationId xmlns:a16="http://schemas.microsoft.com/office/drawing/2014/main" id="{09595DDC-BA49-48C8-A054-08E8C2047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1013" y="5241925"/>
            <a:ext cx="1296987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33CC"/>
              </a:buClr>
              <a:buSzPct val="65000"/>
            </a:pPr>
            <a:r>
              <a:rPr lang="en-US" altLang="en-US" sz="1700">
                <a:solidFill>
                  <a:srgbClr val="000000"/>
                </a:solidFill>
              </a:rPr>
              <a:t>(2.65)</a:t>
            </a:r>
          </a:p>
        </p:txBody>
      </p:sp>
      <p:pic>
        <p:nvPicPr>
          <p:cNvPr id="94215" name="Picture 19">
            <a:extLst>
              <a:ext uri="{FF2B5EF4-FFF2-40B4-BE49-F238E27FC236}">
                <a16:creationId xmlns:a16="http://schemas.microsoft.com/office/drawing/2014/main" id="{745A561F-9021-4805-8553-053732835E4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1676400"/>
            <a:ext cx="37496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6" name="Picture 20">
            <a:extLst>
              <a:ext uri="{FF2B5EF4-FFF2-40B4-BE49-F238E27FC236}">
                <a16:creationId xmlns:a16="http://schemas.microsoft.com/office/drawing/2014/main" id="{678B2BAA-F3C3-4D24-87DF-43D76C3326E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5029200"/>
            <a:ext cx="57943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7" name="Picture 21">
            <a:extLst>
              <a:ext uri="{FF2B5EF4-FFF2-40B4-BE49-F238E27FC236}">
                <a16:creationId xmlns:a16="http://schemas.microsoft.com/office/drawing/2014/main" id="{F258E659-ED54-4522-86DD-A0787CE4D42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3265488"/>
            <a:ext cx="14382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Content Placeholder 3">
            <a:extLst>
              <a:ext uri="{FF2B5EF4-FFF2-40B4-BE49-F238E27FC236}">
                <a16:creationId xmlns:a16="http://schemas.microsoft.com/office/drawing/2014/main" id="{B8ABDA51-05F3-4FF9-A9BF-91010962F5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219200"/>
            <a:ext cx="5334000" cy="5013325"/>
          </a:xfrm>
        </p:spPr>
      </p:pic>
      <p:sp>
        <p:nvSpPr>
          <p:cNvPr id="96259" name="Rectangle 6">
            <a:extLst>
              <a:ext uri="{FF2B5EF4-FFF2-40B4-BE49-F238E27FC236}">
                <a16:creationId xmlns:a16="http://schemas.microsoft.com/office/drawing/2014/main" id="{4B31C685-D9A3-4EDD-A686-5512C6D24C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/>
              <a:t>Kinetic Energy-Velocity (Relativistic and Classical )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>
            <a:extLst>
              <a:ext uri="{FF2B5EF4-FFF2-40B4-BE49-F238E27FC236}">
                <a16:creationId xmlns:a16="http://schemas.microsoft.com/office/drawing/2014/main" id="{0F31D09A-967F-48E0-B2AF-B70DBF98D7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Equivalence of Mass and Energy</a:t>
            </a:r>
          </a:p>
        </p:txBody>
      </p:sp>
      <p:sp>
        <p:nvSpPr>
          <p:cNvPr id="97283" name="Content Placeholder 2">
            <a:extLst>
              <a:ext uri="{FF2B5EF4-FFF2-40B4-BE49-F238E27FC236}">
                <a16:creationId xmlns:a16="http://schemas.microsoft.com/office/drawing/2014/main" id="{DE1DE2D9-E67C-48A6-B167-C4BBC6975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4530725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By virtue of  the relation for the rest mass of a particle:</a:t>
            </a:r>
          </a:p>
          <a:p>
            <a:endParaRPr lang="en-US" altLang="en-US"/>
          </a:p>
          <a:p>
            <a:r>
              <a:rPr lang="en-US" altLang="en-US"/>
              <a:t>we see that there is an </a:t>
            </a:r>
            <a:r>
              <a:rPr lang="en-US" altLang="en-US" i="1"/>
              <a:t>equivalence </a:t>
            </a:r>
            <a:r>
              <a:rPr lang="en-US" altLang="en-US"/>
              <a:t>of mass and energy in the sense that </a:t>
            </a:r>
            <a:r>
              <a:rPr lang="ja-JP" altLang="en-US"/>
              <a:t>“</a:t>
            </a:r>
            <a:r>
              <a:rPr lang="en-US" altLang="ja-JP"/>
              <a:t>mass and energy are interchangeable</a:t>
            </a:r>
            <a:r>
              <a:rPr lang="ja-JP" altLang="en-US"/>
              <a:t>”</a:t>
            </a:r>
            <a:endParaRPr lang="en-US" altLang="ja-JP"/>
          </a:p>
          <a:p>
            <a:pPr algn="ctr">
              <a:buFont typeface="Wingdings" panose="05000000000000000000" pitchFamily="2" charset="2"/>
              <a:buNone/>
            </a:pPr>
            <a:endParaRPr lang="en-US" altLang="en-US"/>
          </a:p>
          <a:p>
            <a:r>
              <a:rPr lang="en-US" altLang="en-US"/>
              <a:t>Thus the terms </a:t>
            </a:r>
            <a:r>
              <a:rPr lang="en-US" altLang="en-US" i="1"/>
              <a:t>mass-energy </a:t>
            </a:r>
            <a:r>
              <a:rPr lang="en-US" altLang="en-US"/>
              <a:t> and </a:t>
            </a:r>
            <a:r>
              <a:rPr lang="en-US" altLang="en-US" i="1"/>
              <a:t>energy </a:t>
            </a:r>
            <a:r>
              <a:rPr lang="en-US" altLang="en-US"/>
              <a:t>are sometimes used interchangeably.</a:t>
            </a:r>
            <a:r>
              <a:rPr lang="en-US" altLang="en-US" i="1"/>
              <a:t> </a:t>
            </a: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§"/>
            </a:pPr>
            <a:endParaRPr lang="en-US" altLang="en-US"/>
          </a:p>
        </p:txBody>
      </p:sp>
      <p:pic>
        <p:nvPicPr>
          <p:cNvPr id="97284" name="Picture 21">
            <a:extLst>
              <a:ext uri="{FF2B5EF4-FFF2-40B4-BE49-F238E27FC236}">
                <a16:creationId xmlns:a16="http://schemas.microsoft.com/office/drawing/2014/main" id="{14E6D0D8-2C5F-47B5-964A-8504B1AEAAA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2057400"/>
            <a:ext cx="14382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TextBox 1">
            <a:extLst>
              <a:ext uri="{FF2B5EF4-FFF2-40B4-BE49-F238E27FC236}">
                <a16:creationId xmlns:a16="http://schemas.microsoft.com/office/drawing/2014/main" id="{FE0B80A7-8A76-43CD-B6A7-C454EF8A6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9663" y="2135188"/>
            <a:ext cx="2014537" cy="46196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:\Users\HAS\Pictures\2013-01-30\kinetic energy.TIF">
            <a:extLst>
              <a:ext uri="{FF2B5EF4-FFF2-40B4-BE49-F238E27FC236}">
                <a16:creationId xmlns:a16="http://schemas.microsoft.com/office/drawing/2014/main" id="{D5693023-479E-4D90-BE2B-0D801A2C2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-304800"/>
            <a:ext cx="10055225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TextBox 1">
            <a:extLst>
              <a:ext uri="{FF2B5EF4-FFF2-40B4-BE49-F238E27FC236}">
                <a16:creationId xmlns:a16="http://schemas.microsoft.com/office/drawing/2014/main" id="{EA5436CE-42AB-44BC-A7C7-F92CE32B5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8" y="0"/>
            <a:ext cx="2132012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6633"/>
                </a:solidFill>
              </a:rPr>
              <a:t>      2.12#70</a:t>
            </a:r>
          </a:p>
        </p:txBody>
      </p:sp>
      <p:pic>
        <p:nvPicPr>
          <p:cNvPr id="99332" name="Picture 2">
            <a:extLst>
              <a:ext uri="{FF2B5EF4-FFF2-40B4-BE49-F238E27FC236}">
                <a16:creationId xmlns:a16="http://schemas.microsoft.com/office/drawing/2014/main" id="{18254DD4-F7D2-4E88-A20C-9E6D9CBA1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795338"/>
            <a:ext cx="81597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>
            <a:extLst>
              <a:ext uri="{FF2B5EF4-FFF2-40B4-BE49-F238E27FC236}">
                <a16:creationId xmlns:a16="http://schemas.microsoft.com/office/drawing/2014/main" id="{503948C4-147D-4D8A-9E86-5F80BC8E2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3048000"/>
            <a:ext cx="8782050" cy="20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5" name="TextBox 3">
            <a:extLst>
              <a:ext uri="{FF2B5EF4-FFF2-40B4-BE49-F238E27FC236}">
                <a16:creationId xmlns:a16="http://schemas.microsoft.com/office/drawing/2014/main" id="{12890E63-714B-4012-8377-89D5F801D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57200"/>
            <a:ext cx="261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6633"/>
                </a:solidFill>
              </a:rPr>
              <a:t>Problem 2.12 #75</a:t>
            </a:r>
          </a:p>
        </p:txBody>
      </p:sp>
      <p:pic>
        <p:nvPicPr>
          <p:cNvPr id="100356" name="Picture 1">
            <a:extLst>
              <a:ext uri="{FF2B5EF4-FFF2-40B4-BE49-F238E27FC236}">
                <a16:creationId xmlns:a16="http://schemas.microsoft.com/office/drawing/2014/main" id="{97877E66-7CBB-4FF6-A15E-1FA90D14B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81100"/>
            <a:ext cx="61722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6">
            <a:extLst>
              <a:ext uri="{FF2B5EF4-FFF2-40B4-BE49-F238E27FC236}">
                <a16:creationId xmlns:a16="http://schemas.microsoft.com/office/drawing/2014/main" id="{F3C87B3C-115A-4D3E-B857-BA44ABB1D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8229600" cy="40386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000000"/>
                </a:solidFill>
              </a:rPr>
              <a:t>We square this result, multiply by </a:t>
            </a:r>
            <a:r>
              <a:rPr lang="en-US" altLang="en-US" sz="2800" i="1">
                <a:solidFill>
                  <a:srgbClr val="000000"/>
                </a:solidFill>
              </a:rPr>
              <a:t>c</a:t>
            </a:r>
            <a:r>
              <a:rPr lang="en-US" altLang="en-US" sz="2800" baseline="30000">
                <a:solidFill>
                  <a:srgbClr val="000000"/>
                </a:solidFill>
              </a:rPr>
              <a:t>2</a:t>
            </a:r>
            <a:r>
              <a:rPr lang="en-US" altLang="en-US" sz="2800">
                <a:solidFill>
                  <a:srgbClr val="000000"/>
                </a:solidFill>
              </a:rPr>
              <a:t>, and rearrange the result.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000000"/>
                </a:solidFill>
              </a:rPr>
              <a:t>We use the equation for </a:t>
            </a:r>
            <a:r>
              <a:rPr lang="en-US" altLang="en-US" sz="2800">
                <a:solidFill>
                  <a:srgbClr val="000000"/>
                </a:solidFill>
                <a:sym typeface="Symbol" panose="05050102010706020507" pitchFamily="18" charset="2"/>
              </a:rPr>
              <a:t> </a:t>
            </a:r>
            <a:r>
              <a:rPr lang="en-US" altLang="en-US" sz="2800">
                <a:solidFill>
                  <a:srgbClr val="000000"/>
                </a:solidFill>
              </a:rPr>
              <a:t>to express </a:t>
            </a:r>
            <a:r>
              <a:rPr lang="el-GR" altLang="en-US" sz="2800" i="1">
                <a:solidFill>
                  <a:srgbClr val="000000"/>
                </a:solidFill>
                <a:latin typeface="Lucida Grande" pitchFamily="-84" charset="0"/>
                <a:cs typeface="Arial" panose="020B0604020202020204" pitchFamily="34" charset="0"/>
              </a:rPr>
              <a:t>β</a:t>
            </a:r>
            <a:r>
              <a:rPr lang="en-US" altLang="en-US" sz="2800" baseline="30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2800">
                <a:solidFill>
                  <a:srgbClr val="000000"/>
                </a:solidFill>
                <a:cs typeface="Arial" panose="020B0604020202020204" pitchFamily="34" charset="0"/>
              </a:rPr>
              <a:t> and find</a:t>
            </a: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101379" name="Picture 37">
            <a:extLst>
              <a:ext uri="{FF2B5EF4-FFF2-40B4-BE49-F238E27FC236}">
                <a16:creationId xmlns:a16="http://schemas.microsoft.com/office/drawing/2014/main" id="{FE12DE2C-7443-44E2-93A8-2B14AC7A859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00600"/>
            <a:ext cx="21494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32">
            <a:extLst>
              <a:ext uri="{FF2B5EF4-FFF2-40B4-BE49-F238E27FC236}">
                <a16:creationId xmlns:a16="http://schemas.microsoft.com/office/drawing/2014/main" id="{B2A0A30A-1D23-4C70-9969-D0E09C210F8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638800"/>
            <a:ext cx="1531938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Picture 31">
            <a:extLst>
              <a:ext uri="{FF2B5EF4-FFF2-40B4-BE49-F238E27FC236}">
                <a16:creationId xmlns:a16="http://schemas.microsoft.com/office/drawing/2014/main" id="{20E7AD38-431B-43EC-B990-C7392FD0ADD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00400"/>
            <a:ext cx="279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2" name="Picture 30">
            <a:extLst>
              <a:ext uri="{FF2B5EF4-FFF2-40B4-BE49-F238E27FC236}">
                <a16:creationId xmlns:a16="http://schemas.microsoft.com/office/drawing/2014/main" id="{8815452E-2447-4744-9053-A1441CF3F48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066800"/>
            <a:ext cx="22701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3" name="Rectangle 2">
            <a:extLst>
              <a:ext uri="{FF2B5EF4-FFF2-40B4-BE49-F238E27FC236}">
                <a16:creationId xmlns:a16="http://schemas.microsoft.com/office/drawing/2014/main" id="{0AE48C28-12EC-4114-B03A-6DEDB98D8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6425" cy="533400"/>
          </a:xfrm>
        </p:spPr>
        <p:txBody>
          <a:bodyPr/>
          <a:lstStyle/>
          <a:p>
            <a:pPr algn="ctr" eaLnBrk="1" hangingPunct="1"/>
            <a:r>
              <a:rPr lang="en-US" altLang="en-US" sz="3400">
                <a:solidFill>
                  <a:srgbClr val="FF0000"/>
                </a:solidFill>
              </a:rPr>
              <a:t>Relationship of Energy and Momentum</a:t>
            </a:r>
          </a:p>
        </p:txBody>
      </p:sp>
      <p:pic>
        <p:nvPicPr>
          <p:cNvPr id="101384" name="Picture 35">
            <a:extLst>
              <a:ext uri="{FF2B5EF4-FFF2-40B4-BE49-F238E27FC236}">
                <a16:creationId xmlns:a16="http://schemas.microsoft.com/office/drawing/2014/main" id="{5B43BECC-7D3F-4811-85C4-F0200DD2ECB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90800"/>
            <a:ext cx="1746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1385" name="Object 9">
            <a:extLst>
              <a:ext uri="{FF2B5EF4-FFF2-40B4-BE49-F238E27FC236}">
                <a16:creationId xmlns:a16="http://schemas.microsoft.com/office/drawing/2014/main" id="{6D3D727C-F522-45F0-AD8F-E4C379AABE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89125" y="5121275"/>
          <a:ext cx="31829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32200" imgH="279400" progId="Equation.DSMT4">
                  <p:embed/>
                </p:oleObj>
              </mc:Choice>
              <mc:Fallback>
                <p:oleObj name="Equation" r:id="rId8" imgW="3632200" imgH="279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5121275"/>
                        <a:ext cx="318293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6" name="TextBox 1">
            <a:extLst>
              <a:ext uri="{FF2B5EF4-FFF2-40B4-BE49-F238E27FC236}">
                <a16:creationId xmlns:a16="http://schemas.microsoft.com/office/drawing/2014/main" id="{17C0DC51-EC95-4BAA-93F1-D5B218F81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713288"/>
            <a:ext cx="285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</a:rPr>
              <a:t>Expressing </a:t>
            </a:r>
            <a:r>
              <a:rPr lang="en-US" altLang="en-US" sz="2000">
                <a:solidFill>
                  <a:srgbClr val="000000"/>
                </a:solidFill>
                <a:sym typeface="Symbol" panose="05050102010706020507" pitchFamily="18" charset="2"/>
              </a:rPr>
              <a:t> through  </a:t>
            </a:r>
            <a:endParaRPr lang="en-US" alt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0A296188-6AC2-4CF5-8C88-22B2D48015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229600" cy="1139825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rgbClr val="FF0000"/>
                </a:solidFill>
              </a:rPr>
              <a:t>Energy and Momentum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A2F1617A-36D1-427A-AA81-86E7A80CB7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0"/>
            <a:ext cx="8229600" cy="48355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The first term on the right-hand side is just </a:t>
            </a:r>
            <a:r>
              <a:rPr lang="en-US" altLang="en-US" sz="2000" i="1">
                <a:solidFill>
                  <a:srgbClr val="000000"/>
                </a:solidFill>
              </a:rPr>
              <a:t>E</a:t>
            </a:r>
            <a:r>
              <a:rPr lang="en-US" altLang="en-US" sz="2000" baseline="30000">
                <a:solidFill>
                  <a:srgbClr val="000000"/>
                </a:solidFill>
              </a:rPr>
              <a:t>2</a:t>
            </a:r>
            <a:r>
              <a:rPr lang="en-US" altLang="en-US" sz="2000">
                <a:solidFill>
                  <a:srgbClr val="000000"/>
                </a:solidFill>
              </a:rPr>
              <a:t>, and the second term is E</a:t>
            </a:r>
            <a:r>
              <a:rPr lang="en-US" altLang="en-US" sz="2000" baseline="-25000">
                <a:solidFill>
                  <a:srgbClr val="000000"/>
                </a:solidFill>
              </a:rPr>
              <a:t>0</a:t>
            </a:r>
            <a:r>
              <a:rPr lang="en-US" altLang="en-US" sz="2000" baseline="30000">
                <a:solidFill>
                  <a:srgbClr val="000000"/>
                </a:solidFill>
              </a:rPr>
              <a:t>2</a:t>
            </a:r>
            <a:r>
              <a:rPr lang="en-US" altLang="en-US" sz="2000">
                <a:solidFill>
                  <a:srgbClr val="000000"/>
                </a:solidFill>
              </a:rPr>
              <a:t>. The last equation becomes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We rearrange this last equation to find the result we are seeking, a relation between energy and momentum.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or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Equation (2.70) is a useful result to relate the total energy of a particle with its momentum. The quantities (</a:t>
            </a:r>
            <a:r>
              <a:rPr lang="en-US" altLang="en-US" sz="2000" i="1">
                <a:solidFill>
                  <a:srgbClr val="000000"/>
                </a:solidFill>
              </a:rPr>
              <a:t>E</a:t>
            </a:r>
            <a:r>
              <a:rPr lang="en-US" altLang="en-US" sz="2000" baseline="30000">
                <a:solidFill>
                  <a:srgbClr val="000000"/>
                </a:solidFill>
              </a:rPr>
              <a:t>2</a:t>
            </a:r>
            <a:r>
              <a:rPr lang="en-US" altLang="en-US" sz="2000">
                <a:solidFill>
                  <a:srgbClr val="000000"/>
                </a:solidFill>
              </a:rPr>
              <a:t> – </a:t>
            </a:r>
            <a:r>
              <a:rPr lang="en-US" altLang="en-US" sz="2000" i="1">
                <a:solidFill>
                  <a:srgbClr val="000000"/>
                </a:solidFill>
              </a:rPr>
              <a:t>p</a:t>
            </a:r>
            <a:r>
              <a:rPr lang="en-US" altLang="en-US" sz="2000" baseline="30000">
                <a:solidFill>
                  <a:srgbClr val="000000"/>
                </a:solidFill>
              </a:rPr>
              <a:t>2</a:t>
            </a:r>
            <a:r>
              <a:rPr lang="en-US" altLang="en-US" sz="2000" i="1">
                <a:solidFill>
                  <a:srgbClr val="000000"/>
                </a:solidFill>
              </a:rPr>
              <a:t>c</a:t>
            </a:r>
            <a:r>
              <a:rPr lang="en-US" altLang="en-US" sz="2000" baseline="30000">
                <a:solidFill>
                  <a:srgbClr val="000000"/>
                </a:solidFill>
              </a:rPr>
              <a:t>2</a:t>
            </a:r>
            <a:r>
              <a:rPr lang="en-US" altLang="en-US" sz="2000">
                <a:solidFill>
                  <a:srgbClr val="000000"/>
                </a:solidFill>
              </a:rPr>
              <a:t>) and </a:t>
            </a:r>
            <a:r>
              <a:rPr lang="en-US" altLang="en-US" sz="2000" i="1">
                <a:solidFill>
                  <a:srgbClr val="000000"/>
                </a:solidFill>
              </a:rPr>
              <a:t>m</a:t>
            </a:r>
            <a:r>
              <a:rPr lang="en-US" altLang="en-US" sz="2000">
                <a:solidFill>
                  <a:srgbClr val="000000"/>
                </a:solidFill>
              </a:rPr>
              <a:t> are invariant quantities. Note that when a particle</a:t>
            </a:r>
            <a:r>
              <a:rPr lang="ja-JP" altLang="en-US" sz="2000">
                <a:solidFill>
                  <a:srgbClr val="000000"/>
                </a:solidFill>
              </a:rPr>
              <a:t>’</a:t>
            </a:r>
            <a:r>
              <a:rPr lang="en-US" altLang="ja-JP" sz="2000">
                <a:solidFill>
                  <a:srgbClr val="000000"/>
                </a:solidFill>
              </a:rPr>
              <a:t>s velocity is zero and it has no momentum, Equation (2.70) correctly gives </a:t>
            </a:r>
            <a:r>
              <a:rPr lang="en-US" altLang="ja-JP" sz="2000" i="1">
                <a:solidFill>
                  <a:srgbClr val="000000"/>
                </a:solidFill>
              </a:rPr>
              <a:t>E</a:t>
            </a:r>
            <a:r>
              <a:rPr lang="en-US" altLang="ja-JP" sz="2000" baseline="-25000">
                <a:solidFill>
                  <a:srgbClr val="000000"/>
                </a:solidFill>
              </a:rPr>
              <a:t>0</a:t>
            </a:r>
            <a:r>
              <a:rPr lang="en-US" altLang="ja-JP" sz="2000">
                <a:solidFill>
                  <a:srgbClr val="000000"/>
                </a:solidFill>
              </a:rPr>
              <a:t> as the particle</a:t>
            </a:r>
            <a:r>
              <a:rPr lang="ja-JP" altLang="en-US" sz="2000">
                <a:solidFill>
                  <a:srgbClr val="000000"/>
                </a:solidFill>
              </a:rPr>
              <a:t>’</a:t>
            </a:r>
            <a:r>
              <a:rPr lang="en-US" altLang="ja-JP" sz="2000">
                <a:solidFill>
                  <a:srgbClr val="000000"/>
                </a:solidFill>
              </a:rPr>
              <a:t>s total energy.</a:t>
            </a:r>
            <a:endParaRPr lang="en-US" altLang="en-US" sz="2000">
              <a:solidFill>
                <a:srgbClr val="000000"/>
              </a:solidFill>
            </a:endParaRPr>
          </a:p>
        </p:txBody>
      </p:sp>
      <p:pic>
        <p:nvPicPr>
          <p:cNvPr id="103428" name="Picture 4">
            <a:extLst>
              <a:ext uri="{FF2B5EF4-FFF2-40B4-BE49-F238E27FC236}">
                <a16:creationId xmlns:a16="http://schemas.microsoft.com/office/drawing/2014/main" id="{14C4B5FF-21F4-4771-9DF2-12B34028D6C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15652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9" name="Picture 5">
            <a:extLst>
              <a:ext uri="{FF2B5EF4-FFF2-40B4-BE49-F238E27FC236}">
                <a16:creationId xmlns:a16="http://schemas.microsoft.com/office/drawing/2014/main" id="{EA8CDF66-ADA1-4CE8-8E8C-3232AB49EAB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1574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0" name="Picture 6">
            <a:extLst>
              <a:ext uri="{FF2B5EF4-FFF2-40B4-BE49-F238E27FC236}">
                <a16:creationId xmlns:a16="http://schemas.microsoft.com/office/drawing/2014/main" id="{49DDD761-A176-4BA4-94D7-77D2CE1C9D9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1797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1" name="Rectangle 7">
            <a:extLst>
              <a:ext uri="{FF2B5EF4-FFF2-40B4-BE49-F238E27FC236}">
                <a16:creationId xmlns:a16="http://schemas.microsoft.com/office/drawing/2014/main" id="{7BF89F32-4A44-4E18-96C6-F2A2EC582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191000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33CC"/>
              </a:buClr>
              <a:buSzPct val="65000"/>
            </a:pPr>
            <a:r>
              <a:rPr lang="en-US" altLang="en-US" sz="1400">
                <a:solidFill>
                  <a:srgbClr val="000000"/>
                </a:solidFill>
              </a:rPr>
              <a:t>(2.71)</a:t>
            </a:r>
          </a:p>
        </p:txBody>
      </p:sp>
      <p:sp>
        <p:nvSpPr>
          <p:cNvPr id="103432" name="Rectangle 8">
            <a:extLst>
              <a:ext uri="{FF2B5EF4-FFF2-40B4-BE49-F238E27FC236}">
                <a16:creationId xmlns:a16="http://schemas.microsoft.com/office/drawing/2014/main" id="{5B8F5D8C-6EE3-40A3-9B76-B4C0D9808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505200"/>
            <a:ext cx="1296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33CC"/>
              </a:buClr>
              <a:buSzPct val="65000"/>
            </a:pPr>
            <a:r>
              <a:rPr lang="en-US" altLang="en-US" sz="1400">
                <a:solidFill>
                  <a:srgbClr val="000000"/>
                </a:solidFill>
              </a:rPr>
              <a:t>(2.70)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>
            <a:extLst>
              <a:ext uri="{FF2B5EF4-FFF2-40B4-BE49-F238E27FC236}">
                <a16:creationId xmlns:a16="http://schemas.microsoft.com/office/drawing/2014/main" id="{FD7CF153-CB05-427A-A37C-5C1BBEDAF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00" y="71438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rgbClr val="0033CC"/>
                </a:solidFill>
              </a:rPr>
              <a:t>Useful formulas</a:t>
            </a:r>
          </a:p>
        </p:txBody>
      </p:sp>
      <p:graphicFrame>
        <p:nvGraphicFramePr>
          <p:cNvPr id="105475" name="Object 9">
            <a:extLst>
              <a:ext uri="{FF2B5EF4-FFF2-40B4-BE49-F238E27FC236}">
                <a16:creationId xmlns:a16="http://schemas.microsoft.com/office/drawing/2014/main" id="{7BE59589-D570-4E22-8D1B-4D653E7166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2913" y="1647825"/>
          <a:ext cx="1792287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309" imgH="253890" progId="Equation.DSMT4">
                  <p:embed/>
                </p:oleObj>
              </mc:Choice>
              <mc:Fallback>
                <p:oleObj name="Equation" r:id="rId2" imgW="901309" imgH="25389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1647825"/>
                        <a:ext cx="1792287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6" name="TextBox 5">
            <a:extLst>
              <a:ext uri="{FF2B5EF4-FFF2-40B4-BE49-F238E27FC236}">
                <a16:creationId xmlns:a16="http://schemas.microsoft.com/office/drawing/2014/main" id="{0E5D72D5-C80A-4292-89F1-C697890C7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825" y="1641475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1F497D"/>
                </a:solidFill>
                <a:latin typeface="Arial" panose="020B0604020202020204" pitchFamily="34" charset="0"/>
              </a:rPr>
              <a:t>from</a:t>
            </a:r>
          </a:p>
        </p:txBody>
      </p:sp>
      <p:graphicFrame>
        <p:nvGraphicFramePr>
          <p:cNvPr id="105477" name="Object 9">
            <a:extLst>
              <a:ext uri="{FF2B5EF4-FFF2-40B4-BE49-F238E27FC236}">
                <a16:creationId xmlns:a16="http://schemas.microsoft.com/office/drawing/2014/main" id="{F9C332B5-0F17-4923-BD91-60E5008C42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1088" y="1697038"/>
          <a:ext cx="15240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600" imgH="203200" progId="Equation.DSMT4">
                  <p:embed/>
                </p:oleObj>
              </mc:Choice>
              <mc:Fallback>
                <p:oleObj name="Equation" r:id="rId4" imgW="736600" imgH="203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88" y="1697038"/>
                        <a:ext cx="15240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8" name="TextBox 7">
            <a:extLst>
              <a:ext uri="{FF2B5EF4-FFF2-40B4-BE49-F238E27FC236}">
                <a16:creationId xmlns:a16="http://schemas.microsoft.com/office/drawing/2014/main" id="{B6FDB687-615B-4EA3-9662-986859FB3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838" y="1589088"/>
            <a:ext cx="69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1F497D"/>
                </a:solidFill>
                <a:latin typeface="Arial" panose="020B0604020202020204" pitchFamily="34" charset="0"/>
              </a:rPr>
              <a:t>and</a:t>
            </a:r>
          </a:p>
        </p:txBody>
      </p:sp>
      <p:graphicFrame>
        <p:nvGraphicFramePr>
          <p:cNvPr id="105479" name="Object 9">
            <a:extLst>
              <a:ext uri="{FF2B5EF4-FFF2-40B4-BE49-F238E27FC236}">
                <a16:creationId xmlns:a16="http://schemas.microsoft.com/office/drawing/2014/main" id="{CDBF05E1-FA98-47CD-8E11-0E77CB3DE4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85100" y="1538288"/>
          <a:ext cx="173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00100" imgH="279400" progId="Equation.DSMT4">
                  <p:embed/>
                </p:oleObj>
              </mc:Choice>
              <mc:Fallback>
                <p:oleObj name="Equation" r:id="rId6" imgW="800100" imgH="279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5100" y="1538288"/>
                        <a:ext cx="1731963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0" name="Rectangle 11">
            <a:extLst>
              <a:ext uri="{FF2B5EF4-FFF2-40B4-BE49-F238E27FC236}">
                <a16:creationId xmlns:a16="http://schemas.microsoft.com/office/drawing/2014/main" id="{C7A01F2A-091B-4E72-8F9F-896F0F11D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719513"/>
            <a:ext cx="114649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5481" name="Object 2">
            <a:extLst>
              <a:ext uri="{FF2B5EF4-FFF2-40B4-BE49-F238E27FC236}">
                <a16:creationId xmlns:a16="http://schemas.microsoft.com/office/drawing/2014/main" id="{FD3B849E-3D0A-4E7A-9D2D-5E1DB277A2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9688" y="4467225"/>
          <a:ext cx="4246562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76500" imgH="673100" progId="Equation.DSMT4">
                  <p:embed/>
                </p:oleObj>
              </mc:Choice>
              <mc:Fallback>
                <p:oleObj name="Equation" r:id="rId8" imgW="2476500" imgH="673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688" y="4467225"/>
                        <a:ext cx="4246562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2" name="Rectangle 13">
            <a:extLst>
              <a:ext uri="{FF2B5EF4-FFF2-40B4-BE49-F238E27FC236}">
                <a16:creationId xmlns:a16="http://schemas.microsoft.com/office/drawing/2014/main" id="{E1A94FE7-465B-4DA4-B016-FF10D4AFE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050" y="2078038"/>
            <a:ext cx="11938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5483" name="Object 4">
            <a:extLst>
              <a:ext uri="{FF2B5EF4-FFF2-40B4-BE49-F238E27FC236}">
                <a16:creationId xmlns:a16="http://schemas.microsoft.com/office/drawing/2014/main" id="{434D72C6-540C-4C91-9424-F913B4217A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9813" y="2608263"/>
          <a:ext cx="5070475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895600" imgH="635000" progId="Equation.DSMT4">
                  <p:embed/>
                </p:oleObj>
              </mc:Choice>
              <mc:Fallback>
                <p:oleObj name="Equation" r:id="rId10" imgW="2895600" imgH="635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3" y="2608263"/>
                        <a:ext cx="5070475" cy="114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>
            <a:extLst>
              <a:ext uri="{FF2B5EF4-FFF2-40B4-BE49-F238E27FC236}">
                <a16:creationId xmlns:a16="http://schemas.microsoft.com/office/drawing/2014/main" id="{A0C87127-A492-428D-AAEB-FA202CA405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6499" name="Subtitle 2">
            <a:extLst>
              <a:ext uri="{FF2B5EF4-FFF2-40B4-BE49-F238E27FC236}">
                <a16:creationId xmlns:a16="http://schemas.microsoft.com/office/drawing/2014/main" id="{D4E25282-B467-4007-BA10-49FA2352F2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6500" name="Picture 3">
            <a:extLst>
              <a:ext uri="{FF2B5EF4-FFF2-40B4-BE49-F238E27FC236}">
                <a16:creationId xmlns:a16="http://schemas.microsoft.com/office/drawing/2014/main" id="{BAB33DF2-ABF0-4B3B-93FC-157AB9416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803275"/>
            <a:ext cx="8175625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C:\Users\Cade\Documents\TAMU\Schuessler Lab\Group Meetings\Cook's Branch 2012\Schuessler Slides\GMT-1-large.jpg">
            <a:extLst>
              <a:ext uri="{FF2B5EF4-FFF2-40B4-BE49-F238E27FC236}">
                <a16:creationId xmlns:a16="http://schemas.microsoft.com/office/drawing/2014/main" id="{15CF674E-86A1-4704-8A6A-BE3077CB2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5" r="11044"/>
          <a:stretch>
            <a:fillRect/>
          </a:stretch>
        </p:blipFill>
        <p:spPr bwMode="auto">
          <a:xfrm>
            <a:off x="1676400" y="304800"/>
            <a:ext cx="4878388" cy="613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4">
            <a:extLst>
              <a:ext uri="{FF2B5EF4-FFF2-40B4-BE49-F238E27FC236}">
                <a16:creationId xmlns:a16="http://schemas.microsoft.com/office/drawing/2014/main" id="{986AB3E3-2001-41CD-A345-0EB55DE7641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086600" y="304800"/>
            <a:ext cx="3810000" cy="2103438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8D37"/>
                </a:solidFill>
              </a:rPr>
              <a:t>Touching Modern Physics </a:t>
            </a:r>
            <a:br>
              <a:rPr lang="en-US" altLang="en-US">
                <a:solidFill>
                  <a:srgbClr val="FF8D37"/>
                </a:solidFill>
              </a:rPr>
            </a:br>
            <a:r>
              <a:rPr lang="en-US" altLang="en-US">
                <a:solidFill>
                  <a:srgbClr val="FF8D37"/>
                </a:solidFill>
              </a:rPr>
              <a:t> in 2020-25</a:t>
            </a:r>
          </a:p>
        </p:txBody>
      </p:sp>
      <p:sp>
        <p:nvSpPr>
          <p:cNvPr id="67588" name="TextBox 6">
            <a:extLst>
              <a:ext uri="{FF2B5EF4-FFF2-40B4-BE49-F238E27FC236}">
                <a16:creationId xmlns:a16="http://schemas.microsoft.com/office/drawing/2014/main" id="{4D16CA17-76D8-469A-8032-C02301D5A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6670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Linux Libertine"/>
              </a:rPr>
              <a:t>Giant Magellan Telescope</a:t>
            </a:r>
          </a:p>
        </p:txBody>
      </p:sp>
      <p:sp>
        <p:nvSpPr>
          <p:cNvPr id="67589" name="TextBox 2">
            <a:extLst>
              <a:ext uri="{FF2B5EF4-FFF2-40B4-BE49-F238E27FC236}">
                <a16:creationId xmlns:a16="http://schemas.microsoft.com/office/drawing/2014/main" id="{DC7218B9-D3F1-4B54-9E90-48DA944BB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257550"/>
            <a:ext cx="51069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altLang="en-US" sz="1800">
                <a:solidFill>
                  <a:srgbClr val="202122"/>
                </a:solidFill>
                <a:latin typeface="Arial" panose="020B0604020202020204" pitchFamily="34" charset="0"/>
              </a:rPr>
              <a:t>is a ground-based </a:t>
            </a:r>
            <a:r>
              <a:rPr lang="en-US" altLang="en-US" sz="1800">
                <a:solidFill>
                  <a:srgbClr val="0B0080"/>
                </a:solidFill>
                <a:latin typeface="Arial" panose="020B0604020202020204" pitchFamily="34" charset="0"/>
                <a:hlinkClick r:id="rId4" tooltip="Extremely large telescope"/>
              </a:rPr>
              <a:t>extremely large telescope</a:t>
            </a:r>
            <a:r>
              <a:rPr lang="en-US" altLang="en-US" sz="1800">
                <a:solidFill>
                  <a:srgbClr val="202122"/>
                </a:solidFill>
                <a:latin typeface="Arial" panose="020B0604020202020204" pitchFamily="34" charset="0"/>
              </a:rPr>
              <a:t> under construction. It will consist of seven 8.4 m (27.6 ft) diameter primary segments,</a:t>
            </a:r>
            <a:r>
              <a:rPr lang="en-US" altLang="en-US" sz="1800" baseline="30000">
                <a:solidFill>
                  <a:srgbClr val="0B0080"/>
                </a:solidFill>
                <a:latin typeface="Arial" panose="020B0604020202020204" pitchFamily="34" charset="0"/>
                <a:hlinkClick r:id="rId5"/>
              </a:rPr>
              <a:t>[1]</a:t>
            </a:r>
            <a:r>
              <a:rPr lang="en-US" altLang="en-US" sz="1800">
                <a:solidFill>
                  <a:srgbClr val="202122"/>
                </a:solidFill>
                <a:latin typeface="Arial" panose="020B0604020202020204" pitchFamily="34" charset="0"/>
              </a:rPr>
              <a:t> that will observe optical and near infrared (320–25000 nm</a:t>
            </a:r>
            <a:r>
              <a:rPr lang="en-US" altLang="en-US" sz="1800" baseline="30000">
                <a:solidFill>
                  <a:srgbClr val="0B0080"/>
                </a:solidFill>
                <a:latin typeface="Arial" panose="020B0604020202020204" pitchFamily="34" charset="0"/>
                <a:hlinkClick r:id="rId6"/>
              </a:rPr>
              <a:t>[2]</a:t>
            </a:r>
            <a:r>
              <a:rPr lang="en-US" altLang="en-US" sz="1800">
                <a:solidFill>
                  <a:srgbClr val="202122"/>
                </a:solidFill>
                <a:latin typeface="Arial" panose="020B0604020202020204" pitchFamily="34" charset="0"/>
              </a:rPr>
              <a:t>) light, with the resolving power of a 24.5 m (80.4 ft) primary mirror and collecting area equivalent to a 22.0 m (72.2 ft) one,</a:t>
            </a:r>
            <a:r>
              <a:rPr lang="en-US" altLang="en-US" sz="1800" baseline="30000">
                <a:solidFill>
                  <a:srgbClr val="0B0080"/>
                </a:solidFill>
                <a:latin typeface="Arial" panose="020B0604020202020204" pitchFamily="34" charset="0"/>
                <a:hlinkClick r:id="rId7"/>
              </a:rPr>
              <a:t>[3]</a:t>
            </a:r>
            <a:r>
              <a:rPr lang="en-US" altLang="en-US" sz="1800">
                <a:solidFill>
                  <a:srgbClr val="202122"/>
                </a:solidFill>
                <a:latin typeface="Arial" panose="020B0604020202020204" pitchFamily="34" charset="0"/>
              </a:rPr>
              <a:t> which is about 368 square meters.</a:t>
            </a:r>
            <a:r>
              <a:rPr lang="en-US" altLang="en-US" sz="1800" baseline="30000">
                <a:solidFill>
                  <a:srgbClr val="0B0080"/>
                </a:solidFill>
                <a:latin typeface="Arial" panose="020B0604020202020204" pitchFamily="34" charset="0"/>
                <a:hlinkClick r:id="rId8"/>
              </a:rPr>
              <a:t>[4]</a:t>
            </a:r>
            <a:r>
              <a:rPr lang="en-US" altLang="en-US" sz="1800">
                <a:solidFill>
                  <a:srgbClr val="202122"/>
                </a:solidFill>
                <a:latin typeface="Arial" panose="020B0604020202020204" pitchFamily="34" charset="0"/>
              </a:rPr>
              <a:t> The telescope is expected to have a resolving power 10 times greater than the </a:t>
            </a:r>
            <a:r>
              <a:rPr lang="en-US" altLang="en-US" sz="1800">
                <a:solidFill>
                  <a:srgbClr val="0B0080"/>
                </a:solidFill>
                <a:latin typeface="Arial" panose="020B0604020202020204" pitchFamily="34" charset="0"/>
                <a:hlinkClick r:id="rId9" tooltip="Hubble Space Telescope"/>
              </a:rPr>
              <a:t>Hubble Space Telescope</a:t>
            </a:r>
            <a:r>
              <a:rPr lang="en-US" altLang="en-US" sz="180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F:\scans\scan0002.jpg">
            <a:extLst>
              <a:ext uri="{FF2B5EF4-FFF2-40B4-BE49-F238E27FC236}">
                <a16:creationId xmlns:a16="http://schemas.microsoft.com/office/drawing/2014/main" id="{F9B6FECA-550F-4F5D-8695-CBECCA5F7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79438"/>
            <a:ext cx="8645525" cy="627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6" name="Group 3">
            <a:extLst>
              <a:ext uri="{FF2B5EF4-FFF2-40B4-BE49-F238E27FC236}">
                <a16:creationId xmlns:a16="http://schemas.microsoft.com/office/drawing/2014/main" id="{C7C1DF26-A3D2-4589-8F00-13E64BFC9EA0}"/>
              </a:ext>
            </a:extLst>
          </p:cNvPr>
          <p:cNvGrpSpPr>
            <a:grpSpLocks/>
          </p:cNvGrpSpPr>
          <p:nvPr/>
        </p:nvGrpSpPr>
        <p:grpSpPr bwMode="auto">
          <a:xfrm>
            <a:off x="1557338" y="152400"/>
            <a:ext cx="9110662" cy="6102350"/>
            <a:chOff x="299357" y="609600"/>
            <a:chExt cx="9111343" cy="6102124"/>
          </a:xfrm>
        </p:grpSpPr>
        <p:grpSp>
          <p:nvGrpSpPr>
            <p:cNvPr id="108547" name="Group 2">
              <a:extLst>
                <a:ext uri="{FF2B5EF4-FFF2-40B4-BE49-F238E27FC236}">
                  <a16:creationId xmlns:a16="http://schemas.microsoft.com/office/drawing/2014/main" id="{2E07C0A4-E54C-4A68-8664-B90F91840A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685800"/>
              <a:ext cx="9105900" cy="6025924"/>
              <a:chOff x="152400" y="381000"/>
              <a:chExt cx="8694738" cy="5900738"/>
            </a:xfrm>
          </p:grpSpPr>
          <p:pic>
            <p:nvPicPr>
              <p:cNvPr id="108549" name="Picture 2" descr="F:\scans\scan0004.jpg">
                <a:extLst>
                  <a:ext uri="{FF2B5EF4-FFF2-40B4-BE49-F238E27FC236}">
                    <a16:creationId xmlns:a16="http://schemas.microsoft.com/office/drawing/2014/main" id="{E3F1C2A6-7DF2-4CD4-B5E6-DEC40D5CF2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381000"/>
                <a:ext cx="8694738" cy="5900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550" name="TextBox 1">
                <a:extLst>
                  <a:ext uri="{FF2B5EF4-FFF2-40B4-BE49-F238E27FC236}">
                    <a16:creationId xmlns:a16="http://schemas.microsoft.com/office/drawing/2014/main" id="{B4CE8349-0578-493E-A6F3-22746874F9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3800" y="1219200"/>
                <a:ext cx="533399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100">
                    <a:solidFill>
                      <a:srgbClr val="000000"/>
                    </a:solidFill>
                  </a:rPr>
                  <a:t>×</a:t>
                </a:r>
              </a:p>
            </p:txBody>
          </p:sp>
        </p:grpSp>
        <p:sp>
          <p:nvSpPr>
            <p:cNvPr id="108548" name="TextBox 3">
              <a:extLst>
                <a:ext uri="{FF2B5EF4-FFF2-40B4-BE49-F238E27FC236}">
                  <a16:creationId xmlns:a16="http://schemas.microsoft.com/office/drawing/2014/main" id="{2C02F366-2EBF-43CA-B09D-5BECEAB0C2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357" y="609600"/>
              <a:ext cx="1082675" cy="461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6633"/>
                  </a:solidFill>
                </a:rPr>
                <a:t>#2.95</a:t>
              </a:r>
            </a:p>
          </p:txBody>
        </p:sp>
      </p:grp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>
            <a:extLst>
              <a:ext uri="{FF2B5EF4-FFF2-40B4-BE49-F238E27FC236}">
                <a16:creationId xmlns:a16="http://schemas.microsoft.com/office/drawing/2014/main" id="{84E8DF15-0BA5-4EE4-BD51-A53700CF4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From chapter2 Quiz</a:t>
            </a:r>
          </a:p>
        </p:txBody>
      </p:sp>
      <p:sp>
        <p:nvSpPr>
          <p:cNvPr id="109571" name="Content Placeholder 2">
            <a:extLst>
              <a:ext uri="{FF2B5EF4-FFF2-40B4-BE49-F238E27FC236}">
                <a16:creationId xmlns:a16="http://schemas.microsoft.com/office/drawing/2014/main" id="{D3AF6464-FE1E-4CD5-9E09-DB83AC90D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/>
              <a:t>When relating the linear momentum and total energy of an object with speed v = 0.8c, which of the following changes would increase the energy by the greatest amount? Assume that it is possible to change the mass of the object.</a:t>
            </a:r>
          </a:p>
          <a:p>
            <a:r>
              <a:rPr lang="en-US" altLang="en-US" sz="2000"/>
              <a:t>  increase the momentum of the object to 2p while keeping the mass constant.</a:t>
            </a:r>
          </a:p>
          <a:p>
            <a:r>
              <a:rPr lang="en-US" altLang="en-US" sz="2000"/>
              <a:t>  increase the mass of the object to 2m while keeping the momentum constant.</a:t>
            </a:r>
          </a:p>
          <a:p>
            <a:r>
              <a:rPr lang="en-US" altLang="en-US" sz="2000"/>
              <a:t>  imagine the speed of light to change to 82% of its present value (the object is still at initial speed v).</a:t>
            </a:r>
          </a:p>
          <a:p>
            <a:r>
              <a:rPr lang="en-US" altLang="en-US" sz="2000"/>
              <a:t>  increase the momentum of the object to 2p while keeping the velocity constant.</a:t>
            </a:r>
          </a:p>
          <a:p>
            <a:r>
              <a:rPr lang="en-US" altLang="en-US" sz="2000"/>
              <a:t>  increase the speed of the object to 0.95c.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>
            <a:extLst>
              <a:ext uri="{FF2B5EF4-FFF2-40B4-BE49-F238E27FC236}">
                <a16:creationId xmlns:a16="http://schemas.microsoft.com/office/drawing/2014/main" id="{B4697958-7318-4EC5-8112-9C40F0ABEE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Massless particles have a speed </a:t>
            </a:r>
            <a:br>
              <a:rPr lang="en-US" altLang="en-US"/>
            </a:br>
            <a:r>
              <a:rPr lang="en-US" altLang="en-US"/>
              <a:t>equal to the speed of light c</a:t>
            </a:r>
          </a:p>
        </p:txBody>
      </p:sp>
      <p:sp>
        <p:nvSpPr>
          <p:cNvPr id="111619" name="Content Placeholder 2">
            <a:extLst>
              <a:ext uri="{FF2B5EF4-FFF2-40B4-BE49-F238E27FC236}">
                <a16:creationId xmlns:a16="http://schemas.microsoft.com/office/drawing/2014/main" id="{60C3F05B-B3B7-410F-88EC-5B940B0868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Recall that a photon has </a:t>
            </a:r>
            <a:r>
              <a:rPr lang="ja-JP" altLang="en-US"/>
              <a:t>“</a:t>
            </a:r>
            <a:r>
              <a:rPr lang="en-US" altLang="ja-JP"/>
              <a:t>zero</a:t>
            </a:r>
            <a:r>
              <a:rPr lang="ja-JP" altLang="en-US"/>
              <a:t>”</a:t>
            </a:r>
            <a:r>
              <a:rPr lang="en-US" altLang="ja-JP"/>
              <a:t> rest mass and that equation 2.70, from the last slide,  reduces to: E = pc and we may conclude that: </a:t>
            </a:r>
          </a:p>
          <a:p>
            <a:r>
              <a:rPr lang="en-US" altLang="en-US"/>
              <a:t>Thus the velocity, u, of a massless particle must be c since,  as           0,                 and it follows that: u = c.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                            </a:t>
            </a:r>
          </a:p>
        </p:txBody>
      </p:sp>
      <p:graphicFrame>
        <p:nvGraphicFramePr>
          <p:cNvPr id="111620" name="Object 2">
            <a:extLst>
              <a:ext uri="{FF2B5EF4-FFF2-40B4-BE49-F238E27FC236}">
                <a16:creationId xmlns:a16="http://schemas.microsoft.com/office/drawing/2014/main" id="{EF0737A6-48A0-4A4D-99AB-BBA6C94111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9050" y="4894263"/>
          <a:ext cx="657225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92500" imgH="279400" progId="Equation.DSMT4">
                  <p:embed/>
                </p:oleObj>
              </mc:Choice>
              <mc:Fallback>
                <p:oleObj name="Equation" r:id="rId3" imgW="3492500" imgH="279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4894263"/>
                        <a:ext cx="6572250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1" name="Object 3">
            <a:extLst>
              <a:ext uri="{FF2B5EF4-FFF2-40B4-BE49-F238E27FC236}">
                <a16:creationId xmlns:a16="http://schemas.microsoft.com/office/drawing/2014/main" id="{365B4020-65C1-4226-8DEF-6B6123ECF8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45175" y="4114800"/>
          <a:ext cx="887413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7500" imgH="101600" progId="Equation.3">
                  <p:embed/>
                </p:oleObj>
              </mc:Choice>
              <mc:Fallback>
                <p:oleObj name="Equation" r:id="rId5" imgW="317500" imgH="101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5175" y="4114800"/>
                        <a:ext cx="887413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2" name="Object 4">
            <a:extLst>
              <a:ext uri="{FF2B5EF4-FFF2-40B4-BE49-F238E27FC236}">
                <a16:creationId xmlns:a16="http://schemas.microsoft.com/office/drawing/2014/main" id="{30CE7283-8FA7-4DDE-A34A-B1C3EBC3E3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21575" y="4162425"/>
          <a:ext cx="8318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6700" imgH="127000" progId="Equation.3">
                  <p:embed/>
                </p:oleObj>
              </mc:Choice>
              <mc:Fallback>
                <p:oleObj name="Equation" r:id="rId7" imgW="266700" imgH="127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575" y="4162425"/>
                        <a:ext cx="8318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3" name="Object 5">
            <a:extLst>
              <a:ext uri="{FF2B5EF4-FFF2-40B4-BE49-F238E27FC236}">
                <a16:creationId xmlns:a16="http://schemas.microsoft.com/office/drawing/2014/main" id="{9CE728B6-560F-4B55-9A44-1ABC918632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53425" y="4114800"/>
          <a:ext cx="56673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2400" imgH="76200" progId="Equation.3">
                  <p:embed/>
                </p:oleObj>
              </mc:Choice>
              <mc:Fallback>
                <p:oleObj name="Equation" r:id="rId9" imgW="152400" imgH="76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3425" y="4114800"/>
                        <a:ext cx="566738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EFA589D8-E6F0-4FF3-B89F-2E2B3B13F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866775"/>
          </a:xfrm>
        </p:spPr>
        <p:txBody>
          <a:bodyPr/>
          <a:lstStyle/>
          <a:p>
            <a:pPr eaLnBrk="1" hangingPunct="1"/>
            <a:r>
              <a:rPr lang="en-US" altLang="en-US" sz="3400"/>
              <a:t>2.13: Computations in Modern Physics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72DDCE0D-C1CC-40F9-9FF5-B354FF761A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1371600"/>
            <a:ext cx="83820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We were taught in introductory physics that the international system of units is preferable when doing calculations in science and engineering (“everyday” scales).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In modern physics a somewhat different set of units is often used, which is more convenient for problems considered in modern physics.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The smallness of quantities often used in modern physics suggests the need for some new units more practical for smaller scales 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D3207E86-A52D-4B24-8B70-BE8EA8D411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487362"/>
          </a:xfrm>
        </p:spPr>
        <p:txBody>
          <a:bodyPr/>
          <a:lstStyle/>
          <a:p>
            <a:pPr eaLnBrk="1" hangingPunct="1"/>
            <a:r>
              <a:rPr lang="en-US" altLang="en-US" sz="3400"/>
              <a:t>Units of Work and Energy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58E9D26F-240C-493E-8772-24EDC8ED0A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79613" y="1217613"/>
            <a:ext cx="8226425" cy="4497387"/>
          </a:xfrm>
        </p:spPr>
        <p:txBody>
          <a:bodyPr/>
          <a:lstStyle/>
          <a:p>
            <a:pPr eaLnBrk="1" hangingPunct="1"/>
            <a:r>
              <a:rPr lang="en-US" altLang="en-US"/>
              <a:t>Recall that the work done in accelerating a charge through a potential difference is given by </a:t>
            </a:r>
            <a:r>
              <a:rPr lang="en-US" altLang="en-US" i="1"/>
              <a:t>W =</a:t>
            </a:r>
            <a:r>
              <a:rPr lang="en-US" altLang="en-US"/>
              <a:t> </a:t>
            </a:r>
            <a:r>
              <a:rPr lang="en-US" altLang="en-US" i="1"/>
              <a:t>qV</a:t>
            </a:r>
            <a:r>
              <a:rPr lang="en-US" altLang="en-US"/>
              <a:t>. </a:t>
            </a:r>
          </a:p>
          <a:p>
            <a:pPr eaLnBrk="1" hangingPunct="1"/>
            <a:r>
              <a:rPr lang="en-US" altLang="en-US"/>
              <a:t>For a proton, with the charge </a:t>
            </a:r>
            <a:r>
              <a:rPr lang="en-US" altLang="en-US" i="1"/>
              <a:t>e =</a:t>
            </a:r>
            <a:r>
              <a:rPr lang="en-US" altLang="en-US"/>
              <a:t> 1.602 × 10</a:t>
            </a:r>
            <a:r>
              <a:rPr lang="en-US" altLang="en-US" baseline="30000"/>
              <a:t>−19</a:t>
            </a:r>
            <a:r>
              <a:rPr lang="en-US" altLang="en-US"/>
              <a:t> C being accelerated across a potential difference of 1 V, the work done on the particle is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/>
              <a:t>	W</a:t>
            </a:r>
            <a:r>
              <a:rPr lang="en-US" altLang="en-US"/>
              <a:t> = (1.602 × 10</a:t>
            </a:r>
            <a:r>
              <a:rPr lang="en-US" altLang="en-US" baseline="30000"/>
              <a:t>−</a:t>
            </a:r>
            <a:r>
              <a:rPr lang="en-US" altLang="en-US" baseline="30000">
                <a:cs typeface="Arial" panose="020B0604020202020204" pitchFamily="34" charset="0"/>
              </a:rPr>
              <a:t>19</a:t>
            </a:r>
            <a:r>
              <a:rPr lang="en-US" altLang="en-US">
                <a:cs typeface="Arial" panose="020B0604020202020204" pitchFamily="34" charset="0"/>
              </a:rPr>
              <a:t>C)</a:t>
            </a:r>
            <a:r>
              <a:rPr lang="en-US" altLang="en-US"/>
              <a:t>(1 V) = 1.602 × 10</a:t>
            </a:r>
            <a:r>
              <a:rPr lang="en-US" altLang="en-US" baseline="30000"/>
              <a:t>−</a:t>
            </a:r>
            <a:r>
              <a:rPr lang="en-US" altLang="en-US" baseline="30000">
                <a:cs typeface="Arial" panose="020B0604020202020204" pitchFamily="34" charset="0"/>
              </a:rPr>
              <a:t>19</a:t>
            </a:r>
            <a:r>
              <a:rPr lang="en-US" altLang="en-US"/>
              <a:t> J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9303721A-D442-43DF-9B5E-7432447957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/>
              <a:t>The Electron Volt (eV)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41DBC6B6-B9EE-4311-B141-3034E457E0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4375" y="1371600"/>
            <a:ext cx="8226425" cy="4648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altLang="en-US"/>
              <a:t> The work done to accelerate the proton across a potential difference of 1 V could also be written as</a:t>
            </a:r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i="1"/>
              <a:t>W</a:t>
            </a:r>
            <a:r>
              <a:rPr lang="en-US" altLang="en-US"/>
              <a:t> = (1 </a:t>
            </a:r>
            <a:r>
              <a:rPr lang="en-US" altLang="en-US" i="1"/>
              <a:t>e</a:t>
            </a:r>
            <a:r>
              <a:rPr lang="en-US" altLang="en-US"/>
              <a:t>)(1 V) = 1 eV</a:t>
            </a:r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/>
              <a:t> Thus eV, pronounced </a:t>
            </a:r>
            <a:r>
              <a:rPr lang="ja-JP" altLang="en-US"/>
              <a:t>“</a:t>
            </a:r>
            <a:r>
              <a:rPr lang="en-US" altLang="ja-JP"/>
              <a:t>electron volt,</a:t>
            </a:r>
            <a:r>
              <a:rPr lang="ja-JP" altLang="en-US"/>
              <a:t>”</a:t>
            </a:r>
            <a:r>
              <a:rPr lang="en-US" altLang="ja-JP"/>
              <a:t> is also a unit of energy. It is related to the SI (</a:t>
            </a:r>
            <a:r>
              <a:rPr lang="en-US" altLang="ja-JP" i="1"/>
              <a:t>Système International</a:t>
            </a:r>
            <a:r>
              <a:rPr lang="en-US" altLang="ja-JP"/>
              <a:t>) unit joule by the 2 previous equations.</a:t>
            </a:r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1 eV = 1.602 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×</a:t>
            </a:r>
            <a:r>
              <a:rPr lang="en-US" altLang="en-US">
                <a:solidFill>
                  <a:srgbClr val="FF0000"/>
                </a:solidFill>
              </a:rPr>
              <a:t> 10</a:t>
            </a:r>
            <a:r>
              <a:rPr lang="en-US" altLang="en-US" baseline="30000">
                <a:solidFill>
                  <a:srgbClr val="FF0000"/>
                </a:solidFill>
              </a:rPr>
              <a:t>−</a:t>
            </a:r>
            <a:r>
              <a:rPr lang="en-US" altLang="en-US" baseline="30000">
                <a:solidFill>
                  <a:srgbClr val="FF0000"/>
                </a:solidFill>
                <a:cs typeface="Arial" panose="020B0604020202020204" pitchFamily="34" charset="0"/>
              </a:rPr>
              <a:t>19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 J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926F6CD3-519D-4082-822C-5B4D6233E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6425" cy="533400"/>
          </a:xfrm>
        </p:spPr>
        <p:txBody>
          <a:bodyPr/>
          <a:lstStyle/>
          <a:p>
            <a:pPr eaLnBrk="1" hangingPunct="1"/>
            <a:r>
              <a:rPr lang="en-US" altLang="en-US" sz="3400"/>
              <a:t>Other Units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75EA820D-5E3A-44D7-A293-A6ADE5AE7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84388" y="971550"/>
            <a:ext cx="8226425" cy="481965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AutoNum type="arabicParenR"/>
            </a:pPr>
            <a:r>
              <a:rPr lang="en-US" altLang="en-US" sz="2500"/>
              <a:t>Rest energy of a particle:</a:t>
            </a:r>
            <a:br>
              <a:rPr lang="en-US" altLang="en-US" sz="2500"/>
            </a:br>
            <a:r>
              <a:rPr lang="en-US" altLang="en-US" sz="2500"/>
              <a:t>Example: </a:t>
            </a:r>
            <a:r>
              <a:rPr lang="en-US" altLang="en-US" sz="2500" i="1"/>
              <a:t>E</a:t>
            </a:r>
            <a:r>
              <a:rPr lang="en-US" altLang="en-US" sz="2500" baseline="-25000"/>
              <a:t>0</a:t>
            </a:r>
            <a:r>
              <a:rPr lang="en-US" altLang="en-US" sz="2500"/>
              <a:t> (proton)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AutoNum type="arabicParenR"/>
            </a:pPr>
            <a:endParaRPr lang="en-US" altLang="en-US" sz="2500"/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AutoNum type="arabicParenR"/>
            </a:pPr>
            <a:endParaRPr lang="en-US" altLang="en-US" sz="2500"/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AutoNum type="arabicParenR"/>
            </a:pPr>
            <a:endParaRPr lang="en-US" altLang="en-US" sz="2500"/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AutoNum type="arabicParenR"/>
            </a:pPr>
            <a:r>
              <a:rPr lang="en-US" altLang="en-US" sz="2500" b="1"/>
              <a:t>Atomic mass unit</a:t>
            </a:r>
            <a:r>
              <a:rPr lang="en-US" altLang="en-US" sz="2500"/>
              <a:t> (amu):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500"/>
              <a:t>       Example: carbon-12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 sz="2500"/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 sz="2500"/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 sz="2500"/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 sz="2500"/>
          </a:p>
        </p:txBody>
      </p:sp>
      <p:sp>
        <p:nvSpPr>
          <p:cNvPr id="116740" name="Rectangle 12">
            <a:extLst>
              <a:ext uri="{FF2B5EF4-FFF2-40B4-BE49-F238E27FC236}">
                <a16:creationId xmlns:a16="http://schemas.microsoft.com/office/drawing/2014/main" id="{3BE66C01-0A15-4719-905F-ADBCC0C71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4249738"/>
            <a:ext cx="21494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100">
                <a:solidFill>
                  <a:srgbClr val="000000"/>
                </a:solidFill>
              </a:rPr>
              <a:t>Mass (</a:t>
            </a:r>
            <a:r>
              <a:rPr lang="en-US" altLang="en-US" sz="2100" baseline="30000">
                <a:solidFill>
                  <a:srgbClr val="000000"/>
                </a:solidFill>
              </a:rPr>
              <a:t>12</a:t>
            </a:r>
            <a:r>
              <a:rPr lang="en-US" altLang="en-US" sz="2100">
                <a:solidFill>
                  <a:srgbClr val="000000"/>
                </a:solidFill>
              </a:rPr>
              <a:t>C atom)</a:t>
            </a:r>
          </a:p>
        </p:txBody>
      </p:sp>
      <p:sp>
        <p:nvSpPr>
          <p:cNvPr id="116741" name="Rectangle 13">
            <a:extLst>
              <a:ext uri="{FF2B5EF4-FFF2-40B4-BE49-F238E27FC236}">
                <a16:creationId xmlns:a16="http://schemas.microsoft.com/office/drawing/2014/main" id="{D25E5102-36EF-4572-BE78-04EF9B1F4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681663"/>
            <a:ext cx="21494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100">
                <a:solidFill>
                  <a:srgbClr val="000000"/>
                </a:solidFill>
              </a:rPr>
              <a:t>Mass (</a:t>
            </a:r>
            <a:r>
              <a:rPr lang="en-US" altLang="en-US" sz="2100" baseline="30000">
                <a:solidFill>
                  <a:srgbClr val="000000"/>
                </a:solidFill>
              </a:rPr>
              <a:t>12</a:t>
            </a:r>
            <a:r>
              <a:rPr lang="en-US" altLang="en-US" sz="2100">
                <a:solidFill>
                  <a:srgbClr val="000000"/>
                </a:solidFill>
              </a:rPr>
              <a:t>C atom)</a:t>
            </a:r>
          </a:p>
        </p:txBody>
      </p:sp>
      <p:pic>
        <p:nvPicPr>
          <p:cNvPr id="116742" name="Picture 18">
            <a:extLst>
              <a:ext uri="{FF2B5EF4-FFF2-40B4-BE49-F238E27FC236}">
                <a16:creationId xmlns:a16="http://schemas.microsoft.com/office/drawing/2014/main" id="{37A1818F-6527-466A-B71F-5447B44FDD7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4114800"/>
            <a:ext cx="29273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3" name="Picture 19">
            <a:extLst>
              <a:ext uri="{FF2B5EF4-FFF2-40B4-BE49-F238E27FC236}">
                <a16:creationId xmlns:a16="http://schemas.microsoft.com/office/drawing/2014/main" id="{C8B49B27-738E-4C0E-BB48-E6AEA82BD0F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5678488"/>
            <a:ext cx="35464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4" name="Picture 21">
            <a:extLst>
              <a:ext uri="{FF2B5EF4-FFF2-40B4-BE49-F238E27FC236}">
                <a16:creationId xmlns:a16="http://schemas.microsoft.com/office/drawing/2014/main" id="{6333C404-1AC2-404A-8450-2CF3A4C2B44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5083175"/>
            <a:ext cx="25495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5" name="Picture 20">
            <a:extLst>
              <a:ext uri="{FF2B5EF4-FFF2-40B4-BE49-F238E27FC236}">
                <a16:creationId xmlns:a16="http://schemas.microsoft.com/office/drawing/2014/main" id="{2B821856-1CED-473F-B23E-E709F6FF63A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003425"/>
            <a:ext cx="65373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6" name="Picture 22">
            <a:extLst>
              <a:ext uri="{FF2B5EF4-FFF2-40B4-BE49-F238E27FC236}">
                <a16:creationId xmlns:a16="http://schemas.microsoft.com/office/drawing/2014/main" id="{C224DBD9-7F4F-4BD0-9E75-086A9D021A2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2535238"/>
            <a:ext cx="51022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517482-9435-4F74-87D9-EE7616ED0B0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62400" y="6324607"/>
            <a:ext cx="5105400" cy="461665"/>
          </a:xfrm>
          <a:prstGeom prst="rect">
            <a:avLst/>
          </a:prstGeom>
          <a:blipFill rotWithShape="1">
            <a:blip r:embed="rId8"/>
            <a:stretch>
              <a:fillRect t="-9333" b="-30667"/>
            </a:stretch>
          </a:blipFill>
        </p:spPr>
        <p:txBody>
          <a:bodyPr/>
          <a:lstStyle/>
          <a:p>
            <a:pPr algn="ctr"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>
            <a:extLst>
              <a:ext uri="{FF2B5EF4-FFF2-40B4-BE49-F238E27FC236}">
                <a16:creationId xmlns:a16="http://schemas.microsoft.com/office/drawing/2014/main" id="{6EF56691-9931-4DD6-8FDB-E34251369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120063" cy="457200"/>
          </a:xfrm>
        </p:spPr>
        <p:txBody>
          <a:bodyPr/>
          <a:lstStyle/>
          <a:p>
            <a:r>
              <a:rPr lang="en-US" altLang="en-US" sz="2800">
                <a:solidFill>
                  <a:srgbClr val="FF0000"/>
                </a:solidFill>
              </a:rPr>
              <a:t>Two high energy protons hit each other  headon</a:t>
            </a:r>
          </a:p>
        </p:txBody>
      </p:sp>
      <p:pic>
        <p:nvPicPr>
          <p:cNvPr id="118787" name="Picture 2">
            <a:extLst>
              <a:ext uri="{FF2B5EF4-FFF2-40B4-BE49-F238E27FC236}">
                <a16:creationId xmlns:a16="http://schemas.microsoft.com/office/drawing/2014/main" id="{A49EFDAD-FC84-444B-848B-402CC384D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666750"/>
            <a:ext cx="8596312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1E00E03F-6199-4675-BA60-2E16ADD136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684212"/>
          </a:xfrm>
        </p:spPr>
        <p:txBody>
          <a:bodyPr/>
          <a:lstStyle/>
          <a:p>
            <a:pPr eaLnBrk="1" hangingPunct="1"/>
            <a:r>
              <a:rPr lang="en-US" altLang="en-US" sz="3400"/>
              <a:t>Electromagnetism and Relativity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DAD22420-38A1-424C-8867-DE7B775017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79613" y="1295400"/>
            <a:ext cx="8226425" cy="4497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Einstein was convinced that magnetic fields appeared as electric fields observed in another inertial frame. That conclusion is the key to electromagnetism and relativity.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Einstein</a:t>
            </a:r>
            <a:r>
              <a:rPr lang="ja-JP" altLang="en-US" sz="2600"/>
              <a:t>’</a:t>
            </a:r>
            <a:r>
              <a:rPr lang="en-US" altLang="ja-JP" sz="2600"/>
              <a:t>s belief that </a:t>
            </a:r>
            <a:r>
              <a:rPr lang="en-US" altLang="ja-JP" sz="2600" i="1"/>
              <a:t>Maxwell</a:t>
            </a:r>
            <a:r>
              <a:rPr lang="ja-JP" altLang="en-US" sz="2600" i="1"/>
              <a:t>’</a:t>
            </a:r>
            <a:r>
              <a:rPr lang="en-US" altLang="ja-JP" sz="2600" i="1"/>
              <a:t>s equations describe electromagnetism in any inertial frame </a:t>
            </a:r>
            <a:r>
              <a:rPr lang="en-US" altLang="ja-JP" sz="2600"/>
              <a:t>was the key that led Einstein to the Lorentz transformations.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Maxwell</a:t>
            </a:r>
            <a:r>
              <a:rPr lang="ja-JP" altLang="en-US" sz="2600"/>
              <a:t>’</a:t>
            </a:r>
            <a:r>
              <a:rPr lang="en-US" altLang="ja-JP" sz="2600"/>
              <a:t>s assertion that all electromagnetic waves travel at the speed of light and Einstein</a:t>
            </a:r>
            <a:r>
              <a:rPr lang="ja-JP" altLang="en-US" sz="2600"/>
              <a:t>’</a:t>
            </a:r>
            <a:r>
              <a:rPr lang="en-US" altLang="ja-JP" sz="2600"/>
              <a:t>s postulate that the speed of light is invariant in all inertial frames seem intimately connected.</a:t>
            </a:r>
            <a:endParaRPr lang="en-US" altLang="en-US" sz="260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0CDF9-41FE-4C4F-828C-545A4F84B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0"/>
            <a:ext cx="8229600" cy="701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ln w="500">
                  <a:noFill/>
                </a:ln>
                <a:solidFill>
                  <a:schemeClr val="accent4"/>
                </a:solidFill>
              </a:rPr>
              <a:t>StoRy</a:t>
            </a:r>
            <a:r>
              <a:rPr lang="en-US" dirty="0">
                <a:ln w="500">
                  <a:noFill/>
                </a:ln>
                <a:solidFill>
                  <a:schemeClr val="accent4"/>
                </a:solidFill>
              </a:rPr>
              <a:t> of </a:t>
            </a:r>
            <a:r>
              <a:rPr lang="en-US" dirty="0" err="1">
                <a:ln w="500">
                  <a:noFill/>
                </a:ln>
                <a:solidFill>
                  <a:schemeClr val="accent4"/>
                </a:solidFill>
              </a:rPr>
              <a:t>GoldiLocks</a:t>
            </a:r>
            <a:r>
              <a:rPr lang="en-US" dirty="0">
                <a:ln w="500">
                  <a:noFill/>
                </a:ln>
                <a:solidFill>
                  <a:schemeClr val="accent4"/>
                </a:solidFill>
              </a:rPr>
              <a:t> &amp; the 3 bears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4D41BD-9565-4F41-A7D5-A190F9AB87C8}"/>
              </a:ext>
            </a:extLst>
          </p:cNvPr>
          <p:cNvSpPr/>
          <p:nvPr/>
        </p:nvSpPr>
        <p:spPr>
          <a:xfrm>
            <a:off x="1905000" y="838200"/>
            <a:ext cx="75438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solidFill>
                  <a:prstClr val="black"/>
                </a:solidFill>
                <a:latin typeface="Aparajita" pitchFamily="34" charset="0"/>
                <a:ea typeface="+mn-ea"/>
                <a:cs typeface="Aparajita" pitchFamily="34" charset="0"/>
              </a:rPr>
              <a:t>Once upon a time, there was a little girl named Goldilocks. She went for a walk in the forest. Pretty soon, she came upon a house. She knocked, and when no one answered, she walked right in…</a:t>
            </a:r>
          </a:p>
        </p:txBody>
      </p:sp>
      <p:sp>
        <p:nvSpPr>
          <p:cNvPr id="1026" name="AutoShape 2" descr="data:image/jpeg;base64,/9j/4AAQSkZJRgABAQAAAQABAAD/2wCEAAkGBxQSEhQUExQWFBQWFxoVGBQVFRcWGBYVFBQWGBYUFBoYHCggGBolHBcYIjEhJSkrLi4uGB8zODMsNygtLisBCgoKDg0OGxAQGy0mHyUsNCwsLTIyLCw0LCw0LywsNDQsNywsLCwsLCwsLC0sLCwsLCwvLCw0LCwsLDQsLCwsLP/AABEIAN4A4wMBIgACEQEDEQH/xAAcAAEAAQUBAQAAAAAAAAAAAAAABwEDBAUGAgj/xABIEAABAwEFAwgHBQYFAgcAAAABAAIDEQQFEiExBkFRBxMiYXFygZEyM0JSobHBYoKSstEUI0Oi4fAVU3PC8RY0JESDk7PS0//EABkBAQADAQEAAAAAAAAAAAAAAAACAwQBBf/EADIRAAIBAgQFAQUIAwAAAAAAAAABAgMRBBIhMRMyQVFhInGBkbHwBRQjM1Kh0eFCwfH/2gAMAwEAAhEDEQA/AJxREQBERAEREAREQBERAEREAREQBERAEREAREQBERAEREAREQFkesPdH5nKtplwitK5gebgK/FUHrD3R+Zy8XgegO8zSvvt4IDJREQBERAFQuQlUAqgKgqqIgCIiAJVCvCA9oqNVUARae/toYrKKO6TyKiNuva4+yP7zXG2ra+1SHoFsTd2FoJp1l1a+ACpqV4Q0ZdToTmrokpFG1hvK3yH93K5xGdMMenYRn4LaWbae0xOw2mGo94NMbvCvRd4UUY4mL6MlLDyXVHZlyqFg3VekVoGKN1aatOTm9oKz1emmrooaadmERF04ERUKArVF5VQgKoiICyPWHuj5uVu8RVoH2mnWnouDvok3pP/ANP6uWO/KCMncY9c/aAJNO1AbJERAEKIgPNKr0iIAiIgCIiAKlFVEAC1W0d8tssWI5vd0WN4upqeoan+oW1UTbYXkZ7fM0Ho2cNgaN2NzRJK4duJjT/phVVp5INotowzzSZh4nSOL3kuc41qd54rPgs//P6KzZWfDJbiyxfD5ryT0ZOxWyWchwc0lpGYdvr1LsrvtAmYWyAE6FpGRHGhWgiZQdayLPMWODhu+I3hW0a2R+OplqLMYl+3A6zn9ospLcOZA9kcRxbxB/43mzl9i0szo2RuT2/Jzfsn4LZseHDiCPMFcBeTTYbWHs9EGtPejdq35+IC2S/CeaPK9yEfxVle62JDReYpA4BwNQQCDxBFQV6WozBERAUoqoiAIiIDBtsgbjJ0wAZdbnD6rBmt7RC3I0BIpVv8J3lrRbXCDIaivQH5nL2YW0phFOFBRVTjUb9Ltp26nD201AKKqK06EREAREQBFg3te8NmbjnkbGN1Tm7qa0ZuPYFwt7cp+os0XY+X5hjTp2nwVVStCnzMshSlPZEkLCtl7QResljYeBcK+A1UUG3XhbM8Urmn3f3cfwoD41WRZdk5PbcxnUKuPwoPiqPvUpckS77ulzSO5n21srfRc9/dYf8AdRYj9uGn0IXHvODfkCtBHcEbdXuPZQfqvZskbdB5krnErPsjuSkvJt/+sZDpGwdpJ/RRfdFtMtotznekbXI49QLqCnV0aeC7R5aNAFHT5P2e85WnJk9HA7quzafxYm+KhPPKLTdy2llUtEdvd0wcSOB+C39lHzXG2WfA+u6ufYV19jkrn2FZZKxJu5tFVUVVArNtdk3RpwyWp21hxNY7fmPkR9Vk2F9CVa2idWMdVT8lrz3o2ZXFWqXM7ZOetjhLjoCzPgx7mj4NW5a4HTNRte+1TLvgscTmvJfG6U4HAFoe+rcjStau3+yl38o1nec5Q08Jmlh/GMvitMayilF9kQlSbba7klItBYtoo3gHFQHQ+mw9jm5/NbqKcOFQQQd4NR5hXxmpbFTi1uXURFIiEREBYHrD3R+ZyvqyPWHuj8zleQBERAEREAXDbdbeCykwWej5/acc2xV4+8/q0G/gen2ivA2ezSygEua2jQPfcQ1uvWQoNkssbnAyOLMT+lJj52pJq/FQVx0qd9SsuJqyj6Ybs0UKafqlsZ9y3HabxkM0jzhJo6aSpqR7MY304CgHUu8uzZmzWehDOcf/AJklHGvUNG+AXLHlXsMYEcUU5jaA1paxgbQaUDng/BebfyoWbCOZa+R59lw5sN7xOv3aquFGENXq+5ZOc5eEd3NOtXb7yjiFZJGMHF7g3yqc1Fds2sttqeGMc5peaNjgBDiTuBFXE+K6a4uSqWWkltkMdc+bYQ+T77zVoPZiXJ10iFrGVbdtbK2tJC6nutcR5kAfFYtm2iktH/b2S0yg6ODKN/ECWjzXf3RsZYrNQx2dhcPbkHOP7QX1p4UW9LVmliJPZHbkZwXXeUn/AJWOH/VtAPjSNrqLU7e7CWh1m/aKsdJCKujixEmPVxDjSpbrSmmJTEGJRV8eomjqkQBs7fAtDKOP71o6X2huePrwPaF1t1Xjgo12bd3Ef0Wr5ROTySzyG22BpwVL3wsHSiO98Y9qM727uzTUXFtEyajXEMk4ey7uH6fNaLKSutvkWXvqiWbHOHtq0g9YV5cNZZ3MNWktPV9eK6S770JA5wVrWmGgNBq51cqKvhPoRbNzC6hVq8QZAGDVxDB1YjmfDXwXtrmuGJpqO2vkV7gOHFKf4bSR33dFvzK5y6S23fsQXgiDlQlkfbpXOikZFHhhjc+N7WlkYpVrnChBcXEEbiFx9V9CR3zINcLh1j9FgW667Baa89ZGNcdXxjA7tLmYSfiscftOlN3eho4NSKtYhSwW6SE4o3uZ3TQHtGhHau02d5Q5InDnTSv8Ro6J/wBRn1HlvWzvPkujkq6xWnPXmpvkHNAIHa09q4G+rjtFjdgtETmV0Jza7uOGR+fFbqdRSV4srdnoz6M2fv8AZaWilA+laA1Dh7zDvC29VAnJpb5GuIBNGFrmZH2nEOaOo08yeKm+SfDMxn+Y158YyynwcfIL0KNXMtTJVp5XoZqIivKTGdIGyGpp0W/NyyVq7xBdKxgyxYaurm0NLyaDsqKnLPrWxhjDRQKCk3Jroge0RFMBERAa7aGwGezyxtNHObVpOmNpDm16qgL5/tsTjJHDE3FI54jw4SwMeHHDjxdL0jmToBRfSJK+e7rv4S3q20OPQktJIPBryWs8gW+SxYt5LTW5qw+qaOlsXJHYxGGyPmklIzka8M6VPYZhIp3qrkdouSu0wVfZyLTGM8IGGZo7pNHU6jXqU54OGRWTG5kmTsn8RlVYaFac3pLXs9n/AAWylbU+ctiNsHXXM4yWdsmIBrsVWTMbXMMJyA4gjOgzFFNuzm3thttBHMGSH+DLSN9eAqaP+6Sru0WxcNqBxMaXe9hGfeacj25FRpffJbhJwsdTjGSf5HZ+SsnNR/Ng153R1U4VOWWpNpCwL1tvMtBAqSaCug6z+ihewWm9LDRkFqxNb/DnBIp7tHVw/dIXT2HlKnphtt3l43vs7mvB6xG81H4lCbhODVOaT+u5z7tUhJOUbo6yxSvtEmF8hDaE0Bw1p7Ip/eS6GKBrRRoAHUuPu7aG7JjlI+zu4TNkhoep0gw+RXW2NzKVbNzg3dNjviBU+apwmFnC/Es33vf5nMRNPluvFrF/Co/2z5K7PbC6WAizTnM4W1ikJ1L2DRx95tNakFSGqYhxHmtyjl1TM6k1sfPNquS97vNHQunjGjmAztp1FvTb94BX7v28YBgnidE5tR7RBa7MgigLTVT46UbiPP8ARR3yu3AbXZHShzTLZwZGtayhLP4jak1PRGKnFoTiwTS7+V/JdGTlzF+4bzY8DAcTHjEHAUFTTQcKBdfdBBa5pArXF27v77VB3JrelWmInOM4m905086+YUw3TaqOa7ccj2H+6rj0qa7bMTjZWRtpLvjdrG3yA+SxJbhiOmJvYa/OqzLwvSCA0lmjjNKgPe1pI4gE1P8ARYtnv6KX1DZJuuONwZ/7j8LP5lVPB0pO0oq5CNWotU2a20XDI3NhDv5T+nxVkF0jXQTRc+w5Oje2p7RXhrU+BC6V9rbGKylrPs4qnyAzPZVaO8dqg2ohZn77voN/iqV9l06UlOM3Hxv9e+5csROatKN/JiXPszZ7vxTSOIGKscbiHFtB0W5ek4buHE0qMvZ6Z9qtL7S4UjY3m4x2kE+NNe8OCjraTajpGrjLNoBWob1GmndC7vkptLnWRzJCecZI4urux9ICm6hqKdS9GlJSmktvmV1IuMbvc7RERbTIWB6w9wfmcr6sj1h7o/M5XkAREQBERAazae0mKx2qQasglcO1sbiF80RxHmXOp0WuAJ4FzSWjxwnyX0ntfEX2C2NGps8w84nL54sfSsloA3Phd4fvW/7gsWLV2jXhtEz6Ds7CI4zrVo+AGqOZVeNnrSLRY4ntzqxpp14RUK5VeJVjw8sls1/39ycW9V2LsNrc3XMdf6rYmQYcR0pXPrWqJVDKS0NOgWzD45xi1LWy0IzpKWqM51mhlGbWuHCn0WFJsvZT/CaOxoHyC8YeCutnePa+vzU1jMPP8yCGWceSRY/6Ss25jfL+qDZSzj+HH4sB+ayf2l/vfALy+0OpUvoOOQUZVsF+j6+JLNX/AFFItn4mei2NvZG0K46Bjfb8BT6KxUOFcVeutQqBiqdeh/jBfuLSfNIsWu0MjGJzqNqAKjMuOQa0Cpc4nQCpKuWiwTOZ0ObZUZ88C+ldxawgfzKNLVtjE61vleXFkfQgDMwNQ+TX0nZZ8DRXJOUGH3JndoYP96uowg1efw2JSUuhwlosTrrvN0TnAta4NxNFA6OUAtIzNAKiuZ9EhTDc1oxCiiDb69WWx0crIywtaWOJIOJpNW6aUOL8S7TYK9udgYSek3ou7W5V8dfFX1rSjdHbO2pJdrwGNs5hjkkZ0Mb2hxaOo66kea0t57ROaKvlbE3tDPI6/FbWyMErJISSGysLatNC0kHNpGhH0CjKxcltvldWUxxCpBc95e4gHUBta11zIVilOUVl95TFRTeYvXntjC2uDFK7qyHi530BWiZb7Zb3mKBjjxbEDkOMjzoO0gKSLl5J7LFQzufaHcD+7Z+FpqfFy7aCxxwRFkTGxsANGsaGjTgF2OGk9ZM668VykV7ObFts1JJiHzDQD0I+se87r8uK3/J5JS12xg0NHeT3f/dZ1qOS1PJycVutjtwFPOTL8qU0lNWE3eDuSQiItxjLI9Ye6Pm5XlZHrD3R+ZyvIAiIgCIiA8TRhzS06OBB7CKFfNFgsjo5bTZXelhkipxkgfjb5mMj7y+mlC3Klchs9ubamEtEpa8GmQlioHg9oDTTfVyz4iN0mX0JWbRk8mG03Ns5s54dW7ywnoub1itPJSHLf8BFRSvW3MeG9QdfURiMdos/RifVzHt1Y5xOKJ9MsjUZ6jLcsa07SWh7cJfSuRLWhpPiNPCi8accRTbhTayvXXo/BtyU5+qW5J99coFmgk5vpzOBo8x4SGmuYJJFXdQXS2K0Nlax8ZxNeA5pG8OFQvnmzw4j1KW+Tq8B+ziKvSjccNd4JxZdhJ8lmrU4U0n8TuV20OwLkxLYGJswxA0dv7eBWObufxb8f0UqmBrLWCzRezRSqseujMfEue2nvSOP1r8EbaFxpUlx0a0DV1Pqdy30owkitaZKHtv7YZrXzTTUNNKfbeaD4YfissKbqT4b9/u/svjp6iStj7dDOMURkaw+zKADUZB4odMiFnbWWoWezTvxZtidQ/bcCGDzI81yF0ScxgDNGgNpxAGhWp2ytdstVIhEBCDiGB1cZGheTTCBw47zlTcsMo+mMdL79vBBpuV2zmNlLmFpmDHYgwNLiW0ByoAASDvI+K7yDYWybxI7tkI/KAvGydz/ALMw4iDI+hcRoANGDqFSukjcvRhFdSEmzU2nYaxuhkjZEGvcwhry57i15HRcMTjoaFRlsFbDFO+F/RJrVp3SMNHAdeX8qm6JyhvlMsZst4ttDBRstJRTKr2mko8cie+rnFONiMJa6kuXVaagEajMLs4pA5oI0Iqox2at4e1rgahwBB6iMl31yT1aW8Mx2H+vzVeEnaWV9SvEQ6mzWJekmGN3Xl5/0qskvWiv62VIYN3zP9Pmt05WiUQjdnP3vaxGx7zo1pd47h5/NeeR+ynmZ5naySBoPERgkkfee7yXObbSSPwwRtLiSC8AiuvQbStczn5KUdm7rFls0UI1Y3pEb3nN58XErNRTc79i+q7Qt3NmiIthlLA9Ye6PzOV9WB6w90fmcr6AIiIAiIUBQlaTa/Z8W6yyQk4XHpMd7sjfRJ6joeolbsBVXGrqzOp2d0fPWy14GzyyWO0twtLi0tfQhkmha6uWF3lod9V0dp2Vszq0jwkggEOdQHiG1oug5UNhf2tv7RZx/wCIYKOZ/nMG7vjcd4yO6nDbL7T0pBaDRw6LZHZaZc3JXQjSp8evz6lPK7M2xlmV0aK0WcxuLHChaaH9R1LdbLW3BJhJpjpQ8HDT6/BbfaK6OeGJnrGj8Q909fBca2oNNCNxyNRu7V5uIo5k4vqa6c+pMd13xQjEcJ0xbj2rdf4i85VHXQZ6/pvULw7UyR5PYJBudXC4dTsiCr8u3RpRsR+9Jl5AZrHRji6SyRvbw/7FSFOTuSXe16RwRukkcKMbU55n3QOJOQ8VENyB09pfM/iXnhieTQeGfkFiWy3zWt4Bzpo1oo1vWf1K6O67KIWBup1J4nj2LXh6Lp3ct2Rfg3MTllRvWujesqN62JkGjYxvWXC7yWuhcN+iyBNVWJlbRsWyLluU27P2ixOcB04Dzo7oFJB+HP7oW9ZIsiFmM4aVByIOlDrXqorIyI2sRrybXnWMxk5xnLuuzHxqPAKXbntVHNdu0PYf7+CgjmDdt5vhNcAfgBPtRyUMTj4FteHSUv3JaMQoqqqcJ3XtJyWaJ1t6WwRA8fZHH+i4m976EQcagzOa7m2k+k8CtexbPba3mOxi0hhe6MiNwH2iA1zuqtNPeUa7JbPz3taTJI5wiaRzkoypTMRQ/a+VanMit85OUlYpppKN2dlyc3KZ5XWyQNLGk83VnTdLSj3uJzyNRTj2KTgrdms7Y2tYwUa0AAcAFdWuEMqsZpyzO4REUyJZHrD3R+ZyvKwPWHuj8zlfQBERAEREAREQBcFt/wAnbLbimgpHad9cmS09/g77XnXKneooyipKzJRk4u6PnSx31aLDIbPaY3dHVjsnsG4sOjm8M6cCtxabPDbG44XjnAM9x7JG6g9fzXS8tVsZSywFjS+Rz34y0FzGRgVaw6jE5zfwFcDb9kZ4aPhcX0FeicMjTTOmefga9S86rBKWU3U5XSkYlps7mOLXijuHHrHFWWtHAHtAKuf4+8jm7QwSge8MD2nqcND4VVp8sZzjeR9iUZnse3I+NFldJ9C9T7mystpwj0QBwGS2EVtB1quYbb6HMeRBWVFeLONO0FRtJHbo6eO1N4/BZUdpbxXNRW+P3x50WQ28Y/fb+IKSbONI6ZlrHFXm2oLmBe8Q/iN8M/kvTNoIR7Zp1NP1VibItI6qO0kmgGa3djdgGZFTqfoo5k21bGKQxEk+3I4D4Nr5VWlvDam0y5GTAODBh+OvxVkZWK2rm05YIo3uhma4YwDG8VzLc3McONDiFftBbnYO9+diYSekOi7vN3+OR8Vx107MWm215uMlrtZX1aztxH0vCpXnZC1OslrfZ5MiXFjhwkYSKDqIBz35Kck5wu+h2NuUnmzQMnZJBJnHMwtNDQ5jcdx6+IC3t3WCOCNsULAyNoo1rdB+p3knMrkrptNWgjUZrs4nhwBGhFVdhJ3WXsZKysz2iIthQEREBYHrD3R+ZyvEq0PWHuj5uVbV6Du6fkgLgKqvLNB2IgPSIiAIiIAiIgIs5dLrk5uzW2MYv2Z5Dx9iQto4/ZxNwnv9Sw7nv+K1RF8Z6QFXxn0mGmhG8cDoVLk8LXtcx7Q5rgWua4VDmkUIIOoIUIbZclc9lkNou0vewVPMtcedj4tYf4jPs67ukqKtLNqjRSqK2VmvNmZIOm0O7dfPULHm2aY70Hlp4EYh9CtHY9pnsJbMwlzcnUGF4I4tO/qyXSXbf0EhAbIA4+y/on45HwK87hzibbpmsl2Vn9nA/sdQn8VBXxWG+4LS3WCT7rcf5aqQ7LmK1y3HWpCzoXrq8kWRM+75t8Mo/wDTePoqNu6Y6Qynsjf+immCRbCGVWKCZBysQfZ9nrW80bZpz18y8DzIotvZOT+3yfwObHvSSMb5gEu+CmWOZXRMrFSiQdRkZ3fyVPy5+0NaN7Yml3k51KH7pXR3fsVY7PQiPnHD25TjNeOH0R4BbW9NoLPB66eOPqc9oPg2tT5Lir65U7MyogY+d3Ejm2ebhi/lUsiWyOJyZItneBHUkANrmcgAPkAoA5Rb0gmvB8tldUUbWQaOlZljZxFA3PfSumZ2tn/xW/DzbAW2euZAMcDc9XuzMpHDpdgUmWfkss8d3TWVvTnlaCbQ4UPOs6UeEeywO9muYJqTVXqLaI3UHqabYm+BNEx/EUI4OGTh5qSbkmq0tO7Mdh/r81AvJmXNEgNRR/onccIqD16KZLntNHNduOR8f7CwwfDq+CytHNG51CKhKVXqGEqiIgLI9Ye6Pm5VtPoO7p+SoPWHuj8zlZtdqbV0ftGMu6gMx9CgMqPQdiKrNAqID0iIgKFUVSFSiA9IiIAiIgNJtDslY7b/ANxA17t0gqyQU0o9tHU6q0UeXlyJRh+KzWlwANebmbXwEkeEtH3SpcJVQFxxTJKclsz53vTkvvWI1jY2QDQwTBp7TjwEn9e0rVSXffMGRito6wx8o8wHBfTyKDppliryPl7/ABy9mam0N71mH1jXobVXqcg+bwszP/yX0+i5wkd4/g+ZW3nfcmTRbT3LO4fljW6u7ZK9pmtMjJ3OeTU2mU4I2jT9294qT8F9AKhCkqaRx1n2IUi5GZpfWyQQZijomOcSN7XsqG10zDl11wckl32ch0jXWl4zrOQW+EbQGkd7Eu9AVV1RRB1JPqeIog0BrQGtAoGgAADgANF7RFIgQXsTZauncPbtMrv5y36KRYWUAC43kxaP2JkriPbcSdK43FxPZmsO1bWytndI0/u6BrIyKhzRnicNQ41Oe7fWlD41V3m/aei9dCY7DLjY079D2hZIC5fYG8ZbRC6V8XNMceh0icdNXAECg3eC6lepRlmgmzBNWk0ERFaRMG2ylmNw1DB+ZywpyDMx9RUwGgxZ51NaUrT9DpTPKvSlJCRUBjScyMg87wPgte6XFO06Vs1RmdDUkjLPd5BAb9mg7ERmg7EQHpERAEREAREQBERAEREAREQBERAEREAREQBERAQnbLmttjE9hEEr7O+Zz4ZoY3StMTyXczLgzjoaZkcRoare7J8nJcWyW2tBTDBX/wCQgnL7I8eCk9FneGpuWZl3Glax5YwAAAAACgAyAA0AG4L0iLQUhERAa29PRl3UjBqKaBzidRQ9m9YE1OeZqR+ymhqNBXUamv8AfVsLyzLm1aCWtHSIGWM1pXI5bjlxqsNkRdMHYoj+55odIOdWlTStSc/MLmZXtcG7ZoOxFUBF0FUREAREQBERAEREAREQBERAEREAREQBERAEREAREQBERAEREBzu0bAZYwdCNK0qauoK7qmgr1rVXlFzeF7W4HNcMOVMWpBpQZig/FTt6a3XeyaSj65NGhpvcrcdwQhzXdIlpBFXVGWi8rEYOpUqSaS1tr1Wi8f7ItGziJIBIoaCo4GmYVF7ReqSP//Z">
            <a:extLst>
              <a:ext uri="{FF2B5EF4-FFF2-40B4-BE49-F238E27FC236}">
                <a16:creationId xmlns:a16="http://schemas.microsoft.com/office/drawing/2014/main" id="{33D5CD87-4834-4BF5-826C-A20E4913FD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28" name="AutoShape 4" descr="data:image/jpeg;base64,/9j/4AAQSkZJRgABAQAAAQABAAD/2wCEAAkGBxQSEhQUExQWFBQWFxoVGBQVFRcWGBYVFBQWGBYUFBoYHCggGBolHBcYIjEhJSkrLi4uGB8zODMsNygtLisBCgoKDg0OGxAQGy0mHyUsNCwsLTIyLCw0LCw0LywsNDQsNywsLCwsLCwsLC0sLCwsLCwvLCw0LCwsLDQsLCwsLP/AABEIAN4A4wMBIgACEQEDEQH/xAAcAAEAAQUBAQAAAAAAAAAAAAAABwEDBAUGAgj/xABIEAABAwEFAwgHBQYFAgcAAAABAAIDEQQFEiExBkFRBxMiYXFygZEyM0JSobHBYoKSstEUI0Oi4fAVU3PC8RY0JESDk7PS0//EABkBAQADAQEAAAAAAAAAAAAAAAACAwQBBf/EADIRAAIBAgQFAQUIAwAAAAAAAAABAgMRBBIhMRMyQVFhInGBkbHwBRQjM1Kh0eFCwfH/2gAMAwEAAhEDEQA/AJxREQBERAEREAREQBERAEREAREQBERAEREAREQBERAEREAREQFkesPdH5nKtplwitK5gebgK/FUHrD3R+Zy8XgegO8zSvvt4IDJREQBERAFQuQlUAqgKgqqIgCIiAJVCvCA9oqNVUARae/toYrKKO6TyKiNuva4+yP7zXG2ra+1SHoFsTd2FoJp1l1a+ACpqV4Q0ZdToTmrokpFG1hvK3yH93K5xGdMMenYRn4LaWbae0xOw2mGo94NMbvCvRd4UUY4mL6MlLDyXVHZlyqFg3VekVoGKN1aatOTm9oKz1emmrooaadmERF04ERUKArVF5VQgKoiICyPWHuj5uVu8RVoH2mnWnouDvok3pP/ANP6uWO/KCMncY9c/aAJNO1AbJERAEKIgPNKr0iIAiIgCIiAKlFVEAC1W0d8tssWI5vd0WN4upqeoan+oW1UTbYXkZ7fM0Ho2cNgaN2NzRJK4duJjT/phVVp5INotowzzSZh4nSOL3kuc41qd54rPgs//P6KzZWfDJbiyxfD5ryT0ZOxWyWchwc0lpGYdvr1LsrvtAmYWyAE6FpGRHGhWgiZQdayLPMWODhu+I3hW0a2R+OplqLMYl+3A6zn9ospLcOZA9kcRxbxB/43mzl9i0szo2RuT2/Jzfsn4LZseHDiCPMFcBeTTYbWHs9EGtPejdq35+IC2S/CeaPK9yEfxVle62JDReYpA4BwNQQCDxBFQV6WozBERAUoqoiAIiIDBtsgbjJ0wAZdbnD6rBmt7RC3I0BIpVv8J3lrRbXCDIaivQH5nL2YW0phFOFBRVTjUb9Ltp26nD201AKKqK06EREAREQBFg3te8NmbjnkbGN1Tm7qa0ZuPYFwt7cp+os0XY+X5hjTp2nwVVStCnzMshSlPZEkLCtl7QResljYeBcK+A1UUG3XhbM8Urmn3f3cfwoD41WRZdk5PbcxnUKuPwoPiqPvUpckS77ulzSO5n21srfRc9/dYf8AdRYj9uGn0IXHvODfkCtBHcEbdXuPZQfqvZskbdB5krnErPsjuSkvJt/+sZDpGwdpJ/RRfdFtMtotznekbXI49QLqCnV0aeC7R5aNAFHT5P2e85WnJk9HA7quzafxYm+KhPPKLTdy2llUtEdvd0wcSOB+C39lHzXG2WfA+u6ufYV19jkrn2FZZKxJu5tFVUVVArNtdk3RpwyWp21hxNY7fmPkR9Vk2F9CVa2idWMdVT8lrz3o2ZXFWqXM7ZOetjhLjoCzPgx7mj4NW5a4HTNRte+1TLvgscTmvJfG6U4HAFoe+rcjStau3+yl38o1nec5Q08Jmlh/GMvitMayilF9kQlSbba7klItBYtoo3gHFQHQ+mw9jm5/NbqKcOFQQQd4NR5hXxmpbFTi1uXURFIiEREBYHrD3R+ZyvqyPWHuj8zleQBERAEREAXDbdbeCykwWej5/acc2xV4+8/q0G/gen2ivA2ezSygEua2jQPfcQ1uvWQoNkssbnAyOLMT+lJj52pJq/FQVx0qd9SsuJqyj6Ybs0UKafqlsZ9y3HabxkM0jzhJo6aSpqR7MY304CgHUu8uzZmzWehDOcf/AJklHGvUNG+AXLHlXsMYEcUU5jaA1paxgbQaUDng/BebfyoWbCOZa+R59lw5sN7xOv3aquFGENXq+5ZOc5eEd3NOtXb7yjiFZJGMHF7g3yqc1Fds2sttqeGMc5peaNjgBDiTuBFXE+K6a4uSqWWkltkMdc+bYQ+T77zVoPZiXJ10iFrGVbdtbK2tJC6nutcR5kAfFYtm2iktH/b2S0yg6ODKN/ECWjzXf3RsZYrNQx2dhcPbkHOP7QX1p4UW9LVmliJPZHbkZwXXeUn/AJWOH/VtAPjSNrqLU7e7CWh1m/aKsdJCKujixEmPVxDjSpbrSmmJTEGJRV8eomjqkQBs7fAtDKOP71o6X2huePrwPaF1t1Xjgo12bd3Ef0Wr5ROTySzyG22BpwVL3wsHSiO98Y9qM727uzTUXFtEyajXEMk4ey7uH6fNaLKSutvkWXvqiWbHOHtq0g9YV5cNZZ3MNWktPV9eK6S770JA5wVrWmGgNBq51cqKvhPoRbNzC6hVq8QZAGDVxDB1YjmfDXwXtrmuGJpqO2vkV7gOHFKf4bSR33dFvzK5y6S23fsQXgiDlQlkfbpXOikZFHhhjc+N7WlkYpVrnChBcXEEbiFx9V9CR3zINcLh1j9FgW667Baa89ZGNcdXxjA7tLmYSfiscftOlN3eho4NSKtYhSwW6SE4o3uZ3TQHtGhHau02d5Q5InDnTSv8Ro6J/wBRn1HlvWzvPkujkq6xWnPXmpvkHNAIHa09q4G+rjtFjdgtETmV0Jza7uOGR+fFbqdRSV4srdnoz6M2fv8AZaWilA+laA1Dh7zDvC29VAnJpb5GuIBNGFrmZH2nEOaOo08yeKm+SfDMxn+Y158YyynwcfIL0KNXMtTJVp5XoZqIivKTGdIGyGpp0W/NyyVq7xBdKxgyxYaurm0NLyaDsqKnLPrWxhjDRQKCk3Jroge0RFMBERAa7aGwGezyxtNHObVpOmNpDm16qgL5/tsTjJHDE3FI54jw4SwMeHHDjxdL0jmToBRfSJK+e7rv4S3q20OPQktJIPBryWs8gW+SxYt5LTW5qw+qaOlsXJHYxGGyPmklIzka8M6VPYZhIp3qrkdouSu0wVfZyLTGM8IGGZo7pNHU6jXqU54OGRWTG5kmTsn8RlVYaFac3pLXs9n/AAWylbU+ctiNsHXXM4yWdsmIBrsVWTMbXMMJyA4gjOgzFFNuzm3thttBHMGSH+DLSN9eAqaP+6Sru0WxcNqBxMaXe9hGfeacj25FRpffJbhJwsdTjGSf5HZ+SsnNR/Ng153R1U4VOWWpNpCwL1tvMtBAqSaCug6z+ihewWm9LDRkFqxNb/DnBIp7tHVw/dIXT2HlKnphtt3l43vs7mvB6xG81H4lCbhODVOaT+u5z7tUhJOUbo6yxSvtEmF8hDaE0Bw1p7Ip/eS6GKBrRRoAHUuPu7aG7JjlI+zu4TNkhoep0gw+RXW2NzKVbNzg3dNjviBU+apwmFnC/Es33vf5nMRNPluvFrF/Co/2z5K7PbC6WAizTnM4W1ikJ1L2DRx95tNakFSGqYhxHmtyjl1TM6k1sfPNquS97vNHQunjGjmAztp1FvTb94BX7v28YBgnidE5tR7RBa7MgigLTVT46UbiPP8ARR3yu3AbXZHShzTLZwZGtayhLP4jak1PRGKnFoTiwTS7+V/JdGTlzF+4bzY8DAcTHjEHAUFTTQcKBdfdBBa5pArXF27v77VB3JrelWmInOM4m905086+YUw3TaqOa7ccj2H+6rj0qa7bMTjZWRtpLvjdrG3yA+SxJbhiOmJvYa/OqzLwvSCA0lmjjNKgPe1pI4gE1P8ARYtnv6KX1DZJuuONwZ/7j8LP5lVPB0pO0oq5CNWotU2a20XDI3NhDv5T+nxVkF0jXQTRc+w5Oje2p7RXhrU+BC6V9rbGKylrPs4qnyAzPZVaO8dqg2ohZn77voN/iqV9l06UlOM3Hxv9e+5csROatKN/JiXPszZ7vxTSOIGKscbiHFtB0W5ek4buHE0qMvZ6Z9qtL7S4UjY3m4x2kE+NNe8OCjraTajpGrjLNoBWob1GmndC7vkptLnWRzJCecZI4urux9ICm6hqKdS9GlJSmktvmV1IuMbvc7RERbTIWB6w9wfmcr6sj1h7o/M5XkAREQBERAazae0mKx2qQasglcO1sbiF80RxHmXOp0WuAJ4FzSWjxwnyX0ntfEX2C2NGps8w84nL54sfSsloA3Phd4fvW/7gsWLV2jXhtEz6Ds7CI4zrVo+AGqOZVeNnrSLRY4ntzqxpp14RUK5VeJVjw8sls1/39ycW9V2LsNrc3XMdf6rYmQYcR0pXPrWqJVDKS0NOgWzD45xi1LWy0IzpKWqM51mhlGbWuHCn0WFJsvZT/CaOxoHyC8YeCutnePa+vzU1jMPP8yCGWceSRY/6Ss25jfL+qDZSzj+HH4sB+ayf2l/vfALy+0OpUvoOOQUZVsF+j6+JLNX/AFFItn4mei2NvZG0K46Bjfb8BT6KxUOFcVeutQqBiqdeh/jBfuLSfNIsWu0MjGJzqNqAKjMuOQa0Cpc4nQCpKuWiwTOZ0ObZUZ88C+ldxawgfzKNLVtjE61vleXFkfQgDMwNQ+TX0nZZ8DRXJOUGH3JndoYP96uowg1efw2JSUuhwlosTrrvN0TnAta4NxNFA6OUAtIzNAKiuZ9EhTDc1oxCiiDb69WWx0crIywtaWOJIOJpNW6aUOL8S7TYK9udgYSek3ou7W5V8dfFX1rSjdHbO2pJdrwGNs5hjkkZ0Mb2hxaOo66kea0t57ROaKvlbE3tDPI6/FbWyMErJISSGysLatNC0kHNpGhH0CjKxcltvldWUxxCpBc95e4gHUBta11zIVilOUVl95TFRTeYvXntjC2uDFK7qyHi530BWiZb7Zb3mKBjjxbEDkOMjzoO0gKSLl5J7LFQzufaHcD+7Z+FpqfFy7aCxxwRFkTGxsANGsaGjTgF2OGk9ZM668VykV7ObFts1JJiHzDQD0I+se87r8uK3/J5JS12xg0NHeT3f/dZ1qOS1PJycVutjtwFPOTL8qU0lNWE3eDuSQiItxjLI9Ye6Pm5XlZHrD3R+ZyvIAiIgCIiA8TRhzS06OBB7CKFfNFgsjo5bTZXelhkipxkgfjb5mMj7y+mlC3Klchs9ubamEtEpa8GmQlioHg9oDTTfVyz4iN0mX0JWbRk8mG03Ns5s54dW7ywnoub1itPJSHLf8BFRSvW3MeG9QdfURiMdos/RifVzHt1Y5xOKJ9MsjUZ6jLcsa07SWh7cJfSuRLWhpPiNPCi8accRTbhTayvXXo/BtyU5+qW5J99coFmgk5vpzOBo8x4SGmuYJJFXdQXS2K0Nlax8ZxNeA5pG8OFQvnmzw4j1KW+Tq8B+ziKvSjccNd4JxZdhJ8lmrU4U0n8TuV20OwLkxLYGJswxA0dv7eBWObufxb8f0UqmBrLWCzRezRSqseujMfEue2nvSOP1r8EbaFxpUlx0a0DV1Pqdy30owkitaZKHtv7YZrXzTTUNNKfbeaD4YfissKbqT4b9/u/svjp6iStj7dDOMURkaw+zKADUZB4odMiFnbWWoWezTvxZtidQ/bcCGDzI81yF0ScxgDNGgNpxAGhWp2ytdstVIhEBCDiGB1cZGheTTCBw47zlTcsMo+mMdL79vBBpuV2zmNlLmFpmDHYgwNLiW0ByoAASDvI+K7yDYWybxI7tkI/KAvGydz/ALMw4iDI+hcRoANGDqFSukjcvRhFdSEmzU2nYaxuhkjZEGvcwhry57i15HRcMTjoaFRlsFbDFO+F/RJrVp3SMNHAdeX8qm6JyhvlMsZst4ttDBRstJRTKr2mko8cie+rnFONiMJa6kuXVaagEajMLs4pA5oI0Iqox2at4e1rgahwBB6iMl31yT1aW8Mx2H+vzVeEnaWV9SvEQ6mzWJekmGN3Xl5/0qskvWiv62VIYN3zP9Pmt05WiUQjdnP3vaxGx7zo1pd47h5/NeeR+ynmZ5naySBoPERgkkfee7yXObbSSPwwRtLiSC8AiuvQbStczn5KUdm7rFls0UI1Y3pEb3nN58XErNRTc79i+q7Qt3NmiIthlLA9Ye6PzOV9WB6w90fmcr6AIiIAiIUBQlaTa/Z8W6yyQk4XHpMd7sjfRJ6joeolbsBVXGrqzOp2d0fPWy14GzyyWO0twtLi0tfQhkmha6uWF3lod9V0dp2Vszq0jwkggEOdQHiG1oug5UNhf2tv7RZx/wCIYKOZ/nMG7vjcd4yO6nDbL7T0pBaDRw6LZHZaZc3JXQjSp8evz6lPK7M2xlmV0aK0WcxuLHChaaH9R1LdbLW3BJhJpjpQ8HDT6/BbfaK6OeGJnrGj8Q909fBca2oNNCNxyNRu7V5uIo5k4vqa6c+pMd13xQjEcJ0xbj2rdf4i85VHXQZ6/pvULw7UyR5PYJBudXC4dTsiCr8u3RpRsR+9Jl5AZrHRji6SyRvbw/7FSFOTuSXe16RwRukkcKMbU55n3QOJOQ8VENyB09pfM/iXnhieTQeGfkFiWy3zWt4Bzpo1oo1vWf1K6O67KIWBup1J4nj2LXh6Lp3ct2Rfg3MTllRvWujesqN62JkGjYxvWXC7yWuhcN+iyBNVWJlbRsWyLluU27P2ixOcB04Dzo7oFJB+HP7oW9ZIsiFmM4aVByIOlDrXqorIyI2sRrybXnWMxk5xnLuuzHxqPAKXbntVHNdu0PYf7+CgjmDdt5vhNcAfgBPtRyUMTj4FteHSUv3JaMQoqqqcJ3XtJyWaJ1t6WwRA8fZHH+i4m976EQcagzOa7m2k+k8CtexbPba3mOxi0hhe6MiNwH2iA1zuqtNPeUa7JbPz3taTJI5wiaRzkoypTMRQ/a+VanMit85OUlYpppKN2dlyc3KZ5XWyQNLGk83VnTdLSj3uJzyNRTj2KTgrdms7Y2tYwUa0AAcAFdWuEMqsZpyzO4REUyJZHrD3R+ZyvKwPWHuj8zlfQBERAEREAREQBcFt/wAnbLbimgpHad9cmS09/g77XnXKneooyipKzJRk4u6PnSx31aLDIbPaY3dHVjsnsG4sOjm8M6cCtxabPDbG44XjnAM9x7JG6g9fzXS8tVsZSywFjS+Rz34y0FzGRgVaw6jE5zfwFcDb9kZ4aPhcX0FeicMjTTOmefga9S86rBKWU3U5XSkYlps7mOLXijuHHrHFWWtHAHtAKuf4+8jm7QwSge8MD2nqcND4VVp8sZzjeR9iUZnse3I+NFldJ9C9T7mystpwj0QBwGS2EVtB1quYbb6HMeRBWVFeLONO0FRtJHbo6eO1N4/BZUdpbxXNRW+P3x50WQ28Y/fb+IKSbONI6ZlrHFXm2oLmBe8Q/iN8M/kvTNoIR7Zp1NP1VibItI6qO0kmgGa3djdgGZFTqfoo5k21bGKQxEk+3I4D4Nr5VWlvDam0y5GTAODBh+OvxVkZWK2rm05YIo3uhma4YwDG8VzLc3McONDiFftBbnYO9+diYSekOi7vN3+OR8Vx107MWm215uMlrtZX1aztxH0vCpXnZC1OslrfZ5MiXFjhwkYSKDqIBz35Kck5wu+h2NuUnmzQMnZJBJnHMwtNDQ5jcdx6+IC3t3WCOCNsULAyNoo1rdB+p3knMrkrptNWgjUZrs4nhwBGhFVdhJ3WXsZKysz2iIthQEREBYHrD3R+ZyvEq0PWHuj5uVbV6Du6fkgLgKqvLNB2IgPSIiAIiIAiIgIs5dLrk5uzW2MYv2Z5Dx9iQto4/ZxNwnv9Sw7nv+K1RF8Z6QFXxn0mGmhG8cDoVLk8LXtcx7Q5rgWua4VDmkUIIOoIUIbZclc9lkNou0vewVPMtcedj4tYf4jPs67ukqKtLNqjRSqK2VmvNmZIOm0O7dfPULHm2aY70Hlp4EYh9CtHY9pnsJbMwlzcnUGF4I4tO/qyXSXbf0EhAbIA4+y/on45HwK87hzibbpmsl2Vn9nA/sdQn8VBXxWG+4LS3WCT7rcf5aqQ7LmK1y3HWpCzoXrq8kWRM+75t8Mo/wDTePoqNu6Y6Qynsjf+immCRbCGVWKCZBysQfZ9nrW80bZpz18y8DzIotvZOT+3yfwObHvSSMb5gEu+CmWOZXRMrFSiQdRkZ3fyVPy5+0NaN7Yml3k51KH7pXR3fsVY7PQiPnHD25TjNeOH0R4BbW9NoLPB66eOPqc9oPg2tT5Lir65U7MyogY+d3Ejm2ebhi/lUsiWyOJyZItneBHUkANrmcgAPkAoA5Rb0gmvB8tldUUbWQaOlZljZxFA3PfSumZ2tn/xW/DzbAW2euZAMcDc9XuzMpHDpdgUmWfkss8d3TWVvTnlaCbQ4UPOs6UeEeywO9muYJqTVXqLaI3UHqabYm+BNEx/EUI4OGTh5qSbkmq0tO7Mdh/r81AvJmXNEgNRR/onccIqD16KZLntNHNduOR8f7CwwfDq+CytHNG51CKhKVXqGEqiIgLI9Ye6Pm5VtPoO7p+SoPWHuj8zlZtdqbV0ftGMu6gMx9CgMqPQdiKrNAqID0iIgKFUVSFSiA9IiIAiIgNJtDslY7b/ANxA17t0gqyQU0o9tHU6q0UeXlyJRh+KzWlwANebmbXwEkeEtH3SpcJVQFxxTJKclsz53vTkvvWI1jY2QDQwTBp7TjwEn9e0rVSXffMGRito6wx8o8wHBfTyKDppliryPl7/ABy9mam0N71mH1jXobVXqcg+bwszP/yX0+i5wkd4/g+ZW3nfcmTRbT3LO4fljW6u7ZK9pmtMjJ3OeTU2mU4I2jT9294qT8F9AKhCkqaRx1n2IUi5GZpfWyQQZijomOcSN7XsqG10zDl11wckl32ch0jXWl4zrOQW+EbQGkd7Eu9AVV1RRB1JPqeIog0BrQGtAoGgAADgANF7RFIgQXsTZauncPbtMrv5y36KRYWUAC43kxaP2JkriPbcSdK43FxPZmsO1bWytndI0/u6BrIyKhzRnicNQ41Oe7fWlD41V3m/aei9dCY7DLjY079D2hZIC5fYG8ZbRC6V8XNMceh0icdNXAECg3eC6lepRlmgmzBNWk0ERFaRMG2ylmNw1DB+ZywpyDMx9RUwGgxZ51NaUrT9DpTPKvSlJCRUBjScyMg87wPgte6XFO06Vs1RmdDUkjLPd5BAb9mg7ERmg7EQHpERAEREAREQBERAEREAREQBERAEREAREQBERAQnbLmttjE9hEEr7O+Zz4ZoY3StMTyXczLgzjoaZkcRoare7J8nJcWyW2tBTDBX/wCQgnL7I8eCk9FneGpuWZl3Glax5YwAAAAACgAyAA0AG4L0iLQUhERAa29PRl3UjBqKaBzidRQ9m9YE1OeZqR+ymhqNBXUamv8AfVsLyzLm1aCWtHSIGWM1pXI5bjlxqsNkRdMHYoj+55odIOdWlTStSc/MLmZXtcG7ZoOxFUBF0FUREAREQBERAEREAREQBERAEREAREQBERAEREAREQBERAEREBzu0bAZYwdCNK0qauoK7qmgr1rVXlFzeF7W4HNcMOVMWpBpQZig/FTt6a3XeyaSj65NGhpvcrcdwQhzXdIlpBFXVGWi8rEYOpUqSaS1tr1Wi8f7ItGziJIBIoaCo4GmYVF7ReqSP//Z">
            <a:extLst>
              <a:ext uri="{FF2B5EF4-FFF2-40B4-BE49-F238E27FC236}">
                <a16:creationId xmlns:a16="http://schemas.microsoft.com/office/drawing/2014/main" id="{E71389FF-CB62-4A22-8679-05A33ECB0A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30" name="AutoShape 6" descr="data:image/jpeg;base64,/9j/4AAQSkZJRgABAQAAAQABAAD/2wCEAAkGBxQTEhUSExQVFhUXFhUaFhcWFRcdGhUVFhQXGRcXFxcYHCggGBolGxcVITEhJSkrLi4uGB8zODMsNygtLisBCgoKDg0OGhAQGywmICYsNDQ3LDItLCw0LDQtNCwvLDIsLy0sLCwsLDAsLC01LCwsLCwsLCwtLCwsLCw0LCwsNf/AABEIAPEA0QMBIgACEQEDEQH/xAAcAAEAAgMBAQEAAAAAAAAAAAAABgcDBAUBAgj/xABNEAABAwIDBAcDCAYHBQkAAAABAAIDBBESITEFBkFRBxMiYXGBkTKhsTNCUmJygsHRI0OSorLwFBZzk6PC4SRTY9PiNERUg6TD0uPx/8QAGgEBAAMBAQEAAAAAAAAAAAAAAAIDBAUBBv/EADERAAIBAgQEAwcFAQEAAAAAAAABAgMRBBIhMQUTQVEiccEykaGx0eHwIzNCYYEUBv/aAAwDAQACEQMRAD8AvFERAEREAREQBERAEREAREQBERAEREAREQBERAEREAREQBERAEREAREQBERAEREAREQBERAERY3TNBDSQCb2HO2tuaAyIiIAiIgCIiAIiIAiIgCIiAIiIAiIgCIiAIiIAiIgCIiAIiIAuNvZQ9bTPtcPZ+kYRqHMzy5G1x5rsrx7bgg8VKE3CSkuhCpBTg4vqiF7qb3YyIagjEbBkn0j9F/1uR46a6zVUe9liRyJCs7cra5nhwvN3xkNceJafZcfQjxaV0sfhFBcyG3VHE4TxCVR8mrutn3JEiIuWd4IiIAiIgCIiAIiIAiIgCIiAIiIAiIgCIiAIiIAiIgCx1MoYxzzo1pJ8ALrIuBvtXdXSuA1kIYPA5u/dB9QrKUM81HuyqvVVKnKb6Iq8m+Z4qVdHMhFQ9vAxEnxa9gH8R9VFlLOjqG88j+DY8P7bwR/AV9FjLciV+x8Vwtt4uFu/oywSVztm7YZO94i7TGWBk4OceDOYA1OWote+UU39264uNMw2aAOtI+cSLhnhaxPO45G/Z6P4gKQEfOe8nxBw/BoXFeGyUObLd7H1McbzMVyIbJav0XqSRERYzohERAEREAREQBERAEREAREQBERAEREAREQBERACq3362h1k/Vg9mIW++bF3wA8ip5tetEML5T81uXe45NHmSFUT3Ekkm5JJJ5k5krqcMo3k6j6Hz3H8Vlpqiuur8l9/kfFlY24VDgpy86yOJ+63Jv+Y+agNHTGR7Y26ucAO6518tVb9NCGMaxujQAPACwV/E6toKHcyf8An8PmqSqvpp/r+3zKh22SaiYnXrZPc8ge6ynHR5VXp3R8WPOX1Xi4Prj9FG99KLq6p54SAPHmLOHjcE+YXxuhtLqagXPYf2Hd1z2T5H3Eq2tDnYVZeyZVhav/ADcQan1bXv29C0kRF8+fYhERAEREAREQBERAEREAREQBERAERR3bO+dLTktxmR41ZFZxB5OdfC09xN0BIkVV7S6Rqh9xCyOIZ5ntv8QTZo82lR6q2pUTfK1ErhxBeQ0/cbZnuVUq9OO7LI0py2Rc9btmni+VniYeTntB9CVx6rfyhYL9cXWv7Ech078NlV9Fs4H2GF32QT/Dku5TbHwi7oxe3ENy9eKgsTGXspknQkt2iX76Tl8UTBcB5xkHUBoFgRzu4eiibaNvG59ykO8I7bPsn4//AIuS6w1Nv55Lu4aco0konzGOoQnXlKZv7tUrWyGWwHVtOeuZB0v9XF6rYG983/hn+p/5a+XzCCjbIQf0r7C1rm9zxOmFnvXIG8UY1Y/9381zMXiL1Xc7WAwyhRWVb6nX2xJ/TKYSFhY+NzsiDcDLFqBcWwu8lEpaYjvHd+SlGx94IpJBGL9vKxDdbG18792nFadXS4HubyOXgcx7lv4fi2o5Tk8Y4dGc1U2bJTu5toPpTLI63VAiQ2JyYL4rDP2bH1W9R7eppTaOoiceQkbf0vdRzdEASvYdJGZjgS05ZeD3LnybubPlLmMw4mlzSI34sJaS0gta8gEEfQWPFZYVHbZnTwDnOgs2609xYd16q2j3VmiP+yVcjOTMfxZ2B+6VlZvBtKmNp42Tt52wvPgWgfwFUKce5ryvsWIiiuyN/KWYhryYH6ES5C/LGMvWx7lKQVI8PUREAREQBERAEREAWjtna0VNEZZXWaMgBm5zjo1o4k/mTYAlbyo3freB1RUOIPYaXMiHAMBsXjvcRe/K3JRnNQi5MlGLk1FGfenfeaoJaCY4/wDdsNrj/ivGbvsjLPQ6rk7G2NUVXyTOwMi89mNtuGLj4C57lv7h7tNqnPlmuYYiAW3t1jyL4SRo0CxPO4Gl1NN4d7qWiaGOcC4N7EMIaTh4ZCzY25GxNhlldYvFWWabtHt9TVaNJ2irvuc2g3FjYAZpXPP0Yxhb4Fxu4+IwrrxbNp4RdkMbQPnOGIj78lyPVVntjpHqpTaENgbewwgSSHuxPBFz9VoPeulsfo3rK201dLJG3UCQukmseQeSIeGt/shP04bIjKUnuyXT7xQW+XY61x2HY7Ea+xcXWg3brH5Rsmk+xGT+K7Wzd0aSABrY8eHIOl7ZNuNj2QeOQC71PFwGQHLgvZVrLYrORtCN76WOYtcxwsHhw7TQcjlnniDfIrgluv8AN1YgaLFjhdpBBB0tZQ2vouqJaLkG+Fx4jv7wuxw3GKdKz3OHxLCSc862OlvDsfrooI2ytYI25jAXXOFoGjha3a9VHn7lE/8AeW/3B/5imA7TWkcQD6gLwsPJcTEZ3Vlr8jt0pZYJIhn9Q5g5r2VEZLXNc0mNws5pBGjjxAUi3rjDZI3fTYbnkWkeo7fuXRaSMwtTeCN0zoI2C7rPvyAOCxPIZH0WvheZVXmelvqZOJScqOm+nzRq7Bi7bn8Gtt5kg/Ae9VNvPsOcSvldTSkSPe8nqnODXvcXOzaCBmSdVeTaAQxhjc7e0eZOp/nQBe0xs7xUMdWzzeXWxdg4ujBJ7n50pd4amI2jqJRb5peXNH/lvu33KUbJ6T6qPszNZKzK9uyT4tN2eTQ1XFtLY0FQLTwxSjh1kbXWytcEi4PgoltboqopLmLrIHa9h5e0k82SXsO5pasMK3mbM6e6NKi2zs3aNmuHUynTKx8m3OXcxxHNZuordmWfC7rqb6N8TLcxb5M97bDPRyg28XRzWUoL2tFRGM8cIOJtuJi9ofdLl2OjbfaRp6iZ3WMLSc88TB7V76uAN7/OF73IBWqFW35+fUjKmpaotrd3b8VZHjjNnCwew+0wnS/MHgRkfEEDrKst46M7OqY62n+See0waEGxczwcMxyI7lZMEwe1r2m7XAEHmCLg+i2J3MrVjIiIvQEREAREQHhX5srYCwhrhYtGFw5OYSHD1X6UVH9KDo2VcuAZ3jxZ5GUtxPI5XbbzuqMTDNSaLaEstRMje7270+0HGNnsNIc8vJ6tjjkLNGryBwF7DMhdLbvR1U0zC9mGeMZu6ppDm9/V53H2ST3Kd9Ez2ijL2jPr5MXMnCwC/wB2ynzoWvGIeo/Fc6DnUbULafx/rzNc67jL+j857j7Up6WrZUTxukY0HDhwnA8kWkAJ7Vhi43F7jMK9dj7yUtULwTMe61yy9njK+cbrOHouZvHuBTVRL3MwSHWWGzXHve0jC895BPeoHUdGVRFK18b45WtNwHXjeOVgbtJ78QUs6VlUVvP67Mi1Tqap2ZadluUbMrqroq2vp8j12EcHtMjfDFnbyIX2elZ8DhHLBG8WuS2Qsde5FsLg4cOYWmUYtFKpSe2pZ1WbC3P4LTdTiQYHC4947weailJ0l084+RmYW636sjPkQ/PTkFtHpApIhieJrXAyjvnn9buU6fg1iyEqUn4WiW0VFgjDHWcW3ANtRfLLnb4LKYRyChT+lai+a2oceA6sD+J4X3L0jxDSGT7xYPeCfgo1EqkswjSlFJWZKZ6a2YWOOSxxDXieY5e8qu5ul9znFkVGHkXBHXEuuMtGRm+a3Y95619i2ktfP5KXK+diSQF7B5U1ck6Mt2ixXMuFziLHwKhs28u2GHs0LJGADOxvlqLCW5PkV1dgb0sqbiRnUyht3McchoHWLgCCCbEEA+9Qpxi20mJQklcl4amFcOs3zoIbh9XDib7TWvD3C2oLGXdfyWtR74/0n/sVLUTNOkr2dTD445O0futPfZeclEVe1yS4VAt4924H1zJKdtqkh4lDLYDiAAkkt7LgCbnjcXzwqRTU07m4qqoZDHxZCcPk6V3aPla/JcTam80NLE5tM1sbPnSuGZP1WnN7uV/RHBR3JwTvoYukarZHTxUoNzGGFx5BrcLb95Fz4DvCme7cDmUlOxws5sETXDkRG0EeqpzYNc2pq4XzA9U6cABxuXZ2Dnm+ZMlr9wIz43otdJ3jfuVVFaVuwREVhAIiIAiIgC/Oe/dTjq5CTrPN6NkDG/uhfoxfmjfhhbPJzElSPMSlVVv22WUf3ETToeLuuq4sw0CJ2A8HkyAmx0OFoHkOSs+KUt09Oarro+qWs2tVsJzlZG9veLB1h5TA+SsOduFxHp4LhV4uD5kXqnb4K3qapays+pvw1IOWh5LK9txZcjEtplcbZi/fda8PxKLVq3vKJ0X/ABNR0Av+SyRUjX9l2fEBwB9xCw1NQb3sF5FV2N/gtHMw1Tp6EbTR5U7r05u7qICeJ6iO58TZaB3bpjk6npyOIMEZHoQpEK9pF8/T81pzyX0AChOeEprLf3Nv1PVzGaDd0qEZimpB3imiBH7uqCgiaey1g8GN/BZnMJ1v7vzWKsqGQRPmk9mNpcbamw0HeTYDvKyvEUV7C+LfqWZZvdmzJUhmFpdm42Y0e04gXIa0ZmwzNtBmVzqt9QXHq4Bqc5JWgejMR+Ciu7m9jBjqJHf7RISDeOQiKMOOCGJ1sOACziRq456ZblRvowAnE+wFzhY0ZfeIV+Hw1OKzSd2xNSvZHXOzNpyWwz0sDbfNidI6/H2yBbRacu6UTnl9TOXvJBccLGBxAAvhztpwsuBD0g9aSGxzEAX7cgAHIWbi/kLmbX3ykYA2NsbXvNmjNxPOwuLnQacVfHlRu4o9yz2uT6l2fs2nN4qcPfcnE4FxDjxDpTl91Ytt76dVk58cPION3kdzdT5NKriGk2vV+yypwnuEDSPvYA4eq7mx+h+Z2dRNHEDq2IF7j95wAB8nL1Oo9Iq3wPWoLWTv8Tk7b35DiSwOe7hJMSAL/Rbe9u7s+C92TunUVThPWl7Ixo13ZkeOTWZdSw5Z2BPAfOVq7vbkUdGQ6OIOkH62TtPv9UnJn3QFh2k7tP8AtO+JXjo5VeQVW+kSs9vARTuwANDOrcwNFg3DGywA4AEK9I33AI0IB9VRG9Ml6mYcmtH+Ew/Eq9KVtmNB1DWj0C0UPY/0ore2ZURFcVBERAEREAVBdKVB1dXNll1gePsytBJ/bBCv1Vz0u7GxsZOBlbqpDyxG8Tj3B9x4vCjOOaLRKMsskyt6PaPUy0dVchroWxvI1xQfoXnxDWwSczcc1dVFvJE9gE2TragXa76zSNL/AM3VG7Ag69slESGyFxlgLjkJmNwyRk8A+MeRjBXxBtapp7w4nMw5YHtaSzwDgbDwyOoXGrxqqWek1ro09n9zopQkrSLh2/vfTU7Q9zr3JDI2DtutqQHWFtO0SBwzOSybt7xRVkRljDm4XYXseBiabXF7EggjMEH3ghUXLK+V5c9xc86ucf5sO5TXo4rGwzvYfZkYLn6zDdptys56xVqSjTcpPxfnwPVDsWpM3gdVrFdOlc2RoY72gMjxI5g8V4/ZR4OHmPjmraVCpZSpeKL8rr+mUSlHaWjOc15GixV+2I4W45SQCbAAXLjyA/kLJURYXFt724jS6r/eyvElSYw5p6sBmEEXxusXZc82j7qlCEKssr6DVE82XtmKdpcwnI2cHCxBtccbWPO/Ncff6oa6l6o59ZIwEX1DDj4cLtb6qIUe0X0khNw02s5rzk4cOPjYg8+9Yq3bTquZrRZ7zkxjAcLBftOLjkBoSb8B3BWwwkIzuhds6WwNislYXOxAB2FobhAyAJ1acsx6Fdkbp0rxhe2Rw/tXC/7GE2WahiDGNYNGj1N7knxJJsujE9bro8szBR7tUkVgynj78WJ5P7ZN/wDVd+ijbGLMa1uVuy0DLlkFoxvWdsqsUito7tGbtv3lbCwUYsxvhf1z/FZS9aVsUPcSPABJ0AJ9FDauXiTbUk8hqSu9tyswsw8Xa/ZH5nL1Va787Y6uLqge3KCD9WLRx+97I+9yWavPoX0YnB2WDVVYyuJpxl9Rz7keUY9yv5VR0TbILpnTuGUTbD+1kHxazI/bCtdXUo5YJMqqSzSbCIisIBERAEREAWttKiZNE+KQXa9paeefEHgRqDzAWyiA/N+9ex5aWc6tkjc04m9xvHM3uNh4EW5qYbKr4a+EOkjjc9lg9j2NdgceLcQNmOsSPMagqeb6bsisi7NhMwHATo4HWN/1Tz4HPPMGi5Y5qGcyMBYWktc1wOXOOQcWngb8iDexWatTt4kaKU7+Fnb3p2QIiJYmhsZsHNaAAx2gNhoD8R3hcnZ9SY5GyDPCQbcxo4ebSR5qY7K2vDWRkAZ2tJE45gcSPpN5OGmV7FRbbOynQOyuYyey7/K7k746jiBy69K+pupy6Fh7N2rZrSDijIu0jUDu/Lh3Ltt23cfKnzyPqR+KpiDaU0WcT7c2kAtd32Oh7xZZ3b01ZyDWDvbESfe4j3LlRwteD/Tlp5te+xbLI/aRZu2d44aeJ0jnBxHsMF/0j+DQfHXkLlVZu9G6WodNJ2iC57jzkkJ/Nx7sIWq+GonfifiJ+lJkAO4WyHc0KS7Np2xMDG+JP0idSt+GocmOr1ZU9WbdZsyKcASNzF7OabOF9RfiO4re2Ts+KAERNte2JxN3Otpdx4d2ncsEb1tRvWtMi0dOJ62Y5FzI5FsMkViZBo6jJFtUYxuDeHHwGv5ea5DZV29mjA3Efad7m8B56+itg7sqlojvGZYKirDQXOOQ9/cO9c2o2gGi5OXx8AoZvVveyLJ3akt2IWnMd8jtGDxz5Aq6VWxXGnc3949vtia6aU9zGA5udbJjfxPDXxrejEtZUYyMb3uAa0aF3zWN5NaPhc8VpSTTVkuOQk6Dsg2aCco4255nzOdzfK91dH+6X9FYJpWgSkWa3XqWcr8Xn5x8uZMaVNyeZ7fMlVmorKtyQbubIbS07IRmRm9303uzc7105AAcF00RazKEREAREQBERAEREAUb3t3TjrG4hZkwFg+1w4fQkHzm9+o9QZIiA/N2293J6WXJro5Gm7QCf2on/Ob3a52PJbezt7w5vV1TMQIsXtGo+vH+LfJvFS7pwqXgNAvZsEhFjxe9rSfEALi7L2FT1FIx72ZvxObI3J4Fy1oB0Is3QgjVYq8FFqy3NdGbcXc5dXsgOBlpnCWPiGm7m91tT4e13HVchjgdOGvMHkRqCs1fsKSCV3UyFxacnNOB+YBtrY2vbXPktOr2hITaoYHu+k9pZLbue21/vBwWJ04vY1KTW50Iahw4n4/Fb8NYe5RYVTgcibciQffb8lnj2o8ahp9R+Kr5ckSzIl0Vb3e9bcdb3e//AEUOZtsj9X+//wBKyjeEj9V/if8AQpJSPLomjKzu96zNqz3KD/1mfwjaPFxPwAXyd6Zx7GBh+kGXcPDHcD0U0mRdiz6Fh9t50zAPDvd+S09rb608NxjD3fRZ2jfyNr+JCq2atnqXYHPlmdwYMTj5Rt/AKRbG6PKuYjrMNO3nJ2n25iJp9znNV8VLZFbstWYNsb6zykiP9EDle93nwNrM8Gi/etDZGwZZ3gBr3FxuGjN776kk+yObnf6q0KTc2mo2B7AXSAi80pBIFjctHsxgcwL8yVxeijaRkrnPZfBI+st3xmTrGG3dcBXUqSzeIpqVWo+Emu5e5LKUNllwumA7IHsQ88N/adzd6cSZiiLYZQiIgCIiAIiIAiIgCIiAIiICHdJewDU04e1uJ0Qfdo1fE8Wka362TSPAgZlUrsXb8uzndTIDLTOJLLHNt8y6MnK/EsOROYIvc/ptQbfDo9jqQ58Ia17s3xuv1ch5gjON988Q9Lm6jKKkrMlCeVlcM2hHPI98Tw4FxPEOAJyu05hb8YDhZwBHIgEehUS29uTNTP0dG6/ZEmX93M3J383K0mbbrafJ4JH/ABWYh/eNIJ/aXPnhJJ3RuhWjJE4du/TP1iDTzY5zfcDh9y+P6jQHSWZviY3f5B8VwKLf4D5SA+Mcnwa5v+Zdql3/AKT5wnb4xtP8LyoqEluiTZkHRwDpV2HfTX9/XhZ4ui6+tb/6X/71sw7/AFD/AL5w8YZvwaVts6Rdnj9e7ygm/wDgrYw7orcn3PIOiumyx1FQeeERN9Ltcu1RdH+z47EwmQjjLI51/FoIZ+6uHL0qULfZ/pD/ALMQAP7bwuXXdMLB8jSPd3yytbn9ljXXH3grUkuhW8z7llwwxxNwRMZG3lG1rR5hoF9Fo121Iqe0s8jYmC+bza/ZOTRq49wBKqKr6RNpVHZhwRi/6iK5t3vkLreIw6cFz6Ddipq5byOklkNrgEySW+s83DB3kkKSg2zx2jud/fLfuTaF6Oja5kLvlHuyfI0Hjb5OLu9p2QyzaZ90Sbt9TH/SCLAswRX1c0uxSSHuc4C3cDwIXm6HRoyEB1QG2yIhabgnnM/5507Iy7yDZWM1tlelYolK+2x6iIvSIREQBERAEREAREQBERAEREAREQGOeBr2lr2hzTq1wBB8QdVGdobg0klyxr4SeMTrD9hwLQPABSpEBVu0OiJriS2SJ3c+HC7zex34Lg1PQ9KNI4z/AGdQ+/8AiNsrwRLI9Ta2ZQEnRJUD9VMfCan/ABAXjOiWoP6qYeM1Ov0Ai8yrse55dyjKfofmOsbR/aVB/wDaau5QdEAFi58DdNInSHvs6Rwt6K10XtkeOTe7Ijs/o9pWe31k3c91mjwbGG3HcbqT0lHHE3BGxrGj5rGgD0Czoh4EREAREQBERAEREAREQBERAEREAREQBERAEREAREQBERAEREAXy1179y+ahlxbPy1PddYY4zcEggXcbX00Db2OeXkgNpFqNjPaF35g2OWXhnqb+VuHH3CTlZwF28c8gb3N78AgNpeErWbiF8nHI5XGpcbankvl8JDQBcmxuMRsXG2bje9skB9U0ribHPW54A5ZLaWsWnFxtjvrwEduel+C+WRuw2OL2Wcc73JcL38OKA20WswuAGpPHF3+GQHwXjZH5dnlf9og8eVigNpF4iA9REQBERAEREAREQBERAEREAREQBERAEREAREQBERAEREAREQBERAf/9k=">
            <a:extLst>
              <a:ext uri="{FF2B5EF4-FFF2-40B4-BE49-F238E27FC236}">
                <a16:creationId xmlns:a16="http://schemas.microsoft.com/office/drawing/2014/main" id="{E0386DC8-20F6-4DED-8C65-F74BBC37E2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AutoShape 2" descr="data:image/jpeg;base64,/9j/4AAQSkZJRgABAQAAAQABAAD/2wCEAAkGBxQSEhQUExQWFBQWFxoVGBQVFRcWGBYVFBQWGBYUFBoYHCggGBolHBcYIjEhJSkrLi4uGB8zODMsNygtLisBCgoKDg0OGxAQGy0mHyUsNCwsLTIyLCw0LCw0LywsNDQsNywsLCwsLCwsLC0sLCwsLCwvLCw0LCwsLDQsLCwsLP/AABEIAN4A4wMBIgACEQEDEQH/xAAcAAEAAQUBAQAAAAAAAAAAAAAABwEDBAUGAgj/xABIEAABAwEFAwgHBQYFAgcAAAABAAIDEQQFEiExBkFRBxMiYXFygZEyM0JSobHBYoKSstEUI0Oi4fAVU3PC8RY0JESDk7PS0//EABkBAQADAQEAAAAAAAAAAAAAAAACAwQBBf/EADIRAAIBAgQFAQUIAwAAAAAAAAABAgMRBBIhMRMyQVFhInGBkbHwBRQjM1Kh0eFCwfH/2gAMAwEAAhEDEQA/AJxREQBERAEREAREQBERAEREAREQBERAEREAREQBERAEREAREQFkesPdH5nKtplwitK5gebgK/FUHrD3R+Zy8XgegO8zSvvt4IDJREQBERAFQuQlUAqgKgqqIgCIiAJVCvCA9oqNVUARae/toYrKKO6TyKiNuva4+yP7zXG2ra+1SHoFsTd2FoJp1l1a+ACpqV4Q0ZdToTmrokpFG1hvK3yH93K5xGdMMenYRn4LaWbae0xOw2mGo94NMbvCvRd4UUY4mL6MlLDyXVHZlyqFg3VekVoGKN1aatOTm9oKz1emmrooaadmERF04ERUKArVF5VQgKoiICyPWHuj5uVu8RVoH2mnWnouDvok3pP/ANP6uWO/KCMncY9c/aAJNO1AbJERAEKIgPNKr0iIAiIgCIiAKlFVEAC1W0d8tssWI5vd0WN4upqeoan+oW1UTbYXkZ7fM0Ho2cNgaN2NzRJK4duJjT/phVVp5INotowzzSZh4nSOL3kuc41qd54rPgs//P6KzZWfDJbiyxfD5ryT0ZOxWyWchwc0lpGYdvr1LsrvtAmYWyAE6FpGRHGhWgiZQdayLPMWODhu+I3hW0a2R+OplqLMYl+3A6zn9ospLcOZA9kcRxbxB/43mzl9i0szo2RuT2/Jzfsn4LZseHDiCPMFcBeTTYbWHs9EGtPejdq35+IC2S/CeaPK9yEfxVle62JDReYpA4BwNQQCDxBFQV6WozBERAUoqoiAIiIDBtsgbjJ0wAZdbnD6rBmt7RC3I0BIpVv8J3lrRbXCDIaivQH5nL2YW0phFOFBRVTjUb9Ltp26nD201AKKqK06EREAREQBFg3te8NmbjnkbGN1Tm7qa0ZuPYFwt7cp+os0XY+X5hjTp2nwVVStCnzMshSlPZEkLCtl7QResljYeBcK+A1UUG3XhbM8Urmn3f3cfwoD41WRZdk5PbcxnUKuPwoPiqPvUpckS77ulzSO5n21srfRc9/dYf8AdRYj9uGn0IXHvODfkCtBHcEbdXuPZQfqvZskbdB5krnErPsjuSkvJt/+sZDpGwdpJ/RRfdFtMtotznekbXI49QLqCnV0aeC7R5aNAFHT5P2e85WnJk9HA7quzafxYm+KhPPKLTdy2llUtEdvd0wcSOB+C39lHzXG2WfA+u6ufYV19jkrn2FZZKxJu5tFVUVVArNtdk3RpwyWp21hxNY7fmPkR9Vk2F9CVa2idWMdVT8lrz3o2ZXFWqXM7ZOetjhLjoCzPgx7mj4NW5a4HTNRte+1TLvgscTmvJfG6U4HAFoe+rcjStau3+yl38o1nec5Q08Jmlh/GMvitMayilF9kQlSbba7klItBYtoo3gHFQHQ+mw9jm5/NbqKcOFQQQd4NR5hXxmpbFTi1uXURFIiEREBYHrD3R+ZyvqyPWHuj8zleQBERAEREAXDbdbeCykwWej5/acc2xV4+8/q0G/gen2ivA2ezSygEua2jQPfcQ1uvWQoNkssbnAyOLMT+lJj52pJq/FQVx0qd9SsuJqyj6Ybs0UKafqlsZ9y3HabxkM0jzhJo6aSpqR7MY304CgHUu8uzZmzWehDOcf/AJklHGvUNG+AXLHlXsMYEcUU5jaA1paxgbQaUDng/BebfyoWbCOZa+R59lw5sN7xOv3aquFGENXq+5ZOc5eEd3NOtXb7yjiFZJGMHF7g3yqc1Fds2sttqeGMc5peaNjgBDiTuBFXE+K6a4uSqWWkltkMdc+bYQ+T77zVoPZiXJ10iFrGVbdtbK2tJC6nutcR5kAfFYtm2iktH/b2S0yg6ODKN/ECWjzXf3RsZYrNQx2dhcPbkHOP7QX1p4UW9LVmliJPZHbkZwXXeUn/AJWOH/VtAPjSNrqLU7e7CWh1m/aKsdJCKujixEmPVxDjSpbrSmmJTEGJRV8eomjqkQBs7fAtDKOP71o6X2huePrwPaF1t1Xjgo12bd3Ef0Wr5ROTySzyG22BpwVL3wsHSiO98Y9qM727uzTUXFtEyajXEMk4ey7uH6fNaLKSutvkWXvqiWbHOHtq0g9YV5cNZZ3MNWktPV9eK6S770JA5wVrWmGgNBq51cqKvhPoRbNzC6hVq8QZAGDVxDB1YjmfDXwXtrmuGJpqO2vkV7gOHFKf4bSR33dFvzK5y6S23fsQXgiDlQlkfbpXOikZFHhhjc+N7WlkYpVrnChBcXEEbiFx9V9CR3zINcLh1j9FgW667Baa89ZGNcdXxjA7tLmYSfiscftOlN3eho4NSKtYhSwW6SE4o3uZ3TQHtGhHau02d5Q5InDnTSv8Ro6J/wBRn1HlvWzvPkujkq6xWnPXmpvkHNAIHa09q4G+rjtFjdgtETmV0Jza7uOGR+fFbqdRSV4srdnoz6M2fv8AZaWilA+laA1Dh7zDvC29VAnJpb5GuIBNGFrmZH2nEOaOo08yeKm+SfDMxn+Y158YyynwcfIL0KNXMtTJVp5XoZqIivKTGdIGyGpp0W/NyyVq7xBdKxgyxYaurm0NLyaDsqKnLPrWxhjDRQKCk3Jroge0RFMBERAa7aGwGezyxtNHObVpOmNpDm16qgL5/tsTjJHDE3FI54jw4SwMeHHDjxdL0jmToBRfSJK+e7rv4S3q20OPQktJIPBryWs8gW+SxYt5LTW5qw+qaOlsXJHYxGGyPmklIzka8M6VPYZhIp3qrkdouSu0wVfZyLTGM8IGGZo7pNHU6jXqU54OGRWTG5kmTsn8RlVYaFac3pLXs9n/AAWylbU+ctiNsHXXM4yWdsmIBrsVWTMbXMMJyA4gjOgzFFNuzm3thttBHMGSH+DLSN9eAqaP+6Sru0WxcNqBxMaXe9hGfeacj25FRpffJbhJwsdTjGSf5HZ+SsnNR/Ng153R1U4VOWWpNpCwL1tvMtBAqSaCug6z+ihewWm9LDRkFqxNb/DnBIp7tHVw/dIXT2HlKnphtt3l43vs7mvB6xG81H4lCbhODVOaT+u5z7tUhJOUbo6yxSvtEmF8hDaE0Bw1p7Ip/eS6GKBrRRoAHUuPu7aG7JjlI+zu4TNkhoep0gw+RXW2NzKVbNzg3dNjviBU+apwmFnC/Es33vf5nMRNPluvFrF/Co/2z5K7PbC6WAizTnM4W1ikJ1L2DRx95tNakFSGqYhxHmtyjl1TM6k1sfPNquS97vNHQunjGjmAztp1FvTb94BX7v28YBgnidE5tR7RBa7MgigLTVT46UbiPP8ARR3yu3AbXZHShzTLZwZGtayhLP4jak1PRGKnFoTiwTS7+V/JdGTlzF+4bzY8DAcTHjEHAUFTTQcKBdfdBBa5pArXF27v77VB3JrelWmInOM4m905086+YUw3TaqOa7ccj2H+6rj0qa7bMTjZWRtpLvjdrG3yA+SxJbhiOmJvYa/OqzLwvSCA0lmjjNKgPe1pI4gE1P8ARYtnv6KX1DZJuuONwZ/7j8LP5lVPB0pO0oq5CNWotU2a20XDI3NhDv5T+nxVkF0jXQTRc+w5Oje2p7RXhrU+BC6V9rbGKylrPs4qnyAzPZVaO8dqg2ohZn77voN/iqV9l06UlOM3Hxv9e+5csROatKN/JiXPszZ7vxTSOIGKscbiHFtB0W5ek4buHE0qMvZ6Z9qtL7S4UjY3m4x2kE+NNe8OCjraTajpGrjLNoBWob1GmndC7vkptLnWRzJCecZI4urux9ICm6hqKdS9GlJSmktvmV1IuMbvc7RERbTIWB6w9wfmcr6sj1h7o/M5XkAREQBERAazae0mKx2qQasglcO1sbiF80RxHmXOp0WuAJ4FzSWjxwnyX0ntfEX2C2NGps8w84nL54sfSsloA3Phd4fvW/7gsWLV2jXhtEz6Ds7CI4zrVo+AGqOZVeNnrSLRY4ntzqxpp14RUK5VeJVjw8sls1/39ycW9V2LsNrc3XMdf6rYmQYcR0pXPrWqJVDKS0NOgWzD45xi1LWy0IzpKWqM51mhlGbWuHCn0WFJsvZT/CaOxoHyC8YeCutnePa+vzU1jMPP8yCGWceSRY/6Ss25jfL+qDZSzj+HH4sB+ayf2l/vfALy+0OpUvoOOQUZVsF+j6+JLNX/AFFItn4mei2NvZG0K46Bjfb8BT6KxUOFcVeutQqBiqdeh/jBfuLSfNIsWu0MjGJzqNqAKjMuOQa0Cpc4nQCpKuWiwTOZ0ObZUZ88C+ldxawgfzKNLVtjE61vleXFkfQgDMwNQ+TX0nZZ8DRXJOUGH3JndoYP96uowg1efw2JSUuhwlosTrrvN0TnAta4NxNFA6OUAtIzNAKiuZ9EhTDc1oxCiiDb69WWx0crIywtaWOJIOJpNW6aUOL8S7TYK9udgYSek3ou7W5V8dfFX1rSjdHbO2pJdrwGNs5hjkkZ0Mb2hxaOo66kea0t57ROaKvlbE3tDPI6/FbWyMErJISSGysLatNC0kHNpGhH0CjKxcltvldWUxxCpBc95e4gHUBta11zIVilOUVl95TFRTeYvXntjC2uDFK7qyHi530BWiZb7Zb3mKBjjxbEDkOMjzoO0gKSLl5J7LFQzufaHcD+7Z+FpqfFy7aCxxwRFkTGxsANGsaGjTgF2OGk9ZM668VykV7ObFts1JJiHzDQD0I+se87r8uK3/J5JS12xg0NHeT3f/dZ1qOS1PJycVutjtwFPOTL8qU0lNWE3eDuSQiItxjLI9Ye6Pm5XlZHrD3R+ZyvIAiIgCIiA8TRhzS06OBB7CKFfNFgsjo5bTZXelhkipxkgfjb5mMj7y+mlC3Klchs9ubamEtEpa8GmQlioHg9oDTTfVyz4iN0mX0JWbRk8mG03Ns5s54dW7ywnoub1itPJSHLf8BFRSvW3MeG9QdfURiMdos/RifVzHt1Y5xOKJ9MsjUZ6jLcsa07SWh7cJfSuRLWhpPiNPCi8accRTbhTayvXXo/BtyU5+qW5J99coFmgk5vpzOBo8x4SGmuYJJFXdQXS2K0Nlax8ZxNeA5pG8OFQvnmzw4j1KW+Tq8B+ziKvSjccNd4JxZdhJ8lmrU4U0n8TuV20OwLkxLYGJswxA0dv7eBWObufxb8f0UqmBrLWCzRezRSqseujMfEue2nvSOP1r8EbaFxpUlx0a0DV1Pqdy30owkitaZKHtv7YZrXzTTUNNKfbeaD4YfissKbqT4b9/u/svjp6iStj7dDOMURkaw+zKADUZB4odMiFnbWWoWezTvxZtidQ/bcCGDzI81yF0ScxgDNGgNpxAGhWp2ytdstVIhEBCDiGB1cZGheTTCBw47zlTcsMo+mMdL79vBBpuV2zmNlLmFpmDHYgwNLiW0ByoAASDvI+K7yDYWybxI7tkI/KAvGydz/ALMw4iDI+hcRoANGDqFSukjcvRhFdSEmzU2nYaxuhkjZEGvcwhry57i15HRcMTjoaFRlsFbDFO+F/RJrVp3SMNHAdeX8qm6JyhvlMsZst4ttDBRstJRTKr2mko8cie+rnFONiMJa6kuXVaagEajMLs4pA5oI0Iqox2at4e1rgahwBB6iMl31yT1aW8Mx2H+vzVeEnaWV9SvEQ6mzWJekmGN3Xl5/0qskvWiv62VIYN3zP9Pmt05WiUQjdnP3vaxGx7zo1pd47h5/NeeR+ynmZ5naySBoPERgkkfee7yXObbSSPwwRtLiSC8AiuvQbStczn5KUdm7rFls0UI1Y3pEb3nN58XErNRTc79i+q7Qt3NmiIthlLA9Ye6PzOV9WB6w90fmcr6AIiIAiIUBQlaTa/Z8W6yyQk4XHpMd7sjfRJ6joeolbsBVXGrqzOp2d0fPWy14GzyyWO0twtLi0tfQhkmha6uWF3lod9V0dp2Vszq0jwkggEOdQHiG1oug5UNhf2tv7RZx/wCIYKOZ/nMG7vjcd4yO6nDbL7T0pBaDRw6LZHZaZc3JXQjSp8evz6lPK7M2xlmV0aK0WcxuLHChaaH9R1LdbLW3BJhJpjpQ8HDT6/BbfaK6OeGJnrGj8Q909fBca2oNNCNxyNRu7V5uIo5k4vqa6c+pMd13xQjEcJ0xbj2rdf4i85VHXQZ6/pvULw7UyR5PYJBudXC4dTsiCr8u3RpRsR+9Jl5AZrHRji6SyRvbw/7FSFOTuSXe16RwRukkcKMbU55n3QOJOQ8VENyB09pfM/iXnhieTQeGfkFiWy3zWt4Bzpo1oo1vWf1K6O67KIWBup1J4nj2LXh6Lp3ct2Rfg3MTllRvWujesqN62JkGjYxvWXC7yWuhcN+iyBNVWJlbRsWyLluU27P2ixOcB04Dzo7oFJB+HP7oW9ZIsiFmM4aVByIOlDrXqorIyI2sRrybXnWMxk5xnLuuzHxqPAKXbntVHNdu0PYf7+CgjmDdt5vhNcAfgBPtRyUMTj4FteHSUv3JaMQoqqqcJ3XtJyWaJ1t6WwRA8fZHH+i4m976EQcagzOa7m2k+k8CtexbPba3mOxi0hhe6MiNwH2iA1zuqtNPeUa7JbPz3taTJI5wiaRzkoypTMRQ/a+VanMit85OUlYpppKN2dlyc3KZ5XWyQNLGk83VnTdLSj3uJzyNRTj2KTgrdms7Y2tYwUa0AAcAFdWuEMqsZpyzO4REUyJZHrD3R+ZyvKwPWHuj8zlfQBERAEREAREQBcFt/wAnbLbimgpHad9cmS09/g77XnXKneooyipKzJRk4u6PnSx31aLDIbPaY3dHVjsnsG4sOjm8M6cCtxabPDbG44XjnAM9x7JG6g9fzXS8tVsZSywFjS+Rz34y0FzGRgVaw6jE5zfwFcDb9kZ4aPhcX0FeicMjTTOmefga9S86rBKWU3U5XSkYlps7mOLXijuHHrHFWWtHAHtAKuf4+8jm7QwSge8MD2nqcND4VVp8sZzjeR9iUZnse3I+NFldJ9C9T7mystpwj0QBwGS2EVtB1quYbb6HMeRBWVFeLONO0FRtJHbo6eO1N4/BZUdpbxXNRW+P3x50WQ28Y/fb+IKSbONI6ZlrHFXm2oLmBe8Q/iN8M/kvTNoIR7Zp1NP1VibItI6qO0kmgGa3djdgGZFTqfoo5k21bGKQxEk+3I4D4Nr5VWlvDam0y5GTAODBh+OvxVkZWK2rm05YIo3uhma4YwDG8VzLc3McONDiFftBbnYO9+diYSekOi7vN3+OR8Vx107MWm215uMlrtZX1aztxH0vCpXnZC1OslrfZ5MiXFjhwkYSKDqIBz35Kck5wu+h2NuUnmzQMnZJBJnHMwtNDQ5jcdx6+IC3t3WCOCNsULAyNoo1rdB+p3knMrkrptNWgjUZrs4nhwBGhFVdhJ3WXsZKysz2iIthQEREBYHrD3R+ZyvEq0PWHuj5uVbV6Du6fkgLgKqvLNB2IgPSIiAIiIAiIgIs5dLrk5uzW2MYv2Z5Dx9iQto4/ZxNwnv9Sw7nv+K1RF8Z6QFXxn0mGmhG8cDoVLk8LXtcx7Q5rgWua4VDmkUIIOoIUIbZclc9lkNou0vewVPMtcedj4tYf4jPs67ukqKtLNqjRSqK2VmvNmZIOm0O7dfPULHm2aY70Hlp4EYh9CtHY9pnsJbMwlzcnUGF4I4tO/qyXSXbf0EhAbIA4+y/on45HwK87hzibbpmsl2Vn9nA/sdQn8VBXxWG+4LS3WCT7rcf5aqQ7LmK1y3HWpCzoXrq8kWRM+75t8Mo/wDTePoqNu6Y6Qynsjf+immCRbCGVWKCZBysQfZ9nrW80bZpz18y8DzIotvZOT+3yfwObHvSSMb5gEu+CmWOZXRMrFSiQdRkZ3fyVPy5+0NaN7Yml3k51KH7pXR3fsVY7PQiPnHD25TjNeOH0R4BbW9NoLPB66eOPqc9oPg2tT5Lir65U7MyogY+d3Ejm2ebhi/lUsiWyOJyZItneBHUkANrmcgAPkAoA5Rb0gmvB8tldUUbWQaOlZljZxFA3PfSumZ2tn/xW/DzbAW2euZAMcDc9XuzMpHDpdgUmWfkss8d3TWVvTnlaCbQ4UPOs6UeEeywO9muYJqTVXqLaI3UHqabYm+BNEx/EUI4OGTh5qSbkmq0tO7Mdh/r81AvJmXNEgNRR/onccIqD16KZLntNHNduOR8f7CwwfDq+CytHNG51CKhKVXqGEqiIgLI9Ye6Pm5VtPoO7p+SoPWHuj8zlZtdqbV0ftGMu6gMx9CgMqPQdiKrNAqID0iIgKFUVSFSiA9IiIAiIgNJtDslY7b/ANxA17t0gqyQU0o9tHU6q0UeXlyJRh+KzWlwANebmbXwEkeEtH3SpcJVQFxxTJKclsz53vTkvvWI1jY2QDQwTBp7TjwEn9e0rVSXffMGRito6wx8o8wHBfTyKDppliryPl7/ABy9mam0N71mH1jXobVXqcg+bwszP/yX0+i5wkd4/g+ZW3nfcmTRbT3LO4fljW6u7ZK9pmtMjJ3OeTU2mU4I2jT9294qT8F9AKhCkqaRx1n2IUi5GZpfWyQQZijomOcSN7XsqG10zDl11wckl32ch0jXWl4zrOQW+EbQGkd7Eu9AVV1RRB1JPqeIog0BrQGtAoGgAADgANF7RFIgQXsTZauncPbtMrv5y36KRYWUAC43kxaP2JkriPbcSdK43FxPZmsO1bWytndI0/u6BrIyKhzRnicNQ41Oe7fWlD41V3m/aei9dCY7DLjY079D2hZIC5fYG8ZbRC6V8XNMceh0icdNXAECg3eC6lepRlmgmzBNWk0ERFaRMG2ylmNw1DB+ZywpyDMx9RUwGgxZ51NaUrT9DpTPKvSlJCRUBjScyMg87wPgte6XFO06Vs1RmdDUkjLPd5BAb9mg7ERmg7EQHpERAEREAREQBERAEREAREQBERAEREAREQBERAQnbLmttjE9hEEr7O+Zz4ZoY3StMTyXczLgzjoaZkcRoare7J8nJcWyW2tBTDBX/wCQgnL7I8eCk9FneGpuWZl3Glax5YwAAAAACgAyAA0AG4L0iLQUhERAa29PRl3UjBqKaBzidRQ9m9YE1OeZqR+ymhqNBXUamv8AfVsLyzLm1aCWtHSIGWM1pXI5bjlxqsNkRdMHYoj+55odIOdWlTStSc/MLmZXtcG7ZoOxFUBF0FUREAREQBERAEREAREQBERAEREAREQBERAEREAREQBERAEREBzu0bAZYwdCNK0qauoK7qmgr1rVXlFzeF7W4HNcMOVMWpBpQZig/FTt6a3XeyaSj65NGhpvcrcdwQhzXdIlpBFXVGWi8rEYOpUqSaS1tr1Wi8f7ItGziJIBIoaCo4GmYVF7ReqSP//Z">
            <a:extLst>
              <a:ext uri="{FF2B5EF4-FFF2-40B4-BE49-F238E27FC236}">
                <a16:creationId xmlns:a16="http://schemas.microsoft.com/office/drawing/2014/main" id="{AEC47D8E-1086-4C9F-8F0B-4429C9D44B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881188"/>
            <a:ext cx="4010025" cy="3924301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AutoShape 4" descr="data:image/jpeg;base64,/9j/4AAQSkZJRgABAQAAAQABAAD/2wCEAAkGBxQSEhQUExQWFBQWFxoVGBQVFRcWGBYVFBQWGBYUFBoYHCggGBolHBcYIjEhJSkrLi4uGB8zODMsNygtLisBCgoKDg0OGxAQGy0mHyUsNCwsLTIyLCw0LCw0LywsNDQsNywsLCwsLCwsLC0sLCwsLCwvLCw0LCwsLDQsLCwsLP/AABEIAN4A4wMBIgACEQEDEQH/xAAcAAEAAQUBAQAAAAAAAAAAAAAABwEDBAUGAgj/xABIEAABAwEFAwgHBQYFAgcAAAABAAIDEQQFEiExBkFRBxMiYXFygZEyM0JSobHBYoKSstEUI0Oi4fAVU3PC8RY0JESDk7PS0//EABkBAQADAQEAAAAAAAAAAAAAAAACAwQBBf/EADIRAAIBAgQFAQUIAwAAAAAAAAABAgMRBBIhMRMyQVFhInGBkbHwBRQjM1Kh0eFCwfH/2gAMAwEAAhEDEQA/AJxREQBERAEREAREQBERAEREAREQBERAEREAREQBERAEREAREQFkesPdH5nKtplwitK5gebgK/FUHrD3R+Zy8XgegO8zSvvt4IDJREQBERAFQuQlUAqgKgqqIgCIiAJVCvCA9oqNVUARae/toYrKKO6TyKiNuva4+yP7zXG2ra+1SHoFsTd2FoJp1l1a+ACpqV4Q0ZdToTmrokpFG1hvK3yH93K5xGdMMenYRn4LaWbae0xOw2mGo94NMbvCvRd4UUY4mL6MlLDyXVHZlyqFg3VekVoGKN1aatOTm9oKz1emmrooaadmERF04ERUKArVF5VQgKoiICyPWHuj5uVu8RVoH2mnWnouDvok3pP/ANP6uWO/KCMncY9c/aAJNO1AbJERAEKIgPNKr0iIAiIgCIiAKlFVEAC1W0d8tssWI5vd0WN4upqeoan+oW1UTbYXkZ7fM0Ho2cNgaN2NzRJK4duJjT/phVVp5INotowzzSZh4nSOL3kuc41qd54rPgs//P6KzZWfDJbiyxfD5ryT0ZOxWyWchwc0lpGYdvr1LsrvtAmYWyAE6FpGRHGhWgiZQdayLPMWODhu+I3hW0a2R+OplqLMYl+3A6zn9ospLcOZA9kcRxbxB/43mzl9i0szo2RuT2/Jzfsn4LZseHDiCPMFcBeTTYbWHs9EGtPejdq35+IC2S/CeaPK9yEfxVle62JDReYpA4BwNQQCDxBFQV6WozBERAUoqoiAIiIDBtsgbjJ0wAZdbnD6rBmt7RC3I0BIpVv8J3lrRbXCDIaivQH5nL2YW0phFOFBRVTjUb9Ltp26nD201AKKqK06EREAREQBFg3te8NmbjnkbGN1Tm7qa0ZuPYFwt7cp+os0XY+X5hjTp2nwVVStCnzMshSlPZEkLCtl7QResljYeBcK+A1UUG3XhbM8Urmn3f3cfwoD41WRZdk5PbcxnUKuPwoPiqPvUpckS77ulzSO5n21srfRc9/dYf8AdRYj9uGn0IXHvODfkCtBHcEbdXuPZQfqvZskbdB5krnErPsjuSkvJt/+sZDpGwdpJ/RRfdFtMtotznekbXI49QLqCnV0aeC7R5aNAFHT5P2e85WnJk9HA7quzafxYm+KhPPKLTdy2llUtEdvd0wcSOB+C39lHzXG2WfA+u6ufYV19jkrn2FZZKxJu5tFVUVVArNtdk3RpwyWp21hxNY7fmPkR9Vk2F9CVa2idWMdVT8lrz3o2ZXFWqXM7ZOetjhLjoCzPgx7mj4NW5a4HTNRte+1TLvgscTmvJfG6U4HAFoe+rcjStau3+yl38o1nec5Q08Jmlh/GMvitMayilF9kQlSbba7klItBYtoo3gHFQHQ+mw9jm5/NbqKcOFQQQd4NR5hXxmpbFTi1uXURFIiEREBYHrD3R+ZyvqyPWHuj8zleQBERAEREAXDbdbeCykwWej5/acc2xV4+8/q0G/gen2ivA2ezSygEua2jQPfcQ1uvWQoNkssbnAyOLMT+lJj52pJq/FQVx0qd9SsuJqyj6Ybs0UKafqlsZ9y3HabxkM0jzhJo6aSpqR7MY304CgHUu8uzZmzWehDOcf/AJklHGvUNG+AXLHlXsMYEcUU5jaA1paxgbQaUDng/BebfyoWbCOZa+R59lw5sN7xOv3aquFGENXq+5ZOc5eEd3NOtXb7yjiFZJGMHF7g3yqc1Fds2sttqeGMc5peaNjgBDiTuBFXE+K6a4uSqWWkltkMdc+bYQ+T77zVoPZiXJ10iFrGVbdtbK2tJC6nutcR5kAfFYtm2iktH/b2S0yg6ODKN/ECWjzXf3RsZYrNQx2dhcPbkHOP7QX1p4UW9LVmliJPZHbkZwXXeUn/AJWOH/VtAPjSNrqLU7e7CWh1m/aKsdJCKujixEmPVxDjSpbrSmmJTEGJRV8eomjqkQBs7fAtDKOP71o6X2huePrwPaF1t1Xjgo12bd3Ef0Wr5ROTySzyG22BpwVL3wsHSiO98Y9qM727uzTUXFtEyajXEMk4ey7uH6fNaLKSutvkWXvqiWbHOHtq0g9YV5cNZZ3MNWktPV9eK6S770JA5wVrWmGgNBq51cqKvhPoRbNzC6hVq8QZAGDVxDB1YjmfDXwXtrmuGJpqO2vkV7gOHFKf4bSR33dFvzK5y6S23fsQXgiDlQlkfbpXOikZFHhhjc+N7WlkYpVrnChBcXEEbiFx9V9CR3zINcLh1j9FgW667Baa89ZGNcdXxjA7tLmYSfiscftOlN3eho4NSKtYhSwW6SE4o3uZ3TQHtGhHau02d5Q5InDnTSv8Ro6J/wBRn1HlvWzvPkujkq6xWnPXmpvkHNAIHa09q4G+rjtFjdgtETmV0Jza7uOGR+fFbqdRSV4srdnoz6M2fv8AZaWilA+laA1Dh7zDvC29VAnJpb5GuIBNGFrmZH2nEOaOo08yeKm+SfDMxn+Y158YyynwcfIL0KNXMtTJVp5XoZqIivKTGdIGyGpp0W/NyyVq7xBdKxgyxYaurm0NLyaDsqKnLPrWxhjDRQKCk3Jroge0RFMBERAa7aGwGezyxtNHObVpOmNpDm16qgL5/tsTjJHDE3FI54jw4SwMeHHDjxdL0jmToBRfSJK+e7rv4S3q20OPQktJIPBryWs8gW+SxYt5LTW5qw+qaOlsXJHYxGGyPmklIzka8M6VPYZhIp3qrkdouSu0wVfZyLTGM8IGGZo7pNHU6jXqU54OGRWTG5kmTsn8RlVYaFac3pLXs9n/AAWylbU+ctiNsHXXM4yWdsmIBrsVWTMbXMMJyA4gjOgzFFNuzm3thttBHMGSH+DLSN9eAqaP+6Sru0WxcNqBxMaXe9hGfeacj25FRpffJbhJwsdTjGSf5HZ+SsnNR/Ng153R1U4VOWWpNpCwL1tvMtBAqSaCug6z+ihewWm9LDRkFqxNb/DnBIp7tHVw/dIXT2HlKnphtt3l43vs7mvB6xG81H4lCbhODVOaT+u5z7tUhJOUbo6yxSvtEmF8hDaE0Bw1p7Ip/eS6GKBrRRoAHUuPu7aG7JjlI+zu4TNkhoep0gw+RXW2NzKVbNzg3dNjviBU+apwmFnC/Es33vf5nMRNPluvFrF/Co/2z5K7PbC6WAizTnM4W1ikJ1L2DRx95tNakFSGqYhxHmtyjl1TM6k1sfPNquS97vNHQunjGjmAztp1FvTb94BX7v28YBgnidE5tR7RBa7MgigLTVT46UbiPP8ARR3yu3AbXZHShzTLZwZGtayhLP4jak1PRGKnFoTiwTS7+V/JdGTlzF+4bzY8DAcTHjEHAUFTTQcKBdfdBBa5pArXF27v77VB3JrelWmInOM4m905086+YUw3TaqOa7ccj2H+6rj0qa7bMTjZWRtpLvjdrG3yA+SxJbhiOmJvYa/OqzLwvSCA0lmjjNKgPe1pI4gE1P8ARYtnv6KX1DZJuuONwZ/7j8LP5lVPB0pO0oq5CNWotU2a20XDI3NhDv5T+nxVkF0jXQTRc+w5Oje2p7RXhrU+BC6V9rbGKylrPs4qnyAzPZVaO8dqg2ohZn77voN/iqV9l06UlOM3Hxv9e+5csROatKN/JiXPszZ7vxTSOIGKscbiHFtB0W5ek4buHE0qMvZ6Z9qtL7S4UjY3m4x2kE+NNe8OCjraTajpGrjLNoBWob1GmndC7vkptLnWRzJCecZI4urux9ICm6hqKdS9GlJSmktvmV1IuMbvc7RERbTIWB6w9wfmcr6sj1h7o/M5XkAREQBERAazae0mKx2qQasglcO1sbiF80RxHmXOp0WuAJ4FzSWjxwnyX0ntfEX2C2NGps8w84nL54sfSsloA3Phd4fvW/7gsWLV2jXhtEz6Ds7CI4zrVo+AGqOZVeNnrSLRY4ntzqxpp14RUK5VeJVjw8sls1/39ycW9V2LsNrc3XMdf6rYmQYcR0pXPrWqJVDKS0NOgWzD45xi1LWy0IzpKWqM51mhlGbWuHCn0WFJsvZT/CaOxoHyC8YeCutnePa+vzU1jMPP8yCGWceSRY/6Ss25jfL+qDZSzj+HH4sB+ayf2l/vfALy+0OpUvoOOQUZVsF+j6+JLNX/AFFItn4mei2NvZG0K46Bjfb8BT6KxUOFcVeutQqBiqdeh/jBfuLSfNIsWu0MjGJzqNqAKjMuOQa0Cpc4nQCpKuWiwTOZ0ObZUZ88C+ldxawgfzKNLVtjE61vleXFkfQgDMwNQ+TX0nZZ8DRXJOUGH3JndoYP96uowg1efw2JSUuhwlosTrrvN0TnAta4NxNFA6OUAtIzNAKiuZ9EhTDc1oxCiiDb69WWx0crIywtaWOJIOJpNW6aUOL8S7TYK9udgYSek3ou7W5V8dfFX1rSjdHbO2pJdrwGNs5hjkkZ0Mb2hxaOo66kea0t57ROaKvlbE3tDPI6/FbWyMErJISSGysLatNC0kHNpGhH0CjKxcltvldWUxxCpBc95e4gHUBta11zIVilOUVl95TFRTeYvXntjC2uDFK7qyHi530BWiZb7Zb3mKBjjxbEDkOMjzoO0gKSLl5J7LFQzufaHcD+7Z+FpqfFy7aCxxwRFkTGxsANGsaGjTgF2OGk9ZM668VykV7ObFts1JJiHzDQD0I+se87r8uK3/J5JS12xg0NHeT3f/dZ1qOS1PJycVutjtwFPOTL8qU0lNWE3eDuSQiItxjLI9Ye6Pm5XlZHrD3R+ZyvIAiIgCIiA8TRhzS06OBB7CKFfNFgsjo5bTZXelhkipxkgfjb5mMj7y+mlC3Klchs9ubamEtEpa8GmQlioHg9oDTTfVyz4iN0mX0JWbRk8mG03Ns5s54dW7ywnoub1itPJSHLf8BFRSvW3MeG9QdfURiMdos/RifVzHt1Y5xOKJ9MsjUZ6jLcsa07SWh7cJfSuRLWhpPiNPCi8accRTbhTayvXXo/BtyU5+qW5J99coFmgk5vpzOBo8x4SGmuYJJFXdQXS2K0Nlax8ZxNeA5pG8OFQvnmzw4j1KW+Tq8B+ziKvSjccNd4JxZdhJ8lmrU4U0n8TuV20OwLkxLYGJswxA0dv7eBWObufxb8f0UqmBrLWCzRezRSqseujMfEue2nvSOP1r8EbaFxpUlx0a0DV1Pqdy30owkitaZKHtv7YZrXzTTUNNKfbeaD4YfissKbqT4b9/u/svjp6iStj7dDOMURkaw+zKADUZB4odMiFnbWWoWezTvxZtidQ/bcCGDzI81yF0ScxgDNGgNpxAGhWp2ytdstVIhEBCDiGB1cZGheTTCBw47zlTcsMo+mMdL79vBBpuV2zmNlLmFpmDHYgwNLiW0ByoAASDvI+K7yDYWybxI7tkI/KAvGydz/ALMw4iDI+hcRoANGDqFSukjcvRhFdSEmzU2nYaxuhkjZEGvcwhry57i15HRcMTjoaFRlsFbDFO+F/RJrVp3SMNHAdeX8qm6JyhvlMsZst4ttDBRstJRTKr2mko8cie+rnFONiMJa6kuXVaagEajMLs4pA5oI0Iqox2at4e1rgahwBB6iMl31yT1aW8Mx2H+vzVeEnaWV9SvEQ6mzWJekmGN3Xl5/0qskvWiv62VIYN3zP9Pmt05WiUQjdnP3vaxGx7zo1pd47h5/NeeR+ynmZ5naySBoPERgkkfee7yXObbSSPwwRtLiSC8AiuvQbStczn5KUdm7rFls0UI1Y3pEb3nN58XErNRTc79i+q7Qt3NmiIthlLA9Ye6PzOV9WB6w90fmcr6AIiIAiIUBQlaTa/Z8W6yyQk4XHpMd7sjfRJ6joeolbsBVXGrqzOp2d0fPWy14GzyyWO0twtLi0tfQhkmha6uWF3lod9V0dp2Vszq0jwkggEOdQHiG1oug5UNhf2tv7RZx/wCIYKOZ/nMG7vjcd4yO6nDbL7T0pBaDRw6LZHZaZc3JXQjSp8evz6lPK7M2xlmV0aK0WcxuLHChaaH9R1LdbLW3BJhJpjpQ8HDT6/BbfaK6OeGJnrGj8Q909fBca2oNNCNxyNRu7V5uIo5k4vqa6c+pMd13xQjEcJ0xbj2rdf4i85VHXQZ6/pvULw7UyR5PYJBudXC4dTsiCr8u3RpRsR+9Jl5AZrHRji6SyRvbw/7FSFOTuSXe16RwRukkcKMbU55n3QOJOQ8VENyB09pfM/iXnhieTQeGfkFiWy3zWt4Bzpo1oo1vWf1K6O67KIWBup1J4nj2LXh6Lp3ct2Rfg3MTllRvWujesqN62JkGjYxvWXC7yWuhcN+iyBNVWJlbRsWyLluU27P2ixOcB04Dzo7oFJB+HP7oW9ZIsiFmM4aVByIOlDrXqorIyI2sRrybXnWMxk5xnLuuzHxqPAKXbntVHNdu0PYf7+CgjmDdt5vhNcAfgBPtRyUMTj4FteHSUv3JaMQoqqqcJ3XtJyWaJ1t6WwRA8fZHH+i4m976EQcagzOa7m2k+k8CtexbPba3mOxi0hhe6MiNwH2iA1zuqtNPeUa7JbPz3taTJI5wiaRzkoypTMRQ/a+VanMit85OUlYpppKN2dlyc3KZ5XWyQNLGk83VnTdLSj3uJzyNRTj2KTgrdms7Y2tYwUa0AAcAFdWuEMqsZpyzO4REUyJZHrD3R+ZyvKwPWHuj8zlfQBERAEREAREQBcFt/wAnbLbimgpHad9cmS09/g77XnXKneooyipKzJRk4u6PnSx31aLDIbPaY3dHVjsnsG4sOjm8M6cCtxabPDbG44XjnAM9x7JG6g9fzXS8tVsZSywFjS+Rz34y0FzGRgVaw6jE5zfwFcDb9kZ4aPhcX0FeicMjTTOmefga9S86rBKWU3U5XSkYlps7mOLXijuHHrHFWWtHAHtAKuf4+8jm7QwSge8MD2nqcND4VVp8sZzjeR9iUZnse3I+NFldJ9C9T7mystpwj0QBwGS2EVtB1quYbb6HMeRBWVFeLONO0FRtJHbo6eO1N4/BZUdpbxXNRW+P3x50WQ28Y/fb+IKSbONI6ZlrHFXm2oLmBe8Q/iN8M/kvTNoIR7Zp1NP1VibItI6qO0kmgGa3djdgGZFTqfoo5k21bGKQxEk+3I4D4Nr5VWlvDam0y5GTAODBh+OvxVkZWK2rm05YIo3uhma4YwDG8VzLc3McONDiFftBbnYO9+diYSekOi7vN3+OR8Vx107MWm215uMlrtZX1aztxH0vCpXnZC1OslrfZ5MiXFjhwkYSKDqIBz35Kck5wu+h2NuUnmzQMnZJBJnHMwtNDQ5jcdx6+IC3t3WCOCNsULAyNoo1rdB+p3knMrkrptNWgjUZrs4nhwBGhFVdhJ3WXsZKysz2iIthQEREBYHrD3R+ZyvEq0PWHuj5uVbV6Du6fkgLgKqvLNB2IgPSIiAIiIAiIgIs5dLrk5uzW2MYv2Z5Dx9iQto4/ZxNwnv9Sw7nv+K1RF8Z6QFXxn0mGmhG8cDoVLk8LXtcx7Q5rgWua4VDmkUIIOoIUIbZclc9lkNou0vewVPMtcedj4tYf4jPs67ukqKtLNqjRSqK2VmvNmZIOm0O7dfPULHm2aY70Hlp4EYh9CtHY9pnsJbMwlzcnUGF4I4tO/qyXSXbf0EhAbIA4+y/on45HwK87hzibbpmsl2Vn9nA/sdQn8VBXxWG+4LS3WCT7rcf5aqQ7LmK1y3HWpCzoXrq8kWRM+75t8Mo/wDTePoqNu6Y6Qynsjf+immCRbCGVWKCZBysQfZ9nrW80bZpz18y8DzIotvZOT+3yfwObHvSSMb5gEu+CmWOZXRMrFSiQdRkZ3fyVPy5+0NaN7Yml3k51KH7pXR3fsVY7PQiPnHD25TjNeOH0R4BbW9NoLPB66eOPqc9oPg2tT5Lir65U7MyogY+d3Ejm2ebhi/lUsiWyOJyZItneBHUkANrmcgAPkAoA5Rb0gmvB8tldUUbWQaOlZljZxFA3PfSumZ2tn/xW/DzbAW2euZAMcDc9XuzMpHDpdgUmWfkss8d3TWVvTnlaCbQ4UPOs6UeEeywO9muYJqTVXqLaI3UHqabYm+BNEx/EUI4OGTh5qSbkmq0tO7Mdh/r81AvJmXNEgNRR/onccIqD16KZLntNHNduOR8f7CwwfDq+CytHNG51CKhKVXqGEqiIgLI9Ye6Pm5VtPoO7p+SoPWHuj8zlZtdqbV0ftGMu6gMx9CgMqPQdiKrNAqID0iIgKFUVSFSiA9IiIAiIgNJtDslY7b/ANxA17t0gqyQU0o9tHU6q0UeXlyJRh+KzWlwANebmbXwEkeEtH3SpcJVQFxxTJKclsz53vTkvvWI1jY2QDQwTBp7TjwEn9e0rVSXffMGRito6wx8o8wHBfTyKDppliryPl7/ABy9mam0N71mH1jXobVXqcg+bwszP/yX0+i5wkd4/g+ZW3nfcmTRbT3LO4fljW6u7ZK9pmtMjJ3OeTU2mU4I2jT9294qT8F9AKhCkqaRx1n2IUi5GZpfWyQQZijomOcSN7XsqG10zDl11wckl32ch0jXWl4zrOQW+EbQGkd7Eu9AVV1RRB1JPqeIog0BrQGtAoGgAADgANF7RFIgQXsTZauncPbtMrv5y36KRYWUAC43kxaP2JkriPbcSdK43FxPZmsO1bWytndI0/u6BrIyKhzRnicNQ41Oe7fWlD41V3m/aei9dCY7DLjY079D2hZIC5fYG8ZbRC6V8XNMceh0icdNXAECg3eC6lepRlmgmzBNWk0ERFaRMG2ylmNw1DB+ZywpyDMx9RUwGgxZ51NaUrT9DpTPKvSlJCRUBjScyMg87wPgte6XFO06Vs1RmdDUkjLPd5BAb9mg7ERmg7EQHpERAEREAREQBERAEREAREQBERAEREAREQBERAQnbLmttjE9hEEr7O+Zz4ZoY3StMTyXczLgzjoaZkcRoare7J8nJcWyW2tBTDBX/wCQgnL7I8eCk9FneGpuWZl3Glax5YwAAAAACgAyAA0AG4L0iLQUhERAa29PRl3UjBqKaBzidRQ9m9YE1OeZqR+ymhqNBXUamv8AfVsLyzLm1aCWtHSIGWM1pXI5bjlxqsNkRdMHYoj+55odIOdWlTStSc/MLmZXtcG7ZoOxFUBF0FUREAREQBERAEREAREQBERAEREAREQBERAEREAREQBERAEREBzu0bAZYwdCNK0qauoK7qmgr1rVXlFzeF7W4HNcMOVMWpBpQZig/FTt6a3XeyaSj65NGhpvcrcdwQhzXdIlpBFXVGWi8rEYOpUqSaS1tr1Wi8f7ItGziJIBIoaCo4GmYVF7ReqSP//Z">
            <a:extLst>
              <a:ext uri="{FF2B5EF4-FFF2-40B4-BE49-F238E27FC236}">
                <a16:creationId xmlns:a16="http://schemas.microsoft.com/office/drawing/2014/main" id="{2B704217-7500-4C63-8884-B208A75C6F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881188"/>
            <a:ext cx="4010025" cy="3924301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32" name="AutoShape 8" descr="data:image/jpeg;base64,/9j/4AAQSkZJRgABAQAAAQABAAD/2wCEAAkGBxQSEhQUEBQVFRQVFxYUGBcUGBYXGBYYFRQcGBoWGBUYHCggGB0nGxcVITEiJSorLi8uHB8zODMsNygtLisBCgoKDg0OGxAQGy0kICQsLCwsNCwsLCwsLCw0KywsLCwsLCwsLCwsLCwsLywsLCwsLCwsLCwsLCwvLCwsLCwsNP/AABEIAK0AyAMBIgACEQEDEQH/xAAcAAABBQEBAQAAAAAAAAAAAAAAAQIFBgcEAwj/xABEEAABAwIDBQUEBgYJBQAAAAABAAIDBBEFEiEGEzFBUQciYXGBFDJSkSNCYnKCoTNDkrHB8AgVJDRTg6Ky0RYlY9Lx/8QAGgEBAAIDAQAAAAAAAAAAAAAAAAMEAQIFBv/EADIRAAICAQIDBgMHBQAAAAAAAAABAgMRBCEFEjETIkFRYXEygaEUI5GxwdHwNEJDYuH/2gAMAwEAAhEDEQA/ANvQlS2QDUJ1kIBqE6yLIBqE6ySyAaVyTYrAx+SSaJr/AIXPaHfIlQ/aLib6bDqmWI2e2M5T0J0v6XK+dMV2EqY6c1VRJELtz2e+73aX0J942Wk7YwwpPGehlJvofV6Fx4ZIdxEZNHbthfc8DkBdc/NUfE+2GgifkYJZhmyZ4m3YXdGuPvcuHULcwaIhDTcJyAahOsiyAahOsiyAahOsiyAahOsiyAahOskQDSkTkIai3RdUnaPaeU1XsVC+NsrWb2aWRpfumXAa1kYID3m99TYDz0quIbZVmHV1LHUVAqIKk2dmhbG5neDe6WuPUFQfaK+1VWe91wSKD5ebwNgulTbqNx7HqejZnqpmRNPDOdXEcmt4uPkpjUk15VFS1jS57mtaNS5xDQPUrI8Q7T6yueYcCpHvHAzyNJA8h7rPNxv4JtD2UVFW8S43WyTHjuo3EgH750aPut9QsSmo9QW3Gu1XDaa4NQJXC+kIL9QbEZhp+ag3dtULzalo6qfrlba3oLq2YPsVQUwtDSxD7Tmh7jbq51yVPsYBwAHkLKF6heRnBk9dt3idXE9kODPySBzLy5uBFtWuaFGUGxuIyUopvYaSDusDppXl8jshvw1tfotsRZRvUehnBQa/Y6uqmMZWYi4xlx30cEYja6O3uNcDfjprpZRm3OzkYqMHpo7QUbZn6NHGVuVzGk9XAPF/PwWoqmdrVAZMNldHcSQFs7COIdGb3CQtbluMF5BSqB2KxwVtFBUc3sGYdHjRw+anlcNQQhCAEIQgBCEIAQhCAEiVIgEQhCGGYt2j1D8KxQV4YZKepjEUng9v1Q7kbNB+agdp6HEsRNLVQUTTHH34zFK2TMC5ru9Y6e6Fbe3J2ebCqd4Bilnkc8dcm7aBfpaRyTY1rMOxV1FCXCCoi3jWPOZrZGuN8vmP3KjYqY6hSa7+Hh+iJlzOHoexqNo6o2DKajYRq7RzhfiRq7VduD9lcG83+JSSV1QeJmP0Y52azmNToTboAoOs2Sf7bUMwysqKapj+mEMzi6OYP1Doz8Oa7Te9lK9n/aG+aV1FijBBWNNm5hlEluVjoHcxbQjgppubXdIzRKanbG0NjaGtHBrQAB6Be4SBKqbeXubAhCFgAhCEMguXEqNs8UkT/dkY5h8nCy4dqMYfSQmVlPLUWPeZDbM1tiS6xOo0Gg11Ve2b7T6OsnbTsbO2V31XxnQ9CRw8ypIwb7yMET2CPdHBV0sh71NUFtrWte4NvMtK1VZRsJWx0NdiIrSYDVVJ3JlaWskDS73XkWJu4aLVQV0EzQchCFkAhCEAIQhACEIQAkSpEAiEIQwzJO2A5sSwZlrgSSH5vi/9VAdpmK+yV2H1DRd0Zke63EszNuPkXK0do1n4zhLCNWtnef4fm1VfFsYpjjEb35qmOKFzCyBplJe67clm81yrouWvh5KL+uxZjtS/c0LbXCXVcMVZh7rVUA30D267xhF3RH4g4cuqqu0EcGO4YaqACOuphmc1v6Rj2C7oz9YggEtPUeBC8OzfamShkFDiMcsEEhJo3VLcrmtzH6N7tB8Nuh8wvXbylmwasGKULc0ExDKuK12EnXMbDuh3J3J33rG8k0+V/IgLr2bbT/1hQxzOI3rfo5R9to1Nr8xZ3qrWFifYnXRsxCugp3ZoJQJorC1g0khp6ENflPi1bZdVro4kZQIQkuojIqRRmNbQU1I3NVTxxDlncMx8mDU+izHHu2N8pMWD0z5nnTePY93HTuws1J8z6FSwqlIZNUxTEoqeMy1EjIo28XPOUdLdSfAa6hZJi/apnn3WCUYkmkNt66PvPvbVsbbG3HvOK4qTs2xTFHtmxaoMQ1LWv7z2h3IRAhsfAeOgutP2M2DpcMDvZw90j7B0spBeQPqiwAaNeAHzVqFKiatlG2nZjZgdDWUUFdC9l3GC7Xsd9mxvmB5hp4KO2G7TamjfHS4xE9kXuNllY9kkfTPmHeb42uPFboCLKido20GFOp5KavnY4uGjY/pJWO5PAb7pB62UqSXQwXqKUOALSC0i4INwR1B6L0WIdjHaFBDT+y184je153TpO6wRkA5d5wFnZ+PUdFtcUocAWkEHUEEEHyIWQeiEIQAhCEAIQhACRKkQCIQhDDMS7Uq4/wBZy2NtxhzyHD6peTz66q9dk2GMhwulIa0OezO4hoBJcSdTxKzLtKB9uxY8hTQjyu9un71tOyDMtDSgcoY/9gK0j8TN30Rxbd7Iw4lTmKbuubd0cnON1uN+htqFj2yG3ckDJKTFGmpoMxpjOLva3ll3g0ewtFxzGhWk9oc8tRPS4bA8xiqzvne33mwR2uB0zE2urLBs5TNphSiFhpwMu7IuDyub8T48Vs0mamd9m2xDaOtlq4ZmSUT4voH5gSQ86h33bceau9RtjRNuBO2Rwv3YQZXaC/BgKznYnBJ/av6tmieKKjnnnu8OyzBxAiaToHAXc63U+C2OCmYz3GNb91oChlVzPLM5KxJtNUSaUdBO/wC3NaBmvA97vW48lxSYNi1V/eKuKjjP1KRuZ9uhlf5cQBxU7tLthR0AvVTtYTwYO88+IYNfVZni3bw0HLR0rnnkZXW5fC1bxrihuy44f2VYex2edklVIeL6l5ff8OgVmvS0bNTBTsH3Ix/C6wmo27x2s0iZuWnnHHk/1PKinbEVdQ7PWVFyddXOkP56BaWammv4pI3jVOXRGvYz2v4bBcMlM7hyiBI/aOio+JdtlXOctBStbyzODpXfJtgFyYbsLSxWLw6Vw+M939kKyQQNYAI2hoHJoAXMu41VHaCyWYaOT6spVRBjFdrVVL42H6pdkFumRn8V04b2fU7LGZz5Txt7rfXmVcELl3cXvs2W3sWYaWEfUg8f2WgqmgECN7RZrmADQfVI5j81XKGvxTBjeF5kg5tN3xW6FvFnpZX9IR/PVY0vFbadpboWaaE/Qktke2GjqgGVNqaU2HfP0ZPg/l6rSIZQ4AtIIOoINwfUL5/xrYmmnuWDcv6s90+bVAU0mK4S68Ekjoh0vJGR4x/V/Jei02vpv+F4fqc+yicD6juhYzsn24RPszEYzE7QGSO7mE6alnFvPqtWwjGIKqPeU0rJWcMzCDY9DzB81dISQQkDkqAEiVNJQAhNL0IMHz/tniLRU48ZAXAimhba2jjw18CCVYtituKmgijgxmF7IcrdzVNaXsLCBlEjmXHAjUajmFRKmnMk2Pxkd7PJMAb3+iqXEW9HLeNm2x1GHU7XASRvgY0hwuHDKAQR81Xc1CUvf9EbeCIKkqmT4817CHx+w3jewtcxwdJqQWngtAAWS7GbORUeP1EdHdkLKZrnMLi6znu927tbaX1K1tqnTysmohWfdp20dTEY6TDi0VEzXPdITbcxt0za8CSdPJaCVhlPXuqsTxCc6tY5tOzwDCdLed1BqruxqlPyJKoc8kiEpez9jnZ6ueSaRxu7KbZieWZ13FWLDsDp4P0MTG/a95x/E6675Iw4WcA5vMH/AJGoPiLEdQuCpmkg1dmmiHvOAG9Z4lrRaQcdQL+a8xLVXalY59/Lp+B01VCvwJEoXlTVLJG543Nc0826jy8F65lzpqSeJdSdegWQi6FoAQhCwAQhCyZBFkXQsptGCFxjZamqbl7Mr/jj7rvUcHeoVV/6br8OO9w+Z7ife3Qs8AcLxm+f8+ei0RAXR03FLqds5XqQWaeE/ciNl+3NzbMxKC9tDLCLO4278ZNr8eBHktcwLaSmrW5qSaOUAAkMcMzQ69s7D3mE2PEcisnxLZ+mqL76FpcfrtGR/nmHH1uqhPshV0km+w2VxIuAWuySNFueoDh5dBou/p+KU3bPZ+pRs0s4n09dUvtI2ikphTQ07xHLVS7oSZQ4xtAu5zWnQnUDXqs42b7Z6mn+ixSF0ltA9oDJOhzNsA7zFlK9qGM0+KYYyehkDpIZ49L5JGF/dsWnqbLoPeLwyv0e5H7VMxLD3itp6yaojYW75k1jpe2rGjKWHgbWLePihclVUYremjxJsLaaWppoHt+jJka6QXaS0k2s03QquhlY6vvZKT80b28qlsdsMIdtDicTvdlic0+RjZwXXsXtO/ByKDFLthLj7NUcW5b6hwGoFyD4XKZMA3aeotpmgJPid23/AIXVLFHVY7BTzMbJGynkLmuFx3//AIFVdk/t/Zf2uOX8iTlXY83qTWzVTEMdrcr2v9op4ZIy0gghtw4Aj0WkArD9uOy6Wkc2swUyNdH3jEHEvbbXNET7w6t1UtsF2wxT2gxK0E98u8taN7vtf4br346LqpYRXNUqpcjHOP1Wl3yBKwTYBn9mdKfemlfIb8Trpc8+JWw7dV25w+qkBAtC+xPC7m2H71mGzNPu6SBvMRtPTU6rk8Zny0Y82W9HHM8kklBQiy8pk6ZF1mEamSmduZedvcf4PZw9QnUeK3cIp27ma3uk91/ix3A+XEKSsuetoo5m5ZWhw8dCPEOGoPirUL4zXLbv6+KNHDG8ToISlRDGTwcM1TENADlE7B4E2Eg4cdVIUtUyVt43XANjoQ5p+FzD3mnzC1s07S5ovMfNfr5GVLwPZCEFVjYLKFfi8zs76amdNBHo6QGxcf8Axg+8AvfaYP8AZJ92SHbtx0425+Wl1wbDbe0sVCyOqk3ckV2BoY5xc3iCMot4Lo6ah9j2qhzvOMenmQWWYly5wS+FYgyoibJHfK7rxBHEFdYUHsbT5KZpH6x75fRztPyU4q2qhGFsox6ElbbimwQj+f55LwrqyOEZpnsjH2yAT5N4n0CijXKbxFZNm8dToSWVVm22je7JRQy1L+WVrgPlxUPi2J1hOWrqI6W/6mG0kp0vqI75fxOB8LLo08Kuk+93ff8AYglqYLpuW7HqmkDbVhjI6PsXelu8s23cJrIfYhLuHyRjv3sSHg2B5+qbWRiJu8FNI6/62r0vfm2O4v158F44JjDhVQS1Bc+OORr3BoADRfjYCwXd0+kdFbw29vF/oUp288lsaZ2sYhupcNA0tPvrngN29gF+vEoXD2wxCaXDmN1MjngEc2vfGBx80LPB4JaSHz/Nmmp3se537cyy0GOOrHU00sMkYY0sGhcWgHKRfh0NlMdl1JLU4jVYi+KSKJzBHEJQAXX42HQADXhqtacwHiL+aUNsrnZQ7TtMb4wR8zxyiZVSNu+zWkxEF1tzUW0ljHG17CRg0eNePveKvKLKU1PljavB8VpC+mmknmibEwOMZlfDugSWtOZoGhv/AMqx7P7aU8zWskIhkAAs89x1hbuv4DhwNvVfQT2XBBFwRa3UHks32q7HaKqJfADSyHU7sfRn/L4D0sq2q0teojyzJarZVvKI0IVIxLZzFsGN2jf0/VgL2eRZ7zD5LvwbbinmIZL9DJws6+Un73L1XnNTwi2reHeX1OhXqoy67FoQkDri41HUJbrktNbMsgFy1dA15zAmOUCzZGWDgOjgdHt+y666kLeu2UHmLMNJkXJihgsKtuUXsJowTEb/ABDjEfO46FSjXAi4sQemt/EFIRe4IBB0IPA+YUNJhMkN3UDgy9yYZNY3H7N9Yz5aKylVd/rL6P8AYjfND1RI4kLwyg/4cn+wqrw4dA7Z8y7qPetae+GjPcP+LjwXVXbSs3U0dSx9PKY3gNeCWOJaQA140PJOwR0Y2feJnhjXCQAnm7NoB1N1eqqsoqjnPxx6eJBY4ylt5MkcLqGRUsBle1gEbfeIby6nRRtTtxTA5YBJUPv7sTSAfJzhc/JZ9h1VT2bvo5amXg1jn5Ix0Fx3j+QV+p8Ermtu+SlwuDXSIMDyPF9y88Rxcrluhorm5275/nRbsiWom1iJwV9ZibxeQw4dEQTmleGOOnCxzSn8DbLgw/BYJnfQx1eJS83m9PBx4F7zmt6j0XZJVYPTOud7iE/xSFxaT66O/Ndj9ocUqxkpIm0cPUANNvMjT8IUym4R+7iorzfdX7v6GnK5Pd59t/8AhISYO6ni/wC41sNDDx9noRkvbjd9jJIf2vNREOPsaDDgFEQ46OqJWhz/ADBeSG8T7xsOi6cP2GjzZ6yR9RJ4lwb6m9z81aYIGsaGRtDGjg1oAH5Khbr64ePO/wAI/h1fzJo6eT67fmVOl2KMj97iUz55DxaHOyjwLzqfwgBS+PQMioZ2xsaxojd3WgAfz5qZUHtl/dXN5PfE0+RfYqrXrLb74qT2z0XQmdUYReEeG2QtiWCR8mug048ahl/3IXfj0Idj+FtOoAB/ZLyPzAKF6Hh39ND+eJzbvjZuKEIV4jBCEIAQhCAY5ipO2PZjRV93lm5mP6yPS5+03g796vKSyA+a8W2XxbByXMvNT/Ezvtt9ph1Yu/Z7baCos2UiGTgAfcd5O5eRX0G9l1n22PZLR1mZ8Q9mnNznjAyOP24+HqLFU9Roab13lv5omrvnDxIZLdUaopsTwU2qot9TaAOa4vYPuSWvHx4OAurNguPQVQ+gfdwGrHaPHodHDxaSvN6vhltG63R0atRGfoySSJULmE5BbcZfYZswB0FrgaEuAuOi5aKiY7Z672hxa2R7b/VdmtmCXtFfahk8Xxj/AFX/AIKUwyntgFuN6d7vmbrswm46Wt5/yIpzX3j9il4LsLFPBHKZXjO29rDQ81ORbDxHWollmtyc4gD+dF1bByZqGLwzN+RVgWur1+ojbKCl0ZvXTBwTwR2H4HTwfoYWNPUjMfmVIlBSLmztnY+82ywopdEKgqPxbG4KX9PIGn4B3nn8A4etlUKzbuaZ27oIHZjwJbvJPMMAsPW6tafh1926WF5sinfCHVl7nmaxuZ7mtb1cQAqjX4o2uq6ampXF7N4HS2FmkMcHAgnpYr3wbsqxKvcJMRkMDOkhzSn7sY7reep+RU7S7M02G4tFBTZyTSvc9zzmLnFwAIH1dAdAusuHR0lUrc5kk8eRVeodj5VshHxmTaakGtooc+nix35aoUzshEJcerJbf3emiivyDnnh46B3yKF0tF3dPBPbZFW199mpoQhXCMEIQgBCEIAQhCAEhCVCA8pIQ4EOFweIOoPgQVkG3/ZAHONRhNopB3jCDkaT1icPcP2eHSy2RJZAfNFDtjNTSbjFInte2wLi2zwOrm/W8wrrR1bJWB8TmvaebT+XmtOxzAKerYWVULJWn4mi4+67i30WVYp2Q1NM8y4RU2HHcyk6+GaxDvVcrV8Krt70Nn9C3Vq5R2luivdp8lqMD4pWD5Ncf4BW/BIQ7CImngaU/wC0rM+0OtqskUFZTuge173E/UkIAALOtsx+YWyNomQUpiZfJHCWAniQGcVydfW9Pp6q5defJPCSnOUl0wZ92cH+ws++/wDerQsswPbb2ambDHDmeC7UnQ5j0Gt1NUeCY1ibsoY+GPmXXiYL8tO87RWruFWX3ym9k2ax1UYQSLBjO09NTaSPzP8Agj7zvXkPVVuHF8SxNxZhsL2M4FzLA/imNg3yC0DZXsSp4Tnrnmpf8Au2P15u5cVqNDRxwsEcTGxsboGsaGtHkAujpuGUU74y/Ur2amczG9m+w2/fxKcucdTHCT/qlcLn0C1XAdmqWiblpII4gbXLR3nWvbM8953E8TzKmLIsugVxuVY52w4XXMrYKzDmyEmIwuMTQ4t14FpBtcHQ+HJbKkWGk1hgofZPstLRU731dzVVL95KXOzOAAOVrnczq4nxcUK92QmDDbHITUXWTI5CbdF0A5CbdF0A5CbdF0A5CbdF0A5CbdCAckISXQgMf/pGUWemo32u5s7oh/msuR842qY2um3dHUuvYticL+NrKM/pC1WSno9L2qc/Hjkj4euZVra3ab29sFOIzE2oqGNkIfmOUu1aO6Oa4/EdLO+6nHRPf6FmixQjI0bs22Xpm0FJI+mh327a4vLGlxJ1uXW4q9ALxpoGxsaxgs1oDQByAFgva67GCsLZKm3QgHITboQDkiS6LoAQm3QgP//Z">
            <a:extLst>
              <a:ext uri="{FF2B5EF4-FFF2-40B4-BE49-F238E27FC236}">
                <a16:creationId xmlns:a16="http://schemas.microsoft.com/office/drawing/2014/main" id="{4CD7AF94-EFDC-40BE-A3DF-BFE524CDB2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990600"/>
            <a:ext cx="2381250" cy="2066925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36" name="AutoShape 12" descr="data:image/jpeg;base64,/9j/4AAQSkZJRgABAQAAAQABAAD/2wCEAAkGBxQSEhQSEBQUFRUVFRwVFxYYFhQVFBoYFxkYFhUaGhQYHCggGBwlHBkaITEiJykrLi4uGB8zODMsNygtLisBCgoKDg0OGxAQGzQkICQ0LywsLCwsLCwsLCwsLCw0LCwsLCwsLCwsLCwsLCwsLCwsLCwsLCwsLCwsLCwsLCwsLP/AABEIAQgAvwMBIgACEQEDEQH/xAAcAAACAgMBAQAAAAAAAAAAAAAABwUGAgMEAQj/xABMEAABAwICBAgJBwoFBQEAAAABAAIDBBEFEgchMUEGEyJRYXGBkSMyQlKSobGywRQzcnOis8IkJUNTYnSCg5PDNDVko9EVY7TS46T/xAAZAQACAwEAAAAAAAAAAAAAAAAABAECAwX/xAApEQACAgEEAgEDBAMAAAAAAAAAAQIDEQQhMTISQSITM1EjUnGBFGGR/9oADAMBAAIRAxEAPwB4oVP4dcOmUGWKNnHVLxmEebK1rdmeR1jYXBsALmx60vqbSFi8zszDStZcj5l+UkaiG3eS4Dn1KkrIx5ZZQk+B4oSmwzSTWQuHy6GOWLynwB7JGDeeLc5weOgEHrUzPphw1utrpnjcWwvAPa/KiNkZLKYODXIwEJWy6bKY/NUtS/thb7Hkrjl0w1DjaHDXdb5JPY2G3rUucV7DxY3kJLTaS8Wf83SU8Y6Q959cjPYuSbhbjkmyWGL6Mcd+9weqO+teyyqk/Q9EuNJ/DOWB4o6JwZKW55ZbBxjYfFa0HVndYm5vYbtYtSJarF5PnMQkb9Atb62RtKhcSwaaMOnkqXyPc9mfMHOL8zmR3c973G4bYDqCylqYvaL3LxpaeWtjbQYTJUWnmmqHX1svNKXEbnucXX17QBbUe6VpK2soXCWmqJXAa3QyyPlieN4IeSWn9ptiu/g+69LBqA8EwEDYC1oaR3hbq2IFqR/yJqfIz9KLiNng/izKumiqY7hsrA6x2tOxzT0tcCD0hSCX2hyq8BU05/Q1Bc0czJWh/v8AGJgrrxeUmINYeAQhCkgEIQgAQhCABCEIAEIQgD5lx6tfLJWVDyTI6SU9IyZmxt/ha1rexXGjp2sY1rAMoaAOoDUq1j9JxVbWwnYKmQ/wynjmj0ZAp3ApS6mhLtvFtB+kBld6wVydVnP9nQqxhfwdrowdyiMPo42PljyN5L8zTYXyyDNttudnHUApi6gcRq2x1N/Phsf5b9X3hWFabyjSWOSWu0bAvDKFAy44xu0269XtXsOMxvvldmI2hoLyOxoKv9Jh5ImzMsDOo5k73eJDMf5bmeuTKvcs5/QOb9N8Q9xzijwSDyR2mdRuPS3hd9Jh7pGH4LPA8LmrKr5KZIoHFhey5dIH5fGA5LeUBY25r8xt0cOOBM1BFE99S2VssoicGwuZl5Lng5jI69yy2wbUxCh48jKV0c+JlwWf4At8ySQd7y8DucFKS7CoHgu+xnb+01/pNyf21OuKUsXzZrHgktE0mWtrGefDE631b5AfvAmolBo6dlxa3nUko7pKc/8AKb669DzWjn2rE2CEIWxmCEIQAIQhAAhCEACEIQAj9KlJxeKOcBYTwRyX53NzRO7msZ3hcfBd/gS2/iSvHpOMgHc8K06bqSxoqjmfJAf42iRv3R71TODL7OnZ0sk9JuT+2udq47v/AKO0P4osBK08F8PhnxSJlTHHKwwygMkaHtzeDcDYi17NKzuseDTrYtQnnfK3vp5viAsdL9xF7+jGbizKXD6aapbBCwQxudZsbGkkDktFgNZNh2pH8FHuEZlkN3zOMrnc5cb36L+N/EVetO+K+Bp6Bh5VRJnfz8XHrH2iHD6sqhTyiNnMAPUE3qnlKItTtuTUuMgahc9QJ9i5HY80kNJsSbC+q56ExdHfA6nFDDLVU8Uk0wMzjJG17miTlMbygcuVmUW57rp0i8Co6yhdHTxsZNEeNgyta3lN2s1ecNXQcp3Ki0SxyWeoYp62Z7XMngOWWJwkjO7M3cedpF2kbwSmRw1rmYjgTqqLVlDJyDtY6J445p6QA9qVGE1vGs5Wpw5LhsIcNurcrNwHxAMknw+Y2p8QY6JtzYMnewsHVxjbN+k1vOr0PxzBlbFn5Ih+D8lpyPPiv6Dh/wC5VluqZgExz05cCCbscNliWEkEfSaFcLpK5YkOQeUb+A7rYtD+1FK31Nd+FORJTgs62L0XS6Uf/nmd8E610tN9tCN3dghCFuZAhCEACEIQAIQhAAhCEAUzS7ScZhkrhthfHN2NeA/7BclJgUlp7efEfsOFvfKf+PUAqKaeA/pYnx+k0t+K+csDnJfTO867T0ZmE+0BKaqO2RnTv0XG61YOPznQnmnPrilHxWV1C8IK59PkqI7B8bwWk7ASC0O7L37ElRtYhm1ZgzzhRify3FKmcG8cR+Tx9UdwT2uzOHQ9a8Ow75ZV09JryyyDP9W3ly35rtaW353BceDUfFwtFrG1z27uwWHYmBoXwzPNVVjvItTM6CQ2SU9xjHYU5H525FZfGA2ALagvUITguIfSrwf+QVwq4xanq3cu2xk213pa3enzBQs9PxjdpB2gg2cCNYIO4g6wehN/TBJCMJqflAzAgNjGw8aXDi3D6J5R52tcEncMJbEzPtyi/P29KT1Cw1JDFO6wzgpJXgl0tuMbU5n7hy5A4kDmLXkq7kqiVkxkfJlBHgi0Otqc4XO3fluPTV1hlzNa4eUAe8XS1yezYzWZ8HTbFqH62Qd9PME8EjMBd+dKD6533Eyead0320KX9wQhCYMQQhCABCEIAEIQgAQhCABfNeM0/wAnq6iPUOKrSR0MdKHt/wBt4X0okNpaosmI1GXVx9OyUfSDXQ/2m96xuWYmtL+R0EqE4TwPlYyGIAvkliYwG1i50jQ0G+raQpaCXM1rh5TQe8XXO535VRn/AFlN9/GudUvmh2zoyDw/EC+7Xgte0lr2G4c1wNiCDrGsFSvB/H5MOqPlEQL432E8I8to2OaP1jd3ONXVc9LPAZ0l8RoW+HYLzRgfPMA2gDa8AdZA3kAFa0NY2VgcN/eOhNyg65ZQtGSmsM+ksMxCOoiZPA8PjkaHNcNhB9h3EbiF1JDcCOFbsMmyyXNHK7wg28U8/pWjzfOHbuN3ZiOKRw08lS9wMUcZlLhrBaG5tVttxs57pqElJZRhKLi8Cg0z4v8AKK2ChYbspxx0vNxjhyAekNI7JTzKo18xa3UCTsDRrJJ1AAbyTYdqwopnzPlq5vnKiQyHoBJsAeYbuiys2jjCfleIsLheOlAndzZ7kQD0gX/y0tL9SzBuvhDJ08PeDQoaXDG+UzjIpSNjpJgJ3m/NmY+3QorAH/k8YvfK3J6HIPsTJ0y0ubDi8C5hmik7C7indWqQpV4BJyHt82R32rSfjVdVEtp2THB4/nSh+uP3UqeyQ3Bw/nOh+uP3UifK203Qyv7ghCFuYghCEACEIQAIQhAAhCEACU+m2ltLRTbiJYXdfIez1B6bCoOmmmzUDZP1NRG/07w/3FSazFloPEkLnA3fk8Y81uT0CWfBZSutU0h5qun+/jXNgD+Q9o8mV32rSfjW+f5+l/eqf7+Nc+C/VX8j0/ts+hElNKvAs0sjsRom+Bcb1MTfIJ2ytHmnyuY69hOV1qKxXhBRwgtqainYCCC2SSMXGwjKTr6l0mk1hiCbT2Pn+le2VoI1ghb5IJnQ/JjVTimGyAOAYAHZgNlyA7WBfUuDH6mipax3yCcS0khzWDZPAu8poJbZ7OYi/NtF3dMeJl9uJgqJL72xEN9J9gEjJSg9uByLjJbmyoYI2atQAt1AJt6JcF+T0LZXi0lUePdfaGkWhb0WYAbc7nJRVeG1c7HMELIgdV5JWk238lgO7VtUpUDFJtU+Iytb5sIEIA5gWW1dimq2EMuTK2xlLhDb0iMa7DaxjnNBMDy25A5TWlzdvSAkZgT+VIOdrH94c38AXUOB8TjmndLM7zpJHOPwXNRUrYKySJjQ1hbdoGwWbF8c6iy6NuyJrrlDkmMA/wAyof3ge69P1IPAv8yov3ge69PxMafoY39wQhC3MQQhCABCEIAEIQgAQhCABVvSPTcZhlYALkQOkG/XH4Qetqsi58RpxJFJGdj2Oaf4mkfFAHzrgUnLlbztY/rvmafcC6cZa7iwWHK8SRljvNdxrMp7DYqK4PSHNFfyoSD9JpYR7XKXxQ+D/mR/esXMe00dHmLParBame/yuuqJb7Rnfl9EuLfsrGm4IUzNeW56SR6m2ClXVHStEla0b1k52y9k/TgvR0UtBDFrjjY084aAe9dTqhQcmLNGzWuaPF3SEtha6Rw2tja6Rw62MBPqUKmUmT5RRYXVC1PqwN600vBnE5/FpnsB8qQsjHa1xz/ZU1R6K6t9jUVMUfOGB8vrOS3rWsdLJmbviiDkxFo3qAqqi9Yx42FrR3iZp/AmzQ6J6Rvz0k83QXiNvZxYDh6SU/CbDmU1ZVxxizYqhtrlziGciQDM4kmwdvK1/wAfwWSiu83gmcAdfEqL94HuvT+SC4MsviVD9ffujkPwT9TGn6GN/cEIQtzEEIQgAQhCABCEIAEIQgAQhCAPmMN4uoy/q6qWI9QMrB6w1d2LFzmtjjF3vlja0ahdxlYG6zs1rTwqi4usrBsyVjpOwyiX2OXRb8opf3qD7+NIOP6n9jqf6f8ARaaTRlXyfPSwQjoLpXdrQGj7SnaLRJACDPUTSc7WhkbD2EOcOxys2N8M6OlJbLM0vH6NnhJO1rfF7bKlYlpUmfcUdMGjc+Y5j/TYbD0imWq4C+ZyLhQcAcOitaljfbXebNOb8440ut2KSrMVpaVtpZYYQNjS5jO5qTVZilfU/PVMtj5LDxTeqzLXHWSuan4Pt2ka+ff3rKWrhHguqJPkZldpQoWXEZlmP/bjNvSflCg6rStIdVPR9skn4Gt+Kr8WEtG5dTKNo3JeWtfo0WnXsKjh5icnimGL6EVyO2QuHqVNxaGpkfUSTNfK+bWZGhl78W1guxtreLuCu4iaNyysFi9VJ8mqpS4KiKWWbIQx0QBDsxJbJe3ktGsbdpIPQu1tNUt8SoqW/RmlHscrDdeEqv15ei300+SJgxzEovEq5Tbz8kvrkaSpak0lV8fz0UEw6A+J3eCR9lYOaOZan07TuWkdVNFHRFlnw/SxTu1VEM0J3kASs728r7KtmE8JaSp+YqI3nzcwD/QdZ3qSimw5p3KNqsEadyYhrPyYy0/4PoVCQeH4zX0tuIqJC0eRJ4Vluaz7lo6iFasK0rubZtbT9ckJuP6TzcDqcepMxvhIxlVJDSQobBOFNJV/4eZjneYeTIP5brH1KZWyeTMEIQgAQha6l1mOOyzSb9QQB886QHMdiWIMa9pzOFrOG3iI2uHWHAg9IXBWVDZY2sZynu4t1m6y3lNcS4jxdV9qjKZpcxrntzB4DjflbdZvznpUph9SxgDWgNA3AW9SQm98jkdlglaDB2jcpiGia1cNJiDedd7KoFJT8jeKR0NaBsXuZauMXmZZYLm7MvMy05l5mU4A3Zl5mWnMvMynAG7MvM605l5mRgDbmXmZasy8zKcAbcy8LlqzLzMpwBm4ArmmpGlbcyMyssojBD1WEg6xtGsHeO1SeE8Mq+jIAk4+MeRNd2rok8Yd5HQsyVy1TAtoWyRnKtManBLh3T1x4vXFPa5ieRr58j9jx3HoVqXzJVDK4PYS1zTma4GzgRrBB3FfQXA7FHVVFTzv8d7OVuBc0lrjbpIJ7U/VZ5ciVkPEmVormF0b2jaWOA7QQt601lQI43yO2MaXnqaCT7FsZnzHhfzUYOohoBG8ECxB6QV0uaDtAK5Y4zJeUlzJJSZHkHa55L3XadR1nmWbGy52sbkeXEjXdlgGlxJIvzW2bwudJLLwdFPbc2cVbxSR1H4FbGTyN2G/qK1zucwhskbwSQ1uUcYHE7AMlz3gLCOra69iNRseg8x5io3xkj4kjDjBHjXHX/ypGDFAd6g73WBhG7V1f8KjjFlt0WplQCs86qjJpG7Dm9RXXBiu46j0qjq/BPn+SfzLzMuKKtBW8SXVfHBbJtzLzMteZeZkYA25l5mWrMjMjAGzMvMy15l4XKcAbMy8L1zS1ACjKnENw1lWUMlXLBJzVgCjKjEb6hrPQuXIXa3nsH/K2taBsFldJIruzQ9jnbdXrKeWiiQuwunvuMrR1NmkA9QSQqZQ1pJ6hzknYAN56E/uAOGup8PpopBleI8z27w95MjgekFxHYmtPl5YveksIn1WdJdTxeF1ZvYuiMQPTKREPeVmVE0yzWw8Mv8AOVETevK7jf7aZk8LIull4FC0al0YQ285PmRfeO/+frWhdmBbZnfthvY1gd7XFcx8M6X4LBwLpuOxanB2QsknI3cloib9qUHsTXxng3SVf+Jp45DaweW2kH0ZRZzewpf6IYc1XWSHYyKJgPS90jne41NVPURxWhC15mxZ4toiiNzR1EkR3MkHGs7HXDx1kuVLxfgbiFLcyQGVg8uC8ot9AAP+zbpX0AhWlVF+gjbJHzFDOHXAOsGxG8EbQeYrY5oO0XV10107HVlLqs7iJC5zeS48uMNu5us2se8qhZJG+K4PHM7ku9ICx7R2pOcFGWExuE3KOWjZxRHim3QdYW2Ouc3xh27u9c8dWCAXAszbMwsDu1O2HZuK6FV/7LYXokIa4FdLZQVAGDzTb2dyybM9u0X6tar4p8B5Nck9mRmUMzEedZnERzo8GT5ok3SWXFVVoC4ZK0u1N1rFkO92s+oKfFLkjyzwDnOf0D1rYxgGxDngbV38H8Bqq8/kkfg72M77thFtRs63LPQ0HpsrJOWyIbjHdnC5wAuSABtJ1DvWFHmnJENgG2zPcDbXe2Vm12zbqHSVJcLeCpoKpkMkhmDoWytcRlbnzObIGx3NrWaQTc8raubDH5Z+h8ZB62EFvqc5Eo+OV7CMvJZXBnV4SI2Z2EmZvKZI7W5r2kOaWjY2xAOq2xfQmDV4qIIZ27JY2yDqe0O+KSNQLtKZeiipz4bE07YnSRdQZI4M+xlWulk3lMw1EUsNFvS103SeCo2c9QX+jE9v40ykp9NknhqFl/IncR2wAe0pmzozGvshfruwP5tx55H+o5PwrhXdhGqAdJee97iuc+Doexh6GGcitf8A6hrPRiY78ZTHVA0Mx2pah3nVTj3RxD4K/row6o50+zBCEK5UTemJ35whHNS375H/APqqWFadMkpbiTC4WaaZjWnYCeMmJAO8jVqHOqoyQHYUjf3Y7Q/gSmFMBgYHAEEG4IuNZJ2Lq4KcC21z6tkUzoHwiJ0YsHw2k40EFmpw+b1ZXAC+w7FG4fVgQM6AR3EhXHQvUXq6wedDER05Hyg++O9RSszeSLniKwUzHcJqKB7WVrAwOJDJQc0LyNZs/VbqcGnbqXOCn9wxwBtdSS07rBzhmjcfIkbrjd2Hbzgkb185wUurY6J4Ja4NNrPBs4FvikggjZuV7alHdBVY5bM7SF5xY5h3BYYfTSvDvCMJa4tILCDuLTmDrawRu51nWU8zGOdaI2BNg59zbrasMb4ya59npNlnhtJNVScVSROlfvt4rb73vPJYOs6910wsB0URyBktVVOmY4B4ZE3imlrhcXeXOcQQR4uUplYZhsVPGIqeNkbG7GtAaOk6tpPPtKZhp/3GE7/2lA4MaKo2WlxFwnft4ltxTt6765e2zf2d6Y8cYaA1oAAFgAAAANgAGxZITKSWyFm2+RW6bqbXRTcz5IfTaJB90fWlww2khdzSW9Jrme0hNvTRCDQxvP6OpjI6MwdH+NKCpNgDzPY7ue0pS9fMaofwZY3bFd9DU54mrjPkVOYdT4o/xByo5Vp0PTWqK6PdkheB2zNd7Gqml7ltQviNJJ7TK8GtphvbTuPpyAfgThSU0uOviYHNRx95lqL/AATV3Ri1PdFSC7cK/wAPH9AHv1riK7MJ/wAPF9W33QkHwP8AsaOh3/BSfvL/AHY1e1QdDTvyWoHNVO9ccR+Kvy6UOqOdLswQhCsVNNXSslaWSsa9h2te0OaesHUqPjWimjlu6nL6Z/7Bzxf0nbB0NLVfkKGk+SU2uBX4FofjYB8sqHy2J5EbeKaQTvcS53olqv8Ag+BU9ICKaFkd9paOU76TzyndpKkUIUUuAbbBIPh/h/yfE6hoFmyhtQ3m8Jdr/tscf4k/EptNdLaejmHlNlhcekZHsHv+tZ3LMGXqeJoomGvtM4eey/aw2PqeO5SdQLtIUMx1pYj+0Wnqc13xAUy5c+Q+hr6L6vjMMpv+210H9B7oR6mA9qtSX+hmovS1EZ/R1TgPovjik95zkwF1IvKTObJYeAQhCkgpemBt8Lm6JIT3TxpJ13zT/oE9wunnpV/yuo/l/fRpH1Auxw52n2JXUdkNUcMnw5WLRVLbEZmefSl39ORg/uKr0z7saedoPqCndHDyMWZzOppW/ahd+FY0bWGt+8BzpG6Uz+dX9FNEPXKfinkkfpXop2V8lQ6KTiDHGBLlJjGVpzXcLhliT41k3cm4PApU0pblWK7cLPgIvq2+6FGsqGuFwdoW2irQIIxv4tvuhI4eB7KyNLQq/wAFWN/1Qd2GGIfhKY6Vmg6bN8ssDlLoyHW5JNpGuAdsJFhcbrhNNdGHVHPn2YIQhWKghCEACEIQAJd6bYL0lO/9XVtJ6nRys9rmpiKk6Ym3wyQ800B/34x8VWXVlo8oS9SbBpG6Rh7M7QfVdTl1A4g60TzzNLvR1/BTZK5z4OiuS66GpvC10W7wMg63cax3uNTQSk0SSWr6hvn07Xf05Lf3E20/V0QhasTYIQhaGZUNLD7YXUdJiHfNGElHbD1JyaYnWwyQedNAP9+M+wJOHYlNTyhrT8M78PdeKM/sN90Kb4DzZcVpB54lZ/svf+BV/Cz4GL6tvuhSnBmfJiVE7mfJ66acLOv7hrZ9sfaEIT4gVbHdH1DVXc6HipDfwkJ4p1zvIHIefpNK48C0YUFMG5mOqHAWvOQ9urZ4IAR9paT0q6oUYROWYsYGgBoAA1AAWA6gskIUkAhCEACEIQAIQhAAqdpd/wAqn+nB/wCTCriqdpd/yqf6cH/kwqHwSuRJVjLxvHOxw7wVKQuu1p5wPYo+Qck9R9i7KF14ozzsafshc30dL2WfRi+2KgedSSjufAfgnOkjwAdbFaf9pkrfsF34U7k9T0Qjd3YIQhamQv8ATXMG0MbT5dTGB/C17/wpSh1wvoXhFwegrohFVMLmtdnbZzmOa4AtDg5pG5xHNrS2xnRFKy5oagPH6uYZXf1YxY9WQdaXuqcnlG9ViisMpWGvAhiuf0bfdC34VUj5ZTm4s1z9e75mUfFWng9okqHMZ8tnbEAACyHwj9Q/WOGVp6Mrx0pg4FwIoqTlRQNc/wDWSXlk16jZz75AeZth0KIUtSyy07k44RYkIQmRYEIQgAQhCABCEIAEIQgAQhCABUrTC62FyDnlgH+/GfgrqqDpqmy0DG+fUxt9EPk/Aqy4ZMeUKQ7Fvwk+Ah+qZ7oWjct+E/MQ/VM90Lnejo+yc4HyZcUoel8je+CVPZIDgvMP+p0P1xHfFI34p/p2joJ39wQhC2MQQhCABCEIAEIQgAQhCABCEIAEIQgAQhCABCEIAFWuHnBX/qUDIhLxTo5ONacudpcGPZZzbg2s87ChCAFJjHAbEKW5MPHsF+XATJq3XjsH36mkdK18GuBuIVMUQbCYmBjRnmvENQANmEF52ebY868QsvoxNfqyGLwW0YR00sdRPM+aWN2doaBHEHa7G2tztvnW6EwEIWiSXBm23yCEIUkAhCEACEIQB//Z">
            <a:extLst>
              <a:ext uri="{FF2B5EF4-FFF2-40B4-BE49-F238E27FC236}">
                <a16:creationId xmlns:a16="http://schemas.microsoft.com/office/drawing/2014/main" id="{5C0EC8CA-C4AF-468D-A725-181E492BDA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881188"/>
            <a:ext cx="2828925" cy="3924301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38" name="AutoShape 14" descr="data:image/jpeg;base64,/9j/4AAQSkZJRgABAQAAAQABAAD/2wCEAAkGBxQSEhQSEBQUFRUVFRwVFxYYFhQVFBoYFxkYFhUaGhQYHCggGBwlHBkaITEiJykrLi4uGB8zODMsNygtLisBCgoKDg0OGxAQGzQkICQ0LywsLCwsLCwsLCwsLCw0LCwsLCwsLCwsLCwsLCwsLCwsLCwsLCwsLCwsLCwsLCwsLP/AABEIAQgAvwMBIgACEQEDEQH/xAAcAAACAgMBAQAAAAAAAAAAAAAABwUGAgMEAQj/xABMEAABAwICBAgJBwoFBQEAAAABAAIDBBEFEgchMUEGEyJRYXGBkSMyQlKSobGywRQzcnOis8IkJUNTYnSCg5PDNDVko9EVY7TS46T/xAAZAQACAwEAAAAAAAAAAAAAAAAABAECAwX/xAApEQACAgEEAgEDBAMAAAAAAAAAAQIDEQQhMTISQSITM1EjUnGBFGGR/9oADAMBAAIRAxEAPwB4oVP4dcOmUGWKNnHVLxmEebK1rdmeR1jYXBsALmx60vqbSFi8zszDStZcj5l+UkaiG3eS4Dn1KkrIx5ZZQk+B4oSmwzSTWQuHy6GOWLynwB7JGDeeLc5weOgEHrUzPphw1utrpnjcWwvAPa/KiNkZLKYODXIwEJWy6bKY/NUtS/thb7Hkrjl0w1DjaHDXdb5JPY2G3rUucV7DxY3kJLTaS8Wf83SU8Y6Q959cjPYuSbhbjkmyWGL6Mcd+9weqO+teyyqk/Q9EuNJ/DOWB4o6JwZKW55ZbBxjYfFa0HVndYm5vYbtYtSJarF5PnMQkb9Atb62RtKhcSwaaMOnkqXyPc9mfMHOL8zmR3c973G4bYDqCylqYvaL3LxpaeWtjbQYTJUWnmmqHX1svNKXEbnucXX17QBbUe6VpK2soXCWmqJXAa3QyyPlieN4IeSWn9ptiu/g+69LBqA8EwEDYC1oaR3hbq2IFqR/yJqfIz9KLiNng/izKumiqY7hsrA6x2tOxzT0tcCD0hSCX2hyq8BU05/Q1Bc0czJWh/v8AGJgrrxeUmINYeAQhCkgEIQgAQhCABCEIAEIQgD5lx6tfLJWVDyTI6SU9IyZmxt/ha1rexXGjp2sY1rAMoaAOoDUq1j9JxVbWwnYKmQ/wynjmj0ZAp3ApS6mhLtvFtB+kBld6wVydVnP9nQqxhfwdrowdyiMPo42PljyN5L8zTYXyyDNttudnHUApi6gcRq2x1N/Phsf5b9X3hWFabyjSWOSWu0bAvDKFAy44xu0269XtXsOMxvvldmI2hoLyOxoKv9Jh5ImzMsDOo5k73eJDMf5bmeuTKvcs5/QOb9N8Q9xzijwSDyR2mdRuPS3hd9Jh7pGH4LPA8LmrKr5KZIoHFhey5dIH5fGA5LeUBY25r8xt0cOOBM1BFE99S2VssoicGwuZl5Lng5jI69yy2wbUxCh48jKV0c+JlwWf4At8ySQd7y8DucFKS7CoHgu+xnb+01/pNyf21OuKUsXzZrHgktE0mWtrGefDE631b5AfvAmolBo6dlxa3nUko7pKc/8AKb669DzWjn2rE2CEIWxmCEIQAIQhAAhCEACEIQAj9KlJxeKOcBYTwRyX53NzRO7msZ3hcfBd/gS2/iSvHpOMgHc8K06bqSxoqjmfJAf42iRv3R71TODL7OnZ0sk9JuT+2udq47v/AKO0P4osBK08F8PhnxSJlTHHKwwygMkaHtzeDcDYi17NKzuseDTrYtQnnfK3vp5viAsdL9xF7+jGbizKXD6aapbBCwQxudZsbGkkDktFgNZNh2pH8FHuEZlkN3zOMrnc5cb36L+N/EVetO+K+Bp6Bh5VRJnfz8XHrH2iHD6sqhTyiNnMAPUE3qnlKItTtuTUuMgahc9QJ9i5HY80kNJsSbC+q56ExdHfA6nFDDLVU8Uk0wMzjJG17miTlMbygcuVmUW57rp0i8Co6yhdHTxsZNEeNgyta3lN2s1ecNXQcp3Ki0SxyWeoYp62Z7XMngOWWJwkjO7M3cedpF2kbwSmRw1rmYjgTqqLVlDJyDtY6J445p6QA9qVGE1vGs5Wpw5LhsIcNurcrNwHxAMknw+Y2p8QY6JtzYMnewsHVxjbN+k1vOr0PxzBlbFn5Ih+D8lpyPPiv6Dh/wC5VluqZgExz05cCCbscNliWEkEfSaFcLpK5YkOQeUb+A7rYtD+1FK31Nd+FORJTgs62L0XS6Uf/nmd8E610tN9tCN3dghCFuZAhCEACEIQAIQhAAhCEAUzS7ScZhkrhthfHN2NeA/7BclJgUlp7efEfsOFvfKf+PUAqKaeA/pYnx+k0t+K+csDnJfTO867T0ZmE+0BKaqO2RnTv0XG61YOPznQnmnPrilHxWV1C8IK59PkqI7B8bwWk7ASC0O7L37ElRtYhm1ZgzzhRify3FKmcG8cR+Tx9UdwT2uzOHQ9a8Ow75ZV09JryyyDP9W3ly35rtaW353BceDUfFwtFrG1z27uwWHYmBoXwzPNVVjvItTM6CQ2SU9xjHYU5H525FZfGA2ALagvUITguIfSrwf+QVwq4xanq3cu2xk213pa3enzBQs9PxjdpB2gg2cCNYIO4g6wehN/TBJCMJqflAzAgNjGw8aXDi3D6J5R52tcEncMJbEzPtyi/P29KT1Cw1JDFO6wzgpJXgl0tuMbU5n7hy5A4kDmLXkq7kqiVkxkfJlBHgi0Otqc4XO3fluPTV1hlzNa4eUAe8XS1yezYzWZ8HTbFqH62Qd9PME8EjMBd+dKD6533Eyead0320KX9wQhCYMQQhCABCEIAEIQgAQhCABfNeM0/wAnq6iPUOKrSR0MdKHt/wBt4X0okNpaosmI1GXVx9OyUfSDXQ/2m96xuWYmtL+R0EqE4TwPlYyGIAvkliYwG1i50jQ0G+raQpaCXM1rh5TQe8XXO535VRn/AFlN9/GudUvmh2zoyDw/EC+7Xgte0lr2G4c1wNiCDrGsFSvB/H5MOqPlEQL432E8I8to2OaP1jd3ONXVc9LPAZ0l8RoW+HYLzRgfPMA2gDa8AdZA3kAFa0NY2VgcN/eOhNyg65ZQtGSmsM+ksMxCOoiZPA8PjkaHNcNhB9h3EbiF1JDcCOFbsMmyyXNHK7wg28U8/pWjzfOHbuN3ZiOKRw08lS9wMUcZlLhrBaG5tVttxs57pqElJZRhKLi8Cg0z4v8AKK2ChYbspxx0vNxjhyAekNI7JTzKo18xa3UCTsDRrJJ1AAbyTYdqwopnzPlq5vnKiQyHoBJsAeYbuiys2jjCfleIsLheOlAndzZ7kQD0gX/y0tL9SzBuvhDJ08PeDQoaXDG+UzjIpSNjpJgJ3m/NmY+3QorAH/k8YvfK3J6HIPsTJ0y0ubDi8C5hmik7C7indWqQpV4BJyHt82R32rSfjVdVEtp2THB4/nSh+uP3UqeyQ3Bw/nOh+uP3UifK203Qyv7ghCFuYghCEACEIQAIQhAAhCEACU+m2ltLRTbiJYXdfIez1B6bCoOmmmzUDZP1NRG/07w/3FSazFloPEkLnA3fk8Y81uT0CWfBZSutU0h5qun+/jXNgD+Q9o8mV32rSfjW+f5+l/eqf7+Nc+C/VX8j0/ts+hElNKvAs0sjsRom+Bcb1MTfIJ2ytHmnyuY69hOV1qKxXhBRwgtqainYCCC2SSMXGwjKTr6l0mk1hiCbT2Pn+le2VoI1ghb5IJnQ/JjVTimGyAOAYAHZgNlyA7WBfUuDH6mipax3yCcS0khzWDZPAu8poJbZ7OYi/NtF3dMeJl9uJgqJL72xEN9J9gEjJSg9uByLjJbmyoYI2atQAt1AJt6JcF+T0LZXi0lUePdfaGkWhb0WYAbc7nJRVeG1c7HMELIgdV5JWk238lgO7VtUpUDFJtU+Iytb5sIEIA5gWW1dimq2EMuTK2xlLhDb0iMa7DaxjnNBMDy25A5TWlzdvSAkZgT+VIOdrH94c38AXUOB8TjmndLM7zpJHOPwXNRUrYKySJjQ1hbdoGwWbF8c6iy6NuyJrrlDkmMA/wAyof3ge69P1IPAv8yov3ge69PxMafoY39wQhC3MQQhCABCEIAEIQgAQhCABVvSPTcZhlYALkQOkG/XH4Qetqsi58RpxJFJGdj2Oaf4mkfFAHzrgUnLlbztY/rvmafcC6cZa7iwWHK8SRljvNdxrMp7DYqK4PSHNFfyoSD9JpYR7XKXxQ+D/mR/esXMe00dHmLParBame/yuuqJb7Rnfl9EuLfsrGm4IUzNeW56SR6m2ClXVHStEla0b1k52y9k/TgvR0UtBDFrjjY084aAe9dTqhQcmLNGzWuaPF3SEtha6Rw2tja6Rw62MBPqUKmUmT5RRYXVC1PqwN600vBnE5/FpnsB8qQsjHa1xz/ZU1R6K6t9jUVMUfOGB8vrOS3rWsdLJmbviiDkxFo3qAqqi9Yx42FrR3iZp/AmzQ6J6Rvz0k83QXiNvZxYDh6SU/CbDmU1ZVxxizYqhtrlziGciQDM4kmwdvK1/wAfwWSiu83gmcAdfEqL94HuvT+SC4MsviVD9ffujkPwT9TGn6GN/cEIQtzEEIQgAQhCABCEIAEIQgAQhCAPmMN4uoy/q6qWI9QMrB6w1d2LFzmtjjF3vlja0ahdxlYG6zs1rTwqi4usrBsyVjpOwyiX2OXRb8opf3qD7+NIOP6n9jqf6f8ARaaTRlXyfPSwQjoLpXdrQGj7SnaLRJACDPUTSc7WhkbD2EOcOxys2N8M6OlJbLM0vH6NnhJO1rfF7bKlYlpUmfcUdMGjc+Y5j/TYbD0imWq4C+ZyLhQcAcOitaljfbXebNOb8440ut2KSrMVpaVtpZYYQNjS5jO5qTVZilfU/PVMtj5LDxTeqzLXHWSuan4Pt2ka+ff3rKWrhHguqJPkZldpQoWXEZlmP/bjNvSflCg6rStIdVPR9skn4Gt+Kr8WEtG5dTKNo3JeWtfo0WnXsKjh5icnimGL6EVyO2QuHqVNxaGpkfUSTNfK+bWZGhl78W1guxtreLuCu4iaNyysFi9VJ8mqpS4KiKWWbIQx0QBDsxJbJe3ktGsbdpIPQu1tNUt8SoqW/RmlHscrDdeEqv15ei300+SJgxzEovEq5Tbz8kvrkaSpak0lV8fz0UEw6A+J3eCR9lYOaOZan07TuWkdVNFHRFlnw/SxTu1VEM0J3kASs728r7KtmE8JaSp+YqI3nzcwD/QdZ3qSimw5p3KNqsEadyYhrPyYy0/4PoVCQeH4zX0tuIqJC0eRJ4Vluaz7lo6iFasK0rubZtbT9ckJuP6TzcDqcepMxvhIxlVJDSQobBOFNJV/4eZjneYeTIP5brH1KZWyeTMEIQgAQha6l1mOOyzSb9QQB886QHMdiWIMa9pzOFrOG3iI2uHWHAg9IXBWVDZY2sZynu4t1m6y3lNcS4jxdV9qjKZpcxrntzB4DjflbdZvznpUph9SxgDWgNA3AW9SQm98jkdlglaDB2jcpiGia1cNJiDedd7KoFJT8jeKR0NaBsXuZauMXmZZYLm7MvMy05l5mU4A3Zl5mWnMvMynAG7MvM605l5mRgDbmXmZasy8zKcAbcy8LlqzLzMpwBm4ArmmpGlbcyMyssojBD1WEg6xtGsHeO1SeE8Mq+jIAk4+MeRNd2rok8Yd5HQsyVy1TAtoWyRnKtManBLh3T1x4vXFPa5ieRr58j9jx3HoVqXzJVDK4PYS1zTma4GzgRrBB3FfQXA7FHVVFTzv8d7OVuBc0lrjbpIJ7U/VZ5ciVkPEmVormF0b2jaWOA7QQt601lQI43yO2MaXnqaCT7FsZnzHhfzUYOohoBG8ECxB6QV0uaDtAK5Y4zJeUlzJJSZHkHa55L3XadR1nmWbGy52sbkeXEjXdlgGlxJIvzW2bwudJLLwdFPbc2cVbxSR1H4FbGTyN2G/qK1zucwhskbwSQ1uUcYHE7AMlz3gLCOra69iNRseg8x5io3xkj4kjDjBHjXHX/ypGDFAd6g73WBhG7V1f8KjjFlt0WplQCs86qjJpG7Dm9RXXBiu46j0qjq/BPn+SfzLzMuKKtBW8SXVfHBbJtzLzMteZeZkYA25l5mWrMjMjAGzMvMy15l4XKcAbMy8L1zS1ACjKnENw1lWUMlXLBJzVgCjKjEb6hrPQuXIXa3nsH/K2taBsFldJIruzQ9jnbdXrKeWiiQuwunvuMrR1NmkA9QSQqZQ1pJ6hzknYAN56E/uAOGup8PpopBleI8z27w95MjgekFxHYmtPl5YveksIn1WdJdTxeF1ZvYuiMQPTKREPeVmVE0yzWw8Mv8AOVETevK7jf7aZk8LIull4FC0al0YQ285PmRfeO/+frWhdmBbZnfthvY1gd7XFcx8M6X4LBwLpuOxanB2QsknI3cloib9qUHsTXxng3SVf+Jp45DaweW2kH0ZRZzewpf6IYc1XWSHYyKJgPS90jne41NVPURxWhC15mxZ4toiiNzR1EkR3MkHGs7HXDx1kuVLxfgbiFLcyQGVg8uC8ot9AAP+zbpX0AhWlVF+gjbJHzFDOHXAOsGxG8EbQeYrY5oO0XV10107HVlLqs7iJC5zeS48uMNu5us2se8qhZJG+K4PHM7ku9ICx7R2pOcFGWExuE3KOWjZxRHim3QdYW2Ouc3xh27u9c8dWCAXAszbMwsDu1O2HZuK6FV/7LYXokIa4FdLZQVAGDzTb2dyybM9u0X6tar4p8B5Nck9mRmUMzEedZnERzo8GT5ok3SWXFVVoC4ZK0u1N1rFkO92s+oKfFLkjyzwDnOf0D1rYxgGxDngbV38H8Bqq8/kkfg72M77thFtRs63LPQ0HpsrJOWyIbjHdnC5wAuSABtJ1DvWFHmnJENgG2zPcDbXe2Vm12zbqHSVJcLeCpoKpkMkhmDoWytcRlbnzObIGx3NrWaQTc8raubDH5Z+h8ZB62EFvqc5Eo+OV7CMvJZXBnV4SI2Z2EmZvKZI7W5r2kOaWjY2xAOq2xfQmDV4qIIZ27JY2yDqe0O+KSNQLtKZeiipz4bE07YnSRdQZI4M+xlWulk3lMw1EUsNFvS103SeCo2c9QX+jE9v40ykp9NknhqFl/IncR2wAe0pmzozGvshfruwP5tx55H+o5PwrhXdhGqAdJee97iuc+Doexh6GGcitf8A6hrPRiY78ZTHVA0Mx2pah3nVTj3RxD4K/row6o50+zBCEK5UTemJ35whHNS375H/APqqWFadMkpbiTC4WaaZjWnYCeMmJAO8jVqHOqoyQHYUjf3Y7Q/gSmFMBgYHAEEG4IuNZJ2Lq4KcC21z6tkUzoHwiJ0YsHw2k40EFmpw+b1ZXAC+w7FG4fVgQM6AR3EhXHQvUXq6wedDER05Hyg++O9RSszeSLniKwUzHcJqKB7WVrAwOJDJQc0LyNZs/VbqcGnbqXOCn9wxwBtdSS07rBzhmjcfIkbrjd2Hbzgkb185wUurY6J4Ja4NNrPBs4FvikggjZuV7alHdBVY5bM7SF5xY5h3BYYfTSvDvCMJa4tILCDuLTmDrawRu51nWU8zGOdaI2BNg59zbrasMb4ya59npNlnhtJNVScVSROlfvt4rb73vPJYOs6910wsB0URyBktVVOmY4B4ZE3imlrhcXeXOcQQR4uUplYZhsVPGIqeNkbG7GtAaOk6tpPPtKZhp/3GE7/2lA4MaKo2WlxFwnft4ltxTt6765e2zf2d6Y8cYaA1oAAFgAAAANgAGxZITKSWyFm2+RW6bqbXRTcz5IfTaJB90fWlww2khdzSW9Jrme0hNvTRCDQxvP6OpjI6MwdH+NKCpNgDzPY7ue0pS9fMaofwZY3bFd9DU54mrjPkVOYdT4o/xByo5Vp0PTWqK6PdkheB2zNd7Gqml7ltQviNJJ7TK8GtphvbTuPpyAfgThSU0uOviYHNRx95lqL/AATV3Ri1PdFSC7cK/wAPH9AHv1riK7MJ/wAPF9W33QkHwP8AsaOh3/BSfvL/AHY1e1QdDTvyWoHNVO9ccR+Kvy6UOqOdLswQhCsVNNXSslaWSsa9h2te0OaesHUqPjWimjlu6nL6Z/7Bzxf0nbB0NLVfkKGk+SU2uBX4FofjYB8sqHy2J5EbeKaQTvcS53olqv8Ag+BU9ICKaFkd9paOU76TzyndpKkUIUUuAbbBIPh/h/yfE6hoFmyhtQ3m8Jdr/tscf4k/EptNdLaejmHlNlhcekZHsHv+tZ3LMGXqeJoomGvtM4eey/aw2PqeO5SdQLtIUMx1pYj+0Wnqc13xAUy5c+Q+hr6L6vjMMpv+210H9B7oR6mA9qtSX+hmovS1EZ/R1TgPovjik95zkwF1IvKTObJYeAQhCkgpemBt8Lm6JIT3TxpJ13zT/oE9wunnpV/yuo/l/fRpH1Auxw52n2JXUdkNUcMnw5WLRVLbEZmefSl39ORg/uKr0z7saedoPqCndHDyMWZzOppW/ahd+FY0bWGt+8BzpG6Uz+dX9FNEPXKfinkkfpXop2V8lQ6KTiDHGBLlJjGVpzXcLhliT41k3cm4PApU0pblWK7cLPgIvq2+6FGsqGuFwdoW2irQIIxv4tvuhI4eB7KyNLQq/wAFWN/1Qd2GGIfhKY6Vmg6bN8ssDlLoyHW5JNpGuAdsJFhcbrhNNdGHVHPn2YIQhWKghCEACEIQAJd6bYL0lO/9XVtJ6nRys9rmpiKk6Ym3wyQ800B/34x8VWXVlo8oS9SbBpG6Rh7M7QfVdTl1A4g60TzzNLvR1/BTZK5z4OiuS66GpvC10W7wMg63cax3uNTQSk0SSWr6hvn07Xf05Lf3E20/V0QhasTYIQhaGZUNLD7YXUdJiHfNGElHbD1JyaYnWwyQedNAP9+M+wJOHYlNTyhrT8M78PdeKM/sN90Kb4DzZcVpB54lZ/svf+BV/Cz4GL6tvuhSnBmfJiVE7mfJ66acLOv7hrZ9sfaEIT4gVbHdH1DVXc6HipDfwkJ4p1zvIHIefpNK48C0YUFMG5mOqHAWvOQ9urZ4IAR9paT0q6oUYROWYsYGgBoAA1AAWA6gskIUkAhCEACEIQAIQhAAqdpd/wAqn+nB/wCTCriqdpd/yqf6cH/kwqHwSuRJVjLxvHOxw7wVKQuu1p5wPYo+Qck9R9i7KF14ozzsafshc30dL2WfRi+2KgedSSjufAfgnOkjwAdbFaf9pkrfsF34U7k9T0Qjd3YIQhamQv8ATXMG0MbT5dTGB/C17/wpSh1wvoXhFwegrohFVMLmtdnbZzmOa4AtDg5pG5xHNrS2xnRFKy5oagPH6uYZXf1YxY9WQdaXuqcnlG9ViisMpWGvAhiuf0bfdC34VUj5ZTm4s1z9e75mUfFWng9okqHMZ8tnbEAACyHwj9Q/WOGVp6Mrx0pg4FwIoqTlRQNc/wDWSXlk16jZz75AeZth0KIUtSyy07k44RYkIQmRYEIQgAQhCABCEIAEIQgAQhCABUrTC62FyDnlgH+/GfgrqqDpqmy0DG+fUxt9EPk/Aqy4ZMeUKQ7Fvwk+Ah+qZ7oWjct+E/MQ/VM90Lnejo+yc4HyZcUoel8je+CVPZIDgvMP+p0P1xHfFI34p/p2joJ39wQhC2MQQhCABCEIAEIQgAQhCABCEIAEIQgAQhCABCEIAFWuHnBX/qUDIhLxTo5ONacudpcGPZZzbg2s87ChCAFJjHAbEKW5MPHsF+XATJq3XjsH36mkdK18GuBuIVMUQbCYmBjRnmvENQANmEF52ebY868QsvoxNfqyGLwW0YR00sdRPM+aWN2doaBHEHa7G2tztvnW6EwEIWiSXBm23yCEIUkAhCEACEIQB//Z">
            <a:extLst>
              <a:ext uri="{FF2B5EF4-FFF2-40B4-BE49-F238E27FC236}">
                <a16:creationId xmlns:a16="http://schemas.microsoft.com/office/drawing/2014/main" id="{1715D90E-B74B-459C-B8E8-D14B2D8375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881188"/>
            <a:ext cx="2828925" cy="3924301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295F4-6D1C-4FB2-8163-CD92DB615237}"/>
              </a:ext>
            </a:extLst>
          </p:cNvPr>
          <p:cNvSpPr txBox="1"/>
          <p:nvPr/>
        </p:nvSpPr>
        <p:spPr>
          <a:xfrm>
            <a:off x="2057400" y="1828800"/>
            <a:ext cx="73152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At the table in the kitchen, there were three bowls of porridge.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“This porridge is </a:t>
            </a:r>
            <a:r>
              <a:rPr lang="en-US" sz="1800" b="1" dirty="0">
                <a:solidFill>
                  <a:prstClr val="black"/>
                </a:solidFill>
                <a:latin typeface="Calibri"/>
                <a:ea typeface="+mn-ea"/>
              </a:rPr>
              <a:t>too hot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!”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“This porridge is </a:t>
            </a:r>
            <a:r>
              <a:rPr lang="en-US" sz="1800" b="1" dirty="0">
                <a:solidFill>
                  <a:prstClr val="black"/>
                </a:solidFill>
                <a:latin typeface="Calibri"/>
                <a:ea typeface="+mn-ea"/>
              </a:rPr>
              <a:t>too cold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!”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“This porridge is </a:t>
            </a:r>
            <a:r>
              <a:rPr lang="en-US" sz="1800" b="1" dirty="0">
                <a:solidFill>
                  <a:prstClr val="black"/>
                </a:solidFill>
                <a:latin typeface="Calibri"/>
                <a:ea typeface="+mn-ea"/>
              </a:rPr>
              <a:t>just right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!”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She also tried out each of the three chairs and three beds.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prstClr val="black"/>
                </a:solidFill>
                <a:latin typeface="Calibri"/>
                <a:ea typeface="+mn-ea"/>
              </a:rPr>
              <a:t>Too big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, </a:t>
            </a:r>
            <a:r>
              <a:rPr lang="en-US" sz="1800" b="1" dirty="0">
                <a:solidFill>
                  <a:prstClr val="black"/>
                </a:solidFill>
                <a:latin typeface="Calibri"/>
                <a:ea typeface="+mn-ea"/>
              </a:rPr>
              <a:t>Too small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, </a:t>
            </a:r>
            <a:r>
              <a:rPr lang="en-US" sz="1800" b="1" dirty="0">
                <a:solidFill>
                  <a:prstClr val="black"/>
                </a:solidFill>
                <a:latin typeface="Calibri"/>
                <a:ea typeface="+mn-ea"/>
              </a:rPr>
              <a:t>Too hard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, </a:t>
            </a:r>
            <a:r>
              <a:rPr lang="en-US" sz="1800" b="1" dirty="0">
                <a:solidFill>
                  <a:prstClr val="black"/>
                </a:solidFill>
                <a:latin typeface="Calibri"/>
                <a:ea typeface="+mn-ea"/>
              </a:rPr>
              <a:t>Too soft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, and </a:t>
            </a:r>
            <a:r>
              <a:rPr lang="en-US" sz="1800" b="1" dirty="0">
                <a:solidFill>
                  <a:prstClr val="black"/>
                </a:solidFill>
                <a:latin typeface="Calibri"/>
                <a:ea typeface="+mn-ea"/>
              </a:rPr>
              <a:t>Just Right</a:t>
            </a:r>
          </a:p>
        </p:txBody>
      </p:sp>
      <p:pic>
        <p:nvPicPr>
          <p:cNvPr id="69645" name="Picture 2" descr="http://www.trovarsinrete.org/1circolo/english%20corner/goldilocks/e-bk-easy-readers-04goldilocks-pic1.gif">
            <a:extLst>
              <a:ext uri="{FF2B5EF4-FFF2-40B4-BE49-F238E27FC236}">
                <a16:creationId xmlns:a16="http://schemas.microsoft.com/office/drawing/2014/main" id="{FC911FF7-00B4-46D5-878D-165B227F3C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28956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6" name="Picture 4" descr="https://docrohan.files.wordpress.com/2013/11/6a00d8354ce17369e20133f1b1e838970b.jpg">
            <a:extLst>
              <a:ext uri="{FF2B5EF4-FFF2-40B4-BE49-F238E27FC236}">
                <a16:creationId xmlns:a16="http://schemas.microsoft.com/office/drawing/2014/main" id="{27A5C785-F1AD-44FA-BBCA-CC29E4483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t="5824" r="16820" b="6796"/>
          <a:stretch>
            <a:fillRect/>
          </a:stretch>
        </p:blipFill>
        <p:spPr bwMode="auto">
          <a:xfrm>
            <a:off x="6248400" y="3886200"/>
            <a:ext cx="1828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C4A0DD93-8F3C-EDC9-1405-8EB8FB92B46F}"/>
                  </a:ext>
                </a:extLst>
              </p:cNvPr>
              <p:cNvGraphicFramePr/>
              <p:nvPr/>
            </p:nvGraphicFramePr>
            <p:xfrm>
              <a:off x="0" y="0"/>
              <a:ext cx="12191999" cy="6858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C4A0DD93-8F3C-EDC9-1405-8EB8FB92B46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1999" cy="685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4AF8816-87AA-C1DF-5644-2100021070A5}"/>
              </a:ext>
            </a:extLst>
          </p:cNvPr>
          <p:cNvSpPr txBox="1"/>
          <p:nvPr/>
        </p:nvSpPr>
        <p:spPr>
          <a:xfrm>
            <a:off x="787651" y="217283"/>
            <a:ext cx="36666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 222 , Fall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 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= 155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Avg = 89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&gt;= 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&gt;= 80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&gt;= 70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 &gt;= 60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 &lt;= 50</a:t>
            </a:r>
          </a:p>
        </p:txBody>
      </p:sp>
    </p:spTree>
    <p:extLst>
      <p:ext uri="{BB962C8B-B14F-4D97-AF65-F5344CB8AC3E}">
        <p14:creationId xmlns:p14="http://schemas.microsoft.com/office/powerpoint/2010/main" val="26999903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>
            <a:extLst>
              <a:ext uri="{FF2B5EF4-FFF2-40B4-BE49-F238E27FC236}">
                <a16:creationId xmlns:a16="http://schemas.microsoft.com/office/drawing/2014/main" id="{8746E10C-64E2-4A32-A899-AD529C9FA0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2667000"/>
            <a:ext cx="10972800" cy="1139825"/>
          </a:xfrm>
        </p:spPr>
        <p:txBody>
          <a:bodyPr/>
          <a:lstStyle/>
          <a:p>
            <a:r>
              <a:rPr lang="en-US" altLang="en-US"/>
              <a:t>Thank you for your attention!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7" name="Rectangle 5">
            <a:extLst>
              <a:ext uri="{FF2B5EF4-FFF2-40B4-BE49-F238E27FC236}">
                <a16:creationId xmlns:a16="http://schemas.microsoft.com/office/drawing/2014/main" id="{9361D4F9-2259-4385-A59B-18F229670C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0772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		 RV search for exo - Planets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6387" name="Rectangle 6">
            <a:extLst>
              <a:ext uri="{FF2B5EF4-FFF2-40B4-BE49-F238E27FC236}">
                <a16:creationId xmlns:a16="http://schemas.microsoft.com/office/drawing/2014/main" id="{AF20D489-F9B8-4BD6-B3E5-0FF0E870A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1371600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70660" name="Picture 7" descr="detection">
            <a:extLst>
              <a:ext uri="{FF2B5EF4-FFF2-40B4-BE49-F238E27FC236}">
                <a16:creationId xmlns:a16="http://schemas.microsoft.com/office/drawing/2014/main" id="{CAAD9C02-CD7D-48B8-94F7-9F9732571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95438"/>
            <a:ext cx="617220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8">
            <a:extLst>
              <a:ext uri="{FF2B5EF4-FFF2-40B4-BE49-F238E27FC236}">
                <a16:creationId xmlns:a16="http://schemas.microsoft.com/office/drawing/2014/main" id="{29AE1A07-C974-40AA-B33B-52E5C6961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250" y="1676400"/>
            <a:ext cx="1960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Calibri"/>
                <a:ea typeface="+mn-ea"/>
              </a:rPr>
              <a:t>Radial Velocity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Calibri"/>
                <a:ea typeface="+mn-ea"/>
              </a:rPr>
              <a:t>Variations induced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Calibri"/>
                <a:ea typeface="+mn-ea"/>
              </a:rPr>
              <a:t>by </a:t>
            </a:r>
            <a:r>
              <a:rPr lang="en-US" sz="1800" b="1" dirty="0" err="1">
                <a:solidFill>
                  <a:prstClr val="black"/>
                </a:solidFill>
                <a:latin typeface="Calibri"/>
                <a:ea typeface="+mn-ea"/>
              </a:rPr>
              <a:t>exo</a:t>
            </a:r>
            <a:r>
              <a:rPr lang="en-US" sz="1800" b="1" dirty="0">
                <a:solidFill>
                  <a:prstClr val="black"/>
                </a:solidFill>
                <a:latin typeface="Calibri"/>
                <a:ea typeface="+mn-ea"/>
              </a:rPr>
              <a:t>-planets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70662" name="Picture 7" descr="C:\Users\Cade\Downloads\Orbit3.gif">
            <a:extLst>
              <a:ext uri="{FF2B5EF4-FFF2-40B4-BE49-F238E27FC236}">
                <a16:creationId xmlns:a16="http://schemas.microsoft.com/office/drawing/2014/main" id="{3D9D5C83-704A-4753-AD05-CF75254E80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423068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06281B-8D3D-492E-8D38-11502C94163D}"/>
              </a:ext>
            </a:extLst>
          </p:cNvPr>
          <p:cNvCxnSpPr/>
          <p:nvPr/>
        </p:nvCxnSpPr>
        <p:spPr>
          <a:xfrm>
            <a:off x="1905000" y="1295400"/>
            <a:ext cx="838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07" name="Rectangle 2">
            <a:extLst>
              <a:ext uri="{FF2B5EF4-FFF2-40B4-BE49-F238E27FC236}">
                <a16:creationId xmlns:a16="http://schemas.microsoft.com/office/drawing/2014/main" id="{D64A2E41-6A50-460C-9226-9F9AF74BD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265238"/>
          </a:xfrm>
        </p:spPr>
        <p:txBody>
          <a:bodyPr/>
          <a:lstStyle/>
          <a:p>
            <a:pPr eaLnBrk="1" hangingPunct="1"/>
            <a:r>
              <a:rPr lang="en-US" altLang="en-US"/>
              <a:t>Detecting Extra Solar Planets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61C935EC-DCF6-4D8A-A2A5-F98719A317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7526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As of September 1 2022 there are</a:t>
            </a:r>
            <a:br>
              <a:rPr lang="en-US" altLang="en-US" sz="2800" dirty="0"/>
            </a:br>
            <a:r>
              <a:rPr lang="en-US" altLang="en-US" sz="2800" dirty="0"/>
              <a:t>5,157 exoplanets discovered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smallest planet detected so far: </a:t>
            </a:r>
            <a:br>
              <a:rPr lang="en-US" altLang="en-US" sz="2800" dirty="0"/>
            </a:br>
            <a:r>
              <a:rPr lang="en-US" altLang="en-US" sz="2800" dirty="0"/>
              <a:t>5-Earth-mass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corresponding precision: </a:t>
            </a:r>
            <a:r>
              <a:rPr lang="en-US" altLang="en-US" sz="2800" b="1" dirty="0"/>
              <a:t>60 cm/s </a:t>
            </a:r>
            <a:r>
              <a:rPr lang="en-US" altLang="en-US" sz="2800" dirty="0"/>
              <a:t>required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 precision for an Earth-mass </a:t>
            </a:r>
            <a:br>
              <a:rPr lang="en-US" altLang="en-US" sz="2800" dirty="0"/>
            </a:br>
            <a:r>
              <a:rPr lang="en-US" altLang="en-US" sz="2800" dirty="0"/>
              <a:t>object in an Earth-like orbit </a:t>
            </a:r>
            <a:br>
              <a:rPr lang="en-US" altLang="en-US" sz="2800" dirty="0"/>
            </a:br>
            <a:r>
              <a:rPr lang="en-US" altLang="en-US" sz="2800" dirty="0"/>
              <a:t>around a Sun-like star:</a:t>
            </a:r>
            <a:br>
              <a:rPr lang="en-US" altLang="en-US" sz="2800" dirty="0"/>
            </a:br>
            <a:r>
              <a:rPr lang="en-US" altLang="en-US" sz="2800" b="1" dirty="0">
                <a:solidFill>
                  <a:srgbClr val="FF0000"/>
                </a:solidFill>
              </a:rPr>
              <a:t>5 cm/s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(50 kHz)</a:t>
            </a:r>
            <a:endParaRPr lang="en-US" altLang="en-US" sz="28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long term stability </a:t>
            </a:r>
            <a:r>
              <a:rPr lang="en-US" altLang="en-US" sz="2800" b="1" dirty="0">
                <a:solidFill>
                  <a:srgbClr val="FF0000"/>
                </a:solidFill>
              </a:rPr>
              <a:t>over years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pic>
        <p:nvPicPr>
          <p:cNvPr id="72709" name="Picture 11" descr="Jupiter near Sun">
            <a:extLst>
              <a:ext uri="{FF2B5EF4-FFF2-40B4-BE49-F238E27FC236}">
                <a16:creationId xmlns:a16="http://schemas.microsoft.com/office/drawing/2014/main" id="{0DFFD093-EE71-4C0A-B562-DFD1D546AA4D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5800" y="1547813"/>
            <a:ext cx="2198688" cy="2185987"/>
          </a:xfrm>
        </p:spPr>
      </p:pic>
      <p:pic>
        <p:nvPicPr>
          <p:cNvPr id="128012" name="Picture 12" descr="EarthLikePlanet">
            <a:extLst>
              <a:ext uri="{FF2B5EF4-FFF2-40B4-BE49-F238E27FC236}">
                <a16:creationId xmlns:a16="http://schemas.microsoft.com/office/drawing/2014/main" id="{5B2D35D4-1F95-40BC-AF76-659DCA979888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4419600"/>
            <a:ext cx="2514600" cy="2187575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BD754088-1739-489E-9250-01E57BD86E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/>
              <a:t>2.11: Relativistic Momentum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DBFF13DB-5A20-4ABB-AE82-6F9C68D3D6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0"/>
            <a:ext cx="8229600" cy="45307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900"/>
              <a:t>Because physicists believe that the conservation of momentum is fundamental, we begin by considering collisions where there do not exist external forces and 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sz="2900"/>
              <a:t>d</a:t>
            </a:r>
            <a:r>
              <a:rPr lang="en-US" altLang="en-US" sz="2900" b="1"/>
              <a:t>P</a:t>
            </a:r>
            <a:r>
              <a:rPr lang="en-US" altLang="en-US" sz="2900"/>
              <a:t>/dt  = </a:t>
            </a:r>
            <a:r>
              <a:rPr lang="en-US" altLang="en-US" sz="2900" b="1"/>
              <a:t>F</a:t>
            </a:r>
            <a:r>
              <a:rPr lang="en-US" altLang="en-US" sz="2900" b="1" baseline="-25000"/>
              <a:t>ext</a:t>
            </a:r>
            <a:r>
              <a:rPr lang="en-US" altLang="en-US" sz="2900" b="1"/>
              <a:t> </a:t>
            </a:r>
            <a:r>
              <a:rPr lang="en-US" altLang="en-US" sz="2900"/>
              <a:t>= </a:t>
            </a:r>
            <a:r>
              <a:rPr lang="en-US" altLang="en-US" sz="2900" b="1"/>
              <a:t>0</a:t>
            </a:r>
            <a:endParaRPr lang="en-US" altLang="en-US" sz="290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>
            <a:extLst>
              <a:ext uri="{FF2B5EF4-FFF2-40B4-BE49-F238E27FC236}">
                <a16:creationId xmlns:a16="http://schemas.microsoft.com/office/drawing/2014/main" id="{1E8B4D47-F424-460E-B628-73FCEE438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4375" y="1065213"/>
            <a:ext cx="8226425" cy="4497387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Frank (fixed or stationary system) is at rest in system K holding a ball of mass </a:t>
            </a:r>
            <a:r>
              <a:rPr lang="en-US" altLang="en-US" sz="2000" i="1"/>
              <a:t>m</a:t>
            </a:r>
            <a:r>
              <a:rPr lang="en-US" altLang="en-US" sz="2000"/>
              <a:t>. Mary (moving system) holds a similar ball in system K that is moving in the </a:t>
            </a:r>
            <a:r>
              <a:rPr lang="en-US" altLang="en-US" sz="2000" i="1"/>
              <a:t>x </a:t>
            </a:r>
            <a:r>
              <a:rPr lang="en-US" altLang="en-US" sz="2000"/>
              <a:t>direction with velocity </a:t>
            </a:r>
            <a:r>
              <a:rPr lang="en-US" altLang="en-US" sz="2000" i="1"/>
              <a:t>v </a:t>
            </a:r>
            <a:r>
              <a:rPr lang="en-US" altLang="en-US" sz="2000"/>
              <a:t>with respect to system K.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endParaRPr lang="en-US" altLang="en-US" sz="200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75779" name="Rectangle 6">
            <a:extLst>
              <a:ext uri="{FF2B5EF4-FFF2-40B4-BE49-F238E27FC236}">
                <a16:creationId xmlns:a16="http://schemas.microsoft.com/office/drawing/2014/main" id="{278735FE-ECA6-49D1-A41C-CB31F7042F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/>
              <a:t>Relativistic Momentum</a:t>
            </a:r>
          </a:p>
        </p:txBody>
      </p:sp>
      <p:pic>
        <p:nvPicPr>
          <p:cNvPr id="75780" name="Picture 1">
            <a:extLst>
              <a:ext uri="{FF2B5EF4-FFF2-40B4-BE49-F238E27FC236}">
                <a16:creationId xmlns:a16="http://schemas.microsoft.com/office/drawing/2014/main" id="{FA538445-E382-4DF3-95BD-6898591127B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514600"/>
            <a:ext cx="86360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>
            <a:extLst>
              <a:ext uri="{FF2B5EF4-FFF2-40B4-BE49-F238E27FC236}">
                <a16:creationId xmlns:a16="http://schemas.microsoft.com/office/drawing/2014/main" id="{6F1325CF-2575-4033-B0D7-0E2F31A67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0"/>
            <a:ext cx="8226425" cy="5106988"/>
          </a:xfrm>
        </p:spPr>
        <p:txBody>
          <a:bodyPr/>
          <a:lstStyle/>
          <a:p>
            <a:pPr eaLnBrk="1" hangingPunct="1"/>
            <a:r>
              <a:rPr lang="en-US" altLang="en-US"/>
              <a:t>If we use the definition of momentum, the momentum of the ball thrown by Frank is entirely in the </a:t>
            </a:r>
            <a:r>
              <a:rPr lang="en-US" altLang="en-US" i="1"/>
              <a:t>y </a:t>
            </a:r>
            <a:r>
              <a:rPr lang="en-US" altLang="en-US"/>
              <a:t>direction: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i="1"/>
              <a:t>p</a:t>
            </a:r>
            <a:r>
              <a:rPr lang="en-US" altLang="en-US" i="1" baseline="-25000"/>
              <a:t>Fy</a:t>
            </a:r>
            <a:r>
              <a:rPr lang="en-US" altLang="en-US"/>
              <a:t> = </a:t>
            </a:r>
            <a:r>
              <a:rPr lang="en-US" altLang="en-US" i="1"/>
              <a:t>mu</a:t>
            </a:r>
            <a:r>
              <a:rPr lang="en-US" altLang="en-US" i="1" baseline="-25000"/>
              <a:t>0</a:t>
            </a:r>
          </a:p>
          <a:p>
            <a:pPr eaLnBrk="1" hangingPunct="1"/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The change of momentum as observed by Frank is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l-GR" altLang="en-US">
                <a:latin typeface="Lucida Grande" pitchFamily="-84" charset="0"/>
                <a:cs typeface="Arial" panose="020B0604020202020204" pitchFamily="34" charset="0"/>
              </a:rPr>
              <a:t>Δ</a:t>
            </a:r>
            <a:r>
              <a:rPr lang="en-US" altLang="en-US" i="1">
                <a:cs typeface="Arial" panose="020B0604020202020204" pitchFamily="34" charset="0"/>
              </a:rPr>
              <a:t>p</a:t>
            </a:r>
            <a:r>
              <a:rPr lang="en-US" altLang="en-US" i="1" baseline="-25000">
                <a:cs typeface="Arial" panose="020B0604020202020204" pitchFamily="34" charset="0"/>
              </a:rPr>
              <a:t>F</a:t>
            </a:r>
            <a:r>
              <a:rPr lang="en-US" altLang="en-US">
                <a:cs typeface="Arial" panose="020B0604020202020204" pitchFamily="34" charset="0"/>
              </a:rPr>
              <a:t> = </a:t>
            </a:r>
            <a:r>
              <a:rPr lang="el-GR" altLang="en-US">
                <a:latin typeface="Lucida Grande" pitchFamily="-84" charset="0"/>
                <a:cs typeface="Arial" panose="020B0604020202020204" pitchFamily="34" charset="0"/>
              </a:rPr>
              <a:t>Δ</a:t>
            </a:r>
            <a:r>
              <a:rPr lang="en-US" altLang="en-US" i="1">
                <a:cs typeface="Arial" panose="020B0604020202020204" pitchFamily="34" charset="0"/>
              </a:rPr>
              <a:t>p</a:t>
            </a:r>
            <a:r>
              <a:rPr lang="en-US" altLang="en-US" i="1" baseline="-25000">
                <a:cs typeface="Arial" panose="020B0604020202020204" pitchFamily="34" charset="0"/>
              </a:rPr>
              <a:t>Fy</a:t>
            </a:r>
            <a:r>
              <a:rPr lang="en-US" altLang="en-US">
                <a:cs typeface="Arial" panose="020B0604020202020204" pitchFamily="34" charset="0"/>
              </a:rPr>
              <a:t> = </a:t>
            </a:r>
            <a:r>
              <a:rPr lang="en-US" altLang="en-US"/>
              <a:t>−</a:t>
            </a:r>
            <a:r>
              <a:rPr lang="en-US" altLang="en-US">
                <a:cs typeface="Arial" panose="020B0604020202020204" pitchFamily="34" charset="0"/>
              </a:rPr>
              <a:t>2</a:t>
            </a:r>
            <a:r>
              <a:rPr lang="en-US" altLang="en-US" i="1">
                <a:cs typeface="Arial" panose="020B0604020202020204" pitchFamily="34" charset="0"/>
              </a:rPr>
              <a:t>mu</a:t>
            </a:r>
            <a:r>
              <a:rPr lang="en-US" altLang="en-US" baseline="-25000">
                <a:cs typeface="Arial" panose="020B0604020202020204" pitchFamily="34" charset="0"/>
              </a:rPr>
              <a:t>0</a:t>
            </a:r>
          </a:p>
        </p:txBody>
      </p:sp>
      <p:sp>
        <p:nvSpPr>
          <p:cNvPr id="77827" name="Rectangle 7">
            <a:extLst>
              <a:ext uri="{FF2B5EF4-FFF2-40B4-BE49-F238E27FC236}">
                <a16:creationId xmlns:a16="http://schemas.microsoft.com/office/drawing/2014/main" id="{5AC96A92-B34F-4FA4-8C2B-5F2BACBA7D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/>
              <a:t>Relativistic Momentum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VERSION" val="XP"/>
  <p:tag name="ISGAMESHOW" val="False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10479</TotalTime>
  <Words>2103</Words>
  <Application>Microsoft Office PowerPoint</Application>
  <PresentationFormat>Widescreen</PresentationFormat>
  <Paragraphs>239</Paragraphs>
  <Slides>41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63" baseType="lpstr">
      <vt:lpstr>Aparajita</vt:lpstr>
      <vt:lpstr>Arial</vt:lpstr>
      <vt:lpstr>Calibri</vt:lpstr>
      <vt:lpstr>Calibri Light</vt:lpstr>
      <vt:lpstr>Comic Sans MS</vt:lpstr>
      <vt:lpstr>Garamond</vt:lpstr>
      <vt:lpstr>Helvetica</vt:lpstr>
      <vt:lpstr>Linux Libertine</vt:lpstr>
      <vt:lpstr>Lucida Grande</vt:lpstr>
      <vt:lpstr>Wingdings</vt:lpstr>
      <vt:lpstr>Edge</vt:lpstr>
      <vt:lpstr>5_Office Theme</vt:lpstr>
      <vt:lpstr>2_Office Theme</vt:lpstr>
      <vt:lpstr>3_Office Theme</vt:lpstr>
      <vt:lpstr>1_Edge</vt:lpstr>
      <vt:lpstr>14_Office Theme</vt:lpstr>
      <vt:lpstr>1_Office Theme</vt:lpstr>
      <vt:lpstr>2_Edge</vt:lpstr>
      <vt:lpstr>6_Office Theme</vt:lpstr>
      <vt:lpstr>7_Edge</vt:lpstr>
      <vt:lpstr>Office Theme</vt:lpstr>
      <vt:lpstr>Equation</vt:lpstr>
      <vt:lpstr>The Relativistic Doppler Effect (con’t)</vt:lpstr>
      <vt:lpstr>Application of the Doppler shift in Astronomy Detecting Extrasolar Planets</vt:lpstr>
      <vt:lpstr>Touching Modern Physics   in 2020-25</vt:lpstr>
      <vt:lpstr>StoRy of GoldiLocks &amp; the 3 bears</vt:lpstr>
      <vt:lpstr>    RV search for exo - Planets</vt:lpstr>
      <vt:lpstr>Detecting Extra Solar Planets</vt:lpstr>
      <vt:lpstr>2.11: Relativistic Momentum</vt:lpstr>
      <vt:lpstr>Relativistic Momentum</vt:lpstr>
      <vt:lpstr>Relativistic Momentum</vt:lpstr>
      <vt:lpstr>According to Mary (the Moving frame)</vt:lpstr>
      <vt:lpstr>Relativistic Momentum</vt:lpstr>
      <vt:lpstr>Relativistic Momentum (con’t)</vt:lpstr>
      <vt:lpstr>Relativistic Momentum</vt:lpstr>
      <vt:lpstr>With modified (relativistic) momentum (Example 2.9 )</vt:lpstr>
      <vt:lpstr>Relativistic Momentum: two points of view</vt:lpstr>
      <vt:lpstr>PowerPoint Presentation</vt:lpstr>
      <vt:lpstr>PowerPoint Presentation</vt:lpstr>
      <vt:lpstr>Relativistic Kinetic Energy</vt:lpstr>
      <vt:lpstr> </vt:lpstr>
      <vt:lpstr>Relativistic Kinetic Energy</vt:lpstr>
      <vt:lpstr>Total Energy and Rest Energy, Mass-energy Equivalence</vt:lpstr>
      <vt:lpstr>Kinetic Energy-Velocity (Relativistic and Classical )</vt:lpstr>
      <vt:lpstr>The Equivalence of Mass and Energy</vt:lpstr>
      <vt:lpstr>PowerPoint Presentation</vt:lpstr>
      <vt:lpstr>PowerPoint Presentation</vt:lpstr>
      <vt:lpstr>Relationship of Energy and Momentum</vt:lpstr>
      <vt:lpstr>Energy and Momentum</vt:lpstr>
      <vt:lpstr>Useful formulas</vt:lpstr>
      <vt:lpstr>PowerPoint Presentation</vt:lpstr>
      <vt:lpstr>PowerPoint Presentation</vt:lpstr>
      <vt:lpstr>PowerPoint Presentation</vt:lpstr>
      <vt:lpstr>From chapter2 Quiz</vt:lpstr>
      <vt:lpstr>Massless particles have a speed  equal to the speed of light c</vt:lpstr>
      <vt:lpstr>2.13: Computations in Modern Physics</vt:lpstr>
      <vt:lpstr>Units of Work and Energy</vt:lpstr>
      <vt:lpstr>The Electron Volt (eV)</vt:lpstr>
      <vt:lpstr>Other Units</vt:lpstr>
      <vt:lpstr>Two high energy protons hit each other  headon</vt:lpstr>
      <vt:lpstr>Electromagnetism and Relativity</vt:lpstr>
      <vt:lpstr>PowerPoint Presentation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Special Theory of Relativity</dc:title>
  <dc:creator>Anthony Pitucco</dc:creator>
  <cp:lastModifiedBy>Rodriguez, Carlos E</cp:lastModifiedBy>
  <cp:revision>437</cp:revision>
  <cp:lastPrinted>2013-09-04T20:26:23Z</cp:lastPrinted>
  <dcterms:created xsi:type="dcterms:W3CDTF">2011-08-26T19:01:52Z</dcterms:created>
  <dcterms:modified xsi:type="dcterms:W3CDTF">2022-09-14T20:48:23Z</dcterms:modified>
</cp:coreProperties>
</file>