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877"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ssler, Hans A" initials="SHA" lastIdx="2" clrIdx="0">
    <p:extLst>
      <p:ext uri="{19B8F6BF-5375-455C-9EA6-DF929625EA0E}">
        <p15:presenceInfo xmlns:p15="http://schemas.microsoft.com/office/powerpoint/2012/main" userId="Schuessler, Hans 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4" d="100"/>
          <a:sy n="94" d="100"/>
        </p:scale>
        <p:origin x="618"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6412F-E240-8053-DD19-5EC11D5EE7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BB1948-B992-BEA7-F12E-F3914234CD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8744AB-E9DA-C3AC-8BEF-BCDDFE9276A2}"/>
              </a:ext>
            </a:extLst>
          </p:cNvPr>
          <p:cNvSpPr>
            <a:spLocks noGrp="1"/>
          </p:cNvSpPr>
          <p:nvPr>
            <p:ph type="dt" sz="half" idx="10"/>
          </p:nvPr>
        </p:nvSpPr>
        <p:spPr/>
        <p:txBody>
          <a:bodyPr/>
          <a:lstStyle/>
          <a:p>
            <a:fld id="{03E33E03-5872-4C61-8FC5-19FC3913E27E}" type="datetimeFigureOut">
              <a:rPr lang="en-US" smtClean="0"/>
              <a:t>12/8/2022</a:t>
            </a:fld>
            <a:endParaRPr lang="en-US"/>
          </a:p>
        </p:txBody>
      </p:sp>
      <p:sp>
        <p:nvSpPr>
          <p:cNvPr id="5" name="Footer Placeholder 4">
            <a:extLst>
              <a:ext uri="{FF2B5EF4-FFF2-40B4-BE49-F238E27FC236}">
                <a16:creationId xmlns:a16="http://schemas.microsoft.com/office/drawing/2014/main" id="{580ED380-54C6-283E-70E5-B3157C526E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F37F04-F6FF-06CD-3102-3923ADA430C1}"/>
              </a:ext>
            </a:extLst>
          </p:cNvPr>
          <p:cNvSpPr>
            <a:spLocks noGrp="1"/>
          </p:cNvSpPr>
          <p:nvPr>
            <p:ph type="sldNum" sz="quarter" idx="12"/>
          </p:nvPr>
        </p:nvSpPr>
        <p:spPr/>
        <p:txBody>
          <a:bodyPr/>
          <a:lstStyle/>
          <a:p>
            <a:fld id="{452A7011-41D4-4C9F-AEDC-48305255E983}" type="slidenum">
              <a:rPr lang="en-US" smtClean="0"/>
              <a:t>‹#›</a:t>
            </a:fld>
            <a:endParaRPr lang="en-US"/>
          </a:p>
        </p:txBody>
      </p:sp>
    </p:spTree>
    <p:extLst>
      <p:ext uri="{BB962C8B-B14F-4D97-AF65-F5344CB8AC3E}">
        <p14:creationId xmlns:p14="http://schemas.microsoft.com/office/powerpoint/2010/main" val="715646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A793D-8B15-8BC0-9F1F-8B4E570C7F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E1B782-B068-34A0-AACA-4C3772432E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311A59-C85A-B3D1-CC1C-964622DD5C0B}"/>
              </a:ext>
            </a:extLst>
          </p:cNvPr>
          <p:cNvSpPr>
            <a:spLocks noGrp="1"/>
          </p:cNvSpPr>
          <p:nvPr>
            <p:ph type="dt" sz="half" idx="10"/>
          </p:nvPr>
        </p:nvSpPr>
        <p:spPr/>
        <p:txBody>
          <a:bodyPr/>
          <a:lstStyle/>
          <a:p>
            <a:fld id="{03E33E03-5872-4C61-8FC5-19FC3913E27E}" type="datetimeFigureOut">
              <a:rPr lang="en-US" smtClean="0"/>
              <a:t>12/8/2022</a:t>
            </a:fld>
            <a:endParaRPr lang="en-US"/>
          </a:p>
        </p:txBody>
      </p:sp>
      <p:sp>
        <p:nvSpPr>
          <p:cNvPr id="5" name="Footer Placeholder 4">
            <a:extLst>
              <a:ext uri="{FF2B5EF4-FFF2-40B4-BE49-F238E27FC236}">
                <a16:creationId xmlns:a16="http://schemas.microsoft.com/office/drawing/2014/main" id="{BB13C57A-A493-7DB5-291B-9C599BFF77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3FED26-0279-EEE2-9B2E-740BDAEB4025}"/>
              </a:ext>
            </a:extLst>
          </p:cNvPr>
          <p:cNvSpPr>
            <a:spLocks noGrp="1"/>
          </p:cNvSpPr>
          <p:nvPr>
            <p:ph type="sldNum" sz="quarter" idx="12"/>
          </p:nvPr>
        </p:nvSpPr>
        <p:spPr/>
        <p:txBody>
          <a:bodyPr/>
          <a:lstStyle/>
          <a:p>
            <a:fld id="{452A7011-41D4-4C9F-AEDC-48305255E983}" type="slidenum">
              <a:rPr lang="en-US" smtClean="0"/>
              <a:t>‹#›</a:t>
            </a:fld>
            <a:endParaRPr lang="en-US"/>
          </a:p>
        </p:txBody>
      </p:sp>
    </p:spTree>
    <p:extLst>
      <p:ext uri="{BB962C8B-B14F-4D97-AF65-F5344CB8AC3E}">
        <p14:creationId xmlns:p14="http://schemas.microsoft.com/office/powerpoint/2010/main" val="2974530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8D95DE-0DDF-2107-994D-98381AA1AD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F87CEA-AB8B-0AA6-F974-0700D02AEC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4287B8-07F1-D355-B234-BE4EE6CB7779}"/>
              </a:ext>
            </a:extLst>
          </p:cNvPr>
          <p:cNvSpPr>
            <a:spLocks noGrp="1"/>
          </p:cNvSpPr>
          <p:nvPr>
            <p:ph type="dt" sz="half" idx="10"/>
          </p:nvPr>
        </p:nvSpPr>
        <p:spPr/>
        <p:txBody>
          <a:bodyPr/>
          <a:lstStyle/>
          <a:p>
            <a:fld id="{03E33E03-5872-4C61-8FC5-19FC3913E27E}" type="datetimeFigureOut">
              <a:rPr lang="en-US" smtClean="0"/>
              <a:t>12/8/2022</a:t>
            </a:fld>
            <a:endParaRPr lang="en-US"/>
          </a:p>
        </p:txBody>
      </p:sp>
      <p:sp>
        <p:nvSpPr>
          <p:cNvPr id="5" name="Footer Placeholder 4">
            <a:extLst>
              <a:ext uri="{FF2B5EF4-FFF2-40B4-BE49-F238E27FC236}">
                <a16:creationId xmlns:a16="http://schemas.microsoft.com/office/drawing/2014/main" id="{B74DD99B-8B70-D2FB-E7EC-2E5716DE56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B8696-67A6-DF67-5923-D3FAE78BE3A9}"/>
              </a:ext>
            </a:extLst>
          </p:cNvPr>
          <p:cNvSpPr>
            <a:spLocks noGrp="1"/>
          </p:cNvSpPr>
          <p:nvPr>
            <p:ph type="sldNum" sz="quarter" idx="12"/>
          </p:nvPr>
        </p:nvSpPr>
        <p:spPr/>
        <p:txBody>
          <a:bodyPr/>
          <a:lstStyle/>
          <a:p>
            <a:fld id="{452A7011-41D4-4C9F-AEDC-48305255E983}" type="slidenum">
              <a:rPr lang="en-US" smtClean="0"/>
              <a:t>‹#›</a:t>
            </a:fld>
            <a:endParaRPr lang="en-US"/>
          </a:p>
        </p:txBody>
      </p:sp>
    </p:spTree>
    <p:extLst>
      <p:ext uri="{BB962C8B-B14F-4D97-AF65-F5344CB8AC3E}">
        <p14:creationId xmlns:p14="http://schemas.microsoft.com/office/powerpoint/2010/main" val="588875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7912"/>
            <a:ext cx="10972800" cy="1139825"/>
          </a:xfrm>
        </p:spPr>
        <p:txBody>
          <a:bodyPr/>
          <a:lstStyle/>
          <a:p>
            <a:r>
              <a:rPr lang="en-US"/>
              <a:t>Click to edit Master title style</a:t>
            </a:r>
          </a:p>
        </p:txBody>
      </p:sp>
      <p:sp>
        <p:nvSpPr>
          <p:cNvPr id="3" name="Content Placeholder 2"/>
          <p:cNvSpPr>
            <a:spLocks noGrp="1"/>
          </p:cNvSpPr>
          <p:nvPr>
            <p:ph sz="quarter" idx="1"/>
          </p:nvPr>
        </p:nvSpPr>
        <p:spPr>
          <a:xfrm>
            <a:off x="609600" y="1600299"/>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99"/>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6B13C95-A59C-4AAB-96B5-0DEE51DD1D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5492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00024-663A-EAB4-E291-59846AC46A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2FFCAF-D621-1055-9A6D-578DD240E1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A20D70-1ADD-4E93-1DDB-FA7FD9180060}"/>
              </a:ext>
            </a:extLst>
          </p:cNvPr>
          <p:cNvSpPr>
            <a:spLocks noGrp="1"/>
          </p:cNvSpPr>
          <p:nvPr>
            <p:ph type="dt" sz="half" idx="10"/>
          </p:nvPr>
        </p:nvSpPr>
        <p:spPr/>
        <p:txBody>
          <a:bodyPr/>
          <a:lstStyle/>
          <a:p>
            <a:fld id="{03E33E03-5872-4C61-8FC5-19FC3913E27E}" type="datetimeFigureOut">
              <a:rPr lang="en-US" smtClean="0"/>
              <a:t>12/8/2022</a:t>
            </a:fld>
            <a:endParaRPr lang="en-US"/>
          </a:p>
        </p:txBody>
      </p:sp>
      <p:sp>
        <p:nvSpPr>
          <p:cNvPr id="5" name="Footer Placeholder 4">
            <a:extLst>
              <a:ext uri="{FF2B5EF4-FFF2-40B4-BE49-F238E27FC236}">
                <a16:creationId xmlns:a16="http://schemas.microsoft.com/office/drawing/2014/main" id="{626771F3-0949-AF36-BADE-A66414568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D12346-D9CF-E7FD-46D5-FFB48D716100}"/>
              </a:ext>
            </a:extLst>
          </p:cNvPr>
          <p:cNvSpPr>
            <a:spLocks noGrp="1"/>
          </p:cNvSpPr>
          <p:nvPr>
            <p:ph type="sldNum" sz="quarter" idx="12"/>
          </p:nvPr>
        </p:nvSpPr>
        <p:spPr/>
        <p:txBody>
          <a:bodyPr/>
          <a:lstStyle/>
          <a:p>
            <a:fld id="{452A7011-41D4-4C9F-AEDC-48305255E983}" type="slidenum">
              <a:rPr lang="en-US" smtClean="0"/>
              <a:t>‹#›</a:t>
            </a:fld>
            <a:endParaRPr lang="en-US"/>
          </a:p>
        </p:txBody>
      </p:sp>
    </p:spTree>
    <p:extLst>
      <p:ext uri="{BB962C8B-B14F-4D97-AF65-F5344CB8AC3E}">
        <p14:creationId xmlns:p14="http://schemas.microsoft.com/office/powerpoint/2010/main" val="1388766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6D8B9-9C80-5E85-931C-69000C06F4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8520D5-D052-65D8-D1A0-4C7A2CA12C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ACE753-7082-0AC9-E2B7-682924AD2389}"/>
              </a:ext>
            </a:extLst>
          </p:cNvPr>
          <p:cNvSpPr>
            <a:spLocks noGrp="1"/>
          </p:cNvSpPr>
          <p:nvPr>
            <p:ph type="dt" sz="half" idx="10"/>
          </p:nvPr>
        </p:nvSpPr>
        <p:spPr/>
        <p:txBody>
          <a:bodyPr/>
          <a:lstStyle/>
          <a:p>
            <a:fld id="{03E33E03-5872-4C61-8FC5-19FC3913E27E}" type="datetimeFigureOut">
              <a:rPr lang="en-US" smtClean="0"/>
              <a:t>12/8/2022</a:t>
            </a:fld>
            <a:endParaRPr lang="en-US"/>
          </a:p>
        </p:txBody>
      </p:sp>
      <p:sp>
        <p:nvSpPr>
          <p:cNvPr id="5" name="Footer Placeholder 4">
            <a:extLst>
              <a:ext uri="{FF2B5EF4-FFF2-40B4-BE49-F238E27FC236}">
                <a16:creationId xmlns:a16="http://schemas.microsoft.com/office/drawing/2014/main" id="{BA984611-C944-6044-9A11-CA524452CA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5940EF-AF3E-E71D-1D70-4D770BA19C60}"/>
              </a:ext>
            </a:extLst>
          </p:cNvPr>
          <p:cNvSpPr>
            <a:spLocks noGrp="1"/>
          </p:cNvSpPr>
          <p:nvPr>
            <p:ph type="sldNum" sz="quarter" idx="12"/>
          </p:nvPr>
        </p:nvSpPr>
        <p:spPr/>
        <p:txBody>
          <a:bodyPr/>
          <a:lstStyle/>
          <a:p>
            <a:fld id="{452A7011-41D4-4C9F-AEDC-48305255E983}" type="slidenum">
              <a:rPr lang="en-US" smtClean="0"/>
              <a:t>‹#›</a:t>
            </a:fld>
            <a:endParaRPr lang="en-US"/>
          </a:p>
        </p:txBody>
      </p:sp>
    </p:spTree>
    <p:extLst>
      <p:ext uri="{BB962C8B-B14F-4D97-AF65-F5344CB8AC3E}">
        <p14:creationId xmlns:p14="http://schemas.microsoft.com/office/powerpoint/2010/main" val="199905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F4E8B-22D7-9335-CA66-15254BC865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729C94-CAE2-F4B3-8816-B809A6DAA1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F1D7F4-70C4-BCC2-E0E1-353905FC7F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5DAD67-C7DD-F74D-A200-51D5FA11E8FD}"/>
              </a:ext>
            </a:extLst>
          </p:cNvPr>
          <p:cNvSpPr>
            <a:spLocks noGrp="1"/>
          </p:cNvSpPr>
          <p:nvPr>
            <p:ph type="dt" sz="half" idx="10"/>
          </p:nvPr>
        </p:nvSpPr>
        <p:spPr/>
        <p:txBody>
          <a:bodyPr/>
          <a:lstStyle/>
          <a:p>
            <a:fld id="{03E33E03-5872-4C61-8FC5-19FC3913E27E}" type="datetimeFigureOut">
              <a:rPr lang="en-US" smtClean="0"/>
              <a:t>12/8/2022</a:t>
            </a:fld>
            <a:endParaRPr lang="en-US"/>
          </a:p>
        </p:txBody>
      </p:sp>
      <p:sp>
        <p:nvSpPr>
          <p:cNvPr id="6" name="Footer Placeholder 5">
            <a:extLst>
              <a:ext uri="{FF2B5EF4-FFF2-40B4-BE49-F238E27FC236}">
                <a16:creationId xmlns:a16="http://schemas.microsoft.com/office/drawing/2014/main" id="{46B287E7-806C-C131-4168-37A6408E6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E45EF4-4F12-18BF-CD13-E71442CBD56C}"/>
              </a:ext>
            </a:extLst>
          </p:cNvPr>
          <p:cNvSpPr>
            <a:spLocks noGrp="1"/>
          </p:cNvSpPr>
          <p:nvPr>
            <p:ph type="sldNum" sz="quarter" idx="12"/>
          </p:nvPr>
        </p:nvSpPr>
        <p:spPr/>
        <p:txBody>
          <a:bodyPr/>
          <a:lstStyle/>
          <a:p>
            <a:fld id="{452A7011-41D4-4C9F-AEDC-48305255E983}" type="slidenum">
              <a:rPr lang="en-US" smtClean="0"/>
              <a:t>‹#›</a:t>
            </a:fld>
            <a:endParaRPr lang="en-US"/>
          </a:p>
        </p:txBody>
      </p:sp>
    </p:spTree>
    <p:extLst>
      <p:ext uri="{BB962C8B-B14F-4D97-AF65-F5344CB8AC3E}">
        <p14:creationId xmlns:p14="http://schemas.microsoft.com/office/powerpoint/2010/main" val="1015123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8D5EA-84FB-EB02-ED1D-B04359817A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9F23A1-19EE-C58B-5D91-136964834A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28C31A-9D66-CCC3-C017-B934595969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02CD81-CEA1-3C15-3CDE-698616E882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7452D4-0907-AA9F-8D8A-E86A303861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15705D-7BBB-0F27-B473-B3657041FDF6}"/>
              </a:ext>
            </a:extLst>
          </p:cNvPr>
          <p:cNvSpPr>
            <a:spLocks noGrp="1"/>
          </p:cNvSpPr>
          <p:nvPr>
            <p:ph type="dt" sz="half" idx="10"/>
          </p:nvPr>
        </p:nvSpPr>
        <p:spPr/>
        <p:txBody>
          <a:bodyPr/>
          <a:lstStyle/>
          <a:p>
            <a:fld id="{03E33E03-5872-4C61-8FC5-19FC3913E27E}" type="datetimeFigureOut">
              <a:rPr lang="en-US" smtClean="0"/>
              <a:t>12/8/2022</a:t>
            </a:fld>
            <a:endParaRPr lang="en-US"/>
          </a:p>
        </p:txBody>
      </p:sp>
      <p:sp>
        <p:nvSpPr>
          <p:cNvPr id="8" name="Footer Placeholder 7">
            <a:extLst>
              <a:ext uri="{FF2B5EF4-FFF2-40B4-BE49-F238E27FC236}">
                <a16:creationId xmlns:a16="http://schemas.microsoft.com/office/drawing/2014/main" id="{7ED5D1E4-3CB9-C6F2-FC29-736D185861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B6823B-4E81-7DFD-4299-0EA27ECA4636}"/>
              </a:ext>
            </a:extLst>
          </p:cNvPr>
          <p:cNvSpPr>
            <a:spLocks noGrp="1"/>
          </p:cNvSpPr>
          <p:nvPr>
            <p:ph type="sldNum" sz="quarter" idx="12"/>
          </p:nvPr>
        </p:nvSpPr>
        <p:spPr/>
        <p:txBody>
          <a:bodyPr/>
          <a:lstStyle/>
          <a:p>
            <a:fld id="{452A7011-41D4-4C9F-AEDC-48305255E983}" type="slidenum">
              <a:rPr lang="en-US" smtClean="0"/>
              <a:t>‹#›</a:t>
            </a:fld>
            <a:endParaRPr lang="en-US"/>
          </a:p>
        </p:txBody>
      </p:sp>
    </p:spTree>
    <p:extLst>
      <p:ext uri="{BB962C8B-B14F-4D97-AF65-F5344CB8AC3E}">
        <p14:creationId xmlns:p14="http://schemas.microsoft.com/office/powerpoint/2010/main" val="181663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74095-7D0D-19CB-914A-087574B30C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943A3E-3336-BAFC-EF3B-150FDB95F4B6}"/>
              </a:ext>
            </a:extLst>
          </p:cNvPr>
          <p:cNvSpPr>
            <a:spLocks noGrp="1"/>
          </p:cNvSpPr>
          <p:nvPr>
            <p:ph type="dt" sz="half" idx="10"/>
          </p:nvPr>
        </p:nvSpPr>
        <p:spPr/>
        <p:txBody>
          <a:bodyPr/>
          <a:lstStyle/>
          <a:p>
            <a:fld id="{03E33E03-5872-4C61-8FC5-19FC3913E27E}" type="datetimeFigureOut">
              <a:rPr lang="en-US" smtClean="0"/>
              <a:t>12/8/2022</a:t>
            </a:fld>
            <a:endParaRPr lang="en-US"/>
          </a:p>
        </p:txBody>
      </p:sp>
      <p:sp>
        <p:nvSpPr>
          <p:cNvPr id="4" name="Footer Placeholder 3">
            <a:extLst>
              <a:ext uri="{FF2B5EF4-FFF2-40B4-BE49-F238E27FC236}">
                <a16:creationId xmlns:a16="http://schemas.microsoft.com/office/drawing/2014/main" id="{F23634F7-5261-CDF0-08DA-8535B535EB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35D4E7-FFAE-5E9D-9613-A366CEC37862}"/>
              </a:ext>
            </a:extLst>
          </p:cNvPr>
          <p:cNvSpPr>
            <a:spLocks noGrp="1"/>
          </p:cNvSpPr>
          <p:nvPr>
            <p:ph type="sldNum" sz="quarter" idx="12"/>
          </p:nvPr>
        </p:nvSpPr>
        <p:spPr/>
        <p:txBody>
          <a:bodyPr/>
          <a:lstStyle/>
          <a:p>
            <a:fld id="{452A7011-41D4-4C9F-AEDC-48305255E983}" type="slidenum">
              <a:rPr lang="en-US" smtClean="0"/>
              <a:t>‹#›</a:t>
            </a:fld>
            <a:endParaRPr lang="en-US"/>
          </a:p>
        </p:txBody>
      </p:sp>
    </p:spTree>
    <p:extLst>
      <p:ext uri="{BB962C8B-B14F-4D97-AF65-F5344CB8AC3E}">
        <p14:creationId xmlns:p14="http://schemas.microsoft.com/office/powerpoint/2010/main" val="2882871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451C0E-F564-7A0B-5B91-FD183581FA3A}"/>
              </a:ext>
            </a:extLst>
          </p:cNvPr>
          <p:cNvSpPr>
            <a:spLocks noGrp="1"/>
          </p:cNvSpPr>
          <p:nvPr>
            <p:ph type="dt" sz="half" idx="10"/>
          </p:nvPr>
        </p:nvSpPr>
        <p:spPr/>
        <p:txBody>
          <a:bodyPr/>
          <a:lstStyle/>
          <a:p>
            <a:fld id="{03E33E03-5872-4C61-8FC5-19FC3913E27E}" type="datetimeFigureOut">
              <a:rPr lang="en-US" smtClean="0"/>
              <a:t>12/8/2022</a:t>
            </a:fld>
            <a:endParaRPr lang="en-US"/>
          </a:p>
        </p:txBody>
      </p:sp>
      <p:sp>
        <p:nvSpPr>
          <p:cNvPr id="3" name="Footer Placeholder 2">
            <a:extLst>
              <a:ext uri="{FF2B5EF4-FFF2-40B4-BE49-F238E27FC236}">
                <a16:creationId xmlns:a16="http://schemas.microsoft.com/office/drawing/2014/main" id="{0333B031-0351-0B9F-BFFB-CEA127079A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8339D4-CF01-297D-4BEE-F779EB025F67}"/>
              </a:ext>
            </a:extLst>
          </p:cNvPr>
          <p:cNvSpPr>
            <a:spLocks noGrp="1"/>
          </p:cNvSpPr>
          <p:nvPr>
            <p:ph type="sldNum" sz="quarter" idx="12"/>
          </p:nvPr>
        </p:nvSpPr>
        <p:spPr/>
        <p:txBody>
          <a:bodyPr/>
          <a:lstStyle/>
          <a:p>
            <a:fld id="{452A7011-41D4-4C9F-AEDC-48305255E983}" type="slidenum">
              <a:rPr lang="en-US" smtClean="0"/>
              <a:t>‹#›</a:t>
            </a:fld>
            <a:endParaRPr lang="en-US"/>
          </a:p>
        </p:txBody>
      </p:sp>
    </p:spTree>
    <p:extLst>
      <p:ext uri="{BB962C8B-B14F-4D97-AF65-F5344CB8AC3E}">
        <p14:creationId xmlns:p14="http://schemas.microsoft.com/office/powerpoint/2010/main" val="3445569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227D-BA41-8538-74A8-73B581186D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199EE7-A2D0-4672-9A7B-CB478134E0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082F3F-8177-B713-F349-86662E9821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92CBC7-CAF1-C94E-59F3-BA2DDEBAB2EE}"/>
              </a:ext>
            </a:extLst>
          </p:cNvPr>
          <p:cNvSpPr>
            <a:spLocks noGrp="1"/>
          </p:cNvSpPr>
          <p:nvPr>
            <p:ph type="dt" sz="half" idx="10"/>
          </p:nvPr>
        </p:nvSpPr>
        <p:spPr/>
        <p:txBody>
          <a:bodyPr/>
          <a:lstStyle/>
          <a:p>
            <a:fld id="{03E33E03-5872-4C61-8FC5-19FC3913E27E}" type="datetimeFigureOut">
              <a:rPr lang="en-US" smtClean="0"/>
              <a:t>12/8/2022</a:t>
            </a:fld>
            <a:endParaRPr lang="en-US"/>
          </a:p>
        </p:txBody>
      </p:sp>
      <p:sp>
        <p:nvSpPr>
          <p:cNvPr id="6" name="Footer Placeholder 5">
            <a:extLst>
              <a:ext uri="{FF2B5EF4-FFF2-40B4-BE49-F238E27FC236}">
                <a16:creationId xmlns:a16="http://schemas.microsoft.com/office/drawing/2014/main" id="{0540CF4C-C18E-8787-EF3E-FAE7AA50A3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E6DA0B-22DF-CD5F-F685-449CBE0DCB1A}"/>
              </a:ext>
            </a:extLst>
          </p:cNvPr>
          <p:cNvSpPr>
            <a:spLocks noGrp="1"/>
          </p:cNvSpPr>
          <p:nvPr>
            <p:ph type="sldNum" sz="quarter" idx="12"/>
          </p:nvPr>
        </p:nvSpPr>
        <p:spPr/>
        <p:txBody>
          <a:bodyPr/>
          <a:lstStyle/>
          <a:p>
            <a:fld id="{452A7011-41D4-4C9F-AEDC-48305255E983}" type="slidenum">
              <a:rPr lang="en-US" smtClean="0"/>
              <a:t>‹#›</a:t>
            </a:fld>
            <a:endParaRPr lang="en-US"/>
          </a:p>
        </p:txBody>
      </p:sp>
    </p:spTree>
    <p:extLst>
      <p:ext uri="{BB962C8B-B14F-4D97-AF65-F5344CB8AC3E}">
        <p14:creationId xmlns:p14="http://schemas.microsoft.com/office/powerpoint/2010/main" val="1883895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77A98-096D-31B2-2310-FB5B56101D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F34463-1BF3-5CC9-3BBE-DD1C9CBC61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7EC1C5-CF9F-8E2A-5FFA-AA610D3C64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51B2EC-5AC7-A308-BA35-943C8786377F}"/>
              </a:ext>
            </a:extLst>
          </p:cNvPr>
          <p:cNvSpPr>
            <a:spLocks noGrp="1"/>
          </p:cNvSpPr>
          <p:nvPr>
            <p:ph type="dt" sz="half" idx="10"/>
          </p:nvPr>
        </p:nvSpPr>
        <p:spPr/>
        <p:txBody>
          <a:bodyPr/>
          <a:lstStyle/>
          <a:p>
            <a:fld id="{03E33E03-5872-4C61-8FC5-19FC3913E27E}" type="datetimeFigureOut">
              <a:rPr lang="en-US" smtClean="0"/>
              <a:t>12/8/2022</a:t>
            </a:fld>
            <a:endParaRPr lang="en-US"/>
          </a:p>
        </p:txBody>
      </p:sp>
      <p:sp>
        <p:nvSpPr>
          <p:cNvPr id="6" name="Footer Placeholder 5">
            <a:extLst>
              <a:ext uri="{FF2B5EF4-FFF2-40B4-BE49-F238E27FC236}">
                <a16:creationId xmlns:a16="http://schemas.microsoft.com/office/drawing/2014/main" id="{5BB1DBA7-3FD3-ACB5-A9C3-88A97252B5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19531-F511-1EAC-A166-7DD98527632B}"/>
              </a:ext>
            </a:extLst>
          </p:cNvPr>
          <p:cNvSpPr>
            <a:spLocks noGrp="1"/>
          </p:cNvSpPr>
          <p:nvPr>
            <p:ph type="sldNum" sz="quarter" idx="12"/>
          </p:nvPr>
        </p:nvSpPr>
        <p:spPr/>
        <p:txBody>
          <a:bodyPr/>
          <a:lstStyle/>
          <a:p>
            <a:fld id="{452A7011-41D4-4C9F-AEDC-48305255E983}" type="slidenum">
              <a:rPr lang="en-US" smtClean="0"/>
              <a:t>‹#›</a:t>
            </a:fld>
            <a:endParaRPr lang="en-US"/>
          </a:p>
        </p:txBody>
      </p:sp>
    </p:spTree>
    <p:extLst>
      <p:ext uri="{BB962C8B-B14F-4D97-AF65-F5344CB8AC3E}">
        <p14:creationId xmlns:p14="http://schemas.microsoft.com/office/powerpoint/2010/main" val="156108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27C0A9-5125-6549-300E-5F3DDCF7C8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1218C0-D746-3C51-11D5-5EAA4A11C2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FA667-1D78-4101-6D33-3B8FD8AFD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E33E03-5872-4C61-8FC5-19FC3913E27E}" type="datetimeFigureOut">
              <a:rPr lang="en-US" smtClean="0"/>
              <a:t>12/8/2022</a:t>
            </a:fld>
            <a:endParaRPr lang="en-US"/>
          </a:p>
        </p:txBody>
      </p:sp>
      <p:sp>
        <p:nvSpPr>
          <p:cNvPr id="5" name="Footer Placeholder 4">
            <a:extLst>
              <a:ext uri="{FF2B5EF4-FFF2-40B4-BE49-F238E27FC236}">
                <a16:creationId xmlns:a16="http://schemas.microsoft.com/office/drawing/2014/main" id="{C49096A5-72CA-CB54-1C1D-0B7E9C1E83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487841-C090-D5D4-2BDA-7BBEEA4D6A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2A7011-41D4-4C9F-AEDC-48305255E983}" type="slidenum">
              <a:rPr lang="en-US" smtClean="0"/>
              <a:t>‹#›</a:t>
            </a:fld>
            <a:endParaRPr lang="en-US"/>
          </a:p>
        </p:txBody>
      </p:sp>
    </p:spTree>
    <p:extLst>
      <p:ext uri="{BB962C8B-B14F-4D97-AF65-F5344CB8AC3E}">
        <p14:creationId xmlns:p14="http://schemas.microsoft.com/office/powerpoint/2010/main" val="3307636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0.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10.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6.png"/><Relationship Id="rId3" Type="http://schemas.openxmlformats.org/officeDocument/2006/relationships/image" Target="../media/image17.png"/><Relationship Id="rId7" Type="http://schemas.openxmlformats.org/officeDocument/2006/relationships/image" Target="../media/image20.png"/><Relationship Id="rId12" Type="http://schemas.openxmlformats.org/officeDocument/2006/relationships/image" Target="../media/image25.png"/><Relationship Id="rId17" Type="http://schemas.openxmlformats.org/officeDocument/2006/relationships/image" Target="../media/image30.png"/><Relationship Id="rId2" Type="http://schemas.openxmlformats.org/officeDocument/2006/relationships/image" Target="../media/image16.png"/><Relationship Id="rId16"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24.png"/><Relationship Id="rId5" Type="http://schemas.openxmlformats.org/officeDocument/2006/relationships/image" Target="../media/image19.png"/><Relationship Id="rId15" Type="http://schemas.openxmlformats.org/officeDocument/2006/relationships/image" Target="../media/image28.png"/><Relationship Id="rId10" Type="http://schemas.openxmlformats.org/officeDocument/2006/relationships/image" Target="../media/image23.png"/><Relationship Id="rId4" Type="http://schemas.openxmlformats.org/officeDocument/2006/relationships/image" Target="../media/image18.png"/><Relationship Id="rId9" Type="http://schemas.openxmlformats.org/officeDocument/2006/relationships/image" Target="../media/image22.png"/><Relationship Id="rId14" Type="http://schemas.openxmlformats.org/officeDocument/2006/relationships/image" Target="../media/image27.png"/></Relationships>
</file>

<file path=ppt/slides/_rels/slide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4D552-A8BF-C7C2-E309-1D7BC53E367D}"/>
              </a:ext>
            </a:extLst>
          </p:cNvPr>
          <p:cNvSpPr>
            <a:spLocks noGrp="1"/>
          </p:cNvSpPr>
          <p:nvPr>
            <p:ph type="ctrTitle"/>
          </p:nvPr>
        </p:nvSpPr>
        <p:spPr/>
        <p:txBody>
          <a:bodyPr/>
          <a:lstStyle/>
          <a:p>
            <a:r>
              <a:rPr lang="en-US" dirty="0"/>
              <a:t>Final Exam Review</a:t>
            </a:r>
          </a:p>
        </p:txBody>
      </p:sp>
    </p:spTree>
    <p:extLst>
      <p:ext uri="{BB962C8B-B14F-4D97-AF65-F5344CB8AC3E}">
        <p14:creationId xmlns:p14="http://schemas.microsoft.com/office/powerpoint/2010/main" val="3885846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E7EA1-26FA-8952-E961-323CCC350146}"/>
              </a:ext>
            </a:extLst>
          </p:cNvPr>
          <p:cNvSpPr>
            <a:spLocks noGrp="1"/>
          </p:cNvSpPr>
          <p:nvPr>
            <p:ph type="title" sz="quarter"/>
          </p:nvPr>
        </p:nvSpPr>
        <p:spPr/>
        <p:txBody>
          <a:bodyPr/>
          <a:lstStyle/>
          <a:p>
            <a:r>
              <a:rPr lang="en-US" dirty="0"/>
              <a:t>Lunar  occultation of Mars</a:t>
            </a:r>
          </a:p>
        </p:txBody>
      </p:sp>
      <p:sp>
        <p:nvSpPr>
          <p:cNvPr id="3" name="Content Placeholder 2">
            <a:extLst>
              <a:ext uri="{FF2B5EF4-FFF2-40B4-BE49-F238E27FC236}">
                <a16:creationId xmlns:a16="http://schemas.microsoft.com/office/drawing/2014/main" id="{490F9EB9-F91C-5975-4077-9FCBB46A00CD}"/>
              </a:ext>
            </a:extLst>
          </p:cNvPr>
          <p:cNvSpPr>
            <a:spLocks noGrp="1"/>
          </p:cNvSpPr>
          <p:nvPr>
            <p:ph sz="quarter" idx="1"/>
          </p:nvPr>
        </p:nvSpPr>
        <p:spPr/>
        <p:txBody>
          <a:bodyPr>
            <a:normAutofit fontScale="92500" lnSpcReduction="10000"/>
          </a:bodyPr>
          <a:lstStyle/>
          <a:p>
            <a:pPr algn="l"/>
            <a:r>
              <a:rPr lang="en-US" sz="2000" b="0" i="0" dirty="0">
                <a:solidFill>
                  <a:srgbClr val="111111"/>
                </a:solidFill>
                <a:effectLst/>
                <a:latin typeface="Open Sans" panose="020B0606030504020204" pitchFamily="34" charset="0"/>
              </a:rPr>
              <a:t>The Moon will pass in front of Mars, creating a lunar occultation visible from parts of the Americas, Europe and Northern Africa.</a:t>
            </a:r>
          </a:p>
          <a:p>
            <a:pPr algn="l"/>
            <a:r>
              <a:rPr lang="en-US" sz="2000" b="0" i="0" dirty="0">
                <a:solidFill>
                  <a:srgbClr val="111111"/>
                </a:solidFill>
                <a:effectLst/>
                <a:latin typeface="Open Sans" panose="020B0606030504020204" pitchFamily="34" charset="0"/>
              </a:rPr>
              <a:t>Lunar occultations are only ever visible from a small fraction of the Earth's surface. Since the Moon is much closer to the Earth than other celestial </a:t>
            </a:r>
            <a:r>
              <a:rPr lang="en-US" b="0" i="0" dirty="0">
                <a:solidFill>
                  <a:srgbClr val="111111"/>
                </a:solidFill>
                <a:effectLst/>
                <a:latin typeface="Open Sans" panose="020B0606030504020204" pitchFamily="34" charset="0"/>
              </a:rPr>
              <a:t>objects,</a:t>
            </a:r>
          </a:p>
          <a:p>
            <a:endParaRPr lang="en-US" dirty="0"/>
          </a:p>
        </p:txBody>
      </p:sp>
      <p:sp>
        <p:nvSpPr>
          <p:cNvPr id="4" name="Content Placeholder 3">
            <a:extLst>
              <a:ext uri="{FF2B5EF4-FFF2-40B4-BE49-F238E27FC236}">
                <a16:creationId xmlns:a16="http://schemas.microsoft.com/office/drawing/2014/main" id="{BC7E4D0F-310B-5984-B47C-A0A458C9DB1B}"/>
              </a:ext>
            </a:extLst>
          </p:cNvPr>
          <p:cNvSpPr>
            <a:spLocks noGrp="1"/>
          </p:cNvSpPr>
          <p:nvPr>
            <p:ph sz="quarter" idx="2"/>
          </p:nvPr>
        </p:nvSpPr>
        <p:spPr>
          <a:xfrm>
            <a:off x="677644" y="4704226"/>
            <a:ext cx="10412602" cy="2189163"/>
          </a:xfrm>
        </p:spPr>
        <p:txBody>
          <a:bodyPr/>
          <a:lstStyle/>
          <a:p>
            <a:r>
              <a:rPr lang="en-US" sz="2000" b="0" i="0" dirty="0">
                <a:solidFill>
                  <a:srgbClr val="111111"/>
                </a:solidFill>
                <a:effectLst/>
                <a:latin typeface="Open Sans" panose="020B0606030504020204" pitchFamily="34" charset="0"/>
              </a:rPr>
              <a:t>this occasion, the occultation will be visible from College Station. It will begin </a:t>
            </a:r>
            <a:r>
              <a:rPr lang="en-US" sz="2000" dirty="0">
                <a:solidFill>
                  <a:srgbClr val="111111"/>
                </a:solidFill>
                <a:latin typeface="Open Sans" panose="020B0606030504020204" pitchFamily="34" charset="0"/>
              </a:rPr>
              <a:t>with </a:t>
            </a:r>
            <a:r>
              <a:rPr lang="en-US" sz="2000" dirty="0" err="1">
                <a:solidFill>
                  <a:srgbClr val="111111"/>
                </a:solidFill>
                <a:latin typeface="Open Sans" panose="020B0606030504020204" pitchFamily="34" charset="0"/>
              </a:rPr>
              <a:t>theOn</a:t>
            </a:r>
            <a:r>
              <a:rPr lang="en-US" sz="2000" dirty="0">
                <a:solidFill>
                  <a:srgbClr val="111111"/>
                </a:solidFill>
                <a:latin typeface="Open Sans" panose="020B0606030504020204" pitchFamily="34" charset="0"/>
              </a:rPr>
              <a:t> </a:t>
            </a:r>
            <a:r>
              <a:rPr lang="en-US" sz="2000" b="0" i="0" dirty="0">
                <a:solidFill>
                  <a:srgbClr val="111111"/>
                </a:solidFill>
                <a:effectLst/>
                <a:latin typeface="Open Sans" panose="020B0606030504020204" pitchFamily="34" charset="0"/>
              </a:rPr>
              <a:t>disappearance of Mars behind the Moon at 21:01 </a:t>
            </a:r>
            <a:r>
              <a:rPr lang="en-US" sz="2000" b="0" i="0" dirty="0" err="1">
                <a:solidFill>
                  <a:srgbClr val="111111"/>
                </a:solidFill>
                <a:effectLst/>
                <a:latin typeface="Open Sans" panose="020B0606030504020204" pitchFamily="34" charset="0"/>
              </a:rPr>
              <a:t>CSTin</a:t>
            </a:r>
            <a:r>
              <a:rPr lang="en-US" sz="2000" b="0" i="0" dirty="0">
                <a:solidFill>
                  <a:srgbClr val="111111"/>
                </a:solidFill>
                <a:effectLst/>
                <a:latin typeface="Open Sans" panose="020B0606030504020204" pitchFamily="34" charset="0"/>
              </a:rPr>
              <a:t> the eastern sky at an altitude of 47.1 degrees. Its reappearance will be visible at 21:15 </a:t>
            </a:r>
            <a:r>
              <a:rPr lang="en-US" sz="2000" b="0" i="0" dirty="0" err="1">
                <a:solidFill>
                  <a:srgbClr val="111111"/>
                </a:solidFill>
                <a:effectLst/>
                <a:latin typeface="Open Sans" panose="020B0606030504020204" pitchFamily="34" charset="0"/>
              </a:rPr>
              <a:t>CSTat</a:t>
            </a:r>
            <a:r>
              <a:rPr lang="en-US" sz="2000" b="0" i="0" dirty="0">
                <a:solidFill>
                  <a:srgbClr val="111111"/>
                </a:solidFill>
                <a:effectLst/>
                <a:latin typeface="Open Sans" panose="020B0606030504020204" pitchFamily="34" charset="0"/>
              </a:rPr>
              <a:t> an altitude of 50.1 degrees.</a:t>
            </a:r>
          </a:p>
          <a:p>
            <a:pPr marL="0" indent="0">
              <a:buNone/>
            </a:pPr>
            <a:endParaRPr lang="en-US" dirty="0"/>
          </a:p>
        </p:txBody>
      </p:sp>
      <p:pic>
        <p:nvPicPr>
          <p:cNvPr id="7" name="Picture 6">
            <a:extLst>
              <a:ext uri="{FF2B5EF4-FFF2-40B4-BE49-F238E27FC236}">
                <a16:creationId xmlns:a16="http://schemas.microsoft.com/office/drawing/2014/main" id="{79AC2809-4A5B-B5EA-B352-1BF37223100A}"/>
              </a:ext>
            </a:extLst>
          </p:cNvPr>
          <p:cNvPicPr>
            <a:picLocks noChangeAspect="1"/>
          </p:cNvPicPr>
          <p:nvPr/>
        </p:nvPicPr>
        <p:blipFill>
          <a:blip r:embed="rId2"/>
          <a:stretch>
            <a:fillRect/>
          </a:stretch>
        </p:blipFill>
        <p:spPr>
          <a:xfrm>
            <a:off x="6242785" y="1216238"/>
            <a:ext cx="5402818" cy="3041175"/>
          </a:xfrm>
          <a:prstGeom prst="rect">
            <a:avLst/>
          </a:prstGeom>
        </p:spPr>
      </p:pic>
      <p:sp>
        <p:nvSpPr>
          <p:cNvPr id="8" name="TextBox 7">
            <a:extLst>
              <a:ext uri="{FF2B5EF4-FFF2-40B4-BE49-F238E27FC236}">
                <a16:creationId xmlns:a16="http://schemas.microsoft.com/office/drawing/2014/main" id="{2E3AF851-C9C8-4F57-6E4E-7C5ABDFD597A}"/>
              </a:ext>
            </a:extLst>
          </p:cNvPr>
          <p:cNvSpPr txBox="1"/>
          <p:nvPr/>
        </p:nvSpPr>
        <p:spPr>
          <a:xfrm>
            <a:off x="982677" y="6342076"/>
            <a:ext cx="1022664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Open Sans" panose="020B0606030504020204" pitchFamily="34" charset="0"/>
                <a:ea typeface="ＭＳ Ｐゴシック"/>
                <a:cs typeface="+mn-cs"/>
              </a:rPr>
              <a:t>An illustration of the night sky on Dec. 07 showing the full Cold Moon occulting Mars</a:t>
            </a:r>
            <a:endParaRPr kumimoji="0" lang="en-US" sz="1800" b="0" i="0" u="none" strike="noStrike" kern="1200" cap="none" spc="0" normalizeH="0" baseline="0" noProof="0" dirty="0">
              <a:ln>
                <a:noFill/>
              </a:ln>
              <a:solidFill>
                <a:srgbClr val="FF0000"/>
              </a:solidFill>
              <a:effectLst/>
              <a:uLnTx/>
              <a:uFillTx/>
              <a:latin typeface="Arial"/>
              <a:ea typeface="ＭＳ Ｐゴシック"/>
              <a:cs typeface="+mn-cs"/>
            </a:endParaRPr>
          </a:p>
        </p:txBody>
      </p:sp>
    </p:spTree>
    <p:extLst>
      <p:ext uri="{BB962C8B-B14F-4D97-AF65-F5344CB8AC3E}">
        <p14:creationId xmlns:p14="http://schemas.microsoft.com/office/powerpoint/2010/main" val="221025074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31688-C674-BF33-53DB-839ABDEE55A5}"/>
              </a:ext>
            </a:extLst>
          </p:cNvPr>
          <p:cNvSpPr>
            <a:spLocks noGrp="1"/>
          </p:cNvSpPr>
          <p:nvPr>
            <p:ph type="title"/>
          </p:nvPr>
        </p:nvSpPr>
        <p:spPr/>
        <p:txBody>
          <a:bodyPr/>
          <a:lstStyle/>
          <a:p>
            <a:r>
              <a:rPr lang="en-US" dirty="0"/>
              <a:t>Topics and What to Study</a:t>
            </a:r>
          </a:p>
        </p:txBody>
      </p:sp>
      <p:sp>
        <p:nvSpPr>
          <p:cNvPr id="3" name="Content Placeholder 2">
            <a:extLst>
              <a:ext uri="{FF2B5EF4-FFF2-40B4-BE49-F238E27FC236}">
                <a16:creationId xmlns:a16="http://schemas.microsoft.com/office/drawing/2014/main" id="{0357B686-BE4A-A25E-81A0-B8E7A7B4A55E}"/>
              </a:ext>
            </a:extLst>
          </p:cNvPr>
          <p:cNvSpPr>
            <a:spLocks noGrp="1"/>
          </p:cNvSpPr>
          <p:nvPr>
            <p:ph idx="1"/>
          </p:nvPr>
        </p:nvSpPr>
        <p:spPr/>
        <p:txBody>
          <a:bodyPr/>
          <a:lstStyle/>
          <a:p>
            <a:r>
              <a:rPr lang="en-US" dirty="0"/>
              <a:t>Exam time and date: </a:t>
            </a:r>
            <a:r>
              <a:rPr lang="en-US" u="sng" dirty="0"/>
              <a:t>Friday, Dec. 9</a:t>
            </a:r>
            <a:r>
              <a:rPr lang="en-US" u="sng" baseline="30000" dirty="0"/>
              <a:t>th</a:t>
            </a:r>
            <a:r>
              <a:rPr lang="en-US" u="sng" dirty="0"/>
              <a:t> from 7:30am to 9:30am on Canvas</a:t>
            </a:r>
          </a:p>
          <a:p>
            <a:r>
              <a:rPr lang="en-US" dirty="0"/>
              <a:t>Exam will be made up of 30 multiple choice questions</a:t>
            </a:r>
          </a:p>
          <a:p>
            <a:pPr lvl="1"/>
            <a:r>
              <a:rPr lang="en-US" dirty="0"/>
              <a:t>Not all questions worth the same amount of points</a:t>
            </a:r>
          </a:p>
          <a:p>
            <a:pPr lvl="1"/>
            <a:r>
              <a:rPr lang="en-US" dirty="0"/>
              <a:t>Majority of content will come from most recent chapters</a:t>
            </a:r>
          </a:p>
          <a:p>
            <a:pPr lvl="1"/>
            <a:r>
              <a:rPr lang="en-US" dirty="0"/>
              <a:t>Remaining content will come from rest of the semester</a:t>
            </a:r>
          </a:p>
          <a:p>
            <a:r>
              <a:rPr lang="en-US" dirty="0"/>
              <a:t>Review previous final exam posted on SIBOR</a:t>
            </a:r>
          </a:p>
          <a:p>
            <a:r>
              <a:rPr lang="en-US" dirty="0"/>
              <a:t>Use study guide given on SIBOR</a:t>
            </a:r>
          </a:p>
          <a:p>
            <a:endParaRPr lang="en-US" dirty="0"/>
          </a:p>
        </p:txBody>
      </p:sp>
    </p:spTree>
    <p:extLst>
      <p:ext uri="{BB962C8B-B14F-4D97-AF65-F5344CB8AC3E}">
        <p14:creationId xmlns:p14="http://schemas.microsoft.com/office/powerpoint/2010/main" val="239455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24029-9B7C-AA8E-98C1-78EE5D512343}"/>
              </a:ext>
            </a:extLst>
          </p:cNvPr>
          <p:cNvSpPr>
            <a:spLocks noGrp="1"/>
          </p:cNvSpPr>
          <p:nvPr>
            <p:ph type="title"/>
          </p:nvPr>
        </p:nvSpPr>
        <p:spPr/>
        <p:txBody>
          <a:bodyPr>
            <a:normAutofit fontScale="90000"/>
          </a:bodyPr>
          <a:lstStyle/>
          <a:p>
            <a:r>
              <a:rPr lang="en-US" sz="2000" dirty="0"/>
              <a:t>1. A large Michelson interferometer consisting of orthogonal optical cavities, where each cavity has a length of 10 km is used to detect gravitational waves. The maximum amplitude of strain (or fractional change in length) measured by the detectors was 10</a:t>
            </a:r>
            <a:r>
              <a:rPr lang="en-US" sz="2000" baseline="30000" dirty="0"/>
              <a:t>−21</a:t>
            </a:r>
            <a:r>
              <a:rPr lang="en-US" sz="2000" dirty="0"/>
              <a:t>. What was the maximum change in length (in m) of the optical cavity due to the gravitational wave? (For comparison, the radius of a proton is about 10</a:t>
            </a:r>
            <a:r>
              <a:rPr lang="en-US" sz="2000" baseline="30000" dirty="0"/>
              <a:t>−15 </a:t>
            </a:r>
            <a:r>
              <a:rPr lang="en-US" sz="2000" dirty="0"/>
              <a:t>m.)</a:t>
            </a:r>
          </a:p>
        </p:txBody>
      </p:sp>
      <p:cxnSp>
        <p:nvCxnSpPr>
          <p:cNvPr id="8" name="Straight Arrow Connector 7">
            <a:extLst>
              <a:ext uri="{FF2B5EF4-FFF2-40B4-BE49-F238E27FC236}">
                <a16:creationId xmlns:a16="http://schemas.microsoft.com/office/drawing/2014/main" id="{76377A73-BBDD-0517-0850-DAEA67B56CC2}"/>
              </a:ext>
            </a:extLst>
          </p:cNvPr>
          <p:cNvCxnSpPr/>
          <p:nvPr/>
        </p:nvCxnSpPr>
        <p:spPr>
          <a:xfrm>
            <a:off x="3133797" y="3068880"/>
            <a:ext cx="11592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76AD836-65E7-594E-8C8F-74CB3A9FA992}"/>
              </a:ext>
            </a:extLst>
          </p:cNvPr>
          <p:cNvSpPr txBox="1"/>
          <p:nvPr/>
        </p:nvSpPr>
        <p:spPr>
          <a:xfrm>
            <a:off x="3359813" y="3068880"/>
            <a:ext cx="707245" cy="369332"/>
          </a:xfrm>
          <a:prstGeom prst="rect">
            <a:avLst/>
          </a:prstGeom>
          <a:noFill/>
        </p:spPr>
        <p:txBody>
          <a:bodyPr wrap="none" rtlCol="0">
            <a:spAutoFit/>
          </a:bodyPr>
          <a:lstStyle/>
          <a:p>
            <a:r>
              <a:rPr lang="en-US" dirty="0"/>
              <a:t>10km</a:t>
            </a:r>
          </a:p>
        </p:txBody>
      </p:sp>
      <p:sp>
        <p:nvSpPr>
          <p:cNvPr id="10" name="TextBox 9">
            <a:extLst>
              <a:ext uri="{FF2B5EF4-FFF2-40B4-BE49-F238E27FC236}">
                <a16:creationId xmlns:a16="http://schemas.microsoft.com/office/drawing/2014/main" id="{DA109FFF-00A3-6EE3-329A-C9AC17CA53C4}"/>
              </a:ext>
            </a:extLst>
          </p:cNvPr>
          <p:cNvSpPr txBox="1"/>
          <p:nvPr/>
        </p:nvSpPr>
        <p:spPr>
          <a:xfrm>
            <a:off x="2426552" y="2307166"/>
            <a:ext cx="707245" cy="369332"/>
          </a:xfrm>
          <a:prstGeom prst="rect">
            <a:avLst/>
          </a:prstGeom>
          <a:noFill/>
        </p:spPr>
        <p:txBody>
          <a:bodyPr wrap="none" rtlCol="0">
            <a:spAutoFit/>
          </a:bodyPr>
          <a:lstStyle/>
          <a:p>
            <a:r>
              <a:rPr lang="en-US" dirty="0"/>
              <a:t>10km</a:t>
            </a:r>
          </a:p>
        </p:txBody>
      </p:sp>
      <p:cxnSp>
        <p:nvCxnSpPr>
          <p:cNvPr id="12" name="Straight Arrow Connector 11">
            <a:extLst>
              <a:ext uri="{FF2B5EF4-FFF2-40B4-BE49-F238E27FC236}">
                <a16:creationId xmlns:a16="http://schemas.microsoft.com/office/drawing/2014/main" id="{4253F030-665A-5C71-A903-F22D27E0EEB9}"/>
              </a:ext>
            </a:extLst>
          </p:cNvPr>
          <p:cNvCxnSpPr>
            <a:cxnSpLocks/>
          </p:cNvCxnSpPr>
          <p:nvPr/>
        </p:nvCxnSpPr>
        <p:spPr>
          <a:xfrm flipV="1">
            <a:off x="3133797" y="1962020"/>
            <a:ext cx="0" cy="11068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B9CD5A0-3834-D621-06AE-23DF14F9EA8B}"/>
              </a:ext>
            </a:extLst>
          </p:cNvPr>
          <p:cNvCxnSpPr/>
          <p:nvPr/>
        </p:nvCxnSpPr>
        <p:spPr>
          <a:xfrm>
            <a:off x="3787046" y="2676498"/>
            <a:ext cx="0" cy="392381"/>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16">
            <a:extLst>
              <a:ext uri="{FF2B5EF4-FFF2-40B4-BE49-F238E27FC236}">
                <a16:creationId xmlns:a16="http://schemas.microsoft.com/office/drawing/2014/main" id="{82082B37-DB35-C027-8D02-00F51655B18C}"/>
              </a:ext>
            </a:extLst>
          </p:cNvPr>
          <p:cNvCxnSpPr/>
          <p:nvPr/>
        </p:nvCxnSpPr>
        <p:spPr>
          <a:xfrm>
            <a:off x="4067057" y="2675179"/>
            <a:ext cx="0" cy="392381"/>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9" name="TextBox 18">
            <a:extLst>
              <a:ext uri="{FF2B5EF4-FFF2-40B4-BE49-F238E27FC236}">
                <a16:creationId xmlns:a16="http://schemas.microsoft.com/office/drawing/2014/main" id="{4462A005-4688-644F-9663-BEEC0CCD5FCB}"/>
              </a:ext>
            </a:extLst>
          </p:cNvPr>
          <p:cNvSpPr txBox="1"/>
          <p:nvPr/>
        </p:nvSpPr>
        <p:spPr>
          <a:xfrm>
            <a:off x="3500739" y="2398180"/>
            <a:ext cx="1378258" cy="276999"/>
          </a:xfrm>
          <a:prstGeom prst="rect">
            <a:avLst/>
          </a:prstGeom>
          <a:noFill/>
        </p:spPr>
        <p:txBody>
          <a:bodyPr wrap="square" rtlCol="0">
            <a:spAutoFit/>
          </a:bodyPr>
          <a:lstStyle/>
          <a:p>
            <a:r>
              <a:rPr lang="el-GR" sz="1200" dirty="0">
                <a:solidFill>
                  <a:srgbClr val="C00000"/>
                </a:solidFill>
              </a:rPr>
              <a:t>Δ</a:t>
            </a:r>
            <a:r>
              <a:rPr lang="en-US" sz="1200" dirty="0">
                <a:solidFill>
                  <a:srgbClr val="C00000"/>
                </a:solidFill>
              </a:rPr>
              <a:t>L = 10</a:t>
            </a:r>
            <a:r>
              <a:rPr lang="en-US" sz="1200" baseline="30000" dirty="0">
                <a:solidFill>
                  <a:srgbClr val="C00000"/>
                </a:solidFill>
              </a:rPr>
              <a:t>-21</a:t>
            </a:r>
            <a:r>
              <a:rPr lang="en-US" sz="1200" baseline="-25000" dirty="0">
                <a:solidFill>
                  <a:srgbClr val="C00000"/>
                </a:solidFill>
              </a:rPr>
              <a:t> (Not to scale)</a:t>
            </a:r>
            <a:endParaRPr lang="en-US" sz="1200" baseline="30000" dirty="0">
              <a:solidFill>
                <a:srgbClr val="C00000"/>
              </a:solidFill>
            </a:endParaRPr>
          </a:p>
        </p:txBody>
      </p:sp>
      <p:cxnSp>
        <p:nvCxnSpPr>
          <p:cNvPr id="21" name="Straight Arrow Connector 20">
            <a:extLst>
              <a:ext uri="{FF2B5EF4-FFF2-40B4-BE49-F238E27FC236}">
                <a16:creationId xmlns:a16="http://schemas.microsoft.com/office/drawing/2014/main" id="{46850490-1AFE-5142-29CD-720447B9EB15}"/>
              </a:ext>
            </a:extLst>
          </p:cNvPr>
          <p:cNvCxnSpPr>
            <a:cxnSpLocks/>
          </p:cNvCxnSpPr>
          <p:nvPr/>
        </p:nvCxnSpPr>
        <p:spPr>
          <a:xfrm>
            <a:off x="3787045" y="2675179"/>
            <a:ext cx="280012" cy="0"/>
          </a:xfrm>
          <a:prstGeom prst="straightConnector1">
            <a:avLst/>
          </a:prstGeom>
          <a:ln w="3175" cap="flat" cmpd="sng" algn="ctr">
            <a:solidFill>
              <a:schemeClr val="accent2"/>
            </a:solidFill>
            <a:prstDash val="lgDash"/>
            <a:round/>
            <a:headEnd type="arrow" w="med" len="med"/>
            <a:tailEnd type="arrow"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4FF74A46-673E-729D-D90A-FEC9D58B2A4F}"/>
                  </a:ext>
                </a:extLst>
              </p:cNvPr>
              <p:cNvSpPr txBox="1"/>
              <p:nvPr/>
            </p:nvSpPr>
            <p:spPr>
              <a:xfrm>
                <a:off x="5704632" y="2615829"/>
                <a:ext cx="1590939" cy="1045094"/>
              </a:xfrm>
              <a:prstGeom prst="rect">
                <a:avLst/>
              </a:prstGeom>
              <a:noFill/>
            </p:spPr>
            <p:txBody>
              <a:bodyPr wrap="square" rtlCol="0">
                <a:spAutoFit/>
              </a:bodyPr>
              <a:lstStyle/>
              <a:p>
                <a14:m>
                  <m:oMath xmlns:m="http://schemas.openxmlformats.org/officeDocument/2006/math">
                    <m:f>
                      <m:fPr>
                        <m:ctrlPr>
                          <a:rPr lang="en-US" i="1" smtClean="0">
                            <a:latin typeface="Cambria Math" panose="02040503050406030204" pitchFamily="18" charset="0"/>
                          </a:rPr>
                        </m:ctrlPr>
                      </m:fPr>
                      <m:num>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𝐿</m:t>
                        </m:r>
                      </m:num>
                      <m:den>
                        <m:r>
                          <a:rPr lang="en-US" b="0" i="1" smtClean="0">
                            <a:latin typeface="Cambria Math" panose="02040503050406030204" pitchFamily="18" charset="0"/>
                          </a:rPr>
                          <m:t>𝐿</m:t>
                        </m:r>
                      </m:den>
                    </m:f>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10</m:t>
                        </m:r>
                      </m:e>
                      <m:sup>
                        <m:r>
                          <a:rPr lang="en-US" b="0" i="1" smtClean="0">
                            <a:latin typeface="Cambria Math" panose="02040503050406030204" pitchFamily="18" charset="0"/>
                          </a:rPr>
                          <m:t>−21</m:t>
                        </m:r>
                      </m:sup>
                    </m:sSup>
                  </m:oMath>
                </a14:m>
                <a:r>
                  <a:rPr lang="en-US" dirty="0"/>
                  <a:t>= A</a:t>
                </a:r>
              </a:p>
              <a:p>
                <a:endParaRPr lang="en-US" dirty="0"/>
              </a:p>
              <a:p>
                <a:endParaRPr lang="en-US" dirty="0"/>
              </a:p>
            </p:txBody>
          </p:sp>
        </mc:Choice>
        <mc:Fallback xmlns="">
          <p:sp>
            <p:nvSpPr>
              <p:cNvPr id="26" name="TextBox 25">
                <a:extLst>
                  <a:ext uri="{FF2B5EF4-FFF2-40B4-BE49-F238E27FC236}">
                    <a16:creationId xmlns:a16="http://schemas.microsoft.com/office/drawing/2014/main" id="{4FF74A46-673E-729D-D90A-FEC9D58B2A4F}"/>
                  </a:ext>
                </a:extLst>
              </p:cNvPr>
              <p:cNvSpPr txBox="1">
                <a:spLocks noRot="1" noChangeAspect="1" noMove="1" noResize="1" noEditPoints="1" noAdjustHandles="1" noChangeArrowheads="1" noChangeShapeType="1" noTextEdit="1"/>
              </p:cNvSpPr>
              <p:nvPr/>
            </p:nvSpPr>
            <p:spPr>
              <a:xfrm>
                <a:off x="5704632" y="2615829"/>
                <a:ext cx="1590939" cy="1045094"/>
              </a:xfrm>
              <a:prstGeom prst="rect">
                <a:avLst/>
              </a:prstGeom>
              <a:blipFill>
                <a:blip r:embed="rId2"/>
                <a:stretch>
                  <a:fillRect r="-76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8CB348B8-07B6-09CD-B9FD-B4967E358E68}"/>
                  </a:ext>
                </a:extLst>
              </p:cNvPr>
              <p:cNvSpPr txBox="1"/>
              <p:nvPr/>
            </p:nvSpPr>
            <p:spPr>
              <a:xfrm>
                <a:off x="5550372" y="3047215"/>
                <a:ext cx="1391575"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𝐿</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𝐿</m:t>
                      </m:r>
                    </m:oMath>
                  </m:oMathPara>
                </a14:m>
                <a:endParaRPr lang="en-US" b="0" dirty="0">
                  <a:ea typeface="Cambria Math" panose="02040503050406030204" pitchFamily="18" charset="0"/>
                </a:endParaRPr>
              </a:p>
            </p:txBody>
          </p:sp>
        </mc:Choice>
        <mc:Fallback xmlns="">
          <p:sp>
            <p:nvSpPr>
              <p:cNvPr id="28" name="TextBox 27">
                <a:extLst>
                  <a:ext uri="{FF2B5EF4-FFF2-40B4-BE49-F238E27FC236}">
                    <a16:creationId xmlns:a16="http://schemas.microsoft.com/office/drawing/2014/main" id="{8CB348B8-07B6-09CD-B9FD-B4967E358E68}"/>
                  </a:ext>
                </a:extLst>
              </p:cNvPr>
              <p:cNvSpPr txBox="1">
                <a:spLocks noRot="1" noChangeAspect="1" noMove="1" noResize="1" noEditPoints="1" noAdjustHandles="1" noChangeArrowheads="1" noChangeShapeType="1" noTextEdit="1"/>
              </p:cNvSpPr>
              <p:nvPr/>
            </p:nvSpPr>
            <p:spPr>
              <a:xfrm>
                <a:off x="5550372" y="3047215"/>
                <a:ext cx="1391575"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E16149B2-7182-E771-8C77-5A56A1067654}"/>
                  </a:ext>
                </a:extLst>
              </p:cNvPr>
              <p:cNvSpPr txBox="1"/>
              <p:nvPr/>
            </p:nvSpPr>
            <p:spPr>
              <a:xfrm>
                <a:off x="5637484" y="3416547"/>
                <a:ext cx="2608926" cy="369332"/>
              </a:xfrm>
              <a:prstGeom prst="rect">
                <a:avLst/>
              </a:prstGeom>
              <a:noFill/>
            </p:spPr>
            <p:txBody>
              <a:bodyPr wrap="square">
                <a:spAutoFit/>
              </a:bodyPr>
              <a:lstStyle/>
              <a:p>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𝐿</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10</m:t>
                        </m:r>
                      </m:e>
                      <m:sup>
                        <m:r>
                          <a:rPr lang="en-US" b="0" i="1" smtClean="0">
                            <a:latin typeface="Cambria Math" panose="02040503050406030204" pitchFamily="18" charset="0"/>
                            <a:ea typeface="Cambria Math" panose="02040503050406030204" pitchFamily="18" charset="0"/>
                          </a:rPr>
                          <m:t>−21</m:t>
                        </m:r>
                      </m:sup>
                    </m:sSup>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10</m:t>
                        </m:r>
                      </m:e>
                      <m:sup>
                        <m:r>
                          <a:rPr lang="en-US" b="0" i="1" smtClean="0">
                            <a:latin typeface="Cambria Math" panose="02040503050406030204" pitchFamily="18" charset="0"/>
                            <a:ea typeface="Cambria Math" panose="02040503050406030204" pitchFamily="18" charset="0"/>
                          </a:rPr>
                          <m:t>4</m:t>
                        </m:r>
                      </m:sup>
                    </m:sSup>
                  </m:oMath>
                </a14:m>
                <a:r>
                  <a:rPr lang="en-US" b="0" dirty="0">
                    <a:ea typeface="Cambria Math" panose="02040503050406030204" pitchFamily="18" charset="0"/>
                  </a:rPr>
                  <a:t>(m)</a:t>
                </a:r>
              </a:p>
            </p:txBody>
          </p:sp>
        </mc:Choice>
        <mc:Fallback xmlns="">
          <p:sp>
            <p:nvSpPr>
              <p:cNvPr id="30" name="TextBox 29">
                <a:extLst>
                  <a:ext uri="{FF2B5EF4-FFF2-40B4-BE49-F238E27FC236}">
                    <a16:creationId xmlns:a16="http://schemas.microsoft.com/office/drawing/2014/main" id="{E16149B2-7182-E771-8C77-5A56A1067654}"/>
                  </a:ext>
                </a:extLst>
              </p:cNvPr>
              <p:cNvSpPr txBox="1">
                <a:spLocks noRot="1" noChangeAspect="1" noMove="1" noResize="1" noEditPoints="1" noAdjustHandles="1" noChangeArrowheads="1" noChangeShapeType="1" noTextEdit="1"/>
              </p:cNvSpPr>
              <p:nvPr/>
            </p:nvSpPr>
            <p:spPr>
              <a:xfrm>
                <a:off x="5637484" y="3416547"/>
                <a:ext cx="2608926" cy="369332"/>
              </a:xfrm>
              <a:prstGeom prst="rect">
                <a:avLst/>
              </a:prstGeom>
              <a:blipFill>
                <a:blip r:embed="rId4"/>
                <a:stretch>
                  <a:fillRect t="-8197" b="-2459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2" name="TextBox 31">
                <a:extLst>
                  <a:ext uri="{FF2B5EF4-FFF2-40B4-BE49-F238E27FC236}">
                    <a16:creationId xmlns:a16="http://schemas.microsoft.com/office/drawing/2014/main" id="{242CBB48-3DBB-5306-0CC0-F88828A3A42A}"/>
                  </a:ext>
                </a:extLst>
              </p:cNvPr>
              <p:cNvSpPr txBox="1"/>
              <p:nvPr/>
            </p:nvSpPr>
            <p:spPr>
              <a:xfrm>
                <a:off x="5376149" y="3805602"/>
                <a:ext cx="2106225"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𝐿</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10</m:t>
                          </m:r>
                        </m:e>
                        <m: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17</m:t>
                          </m:r>
                        </m:sup>
                      </m:s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𝑚</m:t>
                      </m:r>
                      <m:r>
                        <a:rPr lang="en-US" b="0" i="1" smtClean="0">
                          <a:latin typeface="Cambria Math" panose="02040503050406030204" pitchFamily="18" charset="0"/>
                          <a:ea typeface="Cambria Math" panose="02040503050406030204" pitchFamily="18" charset="0"/>
                        </a:rPr>
                        <m:t>)</m:t>
                      </m:r>
                    </m:oMath>
                  </m:oMathPara>
                </a14:m>
                <a:endParaRPr lang="en-US" b="0" dirty="0">
                  <a:ea typeface="Cambria Math" panose="02040503050406030204" pitchFamily="18" charset="0"/>
                </a:endParaRPr>
              </a:p>
            </p:txBody>
          </p:sp>
        </mc:Choice>
        <mc:Fallback>
          <p:sp>
            <p:nvSpPr>
              <p:cNvPr id="32" name="TextBox 31">
                <a:extLst>
                  <a:ext uri="{FF2B5EF4-FFF2-40B4-BE49-F238E27FC236}">
                    <a16:creationId xmlns:a16="http://schemas.microsoft.com/office/drawing/2014/main" id="{242CBB48-3DBB-5306-0CC0-F88828A3A42A}"/>
                  </a:ext>
                </a:extLst>
              </p:cNvPr>
              <p:cNvSpPr txBox="1">
                <a:spLocks noRot="1" noChangeAspect="1" noMove="1" noResize="1" noEditPoints="1" noAdjustHandles="1" noChangeArrowheads="1" noChangeShapeType="1" noTextEdit="1"/>
              </p:cNvSpPr>
              <p:nvPr/>
            </p:nvSpPr>
            <p:spPr>
              <a:xfrm>
                <a:off x="5376149" y="3805602"/>
                <a:ext cx="2106225" cy="369332"/>
              </a:xfrm>
              <a:prstGeom prst="rect">
                <a:avLst/>
              </a:prstGeom>
              <a:blipFill>
                <a:blip r:embed="rId5"/>
                <a:stretch>
                  <a:fillRect b="-13115"/>
                </a:stretch>
              </a:blipFill>
            </p:spPr>
            <p:txBody>
              <a:bodyPr/>
              <a:lstStyle/>
              <a:p>
                <a:r>
                  <a:rPr lang="en-US">
                    <a:noFill/>
                  </a:rPr>
                  <a:t> </a:t>
                </a:r>
              </a:p>
            </p:txBody>
          </p:sp>
        </mc:Fallback>
      </mc:AlternateContent>
      <p:cxnSp>
        <p:nvCxnSpPr>
          <p:cNvPr id="35" name="Straight Connector 34">
            <a:extLst>
              <a:ext uri="{FF2B5EF4-FFF2-40B4-BE49-F238E27FC236}">
                <a16:creationId xmlns:a16="http://schemas.microsoft.com/office/drawing/2014/main" id="{85A6F548-6770-CA8B-014D-3E6F970BBA72}"/>
              </a:ext>
            </a:extLst>
          </p:cNvPr>
          <p:cNvCxnSpPr>
            <a:cxnSpLocks/>
          </p:cNvCxnSpPr>
          <p:nvPr/>
        </p:nvCxnSpPr>
        <p:spPr>
          <a:xfrm>
            <a:off x="6130750" y="3318889"/>
            <a:ext cx="0" cy="237934"/>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A680C328-512B-86A7-46B1-BF81021E13C8}"/>
              </a:ext>
            </a:extLst>
          </p:cNvPr>
          <p:cNvCxnSpPr>
            <a:cxnSpLocks/>
          </p:cNvCxnSpPr>
          <p:nvPr/>
        </p:nvCxnSpPr>
        <p:spPr>
          <a:xfrm>
            <a:off x="6130750" y="3693106"/>
            <a:ext cx="0" cy="237934"/>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0C9099A5-729A-4FD6-E97E-59467CA47C00}"/>
              </a:ext>
            </a:extLst>
          </p:cNvPr>
          <p:cNvCxnSpPr>
            <a:cxnSpLocks/>
          </p:cNvCxnSpPr>
          <p:nvPr/>
        </p:nvCxnSpPr>
        <p:spPr>
          <a:xfrm>
            <a:off x="6130750" y="2948593"/>
            <a:ext cx="0" cy="237934"/>
          </a:xfrm>
          <a:prstGeom prst="line">
            <a:avLst/>
          </a:prstGeom>
        </p:spPr>
        <p:style>
          <a:lnRef idx="1">
            <a:schemeClr val="dk1"/>
          </a:lnRef>
          <a:fillRef idx="0">
            <a:schemeClr val="dk1"/>
          </a:fillRef>
          <a:effectRef idx="0">
            <a:schemeClr val="dk1"/>
          </a:effectRef>
          <a:fontRef idx="minor">
            <a:schemeClr val="tx1"/>
          </a:fontRef>
        </p:style>
      </p:cxnSp>
      <p:sp>
        <p:nvSpPr>
          <p:cNvPr id="42" name="Rectangle 41">
            <a:extLst>
              <a:ext uri="{FF2B5EF4-FFF2-40B4-BE49-F238E27FC236}">
                <a16:creationId xmlns:a16="http://schemas.microsoft.com/office/drawing/2014/main" id="{EBB01280-5306-47CA-5DDC-40B97B320BC2}"/>
              </a:ext>
            </a:extLst>
          </p:cNvPr>
          <p:cNvSpPr/>
          <p:nvPr/>
        </p:nvSpPr>
        <p:spPr>
          <a:xfrm>
            <a:off x="5637484" y="3785879"/>
            <a:ext cx="1658086" cy="38905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959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par>
                                <p:cTn id="16" presetID="10" presetClass="entr" presetSubtype="0" fill="hold"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500"/>
                                        <p:tgtEl>
                                          <p:spTgt spid="42"/>
                                        </p:tgtEl>
                                      </p:cBhvr>
                                    </p:animEffect>
                                  </p:childTnLst>
                                </p:cTn>
                              </p:par>
                              <p:par>
                                <p:cTn id="27" presetID="10" presetClass="entr" presetSubtype="0"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p:bldP spid="32" grpId="0"/>
      <p:bldP spid="4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EBCB1-2207-C482-76D2-F692544812B5}"/>
              </a:ext>
            </a:extLst>
          </p:cNvPr>
          <p:cNvSpPr>
            <a:spLocks noGrp="1"/>
          </p:cNvSpPr>
          <p:nvPr>
            <p:ph type="title"/>
          </p:nvPr>
        </p:nvSpPr>
        <p:spPr/>
        <p:txBody>
          <a:bodyPr>
            <a:normAutofit/>
          </a:bodyPr>
          <a:lstStyle/>
          <a:p>
            <a:r>
              <a:rPr lang="en-US" sz="2000" dirty="0"/>
              <a:t>2. A radioactive sample of </a:t>
            </a:r>
            <a:r>
              <a:rPr lang="en-US" sz="2000" baseline="30000" dirty="0"/>
              <a:t>60</a:t>
            </a:r>
            <a:r>
              <a:rPr lang="en-US" sz="2000" dirty="0"/>
              <a:t>Co (t</a:t>
            </a:r>
            <a:r>
              <a:rPr lang="en-US" sz="2000" baseline="-25000" dirty="0"/>
              <a:t>1/2</a:t>
            </a:r>
            <a:r>
              <a:rPr lang="en-US" sz="2000" dirty="0"/>
              <a:t> = 5.271y) has a β</a:t>
            </a:r>
            <a:r>
              <a:rPr lang="en-US" sz="2000" baseline="30000" dirty="0"/>
              <a:t>-</a:t>
            </a:r>
            <a:r>
              <a:rPr lang="en-US" sz="2000" dirty="0"/>
              <a:t> activity of 2 x 10</a:t>
            </a:r>
            <a:r>
              <a:rPr lang="en-US" sz="2000" baseline="30000" dirty="0"/>
              <a:t>7</a:t>
            </a:r>
            <a:r>
              <a:rPr lang="en-US" sz="2000" dirty="0"/>
              <a:t> </a:t>
            </a:r>
            <a:r>
              <a:rPr lang="en-US" sz="2000" dirty="0" err="1"/>
              <a:t>Bq</a:t>
            </a:r>
            <a:r>
              <a:rPr lang="en-US" sz="2000" dirty="0"/>
              <a:t>.  How many grams of </a:t>
            </a:r>
            <a:r>
              <a:rPr lang="en-US" sz="2000" baseline="30000" dirty="0"/>
              <a:t>60</a:t>
            </a:r>
            <a:r>
              <a:rPr lang="en-US" sz="2000" dirty="0"/>
              <a:t>Co are present?</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01B9D5F-15DB-804C-B2E6-8E95FED5910F}"/>
                  </a:ext>
                </a:extLst>
              </p:cNvPr>
              <p:cNvSpPr txBox="1"/>
              <p:nvPr/>
            </p:nvSpPr>
            <p:spPr>
              <a:xfrm>
                <a:off x="838200" y="1568927"/>
                <a:ext cx="1162498" cy="7006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l-GR" i="1">
                          <a:latin typeface="Cambria Math" panose="02040503050406030204" pitchFamily="18" charset="0"/>
                        </a:rPr>
                        <m:t>λ</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ln</m:t>
                          </m:r>
                          <m:r>
                            <a:rPr lang="en-US" b="0" i="1" smtClean="0">
                              <a:latin typeface="Cambria Math" panose="02040503050406030204" pitchFamily="18" charset="0"/>
                            </a:rPr>
                            <m:t>⁡(2)</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1/2</m:t>
                              </m:r>
                            </m:sub>
                          </m:sSub>
                        </m:den>
                      </m:f>
                    </m:oMath>
                  </m:oMathPara>
                </a14:m>
                <a:endParaRPr lang="en-US" dirty="0"/>
              </a:p>
            </p:txBody>
          </p:sp>
        </mc:Choice>
        <mc:Fallback xmlns="">
          <p:sp>
            <p:nvSpPr>
              <p:cNvPr id="4" name="TextBox 3">
                <a:extLst>
                  <a:ext uri="{FF2B5EF4-FFF2-40B4-BE49-F238E27FC236}">
                    <a16:creationId xmlns:a16="http://schemas.microsoft.com/office/drawing/2014/main" id="{501B9D5F-15DB-804C-B2E6-8E95FED5910F}"/>
                  </a:ext>
                </a:extLst>
              </p:cNvPr>
              <p:cNvSpPr txBox="1">
                <a:spLocks noRot="1" noChangeAspect="1" noMove="1" noResize="1" noEditPoints="1" noAdjustHandles="1" noChangeArrowheads="1" noChangeShapeType="1" noTextEdit="1"/>
              </p:cNvSpPr>
              <p:nvPr/>
            </p:nvSpPr>
            <p:spPr>
              <a:xfrm>
                <a:off x="838200" y="1568927"/>
                <a:ext cx="1162498" cy="700641"/>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96215EA-ACB1-4622-860F-00873F6CAE62}"/>
                  </a:ext>
                </a:extLst>
              </p:cNvPr>
              <p:cNvSpPr txBox="1"/>
              <p:nvPr/>
            </p:nvSpPr>
            <p:spPr>
              <a:xfrm>
                <a:off x="675587" y="2658458"/>
                <a:ext cx="1721384" cy="65620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0</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𝐴</m:t>
                              </m:r>
                            </m:sub>
                          </m:sSub>
                        </m:den>
                      </m:f>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𝐶𝑜</m:t>
                          </m:r>
                        </m:sub>
                      </m:sSub>
                    </m:oMath>
                  </m:oMathPara>
                </a14:m>
                <a:endParaRPr lang="en-US" dirty="0"/>
              </a:p>
            </p:txBody>
          </p:sp>
        </mc:Choice>
        <mc:Fallback xmlns="">
          <p:sp>
            <p:nvSpPr>
              <p:cNvPr id="6" name="TextBox 5">
                <a:extLst>
                  <a:ext uri="{FF2B5EF4-FFF2-40B4-BE49-F238E27FC236}">
                    <a16:creationId xmlns:a16="http://schemas.microsoft.com/office/drawing/2014/main" id="{D96215EA-ACB1-4622-860F-00873F6CAE62}"/>
                  </a:ext>
                </a:extLst>
              </p:cNvPr>
              <p:cNvSpPr txBox="1">
                <a:spLocks noRot="1" noChangeAspect="1" noMove="1" noResize="1" noEditPoints="1" noAdjustHandles="1" noChangeArrowheads="1" noChangeShapeType="1" noTextEdit="1"/>
              </p:cNvSpPr>
              <p:nvPr/>
            </p:nvSpPr>
            <p:spPr>
              <a:xfrm>
                <a:off x="675587" y="2658458"/>
                <a:ext cx="1721384" cy="65620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369D687-0F55-3B65-2306-33060FC3DE85}"/>
                  </a:ext>
                </a:extLst>
              </p:cNvPr>
              <p:cNvSpPr txBox="1"/>
              <p:nvPr/>
            </p:nvSpPr>
            <p:spPr>
              <a:xfrm>
                <a:off x="735876" y="2257129"/>
                <a:ext cx="1388303"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𝐾</m:t>
                      </m:r>
                      <m:r>
                        <a:rPr lang="en-US" b="0" i="1" smtClean="0">
                          <a:latin typeface="Cambria Math" panose="02040503050406030204" pitchFamily="18" charset="0"/>
                        </a:rPr>
                        <m:t>=</m:t>
                      </m:r>
                      <m:r>
                        <m:rPr>
                          <m:sty m:val="p"/>
                        </m:rPr>
                        <a:rPr lang="el-GR" b="0" i="1" smtClean="0">
                          <a:latin typeface="Cambria Math" panose="02040503050406030204" pitchFamily="18" charset="0"/>
                        </a:rPr>
                        <m:t>λ</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0</m:t>
                          </m:r>
                        </m:sub>
                      </m:sSub>
                    </m:oMath>
                  </m:oMathPara>
                </a14:m>
                <a:endParaRPr lang="en-US" dirty="0"/>
              </a:p>
            </p:txBody>
          </p:sp>
        </mc:Choice>
        <mc:Fallback xmlns="">
          <p:sp>
            <p:nvSpPr>
              <p:cNvPr id="8" name="TextBox 7">
                <a:extLst>
                  <a:ext uri="{FF2B5EF4-FFF2-40B4-BE49-F238E27FC236}">
                    <a16:creationId xmlns:a16="http://schemas.microsoft.com/office/drawing/2014/main" id="{C369D687-0F55-3B65-2306-33060FC3DE85}"/>
                  </a:ext>
                </a:extLst>
              </p:cNvPr>
              <p:cNvSpPr txBox="1">
                <a:spLocks noRot="1" noChangeAspect="1" noMove="1" noResize="1" noEditPoints="1" noAdjustHandles="1" noChangeArrowheads="1" noChangeShapeType="1" noTextEdit="1"/>
              </p:cNvSpPr>
              <p:nvPr/>
            </p:nvSpPr>
            <p:spPr>
              <a:xfrm>
                <a:off x="735876" y="2257129"/>
                <a:ext cx="1388303" cy="369332"/>
              </a:xfrm>
              <a:prstGeom prst="rect">
                <a:avLst/>
              </a:prstGeom>
              <a:blipFill>
                <a:blip r:embed="rId4"/>
                <a:stretch>
                  <a:fillRect/>
                </a:stretch>
              </a:blipFill>
            </p:spPr>
            <p:txBody>
              <a:bodyPr/>
              <a:lstStyle/>
              <a:p>
                <a:r>
                  <a:rPr lang="en-US">
                    <a:noFill/>
                  </a:rPr>
                  <a:t> </a:t>
                </a:r>
              </a:p>
            </p:txBody>
          </p:sp>
        </mc:Fallback>
      </mc:AlternateContent>
      <p:cxnSp>
        <p:nvCxnSpPr>
          <p:cNvPr id="10" name="Straight Arrow Connector 9">
            <a:extLst>
              <a:ext uri="{FF2B5EF4-FFF2-40B4-BE49-F238E27FC236}">
                <a16:creationId xmlns:a16="http://schemas.microsoft.com/office/drawing/2014/main" id="{E3CC837D-B96D-F562-DA49-F912C82BAD24}"/>
              </a:ext>
            </a:extLst>
          </p:cNvPr>
          <p:cNvCxnSpPr>
            <a:cxnSpLocks/>
          </p:cNvCxnSpPr>
          <p:nvPr/>
        </p:nvCxnSpPr>
        <p:spPr>
          <a:xfrm>
            <a:off x="1109709" y="2068497"/>
            <a:ext cx="239697" cy="275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7308152-F87C-85E8-235F-6D9AD71D9899}"/>
              </a:ext>
            </a:extLst>
          </p:cNvPr>
          <p:cNvCxnSpPr>
            <a:cxnSpLocks/>
            <a:stCxn id="8" idx="3"/>
          </p:cNvCxnSpPr>
          <p:nvPr/>
        </p:nvCxnSpPr>
        <p:spPr>
          <a:xfrm>
            <a:off x="2124179" y="2441795"/>
            <a:ext cx="22969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8B3AD382-E54B-FB09-A37F-AD8CD92F7FE3}"/>
                  </a:ext>
                </a:extLst>
              </p:cNvPr>
              <p:cNvSpPr txBox="1"/>
              <p:nvPr/>
            </p:nvSpPr>
            <p:spPr>
              <a:xfrm>
                <a:off x="4021584" y="2139976"/>
                <a:ext cx="2450236" cy="70064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𝐾</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m:rPr>
                              <m:sty m:val="p"/>
                            </m:rPr>
                            <a:rPr lang="en-US" b="0" i="0" smtClean="0">
                              <a:latin typeface="Cambria Math" panose="02040503050406030204" pitchFamily="18" charset="0"/>
                            </a:rPr>
                            <m:t>ln</m:t>
                          </m:r>
                          <m:r>
                            <a:rPr lang="en-US" b="0" i="1" smtClean="0">
                              <a:latin typeface="Cambria Math" panose="02040503050406030204" pitchFamily="18" charset="0"/>
                            </a:rPr>
                            <m:t>⁡(2)</m:t>
                          </m:r>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1/2</m:t>
                              </m:r>
                            </m:sub>
                          </m:sSub>
                        </m:den>
                      </m:f>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0</m:t>
                          </m:r>
                        </m:sub>
                      </m:sSub>
                    </m:oMath>
                  </m:oMathPara>
                </a14:m>
                <a:endParaRPr lang="en-US" dirty="0"/>
              </a:p>
            </p:txBody>
          </p:sp>
        </mc:Choice>
        <mc:Fallback xmlns="">
          <p:sp>
            <p:nvSpPr>
              <p:cNvPr id="14" name="TextBox 13">
                <a:extLst>
                  <a:ext uri="{FF2B5EF4-FFF2-40B4-BE49-F238E27FC236}">
                    <a16:creationId xmlns:a16="http://schemas.microsoft.com/office/drawing/2014/main" id="{8B3AD382-E54B-FB09-A37F-AD8CD92F7FE3}"/>
                  </a:ext>
                </a:extLst>
              </p:cNvPr>
              <p:cNvSpPr txBox="1">
                <a:spLocks noRot="1" noChangeAspect="1" noMove="1" noResize="1" noEditPoints="1" noAdjustHandles="1" noChangeArrowheads="1" noChangeShapeType="1" noTextEdit="1"/>
              </p:cNvSpPr>
              <p:nvPr/>
            </p:nvSpPr>
            <p:spPr>
              <a:xfrm>
                <a:off x="4021584" y="2139976"/>
                <a:ext cx="2450236" cy="70064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AFF11DE6-A4A3-A956-DDD6-D700FBA47A58}"/>
                  </a:ext>
                </a:extLst>
              </p:cNvPr>
              <p:cNvSpPr txBox="1"/>
              <p:nvPr/>
            </p:nvSpPr>
            <p:spPr>
              <a:xfrm>
                <a:off x="3938035" y="2777077"/>
                <a:ext cx="2450236" cy="64242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0</m:t>
                          </m:r>
                        </m:sub>
                      </m:sSub>
                      <m:r>
                        <a:rPr lang="en-US" i="1">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1/2</m:t>
                              </m:r>
                            </m:sub>
                          </m:sSub>
                        </m:num>
                        <m:den>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ln</m:t>
                              </m:r>
                            </m:fName>
                            <m:e>
                              <m:d>
                                <m:dPr>
                                  <m:ctrlPr>
                                    <a:rPr lang="en-US" b="0" i="1" smtClean="0">
                                      <a:latin typeface="Cambria Math" panose="02040503050406030204" pitchFamily="18" charset="0"/>
                                    </a:rPr>
                                  </m:ctrlPr>
                                </m:dPr>
                                <m:e>
                                  <m:r>
                                    <a:rPr lang="en-US" b="0" i="1" smtClean="0">
                                      <a:latin typeface="Cambria Math" panose="02040503050406030204" pitchFamily="18" charset="0"/>
                                    </a:rPr>
                                    <m:t>2</m:t>
                                  </m:r>
                                </m:e>
                              </m:d>
                            </m:e>
                          </m:func>
                        </m:den>
                      </m:f>
                      <m:r>
                        <a:rPr lang="en-US" b="0" i="1" smtClean="0">
                          <a:latin typeface="Cambria Math" panose="02040503050406030204" pitchFamily="18" charset="0"/>
                        </a:rPr>
                        <m:t>∗</m:t>
                      </m:r>
                      <m:r>
                        <a:rPr lang="en-US" b="0" i="1" smtClean="0">
                          <a:latin typeface="Cambria Math" panose="02040503050406030204" pitchFamily="18" charset="0"/>
                        </a:rPr>
                        <m:t>𝐾</m:t>
                      </m:r>
                    </m:oMath>
                  </m:oMathPara>
                </a14:m>
                <a:endParaRPr lang="en-US" dirty="0"/>
              </a:p>
            </p:txBody>
          </p:sp>
        </mc:Choice>
        <mc:Fallback xmlns="">
          <p:sp>
            <p:nvSpPr>
              <p:cNvPr id="15" name="TextBox 14">
                <a:extLst>
                  <a:ext uri="{FF2B5EF4-FFF2-40B4-BE49-F238E27FC236}">
                    <a16:creationId xmlns:a16="http://schemas.microsoft.com/office/drawing/2014/main" id="{AFF11DE6-A4A3-A956-DDD6-D700FBA47A58}"/>
                  </a:ext>
                </a:extLst>
              </p:cNvPr>
              <p:cNvSpPr txBox="1">
                <a:spLocks noRot="1" noChangeAspect="1" noMove="1" noResize="1" noEditPoints="1" noAdjustHandles="1" noChangeArrowheads="1" noChangeShapeType="1" noTextEdit="1"/>
              </p:cNvSpPr>
              <p:nvPr/>
            </p:nvSpPr>
            <p:spPr>
              <a:xfrm>
                <a:off x="3938035" y="2777077"/>
                <a:ext cx="2450236" cy="64242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C5B63C02-BD11-D1A3-6E8D-C43C6DA79A59}"/>
                  </a:ext>
                </a:extLst>
              </p:cNvPr>
              <p:cNvSpPr txBox="1"/>
              <p:nvPr/>
            </p:nvSpPr>
            <p:spPr>
              <a:xfrm>
                <a:off x="6555369" y="2663734"/>
                <a:ext cx="2521258" cy="394210"/>
              </a:xfrm>
              <a:prstGeom prst="rect">
                <a:avLst/>
              </a:prstGeom>
              <a:noFill/>
            </p:spPr>
            <p:txBody>
              <a:bodyPr wrap="square">
                <a:spAutoFit/>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1/2</m:t>
                        </m:r>
                      </m:sub>
                    </m:sSub>
                  </m:oMath>
                </a14:m>
                <a:r>
                  <a:rPr lang="en-US" dirty="0"/>
                  <a:t>= 5.271 y = 1.662E8 s</a:t>
                </a:r>
              </a:p>
            </p:txBody>
          </p:sp>
        </mc:Choice>
        <mc:Fallback xmlns="">
          <p:sp>
            <p:nvSpPr>
              <p:cNvPr id="17" name="TextBox 16">
                <a:extLst>
                  <a:ext uri="{FF2B5EF4-FFF2-40B4-BE49-F238E27FC236}">
                    <a16:creationId xmlns:a16="http://schemas.microsoft.com/office/drawing/2014/main" id="{C5B63C02-BD11-D1A3-6E8D-C43C6DA79A59}"/>
                  </a:ext>
                </a:extLst>
              </p:cNvPr>
              <p:cNvSpPr txBox="1">
                <a:spLocks noRot="1" noChangeAspect="1" noMove="1" noResize="1" noEditPoints="1" noAdjustHandles="1" noChangeArrowheads="1" noChangeShapeType="1" noTextEdit="1"/>
              </p:cNvSpPr>
              <p:nvPr/>
            </p:nvSpPr>
            <p:spPr>
              <a:xfrm>
                <a:off x="6555369" y="2663734"/>
                <a:ext cx="2521258" cy="394210"/>
              </a:xfrm>
              <a:prstGeom prst="rect">
                <a:avLst/>
              </a:prstGeom>
              <a:blipFill>
                <a:blip r:embed="rId7"/>
                <a:stretch>
                  <a:fillRect t="-7692" r="-1208" b="-1846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AB6385E9-C06F-8381-DCE6-F8C6F77A55FB}"/>
                  </a:ext>
                </a:extLst>
              </p:cNvPr>
              <p:cNvSpPr txBox="1"/>
              <p:nvPr/>
            </p:nvSpPr>
            <p:spPr>
              <a:xfrm>
                <a:off x="4218915" y="3376814"/>
                <a:ext cx="1846555"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0</m:t>
                          </m:r>
                        </m:sub>
                      </m:sSub>
                      <m:r>
                        <a:rPr lang="en-US" i="1">
                          <a:latin typeface="Cambria Math" panose="02040503050406030204" pitchFamily="18" charset="0"/>
                        </a:rPr>
                        <m:t>=</m:t>
                      </m:r>
                      <m:r>
                        <m:rPr>
                          <m:nor/>
                        </m:rPr>
                        <a:rPr lang="en-US" smtClean="0"/>
                        <m:t>4.796</m:t>
                      </m:r>
                      <m:r>
                        <m:rPr>
                          <m:nor/>
                        </m:rPr>
                        <a:rPr lang="en-US" b="0" i="0" smtClean="0"/>
                        <m:t>E</m:t>
                      </m:r>
                      <m:r>
                        <m:rPr>
                          <m:nor/>
                        </m:rPr>
                        <a:rPr lang="en-US" smtClean="0"/>
                        <m:t>15</m:t>
                      </m:r>
                    </m:oMath>
                  </m:oMathPara>
                </a14:m>
                <a:endParaRPr lang="en-US" dirty="0"/>
              </a:p>
            </p:txBody>
          </p:sp>
        </mc:Choice>
        <mc:Fallback xmlns="">
          <p:sp>
            <p:nvSpPr>
              <p:cNvPr id="19" name="TextBox 18">
                <a:extLst>
                  <a:ext uri="{FF2B5EF4-FFF2-40B4-BE49-F238E27FC236}">
                    <a16:creationId xmlns:a16="http://schemas.microsoft.com/office/drawing/2014/main" id="{AB6385E9-C06F-8381-DCE6-F8C6F77A55FB}"/>
                  </a:ext>
                </a:extLst>
              </p:cNvPr>
              <p:cNvSpPr txBox="1">
                <a:spLocks noRot="1" noChangeAspect="1" noMove="1" noResize="1" noEditPoints="1" noAdjustHandles="1" noChangeArrowheads="1" noChangeShapeType="1" noTextEdit="1"/>
              </p:cNvSpPr>
              <p:nvPr/>
            </p:nvSpPr>
            <p:spPr>
              <a:xfrm>
                <a:off x="4218915" y="3376814"/>
                <a:ext cx="1846555" cy="36933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67AFD67F-33EA-60AC-2623-54F36E08CE3E}"/>
                  </a:ext>
                </a:extLst>
              </p:cNvPr>
              <p:cNvSpPr txBox="1"/>
              <p:nvPr/>
            </p:nvSpPr>
            <p:spPr>
              <a:xfrm>
                <a:off x="6545849" y="3084560"/>
                <a:ext cx="2899991" cy="369332"/>
              </a:xfrm>
              <a:prstGeom prst="rect">
                <a:avLst/>
              </a:prstGeom>
              <a:noFill/>
            </p:spPr>
            <p:txBody>
              <a:bodyPr wrap="square">
                <a:spAutoFit/>
              </a:bodyPr>
              <a:lstStyle/>
              <a:p>
                <a14:m>
                  <m:oMath xmlns:m="http://schemas.openxmlformats.org/officeDocument/2006/math">
                    <m:r>
                      <a:rPr lang="en-US" b="0" i="1" smtClean="0">
                        <a:latin typeface="Cambria Math" panose="02040503050406030204" pitchFamily="18" charset="0"/>
                      </a:rPr>
                      <m:t>𝐾</m:t>
                    </m:r>
                  </m:oMath>
                </a14:m>
                <a:r>
                  <a:rPr lang="en-US" dirty="0"/>
                  <a:t>= 2E7 </a:t>
                </a:r>
                <a:r>
                  <a:rPr lang="en-US" dirty="0" err="1"/>
                  <a:t>Bq</a:t>
                </a:r>
                <a:r>
                  <a:rPr lang="en-US" dirty="0"/>
                  <a:t> = 2E7 particle/s</a:t>
                </a:r>
              </a:p>
            </p:txBody>
          </p:sp>
        </mc:Choice>
        <mc:Fallback xmlns="">
          <p:sp>
            <p:nvSpPr>
              <p:cNvPr id="20" name="TextBox 19">
                <a:extLst>
                  <a:ext uri="{FF2B5EF4-FFF2-40B4-BE49-F238E27FC236}">
                    <a16:creationId xmlns:a16="http://schemas.microsoft.com/office/drawing/2014/main" id="{67AFD67F-33EA-60AC-2623-54F36E08CE3E}"/>
                  </a:ext>
                </a:extLst>
              </p:cNvPr>
              <p:cNvSpPr txBox="1">
                <a:spLocks noRot="1" noChangeAspect="1" noMove="1" noResize="1" noEditPoints="1" noAdjustHandles="1" noChangeArrowheads="1" noChangeShapeType="1" noTextEdit="1"/>
              </p:cNvSpPr>
              <p:nvPr/>
            </p:nvSpPr>
            <p:spPr>
              <a:xfrm>
                <a:off x="6545849" y="3084560"/>
                <a:ext cx="2899991" cy="369332"/>
              </a:xfrm>
              <a:prstGeom prst="rect">
                <a:avLst/>
              </a:prstGeom>
              <a:blipFill>
                <a:blip r:embed="rId9"/>
                <a:stretch>
                  <a:fillRect t="-9836" b="-24590"/>
                </a:stretch>
              </a:blipFill>
            </p:spPr>
            <p:txBody>
              <a:bodyPr/>
              <a:lstStyle/>
              <a:p>
                <a:r>
                  <a:rPr lang="en-US">
                    <a:noFill/>
                  </a:rPr>
                  <a:t> </a:t>
                </a:r>
              </a:p>
            </p:txBody>
          </p:sp>
        </mc:Fallback>
      </mc:AlternateContent>
      <p:cxnSp>
        <p:nvCxnSpPr>
          <p:cNvPr id="22" name="Straight Arrow Connector 21">
            <a:extLst>
              <a:ext uri="{FF2B5EF4-FFF2-40B4-BE49-F238E27FC236}">
                <a16:creationId xmlns:a16="http://schemas.microsoft.com/office/drawing/2014/main" id="{9C13E8F7-0E12-4117-2393-407BDFB5305B}"/>
              </a:ext>
            </a:extLst>
          </p:cNvPr>
          <p:cNvCxnSpPr>
            <a:stCxn id="17" idx="1"/>
          </p:cNvCxnSpPr>
          <p:nvPr/>
        </p:nvCxnSpPr>
        <p:spPr>
          <a:xfrm flipH="1">
            <a:off x="5353235" y="2860839"/>
            <a:ext cx="1202134" cy="44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C1B8DC62-2D78-0197-849C-139007E77A4A}"/>
                  </a:ext>
                </a:extLst>
              </p:cNvPr>
              <p:cNvSpPr txBox="1"/>
              <p:nvPr/>
            </p:nvSpPr>
            <p:spPr>
              <a:xfrm>
                <a:off x="4092605" y="3889582"/>
                <a:ext cx="1642369" cy="518475"/>
              </a:xfrm>
              <a:prstGeom prst="rect">
                <a:avLst/>
              </a:prstGeom>
              <a:noFill/>
            </p:spPr>
            <p:txBody>
              <a:bodyPr wrap="square">
                <a:spAutoFit/>
              </a:bodyPr>
              <a:lstStyle/>
              <a:p>
                <a14:m>
                  <m:oMath xmlns:m="http://schemas.openxmlformats.org/officeDocument/2006/math">
                    <m:r>
                      <a:rPr lang="en-US" b="0" i="1" smtClean="0">
                        <a:latin typeface="Cambria Math" panose="02040503050406030204" pitchFamily="18" charset="0"/>
                      </a:rPr>
                      <m:t>𝑚</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0</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𝐴</m:t>
                            </m:r>
                          </m:sub>
                        </m:sSub>
                      </m:den>
                    </m:f>
                    <m:r>
                      <a:rPr lang="en-US" b="0" i="1" smtClean="0">
                        <a:latin typeface="Cambria Math" panose="02040503050406030204" pitchFamily="18" charset="0"/>
                      </a:rPr>
                      <m:t>∗</m:t>
                    </m:r>
                  </m:oMath>
                </a14:m>
                <a:r>
                  <a:rPr lang="en-US" b="0"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𝐶𝑜</m:t>
                        </m:r>
                      </m:sub>
                    </m:sSub>
                  </m:oMath>
                </a14:m>
                <a:endParaRPr lang="en-US" dirty="0"/>
              </a:p>
            </p:txBody>
          </p:sp>
        </mc:Choice>
        <mc:Fallback xmlns="">
          <p:sp>
            <p:nvSpPr>
              <p:cNvPr id="27" name="TextBox 26">
                <a:extLst>
                  <a:ext uri="{FF2B5EF4-FFF2-40B4-BE49-F238E27FC236}">
                    <a16:creationId xmlns:a16="http://schemas.microsoft.com/office/drawing/2014/main" id="{C1B8DC62-2D78-0197-849C-139007E77A4A}"/>
                  </a:ext>
                </a:extLst>
              </p:cNvPr>
              <p:cNvSpPr txBox="1">
                <a:spLocks noRot="1" noChangeAspect="1" noMove="1" noResize="1" noEditPoints="1" noAdjustHandles="1" noChangeArrowheads="1" noChangeShapeType="1" noTextEdit="1"/>
              </p:cNvSpPr>
              <p:nvPr/>
            </p:nvSpPr>
            <p:spPr>
              <a:xfrm>
                <a:off x="4092605" y="3889582"/>
                <a:ext cx="1642369" cy="518475"/>
              </a:xfrm>
              <a:prstGeom prst="rect">
                <a:avLst/>
              </a:prstGeom>
              <a:blipFill>
                <a:blip r:embed="rId10"/>
                <a:stretch>
                  <a:fillRect b="-11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837FFF15-9154-07B1-F561-D4DF271226DD}"/>
                  </a:ext>
                </a:extLst>
              </p:cNvPr>
              <p:cNvSpPr txBox="1"/>
              <p:nvPr/>
            </p:nvSpPr>
            <p:spPr>
              <a:xfrm>
                <a:off x="6533321" y="3517576"/>
                <a:ext cx="2755020" cy="369332"/>
              </a:xfrm>
              <a:prstGeom prst="rect">
                <a:avLst/>
              </a:prstGeom>
              <a:noFill/>
            </p:spPr>
            <p:txBody>
              <a:bodyPr wrap="square">
                <a:spAutoFit/>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𝑁</m:t>
                        </m:r>
                      </m:e>
                      <m:sub>
                        <m:r>
                          <a:rPr lang="en-US" b="0" i="1" smtClean="0">
                            <a:latin typeface="Cambria Math" panose="02040503050406030204" pitchFamily="18" charset="0"/>
                          </a:rPr>
                          <m:t>𝐴</m:t>
                        </m:r>
                      </m:sub>
                    </m:sSub>
                  </m:oMath>
                </a14:m>
                <a:r>
                  <a:rPr lang="en-US" dirty="0"/>
                  <a:t>= 6.023E23 atoms/mole</a:t>
                </a:r>
              </a:p>
            </p:txBody>
          </p:sp>
        </mc:Choice>
        <mc:Fallback xmlns="">
          <p:sp>
            <p:nvSpPr>
              <p:cNvPr id="29" name="TextBox 28">
                <a:extLst>
                  <a:ext uri="{FF2B5EF4-FFF2-40B4-BE49-F238E27FC236}">
                    <a16:creationId xmlns:a16="http://schemas.microsoft.com/office/drawing/2014/main" id="{837FFF15-9154-07B1-F561-D4DF271226DD}"/>
                  </a:ext>
                </a:extLst>
              </p:cNvPr>
              <p:cNvSpPr txBox="1">
                <a:spLocks noRot="1" noChangeAspect="1" noMove="1" noResize="1" noEditPoints="1" noAdjustHandles="1" noChangeArrowheads="1" noChangeShapeType="1" noTextEdit="1"/>
              </p:cNvSpPr>
              <p:nvPr/>
            </p:nvSpPr>
            <p:spPr>
              <a:xfrm>
                <a:off x="6533321" y="3517576"/>
                <a:ext cx="2755020" cy="369332"/>
              </a:xfrm>
              <a:prstGeom prst="rect">
                <a:avLst/>
              </a:prstGeom>
              <a:blipFill>
                <a:blip r:embed="rId11"/>
                <a:stretch>
                  <a:fillRect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D986C216-AA35-B422-7897-0D7978DDECDB}"/>
                  </a:ext>
                </a:extLst>
              </p:cNvPr>
              <p:cNvSpPr txBox="1"/>
              <p:nvPr/>
            </p:nvSpPr>
            <p:spPr>
              <a:xfrm>
                <a:off x="4092606" y="4552477"/>
                <a:ext cx="1757778" cy="369332"/>
              </a:xfrm>
              <a:prstGeom prst="rect">
                <a:avLst/>
              </a:prstGeom>
              <a:noFill/>
            </p:spPr>
            <p:txBody>
              <a:bodyPr wrap="square">
                <a:spAutoFit/>
              </a:bodyPr>
              <a:lstStyle/>
              <a:p>
                <a14:m>
                  <m:oMath xmlns:m="http://schemas.openxmlformats.org/officeDocument/2006/math">
                    <m:r>
                      <a:rPr lang="en-US" b="0" i="1" smtClean="0">
                        <a:latin typeface="Cambria Math" panose="02040503050406030204" pitchFamily="18" charset="0"/>
                      </a:rPr>
                      <m:t>𝑚</m:t>
                    </m:r>
                    <m:r>
                      <a:rPr lang="en-US" b="0" i="1" smtClean="0">
                        <a:latin typeface="Cambria Math" panose="02040503050406030204" pitchFamily="18" charset="0"/>
                      </a:rPr>
                      <m:t>=</m:t>
                    </m:r>
                    <m:r>
                      <m:rPr>
                        <m:nor/>
                      </m:rPr>
                      <a:rPr lang="en-US" smtClean="0"/>
                      <m:t>4.77</m:t>
                    </m:r>
                    <m:r>
                      <m:rPr>
                        <m:nor/>
                      </m:rPr>
                      <a:rPr lang="en-US" b="0" i="0" smtClean="0"/>
                      <m:t>8</m:t>
                    </m:r>
                    <m:r>
                      <m:rPr>
                        <m:nor/>
                      </m:rPr>
                      <a:rPr lang="en-US" b="0" i="0" smtClean="0"/>
                      <m:t>E</m:t>
                    </m:r>
                    <m:r>
                      <m:rPr>
                        <m:nor/>
                      </m:rPr>
                      <a:rPr lang="en-US" smtClean="0"/>
                      <m:t>−7</m:t>
                    </m:r>
                  </m:oMath>
                </a14:m>
                <a:r>
                  <a:rPr lang="en-US" dirty="0"/>
                  <a:t> g</a:t>
                </a:r>
              </a:p>
            </p:txBody>
          </p:sp>
        </mc:Choice>
        <mc:Fallback xmlns="">
          <p:sp>
            <p:nvSpPr>
              <p:cNvPr id="35" name="TextBox 34">
                <a:extLst>
                  <a:ext uri="{FF2B5EF4-FFF2-40B4-BE49-F238E27FC236}">
                    <a16:creationId xmlns:a16="http://schemas.microsoft.com/office/drawing/2014/main" id="{D986C216-AA35-B422-7897-0D7978DDECDB}"/>
                  </a:ext>
                </a:extLst>
              </p:cNvPr>
              <p:cNvSpPr txBox="1">
                <a:spLocks noRot="1" noChangeAspect="1" noMove="1" noResize="1" noEditPoints="1" noAdjustHandles="1" noChangeArrowheads="1" noChangeShapeType="1" noTextEdit="1"/>
              </p:cNvSpPr>
              <p:nvPr/>
            </p:nvSpPr>
            <p:spPr>
              <a:xfrm>
                <a:off x="4092606" y="4552477"/>
                <a:ext cx="1757778" cy="369332"/>
              </a:xfrm>
              <a:prstGeom prst="rect">
                <a:avLst/>
              </a:prstGeom>
              <a:blipFill>
                <a:blip r:embed="rId12"/>
                <a:stretch>
                  <a:fillRect t="-10000" b="-26667"/>
                </a:stretch>
              </a:blipFill>
            </p:spPr>
            <p:txBody>
              <a:bodyPr/>
              <a:lstStyle/>
              <a:p>
                <a:r>
                  <a:rPr lang="en-US">
                    <a:noFill/>
                  </a:rPr>
                  <a:t> </a:t>
                </a:r>
              </a:p>
            </p:txBody>
          </p:sp>
        </mc:Fallback>
      </mc:AlternateContent>
      <p:cxnSp>
        <p:nvCxnSpPr>
          <p:cNvPr id="39" name="Connector: Elbow 38">
            <a:extLst>
              <a:ext uri="{FF2B5EF4-FFF2-40B4-BE49-F238E27FC236}">
                <a16:creationId xmlns:a16="http://schemas.microsoft.com/office/drawing/2014/main" id="{3F4EAA15-CD4C-87E9-4D1B-61483522B6AD}"/>
              </a:ext>
            </a:extLst>
          </p:cNvPr>
          <p:cNvCxnSpPr>
            <a:cxnSpLocks/>
          </p:cNvCxnSpPr>
          <p:nvPr/>
        </p:nvCxnSpPr>
        <p:spPr>
          <a:xfrm rot="10800000" flipV="1">
            <a:off x="4949622" y="3735761"/>
            <a:ext cx="1570704" cy="567914"/>
          </a:xfrm>
          <a:prstGeom prst="bentConnector3">
            <a:avLst>
              <a:gd name="adj1" fmla="val 4208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C0BBAAC2-E94E-C9B0-B946-7C87780C3941}"/>
              </a:ext>
            </a:extLst>
          </p:cNvPr>
          <p:cNvCxnSpPr>
            <a:cxnSpLocks/>
          </p:cNvCxnSpPr>
          <p:nvPr/>
        </p:nvCxnSpPr>
        <p:spPr>
          <a:xfrm rot="16200000" flipH="1">
            <a:off x="4521825" y="3679433"/>
            <a:ext cx="243839" cy="23525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B1E02AEB-25D7-AD24-041B-74B0809B6C36}"/>
              </a:ext>
            </a:extLst>
          </p:cNvPr>
          <p:cNvCxnSpPr>
            <a:stCxn id="20" idx="1"/>
          </p:cNvCxnSpPr>
          <p:nvPr/>
        </p:nvCxnSpPr>
        <p:spPr>
          <a:xfrm rot="10800000">
            <a:off x="5954303" y="3098288"/>
            <a:ext cx="591547" cy="17093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DA15BFD5-8E36-4805-7D1E-A587B8AF5FA9}"/>
              </a:ext>
            </a:extLst>
          </p:cNvPr>
          <p:cNvCxnSpPr/>
          <p:nvPr/>
        </p:nvCxnSpPr>
        <p:spPr>
          <a:xfrm rot="5400000">
            <a:off x="1847391" y="1039244"/>
            <a:ext cx="1944019" cy="1730188"/>
          </a:xfrm>
          <a:prstGeom prst="bentConnector3">
            <a:avLst>
              <a:gd name="adj1" fmla="val 89659"/>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8C02AE3A-D087-1FC3-2FF0-4B0EE16609A6}"/>
              </a:ext>
            </a:extLst>
          </p:cNvPr>
          <p:cNvSpPr/>
          <p:nvPr/>
        </p:nvSpPr>
        <p:spPr>
          <a:xfrm>
            <a:off x="4092605" y="4552477"/>
            <a:ext cx="1642369" cy="3693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731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4"/>
                                        </p:tgtEl>
                                        <p:attrNameLst>
                                          <p:attrName>style.visibility</p:attrName>
                                        </p:attrNameLst>
                                      </p:cBhvr>
                                      <p:to>
                                        <p:strVal val="visible"/>
                                      </p:to>
                                    </p:set>
                                    <p:animEffect transition="in" filter="fade">
                                      <p:cBhvr>
                                        <p:cTn id="18" dur="500"/>
                                        <p:tgtEl>
                                          <p:spTgt spid="6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par>
                                <p:cTn id="43" presetID="10" presetClass="entr" presetSubtype="0" fill="hold" nodeType="withEffect">
                                  <p:stCondLst>
                                    <p:cond delay="0"/>
                                  </p:stCondLst>
                                  <p:childTnLst>
                                    <p:set>
                                      <p:cBhvr>
                                        <p:cTn id="44" dur="1" fill="hold">
                                          <p:stCondLst>
                                            <p:cond delay="0"/>
                                          </p:stCondLst>
                                        </p:cTn>
                                        <p:tgtEl>
                                          <p:spTgt spid="57"/>
                                        </p:tgtEl>
                                        <p:attrNameLst>
                                          <p:attrName>style.visibility</p:attrName>
                                        </p:attrNameLst>
                                      </p:cBhvr>
                                      <p:to>
                                        <p:strVal val="visible"/>
                                      </p:to>
                                    </p:set>
                                    <p:animEffect transition="in" filter="fade">
                                      <p:cBhvr>
                                        <p:cTn id="45" dur="500"/>
                                        <p:tgtEl>
                                          <p:spTgt spid="57"/>
                                        </p:tgtEl>
                                      </p:cBhvr>
                                    </p:animEffect>
                                  </p:childTnLst>
                                </p:cTn>
                              </p:par>
                              <p:par>
                                <p:cTn id="46" presetID="10" presetClass="entr" presetSubtype="0" fill="hold" nodeType="with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5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500"/>
                                        <p:tgtEl>
                                          <p:spTgt spid="2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fade">
                                      <p:cBhvr>
                                        <p:cTn id="63" dur="500"/>
                                        <p:tgtEl>
                                          <p:spTgt spid="42"/>
                                        </p:tgtEl>
                                      </p:cBhvr>
                                    </p:animEffect>
                                  </p:childTnLst>
                                </p:cTn>
                              </p:par>
                              <p:par>
                                <p:cTn id="64" presetID="10" presetClass="entr" presetSubtype="0" fill="hold" nodeType="with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fade">
                                      <p:cBhvr>
                                        <p:cTn id="66" dur="500"/>
                                        <p:tgtEl>
                                          <p:spTgt spid="39"/>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500"/>
                                        <p:tgtEl>
                                          <p:spTgt spid="29"/>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fade">
                                      <p:cBhvr>
                                        <p:cTn id="74" dur="500"/>
                                        <p:tgtEl>
                                          <p:spTgt spid="35"/>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67"/>
                                        </p:tgtEl>
                                        <p:attrNameLst>
                                          <p:attrName>style.visibility</p:attrName>
                                        </p:attrNameLst>
                                      </p:cBhvr>
                                      <p:to>
                                        <p:strVal val="visible"/>
                                      </p:to>
                                    </p:set>
                                    <p:animEffect transition="in" filter="fade">
                                      <p:cBhvr>
                                        <p:cTn id="7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4" grpId="0"/>
      <p:bldP spid="15" grpId="0"/>
      <p:bldP spid="17" grpId="0"/>
      <p:bldP spid="19" grpId="0"/>
      <p:bldP spid="20" grpId="0"/>
      <p:bldP spid="27" grpId="0"/>
      <p:bldP spid="29" grpId="0"/>
      <p:bldP spid="35" grpId="0"/>
      <p:bldP spid="6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EB1B1-2E5D-426F-C132-5BAD52495543}"/>
              </a:ext>
            </a:extLst>
          </p:cNvPr>
          <p:cNvSpPr>
            <a:spLocks noGrp="1"/>
          </p:cNvSpPr>
          <p:nvPr>
            <p:ph type="title"/>
          </p:nvPr>
        </p:nvSpPr>
        <p:spPr/>
        <p:txBody>
          <a:bodyPr>
            <a:normAutofit/>
          </a:bodyPr>
          <a:lstStyle/>
          <a:p>
            <a:r>
              <a:rPr lang="en-US" sz="2000" dirty="0"/>
              <a:t>3. An airplane flies at 300 m/s with an altitude of 10</a:t>
            </a:r>
            <a:r>
              <a:rPr lang="en-US" sz="2000" baseline="30000" dirty="0"/>
              <a:t>4</a:t>
            </a:r>
            <a:r>
              <a:rPr lang="en-US" sz="2000" dirty="0"/>
              <a:t> m and circles the world. It flies for a total of 45 hours. Calculate the gravitational red shift of a clock on the airplane assuming the airplane speed remains 300 m/s. Assume the circumference of the earth is 4E7 (m), the acceleration due to gravity is 9.8 m/s</a:t>
            </a:r>
            <a:r>
              <a:rPr lang="en-US" sz="2000" baseline="30000" dirty="0"/>
              <a:t>2</a:t>
            </a:r>
            <a:r>
              <a:rPr lang="en-US" sz="2000" dirty="0"/>
              <a:t>, and the speed of light c=3E8 m/s.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FF0E259-1F89-65F0-0156-FBB7DB211954}"/>
                  </a:ext>
                </a:extLst>
              </p:cNvPr>
              <p:cNvSpPr txBox="1"/>
              <p:nvPr/>
            </p:nvSpPr>
            <p:spPr>
              <a:xfrm>
                <a:off x="838200" y="1690688"/>
                <a:ext cx="3672544" cy="612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𝐺𝑟𝑎𝑣𝑖𝑡𝑎𝑡𝑖𝑜𝑛</m:t>
                      </m:r>
                      <m:r>
                        <a:rPr lang="en-US" b="0" i="1" smtClean="0">
                          <a:latin typeface="Cambria Math" panose="02040503050406030204" pitchFamily="18" charset="0"/>
                        </a:rPr>
                        <m:t> </m:t>
                      </m:r>
                      <m:r>
                        <a:rPr lang="en-US" b="0" i="1" smtClean="0">
                          <a:latin typeface="Cambria Math" panose="02040503050406030204" pitchFamily="18" charset="0"/>
                        </a:rPr>
                        <m:t>𝑟𝑒𝑑𝑠h𝑖𝑓𝑡</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𝑇</m:t>
                          </m:r>
                        </m:num>
                        <m:den>
                          <m:r>
                            <a:rPr lang="en-US" b="0" i="1" smtClean="0">
                              <a:latin typeface="Cambria Math" panose="02040503050406030204" pitchFamily="18" charset="0"/>
                            </a:rPr>
                            <m:t>𝑇</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𝑔</m:t>
                          </m:r>
                          <m:r>
                            <a:rPr lang="en-US" b="0" i="1" smtClean="0">
                              <a:latin typeface="Cambria Math" panose="02040503050406030204" pitchFamily="18" charset="0"/>
                            </a:rPr>
                            <m:t>∗</m:t>
                          </m:r>
                          <m:r>
                            <a:rPr lang="en-US" b="0" i="1" smtClean="0">
                              <a:latin typeface="Cambria Math" panose="02040503050406030204" pitchFamily="18" charset="0"/>
                            </a:rPr>
                            <m:t>𝐻</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𝑐</m:t>
                              </m:r>
                            </m:e>
                            <m:sup>
                              <m:r>
                                <a:rPr lang="en-US" b="0" i="1" smtClean="0">
                                  <a:latin typeface="Cambria Math" panose="02040503050406030204" pitchFamily="18" charset="0"/>
                                </a:rPr>
                                <m:t>2</m:t>
                              </m:r>
                            </m:sup>
                          </m:sSup>
                        </m:den>
                      </m:f>
                    </m:oMath>
                  </m:oMathPara>
                </a14:m>
                <a:endParaRPr lang="en-US" dirty="0"/>
              </a:p>
            </p:txBody>
          </p:sp>
        </mc:Choice>
        <mc:Fallback xmlns="">
          <p:sp>
            <p:nvSpPr>
              <p:cNvPr id="4" name="TextBox 3">
                <a:extLst>
                  <a:ext uri="{FF2B5EF4-FFF2-40B4-BE49-F238E27FC236}">
                    <a16:creationId xmlns:a16="http://schemas.microsoft.com/office/drawing/2014/main" id="{4FF0E259-1F89-65F0-0156-FBB7DB211954}"/>
                  </a:ext>
                </a:extLst>
              </p:cNvPr>
              <p:cNvSpPr txBox="1">
                <a:spLocks noRot="1" noChangeAspect="1" noMove="1" noResize="1" noEditPoints="1" noAdjustHandles="1" noChangeArrowheads="1" noChangeShapeType="1" noTextEdit="1"/>
              </p:cNvSpPr>
              <p:nvPr/>
            </p:nvSpPr>
            <p:spPr>
              <a:xfrm>
                <a:off x="838200" y="1690688"/>
                <a:ext cx="3672544" cy="612796"/>
              </a:xfrm>
              <a:prstGeom prst="rect">
                <a:avLst/>
              </a:prstGeom>
              <a:blipFill>
                <a:blip r:embed="rId2"/>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E0CAFEDA-2CBE-D0B1-40D6-162EB40EEAB6}"/>
              </a:ext>
            </a:extLst>
          </p:cNvPr>
          <p:cNvSpPr txBox="1"/>
          <p:nvPr/>
        </p:nvSpPr>
        <p:spPr>
          <a:xfrm>
            <a:off x="7848599" y="2474031"/>
            <a:ext cx="1138453" cy="369332"/>
          </a:xfrm>
          <a:prstGeom prst="rect">
            <a:avLst/>
          </a:prstGeom>
          <a:noFill/>
        </p:spPr>
        <p:txBody>
          <a:bodyPr wrap="none" rtlCol="0">
            <a:spAutoFit/>
          </a:bodyPr>
          <a:lstStyle/>
          <a:p>
            <a:r>
              <a:rPr lang="en-US" dirty="0"/>
              <a:t>H = 10</a:t>
            </a:r>
            <a:r>
              <a:rPr lang="en-US" baseline="30000" dirty="0"/>
              <a:t>4</a:t>
            </a:r>
            <a:r>
              <a:rPr lang="en-US" dirty="0"/>
              <a:t> m</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C24CA431-D636-5BD8-5DF0-57A0F5260934}"/>
                  </a:ext>
                </a:extLst>
              </p:cNvPr>
              <p:cNvSpPr txBox="1"/>
              <p:nvPr/>
            </p:nvSpPr>
            <p:spPr>
              <a:xfrm>
                <a:off x="4150565" y="2449492"/>
                <a:ext cx="3173506" cy="61279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𝑇</m:t>
                          </m:r>
                        </m:num>
                        <m:den>
                          <m:r>
                            <a:rPr lang="en-US" b="0" i="1" smtClean="0">
                              <a:latin typeface="Cambria Math" panose="02040503050406030204" pitchFamily="18" charset="0"/>
                            </a:rPr>
                            <m:t>𝑇</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𝑔</m:t>
                          </m:r>
                          <m:r>
                            <a:rPr lang="en-US" b="0" i="1" smtClean="0">
                              <a:latin typeface="Cambria Math" panose="02040503050406030204" pitchFamily="18" charset="0"/>
                            </a:rPr>
                            <m:t>∗</m:t>
                          </m:r>
                          <m:r>
                            <a:rPr lang="en-US" b="0" i="1" smtClean="0">
                              <a:latin typeface="Cambria Math" panose="02040503050406030204" pitchFamily="18" charset="0"/>
                            </a:rPr>
                            <m:t>𝐻</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𝑐</m:t>
                              </m:r>
                            </m:e>
                            <m:sup>
                              <m:r>
                                <a:rPr lang="en-US" b="0" i="1" smtClean="0">
                                  <a:latin typeface="Cambria Math" panose="02040503050406030204" pitchFamily="18" charset="0"/>
                                </a:rPr>
                                <m:t>2</m:t>
                              </m:r>
                            </m:sup>
                          </m:sSup>
                        </m:den>
                      </m:f>
                      <m:r>
                        <a:rPr lang="en-US" b="0" i="1" smtClean="0">
                          <a:latin typeface="Cambria Math" panose="02040503050406030204" pitchFamily="18" charset="0"/>
                        </a:rPr>
                        <m:t>=1.09</m:t>
                      </m:r>
                      <m:r>
                        <a:rPr lang="en-US" b="0" i="1" smtClean="0">
                          <a:latin typeface="Cambria Math" panose="02040503050406030204" pitchFamily="18" charset="0"/>
                        </a:rPr>
                        <m:t>𝐸</m:t>
                      </m:r>
                      <m:r>
                        <a:rPr lang="en-US" b="0" i="1" smtClean="0">
                          <a:latin typeface="Cambria Math" panose="02040503050406030204" pitchFamily="18" charset="0"/>
                        </a:rPr>
                        <m:t>−12</m:t>
                      </m:r>
                    </m:oMath>
                  </m:oMathPara>
                </a14:m>
                <a:endParaRPr lang="en-US" dirty="0"/>
              </a:p>
            </p:txBody>
          </p:sp>
        </mc:Choice>
        <mc:Fallback xmlns="">
          <p:sp>
            <p:nvSpPr>
              <p:cNvPr id="7" name="TextBox 6">
                <a:extLst>
                  <a:ext uri="{FF2B5EF4-FFF2-40B4-BE49-F238E27FC236}">
                    <a16:creationId xmlns:a16="http://schemas.microsoft.com/office/drawing/2014/main" id="{C24CA431-D636-5BD8-5DF0-57A0F5260934}"/>
                  </a:ext>
                </a:extLst>
              </p:cNvPr>
              <p:cNvSpPr txBox="1">
                <a:spLocks noRot="1" noChangeAspect="1" noMove="1" noResize="1" noEditPoints="1" noAdjustHandles="1" noChangeArrowheads="1" noChangeShapeType="1" noTextEdit="1"/>
              </p:cNvSpPr>
              <p:nvPr/>
            </p:nvSpPr>
            <p:spPr>
              <a:xfrm>
                <a:off x="4150565" y="2449492"/>
                <a:ext cx="3173506" cy="61279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23024D3F-0DF1-A17D-F3CC-28BF0DD0325D}"/>
                  </a:ext>
                </a:extLst>
              </p:cNvPr>
              <p:cNvSpPr txBox="1"/>
              <p:nvPr/>
            </p:nvSpPr>
            <p:spPr>
              <a:xfrm>
                <a:off x="4254814" y="3047062"/>
                <a:ext cx="2496485"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𝑇</m:t>
                      </m:r>
                      <m:r>
                        <a:rPr lang="en-US" b="0" i="1" smtClean="0">
                          <a:latin typeface="Cambria Math" panose="02040503050406030204" pitchFamily="18" charset="0"/>
                        </a:rPr>
                        <m:t>=</m:t>
                      </m:r>
                      <m:r>
                        <a:rPr lang="en-US" b="0" i="1" smtClean="0">
                          <a:latin typeface="Cambria Math" panose="02040503050406030204" pitchFamily="18" charset="0"/>
                        </a:rPr>
                        <m:t>𝑇</m:t>
                      </m:r>
                      <m:r>
                        <a:rPr lang="en-US" b="0" i="1" smtClean="0">
                          <a:latin typeface="Cambria Math" panose="02040503050406030204" pitchFamily="18" charset="0"/>
                        </a:rPr>
                        <m:t>∗1.09</m:t>
                      </m:r>
                      <m:r>
                        <a:rPr lang="en-US" b="0" i="1" smtClean="0">
                          <a:latin typeface="Cambria Math" panose="02040503050406030204" pitchFamily="18" charset="0"/>
                        </a:rPr>
                        <m:t>𝐸</m:t>
                      </m:r>
                      <m:r>
                        <a:rPr lang="en-US" b="0" i="1" smtClean="0">
                          <a:latin typeface="Cambria Math" panose="02040503050406030204" pitchFamily="18" charset="0"/>
                        </a:rPr>
                        <m:t>−12</m:t>
                      </m:r>
                    </m:oMath>
                  </m:oMathPara>
                </a14:m>
                <a:endParaRPr lang="en-US" dirty="0"/>
              </a:p>
            </p:txBody>
          </p:sp>
        </mc:Choice>
        <mc:Fallback xmlns="">
          <p:sp>
            <p:nvSpPr>
              <p:cNvPr id="9" name="TextBox 8">
                <a:extLst>
                  <a:ext uri="{FF2B5EF4-FFF2-40B4-BE49-F238E27FC236}">
                    <a16:creationId xmlns:a16="http://schemas.microsoft.com/office/drawing/2014/main" id="{23024D3F-0DF1-A17D-F3CC-28BF0DD0325D}"/>
                  </a:ext>
                </a:extLst>
              </p:cNvPr>
              <p:cNvSpPr txBox="1">
                <a:spLocks noRot="1" noChangeAspect="1" noMove="1" noResize="1" noEditPoints="1" noAdjustHandles="1" noChangeArrowheads="1" noChangeShapeType="1" noTextEdit="1"/>
              </p:cNvSpPr>
              <p:nvPr/>
            </p:nvSpPr>
            <p:spPr>
              <a:xfrm>
                <a:off x="4254814" y="3047062"/>
                <a:ext cx="2496485" cy="369332"/>
              </a:xfrm>
              <a:prstGeom prst="rect">
                <a:avLst/>
              </a:prstGeom>
              <a:blipFill>
                <a:blip r:embed="rId4"/>
                <a:stretch>
                  <a:fillRect/>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2E22E65B-1C33-8DA0-B879-8C417FFECF7B}"/>
              </a:ext>
            </a:extLst>
          </p:cNvPr>
          <p:cNvSpPr txBox="1"/>
          <p:nvPr/>
        </p:nvSpPr>
        <p:spPr>
          <a:xfrm>
            <a:off x="7848600" y="3062288"/>
            <a:ext cx="2008883" cy="369332"/>
          </a:xfrm>
          <a:prstGeom prst="rect">
            <a:avLst/>
          </a:prstGeom>
          <a:noFill/>
        </p:spPr>
        <p:txBody>
          <a:bodyPr wrap="none" rtlCol="0">
            <a:spAutoFit/>
          </a:bodyPr>
          <a:lstStyle/>
          <a:p>
            <a:r>
              <a:rPr lang="en-US" dirty="0"/>
              <a:t>T = 45 </a:t>
            </a:r>
            <a:r>
              <a:rPr lang="en-US" dirty="0" err="1"/>
              <a:t>hr</a:t>
            </a:r>
            <a:r>
              <a:rPr lang="en-US" dirty="0"/>
              <a:t> = 1.62E5 s</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A27FC030-9447-879E-619F-9EE5214BCCD4}"/>
                  </a:ext>
                </a:extLst>
              </p:cNvPr>
              <p:cNvSpPr txBox="1"/>
              <p:nvPr/>
            </p:nvSpPr>
            <p:spPr>
              <a:xfrm>
                <a:off x="4401670" y="3475192"/>
                <a:ext cx="2496485" cy="369332"/>
              </a:xfrm>
              <a:prstGeom prst="rect">
                <a:avLst/>
              </a:prstGeom>
              <a:noFill/>
            </p:spPr>
            <p:txBody>
              <a:bodyPr wrap="square">
                <a:spAutoFit/>
              </a:bodyPr>
              <a:lstStyle/>
              <a:p>
                <a14:m>
                  <m:oMath xmlns:m="http://schemas.openxmlformats.org/officeDocument/2006/math">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𝑇</m:t>
                    </m:r>
                    <m:r>
                      <a:rPr lang="en-US" b="0" i="1" smtClean="0">
                        <a:latin typeface="Cambria Math" panose="02040503050406030204" pitchFamily="18" charset="0"/>
                      </a:rPr>
                      <m:t>=</m:t>
                    </m:r>
                  </m:oMath>
                </a14:m>
                <a:r>
                  <a:rPr lang="en-US" dirty="0"/>
                  <a:t> 177E-9 s</a:t>
                </a:r>
              </a:p>
            </p:txBody>
          </p:sp>
        </mc:Choice>
        <mc:Fallback xmlns="">
          <p:sp>
            <p:nvSpPr>
              <p:cNvPr id="11" name="TextBox 10">
                <a:extLst>
                  <a:ext uri="{FF2B5EF4-FFF2-40B4-BE49-F238E27FC236}">
                    <a16:creationId xmlns:a16="http://schemas.microsoft.com/office/drawing/2014/main" id="{A27FC030-9447-879E-619F-9EE5214BCCD4}"/>
                  </a:ext>
                </a:extLst>
              </p:cNvPr>
              <p:cNvSpPr txBox="1">
                <a:spLocks noRot="1" noChangeAspect="1" noMove="1" noResize="1" noEditPoints="1" noAdjustHandles="1" noChangeArrowheads="1" noChangeShapeType="1" noTextEdit="1"/>
              </p:cNvSpPr>
              <p:nvPr/>
            </p:nvSpPr>
            <p:spPr>
              <a:xfrm>
                <a:off x="4401670" y="3475192"/>
                <a:ext cx="2496485" cy="369332"/>
              </a:xfrm>
              <a:prstGeom prst="rect">
                <a:avLst/>
              </a:prstGeom>
              <a:blipFill>
                <a:blip r:embed="rId5"/>
                <a:stretch>
                  <a:fillRect t="-8197" b="-24590"/>
                </a:stretch>
              </a:blipFill>
            </p:spPr>
            <p:txBody>
              <a:bodyPr/>
              <a:lstStyle/>
              <a:p>
                <a:r>
                  <a:rPr lang="en-US">
                    <a:noFill/>
                  </a:rPr>
                  <a:t> </a:t>
                </a:r>
              </a:p>
            </p:txBody>
          </p:sp>
        </mc:Fallback>
      </mc:AlternateContent>
      <p:sp>
        <p:nvSpPr>
          <p:cNvPr id="15" name="Rectangle 14">
            <a:extLst>
              <a:ext uri="{FF2B5EF4-FFF2-40B4-BE49-F238E27FC236}">
                <a16:creationId xmlns:a16="http://schemas.microsoft.com/office/drawing/2014/main" id="{E6CE7C54-CD8B-6451-752B-0E2ACEBF2456}"/>
              </a:ext>
            </a:extLst>
          </p:cNvPr>
          <p:cNvSpPr/>
          <p:nvPr/>
        </p:nvSpPr>
        <p:spPr>
          <a:xfrm>
            <a:off x="4401670" y="3475192"/>
            <a:ext cx="1488142" cy="3459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9FC18851-1133-039C-4574-FF0E357038A1}"/>
              </a:ext>
            </a:extLst>
          </p:cNvPr>
          <p:cNvCxnSpPr/>
          <p:nvPr/>
        </p:nvCxnSpPr>
        <p:spPr>
          <a:xfrm>
            <a:off x="4912659" y="2913529"/>
            <a:ext cx="0" cy="2151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8E192AF3-6710-B60A-C414-01F646AAE469}"/>
              </a:ext>
            </a:extLst>
          </p:cNvPr>
          <p:cNvCxnSpPr/>
          <p:nvPr/>
        </p:nvCxnSpPr>
        <p:spPr>
          <a:xfrm>
            <a:off x="4912659" y="3352800"/>
            <a:ext cx="0" cy="2241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C28CDB4D-67CE-0620-0841-2CDB19C1E01D}"/>
              </a:ext>
            </a:extLst>
          </p:cNvPr>
          <p:cNvSpPr txBox="1"/>
          <p:nvPr/>
        </p:nvSpPr>
        <p:spPr>
          <a:xfrm>
            <a:off x="957070" y="4234222"/>
            <a:ext cx="3124317" cy="369332"/>
          </a:xfrm>
          <a:prstGeom prst="rect">
            <a:avLst/>
          </a:prstGeom>
          <a:noFill/>
        </p:spPr>
        <p:txBody>
          <a:bodyPr wrap="none" rtlCol="0">
            <a:spAutoFit/>
          </a:bodyPr>
          <a:lstStyle/>
          <a:p>
            <a:r>
              <a:rPr lang="en-US" dirty="0"/>
              <a:t>Special Relativity Time Dilation:</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9F3D485D-9DB5-3C54-3D5E-7F65D07690A0}"/>
                  </a:ext>
                </a:extLst>
              </p:cNvPr>
              <p:cNvSpPr txBox="1"/>
              <p:nvPr/>
            </p:nvSpPr>
            <p:spPr>
              <a:xfrm>
                <a:off x="794672" y="5398822"/>
                <a:ext cx="1888337" cy="5203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𝛽</m:t>
                      </m:r>
                      <m:r>
                        <a:rPr lang="en-US" i="1" smtClean="0">
                          <a:latin typeface="Cambria Math" panose="02040503050406030204" pitchFamily="18" charset="0"/>
                        </a:rPr>
                        <m:t>=</m:t>
                      </m:r>
                      <m:f>
                        <m:fPr>
                          <m:ctrlPr>
                            <a:rPr lang="en-US" i="1" smtClean="0">
                              <a:solidFill>
                                <a:srgbClr val="836967"/>
                              </a:solidFill>
                              <a:latin typeface="Cambria Math" panose="02040503050406030204" pitchFamily="18" charset="0"/>
                            </a:rPr>
                          </m:ctrlPr>
                        </m:fPr>
                        <m:num>
                          <m:r>
                            <a:rPr lang="en-US" i="1" smtClean="0">
                              <a:latin typeface="Cambria Math" panose="02040503050406030204" pitchFamily="18" charset="0"/>
                            </a:rPr>
                            <m:t>3</m:t>
                          </m:r>
                          <m:r>
                            <a:rPr lang="en-US" i="1" smtClean="0">
                              <a:latin typeface="Cambria Math" panose="02040503050406030204" pitchFamily="18" charset="0"/>
                            </a:rPr>
                            <m:t>𝐸</m:t>
                          </m:r>
                          <m:r>
                            <a:rPr lang="en-US" i="1" smtClean="0">
                              <a:latin typeface="Cambria Math" panose="02040503050406030204" pitchFamily="18" charset="0"/>
                            </a:rPr>
                            <m:t>2</m:t>
                          </m:r>
                        </m:num>
                        <m:den>
                          <m:r>
                            <a:rPr lang="en-US" i="1" smtClean="0">
                              <a:latin typeface="Cambria Math" panose="02040503050406030204" pitchFamily="18" charset="0"/>
                            </a:rPr>
                            <m:t>3</m:t>
                          </m:r>
                          <m:r>
                            <a:rPr lang="en-US" i="1" smtClean="0">
                              <a:latin typeface="Cambria Math" panose="02040503050406030204" pitchFamily="18" charset="0"/>
                            </a:rPr>
                            <m:t>𝐸</m:t>
                          </m:r>
                          <m:r>
                            <a:rPr lang="en-US" i="1" smtClean="0">
                              <a:latin typeface="Cambria Math" panose="02040503050406030204" pitchFamily="18" charset="0"/>
                            </a:rPr>
                            <m:t>8</m:t>
                          </m:r>
                        </m:den>
                      </m:f>
                      <m:r>
                        <a:rPr lang="en-US" i="1" smtClean="0">
                          <a:latin typeface="Cambria Math" panose="02040503050406030204" pitchFamily="18" charset="0"/>
                        </a:rPr>
                        <m:t>=1</m:t>
                      </m:r>
                      <m:r>
                        <a:rPr lang="en-US" i="1" smtClean="0">
                          <a:latin typeface="Cambria Math" panose="02040503050406030204" pitchFamily="18" charset="0"/>
                        </a:rPr>
                        <m:t>𝐸</m:t>
                      </m:r>
                      <m:r>
                        <a:rPr lang="en-US" i="1" smtClean="0">
                          <a:latin typeface="Cambria Math" panose="02040503050406030204" pitchFamily="18" charset="0"/>
                        </a:rPr>
                        <m:t>−6</m:t>
                      </m:r>
                    </m:oMath>
                  </m:oMathPara>
                </a14:m>
                <a:endParaRPr lang="en-US" dirty="0"/>
              </a:p>
            </p:txBody>
          </p:sp>
        </mc:Choice>
        <mc:Fallback>
          <p:sp>
            <p:nvSpPr>
              <p:cNvPr id="8" name="TextBox 7">
                <a:extLst>
                  <a:ext uri="{FF2B5EF4-FFF2-40B4-BE49-F238E27FC236}">
                    <a16:creationId xmlns:a16="http://schemas.microsoft.com/office/drawing/2014/main" id="{9F3D485D-9DB5-3C54-3D5E-7F65D07690A0}"/>
                  </a:ext>
                </a:extLst>
              </p:cNvPr>
              <p:cNvSpPr txBox="1">
                <a:spLocks noRot="1" noChangeAspect="1" noMove="1" noResize="1" noEditPoints="1" noAdjustHandles="1" noChangeArrowheads="1" noChangeShapeType="1" noTextEdit="1"/>
              </p:cNvSpPr>
              <p:nvPr/>
            </p:nvSpPr>
            <p:spPr>
              <a:xfrm>
                <a:off x="794672" y="5398822"/>
                <a:ext cx="1888337" cy="520399"/>
              </a:xfrm>
              <a:prstGeom prst="rect">
                <a:avLst/>
              </a:prstGeom>
              <a:blipFill>
                <a:blip r:embed="rId6"/>
                <a:stretch>
                  <a:fillRect/>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6F8F7759-EB8B-61AC-7F95-1583CD2AD677}"/>
              </a:ext>
            </a:extLst>
          </p:cNvPr>
          <p:cNvSpPr txBox="1"/>
          <p:nvPr/>
        </p:nvSpPr>
        <p:spPr>
          <a:xfrm>
            <a:off x="935289" y="5013161"/>
            <a:ext cx="1194943" cy="369332"/>
          </a:xfrm>
          <a:prstGeom prst="rect">
            <a:avLst/>
          </a:prstGeom>
          <a:noFill/>
        </p:spPr>
        <p:txBody>
          <a:bodyPr wrap="none" rtlCol="0">
            <a:spAutoFit/>
          </a:bodyPr>
          <a:lstStyle/>
          <a:p>
            <a:r>
              <a:rPr lang="en-US" dirty="0"/>
              <a:t>V=300 m/s</a:t>
            </a:r>
          </a:p>
        </p:txBody>
      </p: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7CF32132-58BB-F7B2-D2F7-FD1A86DE19B5}"/>
                  </a:ext>
                </a:extLst>
              </p:cNvPr>
              <p:cNvSpPr txBox="1"/>
              <p:nvPr/>
            </p:nvSpPr>
            <p:spPr>
              <a:xfrm>
                <a:off x="7236090" y="1670024"/>
                <a:ext cx="2511906" cy="62235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f>
                        <m:fPr>
                          <m:ctrlPr>
                            <a:rPr lang="en-US" i="1" smtClean="0">
                              <a:solidFill>
                                <a:srgbClr val="836967"/>
                              </a:solidFill>
                              <a:latin typeface="Cambria Math" panose="02040503050406030204" pitchFamily="18" charset="0"/>
                            </a:rPr>
                          </m:ctrlPr>
                        </m:fPr>
                        <m:num>
                          <m:r>
                            <m:rPr>
                              <m:sty m:val="p"/>
                            </m:rPr>
                            <a:rPr lang="en-US" i="1" smtClean="0">
                              <a:latin typeface="Cambria Math" panose="02040503050406030204" pitchFamily="18" charset="0"/>
                            </a:rPr>
                            <m:t>Δ</m:t>
                          </m:r>
                          <m:r>
                            <a:rPr lang="en-US" i="1" smtClean="0">
                              <a:latin typeface="Cambria Math" panose="02040503050406030204" pitchFamily="18" charset="0"/>
                            </a:rPr>
                            <m:t>𝑓</m:t>
                          </m:r>
                        </m:num>
                        <m:den>
                          <m:r>
                            <a:rPr lang="en-US" i="1" smtClean="0">
                              <a:latin typeface="Cambria Math" panose="02040503050406030204" pitchFamily="18" charset="0"/>
                            </a:rPr>
                            <m:t>𝑓</m:t>
                          </m:r>
                        </m:den>
                      </m:f>
                      <m:r>
                        <a:rPr lang="en-US" i="1" smtClean="0">
                          <a:latin typeface="Cambria Math" panose="02040503050406030204" pitchFamily="18" charset="0"/>
                        </a:rPr>
                        <m:t>=</m:t>
                      </m:r>
                      <m:f>
                        <m:fPr>
                          <m:ctrlPr>
                            <a:rPr lang="en-US" i="1" smtClean="0">
                              <a:solidFill>
                                <a:srgbClr val="836967"/>
                              </a:solidFill>
                              <a:latin typeface="Cambria Math" panose="02040503050406030204" pitchFamily="18" charset="0"/>
                            </a:rPr>
                          </m:ctrlPr>
                        </m:fPr>
                        <m:num>
                          <m:r>
                            <m:rPr>
                              <m:sty m:val="p"/>
                            </m:rPr>
                            <a:rPr lang="en-US" i="1" smtClean="0">
                              <a:latin typeface="Cambria Math" panose="02040503050406030204" pitchFamily="18" charset="0"/>
                            </a:rPr>
                            <m:t>Δ</m:t>
                          </m:r>
                          <m:r>
                            <a:rPr lang="en-US" b="0" i="1" smtClean="0">
                              <a:latin typeface="Cambria Math" panose="02040503050406030204" pitchFamily="18" charset="0"/>
                            </a:rPr>
                            <m:t>𝑇</m:t>
                          </m:r>
                        </m:num>
                        <m:den>
                          <m:r>
                            <a:rPr lang="en-US" b="0" i="1" smtClean="0">
                              <a:latin typeface="Cambria Math" panose="02040503050406030204" pitchFamily="18" charset="0"/>
                            </a:rPr>
                            <m:t>𝑇</m:t>
                          </m:r>
                        </m:den>
                      </m:f>
                      <m:r>
                        <a:rPr lang="en-US" i="1" smtClean="0">
                          <a:latin typeface="Cambria Math" panose="02040503050406030204" pitchFamily="18" charset="0"/>
                        </a:rPr>
                        <m:t>=</m:t>
                      </m:r>
                      <m:f>
                        <m:fPr>
                          <m:ctrlPr>
                            <a:rPr lang="en-US" i="1" smtClean="0">
                              <a:solidFill>
                                <a:srgbClr val="836967"/>
                              </a:solidFill>
                              <a:latin typeface="Cambria Math" panose="02040503050406030204" pitchFamily="18" charset="0"/>
                            </a:rPr>
                          </m:ctrlPr>
                        </m:fPr>
                        <m:num>
                          <m:r>
                            <a:rPr lang="en-US" i="1" smtClean="0">
                              <a:latin typeface="Cambria Math" panose="02040503050406030204" pitchFamily="18" charset="0"/>
                            </a:rPr>
                            <m:t>𝐺𝑀</m:t>
                          </m:r>
                        </m:num>
                        <m:den>
                          <m:sSup>
                            <m:sSupPr>
                              <m:ctrlPr>
                                <a:rPr lang="en-US" i="1" smtClean="0">
                                  <a:solidFill>
                                    <a:srgbClr val="836967"/>
                                  </a:solidFill>
                                  <a:latin typeface="Cambria Math" panose="02040503050406030204" pitchFamily="18" charset="0"/>
                                </a:rPr>
                              </m:ctrlPr>
                            </m:sSupPr>
                            <m:e>
                              <m:r>
                                <a:rPr lang="en-US" i="1" smtClean="0">
                                  <a:latin typeface="Cambria Math" panose="02040503050406030204" pitchFamily="18" charset="0"/>
                                </a:rPr>
                                <m:t>𝑐</m:t>
                              </m:r>
                            </m:e>
                            <m:sup>
                              <m:r>
                                <a:rPr lang="en-US" i="1" smtClean="0">
                                  <a:latin typeface="Cambria Math" panose="02040503050406030204" pitchFamily="18" charset="0"/>
                                </a:rPr>
                                <m:t>2</m:t>
                              </m:r>
                            </m:sup>
                          </m:sSup>
                        </m:den>
                      </m:f>
                      <m:d>
                        <m:dPr>
                          <m:ctrlPr>
                            <a:rPr lang="en-US" i="1" smtClean="0">
                              <a:solidFill>
                                <a:srgbClr val="836967"/>
                              </a:solidFill>
                              <a:latin typeface="Cambria Math" panose="02040503050406030204" pitchFamily="18" charset="0"/>
                            </a:rPr>
                          </m:ctrlPr>
                        </m:dPr>
                        <m:e>
                          <m:f>
                            <m:fPr>
                              <m:ctrlPr>
                                <a:rPr lang="en-US" i="1" smtClean="0">
                                  <a:solidFill>
                                    <a:srgbClr val="836967"/>
                                  </a:solidFill>
                                  <a:latin typeface="Cambria Math" panose="02040503050406030204" pitchFamily="18" charset="0"/>
                                </a:rPr>
                              </m:ctrlPr>
                            </m:fPr>
                            <m:num>
                              <m:r>
                                <a:rPr lang="en-US" i="1" smtClean="0">
                                  <a:latin typeface="Cambria Math" panose="02040503050406030204" pitchFamily="18" charset="0"/>
                                </a:rPr>
                                <m:t>1</m:t>
                              </m:r>
                            </m:num>
                            <m:den>
                              <m:sSub>
                                <m:sSubPr>
                                  <m:ctrlPr>
                                    <a:rPr lang="en-US" i="1" smtClean="0">
                                      <a:solidFill>
                                        <a:srgbClr val="836967"/>
                                      </a:solidFill>
                                      <a:latin typeface="Cambria Math" panose="02040503050406030204" pitchFamily="18" charset="0"/>
                                    </a:rPr>
                                  </m:ctrlPr>
                                </m:sSubPr>
                                <m:e>
                                  <m:r>
                                    <a:rPr lang="en-US" i="1" smtClean="0">
                                      <a:latin typeface="Cambria Math" panose="02040503050406030204" pitchFamily="18" charset="0"/>
                                    </a:rPr>
                                    <m:t>𝑟</m:t>
                                  </m:r>
                                </m:e>
                                <m:sub>
                                  <m:r>
                                    <a:rPr lang="en-US" i="1" smtClean="0">
                                      <a:latin typeface="Cambria Math" panose="02040503050406030204" pitchFamily="18" charset="0"/>
                                    </a:rPr>
                                    <m:t>2</m:t>
                                  </m:r>
                                </m:sub>
                              </m:sSub>
                            </m:den>
                          </m:f>
                          <m:r>
                            <a:rPr lang="en-US" i="1" smtClean="0">
                              <a:latin typeface="Cambria Math" panose="02040503050406030204" pitchFamily="18" charset="0"/>
                            </a:rPr>
                            <m:t>−</m:t>
                          </m:r>
                          <m:f>
                            <m:fPr>
                              <m:ctrlPr>
                                <a:rPr lang="en-US" i="1" smtClean="0">
                                  <a:solidFill>
                                    <a:srgbClr val="836967"/>
                                  </a:solidFill>
                                  <a:latin typeface="Cambria Math" panose="02040503050406030204" pitchFamily="18" charset="0"/>
                                </a:rPr>
                              </m:ctrlPr>
                            </m:fPr>
                            <m:num>
                              <m:r>
                                <a:rPr lang="en-US" i="1" smtClean="0">
                                  <a:latin typeface="Cambria Math" panose="02040503050406030204" pitchFamily="18" charset="0"/>
                                </a:rPr>
                                <m:t>1</m:t>
                              </m:r>
                            </m:num>
                            <m:den>
                              <m:sSub>
                                <m:sSubPr>
                                  <m:ctrlPr>
                                    <a:rPr lang="en-US" i="1" smtClean="0">
                                      <a:solidFill>
                                        <a:srgbClr val="836967"/>
                                      </a:solidFill>
                                      <a:latin typeface="Cambria Math" panose="02040503050406030204" pitchFamily="18" charset="0"/>
                                    </a:rPr>
                                  </m:ctrlPr>
                                </m:sSubPr>
                                <m:e>
                                  <m:r>
                                    <a:rPr lang="en-US" i="1" smtClean="0">
                                      <a:latin typeface="Cambria Math" panose="02040503050406030204" pitchFamily="18" charset="0"/>
                                    </a:rPr>
                                    <m:t>𝑟</m:t>
                                  </m:r>
                                </m:e>
                                <m:sub>
                                  <m:r>
                                    <a:rPr lang="en-US" i="1" smtClean="0">
                                      <a:latin typeface="Cambria Math" panose="02040503050406030204" pitchFamily="18" charset="0"/>
                                    </a:rPr>
                                    <m:t>1</m:t>
                                  </m:r>
                                </m:sub>
                              </m:sSub>
                            </m:den>
                          </m:f>
                        </m:e>
                      </m:d>
                    </m:oMath>
                  </m:oMathPara>
                </a14:m>
                <a:endParaRPr lang="en-US" dirty="0"/>
              </a:p>
            </p:txBody>
          </p:sp>
        </mc:Choice>
        <mc:Fallback>
          <p:sp>
            <p:nvSpPr>
              <p:cNvPr id="13" name="TextBox 12">
                <a:extLst>
                  <a:ext uri="{FF2B5EF4-FFF2-40B4-BE49-F238E27FC236}">
                    <a16:creationId xmlns:a16="http://schemas.microsoft.com/office/drawing/2014/main" id="{7CF32132-58BB-F7B2-D2F7-FD1A86DE19B5}"/>
                  </a:ext>
                </a:extLst>
              </p:cNvPr>
              <p:cNvSpPr txBox="1">
                <a:spLocks noRot="1" noChangeAspect="1" noMove="1" noResize="1" noEditPoints="1" noAdjustHandles="1" noChangeArrowheads="1" noChangeShapeType="1" noTextEdit="1"/>
              </p:cNvSpPr>
              <p:nvPr/>
            </p:nvSpPr>
            <p:spPr>
              <a:xfrm>
                <a:off x="7236090" y="1670024"/>
                <a:ext cx="2511906" cy="622350"/>
              </a:xfrm>
              <a:prstGeom prst="rect">
                <a:avLst/>
              </a:prstGeom>
              <a:blipFill>
                <a:blip r:embed="rId7"/>
                <a:stretch>
                  <a:fillRect/>
                </a:stretch>
              </a:blipFill>
            </p:spPr>
            <p:txBody>
              <a:bodyPr/>
              <a:lstStyle/>
              <a:p>
                <a:r>
                  <a:rPr lang="en-US">
                    <a:noFill/>
                  </a:rPr>
                  <a:t> </a:t>
                </a:r>
              </a:p>
            </p:txBody>
          </p:sp>
        </mc:Fallback>
      </mc:AlternateContent>
      <p:sp>
        <p:nvSpPr>
          <p:cNvPr id="14" name="TextBox 13">
            <a:extLst>
              <a:ext uri="{FF2B5EF4-FFF2-40B4-BE49-F238E27FC236}">
                <a16:creationId xmlns:a16="http://schemas.microsoft.com/office/drawing/2014/main" id="{9473AFB2-2511-94A2-093F-3B724B631883}"/>
              </a:ext>
            </a:extLst>
          </p:cNvPr>
          <p:cNvSpPr txBox="1"/>
          <p:nvPr/>
        </p:nvSpPr>
        <p:spPr>
          <a:xfrm>
            <a:off x="5796619" y="1778716"/>
            <a:ext cx="1527452" cy="369332"/>
          </a:xfrm>
          <a:prstGeom prst="rect">
            <a:avLst/>
          </a:prstGeom>
          <a:noFill/>
        </p:spPr>
        <p:txBody>
          <a:bodyPr wrap="square" rtlCol="0">
            <a:spAutoFit/>
          </a:bodyPr>
          <a:lstStyle/>
          <a:p>
            <a:r>
              <a:rPr lang="en-US" dirty="0"/>
              <a:t>General form:</a:t>
            </a:r>
          </a:p>
        </p:txBody>
      </p:sp>
      <p:sp>
        <p:nvSpPr>
          <p:cNvPr id="16" name="TextBox 15">
            <a:extLst>
              <a:ext uri="{FF2B5EF4-FFF2-40B4-BE49-F238E27FC236}">
                <a16:creationId xmlns:a16="http://schemas.microsoft.com/office/drawing/2014/main" id="{5DF774EE-A9AA-3A8F-526F-8573986C3E8F}"/>
              </a:ext>
            </a:extLst>
          </p:cNvPr>
          <p:cNvSpPr txBox="1"/>
          <p:nvPr/>
        </p:nvSpPr>
        <p:spPr>
          <a:xfrm>
            <a:off x="956850" y="4629530"/>
            <a:ext cx="1079142" cy="369332"/>
          </a:xfrm>
          <a:prstGeom prst="rect">
            <a:avLst/>
          </a:prstGeom>
          <a:noFill/>
        </p:spPr>
        <p:txBody>
          <a:bodyPr wrap="none" rtlCol="0">
            <a:spAutoFit/>
          </a:bodyPr>
          <a:lstStyle/>
          <a:p>
            <a:r>
              <a:rPr lang="en-US" dirty="0"/>
              <a:t>D = 4E7m</a:t>
            </a:r>
          </a:p>
        </p:txBody>
      </p:sp>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5942C2A2-09FE-0874-0F08-D31E68419DFB}"/>
                  </a:ext>
                </a:extLst>
              </p:cNvPr>
              <p:cNvSpPr txBox="1"/>
              <p:nvPr/>
            </p:nvSpPr>
            <p:spPr>
              <a:xfrm>
                <a:off x="3505481" y="4642863"/>
                <a:ext cx="653063" cy="51674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𝑣</m:t>
                      </m:r>
                      <m:r>
                        <a:rPr lang="en-US" i="1" smtClean="0">
                          <a:latin typeface="Cambria Math" panose="02040503050406030204" pitchFamily="18" charset="0"/>
                        </a:rPr>
                        <m:t>=</m:t>
                      </m:r>
                      <m:f>
                        <m:fPr>
                          <m:ctrlPr>
                            <a:rPr lang="en-US" i="1" smtClean="0">
                              <a:solidFill>
                                <a:srgbClr val="836967"/>
                              </a:solidFill>
                              <a:latin typeface="Cambria Math" panose="02040503050406030204" pitchFamily="18" charset="0"/>
                            </a:rPr>
                          </m:ctrlPr>
                        </m:fPr>
                        <m:num>
                          <m:r>
                            <a:rPr lang="en-US" i="1" smtClean="0">
                              <a:latin typeface="Cambria Math" panose="02040503050406030204" pitchFamily="18" charset="0"/>
                            </a:rPr>
                            <m:t>𝐷</m:t>
                          </m:r>
                        </m:num>
                        <m:den>
                          <m:r>
                            <a:rPr lang="en-US" i="1" smtClean="0">
                              <a:latin typeface="Cambria Math" panose="02040503050406030204" pitchFamily="18" charset="0"/>
                            </a:rPr>
                            <m:t>𝑇</m:t>
                          </m:r>
                        </m:den>
                      </m:f>
                    </m:oMath>
                  </m:oMathPara>
                </a14:m>
                <a:endParaRPr lang="en-US" dirty="0"/>
              </a:p>
            </p:txBody>
          </p:sp>
        </mc:Choice>
        <mc:Fallback>
          <p:sp>
            <p:nvSpPr>
              <p:cNvPr id="18" name="TextBox 17">
                <a:extLst>
                  <a:ext uri="{FF2B5EF4-FFF2-40B4-BE49-F238E27FC236}">
                    <a16:creationId xmlns:a16="http://schemas.microsoft.com/office/drawing/2014/main" id="{5942C2A2-09FE-0874-0F08-D31E68419DFB}"/>
                  </a:ext>
                </a:extLst>
              </p:cNvPr>
              <p:cNvSpPr txBox="1">
                <a:spLocks noRot="1" noChangeAspect="1" noMove="1" noResize="1" noEditPoints="1" noAdjustHandles="1" noChangeArrowheads="1" noChangeShapeType="1" noTextEdit="1"/>
              </p:cNvSpPr>
              <p:nvPr/>
            </p:nvSpPr>
            <p:spPr>
              <a:xfrm>
                <a:off x="3505481" y="4642863"/>
                <a:ext cx="653063" cy="516745"/>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2323FBD0-490E-A625-FC64-0F44455727E6}"/>
                  </a:ext>
                </a:extLst>
              </p:cNvPr>
              <p:cNvSpPr txBox="1"/>
              <p:nvPr/>
            </p:nvSpPr>
            <p:spPr>
              <a:xfrm>
                <a:off x="3558743" y="5177881"/>
                <a:ext cx="1510996" cy="393441"/>
              </a:xfrm>
              <a:prstGeom prst="rect">
                <a:avLst/>
              </a:prstGeom>
              <a:noFill/>
            </p:spPr>
            <p:txBody>
              <a:bodyPr wrap="square" lIns="0" tIns="0" rIns="0" bIns="0" rtlCol="0">
                <a:spAutoFit/>
              </a:bodyPr>
              <a:lstStyle/>
              <a:p>
                <a:r>
                  <a:rPr lang="en-US" dirty="0"/>
                  <a:t>T</a:t>
                </a:r>
                <a:r>
                  <a:rPr lang="en-US" baseline="-25000" dirty="0"/>
                  <a:t>0</a:t>
                </a:r>
                <a14:m>
                  <m:oMath xmlns:m="http://schemas.openxmlformats.org/officeDocument/2006/math">
                    <m:r>
                      <a:rPr lang="en-US" i="1" smtClean="0">
                        <a:latin typeface="Cambria Math" panose="02040503050406030204" pitchFamily="18" charset="0"/>
                      </a:rPr>
                      <m:t>=</m:t>
                    </m:r>
                    <m:f>
                      <m:fPr>
                        <m:ctrlPr>
                          <a:rPr lang="en-US" i="1" smtClean="0">
                            <a:solidFill>
                              <a:srgbClr val="836967"/>
                            </a:solidFill>
                            <a:latin typeface="Cambria Math" panose="02040503050406030204" pitchFamily="18" charset="0"/>
                          </a:rPr>
                        </m:ctrlPr>
                      </m:fPr>
                      <m:num>
                        <m:r>
                          <a:rPr lang="en-US" i="1" smtClean="0">
                            <a:latin typeface="Cambria Math" panose="02040503050406030204" pitchFamily="18" charset="0"/>
                          </a:rPr>
                          <m:t>𝐷</m:t>
                        </m:r>
                      </m:num>
                      <m:den>
                        <m:r>
                          <a:rPr lang="en-US" b="0" i="1" smtClean="0">
                            <a:latin typeface="Cambria Math" panose="02040503050406030204" pitchFamily="18" charset="0"/>
                          </a:rPr>
                          <m:t>𝑉</m:t>
                        </m:r>
                      </m:den>
                    </m:f>
                  </m:oMath>
                </a14:m>
                <a:r>
                  <a:rPr lang="en-US" dirty="0"/>
                  <a:t>= 1.33E5 s</a:t>
                </a:r>
              </a:p>
            </p:txBody>
          </p:sp>
        </mc:Choice>
        <mc:Fallback>
          <p:sp>
            <p:nvSpPr>
              <p:cNvPr id="20" name="TextBox 19">
                <a:extLst>
                  <a:ext uri="{FF2B5EF4-FFF2-40B4-BE49-F238E27FC236}">
                    <a16:creationId xmlns:a16="http://schemas.microsoft.com/office/drawing/2014/main" id="{2323FBD0-490E-A625-FC64-0F44455727E6}"/>
                  </a:ext>
                </a:extLst>
              </p:cNvPr>
              <p:cNvSpPr txBox="1">
                <a:spLocks noRot="1" noChangeAspect="1" noMove="1" noResize="1" noEditPoints="1" noAdjustHandles="1" noChangeArrowheads="1" noChangeShapeType="1" noTextEdit="1"/>
              </p:cNvSpPr>
              <p:nvPr/>
            </p:nvSpPr>
            <p:spPr>
              <a:xfrm>
                <a:off x="3558743" y="5177881"/>
                <a:ext cx="1510996" cy="393441"/>
              </a:xfrm>
              <a:prstGeom prst="rect">
                <a:avLst/>
              </a:prstGeom>
              <a:blipFill>
                <a:blip r:embed="rId9"/>
                <a:stretch>
                  <a:fillRect l="-9677" t="-4615" r="-8065" b="-21538"/>
                </a:stretch>
              </a:blipFill>
            </p:spPr>
            <p:txBody>
              <a:bodyPr/>
              <a:lstStyle/>
              <a:p>
                <a:r>
                  <a:rPr lang="en-US">
                    <a:noFill/>
                  </a:rPr>
                  <a:t> </a:t>
                </a:r>
              </a:p>
            </p:txBody>
          </p:sp>
        </mc:Fallback>
      </mc:AlternateContent>
      <p:cxnSp>
        <p:nvCxnSpPr>
          <p:cNvPr id="22" name="Straight Arrow Connector 21">
            <a:extLst>
              <a:ext uri="{FF2B5EF4-FFF2-40B4-BE49-F238E27FC236}">
                <a16:creationId xmlns:a16="http://schemas.microsoft.com/office/drawing/2014/main" id="{70E02451-A40D-A21F-BAFE-4D03C9CC25EE}"/>
              </a:ext>
            </a:extLst>
          </p:cNvPr>
          <p:cNvCxnSpPr>
            <a:cxnSpLocks/>
          </p:cNvCxnSpPr>
          <p:nvPr/>
        </p:nvCxnSpPr>
        <p:spPr>
          <a:xfrm>
            <a:off x="3813303" y="5056026"/>
            <a:ext cx="0" cy="2365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4" name="TextBox 23">
                <a:extLst>
                  <a:ext uri="{FF2B5EF4-FFF2-40B4-BE49-F238E27FC236}">
                    <a16:creationId xmlns:a16="http://schemas.microsoft.com/office/drawing/2014/main" id="{93824E34-A13E-0357-9988-0A37EEB2B045}"/>
                  </a:ext>
                </a:extLst>
              </p:cNvPr>
              <p:cNvSpPr txBox="1"/>
              <p:nvPr/>
            </p:nvSpPr>
            <p:spPr>
              <a:xfrm>
                <a:off x="5307314" y="4332706"/>
                <a:ext cx="798360" cy="56188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i="1" smtClean="0">
                              <a:solidFill>
                                <a:schemeClr val="tx1"/>
                              </a:solidFill>
                              <a:latin typeface="Cambria Math" panose="02040503050406030204" pitchFamily="18" charset="0"/>
                            </a:rPr>
                            <m:t>𝑇</m:t>
                          </m:r>
                        </m:e>
                        <m:sub>
                          <m:r>
                            <a:rPr lang="en-US" i="1" smtClean="0">
                              <a:solidFill>
                                <a:schemeClr val="tx1"/>
                              </a:solidFill>
                              <a:latin typeface="Cambria Math" panose="02040503050406030204" pitchFamily="18" charset="0"/>
                            </a:rPr>
                            <m:t>𝑝</m:t>
                          </m:r>
                        </m:sub>
                      </m:sSub>
                      <m:r>
                        <a:rPr lang="en-US" i="1" smtClean="0">
                          <a:solidFill>
                            <a:schemeClr val="tx1"/>
                          </a:solidFill>
                          <a:latin typeface="Cambria Math" panose="02040503050406030204" pitchFamily="18" charset="0"/>
                        </a:rPr>
                        <m:t>=</m:t>
                      </m:r>
                      <m:f>
                        <m:fPr>
                          <m:ctrlPr>
                            <a:rPr lang="en-US" i="1" smtClean="0">
                              <a:solidFill>
                                <a:schemeClr val="tx1"/>
                              </a:solidFill>
                              <a:latin typeface="Cambria Math" panose="02040503050406030204" pitchFamily="18" charset="0"/>
                            </a:rPr>
                          </m:ctrlPr>
                        </m:fPr>
                        <m:num>
                          <m:sSub>
                            <m:sSubPr>
                              <m:ctrlPr>
                                <a:rPr lang="en-US" i="1" smtClean="0">
                                  <a:solidFill>
                                    <a:schemeClr val="tx1"/>
                                  </a:solidFill>
                                  <a:latin typeface="Cambria Math" panose="02040503050406030204" pitchFamily="18" charset="0"/>
                                </a:rPr>
                              </m:ctrlPr>
                            </m:sSubPr>
                            <m:e>
                              <m:r>
                                <a:rPr lang="en-US" i="1" smtClean="0">
                                  <a:solidFill>
                                    <a:schemeClr val="tx1"/>
                                  </a:solidFill>
                                  <a:latin typeface="Cambria Math" panose="02040503050406030204" pitchFamily="18" charset="0"/>
                                </a:rPr>
                                <m:t>𝑇</m:t>
                              </m:r>
                            </m:e>
                            <m:sub>
                              <m:r>
                                <a:rPr lang="en-US" i="1" smtClean="0">
                                  <a:solidFill>
                                    <a:schemeClr val="tx1"/>
                                  </a:solidFill>
                                  <a:latin typeface="Cambria Math" panose="02040503050406030204" pitchFamily="18" charset="0"/>
                                </a:rPr>
                                <m:t>0</m:t>
                              </m:r>
                            </m:sub>
                          </m:sSub>
                        </m:num>
                        <m:den>
                          <m:r>
                            <a:rPr lang="en-US" i="1" smtClean="0">
                              <a:solidFill>
                                <a:schemeClr val="tx1"/>
                              </a:solidFill>
                              <a:latin typeface="Cambria Math" panose="02040503050406030204" pitchFamily="18" charset="0"/>
                            </a:rPr>
                            <m:t>𝛾</m:t>
                          </m:r>
                        </m:den>
                      </m:f>
                    </m:oMath>
                  </m:oMathPara>
                </a14:m>
                <a:endParaRPr lang="en-US" dirty="0">
                  <a:solidFill>
                    <a:schemeClr val="tx1"/>
                  </a:solidFill>
                </a:endParaRPr>
              </a:p>
            </p:txBody>
          </p:sp>
        </mc:Choice>
        <mc:Fallback>
          <p:sp>
            <p:nvSpPr>
              <p:cNvPr id="24" name="TextBox 23">
                <a:extLst>
                  <a:ext uri="{FF2B5EF4-FFF2-40B4-BE49-F238E27FC236}">
                    <a16:creationId xmlns:a16="http://schemas.microsoft.com/office/drawing/2014/main" id="{93824E34-A13E-0357-9988-0A37EEB2B045}"/>
                  </a:ext>
                </a:extLst>
              </p:cNvPr>
              <p:cNvSpPr txBox="1">
                <a:spLocks noRot="1" noChangeAspect="1" noMove="1" noResize="1" noEditPoints="1" noAdjustHandles="1" noChangeArrowheads="1" noChangeShapeType="1" noTextEdit="1"/>
              </p:cNvSpPr>
              <p:nvPr/>
            </p:nvSpPr>
            <p:spPr>
              <a:xfrm>
                <a:off x="5307314" y="4332706"/>
                <a:ext cx="798360" cy="561885"/>
              </a:xfrm>
              <a:prstGeom prst="rect">
                <a:avLst/>
              </a:prstGeom>
              <a:blipFill>
                <a:blip r:embed="rId10"/>
                <a:stretch>
                  <a:fillRect/>
                </a:stretch>
              </a:blipFill>
            </p:spPr>
            <p:txBody>
              <a:bodyPr/>
              <a:lstStyle/>
              <a:p>
                <a:r>
                  <a:rPr lang="en-US">
                    <a:noFill/>
                  </a:rPr>
                  <a:t> </a:t>
                </a:r>
              </a:p>
            </p:txBody>
          </p:sp>
        </mc:Fallback>
      </mc:AlternateContent>
      <p:sp>
        <p:nvSpPr>
          <p:cNvPr id="25" name="Arrow: Right 24">
            <a:extLst>
              <a:ext uri="{FF2B5EF4-FFF2-40B4-BE49-F238E27FC236}">
                <a16:creationId xmlns:a16="http://schemas.microsoft.com/office/drawing/2014/main" id="{80C0A1DF-774A-C4CC-19C0-4976E813D3E2}"/>
              </a:ext>
            </a:extLst>
          </p:cNvPr>
          <p:cNvSpPr/>
          <p:nvPr/>
        </p:nvSpPr>
        <p:spPr>
          <a:xfrm>
            <a:off x="2326595" y="5096727"/>
            <a:ext cx="1002926" cy="1618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Right 25">
            <a:extLst>
              <a:ext uri="{FF2B5EF4-FFF2-40B4-BE49-F238E27FC236}">
                <a16:creationId xmlns:a16="http://schemas.microsoft.com/office/drawing/2014/main" id="{26B22786-1312-230E-0C61-1D765A2FF1A1}"/>
              </a:ext>
            </a:extLst>
          </p:cNvPr>
          <p:cNvSpPr/>
          <p:nvPr/>
        </p:nvSpPr>
        <p:spPr>
          <a:xfrm>
            <a:off x="5184325" y="5091022"/>
            <a:ext cx="1044339" cy="1490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27" name="TextBox 26">
                <a:extLst>
                  <a:ext uri="{FF2B5EF4-FFF2-40B4-BE49-F238E27FC236}">
                    <a16:creationId xmlns:a16="http://schemas.microsoft.com/office/drawing/2014/main" id="{3480E13D-E907-7563-7CA0-9717C55E9CB9}"/>
                  </a:ext>
                </a:extLst>
              </p:cNvPr>
              <p:cNvSpPr txBox="1"/>
              <p:nvPr/>
            </p:nvSpPr>
            <p:spPr>
              <a:xfrm>
                <a:off x="6659646" y="4383191"/>
                <a:ext cx="1500924" cy="31816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m:rPr>
                          <m:sty m:val="p"/>
                        </m:rPr>
                        <a:rPr lang="en-US" i="1" smtClean="0">
                          <a:solidFill>
                            <a:schemeClr val="tx1"/>
                          </a:solidFill>
                          <a:latin typeface="Cambria Math" panose="02040503050406030204" pitchFamily="18" charset="0"/>
                        </a:rPr>
                        <m:t>Δ</m:t>
                      </m:r>
                      <m:r>
                        <a:rPr lang="en-US" i="1" smtClean="0">
                          <a:solidFill>
                            <a:schemeClr val="tx1"/>
                          </a:solidFill>
                          <a:latin typeface="Cambria Math" panose="02040503050406030204" pitchFamily="18" charset="0"/>
                        </a:rPr>
                        <m:t>𝑇</m:t>
                      </m:r>
                      <m:r>
                        <a:rPr lang="en-US" i="1" smtClean="0">
                          <a:solidFill>
                            <a:schemeClr val="tx1"/>
                          </a:solidFill>
                          <a:latin typeface="Cambria Math" panose="02040503050406030204" pitchFamily="18" charset="0"/>
                        </a:rPr>
                        <m:t>=</m:t>
                      </m:r>
                      <m:d>
                        <m:dPr>
                          <m:begChr m:val="|"/>
                          <m:endChr m:val="|"/>
                          <m:ctrlPr>
                            <a:rPr lang="en-US" i="1" smtClean="0">
                              <a:solidFill>
                                <a:schemeClr val="tx1"/>
                              </a:solidFill>
                              <a:latin typeface="Cambria Math" panose="02040503050406030204" pitchFamily="18" charset="0"/>
                            </a:rPr>
                          </m:ctrlPr>
                        </m:dPr>
                        <m:e>
                          <m:sSub>
                            <m:sSubPr>
                              <m:ctrlPr>
                                <a:rPr lang="en-US" i="1" smtClean="0">
                                  <a:solidFill>
                                    <a:schemeClr val="tx1"/>
                                  </a:solidFill>
                                  <a:latin typeface="Cambria Math" panose="02040503050406030204" pitchFamily="18" charset="0"/>
                                </a:rPr>
                              </m:ctrlPr>
                            </m:sSubPr>
                            <m:e>
                              <m:r>
                                <a:rPr lang="en-US" i="1" smtClean="0">
                                  <a:solidFill>
                                    <a:schemeClr val="tx1"/>
                                  </a:solidFill>
                                  <a:latin typeface="Cambria Math" panose="02040503050406030204" pitchFamily="18" charset="0"/>
                                </a:rPr>
                                <m:t>𝑇</m:t>
                              </m:r>
                            </m:e>
                            <m:sub>
                              <m:r>
                                <a:rPr lang="en-US" b="0" i="1" smtClean="0">
                                  <a:solidFill>
                                    <a:schemeClr val="tx1"/>
                                  </a:solidFill>
                                  <a:latin typeface="Cambria Math" panose="02040503050406030204" pitchFamily="18" charset="0"/>
                                </a:rPr>
                                <m:t>0</m:t>
                              </m:r>
                            </m:sub>
                          </m:sSub>
                          <m:r>
                            <a:rPr lang="en-US" i="1" smtClean="0">
                              <a:solidFill>
                                <a:schemeClr val="tx1"/>
                              </a:solidFill>
                              <a:latin typeface="Cambria Math" panose="02040503050406030204" pitchFamily="18" charset="0"/>
                            </a:rPr>
                            <m:t>−</m:t>
                          </m:r>
                          <m:sSub>
                            <m:sSubPr>
                              <m:ctrlPr>
                                <a:rPr lang="en-US" i="1" smtClean="0">
                                  <a:solidFill>
                                    <a:schemeClr val="tx1"/>
                                  </a:solidFill>
                                  <a:latin typeface="Cambria Math" panose="02040503050406030204" pitchFamily="18" charset="0"/>
                                </a:rPr>
                              </m:ctrlPr>
                            </m:sSubPr>
                            <m:e>
                              <m:r>
                                <a:rPr lang="en-US" i="1" smtClean="0">
                                  <a:solidFill>
                                    <a:schemeClr val="tx1"/>
                                  </a:solidFill>
                                  <a:latin typeface="Cambria Math" panose="02040503050406030204" pitchFamily="18" charset="0"/>
                                </a:rPr>
                                <m:t>𝑇</m:t>
                              </m:r>
                            </m:e>
                            <m:sub>
                              <m:r>
                                <a:rPr lang="en-US" b="0" i="1" smtClean="0">
                                  <a:solidFill>
                                    <a:schemeClr val="tx1"/>
                                  </a:solidFill>
                                  <a:latin typeface="Cambria Math" panose="02040503050406030204" pitchFamily="18" charset="0"/>
                                </a:rPr>
                                <m:t>𝑝</m:t>
                              </m:r>
                            </m:sub>
                          </m:sSub>
                        </m:e>
                      </m:d>
                    </m:oMath>
                  </m:oMathPara>
                </a14:m>
                <a:endParaRPr lang="en-US" dirty="0">
                  <a:solidFill>
                    <a:schemeClr val="tx1"/>
                  </a:solidFill>
                </a:endParaRPr>
              </a:p>
            </p:txBody>
          </p:sp>
        </mc:Choice>
        <mc:Fallback>
          <p:sp>
            <p:nvSpPr>
              <p:cNvPr id="27" name="TextBox 26">
                <a:extLst>
                  <a:ext uri="{FF2B5EF4-FFF2-40B4-BE49-F238E27FC236}">
                    <a16:creationId xmlns:a16="http://schemas.microsoft.com/office/drawing/2014/main" id="{3480E13D-E907-7563-7CA0-9717C55E9CB9}"/>
                  </a:ext>
                </a:extLst>
              </p:cNvPr>
              <p:cNvSpPr txBox="1">
                <a:spLocks noRot="1" noChangeAspect="1" noMove="1" noResize="1" noEditPoints="1" noAdjustHandles="1" noChangeArrowheads="1" noChangeShapeType="1" noTextEdit="1"/>
              </p:cNvSpPr>
              <p:nvPr/>
            </p:nvSpPr>
            <p:spPr>
              <a:xfrm>
                <a:off x="6659646" y="4383191"/>
                <a:ext cx="1500924" cy="318164"/>
              </a:xfrm>
              <a:prstGeom prst="rect">
                <a:avLst/>
              </a:prstGeom>
              <a:blipFill>
                <a:blip r:embed="rId11"/>
                <a:stretch>
                  <a:fillRect l="-3239" b="-1923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2" name="TextBox 31">
                <a:extLst>
                  <a:ext uri="{FF2B5EF4-FFF2-40B4-BE49-F238E27FC236}">
                    <a16:creationId xmlns:a16="http://schemas.microsoft.com/office/drawing/2014/main" id="{1842868D-8E7C-6610-F41C-E38B8B2370A3}"/>
                  </a:ext>
                </a:extLst>
              </p:cNvPr>
              <p:cNvSpPr txBox="1"/>
              <p:nvPr/>
            </p:nvSpPr>
            <p:spPr>
              <a:xfrm>
                <a:off x="6996207" y="4704632"/>
                <a:ext cx="2248757" cy="41453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m:t>
                      </m:r>
                      <m:d>
                        <m:dPr>
                          <m:begChr m:val="|"/>
                          <m:endChr m:val="|"/>
                          <m:ctrlPr>
                            <a:rPr lang="en-US" i="1" smtClean="0">
                              <a:solidFill>
                                <a:schemeClr val="tx1"/>
                              </a:solidFill>
                              <a:latin typeface="Cambria Math" panose="02040503050406030204" pitchFamily="18" charset="0"/>
                            </a:rPr>
                          </m:ctrlPr>
                        </m:dPr>
                        <m:e>
                          <m:sSub>
                            <m:sSubPr>
                              <m:ctrlPr>
                                <a:rPr lang="en-US" i="1" smtClean="0">
                                  <a:solidFill>
                                    <a:schemeClr val="tx1"/>
                                  </a:solidFill>
                                  <a:latin typeface="Cambria Math" panose="02040503050406030204" pitchFamily="18" charset="0"/>
                                </a:rPr>
                              </m:ctrlPr>
                            </m:sSubPr>
                            <m:e>
                              <m:r>
                                <a:rPr lang="en-US" i="1" smtClean="0">
                                  <a:solidFill>
                                    <a:schemeClr val="tx1"/>
                                  </a:solidFill>
                                  <a:latin typeface="Cambria Math" panose="02040503050406030204" pitchFamily="18" charset="0"/>
                                </a:rPr>
                                <m:t>𝑇</m:t>
                              </m:r>
                            </m:e>
                            <m:sub>
                              <m:r>
                                <a:rPr lang="en-US" i="1" smtClean="0">
                                  <a:solidFill>
                                    <a:schemeClr val="tx1"/>
                                  </a:solidFill>
                                  <a:latin typeface="Cambria Math" panose="02040503050406030204" pitchFamily="18" charset="0"/>
                                </a:rPr>
                                <m:t>0</m:t>
                              </m:r>
                            </m:sub>
                          </m:sSub>
                          <m:r>
                            <a:rPr lang="en-US" i="1" smtClean="0">
                              <a:solidFill>
                                <a:schemeClr val="tx1"/>
                              </a:solidFill>
                              <a:latin typeface="Cambria Math" panose="02040503050406030204" pitchFamily="18" charset="0"/>
                            </a:rPr>
                            <m:t>−</m:t>
                          </m:r>
                          <m:sSub>
                            <m:sSubPr>
                              <m:ctrlPr>
                                <a:rPr lang="en-US" i="1" smtClean="0">
                                  <a:solidFill>
                                    <a:schemeClr val="tx1"/>
                                  </a:solidFill>
                                  <a:latin typeface="Cambria Math" panose="02040503050406030204" pitchFamily="18" charset="0"/>
                                </a:rPr>
                              </m:ctrlPr>
                            </m:sSubPr>
                            <m:e>
                              <m:r>
                                <a:rPr lang="en-US" i="1" smtClean="0">
                                  <a:solidFill>
                                    <a:schemeClr val="tx1"/>
                                  </a:solidFill>
                                  <a:latin typeface="Cambria Math" panose="02040503050406030204" pitchFamily="18" charset="0"/>
                                </a:rPr>
                                <m:t>𝑇</m:t>
                              </m:r>
                            </m:e>
                            <m:sub>
                              <m:r>
                                <a:rPr lang="en-US" i="1" smtClean="0">
                                  <a:solidFill>
                                    <a:schemeClr val="tx1"/>
                                  </a:solidFill>
                                  <a:latin typeface="Cambria Math" panose="02040503050406030204" pitchFamily="18" charset="0"/>
                                </a:rPr>
                                <m:t>0</m:t>
                              </m:r>
                            </m:sub>
                          </m:sSub>
                          <m:d>
                            <m:dPr>
                              <m:ctrlPr>
                                <a:rPr lang="en-US" i="1" smtClean="0">
                                  <a:solidFill>
                                    <a:schemeClr val="tx1"/>
                                  </a:solidFill>
                                  <a:latin typeface="Cambria Math" panose="02040503050406030204" pitchFamily="18" charset="0"/>
                                </a:rPr>
                              </m:ctrlPr>
                            </m:dPr>
                            <m:e>
                              <m:rad>
                                <m:radPr>
                                  <m:degHide m:val="on"/>
                                  <m:ctrlPr>
                                    <a:rPr lang="en-US" i="1" smtClean="0">
                                      <a:solidFill>
                                        <a:schemeClr val="tx1"/>
                                      </a:solidFill>
                                      <a:latin typeface="Cambria Math" panose="02040503050406030204" pitchFamily="18" charset="0"/>
                                    </a:rPr>
                                  </m:ctrlPr>
                                </m:radPr>
                                <m:deg/>
                                <m:e>
                                  <m:r>
                                    <a:rPr lang="en-US" i="1" smtClean="0">
                                      <a:solidFill>
                                        <a:schemeClr val="tx1"/>
                                      </a:solidFill>
                                      <a:latin typeface="Cambria Math" panose="02040503050406030204" pitchFamily="18" charset="0"/>
                                    </a:rPr>
                                    <m:t>1−</m:t>
                                  </m:r>
                                  <m:sSup>
                                    <m:sSupPr>
                                      <m:ctrlPr>
                                        <a:rPr lang="en-US" i="1" smtClean="0">
                                          <a:solidFill>
                                            <a:schemeClr val="tx1"/>
                                          </a:solidFill>
                                          <a:latin typeface="Cambria Math" panose="02040503050406030204" pitchFamily="18" charset="0"/>
                                        </a:rPr>
                                      </m:ctrlPr>
                                    </m:sSupPr>
                                    <m:e>
                                      <m:r>
                                        <a:rPr lang="en-US" i="1" smtClean="0">
                                          <a:solidFill>
                                            <a:schemeClr val="tx1"/>
                                          </a:solidFill>
                                          <a:latin typeface="Cambria Math" panose="02040503050406030204" pitchFamily="18" charset="0"/>
                                        </a:rPr>
                                        <m:t>𝛽</m:t>
                                      </m:r>
                                    </m:e>
                                    <m:sup>
                                      <m:r>
                                        <a:rPr lang="en-US" i="1" smtClean="0">
                                          <a:solidFill>
                                            <a:schemeClr val="tx1"/>
                                          </a:solidFill>
                                          <a:latin typeface="Cambria Math" panose="02040503050406030204" pitchFamily="18" charset="0"/>
                                        </a:rPr>
                                        <m:t>2</m:t>
                                      </m:r>
                                    </m:sup>
                                  </m:sSup>
                                </m:e>
                              </m:rad>
                            </m:e>
                          </m:d>
                        </m:e>
                      </m:d>
                    </m:oMath>
                  </m:oMathPara>
                </a14:m>
                <a:endParaRPr lang="en-US" dirty="0">
                  <a:solidFill>
                    <a:schemeClr val="tx1"/>
                  </a:solidFill>
                </a:endParaRPr>
              </a:p>
            </p:txBody>
          </p:sp>
        </mc:Choice>
        <mc:Fallback>
          <p:sp>
            <p:nvSpPr>
              <p:cNvPr id="32" name="TextBox 31">
                <a:extLst>
                  <a:ext uri="{FF2B5EF4-FFF2-40B4-BE49-F238E27FC236}">
                    <a16:creationId xmlns:a16="http://schemas.microsoft.com/office/drawing/2014/main" id="{1842868D-8E7C-6610-F41C-E38B8B2370A3}"/>
                  </a:ext>
                </a:extLst>
              </p:cNvPr>
              <p:cNvSpPr txBox="1">
                <a:spLocks noRot="1" noChangeAspect="1" noMove="1" noResize="1" noEditPoints="1" noAdjustHandles="1" noChangeArrowheads="1" noChangeShapeType="1" noTextEdit="1"/>
              </p:cNvSpPr>
              <p:nvPr/>
            </p:nvSpPr>
            <p:spPr>
              <a:xfrm>
                <a:off x="6996207" y="4704632"/>
                <a:ext cx="2248757" cy="414537"/>
              </a:xfrm>
              <a:prstGeom prst="rect">
                <a:avLst/>
              </a:prstGeom>
              <a:blipFill>
                <a:blip r:embed="rId12"/>
                <a:stretch>
                  <a:fillRect l="-813" b="-735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3" name="TextBox 32">
                <a:extLst>
                  <a:ext uri="{FF2B5EF4-FFF2-40B4-BE49-F238E27FC236}">
                    <a16:creationId xmlns:a16="http://schemas.microsoft.com/office/drawing/2014/main" id="{97751502-6BF5-EA97-86B1-8D1A78FE1935}"/>
                  </a:ext>
                </a:extLst>
              </p:cNvPr>
              <p:cNvSpPr txBox="1"/>
              <p:nvPr/>
            </p:nvSpPr>
            <p:spPr>
              <a:xfrm>
                <a:off x="9548804" y="4023669"/>
                <a:ext cx="2004715" cy="51860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ad>
                        <m:radPr>
                          <m:degHide m:val="on"/>
                          <m:ctrlPr>
                            <a:rPr lang="en-US" i="1" smtClean="0">
                              <a:solidFill>
                                <a:srgbClr val="836967"/>
                              </a:solidFill>
                              <a:latin typeface="Cambria Math" panose="02040503050406030204" pitchFamily="18" charset="0"/>
                            </a:rPr>
                          </m:ctrlPr>
                        </m:radPr>
                        <m:deg/>
                        <m:e>
                          <m:r>
                            <a:rPr lang="en-US" i="1" smtClean="0">
                              <a:latin typeface="Cambria Math" panose="02040503050406030204" pitchFamily="18" charset="0"/>
                            </a:rPr>
                            <m:t>1−</m:t>
                          </m:r>
                          <m:sSup>
                            <m:sSupPr>
                              <m:ctrlPr>
                                <a:rPr lang="en-US" i="1" smtClean="0">
                                  <a:solidFill>
                                    <a:srgbClr val="836967"/>
                                  </a:solidFill>
                                  <a:latin typeface="Cambria Math" panose="02040503050406030204" pitchFamily="18" charset="0"/>
                                </a:rPr>
                              </m:ctrlPr>
                            </m:sSupPr>
                            <m:e>
                              <m:r>
                                <a:rPr lang="en-US" i="1" smtClean="0">
                                  <a:latin typeface="Cambria Math" panose="02040503050406030204" pitchFamily="18" charset="0"/>
                                </a:rPr>
                                <m:t>𝛽</m:t>
                              </m:r>
                            </m:e>
                            <m:sup>
                              <m:r>
                                <a:rPr lang="en-US" i="1" smtClean="0">
                                  <a:latin typeface="Cambria Math" panose="02040503050406030204" pitchFamily="18" charset="0"/>
                                </a:rPr>
                                <m:t>2</m:t>
                              </m:r>
                            </m:sup>
                          </m:sSup>
                        </m:e>
                      </m:rad>
                      <m:r>
                        <a:rPr lang="en-US" i="1" smtClean="0">
                          <a:latin typeface="Cambria Math" panose="02040503050406030204" pitchFamily="18" charset="0"/>
                        </a:rPr>
                        <m:t>≈1−</m:t>
                      </m:r>
                      <m:f>
                        <m:fPr>
                          <m:ctrlPr>
                            <a:rPr lang="en-US" i="1" smtClean="0">
                              <a:solidFill>
                                <a:srgbClr val="836967"/>
                              </a:solidFill>
                              <a:latin typeface="Cambria Math" panose="02040503050406030204" pitchFamily="18" charset="0"/>
                            </a:rPr>
                          </m:ctrlPr>
                        </m:fPr>
                        <m:num>
                          <m:r>
                            <a:rPr lang="en-US" i="1" smtClean="0">
                              <a:latin typeface="Cambria Math" panose="02040503050406030204" pitchFamily="18" charset="0"/>
                            </a:rPr>
                            <m:t>1</m:t>
                          </m:r>
                        </m:num>
                        <m:den>
                          <m:r>
                            <a:rPr lang="en-US" i="1" smtClean="0">
                              <a:latin typeface="Cambria Math" panose="02040503050406030204" pitchFamily="18" charset="0"/>
                            </a:rPr>
                            <m:t>2</m:t>
                          </m:r>
                        </m:den>
                      </m:f>
                      <m:sSup>
                        <m:sSupPr>
                          <m:ctrlPr>
                            <a:rPr lang="en-US" i="1" smtClean="0">
                              <a:solidFill>
                                <a:srgbClr val="836967"/>
                              </a:solidFill>
                              <a:latin typeface="Cambria Math" panose="02040503050406030204" pitchFamily="18" charset="0"/>
                            </a:rPr>
                          </m:ctrlPr>
                        </m:sSupPr>
                        <m:e>
                          <m:r>
                            <a:rPr lang="en-US" i="1" smtClean="0">
                              <a:latin typeface="Cambria Math" panose="02040503050406030204" pitchFamily="18" charset="0"/>
                            </a:rPr>
                            <m:t>𝛽</m:t>
                          </m:r>
                        </m:e>
                        <m:sup>
                          <m:r>
                            <a:rPr lang="en-US" i="1" smtClean="0">
                              <a:latin typeface="Cambria Math" panose="02040503050406030204" pitchFamily="18" charset="0"/>
                            </a:rPr>
                            <m:t>2</m:t>
                          </m:r>
                        </m:sup>
                      </m:sSup>
                    </m:oMath>
                  </m:oMathPara>
                </a14:m>
                <a:endParaRPr lang="en-US" dirty="0"/>
              </a:p>
            </p:txBody>
          </p:sp>
        </mc:Choice>
        <mc:Fallback>
          <p:sp>
            <p:nvSpPr>
              <p:cNvPr id="33" name="TextBox 32">
                <a:extLst>
                  <a:ext uri="{FF2B5EF4-FFF2-40B4-BE49-F238E27FC236}">
                    <a16:creationId xmlns:a16="http://schemas.microsoft.com/office/drawing/2014/main" id="{97751502-6BF5-EA97-86B1-8D1A78FE1935}"/>
                  </a:ext>
                </a:extLst>
              </p:cNvPr>
              <p:cNvSpPr txBox="1">
                <a:spLocks noRot="1" noChangeAspect="1" noMove="1" noResize="1" noEditPoints="1" noAdjustHandles="1" noChangeArrowheads="1" noChangeShapeType="1" noTextEdit="1"/>
              </p:cNvSpPr>
              <p:nvPr/>
            </p:nvSpPr>
            <p:spPr>
              <a:xfrm>
                <a:off x="9548804" y="4023669"/>
                <a:ext cx="2004715" cy="518604"/>
              </a:xfrm>
              <a:prstGeom prst="rect">
                <a:avLst/>
              </a:prstGeom>
              <a:blipFill>
                <a:blip r:embed="rId13"/>
                <a:stretch>
                  <a:fillRect/>
                </a:stretch>
              </a:blipFill>
            </p:spPr>
            <p:txBody>
              <a:bodyPr/>
              <a:lstStyle/>
              <a:p>
                <a:r>
                  <a:rPr lang="en-US">
                    <a:noFill/>
                  </a:rPr>
                  <a:t> </a:t>
                </a:r>
              </a:p>
            </p:txBody>
          </p:sp>
        </mc:Fallback>
      </mc:AlternateContent>
      <p:cxnSp>
        <p:nvCxnSpPr>
          <p:cNvPr id="35" name="Straight Arrow Connector 34">
            <a:extLst>
              <a:ext uri="{FF2B5EF4-FFF2-40B4-BE49-F238E27FC236}">
                <a16:creationId xmlns:a16="http://schemas.microsoft.com/office/drawing/2014/main" id="{FC98357B-0AB9-8C78-5AD9-5716A4E0828C}"/>
              </a:ext>
            </a:extLst>
          </p:cNvPr>
          <p:cNvCxnSpPr>
            <a:cxnSpLocks/>
            <a:stCxn id="33" idx="1"/>
          </p:cNvCxnSpPr>
          <p:nvPr/>
        </p:nvCxnSpPr>
        <p:spPr>
          <a:xfrm flipH="1">
            <a:off x="8782198" y="4282971"/>
            <a:ext cx="766606" cy="418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6" name="TextBox 35">
                <a:extLst>
                  <a:ext uri="{FF2B5EF4-FFF2-40B4-BE49-F238E27FC236}">
                    <a16:creationId xmlns:a16="http://schemas.microsoft.com/office/drawing/2014/main" id="{91364F5B-2A7A-390F-7F12-7D21FECDDC6F}"/>
                  </a:ext>
                </a:extLst>
              </p:cNvPr>
              <p:cNvSpPr txBox="1"/>
              <p:nvPr/>
            </p:nvSpPr>
            <p:spPr>
              <a:xfrm>
                <a:off x="6961711" y="5105134"/>
                <a:ext cx="2259336" cy="622350"/>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m:t>
                      </m:r>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𝑇</m:t>
                          </m:r>
                        </m:e>
                        <m:sub>
                          <m:r>
                            <a:rPr lang="en-US" b="0" i="1" smtClean="0">
                              <a:solidFill>
                                <a:schemeClr val="tx1"/>
                              </a:solidFill>
                              <a:latin typeface="Cambria Math" panose="02040503050406030204" pitchFamily="18" charset="0"/>
                            </a:rPr>
                            <m:t>0</m:t>
                          </m:r>
                        </m:sub>
                      </m:sSub>
                      <m:d>
                        <m:dPr>
                          <m:begChr m:val="|"/>
                          <m:endChr m:val="|"/>
                          <m:ctrlPr>
                            <a:rPr lang="en-US" i="1" smtClean="0">
                              <a:solidFill>
                                <a:schemeClr val="tx1"/>
                              </a:solidFill>
                              <a:latin typeface="Cambria Math" panose="02040503050406030204" pitchFamily="18" charset="0"/>
                            </a:rPr>
                          </m:ctrlPr>
                        </m:dPr>
                        <m:e>
                          <m:r>
                            <a:rPr lang="en-US" b="0" i="1" smtClean="0">
                              <a:solidFill>
                                <a:schemeClr val="tx1"/>
                              </a:solidFill>
                              <a:latin typeface="Cambria Math" panose="02040503050406030204" pitchFamily="18" charset="0"/>
                            </a:rPr>
                            <m:t>1</m:t>
                          </m:r>
                          <m:r>
                            <a:rPr lang="en-US" i="1" smtClean="0">
                              <a:solidFill>
                                <a:schemeClr val="tx1"/>
                              </a:solidFill>
                              <a:latin typeface="Cambria Math" panose="02040503050406030204" pitchFamily="18" charset="0"/>
                            </a:rPr>
                            <m:t>−</m:t>
                          </m:r>
                          <m:d>
                            <m:dPr>
                              <m:ctrlPr>
                                <a:rPr lang="en-US" i="1" smtClean="0">
                                  <a:solidFill>
                                    <a:schemeClr val="tx1"/>
                                  </a:solidFill>
                                  <a:latin typeface="Cambria Math" panose="02040503050406030204" pitchFamily="18" charset="0"/>
                                </a:rPr>
                              </m:ctrlPr>
                            </m:dPr>
                            <m:e>
                              <m:r>
                                <a:rPr lang="en-US" b="0" i="1" smtClean="0">
                                  <a:solidFill>
                                    <a:schemeClr val="tx1"/>
                                  </a:solidFill>
                                  <a:latin typeface="Cambria Math" panose="02040503050406030204" pitchFamily="18" charset="0"/>
                                </a:rPr>
                                <m:t>1−</m:t>
                              </m:r>
                              <m:f>
                                <m:fPr>
                                  <m:ctrlPr>
                                    <a:rPr lang="en-US" b="0" i="1" smtClean="0">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1</m:t>
                                  </m:r>
                                </m:num>
                                <m:den>
                                  <m:r>
                                    <a:rPr lang="en-US" b="0" i="1" smtClean="0">
                                      <a:solidFill>
                                        <a:schemeClr val="tx1"/>
                                      </a:solidFill>
                                      <a:latin typeface="Cambria Math" panose="02040503050406030204" pitchFamily="18" charset="0"/>
                                    </a:rPr>
                                    <m:t>2</m:t>
                                  </m:r>
                                </m:den>
                              </m:f>
                              <m:sSup>
                                <m:sSupPr>
                                  <m:ctrlPr>
                                    <a:rPr lang="en-US" b="0" i="1" smtClean="0">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ea typeface="Cambria Math" panose="02040503050406030204" pitchFamily="18" charset="0"/>
                                    </a:rPr>
                                    <m:t>𝛽</m:t>
                                  </m:r>
                                </m:e>
                                <m:sup>
                                  <m:r>
                                    <a:rPr lang="en-US" b="0" i="1" smtClean="0">
                                      <a:solidFill>
                                        <a:schemeClr val="tx1"/>
                                      </a:solidFill>
                                      <a:latin typeface="Cambria Math" panose="02040503050406030204" pitchFamily="18" charset="0"/>
                                    </a:rPr>
                                    <m:t>2</m:t>
                                  </m:r>
                                </m:sup>
                              </m:sSup>
                            </m:e>
                          </m:d>
                        </m:e>
                      </m:d>
                    </m:oMath>
                  </m:oMathPara>
                </a14:m>
                <a:endParaRPr lang="en-US" dirty="0">
                  <a:solidFill>
                    <a:schemeClr val="tx1"/>
                  </a:solidFill>
                </a:endParaRPr>
              </a:p>
            </p:txBody>
          </p:sp>
        </mc:Choice>
        <mc:Fallback>
          <p:sp>
            <p:nvSpPr>
              <p:cNvPr id="36" name="TextBox 35">
                <a:extLst>
                  <a:ext uri="{FF2B5EF4-FFF2-40B4-BE49-F238E27FC236}">
                    <a16:creationId xmlns:a16="http://schemas.microsoft.com/office/drawing/2014/main" id="{91364F5B-2A7A-390F-7F12-7D21FECDDC6F}"/>
                  </a:ext>
                </a:extLst>
              </p:cNvPr>
              <p:cNvSpPr txBox="1">
                <a:spLocks noRot="1" noChangeAspect="1" noMove="1" noResize="1" noEditPoints="1" noAdjustHandles="1" noChangeArrowheads="1" noChangeShapeType="1" noTextEdit="1"/>
              </p:cNvSpPr>
              <p:nvPr/>
            </p:nvSpPr>
            <p:spPr>
              <a:xfrm>
                <a:off x="6961711" y="5105134"/>
                <a:ext cx="2259336" cy="622350"/>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8" name="TextBox 37">
                <a:extLst>
                  <a:ext uri="{FF2B5EF4-FFF2-40B4-BE49-F238E27FC236}">
                    <a16:creationId xmlns:a16="http://schemas.microsoft.com/office/drawing/2014/main" id="{C95A7FD5-C346-D04A-A7F4-7FD2D84E96AA}"/>
                  </a:ext>
                </a:extLst>
              </p:cNvPr>
              <p:cNvSpPr txBox="1"/>
              <p:nvPr/>
            </p:nvSpPr>
            <p:spPr>
              <a:xfrm>
                <a:off x="3469969" y="5609876"/>
                <a:ext cx="1396076" cy="369332"/>
              </a:xfrm>
              <a:prstGeom prst="rect">
                <a:avLst/>
              </a:prstGeom>
              <a:noFill/>
            </p:spPr>
            <p:txBody>
              <a:bodyPr wrap="square">
                <a:spAutoFit/>
              </a:bodyPr>
              <a:lstStyle/>
              <a:p>
                <a:r>
                  <a:rPr lang="en-US" u="sng" dirty="0"/>
                  <a:t>T</a:t>
                </a:r>
                <a:r>
                  <a:rPr lang="en-US" u="sng" baseline="-25000" dirty="0"/>
                  <a:t>0</a:t>
                </a:r>
                <a14:m>
                  <m:oMath xmlns:m="http://schemas.openxmlformats.org/officeDocument/2006/math">
                    <m:r>
                      <a:rPr lang="en-US" i="1" u="sng" smtClean="0">
                        <a:latin typeface="Cambria Math" panose="02040503050406030204" pitchFamily="18" charset="0"/>
                      </a:rPr>
                      <m:t>=</m:t>
                    </m:r>
                  </m:oMath>
                </a14:m>
                <a:r>
                  <a:rPr lang="en-US" u="sng" dirty="0"/>
                  <a:t> 1.33E5 s</a:t>
                </a:r>
              </a:p>
            </p:txBody>
          </p:sp>
        </mc:Choice>
        <mc:Fallback>
          <p:sp>
            <p:nvSpPr>
              <p:cNvPr id="38" name="TextBox 37">
                <a:extLst>
                  <a:ext uri="{FF2B5EF4-FFF2-40B4-BE49-F238E27FC236}">
                    <a16:creationId xmlns:a16="http://schemas.microsoft.com/office/drawing/2014/main" id="{C95A7FD5-C346-D04A-A7F4-7FD2D84E96AA}"/>
                  </a:ext>
                </a:extLst>
              </p:cNvPr>
              <p:cNvSpPr txBox="1">
                <a:spLocks noRot="1" noChangeAspect="1" noMove="1" noResize="1" noEditPoints="1" noAdjustHandles="1" noChangeArrowheads="1" noChangeShapeType="1" noTextEdit="1"/>
              </p:cNvSpPr>
              <p:nvPr/>
            </p:nvSpPr>
            <p:spPr>
              <a:xfrm>
                <a:off x="3469969" y="5609876"/>
                <a:ext cx="1396076" cy="369332"/>
              </a:xfrm>
              <a:prstGeom prst="rect">
                <a:avLst/>
              </a:prstGeom>
              <a:blipFill>
                <a:blip r:embed="rId15"/>
                <a:stretch>
                  <a:fillRect l="-3493" t="-8197" r="-2183" b="-24590"/>
                </a:stretch>
              </a:blipFill>
            </p:spPr>
            <p:txBody>
              <a:bodyPr/>
              <a:lstStyle/>
              <a:p>
                <a:r>
                  <a:rPr lang="en-US">
                    <a:noFill/>
                  </a:rPr>
                  <a:t> </a:t>
                </a:r>
              </a:p>
            </p:txBody>
          </p:sp>
        </mc:Fallback>
      </mc:AlternateContent>
      <p:cxnSp>
        <p:nvCxnSpPr>
          <p:cNvPr id="39" name="Straight Arrow Connector 38">
            <a:extLst>
              <a:ext uri="{FF2B5EF4-FFF2-40B4-BE49-F238E27FC236}">
                <a16:creationId xmlns:a16="http://schemas.microsoft.com/office/drawing/2014/main" id="{A3833524-BCF4-A931-88B1-606809724741}"/>
              </a:ext>
            </a:extLst>
          </p:cNvPr>
          <p:cNvCxnSpPr>
            <a:cxnSpLocks/>
          </p:cNvCxnSpPr>
          <p:nvPr/>
        </p:nvCxnSpPr>
        <p:spPr>
          <a:xfrm>
            <a:off x="3823660" y="5477522"/>
            <a:ext cx="0" cy="2477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0" name="TextBox 39">
                <a:extLst>
                  <a:ext uri="{FF2B5EF4-FFF2-40B4-BE49-F238E27FC236}">
                    <a16:creationId xmlns:a16="http://schemas.microsoft.com/office/drawing/2014/main" id="{234622F7-531F-C35A-0DCC-49DF01B27C76}"/>
                  </a:ext>
                </a:extLst>
              </p:cNvPr>
              <p:cNvSpPr txBox="1"/>
              <p:nvPr/>
            </p:nvSpPr>
            <p:spPr>
              <a:xfrm>
                <a:off x="7018296" y="5711173"/>
                <a:ext cx="1121461" cy="61625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i="1" smtClean="0">
                          <a:solidFill>
                            <a:schemeClr val="tx1"/>
                          </a:solidFill>
                          <a:latin typeface="Cambria Math" panose="02040503050406030204" pitchFamily="18" charset="0"/>
                        </a:rPr>
                        <m:t>=</m:t>
                      </m:r>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𝑇</m:t>
                          </m:r>
                        </m:e>
                        <m:sub>
                          <m:r>
                            <a:rPr lang="en-US" b="0" i="1" smtClean="0">
                              <a:solidFill>
                                <a:schemeClr val="tx1"/>
                              </a:solidFill>
                              <a:latin typeface="Cambria Math" panose="02040503050406030204" pitchFamily="18" charset="0"/>
                            </a:rPr>
                            <m:t>0</m:t>
                          </m:r>
                        </m:sub>
                      </m:sSub>
                      <m:d>
                        <m:dPr>
                          <m:begChr m:val="|"/>
                          <m:endChr m:val="|"/>
                          <m:ctrlPr>
                            <a:rPr lang="en-US" i="1" smtClean="0">
                              <a:solidFill>
                                <a:schemeClr val="tx1"/>
                              </a:solidFill>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sSup>
                            <m:sSupPr>
                              <m:ctrlPr>
                                <a:rPr lang="en-US" i="1">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𝛽</m:t>
                              </m:r>
                            </m:e>
                            <m:sup>
                              <m:r>
                                <a:rPr lang="en-US" i="1">
                                  <a:latin typeface="Cambria Math" panose="02040503050406030204" pitchFamily="18" charset="0"/>
                                </a:rPr>
                                <m:t>2</m:t>
                              </m:r>
                            </m:sup>
                          </m:sSup>
                        </m:e>
                      </m:d>
                    </m:oMath>
                  </m:oMathPara>
                </a14:m>
                <a:endParaRPr lang="en-US" dirty="0">
                  <a:solidFill>
                    <a:schemeClr val="tx1"/>
                  </a:solidFill>
                </a:endParaRPr>
              </a:p>
            </p:txBody>
          </p:sp>
        </mc:Choice>
        <mc:Fallback>
          <p:sp>
            <p:nvSpPr>
              <p:cNvPr id="40" name="TextBox 39">
                <a:extLst>
                  <a:ext uri="{FF2B5EF4-FFF2-40B4-BE49-F238E27FC236}">
                    <a16:creationId xmlns:a16="http://schemas.microsoft.com/office/drawing/2014/main" id="{234622F7-531F-C35A-0DCC-49DF01B27C76}"/>
                  </a:ext>
                </a:extLst>
              </p:cNvPr>
              <p:cNvSpPr txBox="1">
                <a:spLocks noRot="1" noChangeAspect="1" noMove="1" noResize="1" noEditPoints="1" noAdjustHandles="1" noChangeArrowheads="1" noChangeShapeType="1" noTextEdit="1"/>
              </p:cNvSpPr>
              <p:nvPr/>
            </p:nvSpPr>
            <p:spPr>
              <a:xfrm>
                <a:off x="7018296" y="5711173"/>
                <a:ext cx="1121461" cy="616259"/>
              </a:xfrm>
              <a:prstGeom prst="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1" name="TextBox 40">
                <a:extLst>
                  <a:ext uri="{FF2B5EF4-FFF2-40B4-BE49-F238E27FC236}">
                    <a16:creationId xmlns:a16="http://schemas.microsoft.com/office/drawing/2014/main" id="{DAD2F235-C158-44FE-4C11-640B35E31C53}"/>
                  </a:ext>
                </a:extLst>
              </p:cNvPr>
              <p:cNvSpPr txBox="1"/>
              <p:nvPr/>
            </p:nvSpPr>
            <p:spPr>
              <a:xfrm>
                <a:off x="6713639" y="6410357"/>
                <a:ext cx="2316596" cy="276999"/>
              </a:xfrm>
              <a:prstGeom prst="rect">
                <a:avLst/>
              </a:prstGeom>
              <a:noFill/>
            </p:spPr>
            <p:txBody>
              <a:bodyPr wrap="none" lIns="0" tIns="0" rIns="0" bIns="0" rtlCol="0">
                <a:spAutoFit/>
              </a:bodyPr>
              <a:lstStyle/>
              <a:p>
                <a14:m>
                  <m:oMath xmlns:m="http://schemas.openxmlformats.org/officeDocument/2006/math">
                    <m:r>
                      <m:rPr>
                        <m:sty m:val="p"/>
                      </m:rPr>
                      <a:rPr lang="en-US" i="1" smtClean="0">
                        <a:solidFill>
                          <a:schemeClr val="tx1"/>
                        </a:solidFill>
                        <a:latin typeface="Cambria Math" panose="02040503050406030204" pitchFamily="18" charset="0"/>
                      </a:rPr>
                      <m:t>Δ</m:t>
                    </m:r>
                    <m:r>
                      <a:rPr lang="en-US" i="1" smtClean="0">
                        <a:solidFill>
                          <a:schemeClr val="tx1"/>
                        </a:solidFill>
                        <a:latin typeface="Cambria Math" panose="02040503050406030204" pitchFamily="18" charset="0"/>
                      </a:rPr>
                      <m:t>𝑇</m:t>
                    </m:r>
                    <m:r>
                      <a:rPr lang="en-US" i="1" smtClean="0">
                        <a:solidFill>
                          <a:schemeClr val="tx1"/>
                        </a:solidFill>
                        <a:latin typeface="Cambria Math" panose="02040503050406030204" pitchFamily="18" charset="0"/>
                      </a:rPr>
                      <m:t>=</m:t>
                    </m:r>
                  </m:oMath>
                </a14:m>
                <a:r>
                  <a:rPr lang="en-US" dirty="0">
                    <a:solidFill>
                      <a:schemeClr val="tx1"/>
                    </a:solidFill>
                  </a:rPr>
                  <a:t> 6.65E-8 s = 66.5 ns</a:t>
                </a:r>
              </a:p>
            </p:txBody>
          </p:sp>
        </mc:Choice>
        <mc:Fallback>
          <p:sp>
            <p:nvSpPr>
              <p:cNvPr id="41" name="TextBox 40">
                <a:extLst>
                  <a:ext uri="{FF2B5EF4-FFF2-40B4-BE49-F238E27FC236}">
                    <a16:creationId xmlns:a16="http://schemas.microsoft.com/office/drawing/2014/main" id="{DAD2F235-C158-44FE-4C11-640B35E31C53}"/>
                  </a:ext>
                </a:extLst>
              </p:cNvPr>
              <p:cNvSpPr txBox="1">
                <a:spLocks noRot="1" noChangeAspect="1" noMove="1" noResize="1" noEditPoints="1" noAdjustHandles="1" noChangeArrowheads="1" noChangeShapeType="1" noTextEdit="1"/>
              </p:cNvSpPr>
              <p:nvPr/>
            </p:nvSpPr>
            <p:spPr>
              <a:xfrm>
                <a:off x="6713639" y="6410357"/>
                <a:ext cx="2316596" cy="276999"/>
              </a:xfrm>
              <a:prstGeom prst="rect">
                <a:avLst/>
              </a:prstGeom>
              <a:blipFill>
                <a:blip r:embed="rId17"/>
                <a:stretch>
                  <a:fillRect l="-3421" t="-28889" r="-5526" b="-51111"/>
                </a:stretch>
              </a:blipFill>
            </p:spPr>
            <p:txBody>
              <a:bodyPr/>
              <a:lstStyle/>
              <a:p>
                <a:r>
                  <a:rPr lang="en-US">
                    <a:noFill/>
                  </a:rPr>
                  <a:t> </a:t>
                </a:r>
              </a:p>
            </p:txBody>
          </p:sp>
        </mc:Fallback>
      </mc:AlternateContent>
      <p:sp>
        <p:nvSpPr>
          <p:cNvPr id="42" name="Rectangle 41">
            <a:extLst>
              <a:ext uri="{FF2B5EF4-FFF2-40B4-BE49-F238E27FC236}">
                <a16:creationId xmlns:a16="http://schemas.microsoft.com/office/drawing/2014/main" id="{4909E5CF-D173-DA4C-D89C-AB14D7E52DC7}"/>
              </a:ext>
            </a:extLst>
          </p:cNvPr>
          <p:cNvSpPr/>
          <p:nvPr/>
        </p:nvSpPr>
        <p:spPr>
          <a:xfrm>
            <a:off x="6596111" y="6408112"/>
            <a:ext cx="2496485" cy="26892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C5D6719C-0EA7-2199-1A2F-DE469E570725}"/>
              </a:ext>
            </a:extLst>
          </p:cNvPr>
          <p:cNvSpPr txBox="1"/>
          <p:nvPr/>
        </p:nvSpPr>
        <p:spPr>
          <a:xfrm>
            <a:off x="9483336" y="3844524"/>
            <a:ext cx="2135649" cy="276999"/>
          </a:xfrm>
          <a:prstGeom prst="rect">
            <a:avLst/>
          </a:prstGeom>
          <a:noFill/>
        </p:spPr>
        <p:txBody>
          <a:bodyPr wrap="none" rtlCol="0">
            <a:spAutoFit/>
          </a:bodyPr>
          <a:lstStyle/>
          <a:p>
            <a:r>
              <a:rPr lang="en-US" sz="1200" dirty="0">
                <a:solidFill>
                  <a:srgbClr val="C00000"/>
                </a:solidFill>
              </a:rPr>
              <a:t>Approximation by Power Series</a:t>
            </a:r>
          </a:p>
        </p:txBody>
      </p:sp>
      <p:cxnSp>
        <p:nvCxnSpPr>
          <p:cNvPr id="107" name="Straight Arrow Connector 106">
            <a:extLst>
              <a:ext uri="{FF2B5EF4-FFF2-40B4-BE49-F238E27FC236}">
                <a16:creationId xmlns:a16="http://schemas.microsoft.com/office/drawing/2014/main" id="{5768498D-3B7A-55A2-4F02-2CEAB10D1D2E}"/>
              </a:ext>
            </a:extLst>
          </p:cNvPr>
          <p:cNvCxnSpPr>
            <a:cxnSpLocks/>
          </p:cNvCxnSpPr>
          <p:nvPr/>
        </p:nvCxnSpPr>
        <p:spPr>
          <a:xfrm>
            <a:off x="7117276" y="4642863"/>
            <a:ext cx="0" cy="1713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BD8A7E46-4BBF-8D22-ABC9-E7857576D8D9}"/>
              </a:ext>
            </a:extLst>
          </p:cNvPr>
          <p:cNvCxnSpPr>
            <a:cxnSpLocks/>
          </p:cNvCxnSpPr>
          <p:nvPr/>
        </p:nvCxnSpPr>
        <p:spPr>
          <a:xfrm>
            <a:off x="7116140" y="5065063"/>
            <a:ext cx="0" cy="218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5CEC1DA4-7459-5FE6-3AE5-8012597B74D9}"/>
              </a:ext>
            </a:extLst>
          </p:cNvPr>
          <p:cNvCxnSpPr>
            <a:cxnSpLocks/>
          </p:cNvCxnSpPr>
          <p:nvPr/>
        </p:nvCxnSpPr>
        <p:spPr>
          <a:xfrm>
            <a:off x="7116140" y="5555598"/>
            <a:ext cx="0" cy="345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65BF2448-BA38-96A6-435A-24E908966C3E}"/>
              </a:ext>
            </a:extLst>
          </p:cNvPr>
          <p:cNvCxnSpPr>
            <a:cxnSpLocks/>
          </p:cNvCxnSpPr>
          <p:nvPr/>
        </p:nvCxnSpPr>
        <p:spPr>
          <a:xfrm>
            <a:off x="7122746" y="6127864"/>
            <a:ext cx="0" cy="345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539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0" presetClass="entr" presetSubtype="0"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par>
                                <p:cTn id="40" presetID="10" presetClass="entr" presetSubtype="0"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500"/>
                                        <p:tgtEl>
                                          <p:spTgt spid="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500"/>
                                        <p:tgtEl>
                                          <p:spTgt spid="8"/>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fade">
                                      <p:cBhvr>
                                        <p:cTn id="76" dur="500"/>
                                        <p:tgtEl>
                                          <p:spTgt spid="20"/>
                                        </p:tgtEl>
                                      </p:cBhvr>
                                    </p:animEffect>
                                  </p:childTnLst>
                                </p:cTn>
                              </p:par>
                              <p:par>
                                <p:cTn id="77" presetID="10" presetClass="entr" presetSubtype="0" fill="hold" nodeType="with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fade">
                                      <p:cBhvr>
                                        <p:cTn id="79" dur="500"/>
                                        <p:tgtEl>
                                          <p:spTgt spid="22"/>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fade">
                                      <p:cBhvr>
                                        <p:cTn id="84" dur="500"/>
                                        <p:tgtEl>
                                          <p:spTgt spid="38"/>
                                        </p:tgtEl>
                                      </p:cBhvr>
                                    </p:animEffect>
                                  </p:childTnLst>
                                </p:cTn>
                              </p:par>
                              <p:par>
                                <p:cTn id="85" presetID="10" presetClass="entr" presetSubtype="0" fill="hold" nodeType="with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fade">
                                      <p:cBhvr>
                                        <p:cTn id="87" dur="500"/>
                                        <p:tgtEl>
                                          <p:spTgt spid="39"/>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6"/>
                                        </p:tgtEl>
                                        <p:attrNameLst>
                                          <p:attrName>style.visibility</p:attrName>
                                        </p:attrNameLst>
                                      </p:cBhvr>
                                      <p:to>
                                        <p:strVal val="visible"/>
                                      </p:to>
                                    </p:set>
                                    <p:animEffect transition="in" filter="fade">
                                      <p:cBhvr>
                                        <p:cTn id="92" dur="500"/>
                                        <p:tgtEl>
                                          <p:spTgt spid="26"/>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fade">
                                      <p:cBhvr>
                                        <p:cTn id="95" dur="500"/>
                                        <p:tgtEl>
                                          <p:spTgt spid="24"/>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fade">
                                      <p:cBhvr>
                                        <p:cTn id="100" dur="500"/>
                                        <p:tgtEl>
                                          <p:spTgt spid="27"/>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107"/>
                                        </p:tgtEl>
                                        <p:attrNameLst>
                                          <p:attrName>style.visibility</p:attrName>
                                        </p:attrNameLst>
                                      </p:cBhvr>
                                      <p:to>
                                        <p:strVal val="visible"/>
                                      </p:to>
                                    </p:set>
                                    <p:animEffect transition="in" filter="fade">
                                      <p:cBhvr>
                                        <p:cTn id="105" dur="500"/>
                                        <p:tgtEl>
                                          <p:spTgt spid="107"/>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2"/>
                                        </p:tgtEl>
                                        <p:attrNameLst>
                                          <p:attrName>style.visibility</p:attrName>
                                        </p:attrNameLst>
                                      </p:cBhvr>
                                      <p:to>
                                        <p:strVal val="visible"/>
                                      </p:to>
                                    </p:set>
                                    <p:animEffect transition="in" filter="fade">
                                      <p:cBhvr>
                                        <p:cTn id="108" dur="500"/>
                                        <p:tgtEl>
                                          <p:spTgt spid="32"/>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46"/>
                                        </p:tgtEl>
                                        <p:attrNameLst>
                                          <p:attrName>style.visibility</p:attrName>
                                        </p:attrNameLst>
                                      </p:cBhvr>
                                      <p:to>
                                        <p:strVal val="visible"/>
                                      </p:to>
                                    </p:set>
                                    <p:animEffect transition="in" filter="fade">
                                      <p:cBhvr>
                                        <p:cTn id="113" dur="500"/>
                                        <p:tgtEl>
                                          <p:spTgt spid="46"/>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33"/>
                                        </p:tgtEl>
                                        <p:attrNameLst>
                                          <p:attrName>style.visibility</p:attrName>
                                        </p:attrNameLst>
                                      </p:cBhvr>
                                      <p:to>
                                        <p:strVal val="visible"/>
                                      </p:to>
                                    </p:set>
                                    <p:animEffect transition="in" filter="fade">
                                      <p:cBhvr>
                                        <p:cTn id="116" dur="500"/>
                                        <p:tgtEl>
                                          <p:spTgt spid="33"/>
                                        </p:tgtEl>
                                      </p:cBhvr>
                                    </p:animEffect>
                                  </p:childTnLst>
                                </p:cTn>
                              </p:par>
                              <p:par>
                                <p:cTn id="117" presetID="10" presetClass="entr" presetSubtype="0" fill="hold" nodeType="withEffect">
                                  <p:stCondLst>
                                    <p:cond delay="0"/>
                                  </p:stCondLst>
                                  <p:childTnLst>
                                    <p:set>
                                      <p:cBhvr>
                                        <p:cTn id="118" dur="1" fill="hold">
                                          <p:stCondLst>
                                            <p:cond delay="0"/>
                                          </p:stCondLst>
                                        </p:cTn>
                                        <p:tgtEl>
                                          <p:spTgt spid="35"/>
                                        </p:tgtEl>
                                        <p:attrNameLst>
                                          <p:attrName>style.visibility</p:attrName>
                                        </p:attrNameLst>
                                      </p:cBhvr>
                                      <p:to>
                                        <p:strVal val="visible"/>
                                      </p:to>
                                    </p:set>
                                    <p:animEffect transition="in" filter="fade">
                                      <p:cBhvr>
                                        <p:cTn id="119" dur="500"/>
                                        <p:tgtEl>
                                          <p:spTgt spid="35"/>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nodeType="clickEffect">
                                  <p:stCondLst>
                                    <p:cond delay="0"/>
                                  </p:stCondLst>
                                  <p:childTnLst>
                                    <p:set>
                                      <p:cBhvr>
                                        <p:cTn id="123" dur="1" fill="hold">
                                          <p:stCondLst>
                                            <p:cond delay="0"/>
                                          </p:stCondLst>
                                        </p:cTn>
                                        <p:tgtEl>
                                          <p:spTgt spid="109"/>
                                        </p:tgtEl>
                                        <p:attrNameLst>
                                          <p:attrName>style.visibility</p:attrName>
                                        </p:attrNameLst>
                                      </p:cBhvr>
                                      <p:to>
                                        <p:strVal val="visible"/>
                                      </p:to>
                                    </p:set>
                                    <p:animEffect transition="in" filter="fade">
                                      <p:cBhvr>
                                        <p:cTn id="124" dur="500"/>
                                        <p:tgtEl>
                                          <p:spTgt spid="109"/>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36"/>
                                        </p:tgtEl>
                                        <p:attrNameLst>
                                          <p:attrName>style.visibility</p:attrName>
                                        </p:attrNameLst>
                                      </p:cBhvr>
                                      <p:to>
                                        <p:strVal val="visible"/>
                                      </p:to>
                                    </p:set>
                                    <p:animEffect transition="in" filter="fade">
                                      <p:cBhvr>
                                        <p:cTn id="127" dur="500"/>
                                        <p:tgtEl>
                                          <p:spTgt spid="36"/>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40"/>
                                        </p:tgtEl>
                                        <p:attrNameLst>
                                          <p:attrName>style.visibility</p:attrName>
                                        </p:attrNameLst>
                                      </p:cBhvr>
                                      <p:to>
                                        <p:strVal val="visible"/>
                                      </p:to>
                                    </p:set>
                                    <p:animEffect transition="in" filter="fade">
                                      <p:cBhvr>
                                        <p:cTn id="132" dur="500"/>
                                        <p:tgtEl>
                                          <p:spTgt spid="40"/>
                                        </p:tgtEl>
                                      </p:cBhvr>
                                    </p:animEffect>
                                  </p:childTnLst>
                                </p:cTn>
                              </p:par>
                              <p:par>
                                <p:cTn id="133" presetID="10" presetClass="entr" presetSubtype="0" fill="hold" nodeType="withEffect">
                                  <p:stCondLst>
                                    <p:cond delay="0"/>
                                  </p:stCondLst>
                                  <p:childTnLst>
                                    <p:set>
                                      <p:cBhvr>
                                        <p:cTn id="134" dur="1" fill="hold">
                                          <p:stCondLst>
                                            <p:cond delay="0"/>
                                          </p:stCondLst>
                                        </p:cTn>
                                        <p:tgtEl>
                                          <p:spTgt spid="110"/>
                                        </p:tgtEl>
                                        <p:attrNameLst>
                                          <p:attrName>style.visibility</p:attrName>
                                        </p:attrNameLst>
                                      </p:cBhvr>
                                      <p:to>
                                        <p:strVal val="visible"/>
                                      </p:to>
                                    </p:set>
                                    <p:animEffect transition="in" filter="fade">
                                      <p:cBhvr>
                                        <p:cTn id="135" dur="500"/>
                                        <p:tgtEl>
                                          <p:spTgt spid="110"/>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41"/>
                                        </p:tgtEl>
                                        <p:attrNameLst>
                                          <p:attrName>style.visibility</p:attrName>
                                        </p:attrNameLst>
                                      </p:cBhvr>
                                      <p:to>
                                        <p:strVal val="visible"/>
                                      </p:to>
                                    </p:set>
                                    <p:animEffect transition="in" filter="fade">
                                      <p:cBhvr>
                                        <p:cTn id="140" dur="500"/>
                                        <p:tgtEl>
                                          <p:spTgt spid="41"/>
                                        </p:tgtEl>
                                      </p:cBhvr>
                                    </p:animEffect>
                                  </p:childTnLst>
                                </p:cTn>
                              </p:par>
                              <p:par>
                                <p:cTn id="141" presetID="10" presetClass="entr" presetSubtype="0" fill="hold" nodeType="withEffect">
                                  <p:stCondLst>
                                    <p:cond delay="0"/>
                                  </p:stCondLst>
                                  <p:childTnLst>
                                    <p:set>
                                      <p:cBhvr>
                                        <p:cTn id="142" dur="1" fill="hold">
                                          <p:stCondLst>
                                            <p:cond delay="0"/>
                                          </p:stCondLst>
                                        </p:cTn>
                                        <p:tgtEl>
                                          <p:spTgt spid="113"/>
                                        </p:tgtEl>
                                        <p:attrNameLst>
                                          <p:attrName>style.visibility</p:attrName>
                                        </p:attrNameLst>
                                      </p:cBhvr>
                                      <p:to>
                                        <p:strVal val="visible"/>
                                      </p:to>
                                    </p:set>
                                    <p:animEffect transition="in" filter="fade">
                                      <p:cBhvr>
                                        <p:cTn id="143" dur="500"/>
                                        <p:tgtEl>
                                          <p:spTgt spid="113"/>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42"/>
                                        </p:tgtEl>
                                        <p:attrNameLst>
                                          <p:attrName>style.visibility</p:attrName>
                                        </p:attrNameLst>
                                      </p:cBhvr>
                                      <p:to>
                                        <p:strVal val="visible"/>
                                      </p:to>
                                    </p:set>
                                    <p:animEffect transition="in" filter="fade">
                                      <p:cBhvr>
                                        <p:cTn id="14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9" grpId="0"/>
      <p:bldP spid="10" grpId="0"/>
      <p:bldP spid="11" grpId="0"/>
      <p:bldP spid="15" grpId="0" animBg="1"/>
      <p:bldP spid="6" grpId="0"/>
      <p:bldP spid="8" grpId="0"/>
      <p:bldP spid="12" grpId="0"/>
      <p:bldP spid="13" grpId="0"/>
      <p:bldP spid="14" grpId="0"/>
      <p:bldP spid="16" grpId="0"/>
      <p:bldP spid="18" grpId="0"/>
      <p:bldP spid="20" grpId="0"/>
      <p:bldP spid="24" grpId="0"/>
      <p:bldP spid="25" grpId="0" animBg="1"/>
      <p:bldP spid="26" grpId="0" animBg="1"/>
      <p:bldP spid="27" grpId="0"/>
      <p:bldP spid="32" grpId="0"/>
      <p:bldP spid="33" grpId="0"/>
      <p:bldP spid="36" grpId="0"/>
      <p:bldP spid="38" grpId="0"/>
      <p:bldP spid="40" grpId="0"/>
      <p:bldP spid="41" grpId="0"/>
      <p:bldP spid="42" grpId="0" animBg="1"/>
      <p:bldP spid="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39530-6891-61DB-72AF-0E2EC176C2D2}"/>
              </a:ext>
            </a:extLst>
          </p:cNvPr>
          <p:cNvSpPr>
            <a:spLocks noGrp="1"/>
          </p:cNvSpPr>
          <p:nvPr>
            <p:ph type="title"/>
          </p:nvPr>
        </p:nvSpPr>
        <p:spPr/>
        <p:txBody>
          <a:bodyPr>
            <a:normAutofit fontScale="90000"/>
          </a:bodyPr>
          <a:lstStyle/>
          <a:p>
            <a:r>
              <a:rPr lang="en-US" sz="2000" dirty="0"/>
              <a:t>4. A gravitational wave signal was the result of two black holes, orbiting around a common center of mass, which spiraled inward and merged to form a single black hole. The mass of the first black hole was 40 solar masses, and the second was 30 solar masses. The final black hole mass after the merger was 60 solar masses. The entire detected signal lasted about 20 seconds. What was the average power (in W) radiated away as gravitational waves during this time? (Take one solar mass to be 2E30 kg.)</a:t>
            </a:r>
          </a:p>
        </p:txBody>
      </p:sp>
      <p:sp>
        <p:nvSpPr>
          <p:cNvPr id="4" name="TextBox 3">
            <a:extLst>
              <a:ext uri="{FF2B5EF4-FFF2-40B4-BE49-F238E27FC236}">
                <a16:creationId xmlns:a16="http://schemas.microsoft.com/office/drawing/2014/main" id="{2761FDF5-71F4-08C6-18F7-B40F4A1E3364}"/>
              </a:ext>
            </a:extLst>
          </p:cNvPr>
          <p:cNvSpPr txBox="1"/>
          <p:nvPr/>
        </p:nvSpPr>
        <p:spPr>
          <a:xfrm>
            <a:off x="1074199" y="2228671"/>
            <a:ext cx="915635" cy="1200329"/>
          </a:xfrm>
          <a:prstGeom prst="rect">
            <a:avLst/>
          </a:prstGeom>
          <a:noFill/>
        </p:spPr>
        <p:txBody>
          <a:bodyPr wrap="none" rtlCol="0">
            <a:spAutoFit/>
          </a:bodyPr>
          <a:lstStyle/>
          <a:p>
            <a:r>
              <a:rPr lang="en-US" dirty="0"/>
              <a:t>M</a:t>
            </a:r>
            <a:r>
              <a:rPr lang="en-US" baseline="-25000" dirty="0"/>
              <a:t>1</a:t>
            </a:r>
            <a:r>
              <a:rPr lang="en-US" dirty="0"/>
              <a:t> = 40</a:t>
            </a:r>
          </a:p>
          <a:p>
            <a:r>
              <a:rPr lang="en-US" dirty="0"/>
              <a:t>M</a:t>
            </a:r>
            <a:r>
              <a:rPr lang="en-US" baseline="-25000" dirty="0"/>
              <a:t>2</a:t>
            </a:r>
            <a:r>
              <a:rPr lang="en-US" dirty="0"/>
              <a:t> = 30</a:t>
            </a:r>
          </a:p>
          <a:p>
            <a:r>
              <a:rPr lang="en-US" dirty="0" err="1"/>
              <a:t>M</a:t>
            </a:r>
            <a:r>
              <a:rPr lang="en-US" baseline="-25000" dirty="0" err="1"/>
              <a:t>f</a:t>
            </a:r>
            <a:r>
              <a:rPr lang="en-US" dirty="0"/>
              <a:t> = 60</a:t>
            </a:r>
          </a:p>
          <a:p>
            <a:r>
              <a:rPr lang="en-US" dirty="0"/>
              <a:t>T = 20s</a:t>
            </a:r>
          </a:p>
        </p:txBody>
      </p:sp>
      <p:sp>
        <p:nvSpPr>
          <p:cNvPr id="5" name="TextBox 4">
            <a:extLst>
              <a:ext uri="{FF2B5EF4-FFF2-40B4-BE49-F238E27FC236}">
                <a16:creationId xmlns:a16="http://schemas.microsoft.com/office/drawing/2014/main" id="{90576D36-3E2E-90C2-1D96-13FB6A11DB8B}"/>
              </a:ext>
            </a:extLst>
          </p:cNvPr>
          <p:cNvSpPr txBox="1"/>
          <p:nvPr/>
        </p:nvSpPr>
        <p:spPr>
          <a:xfrm>
            <a:off x="4030462" y="2228671"/>
            <a:ext cx="3808520" cy="369332"/>
          </a:xfrm>
          <a:prstGeom prst="rect">
            <a:avLst/>
          </a:prstGeom>
          <a:noFill/>
        </p:spPr>
        <p:txBody>
          <a:bodyPr wrap="square" rtlCol="0">
            <a:spAutoFit/>
          </a:bodyPr>
          <a:lstStyle/>
          <a:p>
            <a:r>
              <a:rPr lang="en-US" dirty="0"/>
              <a:t>ΔM = (M</a:t>
            </a:r>
            <a:r>
              <a:rPr lang="en-US" baseline="-25000" dirty="0"/>
              <a:t>1</a:t>
            </a:r>
            <a:r>
              <a:rPr lang="en-US" dirty="0"/>
              <a:t> + M</a:t>
            </a:r>
            <a:r>
              <a:rPr lang="en-US" baseline="-25000" dirty="0"/>
              <a:t>2</a:t>
            </a:r>
            <a:r>
              <a:rPr lang="en-US" dirty="0"/>
              <a:t>) – </a:t>
            </a:r>
            <a:r>
              <a:rPr lang="en-US" dirty="0" err="1"/>
              <a:t>M</a:t>
            </a:r>
            <a:r>
              <a:rPr lang="en-US" baseline="-25000" dirty="0" err="1"/>
              <a:t>f</a:t>
            </a:r>
            <a:r>
              <a:rPr lang="en-US" baseline="-25000" dirty="0"/>
              <a:t> </a:t>
            </a:r>
            <a:r>
              <a:rPr lang="en-US" dirty="0"/>
              <a:t>= 10 </a:t>
            </a:r>
            <a:endParaRPr lang="en-US" baseline="-25000" dirty="0"/>
          </a:p>
        </p:txBody>
      </p:sp>
      <p:sp>
        <p:nvSpPr>
          <p:cNvPr id="6" name="TextBox 5">
            <a:extLst>
              <a:ext uri="{FF2B5EF4-FFF2-40B4-BE49-F238E27FC236}">
                <a16:creationId xmlns:a16="http://schemas.microsoft.com/office/drawing/2014/main" id="{3BFCD6EF-971F-88E7-9C80-47ACC4AE9493}"/>
              </a:ext>
            </a:extLst>
          </p:cNvPr>
          <p:cNvSpPr txBox="1"/>
          <p:nvPr/>
        </p:nvSpPr>
        <p:spPr>
          <a:xfrm>
            <a:off x="4101483" y="2689934"/>
            <a:ext cx="3595457" cy="369332"/>
          </a:xfrm>
          <a:prstGeom prst="rect">
            <a:avLst/>
          </a:prstGeom>
          <a:noFill/>
        </p:spPr>
        <p:txBody>
          <a:bodyPr wrap="square" rtlCol="0">
            <a:spAutoFit/>
          </a:bodyPr>
          <a:lstStyle/>
          <a:p>
            <a:r>
              <a:rPr lang="en-US" dirty="0"/>
              <a:t>E = mc</a:t>
            </a:r>
            <a:r>
              <a:rPr lang="en-US" baseline="30000" dirty="0"/>
              <a:t>2</a:t>
            </a:r>
            <a:r>
              <a:rPr lang="en-US" dirty="0"/>
              <a:t> = (ΔM)c</a:t>
            </a:r>
            <a:r>
              <a:rPr lang="en-US" baseline="30000" dirty="0"/>
              <a:t>2</a:t>
            </a:r>
          </a:p>
        </p:txBody>
      </p:sp>
      <p:sp>
        <p:nvSpPr>
          <p:cNvPr id="8" name="TextBox 7">
            <a:extLst>
              <a:ext uri="{FF2B5EF4-FFF2-40B4-BE49-F238E27FC236}">
                <a16:creationId xmlns:a16="http://schemas.microsoft.com/office/drawing/2014/main" id="{8D87980C-FAD5-2C41-45D9-08F05E4EF950}"/>
              </a:ext>
            </a:extLst>
          </p:cNvPr>
          <p:cNvSpPr txBox="1"/>
          <p:nvPr/>
        </p:nvSpPr>
        <p:spPr>
          <a:xfrm>
            <a:off x="4263500" y="3056592"/>
            <a:ext cx="2998433" cy="369332"/>
          </a:xfrm>
          <a:prstGeom prst="rect">
            <a:avLst/>
          </a:prstGeom>
          <a:noFill/>
        </p:spPr>
        <p:txBody>
          <a:bodyPr wrap="square">
            <a:spAutoFit/>
          </a:bodyPr>
          <a:lstStyle/>
          <a:p>
            <a:r>
              <a:rPr lang="en-US" dirty="0"/>
              <a:t>= (10*2E30 kg)*(3E8 m/s</a:t>
            </a:r>
            <a:r>
              <a:rPr lang="en-US" baseline="30000" dirty="0"/>
              <a:t>2</a:t>
            </a:r>
            <a:r>
              <a:rPr lang="en-US" dirty="0"/>
              <a:t>)</a:t>
            </a:r>
            <a:r>
              <a:rPr lang="en-US" baseline="30000" dirty="0"/>
              <a:t>2</a:t>
            </a:r>
            <a:endParaRPr lang="en-US" dirty="0"/>
          </a:p>
        </p:txBody>
      </p:sp>
      <p:sp>
        <p:nvSpPr>
          <p:cNvPr id="9" name="TextBox 8">
            <a:extLst>
              <a:ext uri="{FF2B5EF4-FFF2-40B4-BE49-F238E27FC236}">
                <a16:creationId xmlns:a16="http://schemas.microsoft.com/office/drawing/2014/main" id="{6B10E2E9-0561-3703-D8F6-F2ECAE823B67}"/>
              </a:ext>
            </a:extLst>
          </p:cNvPr>
          <p:cNvSpPr txBox="1"/>
          <p:nvPr/>
        </p:nvSpPr>
        <p:spPr>
          <a:xfrm>
            <a:off x="4103700" y="3423250"/>
            <a:ext cx="2998433" cy="369332"/>
          </a:xfrm>
          <a:prstGeom prst="rect">
            <a:avLst/>
          </a:prstGeom>
          <a:noFill/>
        </p:spPr>
        <p:txBody>
          <a:bodyPr wrap="square">
            <a:spAutoFit/>
          </a:bodyPr>
          <a:lstStyle/>
          <a:p>
            <a:r>
              <a:rPr lang="en-US" u="sng" dirty="0"/>
              <a:t>E = 1.8E48 J</a:t>
            </a:r>
          </a:p>
        </p:txBody>
      </p: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BFA28250-9CAC-81B5-5F22-CDC6586E2912}"/>
                  </a:ext>
                </a:extLst>
              </p:cNvPr>
              <p:cNvSpPr txBox="1"/>
              <p:nvPr/>
            </p:nvSpPr>
            <p:spPr>
              <a:xfrm>
                <a:off x="4263500" y="3994951"/>
                <a:ext cx="1619482" cy="484172"/>
              </a:xfrm>
              <a:prstGeom prst="rect">
                <a:avLst/>
              </a:prstGeom>
              <a:noFill/>
            </p:spPr>
            <p:txBody>
              <a:bodyPr wrap="none" rtlCol="0">
                <a:spAutoFit/>
              </a:bodyPr>
              <a:lstStyle/>
              <a:p>
                <a:r>
                  <a:rPr lang="en-US" dirty="0"/>
                  <a:t>P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𝐸</m:t>
                        </m:r>
                      </m:num>
                      <m:den>
                        <m:r>
                          <a:rPr lang="en-US" b="0" i="1" smtClean="0">
                            <a:latin typeface="Cambria Math" panose="02040503050406030204" pitchFamily="18" charset="0"/>
                          </a:rPr>
                          <m:t>𝑇</m:t>
                        </m:r>
                      </m:den>
                    </m:f>
                    <m:r>
                      <a:rPr lang="en-US" b="0" i="1" smtClean="0">
                        <a:latin typeface="Cambria Math" panose="02040503050406030204" pitchFamily="18" charset="0"/>
                      </a:rPr>
                      <m:t>=</m:t>
                    </m:r>
                    <m:r>
                      <a:rPr lang="en-US" b="0" i="0" smtClean="0">
                        <a:latin typeface="Cambria Math" panose="02040503050406030204" pitchFamily="18" charset="0"/>
                      </a:rPr>
                      <m:t>9</m:t>
                    </m:r>
                  </m:oMath>
                </a14:m>
                <a:r>
                  <a:rPr lang="en-US" dirty="0"/>
                  <a:t>E46W</a:t>
                </a:r>
              </a:p>
            </p:txBody>
          </p:sp>
        </mc:Choice>
        <mc:Fallback>
          <p:sp>
            <p:nvSpPr>
              <p:cNvPr id="10" name="TextBox 9">
                <a:extLst>
                  <a:ext uri="{FF2B5EF4-FFF2-40B4-BE49-F238E27FC236}">
                    <a16:creationId xmlns:a16="http://schemas.microsoft.com/office/drawing/2014/main" id="{BFA28250-9CAC-81B5-5F22-CDC6586E2912}"/>
                  </a:ext>
                </a:extLst>
              </p:cNvPr>
              <p:cNvSpPr txBox="1">
                <a:spLocks noRot="1" noChangeAspect="1" noMove="1" noResize="1" noEditPoints="1" noAdjustHandles="1" noChangeArrowheads="1" noChangeShapeType="1" noTextEdit="1"/>
              </p:cNvSpPr>
              <p:nvPr/>
            </p:nvSpPr>
            <p:spPr>
              <a:xfrm>
                <a:off x="4263500" y="3994951"/>
                <a:ext cx="1619482" cy="484172"/>
              </a:xfrm>
              <a:prstGeom prst="rect">
                <a:avLst/>
              </a:prstGeom>
              <a:blipFill>
                <a:blip r:embed="rId2"/>
                <a:stretch>
                  <a:fillRect l="-3008" r="-2632" b="-7500"/>
                </a:stretch>
              </a:blipFill>
            </p:spPr>
            <p:txBody>
              <a:bodyPr/>
              <a:lstStyle/>
              <a:p>
                <a:r>
                  <a:rPr lang="en-US">
                    <a:noFill/>
                  </a:rPr>
                  <a:t> </a:t>
                </a:r>
              </a:p>
            </p:txBody>
          </p:sp>
        </mc:Fallback>
      </mc:AlternateContent>
      <p:cxnSp>
        <p:nvCxnSpPr>
          <p:cNvPr id="12" name="Straight Arrow Connector 11">
            <a:extLst>
              <a:ext uri="{FF2B5EF4-FFF2-40B4-BE49-F238E27FC236}">
                <a16:creationId xmlns:a16="http://schemas.microsoft.com/office/drawing/2014/main" id="{A840A60F-B4E3-E110-A05B-DF80AE46283C}"/>
              </a:ext>
            </a:extLst>
          </p:cNvPr>
          <p:cNvCxnSpPr/>
          <p:nvPr/>
        </p:nvCxnSpPr>
        <p:spPr>
          <a:xfrm>
            <a:off x="4403324" y="2991775"/>
            <a:ext cx="0" cy="1686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B7011EE0-3B05-BAE8-820E-588693BCA241}"/>
              </a:ext>
            </a:extLst>
          </p:cNvPr>
          <p:cNvCxnSpPr/>
          <p:nvPr/>
        </p:nvCxnSpPr>
        <p:spPr>
          <a:xfrm>
            <a:off x="4403324" y="3338004"/>
            <a:ext cx="0" cy="1953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56D5E13A-2444-AE35-EE77-0C52474BAD7C}"/>
              </a:ext>
            </a:extLst>
          </p:cNvPr>
          <p:cNvSpPr/>
          <p:nvPr/>
        </p:nvSpPr>
        <p:spPr>
          <a:xfrm>
            <a:off x="4263500" y="3994951"/>
            <a:ext cx="1823063" cy="4841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4870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768</Words>
  <Application>Microsoft Office PowerPoint</Application>
  <PresentationFormat>Widescreen</PresentationFormat>
  <Paragraphs>68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Cambria Math</vt:lpstr>
      <vt:lpstr>Open Sans</vt:lpstr>
      <vt:lpstr>Office Theme</vt:lpstr>
      <vt:lpstr>Final Exam Review</vt:lpstr>
      <vt:lpstr>Lunar  occultation of Mars</vt:lpstr>
      <vt:lpstr>Topics and What to Study</vt:lpstr>
      <vt:lpstr>1. A large Michelson interferometer consisting of orthogonal optical cavities, where each cavity has a length of 10 km is used to detect gravitational waves. The maximum amplitude of strain (or fractional change in length) measured by the detectors was 10−21. What was the maximum change in length (in m) of the optical cavity due to the gravitational wave? (For comparison, the radius of a proton is about 10−15 m.)</vt:lpstr>
      <vt:lpstr>2. A radioactive sample of 60Co (t1/2 = 5.271y) has a β- activity of 2 x 107 Bq.  How many grams of 60Co are present?</vt:lpstr>
      <vt:lpstr>3. An airplane flies at 300 m/s with an altitude of 104 m and circles the world. It flies for a total of 45 hours. Calculate the gravitational red shift of a clock on the airplane assuming the airplane speed remains 300 m/s. Assume the circumference of the earth is 4E7 (m), the acceleration due to gravity is 9.8 m/s2, and the speed of light c=3E8 m/s.</vt:lpstr>
      <vt:lpstr>4. A gravitational wave signal was the result of two black holes, orbiting around a common center of mass, which spiraled inward and merged to form a single black hole. The mass of the first black hole was 40 solar masses, and the second was 30 solar masses. The final black hole mass after the merger was 60 solar masses. The entire detected signal lasted about 20 seconds. What was the average power (in W) radiated away as gravitational waves during this time? (Take one solar mass to be 2E30 kg.)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Exam Review</dc:title>
  <dc:creator>Rodriguez, Carlos E</dc:creator>
  <cp:lastModifiedBy>Rodriguez, Carlos E</cp:lastModifiedBy>
  <cp:revision>10</cp:revision>
  <dcterms:created xsi:type="dcterms:W3CDTF">2022-12-07T19:04:41Z</dcterms:created>
  <dcterms:modified xsi:type="dcterms:W3CDTF">2022-12-08T09:10:56Z</dcterms:modified>
</cp:coreProperties>
</file>