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2" r:id="rId2"/>
    <p:sldId id="350" r:id="rId3"/>
    <p:sldId id="273" r:id="rId4"/>
    <p:sldId id="300" r:id="rId5"/>
    <p:sldId id="283" r:id="rId6"/>
    <p:sldId id="307" r:id="rId7"/>
    <p:sldId id="282" r:id="rId8"/>
    <p:sldId id="375" r:id="rId9"/>
    <p:sldId id="285" r:id="rId10"/>
    <p:sldId id="377" r:id="rId11"/>
    <p:sldId id="391" r:id="rId12"/>
    <p:sldId id="392" r:id="rId13"/>
    <p:sldId id="378" r:id="rId14"/>
    <p:sldId id="379" r:id="rId15"/>
    <p:sldId id="306" r:id="rId16"/>
    <p:sldId id="380" r:id="rId17"/>
    <p:sldId id="381" r:id="rId18"/>
    <p:sldId id="293" r:id="rId19"/>
    <p:sldId id="367" r:id="rId20"/>
    <p:sldId id="277" r:id="rId21"/>
    <p:sldId id="383" r:id="rId22"/>
    <p:sldId id="266" r:id="rId23"/>
    <p:sldId id="270" r:id="rId24"/>
    <p:sldId id="384" r:id="rId25"/>
    <p:sldId id="385" r:id="rId26"/>
    <p:sldId id="386" r:id="rId27"/>
    <p:sldId id="390" r:id="rId28"/>
    <p:sldId id="296" r:id="rId29"/>
    <p:sldId id="387" r:id="rId30"/>
    <p:sldId id="365" r:id="rId31"/>
    <p:sldId id="30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96BD9-21C9-4579-AE06-5D54EB9020B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5918C-EB89-4A1A-A0C8-726DD2090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xmlns="" id="{E44E2A2C-D028-46A0-84B7-9E2F6F7971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xmlns="" id="{0F8ADEC3-939F-4EB0-AC3E-88417278B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Answer: a) </a:t>
            </a:r>
            <a:r>
              <a:rPr lang="en-US" altLang="en-US" i="1">
                <a:solidFill>
                  <a:srgbClr val="FF0000"/>
                </a:solidFill>
              </a:rPr>
              <a:t>x</a:t>
            </a:r>
            <a:r>
              <a:rPr lang="en-US" altLang="en-US" baseline="-25000">
                <a:solidFill>
                  <a:srgbClr val="FF0000"/>
                </a:solidFill>
              </a:rPr>
              <a:t>dry </a:t>
            </a:r>
            <a:r>
              <a:rPr lang="en-US" altLang="en-US">
                <a:solidFill>
                  <a:srgbClr val="FF0000"/>
                </a:solidFill>
              </a:rPr>
              <a:t>= 1/3</a:t>
            </a:r>
            <a:r>
              <a:rPr lang="en-US" altLang="en-US" i="1">
                <a:solidFill>
                  <a:srgbClr val="FF0000"/>
                </a:solidFill>
              </a:rPr>
              <a:t>x</a:t>
            </a:r>
            <a:r>
              <a:rPr lang="en-US" altLang="en-US" baseline="-25000">
                <a:solidFill>
                  <a:srgbClr val="FF0000"/>
                </a:solidFill>
              </a:rPr>
              <a:t>wet</a:t>
            </a: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xmlns="" id="{65E40BBD-217A-4F1A-8486-A4B49B3E0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F476A-65AE-491A-B053-CC76A03EF7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04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0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tabLst>
                <a:tab pos="176213" algn="l"/>
              </a:tabLst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  <a:p>
            <a:pPr lvl="1"/>
            <a:endParaRPr lang="en-IN" dirty="0"/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191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762001"/>
            <a:ext cx="103632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99584" y="3962400"/>
            <a:ext cx="10392833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z="900" kern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pPr algn="r">
                <a:buSzPct val="25000"/>
                <a:defRPr/>
              </a:pPr>
              <a:t>‹#›</a:t>
            </a:fld>
            <a:endParaRPr lang="en-US" sz="9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0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A77B246-80C1-4F8C-85C8-8A78819C6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6A714CF-E9F3-47E6-A8FF-FBD5B95E5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ECE730F-3556-4CCA-A04A-6B9E3D385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4F6CF-7A71-42B9-8B55-FE034764A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24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BDAB340-EFDC-44C0-ADFD-8F1A19530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F63DDFC-13D3-4FDF-9074-6066E090DD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755BDFD-1255-4855-8775-74311E085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95CBB-1FD5-4764-96D2-F4F502AA9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31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09600" y="215154"/>
            <a:ext cx="10972800" cy="1102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09600" y="5368160"/>
            <a:ext cx="10972800" cy="916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59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On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6327"/>
            <a:ext cx="10972800" cy="446795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1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 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6327"/>
            <a:ext cx="10972800" cy="226752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20D01C0-4FD2-4065-9EC3-96A3083982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3971926"/>
            <a:ext cx="10972800" cy="2105025"/>
          </a:xfrm>
        </p:spPr>
        <p:txBody>
          <a:bodyPr lIns="0" tIns="0" rIns="0" bIns="0"/>
          <a:lstStyle>
            <a:lvl1pPr marL="256032" indent="-255600"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marL="256032" marR="0" lvl="0" indent="-2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78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09600" y="1555750"/>
            <a:ext cx="10976171" cy="1416051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 indent="-230400"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3173413"/>
            <a:ext cx="10972800" cy="1339636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 indent="-230400"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09600" y="4665663"/>
            <a:ext cx="10976171" cy="1251043"/>
          </a:xfrm>
        </p:spPr>
        <p:txBody>
          <a:bodyPr lIns="0" tIns="0" rIns="0" bIns="0"/>
          <a:lstStyle>
            <a:lvl1pPr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 indent="-230400"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79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ur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2743199"/>
            <a:ext cx="10972800" cy="1021037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06229" y="3939052"/>
            <a:ext cx="10976171" cy="969122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09600" y="1555748"/>
            <a:ext cx="10976171" cy="984807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09600" y="5068609"/>
            <a:ext cx="10976171" cy="915328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283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iv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2392649"/>
            <a:ext cx="10972800" cy="739698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06229" y="3335804"/>
            <a:ext cx="10976171" cy="813243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09600" y="1555749"/>
            <a:ext cx="10976171" cy="676464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09600" y="4362943"/>
            <a:ext cx="10976171" cy="693152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609600" y="5297489"/>
            <a:ext cx="10976171" cy="659559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326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7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1" y="2392649"/>
            <a:ext cx="5499100" cy="739698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06230" y="3335804"/>
            <a:ext cx="5502471" cy="813243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09600" y="1555749"/>
            <a:ext cx="10976171" cy="676464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  <a:lvl3pPr indent="-230400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09601" y="4362943"/>
            <a:ext cx="5499100" cy="693152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609601" y="5297489"/>
            <a:ext cx="5499100" cy="659559"/>
          </a:xfrm>
        </p:spPr>
        <p:txBody>
          <a:bodyPr/>
          <a:lstStyle>
            <a:lvl1pPr indent="-2556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23101" y="2392364"/>
            <a:ext cx="4559300" cy="739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7023101" y="3369564"/>
            <a:ext cx="4559300" cy="790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729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 hasCustomPrompt="1"/>
          </p:nvPr>
        </p:nvSpPr>
        <p:spPr>
          <a:xfrm>
            <a:off x="609600" y="228601"/>
            <a:ext cx="109728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Click to add figure number and title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5050972"/>
            <a:ext cx="10972800" cy="1018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caption</a:t>
            </a:r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3CB993-AC2C-41C5-BFB7-F2499EC1A1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1" y="1512889"/>
            <a:ext cx="10977033" cy="34178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574563"/>
            <a:ext cx="109728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Pearson 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B8A108E-B0AF-4869-B5B8-3D3BB7BC7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28612"/>
            <a:ext cx="10972800" cy="200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 userDrawn="1"/>
        </p:nvSpPr>
        <p:spPr>
          <a:xfrm>
            <a:off x="3611592" y="6505575"/>
            <a:ext cx="7970808" cy="3429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120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2020, 2016, 2012 Pearson Education, Inc. All Rights Reserved</a:t>
            </a:r>
            <a:endParaRPr lang="en-US" altLang="en-US" sz="120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21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19" r:id="rId11"/>
    <p:sldLayoutId id="214748372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0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7.wmf"/><Relationship Id="rId3" Type="http://schemas.openxmlformats.org/officeDocument/2006/relationships/image" Target="../media/image3.jpe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G02_001">
            <a:extLst>
              <a:ext uri="{FF2B5EF4-FFF2-40B4-BE49-F238E27FC236}">
                <a16:creationId xmlns:a16="http://schemas.microsoft.com/office/drawing/2014/main" xmlns="" id="{6DE0B44C-5A0E-4D8B-B6EE-2F1B26AD2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9001" r="30003" b="18002"/>
          <a:stretch>
            <a:fillRect/>
          </a:stretch>
        </p:blipFill>
        <p:spPr bwMode="auto">
          <a:xfrm>
            <a:off x="4724400" y="2697163"/>
            <a:ext cx="27432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61F5A87F-B768-4B84-A788-489695940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Chapter 2:Motion along a straight line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4191BD83-96CE-4323-804E-379C7BA5D6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447800"/>
            <a:ext cx="7772400" cy="41148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4101" name="Rectangle 5" descr="Green marble">
            <a:extLst>
              <a:ext uri="{FF2B5EF4-FFF2-40B4-BE49-F238E27FC236}">
                <a16:creationId xmlns:a16="http://schemas.microsoft.com/office/drawing/2014/main" xmlns="" id="{F6528A5C-3426-4C41-A2DB-2DD9C6D62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143000"/>
            <a:ext cx="7823200" cy="825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xmlns="" id="{CF9AB105-B129-440D-B204-20DDB9834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1"/>
            <a:ext cx="777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3333CC"/>
                </a:solidFill>
              </a:rPr>
              <a:t>Translational Motion and Rotational Motion</a:t>
            </a:r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xmlns="" id="{4E97AC53-961F-4DEB-AC61-E8AEE2A5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4114801"/>
            <a:ext cx="976313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xmlns="" id="{A1B6DD0B-BFBC-4266-924C-EF2AF7395309}"/>
              </a:ext>
            </a:extLst>
          </p:cNvPr>
          <p:cNvSpPr>
            <a:spLocks noChangeArrowheads="1"/>
          </p:cNvSpPr>
          <p:nvPr/>
        </p:nvSpPr>
        <p:spPr bwMode="auto">
          <a:xfrm rot="10831343">
            <a:off x="3962401" y="4114801"/>
            <a:ext cx="976313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xmlns="" id="{4F6B72F1-90D0-4E11-A454-7AF171A8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1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9900"/>
                </a:solidFill>
              </a:rPr>
              <a:t>Today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xmlns="" id="{01B60737-1F1B-42AC-A36E-3BF3EDCE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962401"/>
            <a:ext cx="139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990099"/>
                </a:solidFill>
              </a:rPr>
              <a:t>Later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41CD83C-2594-4E91-BBAC-415D065C5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525" y="4997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xmlns="" id="{2E4AB3E6-4442-4EDF-A0E8-72DA5C425A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897063"/>
            <a:ext cx="0" cy="2309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xmlns="" id="{9CAD0E00-B348-436C-8AD2-9237B2B18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3590925"/>
            <a:ext cx="378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Freeform 5">
            <a:extLst>
              <a:ext uri="{FF2B5EF4-FFF2-40B4-BE49-F238E27FC236}">
                <a16:creationId xmlns:a16="http://schemas.microsoft.com/office/drawing/2014/main" xmlns="" id="{0D9D6650-CE2D-4875-8E5F-B885A1E6FBBF}"/>
              </a:ext>
            </a:extLst>
          </p:cNvPr>
          <p:cNvSpPr>
            <a:spLocks/>
          </p:cNvSpPr>
          <p:nvPr/>
        </p:nvSpPr>
        <p:spPr bwMode="auto">
          <a:xfrm>
            <a:off x="3251201" y="2587625"/>
            <a:ext cx="3617913" cy="1417638"/>
          </a:xfrm>
          <a:custGeom>
            <a:avLst/>
            <a:gdLst>
              <a:gd name="T0" fmla="*/ 0 w 2156"/>
              <a:gd name="T1" fmla="*/ 2147483646 h 883"/>
              <a:gd name="T2" fmla="*/ 2147483646 w 2156"/>
              <a:gd name="T3" fmla="*/ 2147483646 h 883"/>
              <a:gd name="T4" fmla="*/ 2147483646 w 2156"/>
              <a:gd name="T5" fmla="*/ 2147483646 h 883"/>
              <a:gd name="T6" fmla="*/ 2147483646 w 2156"/>
              <a:gd name="T7" fmla="*/ 2147483646 h 883"/>
              <a:gd name="T8" fmla="*/ 2147483646 w 2156"/>
              <a:gd name="T9" fmla="*/ 2147483646 h 8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6"/>
              <a:gd name="T16" fmla="*/ 0 h 883"/>
              <a:gd name="T17" fmla="*/ 2156 w 2156"/>
              <a:gd name="T18" fmla="*/ 883 h 8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6" h="883">
                <a:moveTo>
                  <a:pt x="0" y="622"/>
                </a:moveTo>
                <a:cubicBezTo>
                  <a:pt x="81" y="752"/>
                  <a:pt x="162" y="883"/>
                  <a:pt x="292" y="829"/>
                </a:cubicBezTo>
                <a:cubicBezTo>
                  <a:pt x="422" y="775"/>
                  <a:pt x="631" y="428"/>
                  <a:pt x="781" y="298"/>
                </a:cubicBezTo>
                <a:cubicBezTo>
                  <a:pt x="931" y="168"/>
                  <a:pt x="961" y="98"/>
                  <a:pt x="1190" y="49"/>
                </a:cubicBezTo>
                <a:cubicBezTo>
                  <a:pt x="1419" y="0"/>
                  <a:pt x="1995" y="13"/>
                  <a:pt x="2156" y="6"/>
                </a:cubicBezTo>
              </a:path>
            </a:pathLst>
          </a:custGeom>
          <a:noFill/>
          <a:ln w="28575" cmpd="sng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xmlns="" id="{44C2997C-AF36-4A6A-8C71-EFA146196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4" y="3978275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xmlns="" id="{2DDA63FC-3C15-45A2-86ED-150B95DCB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64" y="319563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xmlns="" id="{FE884871-F99E-4416-8D88-D4BC885A0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651" y="270033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xmlns="" id="{E7E4563C-74B3-4699-99F9-792FAE360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9" y="218598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xmlns="" id="{745A7D10-0925-486C-9EEC-98C5D77888D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960813" y="3581401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xmlns="" id="{EE8A9FD0-6D39-47C7-A42E-DFB524EF100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843463" y="3579813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xmlns="" id="{A0843366-FEBD-4F50-9BB4-86F7BCF2807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43676" y="358933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xmlns="" id="{4E493814-1402-4ACA-BF87-52C2857E153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692776" y="358933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4" name="Line 14">
            <a:extLst>
              <a:ext uri="{FF2B5EF4-FFF2-40B4-BE49-F238E27FC236}">
                <a16:creationId xmlns:a16="http://schemas.microsoft.com/office/drawing/2014/main" xmlns="" id="{6904B549-61B6-403E-BA15-EE4CF5D36DB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44838" y="358933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xmlns="" id="{E3C56B2F-EDF5-409E-836F-E67E0521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1404938"/>
            <a:ext cx="142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x (meters)</a:t>
            </a: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xmlns="" id="{87D06341-FFDC-486A-B3B1-88527EFB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9" y="3648075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t (seconds)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xmlns="" id="{E74AFEEA-01E9-4BC2-9B6D-951AA768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29654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xmlns="" id="{EF32B4E2-4A56-4FC0-A9BF-C34CF2DAF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19637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xmlns="" id="{5B872113-87E0-4D9D-82B2-F4BCBCC06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36417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xmlns="" id="{551B8560-0EF8-4DD3-A66B-D8459C254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2479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xmlns="" id="{54D05EA6-B47E-49E9-962B-34BE7F26D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9" y="4429125"/>
            <a:ext cx="705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is the instantaneous velocity at the fourth second ?</a:t>
            </a: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xmlns="" id="{288EFE69-A5FF-4D49-91B3-4B0EDDD1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5157788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A) 4 m/s</a:t>
            </a:r>
          </a:p>
        </p:txBody>
      </p:sp>
      <p:sp>
        <p:nvSpPr>
          <p:cNvPr id="15383" name="Text Box 23">
            <a:extLst>
              <a:ext uri="{FF2B5EF4-FFF2-40B4-BE49-F238E27FC236}">
                <a16:creationId xmlns:a16="http://schemas.microsoft.com/office/drawing/2014/main" xmlns="" id="{3264084C-4E61-4014-840A-F2B9C4681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39" y="5157788"/>
            <a:ext cx="2039319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D) not enough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information to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decide.</a:t>
            </a: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xmlns="" id="{F2315529-206C-45FE-BF81-33C54A97A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4" y="5157788"/>
            <a:ext cx="123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C) 1 m/s</a:t>
            </a:r>
          </a:p>
        </p:txBody>
      </p:sp>
      <p:sp>
        <p:nvSpPr>
          <p:cNvPr id="15385" name="Text Box 25">
            <a:extLst>
              <a:ext uri="{FF2B5EF4-FFF2-40B4-BE49-F238E27FC236}">
                <a16:creationId xmlns:a16="http://schemas.microsoft.com/office/drawing/2014/main" xmlns="" id="{EB783AA8-105D-4644-AF34-24A854C6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9" y="5157788"/>
            <a:ext cx="123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B) 0 m/s</a:t>
            </a:r>
          </a:p>
        </p:txBody>
      </p:sp>
      <p:sp>
        <p:nvSpPr>
          <p:cNvPr id="15386" name="Text Box 26">
            <a:extLst>
              <a:ext uri="{FF2B5EF4-FFF2-40B4-BE49-F238E27FC236}">
                <a16:creationId xmlns:a16="http://schemas.microsoft.com/office/drawing/2014/main" xmlns="" id="{C56B51E9-879A-470F-89F7-F51A05DD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3706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xmlns="" id="{1A298954-E6CD-46E6-A096-F8B890C1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3706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388" name="Text Box 28">
            <a:extLst>
              <a:ext uri="{FF2B5EF4-FFF2-40B4-BE49-F238E27FC236}">
                <a16:creationId xmlns:a16="http://schemas.microsoft.com/office/drawing/2014/main" xmlns="" id="{C750B9D4-44BB-4DBD-972B-64660E494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350" y="3706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389" name="Text Box 29">
            <a:extLst>
              <a:ext uri="{FF2B5EF4-FFF2-40B4-BE49-F238E27FC236}">
                <a16:creationId xmlns:a16="http://schemas.microsoft.com/office/drawing/2014/main" xmlns="" id="{D21949CE-6CAC-4960-8CB9-CD67C9DF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3706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390" name="Rectangle 30">
            <a:extLst>
              <a:ext uri="{FF2B5EF4-FFF2-40B4-BE49-F238E27FC236}">
                <a16:creationId xmlns:a16="http://schemas.microsoft.com/office/drawing/2014/main" xmlns="" id="{A32C862B-0886-4A55-9FCB-C0072BDFA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defTabSz="1019175" eaLnBrk="1" hangingPunct="1"/>
            <a:r>
              <a:rPr lang="en-US" altLang="en-US" sz="3900"/>
              <a:t>Instantaneous Velocity</a:t>
            </a:r>
            <a:endParaRPr lang="en-US" altLang="en-US" sz="480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6AE7EBC8-DB57-4E5A-B95D-C66BFE18474B}"/>
              </a:ext>
            </a:extLst>
          </p:cNvPr>
          <p:cNvSpPr/>
          <p:nvPr/>
        </p:nvSpPr>
        <p:spPr>
          <a:xfrm>
            <a:off x="4851400" y="5803900"/>
            <a:ext cx="6350" cy="6350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6350" y="6350"/>
                </a:moveTo>
                <a:lnTo>
                  <a:pt x="6350" y="6350"/>
                </a:lnTo>
                <a:lnTo>
                  <a:pt x="6350" y="6350"/>
                </a:lnTo>
                <a:lnTo>
                  <a:pt x="6350" y="6350"/>
                </a:lnTo>
                <a:lnTo>
                  <a:pt x="6350" y="0"/>
                </a:lnTo>
                <a:lnTo>
                  <a:pt x="6350" y="0"/>
                </a:lnTo>
                <a:lnTo>
                  <a:pt x="0" y="0"/>
                </a:lnTo>
                <a:lnTo>
                  <a:pt x="0" y="6350"/>
                </a:lnTo>
                <a:lnTo>
                  <a:pt x="0" y="6350"/>
                </a:lnTo>
                <a:lnTo>
                  <a:pt x="0" y="63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3C115FDC-3E28-45C6-8C76-6375D99929D3}"/>
              </a:ext>
            </a:extLst>
          </p:cNvPr>
          <p:cNvSpPr/>
          <p:nvPr/>
        </p:nvSpPr>
        <p:spPr>
          <a:xfrm>
            <a:off x="4806950" y="5829300"/>
            <a:ext cx="63500" cy="311150"/>
          </a:xfrm>
          <a:custGeom>
            <a:avLst/>
            <a:gdLst/>
            <a:ahLst/>
            <a:cxnLst/>
            <a:rect l="0" t="0" r="0" b="0"/>
            <a:pathLst>
              <a:path w="63501" h="311151">
                <a:moveTo>
                  <a:pt x="6350" y="0"/>
                </a:move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6350"/>
                </a:lnTo>
                <a:lnTo>
                  <a:pt x="6350" y="6350"/>
                </a:lnTo>
                <a:lnTo>
                  <a:pt x="6350" y="12700"/>
                </a:lnTo>
                <a:lnTo>
                  <a:pt x="6350" y="19050"/>
                </a:lnTo>
                <a:lnTo>
                  <a:pt x="6350" y="25400"/>
                </a:lnTo>
                <a:lnTo>
                  <a:pt x="12700" y="31750"/>
                </a:lnTo>
                <a:lnTo>
                  <a:pt x="12700" y="38100"/>
                </a:lnTo>
                <a:lnTo>
                  <a:pt x="12700" y="44450"/>
                </a:lnTo>
                <a:lnTo>
                  <a:pt x="12700" y="50800"/>
                </a:lnTo>
                <a:lnTo>
                  <a:pt x="19050" y="57150"/>
                </a:lnTo>
                <a:lnTo>
                  <a:pt x="25400" y="69850"/>
                </a:lnTo>
                <a:lnTo>
                  <a:pt x="25400" y="82550"/>
                </a:lnTo>
                <a:lnTo>
                  <a:pt x="25400" y="88900"/>
                </a:lnTo>
                <a:lnTo>
                  <a:pt x="31750" y="101600"/>
                </a:lnTo>
                <a:lnTo>
                  <a:pt x="31750" y="114300"/>
                </a:lnTo>
                <a:lnTo>
                  <a:pt x="38100" y="127000"/>
                </a:lnTo>
                <a:lnTo>
                  <a:pt x="38100" y="146050"/>
                </a:lnTo>
                <a:lnTo>
                  <a:pt x="44450" y="158750"/>
                </a:lnTo>
                <a:lnTo>
                  <a:pt x="44450" y="171450"/>
                </a:lnTo>
                <a:lnTo>
                  <a:pt x="44450" y="184150"/>
                </a:lnTo>
                <a:lnTo>
                  <a:pt x="50800" y="203200"/>
                </a:lnTo>
                <a:lnTo>
                  <a:pt x="50800" y="215900"/>
                </a:lnTo>
                <a:lnTo>
                  <a:pt x="50800" y="228600"/>
                </a:lnTo>
                <a:lnTo>
                  <a:pt x="50800" y="241300"/>
                </a:lnTo>
                <a:lnTo>
                  <a:pt x="50800" y="254000"/>
                </a:lnTo>
                <a:lnTo>
                  <a:pt x="50800" y="266700"/>
                </a:lnTo>
                <a:lnTo>
                  <a:pt x="50800" y="279400"/>
                </a:lnTo>
                <a:lnTo>
                  <a:pt x="50800" y="285750"/>
                </a:lnTo>
                <a:lnTo>
                  <a:pt x="57150" y="292100"/>
                </a:lnTo>
                <a:lnTo>
                  <a:pt x="57150" y="298450"/>
                </a:lnTo>
                <a:lnTo>
                  <a:pt x="57150" y="304800"/>
                </a:lnTo>
                <a:lnTo>
                  <a:pt x="57150" y="304800"/>
                </a:lnTo>
                <a:lnTo>
                  <a:pt x="63500" y="311150"/>
                </a:lnTo>
                <a:lnTo>
                  <a:pt x="63500" y="311150"/>
                </a:lnTo>
                <a:lnTo>
                  <a:pt x="63500" y="311150"/>
                </a:lnTo>
                <a:lnTo>
                  <a:pt x="63500" y="311150"/>
                </a:lnTo>
                <a:lnTo>
                  <a:pt x="63500" y="304800"/>
                </a:lnTo>
                <a:lnTo>
                  <a:pt x="63500" y="304800"/>
                </a:lnTo>
                <a:lnTo>
                  <a:pt x="63500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AB858850-82A0-4079-805B-7D059E6FC8D1}"/>
              </a:ext>
            </a:extLst>
          </p:cNvPr>
          <p:cNvSpPr/>
          <p:nvPr/>
        </p:nvSpPr>
        <p:spPr>
          <a:xfrm>
            <a:off x="4660900" y="5937250"/>
            <a:ext cx="323850" cy="69850"/>
          </a:xfrm>
          <a:custGeom>
            <a:avLst/>
            <a:gdLst/>
            <a:ahLst/>
            <a:cxnLst/>
            <a:rect l="0" t="0" r="0" b="0"/>
            <a:pathLst>
              <a:path w="323851" h="69851">
                <a:moveTo>
                  <a:pt x="25400" y="50800"/>
                </a:moveTo>
                <a:lnTo>
                  <a:pt x="25400" y="57150"/>
                </a:lnTo>
                <a:lnTo>
                  <a:pt x="25400" y="57150"/>
                </a:lnTo>
                <a:lnTo>
                  <a:pt x="25400" y="57150"/>
                </a:lnTo>
                <a:lnTo>
                  <a:pt x="25400" y="63500"/>
                </a:lnTo>
                <a:lnTo>
                  <a:pt x="25400" y="63500"/>
                </a:lnTo>
                <a:lnTo>
                  <a:pt x="25400" y="63500"/>
                </a:lnTo>
                <a:lnTo>
                  <a:pt x="25400" y="63500"/>
                </a:lnTo>
                <a:lnTo>
                  <a:pt x="25400" y="63500"/>
                </a:lnTo>
                <a:lnTo>
                  <a:pt x="25400" y="63500"/>
                </a:lnTo>
                <a:lnTo>
                  <a:pt x="19050" y="63500"/>
                </a:lnTo>
                <a:lnTo>
                  <a:pt x="19050" y="63500"/>
                </a:lnTo>
                <a:lnTo>
                  <a:pt x="19050" y="63500"/>
                </a:lnTo>
                <a:lnTo>
                  <a:pt x="19050" y="63500"/>
                </a:lnTo>
                <a:lnTo>
                  <a:pt x="12700" y="63500"/>
                </a:lnTo>
                <a:lnTo>
                  <a:pt x="12700" y="63500"/>
                </a:lnTo>
                <a:lnTo>
                  <a:pt x="12700" y="63500"/>
                </a:lnTo>
                <a:lnTo>
                  <a:pt x="6350" y="63500"/>
                </a:lnTo>
                <a:lnTo>
                  <a:pt x="6350" y="63500"/>
                </a:lnTo>
                <a:lnTo>
                  <a:pt x="6350" y="63500"/>
                </a:lnTo>
                <a:lnTo>
                  <a:pt x="6350" y="69850"/>
                </a:lnTo>
                <a:lnTo>
                  <a:pt x="6350" y="69850"/>
                </a:lnTo>
                <a:lnTo>
                  <a:pt x="0" y="69850"/>
                </a:lnTo>
                <a:lnTo>
                  <a:pt x="0" y="69850"/>
                </a:lnTo>
                <a:lnTo>
                  <a:pt x="0" y="69850"/>
                </a:lnTo>
                <a:lnTo>
                  <a:pt x="0" y="69850"/>
                </a:lnTo>
                <a:lnTo>
                  <a:pt x="0" y="69850"/>
                </a:lnTo>
                <a:lnTo>
                  <a:pt x="0" y="69850"/>
                </a:lnTo>
                <a:lnTo>
                  <a:pt x="0" y="69850"/>
                </a:lnTo>
                <a:lnTo>
                  <a:pt x="0" y="69850"/>
                </a:lnTo>
                <a:lnTo>
                  <a:pt x="0" y="69850"/>
                </a:lnTo>
                <a:lnTo>
                  <a:pt x="0" y="69850"/>
                </a:lnTo>
                <a:lnTo>
                  <a:pt x="6350" y="63500"/>
                </a:lnTo>
                <a:lnTo>
                  <a:pt x="6350" y="63500"/>
                </a:lnTo>
                <a:lnTo>
                  <a:pt x="6350" y="63500"/>
                </a:lnTo>
                <a:lnTo>
                  <a:pt x="12700" y="63500"/>
                </a:lnTo>
                <a:lnTo>
                  <a:pt x="12700" y="63500"/>
                </a:lnTo>
                <a:lnTo>
                  <a:pt x="19050" y="57150"/>
                </a:lnTo>
                <a:lnTo>
                  <a:pt x="25400" y="57150"/>
                </a:lnTo>
                <a:lnTo>
                  <a:pt x="31750" y="50800"/>
                </a:lnTo>
                <a:lnTo>
                  <a:pt x="38100" y="50800"/>
                </a:lnTo>
                <a:lnTo>
                  <a:pt x="50800" y="44450"/>
                </a:lnTo>
                <a:lnTo>
                  <a:pt x="57150" y="38100"/>
                </a:lnTo>
                <a:lnTo>
                  <a:pt x="69850" y="31750"/>
                </a:lnTo>
                <a:lnTo>
                  <a:pt x="82550" y="25400"/>
                </a:lnTo>
                <a:lnTo>
                  <a:pt x="95250" y="25400"/>
                </a:lnTo>
                <a:lnTo>
                  <a:pt x="107950" y="19050"/>
                </a:lnTo>
                <a:lnTo>
                  <a:pt x="120650" y="12700"/>
                </a:lnTo>
                <a:lnTo>
                  <a:pt x="139700" y="6350"/>
                </a:lnTo>
                <a:lnTo>
                  <a:pt x="146050" y="6350"/>
                </a:lnTo>
                <a:lnTo>
                  <a:pt x="165100" y="0"/>
                </a:lnTo>
                <a:lnTo>
                  <a:pt x="177800" y="0"/>
                </a:lnTo>
                <a:lnTo>
                  <a:pt x="190500" y="0"/>
                </a:lnTo>
                <a:lnTo>
                  <a:pt x="203200" y="0"/>
                </a:lnTo>
                <a:lnTo>
                  <a:pt x="215900" y="0"/>
                </a:lnTo>
                <a:lnTo>
                  <a:pt x="228600" y="6350"/>
                </a:lnTo>
                <a:lnTo>
                  <a:pt x="241300" y="6350"/>
                </a:lnTo>
                <a:lnTo>
                  <a:pt x="247650" y="6350"/>
                </a:lnTo>
                <a:lnTo>
                  <a:pt x="260350" y="12700"/>
                </a:lnTo>
                <a:lnTo>
                  <a:pt x="273050" y="12700"/>
                </a:lnTo>
                <a:lnTo>
                  <a:pt x="279400" y="19050"/>
                </a:lnTo>
                <a:lnTo>
                  <a:pt x="285750" y="19050"/>
                </a:lnTo>
                <a:lnTo>
                  <a:pt x="292100" y="25400"/>
                </a:lnTo>
                <a:lnTo>
                  <a:pt x="298450" y="25400"/>
                </a:lnTo>
                <a:lnTo>
                  <a:pt x="304800" y="25400"/>
                </a:lnTo>
                <a:lnTo>
                  <a:pt x="311150" y="25400"/>
                </a:lnTo>
                <a:lnTo>
                  <a:pt x="311150" y="25400"/>
                </a:lnTo>
                <a:lnTo>
                  <a:pt x="317500" y="25400"/>
                </a:lnTo>
                <a:lnTo>
                  <a:pt x="317500" y="25400"/>
                </a:lnTo>
                <a:lnTo>
                  <a:pt x="323850" y="25400"/>
                </a:lnTo>
                <a:lnTo>
                  <a:pt x="323850" y="25400"/>
                </a:lnTo>
                <a:lnTo>
                  <a:pt x="323850" y="19050"/>
                </a:lnTo>
                <a:lnTo>
                  <a:pt x="323850" y="190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0033" y="5691673"/>
            <a:ext cx="774440" cy="5505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Velocity - Figure 2.1</a:t>
            </a:r>
            <a:endParaRPr lang="en-IN" dirty="0"/>
          </a:p>
        </p:txBody>
      </p:sp>
      <p:pic>
        <p:nvPicPr>
          <p:cNvPr id="5" name="Picture 4" descr="In the diagram the dragster drives from the origin (0) down a straight line (x axis). X is positive to the right of the origin and negative to the left of it. The position of the car at t sub 1 is 1.0 seconds, and the x coordinate of the car (x sub 1) is 19 m. The position of the car at t sub 2 is 4.0 seconds, and the x coordinate of the car (x sub 2) is 277 m. The displacement from t sub 1 to t sub 2 is indicated with the following formula. The x component of displacement from t sub 1 to t sub 2: change in x = (x sub 2 minus x sub 1) = 258 m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6"/>
          <a:stretch/>
        </p:blipFill>
        <p:spPr>
          <a:xfrm>
            <a:off x="2039948" y="1775113"/>
            <a:ext cx="8102960" cy="2975299"/>
          </a:xfrm>
          <a:prstGeom prst="rect">
            <a:avLst/>
          </a:prstGeom>
        </p:spPr>
      </p:pic>
      <p:graphicFrame>
        <p:nvGraphicFramePr>
          <p:cNvPr id="6" name="Object 5" descr="V sub a v, x = start fraction 277 meters minus 19 meters over 4.0 seconds minus 1.0 seconds end fraction = 86 meters per second."/>
          <p:cNvGraphicFramePr>
            <a:graphicFrameLocks noChangeAspect="1"/>
          </p:cNvGraphicFramePr>
          <p:nvPr/>
        </p:nvGraphicFramePr>
        <p:xfrm>
          <a:off x="3810950" y="5232444"/>
          <a:ext cx="4112900" cy="78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2070000" imgH="393480" progId="Equation.DSMT4">
                  <p:embed/>
                </p:oleObj>
              </mc:Choice>
              <mc:Fallback>
                <p:oleObj name="Equation" r:id="rId4" imgW="2070000" imgH="393480" progId="Equation.DSMT4">
                  <p:embed/>
                  <p:pic>
                    <p:nvPicPr>
                      <p:cNvPr id="6" name="Object 5" descr="V sub a v, x = start fraction 277 meters minus 19 meters over 4.0 seconds minus 1.0 seconds end fraction = 86 meters per second.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950" y="5232444"/>
                        <a:ext cx="4112900" cy="78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46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>
          <a:xfrm>
            <a:off x="1017597" y="1749389"/>
            <a:ext cx="10600467" cy="4239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8338" y="557131"/>
            <a:ext cx="46332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Displacement and Average Velocity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50B91-D44C-40FB-8823-DA7F00055AD0}"/>
              </a:ext>
            </a:extLst>
          </p:cNvPr>
          <p:cNvSpPr txBox="1"/>
          <p:nvPr/>
        </p:nvSpPr>
        <p:spPr>
          <a:xfrm>
            <a:off x="8275320" y="6115050"/>
            <a:ext cx="369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Wenhao Wu</a:t>
            </a:r>
          </a:p>
        </p:txBody>
      </p:sp>
    </p:spTree>
    <p:extLst>
      <p:ext uri="{BB962C8B-B14F-4D97-AF65-F5344CB8AC3E}">
        <p14:creationId xmlns:p14="http://schemas.microsoft.com/office/powerpoint/2010/main" val="425874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E84DBD98-D3EA-4965-A56E-BE7FB5E1F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19175" eaLnBrk="1" hangingPunct="1"/>
            <a:r>
              <a:rPr lang="en-US" altLang="en-US"/>
              <a:t>Acceleration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0B45AA81-B83F-44AE-9CB5-E804C36D1C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2588" indent="-382588" defTabSz="1019175" eaLnBrk="1" hangingPunct="1"/>
            <a:r>
              <a:rPr lang="en-US" altLang="en-US" sz="2000" dirty="0"/>
              <a:t>We say that things which have changing velocity are </a:t>
            </a:r>
            <a:r>
              <a:rPr lang="en-US" altLang="en-US" sz="2000" i="1" dirty="0">
                <a:solidFill>
                  <a:schemeClr val="accent2"/>
                </a:solidFill>
              </a:rPr>
              <a:t>“accelerating”</a:t>
            </a:r>
          </a:p>
          <a:p>
            <a:pPr marL="382588" indent="-382588" defTabSz="1019175" eaLnBrk="1" hangingPunct="1"/>
            <a:r>
              <a:rPr lang="en-US" altLang="en-US" sz="2000" dirty="0"/>
              <a:t>Acceleration is the </a:t>
            </a:r>
            <a:r>
              <a:rPr lang="en-US" altLang="en-US" sz="2000" dirty="0">
                <a:solidFill>
                  <a:schemeClr val="accent2"/>
                </a:solidFill>
              </a:rPr>
              <a:t>“Rate of change of velocity”</a:t>
            </a:r>
          </a:p>
          <a:p>
            <a:pPr marL="382588" indent="-382588" defTabSz="1019175" eaLnBrk="1" hangingPunct="1"/>
            <a:r>
              <a:rPr lang="en-US" altLang="en-US" sz="2000" dirty="0"/>
              <a:t>You hit the </a:t>
            </a:r>
            <a:r>
              <a:rPr lang="en-US" altLang="en-US" sz="2000" i="1" dirty="0"/>
              <a:t>accelerator</a:t>
            </a:r>
            <a:r>
              <a:rPr lang="en-US" altLang="en-US" sz="2000" dirty="0"/>
              <a:t> in your car to speed up</a:t>
            </a:r>
          </a:p>
          <a:p>
            <a:pPr marL="0" indent="0" defTabSz="1019175" eaLnBrk="1" hangingPunct="1">
              <a:buNone/>
            </a:pPr>
            <a:endParaRPr lang="en-US" altLang="en-US" sz="2000" dirty="0"/>
          </a:p>
          <a:p>
            <a:pPr marL="827088" lvl="1" indent="-317500" defTabSz="1019175" eaLnBrk="1" hangingPunct="1"/>
            <a:r>
              <a:rPr lang="en-US" altLang="en-US" sz="2100" dirty="0"/>
              <a:t>(Ok…It’s true you also hit it to stay at constant velocity, but that’s because </a:t>
            </a:r>
            <a:r>
              <a:rPr lang="en-US" altLang="en-US" sz="2100" b="1" dirty="0"/>
              <a:t>friction</a:t>
            </a:r>
            <a:r>
              <a:rPr lang="en-US" altLang="en-US" sz="2100" dirty="0"/>
              <a:t> is slowing you down…we’ll get to that later…)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xmlns="" id="{AFEEEA93-6263-4558-9DEF-7032DAC60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66160" y="12192"/>
            <a:ext cx="4648200" cy="536448"/>
          </a:xfrm>
        </p:spPr>
        <p:txBody>
          <a:bodyPr/>
          <a:lstStyle/>
          <a:p>
            <a:pPr eaLnBrk="1" hangingPunct="1"/>
            <a:r>
              <a:rPr lang="en-US" altLang="en-US" dirty="0"/>
              <a:t>Average acceleration</a:t>
            </a:r>
          </a:p>
        </p:txBody>
      </p:sp>
      <p:pic>
        <p:nvPicPr>
          <p:cNvPr id="17411" name="Picture 4" descr="F02-24">
            <a:extLst>
              <a:ext uri="{FF2B5EF4-FFF2-40B4-BE49-F238E27FC236}">
                <a16:creationId xmlns:a16="http://schemas.microsoft.com/office/drawing/2014/main" xmlns="" id="{BE9AF6B9-4B34-40D6-BF6A-2C6ABAF9D3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45921"/>
            <a:ext cx="5105400" cy="4284663"/>
          </a:xfrm>
          <a:noFill/>
        </p:spPr>
      </p:pic>
      <p:sp>
        <p:nvSpPr>
          <p:cNvPr id="17412" name="Rectangle 8">
            <a:extLst>
              <a:ext uri="{FF2B5EF4-FFF2-40B4-BE49-F238E27FC236}">
                <a16:creationId xmlns:a16="http://schemas.microsoft.com/office/drawing/2014/main" xmlns="" id="{ADBCBDBA-398B-49BC-8471-C973C9A6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248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17413" name="Object 7">
            <a:extLst>
              <a:ext uri="{FF2B5EF4-FFF2-40B4-BE49-F238E27FC236}">
                <a16:creationId xmlns:a16="http://schemas.microsoft.com/office/drawing/2014/main" xmlns="" id="{D2397D14-B900-4717-B1D7-12F85C377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288160"/>
              </p:ext>
            </p:extLst>
          </p:nvPr>
        </p:nvGraphicFramePr>
        <p:xfrm>
          <a:off x="7467600" y="1417320"/>
          <a:ext cx="21336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495085" imgH="393529" progId="Equation.3">
                  <p:embed/>
                </p:oleObj>
              </mc:Choice>
              <mc:Fallback>
                <p:oleObj name="Equation" r:id="rId4" imgW="495085" imgH="393529" progId="Equation.3">
                  <p:embed/>
                  <p:pic>
                    <p:nvPicPr>
                      <p:cNvPr id="17413" name="Object 7">
                        <a:extLst>
                          <a:ext uri="{FF2B5EF4-FFF2-40B4-BE49-F238E27FC236}">
                            <a16:creationId xmlns:a16="http://schemas.microsoft.com/office/drawing/2014/main" xmlns="" id="{D2397D14-B900-4717-B1D7-12F85C377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417320"/>
                        <a:ext cx="21336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Box 6">
            <a:extLst>
              <a:ext uri="{FF2B5EF4-FFF2-40B4-BE49-F238E27FC236}">
                <a16:creationId xmlns:a16="http://schemas.microsoft.com/office/drawing/2014/main" xmlns="" id="{19B8CBF3-6049-4321-94A3-E34527CB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4720"/>
            <a:ext cx="40386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</a:rPr>
              <a:t>Unit of acceleration: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</a:rPr>
              <a:t>(m/s)/s=m/s</a:t>
            </a:r>
            <a:r>
              <a:rPr lang="en-US" altLang="en-US" baseline="30000" dirty="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baseline="30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</a:rPr>
              <a:t>Meters per second squared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B69065-BA30-830E-1B8C-8EB47954D1C6}"/>
              </a:ext>
            </a:extLst>
          </p:cNvPr>
          <p:cNvSpPr txBox="1"/>
          <p:nvPr/>
        </p:nvSpPr>
        <p:spPr>
          <a:xfrm>
            <a:off x="1708732" y="645234"/>
            <a:ext cx="8325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SzPct val="165000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Average acceleration = total change of the velocity divided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SzPct val="165000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by total elapsed time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FAB9E918-03BD-402A-AFCA-8E601A24C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defTabSz="1019175" eaLnBrk="1" hangingPunct="1"/>
            <a:r>
              <a:rPr lang="en-US" altLang="en-US"/>
              <a:t>Average Velocity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24F0A6E4-2F18-41AC-9F84-9606E1DB1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3288" y="944561"/>
            <a:ext cx="7772400" cy="5221289"/>
          </a:xfr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82588" indent="-382588" defTabSz="1019175" eaLnBrk="1" hangingPunct="1"/>
            <a:r>
              <a:rPr lang="en-US" altLang="en-US" sz="2400" dirty="0"/>
              <a:t>For constant acceleration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Object 4">
                <a:extLst>
                  <a:ext uri="{FF2B5EF4-FFF2-40B4-BE49-F238E27FC236}">
                    <a16:creationId xmlns:a16="http://schemas.microsoft.com/office/drawing/2014/main" xmlns="" id="{63A588EE-3464-495B-B7BA-F2D39C0E60F7}"/>
                  </a:ext>
                </a:extLst>
              </p:cNvPr>
              <p:cNvSpPr txBox="1"/>
              <p:nvPr/>
            </p:nvSpPr>
            <p:spPr bwMode="blackGray">
              <a:xfrm>
                <a:off x="4281489" y="1484410"/>
                <a:ext cx="2216721" cy="517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436" name="Object 4">
                <a:extLst>
                  <a:ext uri="{FF2B5EF4-FFF2-40B4-BE49-F238E27FC236}">
                    <a16:creationId xmlns:a16="http://schemas.microsoft.com/office/drawing/2014/main" id="{63A588EE-3464-495B-B7BA-F2D39C0E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Gray">
              <a:xfrm>
                <a:off x="4281489" y="1484410"/>
                <a:ext cx="2216721" cy="51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69FF052-1E68-BD77-A360-B9EB660762A2}"/>
              </a:ext>
            </a:extLst>
          </p:cNvPr>
          <p:cNvGrpSpPr/>
          <p:nvPr/>
        </p:nvGrpSpPr>
        <p:grpSpPr>
          <a:xfrm>
            <a:off x="982854" y="1754606"/>
            <a:ext cx="5033583" cy="2692093"/>
            <a:chOff x="3352801" y="2314575"/>
            <a:chExt cx="3424238" cy="2374592"/>
          </a:xfrm>
        </p:grpSpPr>
        <p:sp>
          <p:nvSpPr>
            <p:cNvPr id="18437" name="Line 5">
              <a:extLst>
                <a:ext uri="{FF2B5EF4-FFF2-40B4-BE49-F238E27FC236}">
                  <a16:creationId xmlns:a16="http://schemas.microsoft.com/office/drawing/2014/main" xmlns="" id="{4607310B-3E19-4C2E-BF45-9EFB92BD97E1}"/>
                </a:ext>
              </a:extLst>
            </p:cNvPr>
            <p:cNvSpPr>
              <a:spLocks noChangeShapeType="1"/>
            </p:cNvSpPr>
            <p:nvPr/>
          </p:nvSpPr>
          <p:spPr bwMode="blackGray">
            <a:xfrm flipV="1">
              <a:off x="3879851" y="3986214"/>
              <a:ext cx="2582863" cy="15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38" name="Line 6">
              <a:extLst>
                <a:ext uri="{FF2B5EF4-FFF2-40B4-BE49-F238E27FC236}">
                  <a16:creationId xmlns:a16="http://schemas.microsoft.com/office/drawing/2014/main" xmlns="" id="{53B96361-2F30-49C7-A5C6-A0B0A1E43C80}"/>
                </a:ext>
              </a:extLst>
            </p:cNvPr>
            <p:cNvSpPr>
              <a:spLocks noChangeShapeType="1"/>
            </p:cNvSpPr>
            <p:nvPr/>
          </p:nvSpPr>
          <p:spPr bwMode="blackGray">
            <a:xfrm flipH="1" flipV="1">
              <a:off x="3879850" y="2530475"/>
              <a:ext cx="0" cy="1447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39" name="Rectangle 7">
              <a:extLst>
                <a:ext uri="{FF2B5EF4-FFF2-40B4-BE49-F238E27FC236}">
                  <a16:creationId xmlns:a16="http://schemas.microsoft.com/office/drawing/2014/main" xmlns="" id="{C570DD73-BB10-40E4-AF0D-D837BEEDA9DD}"/>
                </a:ext>
              </a:extLst>
            </p:cNvPr>
            <p:cNvSpPr>
              <a:spLocks noChangeArrowheads="1"/>
            </p:cNvSpPr>
            <p:nvPr/>
          </p:nvSpPr>
          <p:spPr bwMode="blackGray">
            <a:xfrm>
              <a:off x="3502026" y="2314575"/>
              <a:ext cx="3079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None/>
              </a:pPr>
              <a:r>
                <a:rPr lang="en-US" altLang="en-US" sz="2000" i="1">
                  <a:solidFill>
                    <a:srgbClr val="3333CC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8440" name="Rectangle 8">
              <a:extLst>
                <a:ext uri="{FF2B5EF4-FFF2-40B4-BE49-F238E27FC236}">
                  <a16:creationId xmlns:a16="http://schemas.microsoft.com/office/drawing/2014/main" xmlns="" id="{4A91AD8C-47B2-46FD-BE47-D79CBB8CCE34}"/>
                </a:ext>
              </a:extLst>
            </p:cNvPr>
            <p:cNvSpPr>
              <a:spLocks noChangeArrowheads="1"/>
            </p:cNvSpPr>
            <p:nvPr/>
          </p:nvSpPr>
          <p:spPr bwMode="blackGray">
            <a:xfrm>
              <a:off x="6526214" y="3817939"/>
              <a:ext cx="250825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None/>
              </a:pPr>
              <a:r>
                <a:rPr lang="en-US" altLang="en-US" sz="2000" i="1">
                  <a:solidFill>
                    <a:srgbClr val="3333CC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8441" name="Line 9">
              <a:extLst>
                <a:ext uri="{FF2B5EF4-FFF2-40B4-BE49-F238E27FC236}">
                  <a16:creationId xmlns:a16="http://schemas.microsoft.com/office/drawing/2014/main" xmlns="" id="{68317A8B-2E98-4453-8784-F0F98A281477}"/>
                </a:ext>
              </a:extLst>
            </p:cNvPr>
            <p:cNvSpPr>
              <a:spLocks noChangeShapeType="1"/>
            </p:cNvSpPr>
            <p:nvPr/>
          </p:nvSpPr>
          <p:spPr bwMode="blackGray">
            <a:xfrm flipV="1">
              <a:off x="3905818" y="3024187"/>
              <a:ext cx="2533082" cy="96786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2" name="Line 10">
              <a:extLst>
                <a:ext uri="{FF2B5EF4-FFF2-40B4-BE49-F238E27FC236}">
                  <a16:creationId xmlns:a16="http://schemas.microsoft.com/office/drawing/2014/main" xmlns="" id="{4E1D1A43-DDAB-4A66-B362-D3D0A28D1C08}"/>
                </a:ext>
              </a:extLst>
            </p:cNvPr>
            <p:cNvSpPr>
              <a:spLocks noChangeShapeType="1"/>
            </p:cNvSpPr>
            <p:nvPr/>
          </p:nvSpPr>
          <p:spPr bwMode="blackGray">
            <a:xfrm>
              <a:off x="6021389" y="3182579"/>
              <a:ext cx="1587" cy="781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3" name="Line 11">
              <a:extLst>
                <a:ext uri="{FF2B5EF4-FFF2-40B4-BE49-F238E27FC236}">
                  <a16:creationId xmlns:a16="http://schemas.microsoft.com/office/drawing/2014/main" xmlns="" id="{957C4F2B-BF3E-4588-8862-E39E3D753110}"/>
                </a:ext>
              </a:extLst>
            </p:cNvPr>
            <p:cNvSpPr>
              <a:spLocks noChangeShapeType="1"/>
            </p:cNvSpPr>
            <p:nvPr/>
          </p:nvSpPr>
          <p:spPr bwMode="blackGray">
            <a:xfrm flipH="1" flipV="1">
              <a:off x="4475164" y="3745783"/>
              <a:ext cx="3175" cy="2428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4" name="Line 12">
              <a:extLst>
                <a:ext uri="{FF2B5EF4-FFF2-40B4-BE49-F238E27FC236}">
                  <a16:creationId xmlns:a16="http://schemas.microsoft.com/office/drawing/2014/main" xmlns="" id="{624DDBA1-5463-4EC5-B603-6C58D7440AA4}"/>
                </a:ext>
              </a:extLst>
            </p:cNvPr>
            <p:cNvSpPr>
              <a:spLocks noChangeShapeType="1"/>
            </p:cNvSpPr>
            <p:nvPr/>
          </p:nvSpPr>
          <p:spPr bwMode="blackGray">
            <a:xfrm flipH="1">
              <a:off x="3916364" y="3751776"/>
              <a:ext cx="566737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5" name="Line 13">
              <a:extLst>
                <a:ext uri="{FF2B5EF4-FFF2-40B4-BE49-F238E27FC236}">
                  <a16:creationId xmlns:a16="http://schemas.microsoft.com/office/drawing/2014/main" xmlns="" id="{E71E1A1C-A873-4C15-B545-2D8009542FF7}"/>
                </a:ext>
              </a:extLst>
            </p:cNvPr>
            <p:cNvSpPr>
              <a:spLocks noChangeShapeType="1"/>
            </p:cNvSpPr>
            <p:nvPr/>
          </p:nvSpPr>
          <p:spPr bwMode="blackGray">
            <a:xfrm flipH="1">
              <a:off x="3879850" y="3171825"/>
              <a:ext cx="21558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6" name="Line 14">
              <a:extLst>
                <a:ext uri="{FF2B5EF4-FFF2-40B4-BE49-F238E27FC236}">
                  <a16:creationId xmlns:a16="http://schemas.microsoft.com/office/drawing/2014/main" xmlns="" id="{5E879487-9FF2-4BCB-850D-9A01BEA3D7B1}"/>
                </a:ext>
              </a:extLst>
            </p:cNvPr>
            <p:cNvSpPr>
              <a:spLocks noChangeShapeType="1"/>
            </p:cNvSpPr>
            <p:nvPr/>
          </p:nvSpPr>
          <p:spPr bwMode="blackGray">
            <a:xfrm>
              <a:off x="4489450" y="4114800"/>
              <a:ext cx="15240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0719" name="Line 15">
              <a:extLst>
                <a:ext uri="{FF2B5EF4-FFF2-40B4-BE49-F238E27FC236}">
                  <a16:creationId xmlns:a16="http://schemas.microsoft.com/office/drawing/2014/main" xmlns="" id="{8BA586D6-0938-41CC-853B-96879EED0C12}"/>
                </a:ext>
              </a:extLst>
            </p:cNvPr>
            <p:cNvSpPr>
              <a:spLocks noChangeShapeType="1"/>
            </p:cNvSpPr>
            <p:nvPr/>
          </p:nvSpPr>
          <p:spPr bwMode="blackGray">
            <a:xfrm flipH="1">
              <a:off x="3911601" y="3467972"/>
              <a:ext cx="131921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8" name="Rectangle 16">
              <a:extLst>
                <a:ext uri="{FF2B5EF4-FFF2-40B4-BE49-F238E27FC236}">
                  <a16:creationId xmlns:a16="http://schemas.microsoft.com/office/drawing/2014/main" xmlns="" id="{29C9D13F-13A8-486D-BEBE-67A7BA2ED43F}"/>
                </a:ext>
              </a:extLst>
            </p:cNvPr>
            <p:cNvSpPr>
              <a:spLocks noChangeArrowheads="1"/>
            </p:cNvSpPr>
            <p:nvPr/>
          </p:nvSpPr>
          <p:spPr bwMode="blackGray">
            <a:xfrm>
              <a:off x="5175250" y="4227514"/>
              <a:ext cx="457154" cy="46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8449" name="Rectangle 17">
              <a:extLst>
                <a:ext uri="{FF2B5EF4-FFF2-40B4-BE49-F238E27FC236}">
                  <a16:creationId xmlns:a16="http://schemas.microsoft.com/office/drawing/2014/main" xmlns="" id="{41741AC2-CD75-47A4-8ABC-7CEBB69EBCD4}"/>
                </a:ext>
              </a:extLst>
            </p:cNvPr>
            <p:cNvSpPr>
              <a:spLocks noChangeArrowheads="1"/>
            </p:cNvSpPr>
            <p:nvPr/>
          </p:nvSpPr>
          <p:spPr bwMode="blackGray">
            <a:xfrm>
              <a:off x="3352801" y="2882901"/>
              <a:ext cx="336611" cy="42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8450" name="Rectangle 18">
              <a:extLst>
                <a:ext uri="{FF2B5EF4-FFF2-40B4-BE49-F238E27FC236}">
                  <a16:creationId xmlns:a16="http://schemas.microsoft.com/office/drawing/2014/main" xmlns="" id="{DC0CAE20-CE9F-4053-B198-94FAE38AE639}"/>
                </a:ext>
              </a:extLst>
            </p:cNvPr>
            <p:cNvSpPr>
              <a:spLocks noChangeArrowheads="1"/>
            </p:cNvSpPr>
            <p:nvPr/>
          </p:nvSpPr>
          <p:spPr bwMode="blackGray">
            <a:xfrm>
              <a:off x="3352801" y="3246439"/>
              <a:ext cx="553017" cy="42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av</a:t>
              </a:r>
              <a:endParaRPr lang="en-US" altLang="en-US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51" name="Rectangle 19">
              <a:extLst>
                <a:ext uri="{FF2B5EF4-FFF2-40B4-BE49-F238E27FC236}">
                  <a16:creationId xmlns:a16="http://schemas.microsoft.com/office/drawing/2014/main" xmlns="" id="{BD5AEDB2-F654-4280-BB30-F9961A2F0F05}"/>
                </a:ext>
              </a:extLst>
            </p:cNvPr>
            <p:cNvSpPr>
              <a:spLocks noChangeArrowheads="1"/>
            </p:cNvSpPr>
            <p:nvPr/>
          </p:nvSpPr>
          <p:spPr bwMode="blackGray">
            <a:xfrm>
              <a:off x="3352801" y="3586164"/>
              <a:ext cx="450425" cy="42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20">
            <a:extLst>
              <a:ext uri="{FF2B5EF4-FFF2-40B4-BE49-F238E27FC236}">
                <a16:creationId xmlns:a16="http://schemas.microsoft.com/office/drawing/2014/main" xmlns="" id="{47C2A92C-E7B5-410B-96FF-D91CACD36938}"/>
              </a:ext>
            </a:extLst>
          </p:cNvPr>
          <p:cNvGrpSpPr>
            <a:grpSpLocks/>
          </p:cNvGrpSpPr>
          <p:nvPr/>
        </p:nvGrpSpPr>
        <p:grpSpPr bwMode="auto">
          <a:xfrm>
            <a:off x="3715526" y="4786224"/>
            <a:ext cx="3841750" cy="1315250"/>
            <a:chOff x="1946" y="3062"/>
            <a:chExt cx="2027" cy="663"/>
          </a:xfrm>
        </p:grpSpPr>
        <p:sp>
          <p:nvSpPr>
            <p:cNvPr id="18463" name="AutoShape 21">
              <a:extLst>
                <a:ext uri="{FF2B5EF4-FFF2-40B4-BE49-F238E27FC236}">
                  <a16:creationId xmlns:a16="http://schemas.microsoft.com/office/drawing/2014/main" xmlns="" id="{6667696D-17C7-4FEF-BBFA-0D3687E23F32}"/>
                </a:ext>
              </a:extLst>
            </p:cNvPr>
            <p:cNvSpPr>
              <a:spLocks noChangeArrowheads="1"/>
            </p:cNvSpPr>
            <p:nvPr/>
          </p:nvSpPr>
          <p:spPr bwMode="blackGray">
            <a:xfrm>
              <a:off x="1946" y="3062"/>
              <a:ext cx="2027" cy="663"/>
            </a:xfrm>
            <a:prstGeom prst="bevel">
              <a:avLst>
                <a:gd name="adj" fmla="val 12500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i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8464" name="Object 22">
              <a:extLst>
                <a:ext uri="{FF2B5EF4-FFF2-40B4-BE49-F238E27FC236}">
                  <a16:creationId xmlns:a16="http://schemas.microsoft.com/office/drawing/2014/main" xmlns="" id="{6AC0513F-A390-4BA1-A065-D93231052E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13" y="3196"/>
            <a:ext cx="1104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4" imgW="1701749" imgH="565105" progId="Equation.3">
                    <p:embed/>
                  </p:oleObj>
                </mc:Choice>
                <mc:Fallback>
                  <p:oleObj name="Equation" r:id="rId4" imgW="1701749" imgH="565105" progId="Equation.3">
                    <p:embed/>
                    <p:pic>
                      <p:nvPicPr>
                        <p:cNvPr id="18464" name="Object 22">
                          <a:extLst>
                            <a:ext uri="{FF2B5EF4-FFF2-40B4-BE49-F238E27FC236}">
                              <a16:creationId xmlns:a16="http://schemas.microsoft.com/office/drawing/2014/main" xmlns="" id="{6AC0513F-A390-4BA1-A065-D93231052E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Gray">
                        <a:xfrm>
                          <a:off x="2413" y="3196"/>
                          <a:ext cx="1104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53" name="TextBox 2">
            <a:extLst>
              <a:ext uri="{FF2B5EF4-FFF2-40B4-BE49-F238E27FC236}">
                <a16:creationId xmlns:a16="http://schemas.microsoft.com/office/drawing/2014/main" xmlns="" id="{C17FB62E-569D-494D-BD25-48132482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2169923"/>
            <a:ext cx="384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The area under the graph v(t)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is the total distance travelled</a:t>
            </a:r>
          </a:p>
        </p:txBody>
      </p:sp>
      <p:graphicFrame>
        <p:nvGraphicFramePr>
          <p:cNvPr id="18454" name="Object 4">
            <a:extLst>
              <a:ext uri="{FF2B5EF4-FFF2-40B4-BE49-F238E27FC236}">
                <a16:creationId xmlns:a16="http://schemas.microsoft.com/office/drawing/2014/main" xmlns="" id="{6D533B68-E6F8-4710-BB47-14822371C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826560"/>
              </p:ext>
            </p:extLst>
          </p:nvPr>
        </p:nvGraphicFramePr>
        <p:xfrm>
          <a:off x="7064376" y="3224022"/>
          <a:ext cx="32035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6" imgW="1809763" imgH="209505" progId="Equation.DSMT4">
                  <p:embed/>
                </p:oleObj>
              </mc:Choice>
              <mc:Fallback>
                <p:oleObj name="Equation" r:id="rId6" imgW="1809763" imgH="209505" progId="Equation.DSMT4">
                  <p:embed/>
                  <p:pic>
                    <p:nvPicPr>
                      <p:cNvPr id="18454" name="Object 4">
                        <a:extLst>
                          <a:ext uri="{FF2B5EF4-FFF2-40B4-BE49-F238E27FC236}">
                            <a16:creationId xmlns:a16="http://schemas.microsoft.com/office/drawing/2014/main" xmlns="" id="{6D533B68-E6F8-4710-BB47-14822371C5E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064376" y="3224022"/>
                        <a:ext cx="32035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xmlns="" id="{27F9E503-99CD-9C61-7E32-B3E05333DC21}"/>
              </a:ext>
            </a:extLst>
          </p:cNvPr>
          <p:cNvSpPr/>
          <p:nvPr/>
        </p:nvSpPr>
        <p:spPr>
          <a:xfrm>
            <a:off x="2632711" y="3329847"/>
            <a:ext cx="2322766" cy="326530"/>
          </a:xfrm>
          <a:prstGeom prst="flowChartManualInp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B369766-6376-FF73-4B55-B4918573167A}"/>
              </a:ext>
            </a:extLst>
          </p:cNvPr>
          <p:cNvSpPr/>
          <p:nvPr/>
        </p:nvSpPr>
        <p:spPr>
          <a:xfrm flipH="1">
            <a:off x="2721683" y="2703956"/>
            <a:ext cx="2217752" cy="68545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5">
            <a:extLst>
              <a:ext uri="{FF2B5EF4-FFF2-40B4-BE49-F238E27FC236}">
                <a16:creationId xmlns:a16="http://schemas.microsoft.com/office/drawing/2014/main" xmlns="" id="{4EB01001-4F7C-4AA3-8B25-994B1343B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848600" cy="1066800"/>
          </a:xfrm>
        </p:spPr>
        <p:txBody>
          <a:bodyPr/>
          <a:lstStyle/>
          <a:p>
            <a:pPr eaLnBrk="1" hangingPunct="1"/>
            <a:r>
              <a:rPr lang="en-US" altLang="en-US" sz="4000"/>
              <a:t>Kinematics in one dimension</a:t>
            </a:r>
          </a:p>
        </p:txBody>
      </p:sp>
      <p:sp>
        <p:nvSpPr>
          <p:cNvPr id="19459" name="Rectangle 53">
            <a:extLst>
              <a:ext uri="{FF2B5EF4-FFF2-40B4-BE49-F238E27FC236}">
                <a16:creationId xmlns:a16="http://schemas.microsoft.com/office/drawing/2014/main" xmlns="" id="{DB479681-C7E9-4CFD-A62C-9AC83912E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63" y="5130800"/>
            <a:ext cx="184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9460" name="Rectangle 49">
            <a:extLst>
              <a:ext uri="{FF2B5EF4-FFF2-40B4-BE49-F238E27FC236}">
                <a16:creationId xmlns:a16="http://schemas.microsoft.com/office/drawing/2014/main" xmlns="" id="{E8AE0206-281C-4427-97C5-AF103A989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4" y="1058863"/>
            <a:ext cx="62499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00"/>
                </a:solidFill>
                <a:cs typeface="Times New Roman" panose="02020603050405020304" pitchFamily="18" charset="0"/>
              </a:rPr>
              <a:t>Motion with constant acceleration.</a:t>
            </a:r>
            <a:endParaRPr lang="en-US" altLang="en-US" sz="2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From the formula </a:t>
            </a:r>
            <a:r>
              <a:rPr lang="en-US" altLang="en-US" sz="2800">
                <a:solidFill>
                  <a:srgbClr val="000000"/>
                </a:solidFill>
              </a:rPr>
              <a:t>for average acceleration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graphicFrame>
        <p:nvGraphicFramePr>
          <p:cNvPr id="19461" name="Object 48">
            <a:extLst>
              <a:ext uri="{FF2B5EF4-FFF2-40B4-BE49-F238E27FC236}">
                <a16:creationId xmlns:a16="http://schemas.microsoft.com/office/drawing/2014/main" xmlns="" id="{C313F964-4582-4EC2-825C-65C00315E8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2057400"/>
          <a:ext cx="1905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634725" imgH="393529" progId="Equation.3">
                  <p:embed/>
                </p:oleObj>
              </mc:Choice>
              <mc:Fallback>
                <p:oleObj name="Equation" r:id="rId3" imgW="634725" imgH="393529" progId="Equation.3">
                  <p:embed/>
                  <p:pic>
                    <p:nvPicPr>
                      <p:cNvPr id="19461" name="Object 48">
                        <a:extLst>
                          <a:ext uri="{FF2B5EF4-FFF2-40B4-BE49-F238E27FC236}">
                            <a16:creationId xmlns:a16="http://schemas.microsoft.com/office/drawing/2014/main" xmlns="" id="{C313F964-4582-4EC2-825C-65C00315E8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1905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7">
            <a:extLst>
              <a:ext uri="{FF2B5EF4-FFF2-40B4-BE49-F238E27FC236}">
                <a16:creationId xmlns:a16="http://schemas.microsoft.com/office/drawing/2014/main" xmlns="" id="{8584CDB2-5373-434E-B5E4-F7683A6A2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2286000"/>
          <a:ext cx="16081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19462" name="Object 47">
                        <a:extLst>
                          <a:ext uri="{FF2B5EF4-FFF2-40B4-BE49-F238E27FC236}">
                            <a16:creationId xmlns:a16="http://schemas.microsoft.com/office/drawing/2014/main" xmlns="" id="{8584CDB2-5373-434E-B5E4-F7683A6A2F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86000"/>
                        <a:ext cx="1608138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46">
            <a:extLst>
              <a:ext uri="{FF2B5EF4-FFF2-40B4-BE49-F238E27FC236}">
                <a16:creationId xmlns:a16="http://schemas.microsoft.com/office/drawing/2014/main" xmlns="" id="{8197FF89-39CE-40D7-9EB2-C886FB2576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1" y="4038601"/>
          <a:ext cx="47720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7" imgW="2743200" imgH="393700" progId="Equation.3">
                  <p:embed/>
                </p:oleObj>
              </mc:Choice>
              <mc:Fallback>
                <p:oleObj name="Equation" r:id="rId7" imgW="2743200" imgH="393700" progId="Equation.3">
                  <p:embed/>
                  <p:pic>
                    <p:nvPicPr>
                      <p:cNvPr id="19463" name="Object 46">
                        <a:extLst>
                          <a:ext uri="{FF2B5EF4-FFF2-40B4-BE49-F238E27FC236}">
                            <a16:creationId xmlns:a16="http://schemas.microsoft.com/office/drawing/2014/main" xmlns="" id="{8197FF89-39CE-40D7-9EB2-C886FB257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4038601"/>
                        <a:ext cx="47720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45">
            <a:extLst>
              <a:ext uri="{FF2B5EF4-FFF2-40B4-BE49-F238E27FC236}">
                <a16:creationId xmlns:a16="http://schemas.microsoft.com/office/drawing/2014/main" xmlns="" id="{602C979F-20E5-40FA-9EA0-5559957AAF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2725" y="3168651"/>
          <a:ext cx="5359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9" imgW="2005729" imgH="444307" progId="Equation.DSMT4">
                  <p:embed/>
                </p:oleObj>
              </mc:Choice>
              <mc:Fallback>
                <p:oleObj name="Equation" r:id="rId9" imgW="2005729" imgH="444307" progId="Equation.DSMT4">
                  <p:embed/>
                  <p:pic>
                    <p:nvPicPr>
                      <p:cNvPr id="19464" name="Object 45">
                        <a:extLst>
                          <a:ext uri="{FF2B5EF4-FFF2-40B4-BE49-F238E27FC236}">
                            <a16:creationId xmlns:a16="http://schemas.microsoft.com/office/drawing/2014/main" xmlns="" id="{602C979F-20E5-40FA-9EA0-5559957AA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3168651"/>
                        <a:ext cx="53594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44">
            <a:extLst>
              <a:ext uri="{FF2B5EF4-FFF2-40B4-BE49-F238E27FC236}">
                <a16:creationId xmlns:a16="http://schemas.microsoft.com/office/drawing/2014/main" xmlns="" id="{3DA6E3A2-5F22-4CB0-B02B-0987922BA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43654"/>
              </p:ext>
            </p:extLst>
          </p:nvPr>
        </p:nvGraphicFramePr>
        <p:xfrm>
          <a:off x="4298950" y="4775283"/>
          <a:ext cx="63849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1" imgW="2247900" imgH="393700" progId="Equation.3">
                  <p:embed/>
                </p:oleObj>
              </mc:Choice>
              <mc:Fallback>
                <p:oleObj name="Equation" r:id="rId11" imgW="2247900" imgH="393700" progId="Equation.3">
                  <p:embed/>
                  <p:pic>
                    <p:nvPicPr>
                      <p:cNvPr id="19465" name="Object 44">
                        <a:extLst>
                          <a:ext uri="{FF2B5EF4-FFF2-40B4-BE49-F238E27FC236}">
                            <a16:creationId xmlns:a16="http://schemas.microsoft.com/office/drawing/2014/main" xmlns="" id="{3DA6E3A2-5F22-4CB0-B02B-0987922BA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775283"/>
                        <a:ext cx="63849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50">
            <a:extLst>
              <a:ext uri="{FF2B5EF4-FFF2-40B4-BE49-F238E27FC236}">
                <a16:creationId xmlns:a16="http://schemas.microsoft.com/office/drawing/2014/main" xmlns="" id="{401E302F-DA89-4CA7-995F-6FB9E498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1320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find</a:t>
            </a:r>
            <a:endParaRPr lang="en-US" altLang="en-US" sz="2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9467" name="Rectangle 51">
            <a:extLst>
              <a:ext uri="{FF2B5EF4-FFF2-40B4-BE49-F238E27FC236}">
                <a16:creationId xmlns:a16="http://schemas.microsoft.com/office/drawing/2014/main" xmlns="" id="{290DBE7B-10AE-4DC8-B443-AC520F39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3733800"/>
            <a:ext cx="2765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On the other hand</a:t>
            </a:r>
            <a:endParaRPr lang="en-US" altLang="en-US" sz="2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9468" name="Rectangle 52">
            <a:extLst>
              <a:ext uri="{FF2B5EF4-FFF2-40B4-BE49-F238E27FC236}">
                <a16:creationId xmlns:a16="http://schemas.microsoft.com/office/drawing/2014/main" xmlns="" id="{732E998E-983C-4734-9D2D-0DC08291C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430" y="4093582"/>
            <a:ext cx="152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Then we can find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9469" name="Object 44">
            <a:extLst>
              <a:ext uri="{FF2B5EF4-FFF2-40B4-BE49-F238E27FC236}">
                <a16:creationId xmlns:a16="http://schemas.microsoft.com/office/drawing/2014/main" xmlns="" id="{C00C7BCF-54FD-40D6-88A8-C6B657A81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66630"/>
              </p:ext>
            </p:extLst>
          </p:nvPr>
        </p:nvGraphicFramePr>
        <p:xfrm>
          <a:off x="4912817" y="5597703"/>
          <a:ext cx="3435052" cy="84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3" imgW="1016000" imgH="330200" progId="Equation.DSMT4">
                  <p:embed/>
                </p:oleObj>
              </mc:Choice>
              <mc:Fallback>
                <p:oleObj name="Equation" r:id="rId13" imgW="1016000" imgH="330200" progId="Equation.DSMT4">
                  <p:embed/>
                  <p:pic>
                    <p:nvPicPr>
                      <p:cNvPr id="19469" name="Object 44">
                        <a:extLst>
                          <a:ext uri="{FF2B5EF4-FFF2-40B4-BE49-F238E27FC236}">
                            <a16:creationId xmlns:a16="http://schemas.microsoft.com/office/drawing/2014/main" xmlns="" id="{C00C7BCF-54FD-40D6-88A8-C6B657A81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817" y="5597703"/>
                        <a:ext cx="3435052" cy="84270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FFC58077-4083-4376-B8D9-0C52DE062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1143000"/>
          </a:xfrm>
          <a:noFill/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defTabSz="1019175" eaLnBrk="1" hangingPunct="1"/>
            <a:r>
              <a:rPr lang="en-US" altLang="en-US"/>
              <a:t>Recap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552F4826-BAAB-4001-B4BC-359E4A695E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3326" y="1066800"/>
            <a:ext cx="7280275" cy="5638800"/>
          </a:xfrm>
          <a:noFill/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marL="382588" indent="-382588" defTabSz="1019175" eaLnBrk="1" hangingPunct="1"/>
            <a:r>
              <a:rPr lang="en-US" altLang="en-US" sz="2800" dirty="0"/>
              <a:t>So for constant acceleration we find: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xmlns="" id="{A26318B3-E6E9-4F74-9D02-CF195743A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633385"/>
              </p:ext>
            </p:extLst>
          </p:nvPr>
        </p:nvGraphicFramePr>
        <p:xfrm>
          <a:off x="3886201" y="3733801"/>
          <a:ext cx="12033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1155742" imgH="298495" progId="Equation.3">
                  <p:embed/>
                </p:oleObj>
              </mc:Choice>
              <mc:Fallback>
                <p:oleObj name="Equation" r:id="rId3" imgW="1155742" imgH="298495" progId="Equation.3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xmlns="" id="{A26318B3-E6E9-4F74-9D02-CF195743A8B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886201" y="3733801"/>
                        <a:ext cx="12033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>
            <a:extLst>
              <a:ext uri="{FF2B5EF4-FFF2-40B4-BE49-F238E27FC236}">
                <a16:creationId xmlns:a16="http://schemas.microsoft.com/office/drawing/2014/main" xmlns="" id="{A1F46A2D-7B5F-4CB5-A0CD-D866B961F5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350919"/>
              </p:ext>
            </p:extLst>
          </p:nvPr>
        </p:nvGraphicFramePr>
        <p:xfrm>
          <a:off x="3429000" y="2590800"/>
          <a:ext cx="21907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5" imgW="2146224" imgH="565105" progId="Equation.3">
                  <p:embed/>
                </p:oleObj>
              </mc:Choice>
              <mc:Fallback>
                <p:oleObj name="Equation" r:id="rId5" imgW="2146224" imgH="565105" progId="Equation.3">
                  <p:embed/>
                  <p:pic>
                    <p:nvPicPr>
                      <p:cNvPr id="20485" name="Object 5">
                        <a:extLst>
                          <a:ext uri="{FF2B5EF4-FFF2-40B4-BE49-F238E27FC236}">
                            <a16:creationId xmlns:a16="http://schemas.microsoft.com/office/drawing/2014/main" xmlns="" id="{A1F46A2D-7B5F-4CB5-A0CD-D866B961F58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429000" y="2590800"/>
                        <a:ext cx="21907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>
            <a:extLst>
              <a:ext uri="{FF2B5EF4-FFF2-40B4-BE49-F238E27FC236}">
                <a16:creationId xmlns:a16="http://schemas.microsoft.com/office/drawing/2014/main" xmlns="" id="{574050D0-A2F6-4114-A8E3-1F38528304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665709"/>
              </p:ext>
            </p:extLst>
          </p:nvPr>
        </p:nvGraphicFramePr>
        <p:xfrm>
          <a:off x="3810000" y="4724400"/>
          <a:ext cx="2387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7" imgW="2343168" imgH="393790" progId="Equation.3">
                  <p:embed/>
                </p:oleObj>
              </mc:Choice>
              <mc:Fallback>
                <p:oleObj name="Equation" r:id="rId7" imgW="2343168" imgH="393790" progId="Equation.3">
                  <p:embed/>
                  <p:pic>
                    <p:nvPicPr>
                      <p:cNvPr id="20486" name="Object 6">
                        <a:extLst>
                          <a:ext uri="{FF2B5EF4-FFF2-40B4-BE49-F238E27FC236}">
                            <a16:creationId xmlns:a16="http://schemas.microsoft.com/office/drawing/2014/main" xmlns="" id="{574050D0-A2F6-4114-A8E3-1F385283043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810000" y="4724400"/>
                        <a:ext cx="2387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Line 7">
            <a:extLst>
              <a:ext uri="{FF2B5EF4-FFF2-40B4-BE49-F238E27FC236}">
                <a16:creationId xmlns:a16="http://schemas.microsoft.com/office/drawing/2014/main" xmlns="" id="{03B05B32-E62D-4C0A-8E4F-781D0B3C9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0" y="3352800"/>
            <a:ext cx="2120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xmlns="" id="{82E51958-0561-41FF-B2D5-77723F7A47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2355850"/>
            <a:ext cx="0" cy="1003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xmlns="" id="{7A474F46-A53F-4E19-B2A3-B4AD5C4E0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0" y="4495800"/>
            <a:ext cx="2120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xmlns="" id="{A3030332-5088-4A5D-BAB9-706F251DFB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498850"/>
            <a:ext cx="0" cy="1003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xmlns="" id="{04B8DD4F-2F89-47BB-A0F7-01B282FDC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0" y="5638800"/>
            <a:ext cx="2120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xmlns="" id="{587B2D1B-2BDE-4F0D-A183-FBA810DA94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641850"/>
            <a:ext cx="0" cy="1003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E19FB00B-83C1-44B3-B009-114ADFC5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4" y="2341564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3333CC"/>
                </a:solidFill>
              </a:rPr>
              <a:t>x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2DE985C9-325E-4A1D-8001-8B703844F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4" y="4625976"/>
            <a:ext cx="296537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7F0844A1-4DDB-4ECB-93E0-AFC7389FC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4" y="34829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3333CC"/>
                </a:solidFill>
              </a:rPr>
              <a:t>v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xmlns="" id="{A575052A-9186-499E-BFDE-43A77E16A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3354389"/>
            <a:ext cx="241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xmlns="" id="{7ACDBB36-DF06-47E6-8A7F-E744707C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9" y="5616575"/>
            <a:ext cx="2508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xmlns="" id="{B0BA9CC8-63FC-479D-AB57-CF962B35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9" y="4473575"/>
            <a:ext cx="2508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20499" name="Line 19">
            <a:extLst>
              <a:ext uri="{FF2B5EF4-FFF2-40B4-BE49-F238E27FC236}">
                <a16:creationId xmlns:a16="http://schemas.microsoft.com/office/drawing/2014/main" xmlns="" id="{E49635B5-0FFE-4BDA-AD29-A727C16BB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6750" y="3803650"/>
            <a:ext cx="1892300" cy="622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xmlns="" id="{6EA5E12D-A574-42F4-AFCE-BFB07875E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0" y="5181600"/>
            <a:ext cx="1892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501" name="Group 21">
            <a:extLst>
              <a:ext uri="{FF2B5EF4-FFF2-40B4-BE49-F238E27FC236}">
                <a16:creationId xmlns:a16="http://schemas.microsoft.com/office/drawing/2014/main" xmlns="" id="{2C4A243E-8785-4859-8E71-3C48B1AA31B8}"/>
              </a:ext>
            </a:extLst>
          </p:cNvPr>
          <p:cNvGrpSpPr>
            <a:grpSpLocks/>
          </p:cNvGrpSpPr>
          <p:nvPr/>
        </p:nvGrpSpPr>
        <p:grpSpPr bwMode="auto">
          <a:xfrm>
            <a:off x="7018338" y="2225675"/>
            <a:ext cx="1903412" cy="844550"/>
            <a:chOff x="3461" y="1402"/>
            <a:chExt cx="1199" cy="532"/>
          </a:xfrm>
        </p:grpSpPr>
        <p:sp>
          <p:nvSpPr>
            <p:cNvPr id="20512" name="Line 22">
              <a:extLst>
                <a:ext uri="{FF2B5EF4-FFF2-40B4-BE49-F238E27FC236}">
                  <a16:creationId xmlns:a16="http://schemas.microsoft.com/office/drawing/2014/main" xmlns="" id="{2CF8AAA5-4EE5-4F06-B80C-DDD9F4FBDC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7" y="1402"/>
              <a:ext cx="33" cy="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13" name="Line 23">
              <a:extLst>
                <a:ext uri="{FF2B5EF4-FFF2-40B4-BE49-F238E27FC236}">
                  <a16:creationId xmlns:a16="http://schemas.microsoft.com/office/drawing/2014/main" xmlns="" id="{10E9AB85-106E-4028-BDC1-57E197E0D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2" y="1423"/>
              <a:ext cx="33" cy="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14" name="Line 24">
              <a:extLst>
                <a:ext uri="{FF2B5EF4-FFF2-40B4-BE49-F238E27FC236}">
                  <a16:creationId xmlns:a16="http://schemas.microsoft.com/office/drawing/2014/main" xmlns="" id="{EB4961AF-D6F4-4571-9BAF-0A89F7F58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5" y="1444"/>
              <a:ext cx="25" cy="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15" name="Line 25">
              <a:extLst>
                <a:ext uri="{FF2B5EF4-FFF2-40B4-BE49-F238E27FC236}">
                  <a16:creationId xmlns:a16="http://schemas.microsoft.com/office/drawing/2014/main" xmlns="" id="{018C6241-43B3-451D-91C6-89813DB6C2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9" y="1465"/>
              <a:ext cx="34" cy="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16" name="Line 26">
              <a:extLst>
                <a:ext uri="{FF2B5EF4-FFF2-40B4-BE49-F238E27FC236}">
                  <a16:creationId xmlns:a16="http://schemas.microsoft.com/office/drawing/2014/main" xmlns="" id="{061C14F2-E2DD-4ADE-B781-8C5D6858DE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4" y="1484"/>
              <a:ext cx="33" cy="1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17" name="Line 27">
              <a:extLst>
                <a:ext uri="{FF2B5EF4-FFF2-40B4-BE49-F238E27FC236}">
                  <a16:creationId xmlns:a16="http://schemas.microsoft.com/office/drawing/2014/main" xmlns="" id="{EA21EA9F-F439-46D1-A557-7BE4B7228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9" y="1502"/>
              <a:ext cx="33" cy="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18" name="Line 28">
              <a:extLst>
                <a:ext uri="{FF2B5EF4-FFF2-40B4-BE49-F238E27FC236}">
                  <a16:creationId xmlns:a16="http://schemas.microsoft.com/office/drawing/2014/main" xmlns="" id="{2D90B7D9-4435-42BC-9E6E-060AAC07A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3" y="1523"/>
              <a:ext cx="34" cy="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19" name="Line 29">
              <a:extLst>
                <a:ext uri="{FF2B5EF4-FFF2-40B4-BE49-F238E27FC236}">
                  <a16:creationId xmlns:a16="http://schemas.microsoft.com/office/drawing/2014/main" xmlns="" id="{7A94FF5B-E65F-48FE-9472-A2FEE9E11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8" y="1542"/>
              <a:ext cx="33" cy="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20" name="Line 30">
              <a:extLst>
                <a:ext uri="{FF2B5EF4-FFF2-40B4-BE49-F238E27FC236}">
                  <a16:creationId xmlns:a16="http://schemas.microsoft.com/office/drawing/2014/main" xmlns="" id="{6100FC8C-27B3-4F00-A573-C5E7D3C6E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3" y="1558"/>
              <a:ext cx="33" cy="1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21" name="Line 31">
              <a:extLst>
                <a:ext uri="{FF2B5EF4-FFF2-40B4-BE49-F238E27FC236}">
                  <a16:creationId xmlns:a16="http://schemas.microsoft.com/office/drawing/2014/main" xmlns="" id="{0F666D01-EB3B-40E8-9142-BF9F75320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07" y="1576"/>
              <a:ext cx="34" cy="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22" name="Line 32">
              <a:extLst>
                <a:ext uri="{FF2B5EF4-FFF2-40B4-BE49-F238E27FC236}">
                  <a16:creationId xmlns:a16="http://schemas.microsoft.com/office/drawing/2014/main" xmlns="" id="{F165BF7C-3066-4D66-B610-80F4E0D65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0" y="1595"/>
              <a:ext cx="25" cy="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23" name="Line 33">
              <a:extLst>
                <a:ext uri="{FF2B5EF4-FFF2-40B4-BE49-F238E27FC236}">
                  <a16:creationId xmlns:a16="http://schemas.microsoft.com/office/drawing/2014/main" xmlns="" id="{1D3774BF-C7E9-49FD-8A8E-88A873DAAB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5" y="1610"/>
              <a:ext cx="33" cy="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24" name="Line 34">
              <a:extLst>
                <a:ext uri="{FF2B5EF4-FFF2-40B4-BE49-F238E27FC236}">
                  <a16:creationId xmlns:a16="http://schemas.microsoft.com/office/drawing/2014/main" xmlns="" id="{AC52F604-A8CB-4888-847D-9EABCC804B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0" y="1626"/>
              <a:ext cx="33" cy="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25" name="Line 35">
              <a:extLst>
                <a:ext uri="{FF2B5EF4-FFF2-40B4-BE49-F238E27FC236}">
                  <a16:creationId xmlns:a16="http://schemas.microsoft.com/office/drawing/2014/main" xmlns="" id="{07420419-79A4-4E8C-BAB4-60F78E4F02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4" y="1642"/>
              <a:ext cx="34" cy="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26" name="Line 36">
              <a:extLst>
                <a:ext uri="{FF2B5EF4-FFF2-40B4-BE49-F238E27FC236}">
                  <a16:creationId xmlns:a16="http://schemas.microsoft.com/office/drawing/2014/main" xmlns="" id="{84B2F0E6-4E6C-4D63-9AF1-CCF995F25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9" y="1657"/>
              <a:ext cx="33" cy="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27" name="Line 37">
              <a:extLst>
                <a:ext uri="{FF2B5EF4-FFF2-40B4-BE49-F238E27FC236}">
                  <a16:creationId xmlns:a16="http://schemas.microsoft.com/office/drawing/2014/main" xmlns="" id="{5C566BDC-2376-47A3-BDA7-C03A410A42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64" y="1673"/>
              <a:ext cx="33" cy="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28" name="Freeform 38">
              <a:extLst>
                <a:ext uri="{FF2B5EF4-FFF2-40B4-BE49-F238E27FC236}">
                  <a16:creationId xmlns:a16="http://schemas.microsoft.com/office/drawing/2014/main" xmlns="" id="{44128EC6-75DC-4DE9-BB80-B800BEE7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682"/>
              <a:ext cx="27" cy="17"/>
            </a:xfrm>
            <a:custGeom>
              <a:avLst/>
              <a:gdLst>
                <a:gd name="T0" fmla="*/ 26 w 27"/>
                <a:gd name="T1" fmla="*/ 0 h 17"/>
                <a:gd name="T2" fmla="*/ 17 w 27"/>
                <a:gd name="T3" fmla="*/ 8 h 17"/>
                <a:gd name="T4" fmla="*/ 0 w 27"/>
                <a:gd name="T5" fmla="*/ 16 h 17"/>
                <a:gd name="T6" fmla="*/ 0 60000 65536"/>
                <a:gd name="T7" fmla="*/ 0 60000 65536"/>
                <a:gd name="T8" fmla="*/ 0 60000 65536"/>
                <a:gd name="T9" fmla="*/ 0 w 27"/>
                <a:gd name="T10" fmla="*/ 0 h 17"/>
                <a:gd name="T11" fmla="*/ 27 w 2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7">
                  <a:moveTo>
                    <a:pt x="26" y="0"/>
                  </a:moveTo>
                  <a:lnTo>
                    <a:pt x="17" y="8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29" name="Line 39">
              <a:extLst>
                <a:ext uri="{FF2B5EF4-FFF2-40B4-BE49-F238E27FC236}">
                  <a16:creationId xmlns:a16="http://schemas.microsoft.com/office/drawing/2014/main" xmlns="" id="{7CC5FD13-E6C3-4172-9ABB-D33FC852A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3" y="1702"/>
              <a:ext cx="33" cy="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30" name="Line 40">
              <a:extLst>
                <a:ext uri="{FF2B5EF4-FFF2-40B4-BE49-F238E27FC236}">
                  <a16:creationId xmlns:a16="http://schemas.microsoft.com/office/drawing/2014/main" xmlns="" id="{02D2F425-C083-4592-9D06-ECD9210B8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6" y="1716"/>
              <a:ext cx="25" cy="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31" name="Line 41">
              <a:extLst>
                <a:ext uri="{FF2B5EF4-FFF2-40B4-BE49-F238E27FC236}">
                  <a16:creationId xmlns:a16="http://schemas.microsoft.com/office/drawing/2014/main" xmlns="" id="{527FDADF-5CD8-495C-AB2B-152507EFC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1" y="1729"/>
              <a:ext cx="33" cy="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32" name="Line 42">
              <a:extLst>
                <a:ext uri="{FF2B5EF4-FFF2-40B4-BE49-F238E27FC236}">
                  <a16:creationId xmlns:a16="http://schemas.microsoft.com/office/drawing/2014/main" xmlns="" id="{4BCA2009-4882-42B7-AC32-08E4F105E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5" y="1742"/>
              <a:ext cx="34" cy="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33" name="Line 43">
              <a:extLst>
                <a:ext uri="{FF2B5EF4-FFF2-40B4-BE49-F238E27FC236}">
                  <a16:creationId xmlns:a16="http://schemas.microsoft.com/office/drawing/2014/main" xmlns="" id="{41DE33C2-8F9E-4705-BE18-0597D8C3F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0" y="1752"/>
              <a:ext cx="33" cy="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34" name="Line 44">
              <a:extLst>
                <a:ext uri="{FF2B5EF4-FFF2-40B4-BE49-F238E27FC236}">
                  <a16:creationId xmlns:a16="http://schemas.microsoft.com/office/drawing/2014/main" xmlns="" id="{796AF92D-66BA-44A8-91B0-60A343ED9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5" y="1766"/>
              <a:ext cx="33" cy="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35" name="Line 45">
              <a:extLst>
                <a:ext uri="{FF2B5EF4-FFF2-40B4-BE49-F238E27FC236}">
                  <a16:creationId xmlns:a16="http://schemas.microsoft.com/office/drawing/2014/main" xmlns="" id="{BA2B21EC-F51D-4374-A228-DC732217D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9" y="1776"/>
              <a:ext cx="34" cy="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36" name="Line 46">
              <a:extLst>
                <a:ext uri="{FF2B5EF4-FFF2-40B4-BE49-F238E27FC236}">
                  <a16:creationId xmlns:a16="http://schemas.microsoft.com/office/drawing/2014/main" xmlns="" id="{9B8CE2B1-7CE6-4306-90E4-C7455D2B1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4" y="1789"/>
              <a:ext cx="33" cy="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37" name="Line 47">
              <a:extLst>
                <a:ext uri="{FF2B5EF4-FFF2-40B4-BE49-F238E27FC236}">
                  <a16:creationId xmlns:a16="http://schemas.microsoft.com/office/drawing/2014/main" xmlns="" id="{7537B709-8D0C-49FD-B829-33D79F4C1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8" y="1800"/>
              <a:ext cx="3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38" name="Line 48">
              <a:extLst>
                <a:ext uri="{FF2B5EF4-FFF2-40B4-BE49-F238E27FC236}">
                  <a16:creationId xmlns:a16="http://schemas.microsoft.com/office/drawing/2014/main" xmlns="" id="{9CE0A870-6D72-41B3-B83E-FD5BFD4408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2" y="1808"/>
              <a:ext cx="24" cy="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39" name="Line 49">
              <a:extLst>
                <a:ext uri="{FF2B5EF4-FFF2-40B4-BE49-F238E27FC236}">
                  <a16:creationId xmlns:a16="http://schemas.microsoft.com/office/drawing/2014/main" xmlns="" id="{8D1D3F8F-6863-4623-972B-CD7600BEE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6" y="1818"/>
              <a:ext cx="34" cy="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0" name="Line 50">
              <a:extLst>
                <a:ext uri="{FF2B5EF4-FFF2-40B4-BE49-F238E27FC236}">
                  <a16:creationId xmlns:a16="http://schemas.microsoft.com/office/drawing/2014/main" xmlns="" id="{CE119B30-12A9-4AB1-A7BB-609E250E0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1" y="1829"/>
              <a:ext cx="3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1" name="Line 51">
              <a:extLst>
                <a:ext uri="{FF2B5EF4-FFF2-40B4-BE49-F238E27FC236}">
                  <a16:creationId xmlns:a16="http://schemas.microsoft.com/office/drawing/2014/main" xmlns="" id="{D1C063EC-93F7-425D-986B-894B3921A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5" y="1837"/>
              <a:ext cx="3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2" name="Line 52">
              <a:extLst>
                <a:ext uri="{FF2B5EF4-FFF2-40B4-BE49-F238E27FC236}">
                  <a16:creationId xmlns:a16="http://schemas.microsoft.com/office/drawing/2014/main" xmlns="" id="{06FD6D4B-4375-4DB5-B873-BEC0D85E8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0" y="1845"/>
              <a:ext cx="3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3" name="Line 53">
              <a:extLst>
                <a:ext uri="{FF2B5EF4-FFF2-40B4-BE49-F238E27FC236}">
                  <a16:creationId xmlns:a16="http://schemas.microsoft.com/office/drawing/2014/main" xmlns="" id="{9FB8BF0C-9A56-443A-AF57-D14E97268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5" y="1853"/>
              <a:ext cx="3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4" name="Line 54">
              <a:extLst>
                <a:ext uri="{FF2B5EF4-FFF2-40B4-BE49-F238E27FC236}">
                  <a16:creationId xmlns:a16="http://schemas.microsoft.com/office/drawing/2014/main" xmlns="" id="{1E2D7756-9C3B-47D2-8837-B887AE3AC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9" y="1861"/>
              <a:ext cx="3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5" name="Line 55">
              <a:extLst>
                <a:ext uri="{FF2B5EF4-FFF2-40B4-BE49-F238E27FC236}">
                  <a16:creationId xmlns:a16="http://schemas.microsoft.com/office/drawing/2014/main" xmlns="" id="{9A866181-EFA4-4B63-A8C1-8054D2C68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4" y="1865"/>
              <a:ext cx="33" cy="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6" name="Freeform 56">
              <a:extLst>
                <a:ext uri="{FF2B5EF4-FFF2-40B4-BE49-F238E27FC236}">
                  <a16:creationId xmlns:a16="http://schemas.microsoft.com/office/drawing/2014/main" xmlns="" id="{CB3FA79D-8E42-45B8-AD8A-E246B51D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1870"/>
              <a:ext cx="18" cy="17"/>
            </a:xfrm>
            <a:custGeom>
              <a:avLst/>
              <a:gdLst>
                <a:gd name="T0" fmla="*/ 17 w 18"/>
                <a:gd name="T1" fmla="*/ 0 h 17"/>
                <a:gd name="T2" fmla="*/ 9 w 18"/>
                <a:gd name="T3" fmla="*/ 10 h 17"/>
                <a:gd name="T4" fmla="*/ 0 w 18"/>
                <a:gd name="T5" fmla="*/ 16 h 17"/>
                <a:gd name="T6" fmla="*/ 0 60000 65536"/>
                <a:gd name="T7" fmla="*/ 0 60000 65536"/>
                <a:gd name="T8" fmla="*/ 0 60000 65536"/>
                <a:gd name="T9" fmla="*/ 0 w 18"/>
                <a:gd name="T10" fmla="*/ 0 h 17"/>
                <a:gd name="T11" fmla="*/ 18 w 18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7">
                  <a:moveTo>
                    <a:pt x="17" y="0"/>
                  </a:moveTo>
                  <a:lnTo>
                    <a:pt x="9" y="1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7" name="Line 57">
              <a:extLst>
                <a:ext uri="{FF2B5EF4-FFF2-40B4-BE49-F238E27FC236}">
                  <a16:creationId xmlns:a16="http://schemas.microsoft.com/office/drawing/2014/main" xmlns="" id="{8D833829-C4AF-4CEA-8DF8-81D7AF5B4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2" y="1878"/>
              <a:ext cx="33" cy="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8" name="Line 58">
              <a:extLst>
                <a:ext uri="{FF2B5EF4-FFF2-40B4-BE49-F238E27FC236}">
                  <a16:creationId xmlns:a16="http://schemas.microsoft.com/office/drawing/2014/main" xmlns="" id="{E3C40E38-16AC-4599-86CD-7802B939B7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6" y="1883"/>
              <a:ext cx="34" cy="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9" name="Line 59">
              <a:extLst>
                <a:ext uri="{FF2B5EF4-FFF2-40B4-BE49-F238E27FC236}">
                  <a16:creationId xmlns:a16="http://schemas.microsoft.com/office/drawing/2014/main" xmlns="" id="{7665E174-E4D6-44C4-A421-ABCEB2629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1" y="1888"/>
              <a:ext cx="33" cy="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0" name="Line 60">
              <a:extLst>
                <a:ext uri="{FF2B5EF4-FFF2-40B4-BE49-F238E27FC236}">
                  <a16:creationId xmlns:a16="http://schemas.microsoft.com/office/drawing/2014/main" xmlns="" id="{8A99F9F0-8F02-4300-9A29-626C57126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6" y="1894"/>
              <a:ext cx="33" cy="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1" name="Line 61">
              <a:extLst>
                <a:ext uri="{FF2B5EF4-FFF2-40B4-BE49-F238E27FC236}">
                  <a16:creationId xmlns:a16="http://schemas.microsoft.com/office/drawing/2014/main" xmlns="" id="{5C9DDD9A-5416-4EBF-B761-A2D39AA10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0" y="1899"/>
              <a:ext cx="34" cy="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2" name="Line 62">
              <a:extLst>
                <a:ext uri="{FF2B5EF4-FFF2-40B4-BE49-F238E27FC236}">
                  <a16:creationId xmlns:a16="http://schemas.microsoft.com/office/drawing/2014/main" xmlns="" id="{A5EFFCE1-9F30-45F9-BF28-ACCEF1A295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5" y="1902"/>
              <a:ext cx="33" cy="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3" name="Line 63">
              <a:extLst>
                <a:ext uri="{FF2B5EF4-FFF2-40B4-BE49-F238E27FC236}">
                  <a16:creationId xmlns:a16="http://schemas.microsoft.com/office/drawing/2014/main" xmlns="" id="{F99E4C22-5638-461D-83C8-D80788C05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0" y="1907"/>
              <a:ext cx="33" cy="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4" name="Line 64">
              <a:extLst>
                <a:ext uri="{FF2B5EF4-FFF2-40B4-BE49-F238E27FC236}">
                  <a16:creationId xmlns:a16="http://schemas.microsoft.com/office/drawing/2014/main" xmlns="" id="{D2D15A47-89F4-4DC1-8F86-7A05FF44F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3" y="1909"/>
              <a:ext cx="25" cy="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5" name="Line 65">
              <a:extLst>
                <a:ext uri="{FF2B5EF4-FFF2-40B4-BE49-F238E27FC236}">
                  <a16:creationId xmlns:a16="http://schemas.microsoft.com/office/drawing/2014/main" xmlns="" id="{E5198094-7A27-4367-8529-334A46E33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87" y="1912"/>
              <a:ext cx="34" cy="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6" name="Line 66">
              <a:extLst>
                <a:ext uri="{FF2B5EF4-FFF2-40B4-BE49-F238E27FC236}">
                  <a16:creationId xmlns:a16="http://schemas.microsoft.com/office/drawing/2014/main" xmlns="" id="{CE4BAE2F-D53C-4117-A9B7-BC9301DD1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2" y="1915"/>
              <a:ext cx="33" cy="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7" name="Line 67">
              <a:extLst>
                <a:ext uri="{FF2B5EF4-FFF2-40B4-BE49-F238E27FC236}">
                  <a16:creationId xmlns:a16="http://schemas.microsoft.com/office/drawing/2014/main" xmlns="" id="{D8F48802-D102-43EE-9289-437301E60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7" y="1917"/>
              <a:ext cx="3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8" name="Freeform 68">
              <a:extLst>
                <a:ext uri="{FF2B5EF4-FFF2-40B4-BE49-F238E27FC236}">
                  <a16:creationId xmlns:a16="http://schemas.microsoft.com/office/drawing/2014/main" xmlns="" id="{8128C4DD-965A-452A-8A96-062D0D48B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1917"/>
              <a:ext cx="27" cy="17"/>
            </a:xfrm>
            <a:custGeom>
              <a:avLst/>
              <a:gdLst>
                <a:gd name="T0" fmla="*/ 26 w 27"/>
                <a:gd name="T1" fmla="*/ 0 h 17"/>
                <a:gd name="T2" fmla="*/ 17 w 27"/>
                <a:gd name="T3" fmla="*/ 16 h 17"/>
                <a:gd name="T4" fmla="*/ 0 w 27"/>
                <a:gd name="T5" fmla="*/ 16 h 17"/>
                <a:gd name="T6" fmla="*/ 0 60000 65536"/>
                <a:gd name="T7" fmla="*/ 0 60000 65536"/>
                <a:gd name="T8" fmla="*/ 0 60000 65536"/>
                <a:gd name="T9" fmla="*/ 0 w 27"/>
                <a:gd name="T10" fmla="*/ 0 h 17"/>
                <a:gd name="T11" fmla="*/ 27 w 2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7">
                  <a:moveTo>
                    <a:pt x="26" y="0"/>
                  </a:moveTo>
                  <a:lnTo>
                    <a:pt x="17" y="16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59" name="Line 69">
              <a:extLst>
                <a:ext uri="{FF2B5EF4-FFF2-40B4-BE49-F238E27FC236}">
                  <a16:creationId xmlns:a16="http://schemas.microsoft.com/office/drawing/2014/main" xmlns="" id="{9D715A93-B3F0-4B5E-A63F-F25BEC31C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6" y="1920"/>
              <a:ext cx="3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60" name="Line 70">
              <a:extLst>
                <a:ext uri="{FF2B5EF4-FFF2-40B4-BE49-F238E27FC236}">
                  <a16:creationId xmlns:a16="http://schemas.microsoft.com/office/drawing/2014/main" xmlns="" id="{AA4C05FB-D15A-48AB-93B6-1441AE929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1" y="1920"/>
              <a:ext cx="3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502" name="Rectangle 71">
            <a:extLst>
              <a:ext uri="{FF2B5EF4-FFF2-40B4-BE49-F238E27FC236}">
                <a16:creationId xmlns:a16="http://schemas.microsoft.com/office/drawing/2014/main" xmlns="" id="{1E42DF0C-43CC-4CAB-BCF8-67B10EF02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150814"/>
            <a:ext cx="182788" cy="42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20503" name="Group 72">
            <a:extLst>
              <a:ext uri="{FF2B5EF4-FFF2-40B4-BE49-F238E27FC236}">
                <a16:creationId xmlns:a16="http://schemas.microsoft.com/office/drawing/2014/main" xmlns="" id="{F0BDA70B-3055-40A9-83BD-6B11BB65B1B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05001"/>
            <a:ext cx="7996238" cy="4079875"/>
            <a:chOff x="818" y="1309"/>
            <a:chExt cx="1965" cy="1130"/>
          </a:xfrm>
        </p:grpSpPr>
        <p:sp>
          <p:nvSpPr>
            <p:cNvPr id="20506" name="Rectangle 73">
              <a:extLst>
                <a:ext uri="{FF2B5EF4-FFF2-40B4-BE49-F238E27FC236}">
                  <a16:creationId xmlns:a16="http://schemas.microsoft.com/office/drawing/2014/main" xmlns="" id="{70A9A4FB-CB1B-4F05-9BD4-01B63E722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1372"/>
              <a:ext cx="1832" cy="99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07" name="Rectangle 74">
              <a:extLst>
                <a:ext uri="{FF2B5EF4-FFF2-40B4-BE49-F238E27FC236}">
                  <a16:creationId xmlns:a16="http://schemas.microsoft.com/office/drawing/2014/main" xmlns="" id="{C5320679-18B2-427C-8316-73F907028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" y="1309"/>
              <a:ext cx="1965" cy="113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08" name="Line 75">
              <a:extLst>
                <a:ext uri="{FF2B5EF4-FFF2-40B4-BE49-F238E27FC236}">
                  <a16:creationId xmlns:a16="http://schemas.microsoft.com/office/drawing/2014/main" xmlns="" id="{F1495AE8-2D0F-44B3-8407-6C6913E65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8" y="1309"/>
              <a:ext cx="70" cy="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09" name="Line 76">
              <a:extLst>
                <a:ext uri="{FF2B5EF4-FFF2-40B4-BE49-F238E27FC236}">
                  <a16:creationId xmlns:a16="http://schemas.microsoft.com/office/drawing/2014/main" xmlns="" id="{EEF5D965-2406-43FF-8F22-CCDD3426D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8" y="2369"/>
              <a:ext cx="70" cy="7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10" name="Line 77">
              <a:extLst>
                <a:ext uri="{FF2B5EF4-FFF2-40B4-BE49-F238E27FC236}">
                  <a16:creationId xmlns:a16="http://schemas.microsoft.com/office/drawing/2014/main" xmlns="" id="{41564870-4E25-41FB-9CB1-F9D09F344A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0" y="2369"/>
              <a:ext cx="62" cy="7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11" name="Line 78">
              <a:extLst>
                <a:ext uri="{FF2B5EF4-FFF2-40B4-BE49-F238E27FC236}">
                  <a16:creationId xmlns:a16="http://schemas.microsoft.com/office/drawing/2014/main" xmlns="" id="{5E203C25-35B6-4465-925E-1ACED1EC1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0" y="1309"/>
              <a:ext cx="62" cy="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504" name="Rectangle 79">
            <a:extLst>
              <a:ext uri="{FF2B5EF4-FFF2-40B4-BE49-F238E27FC236}">
                <a16:creationId xmlns:a16="http://schemas.microsoft.com/office/drawing/2014/main" xmlns="" id="{9D3EBA9F-D96F-46C3-85BD-72B33F7C5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1628776"/>
            <a:ext cx="184708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05" name="Rectangle 80">
            <a:extLst>
              <a:ext uri="{FF2B5EF4-FFF2-40B4-BE49-F238E27FC236}">
                <a16:creationId xmlns:a16="http://schemas.microsoft.com/office/drawing/2014/main" xmlns="" id="{7C27E323-EE27-4F09-9B72-4F93D9F0DDEE}"/>
              </a:ext>
            </a:extLst>
          </p:cNvPr>
          <p:cNvSpPr>
            <a:spLocks noChangeArrowheads="1"/>
          </p:cNvSpPr>
          <p:nvPr/>
        </p:nvSpPr>
        <p:spPr bwMode="blackGray">
          <a:xfrm>
            <a:off x="4953000" y="2643189"/>
            <a:ext cx="184708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6FD41FA0-8C3E-410A-8B51-5C468CFE7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997700" cy="1143000"/>
          </a:xfr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defTabSz="1019175" eaLnBrk="1" hangingPunct="1"/>
            <a:r>
              <a:rPr lang="en-US" altLang="en-US" sz="2800">
                <a:solidFill>
                  <a:srgbClr val="FF0000"/>
                </a:solidFill>
              </a:rPr>
              <a:t>Example of graphic solution: Catching a speeder</a:t>
            </a:r>
          </a:p>
        </p:txBody>
      </p:sp>
      <p:sp>
        <p:nvSpPr>
          <p:cNvPr id="23555" name="Rectangle 4" descr="Green marble">
            <a:extLst>
              <a:ext uri="{FF2B5EF4-FFF2-40B4-BE49-F238E27FC236}">
                <a16:creationId xmlns:a16="http://schemas.microsoft.com/office/drawing/2014/main" xmlns="" id="{3637A035-E986-4EDC-AD66-BCF2ACB2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914400"/>
            <a:ext cx="7769225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3556" name="Picture 5" descr="pursuit_problem.BMP">
            <a:extLst>
              <a:ext uri="{FF2B5EF4-FFF2-40B4-BE49-F238E27FC236}">
                <a16:creationId xmlns:a16="http://schemas.microsoft.com/office/drawing/2014/main" xmlns="" id="{FB3EC306-8D30-4D69-944D-077696D97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6"/>
          <a:stretch>
            <a:fillRect/>
          </a:stretch>
        </p:blipFill>
        <p:spPr bwMode="auto">
          <a:xfrm>
            <a:off x="1905000" y="2971800"/>
            <a:ext cx="77724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02-Figure22_DIA">
            <a:extLst>
              <a:ext uri="{FF2B5EF4-FFF2-40B4-BE49-F238E27FC236}">
                <a16:creationId xmlns:a16="http://schemas.microsoft.com/office/drawing/2014/main" xmlns="" id="{7569E7BC-15B8-4F40-ABBA-7A247A59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78486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xmlns="" id="{C00DA046-63EB-4103-92CB-F6244D2DC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9" y="4806950"/>
            <a:ext cx="5175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m/s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50452" y="2812630"/>
            <a:ext cx="7746521" cy="3180272"/>
            <a:chOff x="2737449" y="2743200"/>
            <a:chExt cx="7746521" cy="3180272"/>
          </a:xfrm>
        </p:grpSpPr>
        <p:pic>
          <p:nvPicPr>
            <p:cNvPr id="10" name="Picture 9" descr="02_ChapSummary03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08"/>
            <a:stretch/>
          </p:blipFill>
          <p:spPr>
            <a:xfrm>
              <a:off x="2778683" y="2879505"/>
              <a:ext cx="7705287" cy="299423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737449" y="2879505"/>
              <a:ext cx="2403894" cy="2994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769525" y="2743200"/>
              <a:ext cx="2714445" cy="3180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4566" y="5555411"/>
              <a:ext cx="2858219" cy="362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18930" y="102221"/>
            <a:ext cx="89289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Question: How can we predict the position of the particle at any time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5746" y="863216"/>
                <a:ext cx="11495266" cy="5747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● Since the average velocity is defined by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𝑎𝑣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(0)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− 0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    we have		 			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𝑎𝑣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● But,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𝑎𝑣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   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is linear in time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		we have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𝑎𝑣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                                               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		Therefore,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]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			    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[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]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			or,   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……(2.10)				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 ● This is the second of the three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kinematic equations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6" y="863216"/>
                <a:ext cx="11495266" cy="5747151"/>
              </a:xfrm>
              <a:prstGeom prst="rect">
                <a:avLst/>
              </a:prstGeom>
              <a:blipFill>
                <a:blip r:embed="rId3"/>
                <a:stretch>
                  <a:fillRect r="-212" b="-15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30561" y="2391490"/>
            <a:ext cx="2593669" cy="396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7398" y="5264992"/>
            <a:ext cx="3448458" cy="560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8876" y="2850762"/>
            <a:ext cx="3221166" cy="657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7660AF-25F2-4A5B-A7D9-9764E253CA65}"/>
              </a:ext>
            </a:extLst>
          </p:cNvPr>
          <p:cNvSpPr txBox="1"/>
          <p:nvPr/>
        </p:nvSpPr>
        <p:spPr>
          <a:xfrm>
            <a:off x="8953233" y="6463833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Wenhao Wu</a:t>
            </a:r>
          </a:p>
        </p:txBody>
      </p:sp>
    </p:spTree>
    <p:extLst>
      <p:ext uri="{BB962C8B-B14F-4D97-AF65-F5344CB8AC3E}">
        <p14:creationId xmlns:p14="http://schemas.microsoft.com/office/powerpoint/2010/main" val="39296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Chapter 2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Become comfortable with displacement, velocity, and acceleration in one dimension.</a:t>
            </a:r>
          </a:p>
          <a:p>
            <a:r>
              <a:rPr lang="en-US" dirty="0"/>
              <a:t>Explore motions at constant acceleration.</a:t>
            </a:r>
          </a:p>
          <a:p>
            <a:r>
              <a:rPr lang="en-US" dirty="0"/>
              <a:t>Be able to graph and interpret graphs as they describe motion.</a:t>
            </a:r>
          </a:p>
          <a:p>
            <a:r>
              <a:rPr lang="en-US" dirty="0"/>
              <a:t>Be able to reason proportionally.</a:t>
            </a:r>
          </a:p>
          <a:p>
            <a:r>
              <a:rPr lang="en-US" dirty="0"/>
              <a:t>Examine the special case of freely falling bodies.</a:t>
            </a:r>
          </a:p>
          <a:p>
            <a:r>
              <a:rPr lang="en-US" dirty="0"/>
              <a:t>Consider relative motion.</a:t>
            </a:r>
          </a:p>
        </p:txBody>
      </p:sp>
    </p:spTree>
    <p:extLst>
      <p:ext uri="{BB962C8B-B14F-4D97-AF65-F5344CB8AC3E}">
        <p14:creationId xmlns:p14="http://schemas.microsoft.com/office/powerpoint/2010/main" val="2438418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Page-1.png">
            <a:extLst>
              <a:ext uri="{FF2B5EF4-FFF2-40B4-BE49-F238E27FC236}">
                <a16:creationId xmlns:a16="http://schemas.microsoft.com/office/drawing/2014/main" xmlns="" id="{7DCAB56B-14E7-4988-9494-C69EA2BDD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4" y="0"/>
            <a:ext cx="894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CBD5B4-44D2-4789-E77F-0DC360E029DB}"/>
              </a:ext>
            </a:extLst>
          </p:cNvPr>
          <p:cNvSpPr txBox="1"/>
          <p:nvPr/>
        </p:nvSpPr>
        <p:spPr>
          <a:xfrm>
            <a:off x="7748337" y="144379"/>
            <a:ext cx="25651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(main equations!)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03550899-FE73-4033-99A4-22E8AF60E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Kinematics equations for constant acceleration</a:t>
            </a:r>
          </a:p>
        </p:txBody>
      </p:sp>
      <p:sp>
        <p:nvSpPr>
          <p:cNvPr id="25603" name="Rectangle 4" descr="Green marble">
            <a:extLst>
              <a:ext uri="{FF2B5EF4-FFF2-40B4-BE49-F238E27FC236}">
                <a16:creationId xmlns:a16="http://schemas.microsoft.com/office/drawing/2014/main" xmlns="" id="{A9748207-0658-43D0-8BD6-4164CB8D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7" y="1029812"/>
            <a:ext cx="7769225" cy="825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xmlns="" id="{C62FBB9A-1129-4D1C-B97D-0759F6C1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1"/>
            <a:ext cx="7239000" cy="4848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5605" name="Object 6">
            <a:extLst>
              <a:ext uri="{FF2B5EF4-FFF2-40B4-BE49-F238E27FC236}">
                <a16:creationId xmlns:a16="http://schemas.microsoft.com/office/drawing/2014/main" xmlns="" id="{76BB2780-82DA-462E-8ECC-B039076E15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1371600"/>
          <a:ext cx="274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4" imgW="634725" imgH="406224" progId="Equation.3">
                  <p:embed/>
                </p:oleObj>
              </mc:Choice>
              <mc:Fallback>
                <p:oleObj name="Equation" r:id="rId4" imgW="634725" imgH="406224" progId="Equation.3">
                  <p:embed/>
                  <p:pic>
                    <p:nvPicPr>
                      <p:cNvPr id="25605" name="Object 6">
                        <a:extLst>
                          <a:ext uri="{FF2B5EF4-FFF2-40B4-BE49-F238E27FC236}">
                            <a16:creationId xmlns:a16="http://schemas.microsoft.com/office/drawing/2014/main" xmlns="" id="{76BB2780-82DA-462E-8ECC-B039076E15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1600"/>
                        <a:ext cx="2743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8">
            <a:extLst>
              <a:ext uri="{FF2B5EF4-FFF2-40B4-BE49-F238E27FC236}">
                <a16:creationId xmlns:a16="http://schemas.microsoft.com/office/drawing/2014/main" xmlns="" id="{4FA8EAEE-398A-4DB6-9370-A08840B42F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25606" name="Object 8">
                        <a:extLst>
                          <a:ext uri="{FF2B5EF4-FFF2-40B4-BE49-F238E27FC236}">
                            <a16:creationId xmlns:a16="http://schemas.microsoft.com/office/drawing/2014/main" xmlns="" id="{4FA8EAEE-398A-4DB6-9370-A08840B42F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9">
            <a:extLst>
              <a:ext uri="{FF2B5EF4-FFF2-40B4-BE49-F238E27FC236}">
                <a16:creationId xmlns:a16="http://schemas.microsoft.com/office/drawing/2014/main" xmlns="" id="{10DEF196-4381-456F-90A2-4FF17552A8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1" y="2057400"/>
          <a:ext cx="2555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8" imgW="1155700" imgH="393700" progId="Equation.3">
                  <p:embed/>
                </p:oleObj>
              </mc:Choice>
              <mc:Fallback>
                <p:oleObj name="Equation" r:id="rId8" imgW="1155700" imgH="393700" progId="Equation.3">
                  <p:embed/>
                  <p:pic>
                    <p:nvPicPr>
                      <p:cNvPr id="25607" name="Object 9">
                        <a:extLst>
                          <a:ext uri="{FF2B5EF4-FFF2-40B4-BE49-F238E27FC236}">
                            <a16:creationId xmlns:a16="http://schemas.microsoft.com/office/drawing/2014/main" xmlns="" id="{10DEF196-4381-456F-90A2-4FF17552A8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2057400"/>
                        <a:ext cx="25558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12">
            <a:extLst>
              <a:ext uri="{FF2B5EF4-FFF2-40B4-BE49-F238E27FC236}">
                <a16:creationId xmlns:a16="http://schemas.microsoft.com/office/drawing/2014/main" xmlns="" id="{51588269-02FD-4D7E-AFCB-B73094E9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33099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5609" name="Object 11">
            <a:extLst>
              <a:ext uri="{FF2B5EF4-FFF2-40B4-BE49-F238E27FC236}">
                <a16:creationId xmlns:a16="http://schemas.microsoft.com/office/drawing/2014/main" xmlns="" id="{02928FAB-E368-460D-B430-918601F747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2851" y="3276600"/>
          <a:ext cx="3694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0" imgW="1218671" imgH="241195" progId="Equation.3">
                  <p:embed/>
                </p:oleObj>
              </mc:Choice>
              <mc:Fallback>
                <p:oleObj name="Equation" r:id="rId10" imgW="1218671" imgH="241195" progId="Equation.3">
                  <p:embed/>
                  <p:pic>
                    <p:nvPicPr>
                      <p:cNvPr id="25609" name="Object 11">
                        <a:extLst>
                          <a:ext uri="{FF2B5EF4-FFF2-40B4-BE49-F238E27FC236}">
                            <a16:creationId xmlns:a16="http://schemas.microsoft.com/office/drawing/2014/main" xmlns="" id="{02928FAB-E368-460D-B430-918601F74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1" y="3276600"/>
                        <a:ext cx="36941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3">
            <a:extLst>
              <a:ext uri="{FF2B5EF4-FFF2-40B4-BE49-F238E27FC236}">
                <a16:creationId xmlns:a16="http://schemas.microsoft.com/office/drawing/2014/main" xmlns="" id="{2F272A43-DC19-4423-969D-7DBAB0B277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191000"/>
          <a:ext cx="28956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12" imgW="1104421" imgH="406224" progId="Equation.3">
                  <p:embed/>
                </p:oleObj>
              </mc:Choice>
              <mc:Fallback>
                <p:oleObj r:id="rId12" imgW="1104421" imgH="406224" progId="Equation.3">
                  <p:embed/>
                  <p:pic>
                    <p:nvPicPr>
                      <p:cNvPr id="25610" name="Object 13">
                        <a:extLst>
                          <a:ext uri="{FF2B5EF4-FFF2-40B4-BE49-F238E27FC236}">
                            <a16:creationId xmlns:a16="http://schemas.microsoft.com/office/drawing/2014/main" xmlns="" id="{2F272A43-DC19-4423-969D-7DBAB0B277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28956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56AA2D-9C85-43A1-8732-72785D234F43}"/>
              </a:ext>
            </a:extLst>
          </p:cNvPr>
          <p:cNvSpPr txBox="1"/>
          <p:nvPr/>
        </p:nvSpPr>
        <p:spPr>
          <a:xfrm>
            <a:off x="2301551" y="6157313"/>
            <a:ext cx="560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 the mass m is not in these equations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FC9C9533-C2A0-4A96-985B-D6BE8E650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517" y="0"/>
            <a:ext cx="11470104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Particular case of motion with constant acceleration: Falling objects. All objects fall with the same constant acceleration!!</a:t>
            </a:r>
          </a:p>
        </p:txBody>
      </p:sp>
      <p:sp>
        <p:nvSpPr>
          <p:cNvPr id="26627" name="Rectangle 4" descr="Green marble">
            <a:extLst>
              <a:ext uri="{FF2B5EF4-FFF2-40B4-BE49-F238E27FC236}">
                <a16:creationId xmlns:a16="http://schemas.microsoft.com/office/drawing/2014/main" xmlns="" id="{1DB6254D-E046-4F54-8891-79DD87A51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3" y="1026695"/>
            <a:ext cx="10443409" cy="11630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6628" name="Picture 5" descr="Fg02_025">
            <a:extLst>
              <a:ext uri="{FF2B5EF4-FFF2-40B4-BE49-F238E27FC236}">
                <a16:creationId xmlns:a16="http://schemas.microsoft.com/office/drawing/2014/main" xmlns="" id="{06EA7306-2385-4BEF-9889-5B46ED91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798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F9C96415-08D2-4CED-B623-AEBE17DB6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42" y="-91281"/>
            <a:ext cx="11245516" cy="8382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Kinematics for a=9.80m/s</a:t>
            </a:r>
            <a:r>
              <a:rPr lang="en-US" altLang="en-US" sz="4000" baseline="30000" dirty="0">
                <a:solidFill>
                  <a:srgbClr val="FF0000"/>
                </a:solidFill>
              </a:rPr>
              <a:t>2 </a:t>
            </a:r>
            <a:r>
              <a:rPr lang="en-US" altLang="en-US" sz="4000" dirty="0">
                <a:solidFill>
                  <a:srgbClr val="FF0000"/>
                </a:solidFill>
              </a:rPr>
              <a:t>(acceleration of gravity)</a:t>
            </a:r>
            <a:r>
              <a:rPr lang="en-US" altLang="en-US" sz="4000" baseline="30000" dirty="0">
                <a:solidFill>
                  <a:srgbClr val="FF0000"/>
                </a:solidFill>
              </a:rPr>
              <a:t> 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27651" name="Rectangle 4" descr="Green marble">
            <a:extLst>
              <a:ext uri="{FF2B5EF4-FFF2-40B4-BE49-F238E27FC236}">
                <a16:creationId xmlns:a16="http://schemas.microsoft.com/office/drawing/2014/main" xmlns="" id="{24411507-D98E-4456-A9C2-BB74B0CEE2A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1526" y="753270"/>
            <a:ext cx="11028947" cy="45719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7652" name="Picture 5" descr="Fg02_026">
            <a:extLst>
              <a:ext uri="{FF2B5EF4-FFF2-40B4-BE49-F238E27FC236}">
                <a16:creationId xmlns:a16="http://schemas.microsoft.com/office/drawing/2014/main" xmlns="" id="{1E974C9D-4E28-4C1B-9422-824DD163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0" y="1143000"/>
            <a:ext cx="762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t-galilei">
            <a:extLst>
              <a:ext uri="{FF2B5EF4-FFF2-40B4-BE49-F238E27FC236}">
                <a16:creationId xmlns:a16="http://schemas.microsoft.com/office/drawing/2014/main" xmlns="" id="{BD9634C5-0CD8-4999-91EA-08CA0636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80" y="1325563"/>
            <a:ext cx="9906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>
            <a:extLst>
              <a:ext uri="{FF2B5EF4-FFF2-40B4-BE49-F238E27FC236}">
                <a16:creationId xmlns:a16="http://schemas.microsoft.com/office/drawing/2014/main" xmlns="" id="{59BB7DA8-132F-47C5-8C92-FF4C00A7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079" y="1313531"/>
            <a:ext cx="152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Experiments on the motion of objects falling from leaning tower of Pisa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under the action of the force of gravity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032B5C-5648-1D0F-7036-C3880947FEC4}"/>
              </a:ext>
            </a:extLst>
          </p:cNvPr>
          <p:cNvSpPr txBox="1"/>
          <p:nvPr/>
        </p:nvSpPr>
        <p:spPr>
          <a:xfrm>
            <a:off x="4751343" y="91745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Between 1589 and 1592.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82AD5274-F9A9-9610-37F2-DBD40AE94197}"/>
                  </a:ext>
                </a:extLst>
              </p:cNvPr>
              <p:cNvSpPr txBox="1"/>
              <p:nvPr/>
            </p:nvSpPr>
            <p:spPr>
              <a:xfrm>
                <a:off x="8271709" y="1641528"/>
                <a:ext cx="3672608" cy="7382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9.8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𝑚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if the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-axis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points down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AD5274-F9A9-9610-37F2-DBD40AE94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09" y="1641528"/>
                <a:ext cx="3672608" cy="738279"/>
              </a:xfrm>
              <a:prstGeom prst="rect">
                <a:avLst/>
              </a:prstGeom>
              <a:blipFill>
                <a:blip r:embed="rId5"/>
                <a:stretch>
                  <a:fillRect l="-1656" t="-2439" r="-662" b="-130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D0981FC0-7E7E-BE73-47F0-B77B309E9555}"/>
              </a:ext>
            </a:extLst>
          </p:cNvPr>
          <p:cNvCxnSpPr/>
          <p:nvPr/>
        </p:nvCxnSpPr>
        <p:spPr>
          <a:xfrm>
            <a:off x="10103143" y="2519979"/>
            <a:ext cx="0" cy="909021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20210E7-13C7-6B7B-5CB4-A5A57B18FAB9}"/>
                  </a:ext>
                </a:extLst>
              </p:cNvPr>
              <p:cNvSpPr txBox="1"/>
              <p:nvPr/>
            </p:nvSpPr>
            <p:spPr>
              <a:xfrm>
                <a:off x="7815030" y="3738363"/>
                <a:ext cx="4252413" cy="20106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𝑔𝑡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…………....(2.6)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𝑔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……(2.10)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….….(2.11)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𝑎𝑣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]….….…(2.7)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210E7-13C7-6B7B-5CB4-A5A57B18F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030" y="3738363"/>
                <a:ext cx="4252413" cy="2010679"/>
              </a:xfrm>
              <a:prstGeom prst="rect">
                <a:avLst/>
              </a:prstGeom>
              <a:blipFill>
                <a:blip r:embed="rId6"/>
                <a:stretch>
                  <a:fillRect t="-1205" r="-286" b="-9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xmlns="" id="{A71F57BF-7C70-49F1-9DD5-7421B6578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600201"/>
            <a:ext cx="46482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50D5534-5386-4600-A075-CAA9B118C731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kern="0" dirty="0">
                <a:solidFill>
                  <a:srgbClr val="FF0000"/>
                </a:solidFill>
                <a:latin typeface="Times New Roman"/>
              </a:rPr>
              <a:t>Acceleration of gravity on different planets,         =9.81m/s</a:t>
            </a:r>
            <a:r>
              <a:rPr lang="en-US" altLang="en-US" sz="4000" kern="0" baseline="30000" dirty="0">
                <a:solidFill>
                  <a:srgbClr val="FF0000"/>
                </a:solidFill>
                <a:latin typeface="Times New Roman"/>
              </a:rPr>
              <a:t>2</a:t>
            </a:r>
            <a:endParaRPr lang="en-US" altLang="en-US" sz="4000" kern="0" dirty="0">
              <a:solidFill>
                <a:srgbClr val="FF0000"/>
              </a:solidFill>
              <a:latin typeface="Times New Roman"/>
            </a:endParaRPr>
          </a:p>
        </p:txBody>
      </p:sp>
      <p:graphicFrame>
        <p:nvGraphicFramePr>
          <p:cNvPr id="28676" name="Object 13">
            <a:extLst>
              <a:ext uri="{FF2B5EF4-FFF2-40B4-BE49-F238E27FC236}">
                <a16:creationId xmlns:a16="http://schemas.microsoft.com/office/drawing/2014/main" xmlns="" id="{B2504B25-08F7-45BD-914A-00C37DC69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7489" y="649289"/>
          <a:ext cx="9985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4" imgW="380835" imgH="241195" progId="Equation.DSMT4">
                  <p:embed/>
                </p:oleObj>
              </mc:Choice>
              <mc:Fallback>
                <p:oleObj name="Equation" r:id="rId4" imgW="380835" imgH="241195" progId="Equation.DSMT4">
                  <p:embed/>
                  <p:pic>
                    <p:nvPicPr>
                      <p:cNvPr id="28676" name="Object 13">
                        <a:extLst>
                          <a:ext uri="{FF2B5EF4-FFF2-40B4-BE49-F238E27FC236}">
                            <a16:creationId xmlns:a16="http://schemas.microsoft.com/office/drawing/2014/main" xmlns="" id="{B2504B25-08F7-45BD-914A-00C37DC69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9" y="649289"/>
                        <a:ext cx="9985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Page-5.png">
            <a:extLst>
              <a:ext uri="{FF2B5EF4-FFF2-40B4-BE49-F238E27FC236}">
                <a16:creationId xmlns:a16="http://schemas.microsoft.com/office/drawing/2014/main" xmlns="" id="{694F5EE1-2DC1-4561-AC0F-960565924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4" y="0"/>
            <a:ext cx="894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6EADFB6-9CCE-4A99-B349-C35F6E41DB45}"/>
              </a:ext>
            </a:extLst>
          </p:cNvPr>
          <p:cNvCxnSpPr/>
          <p:nvPr/>
        </p:nvCxnSpPr>
        <p:spPr>
          <a:xfrm flipV="1">
            <a:off x="2209800" y="381000"/>
            <a:ext cx="6019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TextBox 1">
            <a:extLst>
              <a:ext uri="{FF2B5EF4-FFF2-40B4-BE49-F238E27FC236}">
                <a16:creationId xmlns:a16="http://schemas.microsoft.com/office/drawing/2014/main" xmlns="" id="{CB969E1E-670B-444F-B356-C167D3872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51" y="4572000"/>
            <a:ext cx="34210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>
                <a:solidFill>
                  <a:srgbClr val="FF0000"/>
                </a:solidFill>
              </a:rPr>
              <a:t>Important to have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>
                <a:solidFill>
                  <a:srgbClr val="FF0000"/>
                </a:solidFill>
              </a:rPr>
              <a:t>correct interpretation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>
                <a:solidFill>
                  <a:srgbClr val="FF0000"/>
                </a:solidFill>
              </a:rPr>
              <a:t>of the results!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>
                <a:solidFill>
                  <a:srgbClr val="FF0000"/>
                </a:solidFill>
              </a:rPr>
              <a:t>The optimal selection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>
                <a:solidFill>
                  <a:srgbClr val="FF0000"/>
                </a:solidFill>
              </a:rPr>
              <a:t>of the reference frame helps.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Green marble">
            <a:extLst>
              <a:ext uri="{FF2B5EF4-FFF2-40B4-BE49-F238E27FC236}">
                <a16:creationId xmlns:a16="http://schemas.microsoft.com/office/drawing/2014/main" xmlns="" id="{E0A9702F-99B3-4626-BC68-F1C60C2F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990600"/>
            <a:ext cx="7769225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DD0AFCA6-0BEA-48F3-A9B5-8F490DDD9DE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04674" y="19685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Problem: Vertical motion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59E3A13E-0D25-4972-A414-40EBECB9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726" y="1546058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xmlns="" id="{D98E6914-5E39-4974-8171-00A61825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2133601"/>
            <a:ext cx="2530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Stone is thrown vertically upward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8B01D95F-4136-4DA0-B438-621EDA495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1-D motions in the gravitational field </a:t>
            </a:r>
          </a:p>
        </p:txBody>
      </p:sp>
      <p:sp>
        <p:nvSpPr>
          <p:cNvPr id="33795" name="Rectangle 4" descr="Green marble">
            <a:extLst>
              <a:ext uri="{FF2B5EF4-FFF2-40B4-BE49-F238E27FC236}">
                <a16:creationId xmlns:a16="http://schemas.microsoft.com/office/drawing/2014/main" xmlns="" id="{E04CD22B-B9D9-41C7-8F4C-F7AA0DC84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990600"/>
            <a:ext cx="7769225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33796" name="Picture 5" descr="Fg02_027">
            <a:extLst>
              <a:ext uri="{FF2B5EF4-FFF2-40B4-BE49-F238E27FC236}">
                <a16:creationId xmlns:a16="http://schemas.microsoft.com/office/drawing/2014/main" xmlns="" id="{2D85CAAE-7076-4694-8863-4DED339C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143000"/>
            <a:ext cx="632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Fg02_028">
            <a:extLst>
              <a:ext uri="{FF2B5EF4-FFF2-40B4-BE49-F238E27FC236}">
                <a16:creationId xmlns:a16="http://schemas.microsoft.com/office/drawing/2014/main" xmlns="" id="{63B1DB1D-4758-4E25-B1E1-470277305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525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Fg02_029">
            <a:extLst>
              <a:ext uri="{FF2B5EF4-FFF2-40B4-BE49-F238E27FC236}">
                <a16:creationId xmlns:a16="http://schemas.microsoft.com/office/drawing/2014/main" xmlns="" id="{03D1219B-D547-42C4-AC33-27D31648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657600"/>
            <a:ext cx="762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g02_030">
            <a:extLst>
              <a:ext uri="{FF2B5EF4-FFF2-40B4-BE49-F238E27FC236}">
                <a16:creationId xmlns:a16="http://schemas.microsoft.com/office/drawing/2014/main" xmlns="" id="{FD21277C-4CE6-425D-B81E-5C39DED3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533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456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Page-3.png">
            <a:extLst>
              <a:ext uri="{FF2B5EF4-FFF2-40B4-BE49-F238E27FC236}">
                <a16:creationId xmlns:a16="http://schemas.microsoft.com/office/drawing/2014/main" xmlns="" id="{FD22D7E6-D0E1-44E5-94C9-94ED377F9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37" y="0"/>
            <a:ext cx="894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9FF2F8-BC5D-4897-885F-928623F6B480}"/>
              </a:ext>
            </a:extLst>
          </p:cNvPr>
          <p:cNvSpPr/>
          <p:nvPr/>
        </p:nvSpPr>
        <p:spPr>
          <a:xfrm>
            <a:off x="2057400" y="1524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4C2E1CF-E263-4852-B7F5-632E7C358BBA}"/>
              </a:ext>
            </a:extLst>
          </p:cNvPr>
          <p:cNvCxnSpPr/>
          <p:nvPr/>
        </p:nvCxnSpPr>
        <p:spPr>
          <a:xfrm>
            <a:off x="2590800" y="381000"/>
            <a:ext cx="3276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xtBox 1">
            <a:extLst>
              <a:ext uri="{FF2B5EF4-FFF2-40B4-BE49-F238E27FC236}">
                <a16:creationId xmlns:a16="http://schemas.microsoft.com/office/drawing/2014/main" xmlns="" id="{2551F168-B837-4CCB-92A5-C5B8EECE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892" y="56147"/>
            <a:ext cx="2303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height of the cliff  h=50m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EC6D3ACD-63CA-417E-B8C5-5BCADD074E70}"/>
              </a:ext>
            </a:extLst>
          </p:cNvPr>
          <p:cNvSpPr/>
          <p:nvPr/>
        </p:nvSpPr>
        <p:spPr>
          <a:xfrm>
            <a:off x="4013200" y="546100"/>
            <a:ext cx="19050" cy="31750"/>
          </a:xfrm>
          <a:custGeom>
            <a:avLst/>
            <a:gdLst/>
            <a:ahLst/>
            <a:cxnLst/>
            <a:rect l="0" t="0" r="0" b="0"/>
            <a:pathLst>
              <a:path w="19051" h="31751">
                <a:moveTo>
                  <a:pt x="0" y="0"/>
                </a:moveTo>
                <a:lnTo>
                  <a:pt x="0" y="6350"/>
                </a:lnTo>
                <a:lnTo>
                  <a:pt x="0" y="12700"/>
                </a:lnTo>
                <a:lnTo>
                  <a:pt x="0" y="19050"/>
                </a:lnTo>
                <a:lnTo>
                  <a:pt x="0" y="19050"/>
                </a:lnTo>
                <a:lnTo>
                  <a:pt x="6350" y="19050"/>
                </a:lnTo>
                <a:lnTo>
                  <a:pt x="6350" y="25400"/>
                </a:lnTo>
                <a:lnTo>
                  <a:pt x="12700" y="25400"/>
                </a:lnTo>
                <a:lnTo>
                  <a:pt x="12700" y="31750"/>
                </a:lnTo>
                <a:lnTo>
                  <a:pt x="19050" y="31750"/>
                </a:lnTo>
                <a:lnTo>
                  <a:pt x="19050" y="31750"/>
                </a:lnTo>
                <a:lnTo>
                  <a:pt x="19050" y="31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B0D51E8F-95B5-4D99-9155-12E7C405FFE7}"/>
              </a:ext>
            </a:extLst>
          </p:cNvPr>
          <p:cNvSpPr/>
          <p:nvPr/>
        </p:nvSpPr>
        <p:spPr>
          <a:xfrm>
            <a:off x="3860800" y="488950"/>
            <a:ext cx="171450" cy="336550"/>
          </a:xfrm>
          <a:custGeom>
            <a:avLst/>
            <a:gdLst/>
            <a:ahLst/>
            <a:cxnLst/>
            <a:rect l="0" t="0" r="0" b="0"/>
            <a:pathLst>
              <a:path w="171451" h="336551">
                <a:moveTo>
                  <a:pt x="171450" y="6350"/>
                </a:moveTo>
                <a:lnTo>
                  <a:pt x="171450" y="0"/>
                </a:lnTo>
                <a:lnTo>
                  <a:pt x="171450" y="0"/>
                </a:lnTo>
                <a:lnTo>
                  <a:pt x="171450" y="0"/>
                </a:lnTo>
                <a:lnTo>
                  <a:pt x="171450" y="0"/>
                </a:lnTo>
                <a:lnTo>
                  <a:pt x="171450" y="0"/>
                </a:lnTo>
                <a:lnTo>
                  <a:pt x="165100" y="0"/>
                </a:lnTo>
                <a:lnTo>
                  <a:pt x="165100" y="6350"/>
                </a:lnTo>
                <a:lnTo>
                  <a:pt x="158750" y="6350"/>
                </a:lnTo>
                <a:lnTo>
                  <a:pt x="158750" y="6350"/>
                </a:lnTo>
                <a:lnTo>
                  <a:pt x="146050" y="12700"/>
                </a:lnTo>
                <a:lnTo>
                  <a:pt x="146050" y="12700"/>
                </a:lnTo>
                <a:lnTo>
                  <a:pt x="139700" y="19050"/>
                </a:lnTo>
                <a:lnTo>
                  <a:pt x="139700" y="19050"/>
                </a:lnTo>
                <a:lnTo>
                  <a:pt x="133350" y="19050"/>
                </a:lnTo>
                <a:lnTo>
                  <a:pt x="133350" y="25400"/>
                </a:lnTo>
                <a:lnTo>
                  <a:pt x="127000" y="25400"/>
                </a:lnTo>
                <a:lnTo>
                  <a:pt x="127000" y="31750"/>
                </a:lnTo>
                <a:lnTo>
                  <a:pt x="120650" y="38100"/>
                </a:lnTo>
                <a:lnTo>
                  <a:pt x="120650" y="44450"/>
                </a:lnTo>
                <a:lnTo>
                  <a:pt x="120650" y="44450"/>
                </a:lnTo>
                <a:lnTo>
                  <a:pt x="120650" y="57150"/>
                </a:lnTo>
                <a:lnTo>
                  <a:pt x="127000" y="63500"/>
                </a:lnTo>
                <a:lnTo>
                  <a:pt x="127000" y="76200"/>
                </a:lnTo>
                <a:lnTo>
                  <a:pt x="127000" y="82550"/>
                </a:lnTo>
                <a:lnTo>
                  <a:pt x="127000" y="95250"/>
                </a:lnTo>
                <a:lnTo>
                  <a:pt x="133350" y="107950"/>
                </a:lnTo>
                <a:lnTo>
                  <a:pt x="133350" y="127000"/>
                </a:lnTo>
                <a:lnTo>
                  <a:pt x="133350" y="139700"/>
                </a:lnTo>
                <a:lnTo>
                  <a:pt x="127000" y="152400"/>
                </a:lnTo>
                <a:lnTo>
                  <a:pt x="120650" y="171450"/>
                </a:lnTo>
                <a:lnTo>
                  <a:pt x="114300" y="190500"/>
                </a:lnTo>
                <a:lnTo>
                  <a:pt x="107950" y="203200"/>
                </a:lnTo>
                <a:lnTo>
                  <a:pt x="95250" y="222250"/>
                </a:lnTo>
                <a:lnTo>
                  <a:pt x="82550" y="241300"/>
                </a:lnTo>
                <a:lnTo>
                  <a:pt x="69850" y="260350"/>
                </a:lnTo>
                <a:lnTo>
                  <a:pt x="57150" y="279400"/>
                </a:lnTo>
                <a:lnTo>
                  <a:pt x="44450" y="292100"/>
                </a:lnTo>
                <a:lnTo>
                  <a:pt x="31750" y="304800"/>
                </a:lnTo>
                <a:lnTo>
                  <a:pt x="19050" y="311150"/>
                </a:lnTo>
                <a:lnTo>
                  <a:pt x="12700" y="323850"/>
                </a:lnTo>
                <a:lnTo>
                  <a:pt x="0" y="330200"/>
                </a:lnTo>
                <a:lnTo>
                  <a:pt x="0" y="330200"/>
                </a:lnTo>
                <a:lnTo>
                  <a:pt x="0" y="336550"/>
                </a:lnTo>
                <a:lnTo>
                  <a:pt x="0" y="336550"/>
                </a:lnTo>
                <a:lnTo>
                  <a:pt x="6350" y="336550"/>
                </a:lnTo>
                <a:lnTo>
                  <a:pt x="6350" y="3365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6129894F-B768-45B4-99AA-09C9B78DC98F}"/>
              </a:ext>
            </a:extLst>
          </p:cNvPr>
          <p:cNvSpPr/>
          <p:nvPr/>
        </p:nvSpPr>
        <p:spPr>
          <a:xfrm>
            <a:off x="3956050" y="622300"/>
            <a:ext cx="127000" cy="158750"/>
          </a:xfrm>
          <a:custGeom>
            <a:avLst/>
            <a:gdLst/>
            <a:ahLst/>
            <a:cxnLst/>
            <a:rect l="0" t="0" r="0" b="0"/>
            <a:pathLst>
              <a:path w="127001" h="158751">
                <a:moveTo>
                  <a:pt x="107950" y="38100"/>
                </a:move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07950" y="38100"/>
                </a:lnTo>
                <a:lnTo>
                  <a:pt x="114300" y="38100"/>
                </a:lnTo>
                <a:lnTo>
                  <a:pt x="114300" y="38100"/>
                </a:lnTo>
                <a:lnTo>
                  <a:pt x="114300" y="38100"/>
                </a:lnTo>
                <a:lnTo>
                  <a:pt x="114300" y="38100"/>
                </a:lnTo>
                <a:lnTo>
                  <a:pt x="120650" y="31750"/>
                </a:lnTo>
                <a:lnTo>
                  <a:pt x="120650" y="31750"/>
                </a:lnTo>
                <a:lnTo>
                  <a:pt x="120650" y="31750"/>
                </a:lnTo>
                <a:lnTo>
                  <a:pt x="120650" y="3175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19050"/>
                </a:lnTo>
                <a:lnTo>
                  <a:pt x="127000" y="12700"/>
                </a:lnTo>
                <a:lnTo>
                  <a:pt x="120650" y="12700"/>
                </a:lnTo>
                <a:lnTo>
                  <a:pt x="120650" y="12700"/>
                </a:lnTo>
                <a:lnTo>
                  <a:pt x="120650" y="6350"/>
                </a:lnTo>
                <a:lnTo>
                  <a:pt x="120650" y="6350"/>
                </a:lnTo>
                <a:lnTo>
                  <a:pt x="120650" y="6350"/>
                </a:lnTo>
                <a:lnTo>
                  <a:pt x="114300" y="0"/>
                </a:lnTo>
                <a:lnTo>
                  <a:pt x="114300" y="0"/>
                </a:lnTo>
                <a:lnTo>
                  <a:pt x="107950" y="0"/>
                </a:lnTo>
                <a:lnTo>
                  <a:pt x="10795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95250" y="0"/>
                </a:lnTo>
                <a:lnTo>
                  <a:pt x="95250" y="0"/>
                </a:lnTo>
                <a:lnTo>
                  <a:pt x="95250" y="0"/>
                </a:lnTo>
                <a:lnTo>
                  <a:pt x="88900" y="6350"/>
                </a:lnTo>
                <a:lnTo>
                  <a:pt x="88900" y="6350"/>
                </a:lnTo>
                <a:lnTo>
                  <a:pt x="88900" y="12700"/>
                </a:lnTo>
                <a:lnTo>
                  <a:pt x="88900" y="12700"/>
                </a:lnTo>
                <a:lnTo>
                  <a:pt x="88900" y="19050"/>
                </a:lnTo>
                <a:lnTo>
                  <a:pt x="88900" y="25400"/>
                </a:lnTo>
                <a:lnTo>
                  <a:pt x="88900" y="25400"/>
                </a:lnTo>
                <a:lnTo>
                  <a:pt x="82550" y="25400"/>
                </a:lnTo>
                <a:lnTo>
                  <a:pt x="82550" y="31750"/>
                </a:lnTo>
                <a:lnTo>
                  <a:pt x="82550" y="38100"/>
                </a:lnTo>
                <a:lnTo>
                  <a:pt x="76200" y="38100"/>
                </a:lnTo>
                <a:lnTo>
                  <a:pt x="76200" y="44450"/>
                </a:lnTo>
                <a:lnTo>
                  <a:pt x="69850" y="50800"/>
                </a:lnTo>
                <a:lnTo>
                  <a:pt x="69850" y="57150"/>
                </a:lnTo>
                <a:lnTo>
                  <a:pt x="63500" y="63500"/>
                </a:lnTo>
                <a:lnTo>
                  <a:pt x="63500" y="69850"/>
                </a:lnTo>
                <a:lnTo>
                  <a:pt x="57150" y="69850"/>
                </a:lnTo>
                <a:lnTo>
                  <a:pt x="50800" y="76200"/>
                </a:lnTo>
                <a:lnTo>
                  <a:pt x="50800" y="82550"/>
                </a:lnTo>
                <a:lnTo>
                  <a:pt x="44450" y="82550"/>
                </a:lnTo>
                <a:lnTo>
                  <a:pt x="44450" y="88900"/>
                </a:lnTo>
                <a:lnTo>
                  <a:pt x="44450" y="88900"/>
                </a:lnTo>
                <a:lnTo>
                  <a:pt x="44450" y="95250"/>
                </a:lnTo>
                <a:lnTo>
                  <a:pt x="44450" y="95250"/>
                </a:lnTo>
                <a:lnTo>
                  <a:pt x="44450" y="95250"/>
                </a:lnTo>
                <a:lnTo>
                  <a:pt x="44450" y="101600"/>
                </a:lnTo>
                <a:lnTo>
                  <a:pt x="50800" y="101600"/>
                </a:lnTo>
                <a:lnTo>
                  <a:pt x="50800" y="101600"/>
                </a:lnTo>
                <a:lnTo>
                  <a:pt x="57150" y="107950"/>
                </a:lnTo>
                <a:lnTo>
                  <a:pt x="57150" y="107950"/>
                </a:lnTo>
                <a:lnTo>
                  <a:pt x="63500" y="114300"/>
                </a:lnTo>
                <a:lnTo>
                  <a:pt x="63500" y="114300"/>
                </a:lnTo>
                <a:lnTo>
                  <a:pt x="69850" y="114300"/>
                </a:lnTo>
                <a:lnTo>
                  <a:pt x="76200" y="120650"/>
                </a:lnTo>
                <a:lnTo>
                  <a:pt x="76200" y="120650"/>
                </a:lnTo>
                <a:lnTo>
                  <a:pt x="82550" y="120650"/>
                </a:lnTo>
                <a:lnTo>
                  <a:pt x="82550" y="127000"/>
                </a:lnTo>
                <a:lnTo>
                  <a:pt x="88900" y="127000"/>
                </a:lnTo>
                <a:lnTo>
                  <a:pt x="88900" y="127000"/>
                </a:lnTo>
                <a:lnTo>
                  <a:pt x="88900" y="133350"/>
                </a:lnTo>
                <a:lnTo>
                  <a:pt x="95250" y="133350"/>
                </a:lnTo>
                <a:lnTo>
                  <a:pt x="101600" y="139700"/>
                </a:lnTo>
                <a:lnTo>
                  <a:pt x="101600" y="139700"/>
                </a:lnTo>
                <a:lnTo>
                  <a:pt x="107950" y="146050"/>
                </a:lnTo>
                <a:lnTo>
                  <a:pt x="107950" y="146050"/>
                </a:lnTo>
                <a:lnTo>
                  <a:pt x="114300" y="146050"/>
                </a:lnTo>
                <a:lnTo>
                  <a:pt x="114300" y="146050"/>
                </a:lnTo>
                <a:lnTo>
                  <a:pt x="114300" y="146050"/>
                </a:lnTo>
                <a:lnTo>
                  <a:pt x="114300" y="146050"/>
                </a:lnTo>
                <a:lnTo>
                  <a:pt x="120650" y="152400"/>
                </a:lnTo>
                <a:lnTo>
                  <a:pt x="120650" y="152400"/>
                </a:lnTo>
                <a:lnTo>
                  <a:pt x="120650" y="152400"/>
                </a:lnTo>
                <a:lnTo>
                  <a:pt x="120650" y="152400"/>
                </a:lnTo>
                <a:lnTo>
                  <a:pt x="120650" y="152400"/>
                </a:lnTo>
                <a:lnTo>
                  <a:pt x="114300" y="152400"/>
                </a:lnTo>
                <a:lnTo>
                  <a:pt x="114300" y="158750"/>
                </a:lnTo>
                <a:lnTo>
                  <a:pt x="107950" y="158750"/>
                </a:lnTo>
                <a:lnTo>
                  <a:pt x="101600" y="158750"/>
                </a:lnTo>
                <a:lnTo>
                  <a:pt x="95250" y="158750"/>
                </a:lnTo>
                <a:lnTo>
                  <a:pt x="95250" y="158750"/>
                </a:lnTo>
                <a:lnTo>
                  <a:pt x="88900" y="158750"/>
                </a:lnTo>
                <a:lnTo>
                  <a:pt x="82550" y="158750"/>
                </a:lnTo>
                <a:lnTo>
                  <a:pt x="76200" y="158750"/>
                </a:lnTo>
                <a:lnTo>
                  <a:pt x="69850" y="158750"/>
                </a:lnTo>
                <a:lnTo>
                  <a:pt x="63500" y="158750"/>
                </a:lnTo>
                <a:lnTo>
                  <a:pt x="57150" y="158750"/>
                </a:lnTo>
                <a:lnTo>
                  <a:pt x="50800" y="158750"/>
                </a:lnTo>
                <a:lnTo>
                  <a:pt x="44450" y="158750"/>
                </a:lnTo>
                <a:lnTo>
                  <a:pt x="44450" y="158750"/>
                </a:lnTo>
                <a:lnTo>
                  <a:pt x="31750" y="158750"/>
                </a:lnTo>
                <a:lnTo>
                  <a:pt x="31750" y="158750"/>
                </a:lnTo>
                <a:lnTo>
                  <a:pt x="25400" y="152400"/>
                </a:lnTo>
                <a:lnTo>
                  <a:pt x="19050" y="152400"/>
                </a:lnTo>
                <a:lnTo>
                  <a:pt x="12700" y="152400"/>
                </a:lnTo>
                <a:lnTo>
                  <a:pt x="6350" y="152400"/>
                </a:lnTo>
                <a:lnTo>
                  <a:pt x="6350" y="152400"/>
                </a:lnTo>
                <a:lnTo>
                  <a:pt x="6350" y="152400"/>
                </a:lnTo>
                <a:lnTo>
                  <a:pt x="0" y="146050"/>
                </a:lnTo>
                <a:lnTo>
                  <a:pt x="0" y="146050"/>
                </a:lnTo>
                <a:lnTo>
                  <a:pt x="0" y="152400"/>
                </a:lnTo>
                <a:lnTo>
                  <a:pt x="0" y="152400"/>
                </a:lnTo>
                <a:lnTo>
                  <a:pt x="6350" y="146050"/>
                </a:lnTo>
                <a:lnTo>
                  <a:pt x="6350" y="146050"/>
                </a:lnTo>
                <a:lnTo>
                  <a:pt x="12700" y="146050"/>
                </a:lnTo>
                <a:lnTo>
                  <a:pt x="12700" y="146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CDBCDB-75DF-C112-803C-307FABBD7211}"/>
              </a:ext>
            </a:extLst>
          </p:cNvPr>
          <p:cNvSpPr txBox="1"/>
          <p:nvPr/>
        </p:nvSpPr>
        <p:spPr>
          <a:xfrm>
            <a:off x="4785787" y="2598821"/>
            <a:ext cx="251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(from point A to 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2B8895-DD36-515B-2959-C8F51EFD1DB0}"/>
              </a:ext>
            </a:extLst>
          </p:cNvPr>
          <p:cNvSpPr txBox="1"/>
          <p:nvPr/>
        </p:nvSpPr>
        <p:spPr>
          <a:xfrm>
            <a:off x="10007492" y="4948989"/>
            <a:ext cx="251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(from point A to B)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Page-4.png">
            <a:extLst>
              <a:ext uri="{FF2B5EF4-FFF2-40B4-BE49-F238E27FC236}">
                <a16:creationId xmlns:a16="http://schemas.microsoft.com/office/drawing/2014/main" xmlns="" id="{79730485-28F6-409E-AD06-59BCF72F9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4" y="0"/>
            <a:ext cx="894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>
            <a:extLst>
              <a:ext uri="{FF2B5EF4-FFF2-40B4-BE49-F238E27FC236}">
                <a16:creationId xmlns:a16="http://schemas.microsoft.com/office/drawing/2014/main" xmlns="" id="{14611C96-49CC-40EF-9584-FBD4FEB2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4" y="3303588"/>
            <a:ext cx="1476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xmlns="" id="{33F43191-8FB2-4D96-997A-C1C452B1E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00601"/>
            <a:ext cx="4700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>
                <a:solidFill>
                  <a:srgbClr val="000000"/>
                </a:solidFill>
              </a:rPr>
              <a:t>t1 = (15 + (15^2 + 4*4.9*50)^0.5)/(2*4.95) = 5.0727 = 5.07 s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xmlns="" id="{837C976F-07B5-414A-88DE-8D06D67A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108576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8D807F-C41E-CF8C-9C6C-5E89BD31DFDF}"/>
              </a:ext>
            </a:extLst>
          </p:cNvPr>
          <p:cNvSpPr txBox="1"/>
          <p:nvPr/>
        </p:nvSpPr>
        <p:spPr>
          <a:xfrm>
            <a:off x="7305138" y="152400"/>
            <a:ext cx="251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(point C)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C0EEFCB6-4078-4705-A406-8E6F51784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Describing Motion …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AB9826AF-5666-4A8A-B540-59BD394BFA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8468" y="1694688"/>
            <a:ext cx="9275064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/>
              <a:t>Coordinates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dirty="0">
                <a:sym typeface="Wingdings" panose="05000000000000000000" pitchFamily="2" charset="2"/>
              </a:rPr>
              <a:t>  Position (displacement)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dirty="0">
                <a:sym typeface="Wingdings" panose="05000000000000000000" pitchFamily="2" charset="2"/>
              </a:rPr>
              <a:t>  Velocity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sym typeface="Wingdings" panose="05000000000000000000" pitchFamily="2" charset="2"/>
              </a:rPr>
              <a:t>  Acceleration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sym typeface="Wingdings" panose="05000000000000000000" pitchFamily="2" charset="2"/>
              </a:rPr>
              <a:t>   a) Motion with </a:t>
            </a:r>
            <a:r>
              <a:rPr lang="en-US" altLang="en-US" sz="3600" b="1" i="1" dirty="0">
                <a:solidFill>
                  <a:srgbClr val="FF0000"/>
                </a:solidFill>
                <a:sym typeface="Wingdings" panose="05000000000000000000" pitchFamily="2" charset="2"/>
              </a:rPr>
              <a:t>zero acceleration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sym typeface="Wingdings" panose="05000000000000000000" pitchFamily="2" charset="2"/>
              </a:rPr>
              <a:t>   b) Motion with </a:t>
            </a:r>
            <a:r>
              <a:rPr lang="en-US" altLang="en-US" sz="3600" b="1" i="1" dirty="0">
                <a:solidFill>
                  <a:schemeClr val="accent2"/>
                </a:solidFill>
                <a:sym typeface="Wingdings" panose="05000000000000000000" pitchFamily="2" charset="2"/>
              </a:rPr>
              <a:t>non-zero acceleration</a:t>
            </a:r>
            <a:endParaRPr lang="en-US" altLang="en-US" sz="3600" b="1" i="1" dirty="0">
              <a:solidFill>
                <a:schemeClr val="accent2"/>
              </a:solidFill>
            </a:endParaRPr>
          </a:p>
        </p:txBody>
      </p:sp>
      <p:sp>
        <p:nvSpPr>
          <p:cNvPr id="7172" name="Rectangle 4" descr="Green marble">
            <a:extLst>
              <a:ext uri="{FF2B5EF4-FFF2-40B4-BE49-F238E27FC236}">
                <a16:creationId xmlns:a16="http://schemas.microsoft.com/office/drawing/2014/main" xmlns="" id="{EFD106DE-0586-43DD-8C5C-603A0790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36650"/>
            <a:ext cx="7823200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2.5: Proportional Reasoning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1201" y="1556327"/>
            <a:ext cx="4011283" cy="2869025"/>
          </a:xfrm>
        </p:spPr>
        <p:txBody>
          <a:bodyPr/>
          <a:lstStyle/>
          <a:p>
            <a:r>
              <a:rPr lang="en-US" dirty="0"/>
              <a:t>Thinking about your numbers</a:t>
            </a:r>
          </a:p>
          <a:p>
            <a:r>
              <a:rPr lang="en-US" dirty="0"/>
              <a:t>For example: there are linear, quadratic, inverse, inverse-square proportions between two variables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</a:t>
            </a:r>
          </a:p>
        </p:txBody>
      </p:sp>
      <p:pic>
        <p:nvPicPr>
          <p:cNvPr id="4" name="Picture 3" descr="Graph a, linear relationship.  The graph is a straight increasing line that starts at origin and passes through points (x, y) and (2 x, 2 y)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"/>
          <a:stretch/>
        </p:blipFill>
        <p:spPr>
          <a:xfrm>
            <a:off x="6213717" y="1611339"/>
            <a:ext cx="1909550" cy="2267820"/>
          </a:xfrm>
          <a:prstGeom prst="rect">
            <a:avLst/>
          </a:prstGeom>
        </p:spPr>
      </p:pic>
      <p:pic>
        <p:nvPicPr>
          <p:cNvPr id="5" name="Picture 4" descr="Graph b, quadratic relationship. The graph is a curved line that starts at origin and rises sharply through points (x, y) and (2 x, 4 y)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"/>
          <a:stretch/>
        </p:blipFill>
        <p:spPr>
          <a:xfrm>
            <a:off x="8339864" y="1603086"/>
            <a:ext cx="1909550" cy="2273500"/>
          </a:xfrm>
          <a:prstGeom prst="rect">
            <a:avLst/>
          </a:prstGeom>
        </p:spPr>
      </p:pic>
      <p:pic>
        <p:nvPicPr>
          <p:cNvPr id="6" name="Picture 5" descr="Graph c, inverse relationship. The graph is a curved line that starts at 4 y, then sharply declines through the points (x, y), (2 x, one-half y) and (4 x, one-fourth y)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"/>
          <a:stretch/>
        </p:blipFill>
        <p:spPr>
          <a:xfrm>
            <a:off x="6214892" y="4121190"/>
            <a:ext cx="1909550" cy="2250123"/>
          </a:xfrm>
          <a:prstGeom prst="rect">
            <a:avLst/>
          </a:prstGeom>
        </p:spPr>
      </p:pic>
      <p:pic>
        <p:nvPicPr>
          <p:cNvPr id="7" name="Picture 6" descr="Graph d, inverse-square relationship. The graph is a curved line that starts at 4 y, then steeply declines to (x, y), (2 x, one-fourth y) and (4 x, one-eighth y).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"/>
          <a:stretch/>
        </p:blipFill>
        <p:spPr>
          <a:xfrm>
            <a:off x="8327854" y="4112986"/>
            <a:ext cx="1909550" cy="22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3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>
            <a:extLst>
              <a:ext uri="{FF2B5EF4-FFF2-40B4-BE49-F238E27FC236}">
                <a16:creationId xmlns:a16="http://schemas.microsoft.com/office/drawing/2014/main" xmlns="" id="{A2067875-9386-437F-9FF2-4A770032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075" y="1066801"/>
            <a:ext cx="8686800" cy="2862263"/>
          </a:xfrm>
        </p:spPr>
        <p:txBody>
          <a:bodyPr/>
          <a:lstStyle/>
          <a:p>
            <a:pPr algn="just"/>
            <a:r>
              <a:rPr lang="en-US" altLang="en-US" sz="3200"/>
              <a:t>When you brake on dry pavement, your maximum acceleration is about three times greater than when you brake on wet pavement. For a given initial speed, how does your stopping distance </a:t>
            </a:r>
            <a:r>
              <a:rPr lang="en-US" altLang="en-US" sz="3200" i="1"/>
              <a:t>x</a:t>
            </a:r>
            <a:r>
              <a:rPr lang="en-US" altLang="en-US" sz="3200" baseline="-25000"/>
              <a:t>dry</a:t>
            </a:r>
            <a:r>
              <a:rPr lang="en-US" altLang="en-US" sz="3200"/>
              <a:t> on dry pavement compare with your stopping distance </a:t>
            </a:r>
            <a:r>
              <a:rPr lang="en-US" altLang="en-US" sz="3200" i="1"/>
              <a:t>x</a:t>
            </a:r>
            <a:r>
              <a:rPr lang="en-US" altLang="en-US" sz="3200" baseline="-25000"/>
              <a:t>wet</a:t>
            </a:r>
            <a:r>
              <a:rPr lang="en-US" altLang="en-US" sz="3200"/>
              <a:t> on wet pavement?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xmlns="" id="{05C5D697-07B4-4685-8255-056E4DBB6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0" y="3929064"/>
            <a:ext cx="8229600" cy="19335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a)	</a:t>
            </a:r>
            <a:r>
              <a:rPr lang="en-US" altLang="en-US" i="1" dirty="0" err="1"/>
              <a:t>x</a:t>
            </a:r>
            <a:r>
              <a:rPr lang="en-US" altLang="en-US" baseline="-25000" dirty="0" err="1"/>
              <a:t>dry</a:t>
            </a:r>
            <a:r>
              <a:rPr lang="en-US" altLang="en-US" dirty="0"/>
              <a:t> = 1/3</a:t>
            </a:r>
            <a:r>
              <a:rPr lang="en-US" altLang="en-US" i="1" dirty="0"/>
              <a:t>x</a:t>
            </a:r>
            <a:r>
              <a:rPr lang="en-US" altLang="en-US" baseline="-25000" dirty="0"/>
              <a:t>wet</a:t>
            </a:r>
          </a:p>
          <a:p>
            <a:pPr>
              <a:buFontTx/>
              <a:buNone/>
            </a:pPr>
            <a:r>
              <a:rPr lang="en-US" altLang="en-US" dirty="0"/>
              <a:t>b)	</a:t>
            </a:r>
            <a:r>
              <a:rPr lang="en-US" altLang="en-US" i="1" dirty="0" err="1"/>
              <a:t>x</a:t>
            </a:r>
            <a:r>
              <a:rPr lang="en-US" altLang="en-US" baseline="-25000" dirty="0" err="1"/>
              <a:t>dry</a:t>
            </a:r>
            <a:r>
              <a:rPr lang="en-US" altLang="en-US" dirty="0"/>
              <a:t> = 3</a:t>
            </a:r>
            <a:r>
              <a:rPr lang="en-US" altLang="en-US" i="1" dirty="0"/>
              <a:t>x</a:t>
            </a:r>
            <a:r>
              <a:rPr lang="en-US" altLang="en-US" baseline="-25000" dirty="0"/>
              <a:t>wet</a:t>
            </a:r>
          </a:p>
          <a:p>
            <a:pPr>
              <a:buFontTx/>
              <a:buNone/>
            </a:pPr>
            <a:r>
              <a:rPr lang="en-US" altLang="en-US" dirty="0"/>
              <a:t>c)	</a:t>
            </a:r>
            <a:r>
              <a:rPr lang="en-US" altLang="en-US" i="1" dirty="0" err="1"/>
              <a:t>x</a:t>
            </a:r>
            <a:r>
              <a:rPr lang="en-US" altLang="en-US" baseline="-25000" dirty="0" err="1"/>
              <a:t>dry</a:t>
            </a:r>
            <a:r>
              <a:rPr lang="en-US" altLang="en-US" dirty="0"/>
              <a:t> = 1/9</a:t>
            </a:r>
            <a:r>
              <a:rPr lang="en-US" altLang="en-US" i="1" dirty="0"/>
              <a:t>x</a:t>
            </a:r>
            <a:r>
              <a:rPr lang="en-US" altLang="en-US" baseline="-25000" dirty="0"/>
              <a:t>wet</a:t>
            </a:r>
          </a:p>
          <a:p>
            <a:pPr>
              <a:buFontTx/>
              <a:buNone/>
            </a:pPr>
            <a:r>
              <a:rPr lang="en-US" altLang="en-US" dirty="0"/>
              <a:t>d)	</a:t>
            </a:r>
            <a:r>
              <a:rPr lang="en-US" altLang="en-US" i="1" dirty="0" err="1"/>
              <a:t>x</a:t>
            </a:r>
            <a:r>
              <a:rPr lang="en-US" altLang="en-US" baseline="-25000" dirty="0" err="1"/>
              <a:t>dry</a:t>
            </a:r>
            <a:r>
              <a:rPr lang="en-US" altLang="en-US" dirty="0"/>
              <a:t> = 9</a:t>
            </a:r>
            <a:r>
              <a:rPr lang="en-US" altLang="en-US" i="1" dirty="0"/>
              <a:t>x</a:t>
            </a:r>
            <a:r>
              <a:rPr lang="en-US" altLang="en-US" baseline="-25000" dirty="0"/>
              <a:t>wet</a:t>
            </a:r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xmlns="" id="{89F0CDAD-58C9-4343-874C-03588986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>
                <a:solidFill>
                  <a:srgbClr val="000000"/>
                </a:solidFill>
              </a:rPr>
              <a:t>© 2016 Pearson Education, Inc.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D24B01D-B4BC-4847-A299-92C69493E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FF0000"/>
                </a:solidFill>
                <a:latin typeface="Times New Roman"/>
              </a:rPr>
              <a:t>Clicker problem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0B263CE9-84A0-4157-BDF3-E39CBABCA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Kinematics in One Dimension: Displacement</a:t>
            </a:r>
          </a:p>
        </p:txBody>
      </p:sp>
      <p:pic>
        <p:nvPicPr>
          <p:cNvPr id="8195" name="Picture 2" descr="F02-1">
            <a:extLst>
              <a:ext uri="{FF2B5EF4-FFF2-40B4-BE49-F238E27FC236}">
                <a16:creationId xmlns:a16="http://schemas.microsoft.com/office/drawing/2014/main" xmlns="" id="{5FF00C98-6ED5-4048-90AD-5B7A1F785B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828800"/>
            <a:ext cx="7315200" cy="4013200"/>
          </a:xfrm>
          <a:noFill/>
        </p:spPr>
      </p:pic>
      <p:sp>
        <p:nvSpPr>
          <p:cNvPr id="8196" name="Rectangle 6">
            <a:extLst>
              <a:ext uri="{FF2B5EF4-FFF2-40B4-BE49-F238E27FC236}">
                <a16:creationId xmlns:a16="http://schemas.microsoft.com/office/drawing/2014/main" xmlns="" id="{D1240123-96A3-4906-872E-5FD68345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xmlns="" id="{6B1AD164-1EDB-48C8-8874-C36E4BA07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943600"/>
          <a:ext cx="24384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723586" imgH="228501" progId="Equation.3">
                  <p:embed/>
                </p:oleObj>
              </mc:Choice>
              <mc:Fallback>
                <p:oleObj name="Equation" r:id="rId4" imgW="723586" imgH="228501" progId="Equation.3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xmlns="" id="{6B1AD164-1EDB-48C8-8874-C36E4BA07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943600"/>
                        <a:ext cx="24384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xmlns="" id="{5B46A639-FFD9-40EC-B5CC-38CB934C0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546" y="24384"/>
            <a:ext cx="3651504" cy="625281"/>
          </a:xfrm>
        </p:spPr>
        <p:txBody>
          <a:bodyPr/>
          <a:lstStyle/>
          <a:p>
            <a:pPr eaLnBrk="1" hangingPunct="1"/>
            <a:r>
              <a:rPr lang="en-US" altLang="en-US" dirty="0"/>
              <a:t>Average velocity</a:t>
            </a:r>
          </a:p>
        </p:txBody>
      </p:sp>
      <p:pic>
        <p:nvPicPr>
          <p:cNvPr id="10243" name="Picture 4" descr="F02-21">
            <a:extLst>
              <a:ext uri="{FF2B5EF4-FFF2-40B4-BE49-F238E27FC236}">
                <a16:creationId xmlns:a16="http://schemas.microsoft.com/office/drawing/2014/main" xmlns="" id="{DAF07298-7E82-4E87-9009-CE2FF7EFD5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76400"/>
            <a:ext cx="5715000" cy="4514850"/>
          </a:xfrm>
          <a:noFill/>
        </p:spPr>
      </p:pic>
      <p:sp>
        <p:nvSpPr>
          <p:cNvPr id="10244" name="Rectangle 8">
            <a:extLst>
              <a:ext uri="{FF2B5EF4-FFF2-40B4-BE49-F238E27FC236}">
                <a16:creationId xmlns:a16="http://schemas.microsoft.com/office/drawing/2014/main" xmlns="" id="{6AFDFD4A-3B28-4FA6-9D2E-7EE69CC3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029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10245" name="Object 7">
            <a:extLst>
              <a:ext uri="{FF2B5EF4-FFF2-40B4-BE49-F238E27FC236}">
                <a16:creationId xmlns:a16="http://schemas.microsoft.com/office/drawing/2014/main" xmlns="" id="{0C0B42C1-C2BC-45C9-AF7E-522B33C745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01824"/>
              </p:ext>
            </p:extLst>
          </p:nvPr>
        </p:nvGraphicFramePr>
        <p:xfrm>
          <a:off x="8147050" y="1380931"/>
          <a:ext cx="167640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482391" imgH="393529" progId="Equation.3">
                  <p:embed/>
                </p:oleObj>
              </mc:Choice>
              <mc:Fallback>
                <p:oleObj name="Equation" r:id="rId4" imgW="482391" imgH="393529" progId="Equation.3">
                  <p:embed/>
                  <p:pic>
                    <p:nvPicPr>
                      <p:cNvPr id="10245" name="Object 7">
                        <a:extLst>
                          <a:ext uri="{FF2B5EF4-FFF2-40B4-BE49-F238E27FC236}">
                            <a16:creationId xmlns:a16="http://schemas.microsoft.com/office/drawing/2014/main" xmlns="" id="{0C0B42C1-C2BC-45C9-AF7E-522B33C745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050" y="1380931"/>
                        <a:ext cx="167640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9B298D9F-34F1-4C48-801F-6207CBF78295}"/>
              </a:ext>
            </a:extLst>
          </p:cNvPr>
          <p:cNvSpPr/>
          <p:nvPr/>
        </p:nvSpPr>
        <p:spPr>
          <a:xfrm>
            <a:off x="8248650" y="4438650"/>
            <a:ext cx="215900" cy="31750"/>
          </a:xfrm>
          <a:custGeom>
            <a:avLst/>
            <a:gdLst/>
            <a:ahLst/>
            <a:cxnLst/>
            <a:rect l="0" t="0" r="0" b="0"/>
            <a:pathLst>
              <a:path w="215901" h="31751">
                <a:moveTo>
                  <a:pt x="0" y="25400"/>
                </a:moveTo>
                <a:lnTo>
                  <a:pt x="6350" y="25400"/>
                </a:lnTo>
                <a:lnTo>
                  <a:pt x="6350" y="25400"/>
                </a:lnTo>
                <a:lnTo>
                  <a:pt x="6350" y="25400"/>
                </a:lnTo>
                <a:lnTo>
                  <a:pt x="6350" y="25400"/>
                </a:lnTo>
                <a:lnTo>
                  <a:pt x="6350" y="25400"/>
                </a:lnTo>
                <a:lnTo>
                  <a:pt x="12700" y="31750"/>
                </a:lnTo>
                <a:lnTo>
                  <a:pt x="12700" y="31750"/>
                </a:lnTo>
                <a:lnTo>
                  <a:pt x="12700" y="31750"/>
                </a:lnTo>
                <a:lnTo>
                  <a:pt x="12700" y="31750"/>
                </a:lnTo>
                <a:lnTo>
                  <a:pt x="12700" y="31750"/>
                </a:lnTo>
                <a:lnTo>
                  <a:pt x="19050" y="31750"/>
                </a:lnTo>
                <a:lnTo>
                  <a:pt x="19050" y="31750"/>
                </a:lnTo>
                <a:lnTo>
                  <a:pt x="19050" y="31750"/>
                </a:lnTo>
                <a:lnTo>
                  <a:pt x="25400" y="31750"/>
                </a:lnTo>
                <a:lnTo>
                  <a:pt x="25400" y="31750"/>
                </a:lnTo>
                <a:lnTo>
                  <a:pt x="31750" y="31750"/>
                </a:lnTo>
                <a:lnTo>
                  <a:pt x="31750" y="31750"/>
                </a:lnTo>
                <a:lnTo>
                  <a:pt x="38100" y="31750"/>
                </a:lnTo>
                <a:lnTo>
                  <a:pt x="38100" y="31750"/>
                </a:lnTo>
                <a:lnTo>
                  <a:pt x="44450" y="31750"/>
                </a:lnTo>
                <a:lnTo>
                  <a:pt x="50800" y="31750"/>
                </a:lnTo>
                <a:lnTo>
                  <a:pt x="57150" y="31750"/>
                </a:lnTo>
                <a:lnTo>
                  <a:pt x="63500" y="31750"/>
                </a:lnTo>
                <a:lnTo>
                  <a:pt x="76200" y="31750"/>
                </a:lnTo>
                <a:lnTo>
                  <a:pt x="82550" y="31750"/>
                </a:lnTo>
                <a:lnTo>
                  <a:pt x="88900" y="25400"/>
                </a:lnTo>
                <a:lnTo>
                  <a:pt x="101600" y="25400"/>
                </a:lnTo>
                <a:lnTo>
                  <a:pt x="114300" y="19050"/>
                </a:lnTo>
                <a:lnTo>
                  <a:pt x="127000" y="19050"/>
                </a:lnTo>
                <a:lnTo>
                  <a:pt x="133350" y="19050"/>
                </a:lnTo>
                <a:lnTo>
                  <a:pt x="146050" y="12700"/>
                </a:lnTo>
                <a:lnTo>
                  <a:pt x="158750" y="12700"/>
                </a:lnTo>
                <a:lnTo>
                  <a:pt x="171450" y="12700"/>
                </a:lnTo>
                <a:lnTo>
                  <a:pt x="177800" y="6350"/>
                </a:lnTo>
                <a:lnTo>
                  <a:pt x="190500" y="6350"/>
                </a:lnTo>
                <a:lnTo>
                  <a:pt x="196850" y="6350"/>
                </a:lnTo>
                <a:lnTo>
                  <a:pt x="203200" y="0"/>
                </a:lnTo>
                <a:lnTo>
                  <a:pt x="209550" y="0"/>
                </a:lnTo>
                <a:lnTo>
                  <a:pt x="215900" y="0"/>
                </a:lnTo>
                <a:lnTo>
                  <a:pt x="2159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8C86DA36-24A7-4BE0-B9D9-C74B13C07B84}"/>
              </a:ext>
            </a:extLst>
          </p:cNvPr>
          <p:cNvSpPr/>
          <p:nvPr/>
        </p:nvSpPr>
        <p:spPr>
          <a:xfrm>
            <a:off x="8286750" y="4559300"/>
            <a:ext cx="222250" cy="38100"/>
          </a:xfrm>
          <a:custGeom>
            <a:avLst/>
            <a:gdLst/>
            <a:ahLst/>
            <a:cxnLst/>
            <a:rect l="0" t="0" r="0" b="0"/>
            <a:pathLst>
              <a:path w="222251" h="38101">
                <a:moveTo>
                  <a:pt x="25400" y="38100"/>
                </a:moveTo>
                <a:lnTo>
                  <a:pt x="19050" y="38100"/>
                </a:lnTo>
                <a:lnTo>
                  <a:pt x="12700" y="31750"/>
                </a:lnTo>
                <a:lnTo>
                  <a:pt x="6350" y="31750"/>
                </a:lnTo>
                <a:lnTo>
                  <a:pt x="6350" y="25400"/>
                </a:lnTo>
                <a:lnTo>
                  <a:pt x="6350" y="25400"/>
                </a:lnTo>
                <a:lnTo>
                  <a:pt x="0" y="25400"/>
                </a:lnTo>
                <a:lnTo>
                  <a:pt x="0" y="19050"/>
                </a:lnTo>
                <a:lnTo>
                  <a:pt x="0" y="19050"/>
                </a:lnTo>
                <a:lnTo>
                  <a:pt x="0" y="12700"/>
                </a:lnTo>
                <a:lnTo>
                  <a:pt x="6350" y="12700"/>
                </a:lnTo>
                <a:lnTo>
                  <a:pt x="6350" y="12700"/>
                </a:lnTo>
                <a:lnTo>
                  <a:pt x="6350" y="12700"/>
                </a:lnTo>
                <a:lnTo>
                  <a:pt x="6350" y="6350"/>
                </a:lnTo>
                <a:lnTo>
                  <a:pt x="12700" y="6350"/>
                </a:lnTo>
                <a:lnTo>
                  <a:pt x="12700" y="6350"/>
                </a:lnTo>
                <a:lnTo>
                  <a:pt x="19050" y="6350"/>
                </a:lnTo>
                <a:lnTo>
                  <a:pt x="19050" y="6350"/>
                </a:lnTo>
                <a:lnTo>
                  <a:pt x="25400" y="6350"/>
                </a:lnTo>
                <a:lnTo>
                  <a:pt x="31750" y="6350"/>
                </a:lnTo>
                <a:lnTo>
                  <a:pt x="38100" y="6350"/>
                </a:lnTo>
                <a:lnTo>
                  <a:pt x="44450" y="12700"/>
                </a:lnTo>
                <a:lnTo>
                  <a:pt x="57150" y="12700"/>
                </a:lnTo>
                <a:lnTo>
                  <a:pt x="63500" y="12700"/>
                </a:lnTo>
                <a:lnTo>
                  <a:pt x="76200" y="12700"/>
                </a:lnTo>
                <a:lnTo>
                  <a:pt x="88900" y="12700"/>
                </a:lnTo>
                <a:lnTo>
                  <a:pt x="107950" y="12700"/>
                </a:lnTo>
                <a:lnTo>
                  <a:pt x="120650" y="12700"/>
                </a:lnTo>
                <a:lnTo>
                  <a:pt x="133350" y="6350"/>
                </a:lnTo>
                <a:lnTo>
                  <a:pt x="146050" y="6350"/>
                </a:lnTo>
                <a:lnTo>
                  <a:pt x="158750" y="6350"/>
                </a:lnTo>
                <a:lnTo>
                  <a:pt x="177800" y="0"/>
                </a:lnTo>
                <a:lnTo>
                  <a:pt x="190500" y="0"/>
                </a:lnTo>
                <a:lnTo>
                  <a:pt x="196850" y="0"/>
                </a:lnTo>
                <a:lnTo>
                  <a:pt x="203200" y="0"/>
                </a:lnTo>
                <a:lnTo>
                  <a:pt x="209550" y="0"/>
                </a:lnTo>
                <a:lnTo>
                  <a:pt x="215900" y="0"/>
                </a:lnTo>
                <a:lnTo>
                  <a:pt x="222250" y="0"/>
                </a:lnTo>
                <a:lnTo>
                  <a:pt x="222250" y="0"/>
                </a:lnTo>
                <a:lnTo>
                  <a:pt x="2222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9FE164B4-9873-4090-80E7-A6D972407F92}"/>
              </a:ext>
            </a:extLst>
          </p:cNvPr>
          <p:cNvSpPr/>
          <p:nvPr/>
        </p:nvSpPr>
        <p:spPr>
          <a:xfrm>
            <a:off x="8788400" y="4286250"/>
            <a:ext cx="209550" cy="228600"/>
          </a:xfrm>
          <a:custGeom>
            <a:avLst/>
            <a:gdLst/>
            <a:ahLst/>
            <a:cxnLst/>
            <a:rect l="0" t="0" r="0" b="0"/>
            <a:pathLst>
              <a:path w="209551" h="228601">
                <a:moveTo>
                  <a:pt x="19050" y="0"/>
                </a:moveTo>
                <a:lnTo>
                  <a:pt x="19050" y="6350"/>
                </a:lnTo>
                <a:lnTo>
                  <a:pt x="19050" y="6350"/>
                </a:lnTo>
                <a:lnTo>
                  <a:pt x="19050" y="12700"/>
                </a:lnTo>
                <a:lnTo>
                  <a:pt x="25400" y="12700"/>
                </a:lnTo>
                <a:lnTo>
                  <a:pt x="25400" y="12700"/>
                </a:lnTo>
                <a:lnTo>
                  <a:pt x="25400" y="19050"/>
                </a:lnTo>
                <a:lnTo>
                  <a:pt x="25400" y="19050"/>
                </a:lnTo>
                <a:lnTo>
                  <a:pt x="25400" y="1905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31750"/>
                </a:lnTo>
                <a:lnTo>
                  <a:pt x="25400" y="31750"/>
                </a:lnTo>
                <a:lnTo>
                  <a:pt x="25400" y="38100"/>
                </a:lnTo>
                <a:lnTo>
                  <a:pt x="25400" y="38100"/>
                </a:lnTo>
                <a:lnTo>
                  <a:pt x="25400" y="44450"/>
                </a:lnTo>
                <a:lnTo>
                  <a:pt x="25400" y="50800"/>
                </a:lnTo>
                <a:lnTo>
                  <a:pt x="25400" y="57150"/>
                </a:lnTo>
                <a:lnTo>
                  <a:pt x="25400" y="63500"/>
                </a:lnTo>
                <a:lnTo>
                  <a:pt x="19050" y="69850"/>
                </a:lnTo>
                <a:lnTo>
                  <a:pt x="19050" y="76200"/>
                </a:lnTo>
                <a:lnTo>
                  <a:pt x="19050" y="82550"/>
                </a:lnTo>
                <a:lnTo>
                  <a:pt x="19050" y="88900"/>
                </a:lnTo>
                <a:lnTo>
                  <a:pt x="19050" y="95250"/>
                </a:lnTo>
                <a:lnTo>
                  <a:pt x="19050" y="101600"/>
                </a:lnTo>
                <a:lnTo>
                  <a:pt x="19050" y="107950"/>
                </a:lnTo>
                <a:lnTo>
                  <a:pt x="19050" y="120650"/>
                </a:lnTo>
                <a:lnTo>
                  <a:pt x="19050" y="127000"/>
                </a:lnTo>
                <a:lnTo>
                  <a:pt x="12700" y="133350"/>
                </a:lnTo>
                <a:lnTo>
                  <a:pt x="12700" y="139700"/>
                </a:lnTo>
                <a:lnTo>
                  <a:pt x="12700" y="152400"/>
                </a:lnTo>
                <a:lnTo>
                  <a:pt x="6350" y="165100"/>
                </a:lnTo>
                <a:lnTo>
                  <a:pt x="6350" y="171450"/>
                </a:lnTo>
                <a:lnTo>
                  <a:pt x="6350" y="177800"/>
                </a:lnTo>
                <a:lnTo>
                  <a:pt x="0" y="184150"/>
                </a:lnTo>
                <a:lnTo>
                  <a:pt x="0" y="190500"/>
                </a:lnTo>
                <a:lnTo>
                  <a:pt x="0" y="196850"/>
                </a:lnTo>
                <a:lnTo>
                  <a:pt x="0" y="203200"/>
                </a:lnTo>
                <a:lnTo>
                  <a:pt x="0" y="209550"/>
                </a:lnTo>
                <a:lnTo>
                  <a:pt x="6350" y="215900"/>
                </a:lnTo>
                <a:lnTo>
                  <a:pt x="6350" y="215900"/>
                </a:lnTo>
                <a:lnTo>
                  <a:pt x="12700" y="222250"/>
                </a:lnTo>
                <a:lnTo>
                  <a:pt x="12700" y="222250"/>
                </a:lnTo>
                <a:lnTo>
                  <a:pt x="19050" y="222250"/>
                </a:lnTo>
                <a:lnTo>
                  <a:pt x="19050" y="228600"/>
                </a:lnTo>
                <a:lnTo>
                  <a:pt x="25400" y="228600"/>
                </a:lnTo>
                <a:lnTo>
                  <a:pt x="38100" y="228600"/>
                </a:lnTo>
                <a:lnTo>
                  <a:pt x="44450" y="228600"/>
                </a:lnTo>
                <a:lnTo>
                  <a:pt x="57150" y="228600"/>
                </a:lnTo>
                <a:lnTo>
                  <a:pt x="69850" y="228600"/>
                </a:lnTo>
                <a:lnTo>
                  <a:pt x="76200" y="228600"/>
                </a:lnTo>
                <a:lnTo>
                  <a:pt x="88900" y="228600"/>
                </a:lnTo>
                <a:lnTo>
                  <a:pt x="101600" y="228600"/>
                </a:lnTo>
                <a:lnTo>
                  <a:pt x="114300" y="228600"/>
                </a:lnTo>
                <a:lnTo>
                  <a:pt x="127000" y="228600"/>
                </a:lnTo>
                <a:lnTo>
                  <a:pt x="133350" y="228600"/>
                </a:lnTo>
                <a:lnTo>
                  <a:pt x="146050" y="228600"/>
                </a:lnTo>
                <a:lnTo>
                  <a:pt x="158750" y="228600"/>
                </a:lnTo>
                <a:lnTo>
                  <a:pt x="165100" y="228600"/>
                </a:lnTo>
                <a:lnTo>
                  <a:pt x="171450" y="228600"/>
                </a:lnTo>
                <a:lnTo>
                  <a:pt x="184150" y="228600"/>
                </a:lnTo>
                <a:lnTo>
                  <a:pt x="190500" y="228600"/>
                </a:lnTo>
                <a:lnTo>
                  <a:pt x="196850" y="228600"/>
                </a:lnTo>
                <a:lnTo>
                  <a:pt x="203200" y="228600"/>
                </a:lnTo>
                <a:lnTo>
                  <a:pt x="209550" y="222250"/>
                </a:lnTo>
                <a:lnTo>
                  <a:pt x="209550" y="222250"/>
                </a:lnTo>
                <a:lnTo>
                  <a:pt x="209550" y="2222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F9D981A3-82E1-4313-826E-4351426057A8}"/>
              </a:ext>
            </a:extLst>
          </p:cNvPr>
          <p:cNvSpPr/>
          <p:nvPr/>
        </p:nvSpPr>
        <p:spPr>
          <a:xfrm>
            <a:off x="8985250" y="4368800"/>
            <a:ext cx="69850" cy="457200"/>
          </a:xfrm>
          <a:custGeom>
            <a:avLst/>
            <a:gdLst/>
            <a:ahLst/>
            <a:cxnLst/>
            <a:rect l="0" t="0" r="0" b="0"/>
            <a:pathLst>
              <a:path w="69851" h="457201">
                <a:moveTo>
                  <a:pt x="69850" y="6350"/>
                </a:moveTo>
                <a:lnTo>
                  <a:pt x="69850" y="6350"/>
                </a:lnTo>
                <a:lnTo>
                  <a:pt x="69850" y="6350"/>
                </a:lnTo>
                <a:lnTo>
                  <a:pt x="63500" y="6350"/>
                </a:lnTo>
                <a:lnTo>
                  <a:pt x="63500" y="6350"/>
                </a:lnTo>
                <a:lnTo>
                  <a:pt x="57150" y="0"/>
                </a:lnTo>
                <a:lnTo>
                  <a:pt x="57150" y="0"/>
                </a:lnTo>
                <a:lnTo>
                  <a:pt x="50800" y="0"/>
                </a:lnTo>
                <a:lnTo>
                  <a:pt x="50800" y="0"/>
                </a:lnTo>
                <a:lnTo>
                  <a:pt x="44450" y="6350"/>
                </a:lnTo>
                <a:lnTo>
                  <a:pt x="44450" y="6350"/>
                </a:lnTo>
                <a:lnTo>
                  <a:pt x="38100" y="12700"/>
                </a:lnTo>
                <a:lnTo>
                  <a:pt x="31750" y="12700"/>
                </a:lnTo>
                <a:lnTo>
                  <a:pt x="31750" y="19050"/>
                </a:lnTo>
                <a:lnTo>
                  <a:pt x="25400" y="25400"/>
                </a:lnTo>
                <a:lnTo>
                  <a:pt x="25400" y="31750"/>
                </a:lnTo>
                <a:lnTo>
                  <a:pt x="19050" y="44450"/>
                </a:lnTo>
                <a:lnTo>
                  <a:pt x="19050" y="50800"/>
                </a:lnTo>
                <a:lnTo>
                  <a:pt x="19050" y="63500"/>
                </a:lnTo>
                <a:lnTo>
                  <a:pt x="19050" y="82550"/>
                </a:lnTo>
                <a:lnTo>
                  <a:pt x="19050" y="88900"/>
                </a:lnTo>
                <a:lnTo>
                  <a:pt x="19050" y="107950"/>
                </a:lnTo>
                <a:lnTo>
                  <a:pt x="19050" y="127000"/>
                </a:lnTo>
                <a:lnTo>
                  <a:pt x="19050" y="146050"/>
                </a:lnTo>
                <a:lnTo>
                  <a:pt x="19050" y="165100"/>
                </a:lnTo>
                <a:lnTo>
                  <a:pt x="19050" y="184150"/>
                </a:lnTo>
                <a:lnTo>
                  <a:pt x="19050" y="203200"/>
                </a:lnTo>
                <a:lnTo>
                  <a:pt x="19050" y="228600"/>
                </a:lnTo>
                <a:lnTo>
                  <a:pt x="19050" y="247650"/>
                </a:lnTo>
                <a:lnTo>
                  <a:pt x="19050" y="273050"/>
                </a:lnTo>
                <a:lnTo>
                  <a:pt x="19050" y="298450"/>
                </a:lnTo>
                <a:lnTo>
                  <a:pt x="12700" y="323850"/>
                </a:lnTo>
                <a:lnTo>
                  <a:pt x="12700" y="342900"/>
                </a:lnTo>
                <a:lnTo>
                  <a:pt x="12700" y="361950"/>
                </a:lnTo>
                <a:lnTo>
                  <a:pt x="12700" y="381000"/>
                </a:lnTo>
                <a:lnTo>
                  <a:pt x="6350" y="400050"/>
                </a:lnTo>
                <a:lnTo>
                  <a:pt x="6350" y="419100"/>
                </a:lnTo>
                <a:lnTo>
                  <a:pt x="6350" y="431800"/>
                </a:lnTo>
                <a:lnTo>
                  <a:pt x="0" y="444500"/>
                </a:lnTo>
                <a:lnTo>
                  <a:pt x="0" y="450850"/>
                </a:lnTo>
                <a:lnTo>
                  <a:pt x="0" y="457200"/>
                </a:lnTo>
                <a:lnTo>
                  <a:pt x="0" y="457200"/>
                </a:lnTo>
                <a:lnTo>
                  <a:pt x="0" y="457200"/>
                </a:lnTo>
                <a:lnTo>
                  <a:pt x="0" y="457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E0C54EA4-6F8B-427F-838D-2CCC07F854DF}"/>
              </a:ext>
            </a:extLst>
          </p:cNvPr>
          <p:cNvSpPr/>
          <p:nvPr/>
        </p:nvSpPr>
        <p:spPr>
          <a:xfrm>
            <a:off x="9321800" y="4203700"/>
            <a:ext cx="298450" cy="222250"/>
          </a:xfrm>
          <a:custGeom>
            <a:avLst/>
            <a:gdLst/>
            <a:ahLst/>
            <a:cxnLst/>
            <a:rect l="0" t="0" r="0" b="0"/>
            <a:pathLst>
              <a:path w="298451" h="222251">
                <a:moveTo>
                  <a:pt x="0" y="0"/>
                </a:moveTo>
                <a:lnTo>
                  <a:pt x="6350" y="6350"/>
                </a:lnTo>
                <a:lnTo>
                  <a:pt x="6350" y="6350"/>
                </a:lnTo>
                <a:lnTo>
                  <a:pt x="12700" y="12700"/>
                </a:lnTo>
                <a:lnTo>
                  <a:pt x="12700" y="19050"/>
                </a:lnTo>
                <a:lnTo>
                  <a:pt x="12700" y="25400"/>
                </a:lnTo>
                <a:lnTo>
                  <a:pt x="19050" y="31750"/>
                </a:lnTo>
                <a:lnTo>
                  <a:pt x="19050" y="38100"/>
                </a:lnTo>
                <a:lnTo>
                  <a:pt x="19050" y="44450"/>
                </a:lnTo>
                <a:lnTo>
                  <a:pt x="19050" y="57150"/>
                </a:lnTo>
                <a:lnTo>
                  <a:pt x="19050" y="63500"/>
                </a:lnTo>
                <a:lnTo>
                  <a:pt x="25400" y="76200"/>
                </a:lnTo>
                <a:lnTo>
                  <a:pt x="19050" y="88900"/>
                </a:lnTo>
                <a:lnTo>
                  <a:pt x="25400" y="101600"/>
                </a:lnTo>
                <a:lnTo>
                  <a:pt x="25400" y="107950"/>
                </a:lnTo>
                <a:lnTo>
                  <a:pt x="25400" y="120650"/>
                </a:lnTo>
                <a:lnTo>
                  <a:pt x="25400" y="133350"/>
                </a:lnTo>
                <a:lnTo>
                  <a:pt x="25400" y="146050"/>
                </a:lnTo>
                <a:lnTo>
                  <a:pt x="25400" y="158750"/>
                </a:lnTo>
                <a:lnTo>
                  <a:pt x="19050" y="171450"/>
                </a:lnTo>
                <a:lnTo>
                  <a:pt x="19050" y="177800"/>
                </a:lnTo>
                <a:lnTo>
                  <a:pt x="19050" y="190500"/>
                </a:lnTo>
                <a:lnTo>
                  <a:pt x="19050" y="196850"/>
                </a:lnTo>
                <a:lnTo>
                  <a:pt x="19050" y="209550"/>
                </a:lnTo>
                <a:lnTo>
                  <a:pt x="19050" y="209550"/>
                </a:lnTo>
                <a:lnTo>
                  <a:pt x="12700" y="215900"/>
                </a:lnTo>
                <a:lnTo>
                  <a:pt x="12700" y="215900"/>
                </a:lnTo>
                <a:lnTo>
                  <a:pt x="12700" y="215900"/>
                </a:lnTo>
                <a:lnTo>
                  <a:pt x="12700" y="215900"/>
                </a:lnTo>
                <a:lnTo>
                  <a:pt x="12700" y="215900"/>
                </a:lnTo>
                <a:lnTo>
                  <a:pt x="12700" y="209550"/>
                </a:lnTo>
                <a:lnTo>
                  <a:pt x="12700" y="203200"/>
                </a:lnTo>
                <a:lnTo>
                  <a:pt x="19050" y="190500"/>
                </a:lnTo>
                <a:lnTo>
                  <a:pt x="19050" y="184150"/>
                </a:lnTo>
                <a:lnTo>
                  <a:pt x="25400" y="171450"/>
                </a:lnTo>
                <a:lnTo>
                  <a:pt x="25400" y="158750"/>
                </a:lnTo>
                <a:lnTo>
                  <a:pt x="31750" y="139700"/>
                </a:lnTo>
                <a:lnTo>
                  <a:pt x="38100" y="127000"/>
                </a:lnTo>
                <a:lnTo>
                  <a:pt x="44450" y="114300"/>
                </a:lnTo>
                <a:lnTo>
                  <a:pt x="50800" y="101600"/>
                </a:lnTo>
                <a:lnTo>
                  <a:pt x="57150" y="88900"/>
                </a:lnTo>
                <a:lnTo>
                  <a:pt x="63500" y="76200"/>
                </a:lnTo>
                <a:lnTo>
                  <a:pt x="69850" y="69850"/>
                </a:lnTo>
                <a:lnTo>
                  <a:pt x="76200" y="63500"/>
                </a:lnTo>
                <a:lnTo>
                  <a:pt x="88900" y="57150"/>
                </a:lnTo>
                <a:lnTo>
                  <a:pt x="95250" y="50800"/>
                </a:lnTo>
                <a:lnTo>
                  <a:pt x="107950" y="44450"/>
                </a:lnTo>
                <a:lnTo>
                  <a:pt x="107950" y="44450"/>
                </a:lnTo>
                <a:lnTo>
                  <a:pt x="120650" y="44450"/>
                </a:lnTo>
                <a:lnTo>
                  <a:pt x="127000" y="44450"/>
                </a:lnTo>
                <a:lnTo>
                  <a:pt x="133350" y="44450"/>
                </a:lnTo>
                <a:lnTo>
                  <a:pt x="139700" y="44450"/>
                </a:lnTo>
                <a:lnTo>
                  <a:pt x="146050" y="44450"/>
                </a:lnTo>
                <a:lnTo>
                  <a:pt x="152400" y="50800"/>
                </a:lnTo>
                <a:lnTo>
                  <a:pt x="158750" y="57150"/>
                </a:lnTo>
                <a:lnTo>
                  <a:pt x="165100" y="63500"/>
                </a:lnTo>
                <a:lnTo>
                  <a:pt x="165100" y="69850"/>
                </a:lnTo>
                <a:lnTo>
                  <a:pt x="171450" y="76200"/>
                </a:lnTo>
                <a:lnTo>
                  <a:pt x="171450" y="88900"/>
                </a:lnTo>
                <a:lnTo>
                  <a:pt x="171450" y="101600"/>
                </a:lnTo>
                <a:lnTo>
                  <a:pt x="171450" y="114300"/>
                </a:lnTo>
                <a:lnTo>
                  <a:pt x="171450" y="127000"/>
                </a:lnTo>
                <a:lnTo>
                  <a:pt x="171450" y="139700"/>
                </a:lnTo>
                <a:lnTo>
                  <a:pt x="165100" y="152400"/>
                </a:lnTo>
                <a:lnTo>
                  <a:pt x="165100" y="165100"/>
                </a:lnTo>
                <a:lnTo>
                  <a:pt x="165100" y="177800"/>
                </a:lnTo>
                <a:lnTo>
                  <a:pt x="158750" y="190500"/>
                </a:lnTo>
                <a:lnTo>
                  <a:pt x="158750" y="196850"/>
                </a:lnTo>
                <a:lnTo>
                  <a:pt x="158750" y="203200"/>
                </a:lnTo>
                <a:lnTo>
                  <a:pt x="158750" y="203200"/>
                </a:lnTo>
                <a:lnTo>
                  <a:pt x="165100" y="203200"/>
                </a:lnTo>
                <a:lnTo>
                  <a:pt x="171450" y="203200"/>
                </a:lnTo>
                <a:lnTo>
                  <a:pt x="171450" y="196850"/>
                </a:lnTo>
                <a:lnTo>
                  <a:pt x="184150" y="190500"/>
                </a:lnTo>
                <a:lnTo>
                  <a:pt x="190500" y="184150"/>
                </a:lnTo>
                <a:lnTo>
                  <a:pt x="196850" y="165100"/>
                </a:lnTo>
                <a:lnTo>
                  <a:pt x="203200" y="158750"/>
                </a:lnTo>
                <a:lnTo>
                  <a:pt x="209550" y="139700"/>
                </a:lnTo>
                <a:lnTo>
                  <a:pt x="222250" y="127000"/>
                </a:lnTo>
                <a:lnTo>
                  <a:pt x="228600" y="114300"/>
                </a:lnTo>
                <a:lnTo>
                  <a:pt x="241300" y="101600"/>
                </a:lnTo>
                <a:lnTo>
                  <a:pt x="247650" y="88900"/>
                </a:lnTo>
                <a:lnTo>
                  <a:pt x="254000" y="82550"/>
                </a:lnTo>
                <a:lnTo>
                  <a:pt x="254000" y="76200"/>
                </a:lnTo>
                <a:lnTo>
                  <a:pt x="260350" y="69850"/>
                </a:lnTo>
                <a:lnTo>
                  <a:pt x="266700" y="63500"/>
                </a:lnTo>
                <a:lnTo>
                  <a:pt x="273050" y="63500"/>
                </a:lnTo>
                <a:lnTo>
                  <a:pt x="273050" y="63500"/>
                </a:lnTo>
                <a:lnTo>
                  <a:pt x="279400" y="63500"/>
                </a:lnTo>
                <a:lnTo>
                  <a:pt x="279400" y="69850"/>
                </a:lnTo>
                <a:lnTo>
                  <a:pt x="285750" y="76200"/>
                </a:lnTo>
                <a:lnTo>
                  <a:pt x="285750" y="82550"/>
                </a:lnTo>
                <a:lnTo>
                  <a:pt x="292100" y="88900"/>
                </a:lnTo>
                <a:lnTo>
                  <a:pt x="292100" y="95250"/>
                </a:lnTo>
                <a:lnTo>
                  <a:pt x="292100" y="107950"/>
                </a:lnTo>
                <a:lnTo>
                  <a:pt x="298450" y="114300"/>
                </a:lnTo>
                <a:lnTo>
                  <a:pt x="298450" y="120650"/>
                </a:lnTo>
                <a:lnTo>
                  <a:pt x="298450" y="133350"/>
                </a:lnTo>
                <a:lnTo>
                  <a:pt x="298450" y="139700"/>
                </a:lnTo>
                <a:lnTo>
                  <a:pt x="298450" y="152400"/>
                </a:lnTo>
                <a:lnTo>
                  <a:pt x="298450" y="158750"/>
                </a:lnTo>
                <a:lnTo>
                  <a:pt x="298450" y="165100"/>
                </a:lnTo>
                <a:lnTo>
                  <a:pt x="298450" y="177800"/>
                </a:lnTo>
                <a:lnTo>
                  <a:pt x="298450" y="184150"/>
                </a:lnTo>
                <a:lnTo>
                  <a:pt x="292100" y="190500"/>
                </a:lnTo>
                <a:lnTo>
                  <a:pt x="292100" y="196850"/>
                </a:lnTo>
                <a:lnTo>
                  <a:pt x="298450" y="209550"/>
                </a:lnTo>
                <a:lnTo>
                  <a:pt x="292100" y="215900"/>
                </a:lnTo>
                <a:lnTo>
                  <a:pt x="292100" y="215900"/>
                </a:lnTo>
                <a:lnTo>
                  <a:pt x="292100" y="222250"/>
                </a:lnTo>
                <a:lnTo>
                  <a:pt x="292100" y="2222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F1FD6BF3-3DA6-40A6-B473-07696B12E5BC}"/>
              </a:ext>
            </a:extLst>
          </p:cNvPr>
          <p:cNvSpPr/>
          <p:nvPr/>
        </p:nvSpPr>
        <p:spPr>
          <a:xfrm>
            <a:off x="9258300" y="4533900"/>
            <a:ext cx="355600" cy="38100"/>
          </a:xfrm>
          <a:custGeom>
            <a:avLst/>
            <a:gdLst/>
            <a:ahLst/>
            <a:cxnLst/>
            <a:rect l="0" t="0" r="0" b="0"/>
            <a:pathLst>
              <a:path w="355601" h="38101">
                <a:moveTo>
                  <a:pt x="6350" y="0"/>
                </a:moveTo>
                <a:lnTo>
                  <a:pt x="6350" y="6350"/>
                </a:lnTo>
                <a:lnTo>
                  <a:pt x="0" y="12700"/>
                </a:lnTo>
                <a:lnTo>
                  <a:pt x="0" y="12700"/>
                </a:lnTo>
                <a:lnTo>
                  <a:pt x="0" y="12700"/>
                </a:lnTo>
                <a:lnTo>
                  <a:pt x="6350" y="12700"/>
                </a:lnTo>
                <a:lnTo>
                  <a:pt x="19050" y="19050"/>
                </a:lnTo>
                <a:lnTo>
                  <a:pt x="19050" y="19050"/>
                </a:lnTo>
                <a:lnTo>
                  <a:pt x="25400" y="19050"/>
                </a:lnTo>
                <a:lnTo>
                  <a:pt x="25400" y="19050"/>
                </a:lnTo>
                <a:lnTo>
                  <a:pt x="25400" y="19050"/>
                </a:lnTo>
                <a:lnTo>
                  <a:pt x="38100" y="19050"/>
                </a:lnTo>
                <a:lnTo>
                  <a:pt x="44450" y="19050"/>
                </a:lnTo>
                <a:lnTo>
                  <a:pt x="50800" y="12700"/>
                </a:lnTo>
                <a:lnTo>
                  <a:pt x="63500" y="12700"/>
                </a:lnTo>
                <a:lnTo>
                  <a:pt x="76200" y="12700"/>
                </a:lnTo>
                <a:lnTo>
                  <a:pt x="95250" y="6350"/>
                </a:lnTo>
                <a:lnTo>
                  <a:pt x="107950" y="6350"/>
                </a:lnTo>
                <a:lnTo>
                  <a:pt x="127000" y="6350"/>
                </a:lnTo>
                <a:lnTo>
                  <a:pt x="146050" y="0"/>
                </a:lnTo>
                <a:lnTo>
                  <a:pt x="165100" y="0"/>
                </a:lnTo>
                <a:lnTo>
                  <a:pt x="184150" y="0"/>
                </a:lnTo>
                <a:lnTo>
                  <a:pt x="209550" y="0"/>
                </a:lnTo>
                <a:lnTo>
                  <a:pt x="228600" y="6350"/>
                </a:lnTo>
                <a:lnTo>
                  <a:pt x="247650" y="6350"/>
                </a:lnTo>
                <a:lnTo>
                  <a:pt x="266700" y="6350"/>
                </a:lnTo>
                <a:lnTo>
                  <a:pt x="279400" y="12700"/>
                </a:lnTo>
                <a:lnTo>
                  <a:pt x="298450" y="12700"/>
                </a:lnTo>
                <a:lnTo>
                  <a:pt x="317500" y="25400"/>
                </a:lnTo>
                <a:lnTo>
                  <a:pt x="330200" y="25400"/>
                </a:lnTo>
                <a:lnTo>
                  <a:pt x="342900" y="31750"/>
                </a:lnTo>
                <a:lnTo>
                  <a:pt x="349250" y="31750"/>
                </a:lnTo>
                <a:lnTo>
                  <a:pt x="355600" y="38100"/>
                </a:lnTo>
                <a:lnTo>
                  <a:pt x="355600" y="38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E7A0EC68-805F-4F96-8D5A-CF8B04DADD2E}"/>
              </a:ext>
            </a:extLst>
          </p:cNvPr>
          <p:cNvSpPr/>
          <p:nvPr/>
        </p:nvSpPr>
        <p:spPr>
          <a:xfrm>
            <a:off x="9353550" y="4737100"/>
            <a:ext cx="177800" cy="311150"/>
          </a:xfrm>
          <a:custGeom>
            <a:avLst/>
            <a:gdLst/>
            <a:ahLst/>
            <a:cxnLst/>
            <a:rect l="0" t="0" r="0" b="0"/>
            <a:pathLst>
              <a:path w="177801" h="311151">
                <a:moveTo>
                  <a:pt x="133350" y="69850"/>
                </a:moveTo>
                <a:lnTo>
                  <a:pt x="133350" y="69850"/>
                </a:lnTo>
                <a:lnTo>
                  <a:pt x="139700" y="69850"/>
                </a:lnTo>
                <a:lnTo>
                  <a:pt x="146050" y="63500"/>
                </a:lnTo>
                <a:lnTo>
                  <a:pt x="146050" y="57150"/>
                </a:lnTo>
                <a:lnTo>
                  <a:pt x="152400" y="57150"/>
                </a:lnTo>
                <a:lnTo>
                  <a:pt x="152400" y="50800"/>
                </a:lnTo>
                <a:lnTo>
                  <a:pt x="152400" y="44450"/>
                </a:lnTo>
                <a:lnTo>
                  <a:pt x="152400" y="44450"/>
                </a:lnTo>
                <a:lnTo>
                  <a:pt x="152400" y="31750"/>
                </a:lnTo>
                <a:lnTo>
                  <a:pt x="152400" y="31750"/>
                </a:lnTo>
                <a:lnTo>
                  <a:pt x="146050" y="25400"/>
                </a:lnTo>
                <a:lnTo>
                  <a:pt x="146050" y="19050"/>
                </a:lnTo>
                <a:lnTo>
                  <a:pt x="139700" y="19050"/>
                </a:lnTo>
                <a:lnTo>
                  <a:pt x="133350" y="12700"/>
                </a:lnTo>
                <a:lnTo>
                  <a:pt x="120650" y="6350"/>
                </a:lnTo>
                <a:lnTo>
                  <a:pt x="120650" y="6350"/>
                </a:lnTo>
                <a:lnTo>
                  <a:pt x="107950" y="0"/>
                </a:lnTo>
                <a:lnTo>
                  <a:pt x="101600" y="0"/>
                </a:lnTo>
                <a:lnTo>
                  <a:pt x="95250" y="0"/>
                </a:lnTo>
                <a:lnTo>
                  <a:pt x="82550" y="0"/>
                </a:lnTo>
                <a:lnTo>
                  <a:pt x="76200" y="0"/>
                </a:lnTo>
                <a:lnTo>
                  <a:pt x="69850" y="6350"/>
                </a:lnTo>
                <a:lnTo>
                  <a:pt x="63500" y="6350"/>
                </a:lnTo>
                <a:lnTo>
                  <a:pt x="57150" y="12700"/>
                </a:lnTo>
                <a:lnTo>
                  <a:pt x="44450" y="12700"/>
                </a:lnTo>
                <a:lnTo>
                  <a:pt x="38100" y="19050"/>
                </a:lnTo>
                <a:lnTo>
                  <a:pt x="38100" y="25400"/>
                </a:lnTo>
                <a:lnTo>
                  <a:pt x="25400" y="31750"/>
                </a:lnTo>
                <a:lnTo>
                  <a:pt x="25400" y="38100"/>
                </a:lnTo>
                <a:lnTo>
                  <a:pt x="19050" y="44450"/>
                </a:lnTo>
                <a:lnTo>
                  <a:pt x="12700" y="50800"/>
                </a:lnTo>
                <a:lnTo>
                  <a:pt x="12700" y="57150"/>
                </a:lnTo>
                <a:lnTo>
                  <a:pt x="6350" y="69850"/>
                </a:lnTo>
                <a:lnTo>
                  <a:pt x="6350" y="76200"/>
                </a:lnTo>
                <a:lnTo>
                  <a:pt x="0" y="82550"/>
                </a:lnTo>
                <a:lnTo>
                  <a:pt x="0" y="95250"/>
                </a:lnTo>
                <a:lnTo>
                  <a:pt x="0" y="101600"/>
                </a:lnTo>
                <a:lnTo>
                  <a:pt x="0" y="107950"/>
                </a:lnTo>
                <a:lnTo>
                  <a:pt x="6350" y="120650"/>
                </a:lnTo>
                <a:lnTo>
                  <a:pt x="6350" y="127000"/>
                </a:lnTo>
                <a:lnTo>
                  <a:pt x="12700" y="133350"/>
                </a:lnTo>
                <a:lnTo>
                  <a:pt x="19050" y="146050"/>
                </a:lnTo>
                <a:lnTo>
                  <a:pt x="25400" y="152400"/>
                </a:lnTo>
                <a:lnTo>
                  <a:pt x="38100" y="158750"/>
                </a:lnTo>
                <a:lnTo>
                  <a:pt x="50800" y="171450"/>
                </a:lnTo>
                <a:lnTo>
                  <a:pt x="63500" y="177800"/>
                </a:lnTo>
                <a:lnTo>
                  <a:pt x="76200" y="184150"/>
                </a:lnTo>
                <a:lnTo>
                  <a:pt x="82550" y="184150"/>
                </a:lnTo>
                <a:lnTo>
                  <a:pt x="101600" y="190500"/>
                </a:lnTo>
                <a:lnTo>
                  <a:pt x="114300" y="196850"/>
                </a:lnTo>
                <a:lnTo>
                  <a:pt x="127000" y="203200"/>
                </a:lnTo>
                <a:lnTo>
                  <a:pt x="139700" y="209550"/>
                </a:lnTo>
                <a:lnTo>
                  <a:pt x="152400" y="215900"/>
                </a:lnTo>
                <a:lnTo>
                  <a:pt x="158750" y="222250"/>
                </a:lnTo>
                <a:lnTo>
                  <a:pt x="171450" y="228600"/>
                </a:lnTo>
                <a:lnTo>
                  <a:pt x="171450" y="234950"/>
                </a:lnTo>
                <a:lnTo>
                  <a:pt x="177800" y="241300"/>
                </a:lnTo>
                <a:lnTo>
                  <a:pt x="177800" y="247650"/>
                </a:lnTo>
                <a:lnTo>
                  <a:pt x="177800" y="260350"/>
                </a:lnTo>
                <a:lnTo>
                  <a:pt x="177800" y="266700"/>
                </a:lnTo>
                <a:lnTo>
                  <a:pt x="171450" y="273050"/>
                </a:lnTo>
                <a:lnTo>
                  <a:pt x="171450" y="279400"/>
                </a:lnTo>
                <a:lnTo>
                  <a:pt x="165100" y="285750"/>
                </a:lnTo>
                <a:lnTo>
                  <a:pt x="158750" y="292100"/>
                </a:lnTo>
                <a:lnTo>
                  <a:pt x="146050" y="298450"/>
                </a:lnTo>
                <a:lnTo>
                  <a:pt x="133350" y="304800"/>
                </a:lnTo>
                <a:lnTo>
                  <a:pt x="120650" y="304800"/>
                </a:lnTo>
                <a:lnTo>
                  <a:pt x="114300" y="311150"/>
                </a:lnTo>
                <a:lnTo>
                  <a:pt x="101600" y="311150"/>
                </a:lnTo>
                <a:lnTo>
                  <a:pt x="82550" y="311150"/>
                </a:lnTo>
                <a:lnTo>
                  <a:pt x="76200" y="304800"/>
                </a:lnTo>
                <a:lnTo>
                  <a:pt x="57150" y="304800"/>
                </a:lnTo>
                <a:lnTo>
                  <a:pt x="44450" y="298450"/>
                </a:lnTo>
                <a:lnTo>
                  <a:pt x="31750" y="298450"/>
                </a:lnTo>
                <a:lnTo>
                  <a:pt x="25400" y="292100"/>
                </a:lnTo>
                <a:lnTo>
                  <a:pt x="12700" y="285750"/>
                </a:lnTo>
                <a:lnTo>
                  <a:pt x="6350" y="279400"/>
                </a:lnTo>
                <a:lnTo>
                  <a:pt x="0" y="273050"/>
                </a:lnTo>
                <a:lnTo>
                  <a:pt x="0" y="266700"/>
                </a:lnTo>
                <a:lnTo>
                  <a:pt x="0" y="266700"/>
                </a:lnTo>
                <a:lnTo>
                  <a:pt x="0" y="260350"/>
                </a:lnTo>
                <a:lnTo>
                  <a:pt x="0" y="260350"/>
                </a:lnTo>
                <a:lnTo>
                  <a:pt x="0" y="2603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6335" y="3938588"/>
            <a:ext cx="1909665" cy="15384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B354AF-C339-18F4-1B8F-DD6E6809ED3B}"/>
              </a:ext>
            </a:extLst>
          </p:cNvPr>
          <p:cNvSpPr txBox="1"/>
          <p:nvPr/>
        </p:nvSpPr>
        <p:spPr>
          <a:xfrm>
            <a:off x="8031222" y="3060635"/>
            <a:ext cx="25811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Unit: m/s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meter per second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BE401A-F54A-6FAC-5BE6-D7BE35EA5F91}"/>
              </a:ext>
            </a:extLst>
          </p:cNvPr>
          <p:cNvSpPr txBox="1"/>
          <p:nvPr/>
        </p:nvSpPr>
        <p:spPr>
          <a:xfrm>
            <a:off x="1708732" y="645234"/>
            <a:ext cx="8325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SzPct val="165000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Average velocity = total displacement covered divided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SzPct val="165000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by total elapsed time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884AA426-1333-4D68-9BD0-2C8DC1435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603" y="297401"/>
            <a:ext cx="10936794" cy="762000"/>
          </a:xfr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defTabSz="1019175" eaLnBrk="1" hangingPunct="1"/>
            <a:r>
              <a:rPr lang="en-US" altLang="en-US" sz="3200" dirty="0">
                <a:solidFill>
                  <a:srgbClr val="FF0000"/>
                </a:solidFill>
              </a:rPr>
              <a:t>Graphic representation: average and instantaneous velocities</a:t>
            </a:r>
          </a:p>
        </p:txBody>
      </p:sp>
      <p:pic>
        <p:nvPicPr>
          <p:cNvPr id="12291" name="Picture 3" descr="Fg02_010a">
            <a:extLst>
              <a:ext uri="{FF2B5EF4-FFF2-40B4-BE49-F238E27FC236}">
                <a16:creationId xmlns:a16="http://schemas.microsoft.com/office/drawing/2014/main" xmlns="" id="{0180F1F6-50F4-4FB6-BF2A-4D6531DF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43406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47C1679F-347F-4730-955A-F90868208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286257"/>
            <a:ext cx="3733800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Slope is average velocity during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t=t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-t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DFCAFEBC-1E57-4EEA-A085-12D555505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932" y="3888791"/>
            <a:ext cx="3733800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Slope of the tangent line is </a:t>
            </a:r>
            <a:r>
              <a:rPr lang="en-US" altLang="en-US" sz="2400" b="1" dirty="0">
                <a:solidFill>
                  <a:srgbClr val="000000"/>
                </a:solidFill>
              </a:rPr>
              <a:t>instantaneous velocity </a:t>
            </a:r>
            <a:r>
              <a:rPr lang="en-US" altLang="en-US" sz="2400" dirty="0">
                <a:solidFill>
                  <a:srgbClr val="000000"/>
                </a:solidFill>
              </a:rPr>
              <a:t>at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400" baseline="-25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4FAA76-89A1-1D06-A162-EBC8B427B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165" y="4767093"/>
            <a:ext cx="6232835" cy="1098234"/>
          </a:xfrm>
          <a:prstGeom prst="rect">
            <a:avLst/>
          </a:prstGeom>
        </p:spPr>
      </p:pic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xmlns="" id="{C56BFBE1-A189-D1CB-282D-EB452BAE8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770926"/>
              </p:ext>
            </p:extLst>
          </p:nvPr>
        </p:nvGraphicFramePr>
        <p:xfrm>
          <a:off x="8801100" y="1768321"/>
          <a:ext cx="167640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482391" imgH="393529" progId="Equation.3">
                  <p:embed/>
                </p:oleObj>
              </mc:Choice>
              <mc:Fallback>
                <p:oleObj name="Equation" r:id="rId5" imgW="482391" imgH="393529" progId="Equation.3">
                  <p:embed/>
                  <p:pic>
                    <p:nvPicPr>
                      <p:cNvPr id="10245" name="Object 7">
                        <a:extLst>
                          <a:ext uri="{FF2B5EF4-FFF2-40B4-BE49-F238E27FC236}">
                            <a16:creationId xmlns:a16="http://schemas.microsoft.com/office/drawing/2014/main" xmlns="" id="{0C0B42C1-C2BC-45C9-AF7E-522B33C745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100" y="1768321"/>
                        <a:ext cx="167640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6F1071-EB88-FDED-61FE-92D6819A9413}"/>
              </a:ext>
            </a:extLst>
          </p:cNvPr>
          <p:cNvSpPr txBox="1"/>
          <p:nvPr/>
        </p:nvSpPr>
        <p:spPr>
          <a:xfrm>
            <a:off x="8331708" y="1068817"/>
            <a:ext cx="2757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Average velocity </a:t>
            </a:r>
          </a:p>
          <a:p>
            <a:r>
              <a:rPr lang="en-US" sz="2400" dirty="0"/>
              <a:t>(slope of line P</a:t>
            </a:r>
            <a:r>
              <a:rPr lang="en-US" sz="2400" baseline="-25000" dirty="0"/>
              <a:t>1</a:t>
            </a:r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08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6"/>
          <a:stretch/>
        </p:blipFill>
        <p:spPr>
          <a:xfrm>
            <a:off x="744818" y="1393265"/>
            <a:ext cx="10730006" cy="5232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207" y="566569"/>
            <a:ext cx="109472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Understanding the direction and the magnitude of the instantaneous velocity graphically</a:t>
            </a:r>
          </a:p>
        </p:txBody>
      </p:sp>
    </p:spTree>
    <p:extLst>
      <p:ext uri="{BB962C8B-B14F-4D97-AF65-F5344CB8AC3E}">
        <p14:creationId xmlns:p14="http://schemas.microsoft.com/office/powerpoint/2010/main" val="199040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44AFB553-375A-44FE-BED0-7FFF57C47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1789" y="-76200"/>
            <a:ext cx="6448425" cy="906463"/>
          </a:xfrm>
          <a:noFill/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defTabSz="1019175" eaLnBrk="1" hangingPunct="1"/>
            <a:r>
              <a:rPr lang="en-US" altLang="en-US">
                <a:solidFill>
                  <a:srgbClr val="002060"/>
                </a:solidFill>
              </a:rPr>
              <a:t>Average speed and velocity</a:t>
            </a:r>
          </a:p>
        </p:txBody>
      </p:sp>
      <p:graphicFrame>
        <p:nvGraphicFramePr>
          <p:cNvPr id="192515" name="Object 3">
            <a:extLst>
              <a:ext uri="{FF2B5EF4-FFF2-40B4-BE49-F238E27FC236}">
                <a16:creationId xmlns:a16="http://schemas.microsoft.com/office/drawing/2014/main" xmlns="" id="{63A10345-91E3-497F-A4B1-2DE7D17C4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373780"/>
              </p:ext>
            </p:extLst>
          </p:nvPr>
        </p:nvGraphicFramePr>
        <p:xfrm>
          <a:off x="2657475" y="1972564"/>
          <a:ext cx="55673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4356176" imgH="546190" progId="Equation.3">
                  <p:embed/>
                </p:oleObj>
              </mc:Choice>
              <mc:Fallback>
                <p:oleObj name="Equation" r:id="rId3" imgW="4356176" imgH="546190" progId="Equation.3">
                  <p:embed/>
                  <p:pic>
                    <p:nvPicPr>
                      <p:cNvPr id="192515" name="Object 3">
                        <a:extLst>
                          <a:ext uri="{FF2B5EF4-FFF2-40B4-BE49-F238E27FC236}">
                            <a16:creationId xmlns:a16="http://schemas.microsoft.com/office/drawing/2014/main" xmlns="" id="{63A10345-91E3-497F-A4B1-2DE7D17C42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2657475" y="1972564"/>
                        <a:ext cx="556736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6" name="Object 4">
            <a:extLst>
              <a:ext uri="{FF2B5EF4-FFF2-40B4-BE49-F238E27FC236}">
                <a16:creationId xmlns:a16="http://schemas.microsoft.com/office/drawing/2014/main" xmlns="" id="{B914CF78-9795-49EC-A26B-8761BC1FF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315557"/>
              </p:ext>
            </p:extLst>
          </p:nvPr>
        </p:nvGraphicFramePr>
        <p:xfrm>
          <a:off x="3058732" y="5406140"/>
          <a:ext cx="49466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3860755" imgH="546190" progId="Equation.3">
                  <p:embed/>
                </p:oleObj>
              </mc:Choice>
              <mc:Fallback>
                <p:oleObj name="Equation" r:id="rId5" imgW="3860755" imgH="546190" progId="Equation.3">
                  <p:embed/>
                  <p:pic>
                    <p:nvPicPr>
                      <p:cNvPr id="192516" name="Object 4">
                        <a:extLst>
                          <a:ext uri="{FF2B5EF4-FFF2-40B4-BE49-F238E27FC236}">
                            <a16:creationId xmlns:a16="http://schemas.microsoft.com/office/drawing/2014/main" xmlns="" id="{B914CF78-9795-49EC-A26B-8761BC1FF53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058732" y="5406140"/>
                        <a:ext cx="49466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7" name="Rectangle 5">
            <a:extLst>
              <a:ext uri="{FF2B5EF4-FFF2-40B4-BE49-F238E27FC236}">
                <a16:creationId xmlns:a16="http://schemas.microsoft.com/office/drawing/2014/main" xmlns="" id="{81DFA060-7EC3-4285-9F2F-42C6A372C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1" y="4983164"/>
            <a:ext cx="71913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427038" indent="-427038" defTabSz="1135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135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135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135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135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135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135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135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135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endParaRPr lang="en-US" altLang="en-US" sz="3600">
              <a:solidFill>
                <a:srgbClr val="808080"/>
              </a:solidFill>
            </a:endParaRPr>
          </a:p>
          <a:p>
            <a:pPr fontAlgn="base"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92518" name="Rectangle 6">
            <a:extLst>
              <a:ext uri="{FF2B5EF4-FFF2-40B4-BE49-F238E27FC236}">
                <a16:creationId xmlns:a16="http://schemas.microsoft.com/office/drawing/2014/main" xmlns="" id="{68B0DAFA-D069-4058-A1D6-143C2518E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4" y="4708526"/>
            <a:ext cx="689000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SzPct val="170000"/>
              <a:buFont typeface="Times" panose="02020603050405020304" pitchFamily="18" charset="0"/>
              <a:buChar char="•"/>
            </a:pPr>
            <a:r>
              <a:rPr lang="en-US" altLang="en-US" sz="2400" b="1" dirty="0">
                <a:solidFill>
                  <a:srgbClr val="000000"/>
                </a:solidFill>
              </a:rPr>
              <a:t>Instantaneous velocity</a:t>
            </a:r>
            <a:r>
              <a:rPr lang="en-US" altLang="en-US" sz="2400" dirty="0">
                <a:solidFill>
                  <a:srgbClr val="000000"/>
                </a:solidFill>
              </a:rPr>
              <a:t>, velocity at a given instant</a:t>
            </a:r>
          </a:p>
        </p:txBody>
      </p:sp>
      <p:sp>
        <p:nvSpPr>
          <p:cNvPr id="192519" name="Text Box 7">
            <a:extLst>
              <a:ext uri="{FF2B5EF4-FFF2-40B4-BE49-F238E27FC236}">
                <a16:creationId xmlns:a16="http://schemas.microsoft.com/office/drawing/2014/main" xmlns="" id="{D0CB709C-51A9-4313-9E70-A09C0F2DA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2984500"/>
            <a:ext cx="67945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285750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CC99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Speed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is just the magnitude of 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velocity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</a:p>
          <a:p>
            <a:pPr lvl="1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ç"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The “how fast” without accounting  for the direction.</a:t>
            </a:r>
          </a:p>
          <a:p>
            <a:pPr lvl="1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ç"/>
              <a:defRPr/>
            </a:pP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2520" name="Text Box 8">
            <a:extLst>
              <a:ext uri="{FF2B5EF4-FFF2-40B4-BE49-F238E27FC236}">
                <a16:creationId xmlns:a16="http://schemas.microsoft.com/office/drawing/2014/main" xmlns="" id="{FEBAC524-9F47-4892-87E7-62B80F5C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14400"/>
            <a:ext cx="80660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SzPct val="165000"/>
              <a:buFont typeface="Times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Average velocity = total displacement covered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SzPct val="165000"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divided by total elapsed time,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8E358AF0-3A7F-4F99-A87A-AE232A927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4019550"/>
            <a:ext cx="9173515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SzPct val="165000"/>
              <a:buFont typeface="Times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Average speed = total distance covered per total elapsed time,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utoUpdateAnimBg="0"/>
      <p:bldP spid="192518" grpId="0" autoUpdateAnimBg="0"/>
      <p:bldP spid="192519" grpId="0" autoUpdateAnimBg="0"/>
      <p:bldP spid="192520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B0E0715A-2014-4772-AED3-1E886C29C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defTabSz="1019175" eaLnBrk="1" hangingPunct="1"/>
            <a:r>
              <a:rPr lang="en-US" altLang="en-US" sz="4800"/>
              <a:t>Average Velocity (example)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63BD9EA8-8291-40CF-B301-8C5E5FD8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525" y="4997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xmlns="" id="{F3E56790-6177-46AC-BEFE-0892BEC303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897063"/>
            <a:ext cx="0" cy="2309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xmlns="" id="{25AEFA60-B712-4783-845B-FF35E7684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3590925"/>
            <a:ext cx="378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Freeform 6">
            <a:extLst>
              <a:ext uri="{FF2B5EF4-FFF2-40B4-BE49-F238E27FC236}">
                <a16:creationId xmlns:a16="http://schemas.microsoft.com/office/drawing/2014/main" xmlns="" id="{10688871-51C9-4561-8D28-C1ADFCE1CDFF}"/>
              </a:ext>
            </a:extLst>
          </p:cNvPr>
          <p:cNvSpPr>
            <a:spLocks/>
          </p:cNvSpPr>
          <p:nvPr/>
        </p:nvSpPr>
        <p:spPr bwMode="auto">
          <a:xfrm>
            <a:off x="3251200" y="2603501"/>
            <a:ext cx="3422650" cy="1401763"/>
          </a:xfrm>
          <a:custGeom>
            <a:avLst/>
            <a:gdLst>
              <a:gd name="T0" fmla="*/ 0 w 2156"/>
              <a:gd name="T1" fmla="*/ 2147483646 h 883"/>
              <a:gd name="T2" fmla="*/ 2147483646 w 2156"/>
              <a:gd name="T3" fmla="*/ 2147483646 h 883"/>
              <a:gd name="T4" fmla="*/ 2147483646 w 2156"/>
              <a:gd name="T5" fmla="*/ 2147483646 h 883"/>
              <a:gd name="T6" fmla="*/ 2147483646 w 2156"/>
              <a:gd name="T7" fmla="*/ 2147483646 h 883"/>
              <a:gd name="T8" fmla="*/ 2147483646 w 2156"/>
              <a:gd name="T9" fmla="*/ 2147483646 h 8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6"/>
              <a:gd name="T16" fmla="*/ 0 h 883"/>
              <a:gd name="T17" fmla="*/ 2156 w 2156"/>
              <a:gd name="T18" fmla="*/ 883 h 8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6" h="883">
                <a:moveTo>
                  <a:pt x="0" y="622"/>
                </a:moveTo>
                <a:cubicBezTo>
                  <a:pt x="81" y="752"/>
                  <a:pt x="162" y="883"/>
                  <a:pt x="292" y="829"/>
                </a:cubicBezTo>
                <a:cubicBezTo>
                  <a:pt x="422" y="775"/>
                  <a:pt x="631" y="428"/>
                  <a:pt x="781" y="298"/>
                </a:cubicBezTo>
                <a:cubicBezTo>
                  <a:pt x="931" y="168"/>
                  <a:pt x="961" y="98"/>
                  <a:pt x="1190" y="49"/>
                </a:cubicBezTo>
                <a:cubicBezTo>
                  <a:pt x="1419" y="0"/>
                  <a:pt x="1995" y="13"/>
                  <a:pt x="2156" y="6"/>
                </a:cubicBezTo>
              </a:path>
            </a:pathLst>
          </a:custGeom>
          <a:noFill/>
          <a:ln w="28575" cmpd="sng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xmlns="" id="{9B7E053D-3498-42DC-A419-E8A17C0EA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4" y="3978275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xmlns="" id="{44F87FA9-C884-4A83-B275-2C2A51B77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64" y="319563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xmlns="" id="{D3B2CD1E-1105-4EED-A5EC-AB622695E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651" y="270033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xmlns="" id="{FFCDC42B-31CC-427E-8B13-D6CA7BA19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9" y="218598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xmlns="" id="{C9F24823-BC95-4A9C-94C4-D47167FD856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960813" y="3581401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xmlns="" id="{36CC3F6C-50DF-4395-936F-6663D93217E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843463" y="3579813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xmlns="" id="{16F02C7D-40B4-4FD8-B1C0-02BFE71D4C1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43676" y="358933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xmlns="" id="{E5A21A74-D3C3-48EE-B9DD-765AE802476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692776" y="358933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xmlns="" id="{5D8DE950-3920-400D-B224-C534ABDD521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44838" y="3589338"/>
            <a:ext cx="21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xmlns="" id="{8D2A18F5-276A-4D9B-A2B3-D929439B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1404938"/>
            <a:ext cx="142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x (meters)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xmlns="" id="{ACED35C1-F054-45A4-A005-C6A19ED6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9" y="3648075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t (seconds)</a:t>
            </a: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xmlns="" id="{1F51F1F8-D567-4393-B0F5-46F23B8BF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29257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xmlns="" id="{7A76EB46-38A4-4A6C-9D59-5F2C40A3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19351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xmlns="" id="{D02D9004-EEB7-49FA-B7B8-581730D48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37576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14357" name="Text Box 21">
            <a:extLst>
              <a:ext uri="{FF2B5EF4-FFF2-40B4-BE49-F238E27FC236}">
                <a16:creationId xmlns:a16="http://schemas.microsoft.com/office/drawing/2014/main" xmlns="" id="{31EF7487-1197-4028-8637-E3FCC4DD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24511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58" name="Text Box 22">
            <a:extLst>
              <a:ext uri="{FF2B5EF4-FFF2-40B4-BE49-F238E27FC236}">
                <a16:creationId xmlns:a16="http://schemas.microsoft.com/office/drawing/2014/main" xmlns="" id="{F469B66A-9AF8-4418-97A1-6F6D343A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4429125"/>
            <a:ext cx="6761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is the average velocity over the first 4 seconds ?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xmlns="" id="{3B07932C-BF01-4EFF-A0AA-B8802EEC7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5157788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A) -2 m/s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xmlns="" id="{8637BD46-ED7C-4FA3-863C-DA27BD8B1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39" y="5157788"/>
            <a:ext cx="2039319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D) not enough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information to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decide.</a:t>
            </a:r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xmlns="" id="{77C1DFDA-419C-408A-85DE-ABDD0FE3E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4" y="5157788"/>
            <a:ext cx="123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C) 1 m/s</a:t>
            </a: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xmlns="" id="{ED50119F-78E7-493C-A6F7-84D378E5A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9" y="5157788"/>
            <a:ext cx="123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B) 4 m/s</a:t>
            </a:r>
          </a:p>
        </p:txBody>
      </p:sp>
      <p:sp>
        <p:nvSpPr>
          <p:cNvPr id="14363" name="Text Box 27">
            <a:extLst>
              <a:ext uri="{FF2B5EF4-FFF2-40B4-BE49-F238E27FC236}">
                <a16:creationId xmlns:a16="http://schemas.microsoft.com/office/drawing/2014/main" xmlns="" id="{BC4D9C98-CCF9-4B5C-8FED-0458DF52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3706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xmlns="" id="{E04B5252-A43F-4653-BD08-691C14058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3706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xmlns="" id="{283CF5D2-CDF9-48B4-B024-666C4A34B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350" y="3706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xmlns="" id="{1724231C-7C21-4306-A191-5D1AA796B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3706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367" name="Text Box 31">
            <a:extLst>
              <a:ext uri="{FF2B5EF4-FFF2-40B4-BE49-F238E27FC236}">
                <a16:creationId xmlns:a16="http://schemas.microsoft.com/office/drawing/2014/main" xmlns="" id="{7AEE38DF-965D-4D67-9182-2A2A4F2AC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33369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4201697D-BA51-4350-A61B-1084ECE14A24}"/>
              </a:ext>
            </a:extLst>
          </p:cNvPr>
          <p:cNvSpPr/>
          <p:nvPr/>
        </p:nvSpPr>
        <p:spPr>
          <a:xfrm>
            <a:off x="6197600" y="5670550"/>
            <a:ext cx="82550" cy="323850"/>
          </a:xfrm>
          <a:custGeom>
            <a:avLst/>
            <a:gdLst/>
            <a:ahLst/>
            <a:cxnLst/>
            <a:rect l="0" t="0" r="0" b="0"/>
            <a:pathLst>
              <a:path w="82551" h="323851">
                <a:moveTo>
                  <a:pt x="0" y="12700"/>
                </a:moveTo>
                <a:lnTo>
                  <a:pt x="6350" y="6350"/>
                </a:lnTo>
                <a:lnTo>
                  <a:pt x="6350" y="6350"/>
                </a:lnTo>
                <a:lnTo>
                  <a:pt x="6350" y="6350"/>
                </a:lnTo>
                <a:lnTo>
                  <a:pt x="6350" y="635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6350" y="0"/>
                </a:lnTo>
                <a:lnTo>
                  <a:pt x="0" y="6350"/>
                </a:lnTo>
                <a:lnTo>
                  <a:pt x="0" y="6350"/>
                </a:lnTo>
                <a:lnTo>
                  <a:pt x="0" y="6350"/>
                </a:lnTo>
                <a:lnTo>
                  <a:pt x="0" y="6350"/>
                </a:lnTo>
                <a:lnTo>
                  <a:pt x="6350" y="6350"/>
                </a:lnTo>
                <a:lnTo>
                  <a:pt x="6350" y="6350"/>
                </a:lnTo>
                <a:lnTo>
                  <a:pt x="12700" y="0"/>
                </a:lnTo>
                <a:lnTo>
                  <a:pt x="12700" y="0"/>
                </a:lnTo>
                <a:lnTo>
                  <a:pt x="12700" y="0"/>
                </a:lnTo>
                <a:lnTo>
                  <a:pt x="19050" y="0"/>
                </a:lnTo>
                <a:lnTo>
                  <a:pt x="19050" y="0"/>
                </a:lnTo>
                <a:lnTo>
                  <a:pt x="25400" y="0"/>
                </a:lnTo>
                <a:lnTo>
                  <a:pt x="25400" y="0"/>
                </a:lnTo>
                <a:lnTo>
                  <a:pt x="31750" y="0"/>
                </a:lnTo>
                <a:lnTo>
                  <a:pt x="31750" y="0"/>
                </a:lnTo>
                <a:lnTo>
                  <a:pt x="31750" y="0"/>
                </a:lnTo>
                <a:lnTo>
                  <a:pt x="31750" y="0"/>
                </a:lnTo>
                <a:lnTo>
                  <a:pt x="38100" y="6350"/>
                </a:lnTo>
                <a:lnTo>
                  <a:pt x="38100" y="12700"/>
                </a:lnTo>
                <a:lnTo>
                  <a:pt x="38100" y="12700"/>
                </a:lnTo>
                <a:lnTo>
                  <a:pt x="38100" y="25400"/>
                </a:lnTo>
                <a:lnTo>
                  <a:pt x="38100" y="31750"/>
                </a:lnTo>
                <a:lnTo>
                  <a:pt x="38100" y="38100"/>
                </a:lnTo>
                <a:lnTo>
                  <a:pt x="38100" y="50800"/>
                </a:lnTo>
                <a:lnTo>
                  <a:pt x="38100" y="63500"/>
                </a:lnTo>
                <a:lnTo>
                  <a:pt x="44450" y="69850"/>
                </a:lnTo>
                <a:lnTo>
                  <a:pt x="44450" y="88900"/>
                </a:lnTo>
                <a:lnTo>
                  <a:pt x="44450" y="101600"/>
                </a:lnTo>
                <a:lnTo>
                  <a:pt x="44450" y="114300"/>
                </a:lnTo>
                <a:lnTo>
                  <a:pt x="50800" y="127000"/>
                </a:lnTo>
                <a:lnTo>
                  <a:pt x="57150" y="146050"/>
                </a:lnTo>
                <a:lnTo>
                  <a:pt x="57150" y="158750"/>
                </a:lnTo>
                <a:lnTo>
                  <a:pt x="57150" y="177800"/>
                </a:lnTo>
                <a:lnTo>
                  <a:pt x="57150" y="190500"/>
                </a:lnTo>
                <a:lnTo>
                  <a:pt x="57150" y="203200"/>
                </a:lnTo>
                <a:lnTo>
                  <a:pt x="57150" y="215900"/>
                </a:lnTo>
                <a:lnTo>
                  <a:pt x="63500" y="228600"/>
                </a:lnTo>
                <a:lnTo>
                  <a:pt x="63500" y="247650"/>
                </a:lnTo>
                <a:lnTo>
                  <a:pt x="63500" y="260350"/>
                </a:lnTo>
                <a:lnTo>
                  <a:pt x="63500" y="273050"/>
                </a:lnTo>
                <a:lnTo>
                  <a:pt x="63500" y="279400"/>
                </a:lnTo>
                <a:lnTo>
                  <a:pt x="63500" y="285750"/>
                </a:lnTo>
                <a:lnTo>
                  <a:pt x="63500" y="292100"/>
                </a:lnTo>
                <a:lnTo>
                  <a:pt x="63500" y="304800"/>
                </a:lnTo>
                <a:lnTo>
                  <a:pt x="69850" y="311150"/>
                </a:lnTo>
                <a:lnTo>
                  <a:pt x="69850" y="311150"/>
                </a:lnTo>
                <a:lnTo>
                  <a:pt x="69850" y="317500"/>
                </a:lnTo>
                <a:lnTo>
                  <a:pt x="69850" y="317500"/>
                </a:lnTo>
                <a:lnTo>
                  <a:pt x="76200" y="323850"/>
                </a:lnTo>
                <a:lnTo>
                  <a:pt x="76200" y="323850"/>
                </a:lnTo>
                <a:lnTo>
                  <a:pt x="76200" y="323850"/>
                </a:lnTo>
                <a:lnTo>
                  <a:pt x="82550" y="323850"/>
                </a:lnTo>
                <a:lnTo>
                  <a:pt x="82550" y="323850"/>
                </a:lnTo>
                <a:lnTo>
                  <a:pt x="82550" y="323850"/>
                </a:lnTo>
                <a:lnTo>
                  <a:pt x="82550" y="317500"/>
                </a:lnTo>
                <a:lnTo>
                  <a:pt x="82550" y="317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AF9196FF-ED65-4D25-9043-25FBE7BF1E22}"/>
              </a:ext>
            </a:extLst>
          </p:cNvPr>
          <p:cNvSpPr/>
          <p:nvPr/>
        </p:nvSpPr>
        <p:spPr>
          <a:xfrm>
            <a:off x="6051550" y="5791200"/>
            <a:ext cx="393700" cy="44450"/>
          </a:xfrm>
          <a:custGeom>
            <a:avLst/>
            <a:gdLst/>
            <a:ahLst/>
            <a:cxnLst/>
            <a:rect l="0" t="0" r="0" b="0"/>
            <a:pathLst>
              <a:path w="393701" h="4445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31750"/>
                </a:lnTo>
                <a:lnTo>
                  <a:pt x="0" y="31750"/>
                </a:lnTo>
                <a:lnTo>
                  <a:pt x="6350" y="31750"/>
                </a:lnTo>
                <a:lnTo>
                  <a:pt x="6350" y="31750"/>
                </a:lnTo>
                <a:lnTo>
                  <a:pt x="12700" y="31750"/>
                </a:lnTo>
                <a:lnTo>
                  <a:pt x="12700" y="38100"/>
                </a:lnTo>
                <a:lnTo>
                  <a:pt x="19050" y="38100"/>
                </a:lnTo>
                <a:lnTo>
                  <a:pt x="25400" y="38100"/>
                </a:lnTo>
                <a:lnTo>
                  <a:pt x="38100" y="31750"/>
                </a:lnTo>
                <a:lnTo>
                  <a:pt x="44450" y="31750"/>
                </a:lnTo>
                <a:lnTo>
                  <a:pt x="57150" y="31750"/>
                </a:lnTo>
                <a:lnTo>
                  <a:pt x="69850" y="25400"/>
                </a:lnTo>
                <a:lnTo>
                  <a:pt x="76200" y="25400"/>
                </a:lnTo>
                <a:lnTo>
                  <a:pt x="88900" y="19050"/>
                </a:lnTo>
                <a:lnTo>
                  <a:pt x="101600" y="19050"/>
                </a:lnTo>
                <a:lnTo>
                  <a:pt x="114300" y="12700"/>
                </a:lnTo>
                <a:lnTo>
                  <a:pt x="127000" y="12700"/>
                </a:lnTo>
                <a:lnTo>
                  <a:pt x="139700" y="6350"/>
                </a:lnTo>
                <a:lnTo>
                  <a:pt x="152400" y="6350"/>
                </a:lnTo>
                <a:lnTo>
                  <a:pt x="171450" y="6350"/>
                </a:lnTo>
                <a:lnTo>
                  <a:pt x="184150" y="6350"/>
                </a:lnTo>
                <a:lnTo>
                  <a:pt x="196850" y="6350"/>
                </a:lnTo>
                <a:lnTo>
                  <a:pt x="215900" y="6350"/>
                </a:lnTo>
                <a:lnTo>
                  <a:pt x="228600" y="6350"/>
                </a:lnTo>
                <a:lnTo>
                  <a:pt x="241300" y="6350"/>
                </a:lnTo>
                <a:lnTo>
                  <a:pt x="254000" y="0"/>
                </a:lnTo>
                <a:lnTo>
                  <a:pt x="273050" y="0"/>
                </a:lnTo>
                <a:lnTo>
                  <a:pt x="279400" y="0"/>
                </a:lnTo>
                <a:lnTo>
                  <a:pt x="292100" y="0"/>
                </a:lnTo>
                <a:lnTo>
                  <a:pt x="311150" y="0"/>
                </a:lnTo>
                <a:lnTo>
                  <a:pt x="323850" y="0"/>
                </a:lnTo>
                <a:lnTo>
                  <a:pt x="330200" y="0"/>
                </a:lnTo>
                <a:lnTo>
                  <a:pt x="342900" y="0"/>
                </a:lnTo>
                <a:lnTo>
                  <a:pt x="355600" y="6350"/>
                </a:lnTo>
                <a:lnTo>
                  <a:pt x="361950" y="6350"/>
                </a:lnTo>
                <a:lnTo>
                  <a:pt x="374650" y="6350"/>
                </a:lnTo>
                <a:lnTo>
                  <a:pt x="381000" y="12700"/>
                </a:lnTo>
                <a:lnTo>
                  <a:pt x="381000" y="12700"/>
                </a:lnTo>
                <a:lnTo>
                  <a:pt x="387350" y="19050"/>
                </a:lnTo>
                <a:lnTo>
                  <a:pt x="393700" y="19050"/>
                </a:lnTo>
                <a:lnTo>
                  <a:pt x="387350" y="31750"/>
                </a:lnTo>
                <a:lnTo>
                  <a:pt x="381000" y="38100"/>
                </a:lnTo>
                <a:lnTo>
                  <a:pt x="374650" y="44450"/>
                </a:lnTo>
                <a:lnTo>
                  <a:pt x="374650" y="44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8286" y="5614988"/>
            <a:ext cx="774927" cy="4779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508 Lecture">
  <a:themeElements>
    <a:clrScheme name="Custom 40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33399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764</Words>
  <Application>Microsoft Office PowerPoint</Application>
  <PresentationFormat>Widescreen</PresentationFormat>
  <Paragraphs>190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Cambria Math</vt:lpstr>
      <vt:lpstr>Monotype Sorts</vt:lpstr>
      <vt:lpstr>Noto Sans Symbols</vt:lpstr>
      <vt:lpstr>Symbol</vt:lpstr>
      <vt:lpstr>Times</vt:lpstr>
      <vt:lpstr>Times New Roman</vt:lpstr>
      <vt:lpstr>Verdana</vt:lpstr>
      <vt:lpstr>Wingdings</vt:lpstr>
      <vt:lpstr>508 Lecture</vt:lpstr>
      <vt:lpstr>Equation</vt:lpstr>
      <vt:lpstr>Equation.3</vt:lpstr>
      <vt:lpstr>Chapter 2:Motion along a straight line</vt:lpstr>
      <vt:lpstr>Goals for Chapter 2</vt:lpstr>
      <vt:lpstr>Describing Motion …</vt:lpstr>
      <vt:lpstr>Kinematics in One Dimension: Displacement</vt:lpstr>
      <vt:lpstr>Average velocity</vt:lpstr>
      <vt:lpstr>Graphic representation: average and instantaneous velocities</vt:lpstr>
      <vt:lpstr>PowerPoint Presentation</vt:lpstr>
      <vt:lpstr>Average speed and velocity</vt:lpstr>
      <vt:lpstr>Average Velocity (example)</vt:lpstr>
      <vt:lpstr>Instantaneous Velocity</vt:lpstr>
      <vt:lpstr>Average Velocity - Figure 2.1</vt:lpstr>
      <vt:lpstr>PowerPoint Presentation</vt:lpstr>
      <vt:lpstr>Acceleration</vt:lpstr>
      <vt:lpstr>Average acceleration</vt:lpstr>
      <vt:lpstr>Average Velocity</vt:lpstr>
      <vt:lpstr>Kinematics in one dimension</vt:lpstr>
      <vt:lpstr>Recap</vt:lpstr>
      <vt:lpstr>Example of graphic solution: Catching a speeder</vt:lpstr>
      <vt:lpstr>PowerPoint Presentation</vt:lpstr>
      <vt:lpstr>PowerPoint Presentation</vt:lpstr>
      <vt:lpstr>Kinematics equations for constant acceleration</vt:lpstr>
      <vt:lpstr>Particular case of motion with constant acceleration: Falling objects. All objects fall with the same constant acceleration!!</vt:lpstr>
      <vt:lpstr>Kinematics for a=9.80m/s2 (acceleration of gravity) </vt:lpstr>
      <vt:lpstr>PowerPoint Presentation</vt:lpstr>
      <vt:lpstr>PowerPoint Presentation</vt:lpstr>
      <vt:lpstr>Problem: Vertical motion</vt:lpstr>
      <vt:lpstr>1-D motions in the gravitational field </vt:lpstr>
      <vt:lpstr>PowerPoint Presentation</vt:lpstr>
      <vt:lpstr>PowerPoint Presentation</vt:lpstr>
      <vt:lpstr>2.5: Proportional Reasoning</vt:lpstr>
      <vt:lpstr>When you brake on dry pavement, your maximum acceleration is about three times greater than when you brake on wet pavement. For a given initial speed, how does your stopping distance xdry on dry pavement compare with your stopping distance xwet on wet pavement?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Schuessler, Hans A</dc:creator>
  <cp:lastModifiedBy>Alexandre Kolomenski</cp:lastModifiedBy>
  <cp:revision>39</cp:revision>
  <dcterms:created xsi:type="dcterms:W3CDTF">2022-01-08T02:34:13Z</dcterms:created>
  <dcterms:modified xsi:type="dcterms:W3CDTF">2023-08-25T03:15:27Z</dcterms:modified>
</cp:coreProperties>
</file>