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1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3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4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5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6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7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713" r:id="rId4"/>
    <p:sldMasterId id="2147483719" r:id="rId5"/>
    <p:sldMasterId id="2147483725" r:id="rId6"/>
    <p:sldMasterId id="2147483743" r:id="rId7"/>
    <p:sldMasterId id="2147483884" r:id="rId8"/>
    <p:sldMasterId id="2147483896" r:id="rId9"/>
    <p:sldMasterId id="2147483908" r:id="rId10"/>
    <p:sldMasterId id="2147484115" r:id="rId11"/>
    <p:sldMasterId id="2147484127" r:id="rId12"/>
    <p:sldMasterId id="2147484425" r:id="rId13"/>
    <p:sldMasterId id="2147485437" r:id="rId14"/>
    <p:sldMasterId id="2147485699" r:id="rId15"/>
    <p:sldMasterId id="2147485710" r:id="rId16"/>
    <p:sldMasterId id="2147485973" r:id="rId17"/>
    <p:sldMasterId id="2147486255" r:id="rId18"/>
  </p:sldMasterIdLst>
  <p:notesMasterIdLst>
    <p:notesMasterId r:id="rId77"/>
  </p:notesMasterIdLst>
  <p:sldIdLst>
    <p:sldId id="276" r:id="rId19"/>
    <p:sldId id="351" r:id="rId20"/>
    <p:sldId id="352" r:id="rId21"/>
    <p:sldId id="353" r:id="rId22"/>
    <p:sldId id="374" r:id="rId23"/>
    <p:sldId id="298" r:id="rId24"/>
    <p:sldId id="379" r:id="rId25"/>
    <p:sldId id="356" r:id="rId26"/>
    <p:sldId id="299" r:id="rId27"/>
    <p:sldId id="300" r:id="rId28"/>
    <p:sldId id="395" r:id="rId29"/>
    <p:sldId id="375" r:id="rId30"/>
    <p:sldId id="376" r:id="rId31"/>
    <p:sldId id="394" r:id="rId32"/>
    <p:sldId id="380" r:id="rId33"/>
    <p:sldId id="393" r:id="rId34"/>
    <p:sldId id="381" r:id="rId35"/>
    <p:sldId id="361" r:id="rId36"/>
    <p:sldId id="363" r:id="rId37"/>
    <p:sldId id="364" r:id="rId38"/>
    <p:sldId id="310" r:id="rId39"/>
    <p:sldId id="259" r:id="rId40"/>
    <p:sldId id="292" r:id="rId41"/>
    <p:sldId id="309" r:id="rId42"/>
    <p:sldId id="392" r:id="rId43"/>
    <p:sldId id="326" r:id="rId44"/>
    <p:sldId id="293" r:id="rId45"/>
    <p:sldId id="264" r:id="rId46"/>
    <p:sldId id="319" r:id="rId47"/>
    <p:sldId id="396" r:id="rId48"/>
    <p:sldId id="320" r:id="rId49"/>
    <p:sldId id="321" r:id="rId50"/>
    <p:sldId id="270" r:id="rId51"/>
    <p:sldId id="317" r:id="rId52"/>
    <p:sldId id="350" r:id="rId53"/>
    <p:sldId id="391" r:id="rId54"/>
    <p:sldId id="284" r:id="rId55"/>
    <p:sldId id="305" r:id="rId56"/>
    <p:sldId id="382" r:id="rId57"/>
    <p:sldId id="367" r:id="rId58"/>
    <p:sldId id="368" r:id="rId59"/>
    <p:sldId id="369" r:id="rId60"/>
    <p:sldId id="316" r:id="rId61"/>
    <p:sldId id="306" r:id="rId62"/>
    <p:sldId id="389" r:id="rId63"/>
    <p:sldId id="307" r:id="rId64"/>
    <p:sldId id="303" r:id="rId65"/>
    <p:sldId id="315" r:id="rId66"/>
    <p:sldId id="314" r:id="rId67"/>
    <p:sldId id="383" r:id="rId68"/>
    <p:sldId id="263" r:id="rId69"/>
    <p:sldId id="323" r:id="rId70"/>
    <p:sldId id="370" r:id="rId71"/>
    <p:sldId id="384" r:id="rId72"/>
    <p:sldId id="371" r:id="rId73"/>
    <p:sldId id="390" r:id="rId74"/>
    <p:sldId id="256" r:id="rId75"/>
    <p:sldId id="257" r:id="rId7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nker, Paisley Manon" initials="BP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2" autoAdjust="0"/>
    <p:restoredTop sz="96242" autoAdjust="0"/>
  </p:normalViewPr>
  <p:slideViewPr>
    <p:cSldViewPr>
      <p:cViewPr varScale="1">
        <p:scale>
          <a:sx n="106" d="100"/>
          <a:sy n="106" d="100"/>
        </p:scale>
        <p:origin x="9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9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74" Type="http://schemas.openxmlformats.org/officeDocument/2006/relationships/slide" Target="slides/slide56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82" Type="http://schemas.openxmlformats.org/officeDocument/2006/relationships/tableStyles" Target="tableStyles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slide" Target="slides/slide5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1.xml"/><Relationship Id="rId24" Type="http://schemas.openxmlformats.org/officeDocument/2006/relationships/slide" Target="slides/slide6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66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AA678A-FA83-4A80-9216-0EDB29CA84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589DD-4F8E-4695-BBA8-3F91419E89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E7AE59-5D74-4640-8A50-608C0526FCBB}" type="datetimeFigureOut">
              <a:rPr lang="en-US"/>
              <a:pPr>
                <a:defRPr/>
              </a:pPr>
              <a:t>8/30/2023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831D385-425F-4057-8C17-8BEBD40685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34930E-25AC-4B76-8329-3DD274B2E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54319-21A2-42B7-A6BB-00032246E0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E64AC-4101-43D6-9512-CBE897B310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6759B2-85DE-4FD5-BCBF-AC988BC103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>
            <a:extLst>
              <a:ext uri="{FF2B5EF4-FFF2-40B4-BE49-F238E27FC236}">
                <a16:creationId xmlns:a16="http://schemas.microsoft.com/office/drawing/2014/main" id="{DB91EB00-ED2A-4553-AF24-5C8FDAC897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>
            <a:extLst>
              <a:ext uri="{FF2B5EF4-FFF2-40B4-BE49-F238E27FC236}">
                <a16:creationId xmlns:a16="http://schemas.microsoft.com/office/drawing/2014/main" id="{E514D0F3-2D52-456D-878F-304C7ACDE4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6916" name="Slide Number Placeholder 3">
            <a:extLst>
              <a:ext uri="{FF2B5EF4-FFF2-40B4-BE49-F238E27FC236}">
                <a16:creationId xmlns:a16="http://schemas.microsoft.com/office/drawing/2014/main" id="{AC6B87C2-40E4-4B57-A71F-D723FC0A2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255C59-805E-4573-8493-18E09CCF78F8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>
            <a:extLst>
              <a:ext uri="{FF2B5EF4-FFF2-40B4-BE49-F238E27FC236}">
                <a16:creationId xmlns:a16="http://schemas.microsoft.com/office/drawing/2014/main" id="{D48A61F6-5478-458A-A067-57D5FEF2FF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5D9891-DD4B-40B2-B846-970F68FE9259}" type="slidenum">
              <a:rPr lang="en-US" altLang="en-US" sz="1200" smtClean="0">
                <a:solidFill>
                  <a:srgbClr val="000000"/>
                </a:solidFill>
              </a:rPr>
              <a:pPr/>
              <a:t>56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17091" name="Rectangle 2">
            <a:extLst>
              <a:ext uri="{FF2B5EF4-FFF2-40B4-BE49-F238E27FC236}">
                <a16:creationId xmlns:a16="http://schemas.microsoft.com/office/drawing/2014/main" id="{1311E65F-10BE-470B-8BDA-E43FB6480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2" name="Rectangle 3">
            <a:extLst>
              <a:ext uri="{FF2B5EF4-FFF2-40B4-BE49-F238E27FC236}">
                <a16:creationId xmlns:a16="http://schemas.microsoft.com/office/drawing/2014/main" id="{F71384F0-DF7A-4F82-81DF-C65118442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Figure 3.28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>
            <a:extLst>
              <a:ext uri="{FF2B5EF4-FFF2-40B4-BE49-F238E27FC236}">
                <a16:creationId xmlns:a16="http://schemas.microsoft.com/office/drawing/2014/main" id="{A2BE3685-148C-483B-9C65-8B6186BCFA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>
            <a:extLst>
              <a:ext uri="{FF2B5EF4-FFF2-40B4-BE49-F238E27FC236}">
                <a16:creationId xmlns:a16="http://schemas.microsoft.com/office/drawing/2014/main" id="{109B853D-16D2-4D11-A67D-DEA79F047D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Answer: c) the height of the roof.</a:t>
            </a:r>
          </a:p>
        </p:txBody>
      </p:sp>
      <p:sp>
        <p:nvSpPr>
          <p:cNvPr id="168964" name="Slide Number Placeholder 3">
            <a:extLst>
              <a:ext uri="{FF2B5EF4-FFF2-40B4-BE49-F238E27FC236}">
                <a16:creationId xmlns:a16="http://schemas.microsoft.com/office/drawing/2014/main" id="{22F2E4B7-D5C4-4F8F-8096-049C17BCC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0ECAD1-73F5-4996-9BB5-AECA78716FE3}" type="slidenum">
              <a:rPr lang="en-US" altLang="en-US" sz="1200" smtClean="0">
                <a:solidFill>
                  <a:srgbClr val="000000"/>
                </a:solidFill>
              </a:rPr>
              <a:pPr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>
            <a:extLst>
              <a:ext uri="{FF2B5EF4-FFF2-40B4-BE49-F238E27FC236}">
                <a16:creationId xmlns:a16="http://schemas.microsoft.com/office/drawing/2014/main" id="{8E57C1C0-B9FC-4D81-8EC9-65E8AAE719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>
            <a:extLst>
              <a:ext uri="{FF2B5EF4-FFF2-40B4-BE49-F238E27FC236}">
                <a16:creationId xmlns:a16="http://schemas.microsoft.com/office/drawing/2014/main" id="{E8B3BA71-F766-403F-99B8-8411240F5F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Answer: c) they are moving at the same speed.</a:t>
            </a:r>
          </a:p>
        </p:txBody>
      </p:sp>
      <p:sp>
        <p:nvSpPr>
          <p:cNvPr id="181252" name="Slide Number Placeholder 3">
            <a:extLst>
              <a:ext uri="{FF2B5EF4-FFF2-40B4-BE49-F238E27FC236}">
                <a16:creationId xmlns:a16="http://schemas.microsoft.com/office/drawing/2014/main" id="{D1C36CAE-6FC9-4DEF-9619-A8CF53759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1C63AA-98A8-49F1-B55C-7BA63A9BBAC5}" type="slidenum">
              <a:rPr lang="en-US" altLang="en-US" sz="1200" smtClean="0">
                <a:solidFill>
                  <a:srgbClr val="000000"/>
                </a:solidFill>
              </a:rPr>
              <a:pPr/>
              <a:t>27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759B2-85DE-4FD5-BCBF-AC988BC10330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862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>
            <a:extLst>
              <a:ext uri="{FF2B5EF4-FFF2-40B4-BE49-F238E27FC236}">
                <a16:creationId xmlns:a16="http://schemas.microsoft.com/office/drawing/2014/main" id="{061E5E52-F5D2-4221-8796-A1EA464C03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>
            <a:extLst>
              <a:ext uri="{FF2B5EF4-FFF2-40B4-BE49-F238E27FC236}">
                <a16:creationId xmlns:a16="http://schemas.microsoft.com/office/drawing/2014/main" id="{D13B7B59-2D9A-4630-BEC9-DFC47EE58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8249D-4B89-4933-8289-62158390C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fld id="{9A2E8DB7-E64A-41CB-A90F-EC215DAD2497}" type="slidenum">
              <a:rPr lang="en-US" kern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SzPct val="25000"/>
                <a:defRPr/>
              </a:pPr>
              <a:t>35</a:t>
            </a:fld>
            <a:endParaRPr lang="en-US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>
            <a:extLst>
              <a:ext uri="{FF2B5EF4-FFF2-40B4-BE49-F238E27FC236}">
                <a16:creationId xmlns:a16="http://schemas.microsoft.com/office/drawing/2014/main" id="{A57398B1-EF31-4DED-8D74-8E89F1486F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>
            <a:extLst>
              <a:ext uri="{FF2B5EF4-FFF2-40B4-BE49-F238E27FC236}">
                <a16:creationId xmlns:a16="http://schemas.microsoft.com/office/drawing/2014/main" id="{B794E1BF-0AA6-4C88-AFF4-55B878AB2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A4026-7586-405F-9902-FC9242C5B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fld id="{A5E95C40-01B8-4960-B3E0-84C6D1DF9728}" type="slidenum">
              <a:rPr lang="en-US" kern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SzPct val="25000"/>
                <a:defRPr/>
              </a:pPr>
              <a:t>36</a:t>
            </a:fld>
            <a:endParaRPr lang="en-US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>
            <a:extLst>
              <a:ext uri="{FF2B5EF4-FFF2-40B4-BE49-F238E27FC236}">
                <a16:creationId xmlns:a16="http://schemas.microsoft.com/office/drawing/2014/main" id="{668A4BB5-F2C1-4ECF-A277-A508EB962E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FBBDEB-9958-4607-A3F3-9F0113E8F857}" type="slidenum">
              <a:rPr lang="en-US" altLang="en-US" sz="1200" smtClean="0">
                <a:solidFill>
                  <a:srgbClr val="000000"/>
                </a:solidFill>
              </a:rPr>
              <a:pPr/>
              <a:t>44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01731" name="Rectangle 2">
            <a:extLst>
              <a:ext uri="{FF2B5EF4-FFF2-40B4-BE49-F238E27FC236}">
                <a16:creationId xmlns:a16="http://schemas.microsoft.com/office/drawing/2014/main" id="{7574E949-4D88-4823-B351-4C2B2D83C8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2" name="Rectangle 3">
            <a:extLst>
              <a:ext uri="{FF2B5EF4-FFF2-40B4-BE49-F238E27FC236}">
                <a16:creationId xmlns:a16="http://schemas.microsoft.com/office/drawing/2014/main" id="{3D352703-19EB-4CCB-8357-FA76F4157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Unnumbered Figure 1 Page 82</a:t>
            </a: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>
            <a:extLst>
              <a:ext uri="{FF2B5EF4-FFF2-40B4-BE49-F238E27FC236}">
                <a16:creationId xmlns:a16="http://schemas.microsoft.com/office/drawing/2014/main" id="{081E660B-82C7-4A1C-AF97-A4B93A440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>
            <a:extLst>
              <a:ext uri="{FF2B5EF4-FFF2-40B4-BE49-F238E27FC236}">
                <a16:creationId xmlns:a16="http://schemas.microsoft.com/office/drawing/2014/main" id="{09A7DC84-A388-4ED0-B622-B28AD7FC5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3780" name="Slide Number Placeholder 3">
            <a:extLst>
              <a:ext uri="{FF2B5EF4-FFF2-40B4-BE49-F238E27FC236}">
                <a16:creationId xmlns:a16="http://schemas.microsoft.com/office/drawing/2014/main" id="{026473D9-F8D8-4BA3-ACF3-5B0384C8E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24E1D9-2B8A-4652-BF21-7E524FC6EF32}" type="slidenum">
              <a:rPr lang="en-US" altLang="en-US" sz="1200" smtClean="0"/>
              <a:pPr/>
              <a:t>45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>
            <a:extLst>
              <a:ext uri="{FF2B5EF4-FFF2-40B4-BE49-F238E27FC236}">
                <a16:creationId xmlns:a16="http://schemas.microsoft.com/office/drawing/2014/main" id="{0C6CEECC-41E6-4BEF-98BC-A6339241F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5D7D9A-62FB-4941-A736-6FC2E7F40B13}" type="slidenum">
              <a:rPr lang="en-US" altLang="en-US" sz="1200" smtClean="0">
                <a:solidFill>
                  <a:srgbClr val="000000"/>
                </a:solidFill>
              </a:rPr>
              <a:pPr/>
              <a:t>46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05827" name="Rectangle 2">
            <a:extLst>
              <a:ext uri="{FF2B5EF4-FFF2-40B4-BE49-F238E27FC236}">
                <a16:creationId xmlns:a16="http://schemas.microsoft.com/office/drawing/2014/main" id="{92A6963E-A41F-436F-B064-9CFF0F703A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8" name="Rectangle 3">
            <a:extLst>
              <a:ext uri="{FF2B5EF4-FFF2-40B4-BE49-F238E27FC236}">
                <a16:creationId xmlns:a16="http://schemas.microsoft.com/office/drawing/2014/main" id="{E786E884-147F-4BEC-9584-9BD7A7918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Figure 3.22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C7533C-73A3-41A4-A282-6CB504929C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4AF804-8C1A-4597-BF3F-6FBD71EB25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0C8539-C304-4F48-9704-FB464C92D5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5FD23-3D8D-49E3-8ADD-ADB6E7DA8C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88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F6B169-950C-4D9D-BA6E-E650CDFB53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05280D-A9F2-4D12-9931-F5DE3E48E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3E09A1-8F62-41D4-AFAE-A1D855FD7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0FA1-25AF-4CA7-A60B-A04587D04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8299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3477C1-0239-48FD-8BC1-C91FF9DF53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CAE3CA-FF9D-4BB3-8541-A3CAF2FB79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D17752-AC38-4D27-85FD-BF7EDC9902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61F9-43BA-43E7-B698-5628789F9B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8187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414D2F-B83A-4F3C-9D55-88BB672C8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63764-E00A-460D-AF15-FCA9E185C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8E72BD-4B26-4E81-A876-C6D321274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A7699-2506-4A36-A194-06701BA54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910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E0B94B-DAF5-4EED-A90D-F0CC704A8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EAF3F3-5C72-45B1-BE9D-C347603E9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817A0F-0B92-41FE-B6AA-47CA6D711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44333-A469-42BA-B32E-4DD67CF44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7825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690FF4-4775-4E18-9A5A-24C48523D7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FA9F15-FFB9-4149-AFEB-646B72CC1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7E5728-0DB8-41AB-8334-6AD8F0AFC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0131E-88E1-4580-B3CC-FB52A3DA4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617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92C758-F512-4801-B968-6819CEEE4A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964CBE-4FBC-4442-B6CF-F3CA7AFA4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49B06C-F1C1-4309-A6D4-EA7D9FB870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AA8A-5E49-4782-85B1-AC6F94F9C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9270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73486F-9388-4528-AD7D-40BFBDC95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F724CA-42E5-4444-85EB-413CFD7B81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D7D02E-5AF3-44E1-B171-C367C4BC6C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76BE-D046-49A7-AEA6-454677AAB9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5886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D98087-3A46-42D6-8E83-94DB93D13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643A8E-1277-4537-A8E2-D59A02BFD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19C436-B73F-40E3-B5F7-2FD300C0C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089-E07F-4B2E-84A0-A33F444AA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1051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3E148-171C-4DBD-86FD-B0E18DF87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1382F-45F5-4FE6-B756-EEBDD2FDA7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5EE5C-C609-4497-8293-97659EA8D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2D05-9988-458B-85C3-7325A0B0C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2560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AEB9EF-E3FD-45EA-91D4-501823964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B14565-1C3F-4257-9519-BCAC5733A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BE184C-510B-4E71-84FF-7EC2100EA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3D2ED-4A7C-42BC-A84C-033F3B20D3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992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FA1436-42C7-4F8F-BCB7-80FF24911C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31E7D1-8E2E-4171-A5AB-90EC10DFC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B6C397-0E97-4DA7-9438-620BB9494E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B832-343B-4597-9080-4A1C9E3ED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1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46956F-85EC-48FA-B1E8-5F7D3160D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B1F72F-895C-40DE-9101-1553C5F18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7859FF-5608-4171-94BA-373C0AC30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3B68-9714-4AA4-A42C-1498A744E2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2205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E1FF57-ADD1-4E42-8A23-EF4C4FC15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F7D43F-1D36-4CF0-8745-2DC988CFA7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0969BD-E9A2-489A-95FF-869902D5E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3973-CAFA-43C7-AB24-5AD271758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3287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E520F-FE2F-4497-9C3A-76556CFE0A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C44C3-12F1-441F-951C-2CFB10A6AB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7CDC9-9B1C-4C60-8592-B48B31A247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08ADC-F588-4DEE-B74B-EB9F5B7D1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6699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24B94-D40F-4814-86ED-C245DFD96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727AA-D54E-41C7-A0AF-1BE4136B3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19D1-A6F8-478F-AC5E-905246DA7A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EAABF-A3E4-4B7F-8C10-34D4D8E5E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1545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74392-70CB-41AE-B5B2-4AFB7341DD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88E106-C529-408B-88BE-DA2B30984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7D4130-0E5F-42BB-841C-F0BB98372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377E-5CA7-4558-AD40-A1260F0AC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4615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7E9B47-ADD7-41A9-BEC4-8BCA881FC7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6A0D94-D28C-4696-B0DD-CBC5550E2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2E3765-8A5F-42DD-A15E-C20D4B6514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BAFF-ABAF-4A52-8F36-3F0276200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1291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Objective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0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55600" marR="0" lvl="0" indent="-255600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tabLst>
                <a:tab pos="176213" algn="l"/>
              </a:tabLst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742950" marR="0" lvl="1" indent="-283464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N" dirty="0"/>
          </a:p>
          <a:p>
            <a:pPr lvl="1"/>
            <a:endParaRPr lang="en-IN" dirty="0"/>
          </a:p>
          <a:p>
            <a:pPr lvl="2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16674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 +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15153"/>
            <a:ext cx="8229600" cy="110265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5368160"/>
            <a:ext cx="8229600" cy="91685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56">
            <a:extLst>
              <a:ext uri="{FF2B5EF4-FFF2-40B4-BE49-F238E27FC236}">
                <a16:creationId xmlns:a16="http://schemas.microsoft.com/office/drawing/2014/main" id="{7E7B7C9A-D72E-4497-8F68-A25C7DE1FF62}"/>
              </a:ext>
            </a:extLst>
          </p:cNvPr>
          <p:cNvSpPr txBox="1">
            <a:spLocks noGrp="1"/>
          </p:cNvSpPr>
          <p:nvPr>
            <p:ph type="ftr" idx="10"/>
          </p:nvPr>
        </p:nvSpPr>
        <p:spPr>
          <a:xfrm>
            <a:off x="93663" y="6172200"/>
            <a:ext cx="8596312" cy="234950"/>
          </a:xfrm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57">
            <a:extLst>
              <a:ext uri="{FF2B5EF4-FFF2-40B4-BE49-F238E27FC236}">
                <a16:creationId xmlns:a16="http://schemas.microsoft.com/office/drawing/2014/main" id="{3B29BF01-BEE8-4994-8D30-E40AB9A53965}"/>
              </a:ext>
            </a:extLst>
          </p:cNvPr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58">
            <a:extLst>
              <a:ext uri="{FF2B5EF4-FFF2-40B4-BE49-F238E27FC236}">
                <a16:creationId xmlns:a16="http://schemas.microsoft.com/office/drawing/2014/main" id="{3665CACC-7F22-4FF1-869A-9D01101398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pPr>
              <a:defRPr/>
            </a:pPr>
            <a:fld id="{1F8081BE-0546-4EDB-8F2A-4A2E22B5B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66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On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56326"/>
            <a:ext cx="8229600" cy="4467955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hape 34">
            <a:extLst>
              <a:ext uri="{FF2B5EF4-FFF2-40B4-BE49-F238E27FC236}">
                <a16:creationId xmlns:a16="http://schemas.microsoft.com/office/drawing/2014/main" id="{2EE6B365-025D-4572-B50B-FA8DF33CE527}"/>
              </a:ext>
            </a:extLst>
          </p:cNvPr>
          <p:cNvSpPr txBox="1">
            <a:spLocks noGrp="1"/>
          </p:cNvSpPr>
          <p:nvPr>
            <p:ph type="ftr" idx="14"/>
          </p:nvPr>
        </p:nvSpPr>
        <p:spPr>
          <a:xfrm>
            <a:off x="93663" y="6172200"/>
            <a:ext cx="8596312" cy="234950"/>
          </a:xfrm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35">
            <a:extLst>
              <a:ext uri="{FF2B5EF4-FFF2-40B4-BE49-F238E27FC236}">
                <a16:creationId xmlns:a16="http://schemas.microsoft.com/office/drawing/2014/main" id="{B0494AD2-1688-4B55-8D98-E58C52E32C8D}"/>
              </a:ext>
            </a:extLst>
          </p:cNvPr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36">
            <a:extLst>
              <a:ext uri="{FF2B5EF4-FFF2-40B4-BE49-F238E27FC236}">
                <a16:creationId xmlns:a16="http://schemas.microsoft.com/office/drawing/2014/main" id="{4D4F7F90-42C1-49E2-8763-3BB8F3D7E335}"/>
              </a:ext>
            </a:extLst>
          </p:cNvPr>
          <p:cNvSpPr txBox="1">
            <a:spLocks noGrp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DBBF-5384-4011-B153-18D7F766C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289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 Title and 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2267528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3971925"/>
            <a:ext cx="8229600" cy="2105025"/>
          </a:xfrm>
        </p:spPr>
        <p:txBody>
          <a:bodyPr lIns="0" tIns="0" rIns="0" bIns="0"/>
          <a:lstStyle>
            <a:lvl1pPr marL="256032" indent="-255600">
              <a:defRPr lang="en-US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hape 34">
            <a:extLst>
              <a:ext uri="{FF2B5EF4-FFF2-40B4-BE49-F238E27FC236}">
                <a16:creationId xmlns:a16="http://schemas.microsoft.com/office/drawing/2014/main" id="{62E18916-01CC-4583-BB1F-5E669ED895C7}"/>
              </a:ext>
            </a:extLst>
          </p:cNvPr>
          <p:cNvSpPr txBox="1">
            <a:spLocks noGrp="1"/>
          </p:cNvSpPr>
          <p:nvPr>
            <p:ph type="ftr" idx="15"/>
          </p:nvPr>
        </p:nvSpPr>
        <p:spPr>
          <a:xfrm>
            <a:off x="93663" y="6172200"/>
            <a:ext cx="8596312" cy="234950"/>
          </a:xfrm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35">
            <a:extLst>
              <a:ext uri="{FF2B5EF4-FFF2-40B4-BE49-F238E27FC236}">
                <a16:creationId xmlns:a16="http://schemas.microsoft.com/office/drawing/2014/main" id="{3D6AF9A6-E968-4B39-B75C-B8745F1EFA49}"/>
              </a:ext>
            </a:extLst>
          </p:cNvPr>
          <p:cNvSpPr txBox="1">
            <a:spLocks noGrp="1"/>
          </p:cNvSpPr>
          <p:nvPr>
            <p:ph type="dt" idx="16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Shape 36">
            <a:extLst>
              <a:ext uri="{FF2B5EF4-FFF2-40B4-BE49-F238E27FC236}">
                <a16:creationId xmlns:a16="http://schemas.microsoft.com/office/drawing/2014/main" id="{0F758EAA-6EFF-41BD-8287-C4F5AD91A9EC}"/>
              </a:ext>
            </a:extLst>
          </p:cNvPr>
          <p:cNvSpPr txBox="1">
            <a:spLocks noGrp="1"/>
          </p:cNvSpPr>
          <p:nvPr>
            <p:ph type="sldNum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E214-FB91-462A-89DE-13F16A5CC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265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hre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555749"/>
            <a:ext cx="8232128" cy="1416051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 indent="-230400"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3173413"/>
            <a:ext cx="8229600" cy="1339636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 indent="-230400"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57200" y="4665662"/>
            <a:ext cx="8232128" cy="1251043"/>
          </a:xfrm>
        </p:spPr>
        <p:txBody>
          <a:bodyPr lIns="0" tIns="0" rIns="0" bIns="0"/>
          <a:lstStyle>
            <a:lvl1pPr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 indent="-230400"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Shape 34">
            <a:extLst>
              <a:ext uri="{FF2B5EF4-FFF2-40B4-BE49-F238E27FC236}">
                <a16:creationId xmlns:a16="http://schemas.microsoft.com/office/drawing/2014/main" id="{1BC9EB97-8C6F-40F1-9ADA-EC4AE882C524}"/>
              </a:ext>
            </a:extLst>
          </p:cNvPr>
          <p:cNvSpPr txBox="1">
            <a:spLocks noGrp="1"/>
          </p:cNvSpPr>
          <p:nvPr>
            <p:ph type="ftr" idx="17"/>
          </p:nvPr>
        </p:nvSpPr>
        <p:spPr>
          <a:xfrm>
            <a:off x="93663" y="6172200"/>
            <a:ext cx="8596312" cy="234950"/>
          </a:xfrm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Shape 35">
            <a:extLst>
              <a:ext uri="{FF2B5EF4-FFF2-40B4-BE49-F238E27FC236}">
                <a16:creationId xmlns:a16="http://schemas.microsoft.com/office/drawing/2014/main" id="{69C54E27-0C7C-466A-AF47-392BFF0EBB7A}"/>
              </a:ext>
            </a:extLst>
          </p:cNvPr>
          <p:cNvSpPr txBox="1">
            <a:spLocks noGrp="1"/>
          </p:cNvSpPr>
          <p:nvPr>
            <p:ph type="dt" idx="18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Shape 36">
            <a:extLst>
              <a:ext uri="{FF2B5EF4-FFF2-40B4-BE49-F238E27FC236}">
                <a16:creationId xmlns:a16="http://schemas.microsoft.com/office/drawing/2014/main" id="{F1E0C1A3-03A3-4D07-99DF-4876B4D4E354}"/>
              </a:ext>
            </a:extLst>
          </p:cNvPr>
          <p:cNvSpPr txBox="1">
            <a:spLocks noGrp="1"/>
          </p:cNvSpPr>
          <p:nvPr>
            <p:ph type="sldNum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DD59-F4C1-4BBE-BFCB-5EEE339C0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34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5B26A606-8444-45CF-8A87-D699CBF27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0"/>
            <a:ext cx="9163050" cy="609600"/>
          </a:xfrm>
          <a:prstGeom prst="rect">
            <a:avLst/>
          </a:prstGeom>
          <a:solidFill>
            <a:srgbClr val="32488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AF3D92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E8B2535-2DA2-49BC-8CB7-CD7410B21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Chapter 3 Clicker Questions</a:t>
            </a:r>
          </a:p>
        </p:txBody>
      </p:sp>
      <p:pic>
        <p:nvPicPr>
          <p:cNvPr id="6" name="Picture 6" descr="YOUN2785_10_thumbnail.png">
            <a:extLst>
              <a:ext uri="{FF2B5EF4-FFF2-40B4-BE49-F238E27FC236}">
                <a16:creationId xmlns:a16="http://schemas.microsoft.com/office/drawing/2014/main" id="{72C3F6E2-9C11-4714-A3E5-C461A707A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603250"/>
            <a:ext cx="5319713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36612"/>
            <a:ext cx="6569075" cy="584776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3968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BCF1235C-7217-4A2D-9F9F-AD73F3F1AB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17907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ur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743198"/>
            <a:ext cx="8229600" cy="1021037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54672" y="3939052"/>
            <a:ext cx="8232128" cy="969122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555748"/>
            <a:ext cx="8232128" cy="984807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5068609"/>
            <a:ext cx="8232128" cy="915328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Shape 34">
            <a:extLst>
              <a:ext uri="{FF2B5EF4-FFF2-40B4-BE49-F238E27FC236}">
                <a16:creationId xmlns:a16="http://schemas.microsoft.com/office/drawing/2014/main" id="{58DD957F-D6A5-4D71-B095-89F90858E607}"/>
              </a:ext>
            </a:extLst>
          </p:cNvPr>
          <p:cNvSpPr txBox="1">
            <a:spLocks noGrp="1"/>
          </p:cNvSpPr>
          <p:nvPr>
            <p:ph type="ftr" idx="18"/>
          </p:nvPr>
        </p:nvSpPr>
        <p:spPr>
          <a:xfrm>
            <a:off x="93663" y="6172200"/>
            <a:ext cx="8596312" cy="234950"/>
          </a:xfrm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Shape 35">
            <a:extLst>
              <a:ext uri="{FF2B5EF4-FFF2-40B4-BE49-F238E27FC236}">
                <a16:creationId xmlns:a16="http://schemas.microsoft.com/office/drawing/2014/main" id="{C948519A-396D-46C8-BC97-FA393EBA5C92}"/>
              </a:ext>
            </a:extLst>
          </p:cNvPr>
          <p:cNvSpPr txBox="1">
            <a:spLocks noGrp="1"/>
          </p:cNvSpPr>
          <p:nvPr>
            <p:ph type="dt" idx="19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Shape 36">
            <a:extLst>
              <a:ext uri="{FF2B5EF4-FFF2-40B4-BE49-F238E27FC236}">
                <a16:creationId xmlns:a16="http://schemas.microsoft.com/office/drawing/2014/main" id="{24E2B684-F521-4BD3-8E14-9624378BC6DD}"/>
              </a:ext>
            </a:extLst>
          </p:cNvPr>
          <p:cNvSpPr txBox="1">
            <a:spLocks noGrp="1"/>
          </p:cNvSpPr>
          <p:nvPr>
            <p:ph type="sldNum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823BC-CD28-4674-8E99-A9D6FD83D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374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iv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392649"/>
            <a:ext cx="8229600" cy="739698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54672" y="3335803"/>
            <a:ext cx="8232128" cy="813243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555749"/>
            <a:ext cx="8232128" cy="676464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4362943"/>
            <a:ext cx="8232128" cy="693152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457200" y="5297488"/>
            <a:ext cx="8232128" cy="659559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Shape 34">
            <a:extLst>
              <a:ext uri="{FF2B5EF4-FFF2-40B4-BE49-F238E27FC236}">
                <a16:creationId xmlns:a16="http://schemas.microsoft.com/office/drawing/2014/main" id="{BE3257B1-F032-4A01-922D-AB09C9B247F0}"/>
              </a:ext>
            </a:extLst>
          </p:cNvPr>
          <p:cNvSpPr txBox="1">
            <a:spLocks noGrp="1"/>
          </p:cNvSpPr>
          <p:nvPr>
            <p:ph type="ftr" idx="19"/>
          </p:nvPr>
        </p:nvSpPr>
        <p:spPr>
          <a:xfrm>
            <a:off x="93663" y="6172200"/>
            <a:ext cx="8596312" cy="234950"/>
          </a:xfrm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Shape 35">
            <a:extLst>
              <a:ext uri="{FF2B5EF4-FFF2-40B4-BE49-F238E27FC236}">
                <a16:creationId xmlns:a16="http://schemas.microsoft.com/office/drawing/2014/main" id="{E8FD3E37-4211-4C86-ACB7-EC998757EEDF}"/>
              </a:ext>
            </a:extLst>
          </p:cNvPr>
          <p:cNvSpPr txBox="1">
            <a:spLocks noGrp="1"/>
          </p:cNvSpPr>
          <p:nvPr>
            <p:ph type="dt" idx="20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Shape 36">
            <a:extLst>
              <a:ext uri="{FF2B5EF4-FFF2-40B4-BE49-F238E27FC236}">
                <a16:creationId xmlns:a16="http://schemas.microsoft.com/office/drawing/2014/main" id="{2E36DC6D-CC7E-4268-BCE8-88AAFBF7560A}"/>
              </a:ext>
            </a:extLst>
          </p:cNvPr>
          <p:cNvSpPr txBox="1">
            <a:spLocks noGrp="1"/>
          </p:cNvSpPr>
          <p:nvPr>
            <p:ph type="sldNum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7331-DF95-4019-AD3C-475B92591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489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7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392649"/>
            <a:ext cx="4124325" cy="739698"/>
          </a:xfrm>
        </p:spPr>
        <p:txBody>
          <a:bodyPr/>
          <a:lstStyle>
            <a:lvl1pPr indent="-255600">
              <a:defRPr/>
            </a:lvl1pPr>
            <a:lvl2pPr indent="-2844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54672" y="3335803"/>
            <a:ext cx="4126853" cy="813243"/>
          </a:xfrm>
        </p:spPr>
        <p:txBody>
          <a:bodyPr/>
          <a:lstStyle>
            <a:lvl1pPr indent="-255600">
              <a:defRPr/>
            </a:lvl1pPr>
            <a:lvl2pPr indent="-2844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555749"/>
            <a:ext cx="8232128" cy="676464"/>
          </a:xfrm>
        </p:spPr>
        <p:txBody>
          <a:bodyPr/>
          <a:lstStyle>
            <a:lvl1pPr indent="-255600">
              <a:defRPr/>
            </a:lvl1pPr>
            <a:lvl2pPr indent="-284400">
              <a:defRPr/>
            </a:lvl2pPr>
            <a:lvl3pPr indent="-230400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4362943"/>
            <a:ext cx="4124325" cy="693152"/>
          </a:xfrm>
        </p:spPr>
        <p:txBody>
          <a:bodyPr/>
          <a:lstStyle>
            <a:lvl1pPr indent="-255600">
              <a:defRPr/>
            </a:lvl1pPr>
            <a:lvl2pPr indent="-2844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457200" y="5297488"/>
            <a:ext cx="4124325" cy="659559"/>
          </a:xfrm>
        </p:spPr>
        <p:txBody>
          <a:bodyPr/>
          <a:lstStyle>
            <a:lvl1pPr indent="-2556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5267325" y="2392363"/>
            <a:ext cx="3419475" cy="739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5267325" y="3369563"/>
            <a:ext cx="3419475" cy="790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1" name="Shape 34">
            <a:extLst>
              <a:ext uri="{FF2B5EF4-FFF2-40B4-BE49-F238E27FC236}">
                <a16:creationId xmlns:a16="http://schemas.microsoft.com/office/drawing/2014/main" id="{1EE011E5-0EB6-4CB2-A8B3-1EFE88C775F2}"/>
              </a:ext>
            </a:extLst>
          </p:cNvPr>
          <p:cNvSpPr txBox="1">
            <a:spLocks noGrp="1"/>
          </p:cNvSpPr>
          <p:nvPr>
            <p:ph type="ftr" idx="21"/>
          </p:nvPr>
        </p:nvSpPr>
        <p:spPr>
          <a:xfrm>
            <a:off x="93663" y="6172200"/>
            <a:ext cx="8596312" cy="234950"/>
          </a:xfrm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Shape 35">
            <a:extLst>
              <a:ext uri="{FF2B5EF4-FFF2-40B4-BE49-F238E27FC236}">
                <a16:creationId xmlns:a16="http://schemas.microsoft.com/office/drawing/2014/main" id="{D8F6BBD9-07BF-428D-9363-82E45BF0B0DA}"/>
              </a:ext>
            </a:extLst>
          </p:cNvPr>
          <p:cNvSpPr txBox="1">
            <a:spLocks noGrp="1"/>
          </p:cNvSpPr>
          <p:nvPr>
            <p:ph type="dt" idx="22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Shape 36">
            <a:extLst>
              <a:ext uri="{FF2B5EF4-FFF2-40B4-BE49-F238E27FC236}">
                <a16:creationId xmlns:a16="http://schemas.microsoft.com/office/drawing/2014/main" id="{8A264D3F-0969-451F-9494-6040E8D3C2C5}"/>
              </a:ext>
            </a:extLst>
          </p:cNvPr>
          <p:cNvSpPr txBox="1">
            <a:spLocks noGrp="1"/>
          </p:cNvSpPr>
          <p:nvPr>
            <p:ph type="sldNum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86E76-E501-4676-AB91-46C05A6F7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607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gure +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5050971"/>
            <a:ext cx="8229600" cy="101836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" y="1512888"/>
            <a:ext cx="8232775" cy="3417887"/>
          </a:xfrm>
        </p:spPr>
        <p:txBody>
          <a:bodyPr/>
          <a:lstStyle/>
          <a:p>
            <a:pPr lvl="0"/>
            <a:endParaRPr lang="en-US" noProof="0" dirty="0">
              <a:sym typeface="Arial"/>
            </a:endParaRPr>
          </a:p>
        </p:txBody>
      </p:sp>
      <p:sp>
        <p:nvSpPr>
          <p:cNvPr id="5" name="Shape 56">
            <a:extLst>
              <a:ext uri="{FF2B5EF4-FFF2-40B4-BE49-F238E27FC236}">
                <a16:creationId xmlns:a16="http://schemas.microsoft.com/office/drawing/2014/main" id="{71114A49-78CE-4188-9CE3-25F7F30BD4A2}"/>
              </a:ext>
            </a:extLst>
          </p:cNvPr>
          <p:cNvSpPr txBox="1">
            <a:spLocks noGrp="1"/>
          </p:cNvSpPr>
          <p:nvPr>
            <p:ph type="ftr" idx="14"/>
          </p:nvPr>
        </p:nvSpPr>
        <p:spPr>
          <a:xfrm>
            <a:off x="93663" y="6172200"/>
            <a:ext cx="8596312" cy="234950"/>
          </a:xfrm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57">
            <a:extLst>
              <a:ext uri="{FF2B5EF4-FFF2-40B4-BE49-F238E27FC236}">
                <a16:creationId xmlns:a16="http://schemas.microsoft.com/office/drawing/2014/main" id="{064F60A8-541B-4A08-AB2E-3D75BE63484C}"/>
              </a:ext>
            </a:extLst>
          </p:cNvPr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58">
            <a:extLst>
              <a:ext uri="{FF2B5EF4-FFF2-40B4-BE49-F238E27FC236}">
                <a16:creationId xmlns:a16="http://schemas.microsoft.com/office/drawing/2014/main" id="{38144A30-1E92-4BB0-8EA3-290ED85B8E43}"/>
              </a:ext>
            </a:extLst>
          </p:cNvPr>
          <p:cNvSpPr txBox="1">
            <a:spLocks noGrp="1"/>
          </p:cNvSpPr>
          <p:nvPr>
            <p:ph type="sldNum" idx="16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pPr>
              <a:defRPr/>
            </a:pPr>
            <a:fld id="{75140D3E-B96B-4448-BC45-DADC23569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39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">
            <a:extLst>
              <a:ext uri="{FF2B5EF4-FFF2-40B4-BE49-F238E27FC236}">
                <a16:creationId xmlns:a16="http://schemas.microsoft.com/office/drawing/2014/main" id="{658B9788-2F70-4D04-8B35-069B3B3D6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21">
            <a:extLst>
              <a:ext uri="{FF2B5EF4-FFF2-40B4-BE49-F238E27FC236}">
                <a16:creationId xmlns:a16="http://schemas.microsoft.com/office/drawing/2014/main" id="{BD42F30C-7B3D-480C-94A6-62AF8BEB952F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 bwMode="auto">
          <a:xfrm>
            <a:off x="93663" y="6172200"/>
            <a:ext cx="8596312" cy="234950"/>
          </a:xfrm>
        </p:spPr>
        <p:txBody>
          <a:bodyPr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hape 22">
            <a:extLst>
              <a:ext uri="{FF2B5EF4-FFF2-40B4-BE49-F238E27FC236}">
                <a16:creationId xmlns:a16="http://schemas.microsoft.com/office/drawing/2014/main" id="{1B192DC2-165C-4151-A4C7-0A2A7247D848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 bwMode="auto"/>
        <p:txBody>
          <a:bodyPr vert="horz" wrap="square" numCol="1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79CAD080-A5E8-49BE-ACD1-333CE664AB2F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/>
        <p:txBody>
          <a:bodyPr vert="horz" wrap="square" numCol="1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6A41585A-C727-4B91-9237-1CE44AC15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4340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A2553-DA6F-407B-9686-17FF1BF8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B6D1-6CFC-4E0D-BC17-4B1B9FB86B20}" type="datetimeFigureOut">
              <a:rPr lang="en-US"/>
              <a:pPr>
                <a:defRPr/>
              </a:pPr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8EF8-9873-416D-AC4C-4BB2574C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846DE-C71E-4EE3-8C0F-5AE7F3C6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6D68-97F4-4C3E-BF9B-643F9D340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479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A546-A85A-4171-A1D1-B838846B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1F09-1869-4DE3-910F-C18A832926BD}" type="datetimeFigureOut">
              <a:rPr lang="en-US"/>
              <a:pPr>
                <a:defRPr/>
              </a:pPr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ED8FF-51FB-49C4-AD59-B98F1649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465AA-BD87-41C4-868C-4C5376EC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F23CE-9C43-4C0A-84C7-C3B78E0DF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293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015C-F36A-44FB-BB9C-C74E9E87F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0B2FB-4EBF-4282-9B80-87AC0EC2867F}" type="datetimeFigureOut">
              <a:rPr lang="en-US"/>
              <a:pPr>
                <a:defRPr/>
              </a:pPr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8D480-DA06-4702-B194-5085FFEF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784F-9D22-446C-94E0-14637F09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BE9FC-C6A7-47C0-A99E-18D6E8139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511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97FC9C-7833-45BC-A344-939E1C4B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AF44E-48F8-4849-AA94-F8FC789FE05A}" type="datetimeFigureOut">
              <a:rPr lang="en-US"/>
              <a:pPr>
                <a:defRPr/>
              </a:pPr>
              <a:t>8/30/2023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4554F1-A3C2-4DB6-9CE1-20CB3AAA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B6B41D-B7AA-4E05-83DA-0B060645B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F402F-B992-49B4-B011-A978B4917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828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7A67278-12F3-41A5-85FD-05B03EB1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C6EE-241B-48BC-850D-9B820541371F}" type="datetimeFigureOut">
              <a:rPr lang="en-US"/>
              <a:pPr>
                <a:defRPr/>
              </a:pPr>
              <a:t>8/30/2023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36222B-FA16-4C2D-AE47-EABD18A0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025671-BC68-43AD-AE71-CC0822FB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C4D58-CBD8-4BDB-92EF-620BA33E7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6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3E69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2D2EE-1656-46F8-90E8-78706298AF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581369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DA0433-1787-40DD-BBF2-07D19E3E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9352-3EA0-4CA6-8B5B-43FE2BE05532}" type="datetimeFigureOut">
              <a:rPr lang="en-US"/>
              <a:pPr>
                <a:defRPr/>
              </a:pPr>
              <a:t>8/30/2023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39B16D-B216-4298-B2B2-22B6480C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B6E1ED-2076-406A-AE52-519973DC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0002-D9E2-4AE6-9460-BC4661485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300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C8D993-D2DC-4A52-B3A3-0D9ADAF6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E4D9A-53D9-45CC-A61B-601344BBA029}" type="datetimeFigureOut">
              <a:rPr lang="en-US"/>
              <a:pPr>
                <a:defRPr/>
              </a:pPr>
              <a:t>8/30/2023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B2B8870-3E21-4B90-BCE9-E06B8060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137D7A-8F33-46E2-849C-0F7853A6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A8C2-8320-4A9B-AF15-00FE7F0D1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828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29AC55-4B47-4EC9-9502-79B2E81E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BD5B1-6D2C-45AF-8D17-3C80D9F6486A}" type="datetimeFigureOut">
              <a:rPr lang="en-US"/>
              <a:pPr>
                <a:defRPr/>
              </a:pPr>
              <a:t>8/30/2023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ABF6A9-AB4F-40F2-93E9-994E8850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4F5CB5-F6FD-4A0F-91DE-AE64FCD6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3B91-4F70-401D-BE52-839B84FD7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66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AFF631-E812-4B75-8686-B3ADD8CF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6D8E-BE27-4CB3-862F-003EAEAFEE2C}" type="datetimeFigureOut">
              <a:rPr lang="en-US"/>
              <a:pPr>
                <a:defRPr/>
              </a:pPr>
              <a:t>8/30/2023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BCC27E-8F28-4471-9C90-5DDF8ACB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670CE-3E0B-418B-8798-CC1E0841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479C-6090-4786-816E-9600F2DD8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815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FC2F9-7DE8-475A-91C7-4019397D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3172-8D0D-4AFA-A4BC-5C9533E8CBB9}" type="datetimeFigureOut">
              <a:rPr lang="en-US"/>
              <a:pPr>
                <a:defRPr/>
              </a:pPr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EE2FA-791E-4912-9508-49A4E498D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A3F6A-AF03-4B63-9F38-9575C659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A47CF-42BA-4625-B145-DBC326620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685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3A1A0-EEAB-4885-84E9-AB6B9944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8996-457D-4ABB-8B00-FF1498783C1E}" type="datetimeFigureOut">
              <a:rPr lang="en-US"/>
              <a:pPr>
                <a:defRPr/>
              </a:pPr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2D40E-097E-4BF8-A891-6B367376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F2D85-E9E7-40A5-88EC-2A8B11DE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413E-184A-4B1E-B846-038FB54F9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758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Objective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0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55600" marR="0" lvl="0" indent="-255600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tabLst>
                <a:tab pos="176213" algn="l"/>
              </a:tabLst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742950" marR="0" lvl="1" indent="-283464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N" dirty="0"/>
          </a:p>
          <a:p>
            <a:pPr lvl="1"/>
            <a:endParaRPr lang="en-IN" dirty="0"/>
          </a:p>
          <a:p>
            <a:pPr lvl="2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10049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 +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15153"/>
            <a:ext cx="8229600" cy="110265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5368160"/>
            <a:ext cx="8229600" cy="91685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56">
            <a:extLst>
              <a:ext uri="{FF2B5EF4-FFF2-40B4-BE49-F238E27FC236}">
                <a16:creationId xmlns:a16="http://schemas.microsoft.com/office/drawing/2014/main" id="{9E93BFBE-D3A8-47FD-AD06-E65A8794C902}"/>
              </a:ext>
            </a:extLst>
          </p:cNvPr>
          <p:cNvSpPr txBox="1">
            <a:spLocks noGrp="1"/>
          </p:cNvSpPr>
          <p:nvPr>
            <p:ph type="ftr" idx="10"/>
          </p:nvPr>
        </p:nvSpPr>
        <p:spPr>
          <a:xfrm>
            <a:off x="93663" y="6172200"/>
            <a:ext cx="8596312" cy="234950"/>
          </a:xfrm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57">
            <a:extLst>
              <a:ext uri="{FF2B5EF4-FFF2-40B4-BE49-F238E27FC236}">
                <a16:creationId xmlns:a16="http://schemas.microsoft.com/office/drawing/2014/main" id="{CFBE2010-6D3C-423F-AB18-2C96AFA491F5}"/>
              </a:ext>
            </a:extLst>
          </p:cNvPr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58">
            <a:extLst>
              <a:ext uri="{FF2B5EF4-FFF2-40B4-BE49-F238E27FC236}">
                <a16:creationId xmlns:a16="http://schemas.microsoft.com/office/drawing/2014/main" id="{FF297BCD-0A3D-43CA-B27C-224E926E6DF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pPr>
              <a:defRPr/>
            </a:pPr>
            <a:fld id="{C8C227FF-39AC-4DFB-9B0F-BC8B624B3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713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On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56326"/>
            <a:ext cx="8229600" cy="4467955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hape 34">
            <a:extLst>
              <a:ext uri="{FF2B5EF4-FFF2-40B4-BE49-F238E27FC236}">
                <a16:creationId xmlns:a16="http://schemas.microsoft.com/office/drawing/2014/main" id="{172D9DC1-3482-4A75-AACF-7B7BC39DA659}"/>
              </a:ext>
            </a:extLst>
          </p:cNvPr>
          <p:cNvSpPr txBox="1">
            <a:spLocks noGrp="1"/>
          </p:cNvSpPr>
          <p:nvPr>
            <p:ph type="ftr" idx="14"/>
          </p:nvPr>
        </p:nvSpPr>
        <p:spPr>
          <a:xfrm>
            <a:off x="93663" y="6172200"/>
            <a:ext cx="8596312" cy="234950"/>
          </a:xfrm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35">
            <a:extLst>
              <a:ext uri="{FF2B5EF4-FFF2-40B4-BE49-F238E27FC236}">
                <a16:creationId xmlns:a16="http://schemas.microsoft.com/office/drawing/2014/main" id="{41AA4D57-DFF7-4D09-933B-0CC28929ADE5}"/>
              </a:ext>
            </a:extLst>
          </p:cNvPr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36">
            <a:extLst>
              <a:ext uri="{FF2B5EF4-FFF2-40B4-BE49-F238E27FC236}">
                <a16:creationId xmlns:a16="http://schemas.microsoft.com/office/drawing/2014/main" id="{EC5E2A22-8E10-4C56-995D-109A93A4F851}"/>
              </a:ext>
            </a:extLst>
          </p:cNvPr>
          <p:cNvSpPr txBox="1">
            <a:spLocks noGrp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2CF0-8A73-4A29-B616-E7DAF6540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8053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 Title and 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2267528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3971925"/>
            <a:ext cx="8229600" cy="2105025"/>
          </a:xfrm>
        </p:spPr>
        <p:txBody>
          <a:bodyPr lIns="0" tIns="0" rIns="0" bIns="0"/>
          <a:lstStyle>
            <a:lvl1pPr marL="256032" indent="-255600">
              <a:defRPr lang="en-US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hape 34">
            <a:extLst>
              <a:ext uri="{FF2B5EF4-FFF2-40B4-BE49-F238E27FC236}">
                <a16:creationId xmlns:a16="http://schemas.microsoft.com/office/drawing/2014/main" id="{0E77D2EA-EFA0-4F7E-827D-E6A477DD9ABC}"/>
              </a:ext>
            </a:extLst>
          </p:cNvPr>
          <p:cNvSpPr txBox="1">
            <a:spLocks noGrp="1"/>
          </p:cNvSpPr>
          <p:nvPr>
            <p:ph type="ftr" idx="15"/>
          </p:nvPr>
        </p:nvSpPr>
        <p:spPr>
          <a:xfrm>
            <a:off x="93663" y="6172200"/>
            <a:ext cx="8596312" cy="234950"/>
          </a:xfrm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35">
            <a:extLst>
              <a:ext uri="{FF2B5EF4-FFF2-40B4-BE49-F238E27FC236}">
                <a16:creationId xmlns:a16="http://schemas.microsoft.com/office/drawing/2014/main" id="{853D32F1-39F3-4CC6-9102-F1710FCAD912}"/>
              </a:ext>
            </a:extLst>
          </p:cNvPr>
          <p:cNvSpPr txBox="1">
            <a:spLocks noGrp="1"/>
          </p:cNvSpPr>
          <p:nvPr>
            <p:ph type="dt" idx="16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Shape 36">
            <a:extLst>
              <a:ext uri="{FF2B5EF4-FFF2-40B4-BE49-F238E27FC236}">
                <a16:creationId xmlns:a16="http://schemas.microsoft.com/office/drawing/2014/main" id="{11ECF74C-B295-46BA-A087-0BFFD9932E7C}"/>
              </a:ext>
            </a:extLst>
          </p:cNvPr>
          <p:cNvSpPr txBox="1">
            <a:spLocks noGrp="1"/>
          </p:cNvSpPr>
          <p:nvPr>
            <p:ph type="sldNum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255A0-4706-43DF-BD1B-78D04F628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2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69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E341F-16F4-4934-B14C-F1645D871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603278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hre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555749"/>
            <a:ext cx="8232128" cy="1416051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 indent="-230400"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3173413"/>
            <a:ext cx="8229600" cy="1339636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 indent="-230400"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57200" y="4665662"/>
            <a:ext cx="8232128" cy="1251043"/>
          </a:xfrm>
        </p:spPr>
        <p:txBody>
          <a:bodyPr lIns="0" tIns="0" rIns="0" bIns="0"/>
          <a:lstStyle>
            <a:lvl1pPr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 indent="-230400"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Shape 34">
            <a:extLst>
              <a:ext uri="{FF2B5EF4-FFF2-40B4-BE49-F238E27FC236}">
                <a16:creationId xmlns:a16="http://schemas.microsoft.com/office/drawing/2014/main" id="{42AED225-D1CE-40BE-A8B2-A66D3722A93F}"/>
              </a:ext>
            </a:extLst>
          </p:cNvPr>
          <p:cNvSpPr txBox="1">
            <a:spLocks noGrp="1"/>
          </p:cNvSpPr>
          <p:nvPr>
            <p:ph type="ftr" idx="17"/>
          </p:nvPr>
        </p:nvSpPr>
        <p:spPr>
          <a:xfrm>
            <a:off x="93663" y="6172200"/>
            <a:ext cx="8596312" cy="234950"/>
          </a:xfrm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Shape 35">
            <a:extLst>
              <a:ext uri="{FF2B5EF4-FFF2-40B4-BE49-F238E27FC236}">
                <a16:creationId xmlns:a16="http://schemas.microsoft.com/office/drawing/2014/main" id="{BC3AEAE0-A748-4C51-9AF0-7931F520B86C}"/>
              </a:ext>
            </a:extLst>
          </p:cNvPr>
          <p:cNvSpPr txBox="1">
            <a:spLocks noGrp="1"/>
          </p:cNvSpPr>
          <p:nvPr>
            <p:ph type="dt" idx="18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Shape 36">
            <a:extLst>
              <a:ext uri="{FF2B5EF4-FFF2-40B4-BE49-F238E27FC236}">
                <a16:creationId xmlns:a16="http://schemas.microsoft.com/office/drawing/2014/main" id="{33C6F499-A5F0-402D-9EAE-245783726A87}"/>
              </a:ext>
            </a:extLst>
          </p:cNvPr>
          <p:cNvSpPr txBox="1">
            <a:spLocks noGrp="1"/>
          </p:cNvSpPr>
          <p:nvPr>
            <p:ph type="sldNum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E780-E3CD-4E5F-BEE9-2B9091D8D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709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ur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743198"/>
            <a:ext cx="8229600" cy="1021037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54672" y="3939052"/>
            <a:ext cx="8232128" cy="969122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555748"/>
            <a:ext cx="8232128" cy="984807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5068609"/>
            <a:ext cx="8232128" cy="915328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Shape 34">
            <a:extLst>
              <a:ext uri="{FF2B5EF4-FFF2-40B4-BE49-F238E27FC236}">
                <a16:creationId xmlns:a16="http://schemas.microsoft.com/office/drawing/2014/main" id="{3F4F6CA3-4E51-4EBB-8F84-747E6ADC1634}"/>
              </a:ext>
            </a:extLst>
          </p:cNvPr>
          <p:cNvSpPr txBox="1">
            <a:spLocks noGrp="1"/>
          </p:cNvSpPr>
          <p:nvPr>
            <p:ph type="ftr" idx="18"/>
          </p:nvPr>
        </p:nvSpPr>
        <p:spPr>
          <a:xfrm>
            <a:off x="93663" y="6172200"/>
            <a:ext cx="8596312" cy="234950"/>
          </a:xfrm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Shape 35">
            <a:extLst>
              <a:ext uri="{FF2B5EF4-FFF2-40B4-BE49-F238E27FC236}">
                <a16:creationId xmlns:a16="http://schemas.microsoft.com/office/drawing/2014/main" id="{9BDD94AC-4C2F-49A3-97BB-316AD6918E6F}"/>
              </a:ext>
            </a:extLst>
          </p:cNvPr>
          <p:cNvSpPr txBox="1">
            <a:spLocks noGrp="1"/>
          </p:cNvSpPr>
          <p:nvPr>
            <p:ph type="dt" idx="19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Shape 36">
            <a:extLst>
              <a:ext uri="{FF2B5EF4-FFF2-40B4-BE49-F238E27FC236}">
                <a16:creationId xmlns:a16="http://schemas.microsoft.com/office/drawing/2014/main" id="{A01E0557-4918-487F-8E9D-49CF530573E1}"/>
              </a:ext>
            </a:extLst>
          </p:cNvPr>
          <p:cNvSpPr txBox="1">
            <a:spLocks noGrp="1"/>
          </p:cNvSpPr>
          <p:nvPr>
            <p:ph type="sldNum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C7886-A71A-43C5-993F-BC37754B8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585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iv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392649"/>
            <a:ext cx="8229600" cy="739698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54672" y="3335803"/>
            <a:ext cx="8232128" cy="813243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555749"/>
            <a:ext cx="8232128" cy="676464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 indent="-230400"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4362943"/>
            <a:ext cx="8232128" cy="693152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 indent="-284400"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457200" y="5297488"/>
            <a:ext cx="8232128" cy="659559"/>
          </a:xfrm>
        </p:spPr>
        <p:txBody>
          <a:bodyPr lIns="0" tIns="0" rIns="0" bIns="0"/>
          <a:lstStyle>
            <a:lvl1pPr indent="-255600"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Shape 34">
            <a:extLst>
              <a:ext uri="{FF2B5EF4-FFF2-40B4-BE49-F238E27FC236}">
                <a16:creationId xmlns:a16="http://schemas.microsoft.com/office/drawing/2014/main" id="{14CD5066-9E8A-4A2A-9147-10D77A45AB91}"/>
              </a:ext>
            </a:extLst>
          </p:cNvPr>
          <p:cNvSpPr txBox="1">
            <a:spLocks noGrp="1"/>
          </p:cNvSpPr>
          <p:nvPr>
            <p:ph type="ftr" idx="19"/>
          </p:nvPr>
        </p:nvSpPr>
        <p:spPr>
          <a:xfrm>
            <a:off x="93663" y="6172200"/>
            <a:ext cx="8596312" cy="234950"/>
          </a:xfrm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Shape 35">
            <a:extLst>
              <a:ext uri="{FF2B5EF4-FFF2-40B4-BE49-F238E27FC236}">
                <a16:creationId xmlns:a16="http://schemas.microsoft.com/office/drawing/2014/main" id="{74009CA6-6A65-4BAB-9C80-54A78BD58766}"/>
              </a:ext>
            </a:extLst>
          </p:cNvPr>
          <p:cNvSpPr txBox="1">
            <a:spLocks noGrp="1"/>
          </p:cNvSpPr>
          <p:nvPr>
            <p:ph type="dt" idx="20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Shape 36">
            <a:extLst>
              <a:ext uri="{FF2B5EF4-FFF2-40B4-BE49-F238E27FC236}">
                <a16:creationId xmlns:a16="http://schemas.microsoft.com/office/drawing/2014/main" id="{1DF92BF2-9F42-47A5-8269-D650B2C990AF}"/>
              </a:ext>
            </a:extLst>
          </p:cNvPr>
          <p:cNvSpPr txBox="1">
            <a:spLocks noGrp="1"/>
          </p:cNvSpPr>
          <p:nvPr>
            <p:ph type="sldNum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6AC4-94C2-478A-88F3-E8AC6508E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1634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7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392649"/>
            <a:ext cx="4124325" cy="739698"/>
          </a:xfrm>
        </p:spPr>
        <p:txBody>
          <a:bodyPr/>
          <a:lstStyle>
            <a:lvl1pPr indent="-255600">
              <a:defRPr/>
            </a:lvl1pPr>
            <a:lvl2pPr indent="-2844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54672" y="3335803"/>
            <a:ext cx="4126853" cy="813243"/>
          </a:xfrm>
        </p:spPr>
        <p:txBody>
          <a:bodyPr/>
          <a:lstStyle>
            <a:lvl1pPr indent="-255600">
              <a:defRPr/>
            </a:lvl1pPr>
            <a:lvl2pPr indent="-2844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555749"/>
            <a:ext cx="8232128" cy="676464"/>
          </a:xfrm>
        </p:spPr>
        <p:txBody>
          <a:bodyPr/>
          <a:lstStyle>
            <a:lvl1pPr indent="-255600">
              <a:defRPr/>
            </a:lvl1pPr>
            <a:lvl2pPr indent="-284400">
              <a:defRPr/>
            </a:lvl2pPr>
            <a:lvl3pPr indent="-230400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4362943"/>
            <a:ext cx="4124325" cy="693152"/>
          </a:xfrm>
        </p:spPr>
        <p:txBody>
          <a:bodyPr/>
          <a:lstStyle>
            <a:lvl1pPr indent="-255600">
              <a:defRPr/>
            </a:lvl1pPr>
            <a:lvl2pPr indent="-2844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457200" y="5297488"/>
            <a:ext cx="4124325" cy="659559"/>
          </a:xfrm>
        </p:spPr>
        <p:txBody>
          <a:bodyPr/>
          <a:lstStyle>
            <a:lvl1pPr indent="-2556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5267325" y="2392363"/>
            <a:ext cx="3419475" cy="739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5267325" y="3369563"/>
            <a:ext cx="3419475" cy="790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1" name="Shape 34">
            <a:extLst>
              <a:ext uri="{FF2B5EF4-FFF2-40B4-BE49-F238E27FC236}">
                <a16:creationId xmlns:a16="http://schemas.microsoft.com/office/drawing/2014/main" id="{B56490E7-D6E8-43A6-AE00-E73488A6063F}"/>
              </a:ext>
            </a:extLst>
          </p:cNvPr>
          <p:cNvSpPr txBox="1">
            <a:spLocks noGrp="1"/>
          </p:cNvSpPr>
          <p:nvPr>
            <p:ph type="ftr" idx="21"/>
          </p:nvPr>
        </p:nvSpPr>
        <p:spPr>
          <a:xfrm>
            <a:off x="93663" y="6172200"/>
            <a:ext cx="8596312" cy="234950"/>
          </a:xfrm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Shape 35">
            <a:extLst>
              <a:ext uri="{FF2B5EF4-FFF2-40B4-BE49-F238E27FC236}">
                <a16:creationId xmlns:a16="http://schemas.microsoft.com/office/drawing/2014/main" id="{B23A5BBD-490F-4EDC-AE37-F6EFC7A13573}"/>
              </a:ext>
            </a:extLst>
          </p:cNvPr>
          <p:cNvSpPr txBox="1">
            <a:spLocks noGrp="1"/>
          </p:cNvSpPr>
          <p:nvPr>
            <p:ph type="dt" idx="22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Shape 36">
            <a:extLst>
              <a:ext uri="{FF2B5EF4-FFF2-40B4-BE49-F238E27FC236}">
                <a16:creationId xmlns:a16="http://schemas.microsoft.com/office/drawing/2014/main" id="{E9FDD6CA-96E1-4FF6-B3EA-633DA685D00F}"/>
              </a:ext>
            </a:extLst>
          </p:cNvPr>
          <p:cNvSpPr txBox="1">
            <a:spLocks noGrp="1"/>
          </p:cNvSpPr>
          <p:nvPr>
            <p:ph type="sldNum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D56F-2D53-47B2-B25A-61887B6A7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43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gure +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5050971"/>
            <a:ext cx="8229600" cy="101836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" y="1512888"/>
            <a:ext cx="8232775" cy="3417887"/>
          </a:xfrm>
        </p:spPr>
        <p:txBody>
          <a:bodyPr/>
          <a:lstStyle/>
          <a:p>
            <a:pPr lvl="0"/>
            <a:endParaRPr lang="en-US" noProof="0" dirty="0">
              <a:sym typeface="Arial"/>
            </a:endParaRPr>
          </a:p>
        </p:txBody>
      </p:sp>
      <p:sp>
        <p:nvSpPr>
          <p:cNvPr id="5" name="Shape 56">
            <a:extLst>
              <a:ext uri="{FF2B5EF4-FFF2-40B4-BE49-F238E27FC236}">
                <a16:creationId xmlns:a16="http://schemas.microsoft.com/office/drawing/2014/main" id="{B40256B0-DBF4-4AFD-A805-C0004D1EB8B9}"/>
              </a:ext>
            </a:extLst>
          </p:cNvPr>
          <p:cNvSpPr txBox="1">
            <a:spLocks noGrp="1"/>
          </p:cNvSpPr>
          <p:nvPr>
            <p:ph type="ftr" idx="14"/>
          </p:nvPr>
        </p:nvSpPr>
        <p:spPr>
          <a:xfrm>
            <a:off x="93663" y="6172200"/>
            <a:ext cx="8596312" cy="234950"/>
          </a:xfrm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57">
            <a:extLst>
              <a:ext uri="{FF2B5EF4-FFF2-40B4-BE49-F238E27FC236}">
                <a16:creationId xmlns:a16="http://schemas.microsoft.com/office/drawing/2014/main" id="{62E90610-37B3-4503-9370-3FBB23117AFC}"/>
              </a:ext>
            </a:extLst>
          </p:cNvPr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58">
            <a:extLst>
              <a:ext uri="{FF2B5EF4-FFF2-40B4-BE49-F238E27FC236}">
                <a16:creationId xmlns:a16="http://schemas.microsoft.com/office/drawing/2014/main" id="{2B403A9A-960E-4D33-8B7B-D3CDE0AEB586}"/>
              </a:ext>
            </a:extLst>
          </p:cNvPr>
          <p:cNvSpPr txBox="1">
            <a:spLocks noGrp="1"/>
          </p:cNvSpPr>
          <p:nvPr>
            <p:ph type="sldNum" idx="16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pPr>
              <a:defRPr/>
            </a:pPr>
            <a:fld id="{962656F7-09EA-4FDA-A67D-9F04554F2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590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">
            <a:extLst>
              <a:ext uri="{FF2B5EF4-FFF2-40B4-BE49-F238E27FC236}">
                <a16:creationId xmlns:a16="http://schemas.microsoft.com/office/drawing/2014/main" id="{B6ABDCFB-DF43-42CD-A2A8-FF257826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21">
            <a:extLst>
              <a:ext uri="{FF2B5EF4-FFF2-40B4-BE49-F238E27FC236}">
                <a16:creationId xmlns:a16="http://schemas.microsoft.com/office/drawing/2014/main" id="{209FE64B-4F8C-4F4B-BF02-E74940D46EFC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 bwMode="auto">
          <a:xfrm>
            <a:off x="93663" y="6172200"/>
            <a:ext cx="8596312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hape 22">
            <a:extLst>
              <a:ext uri="{FF2B5EF4-FFF2-40B4-BE49-F238E27FC236}">
                <a16:creationId xmlns:a16="http://schemas.microsoft.com/office/drawing/2014/main" id="{45AC0A32-1B29-4F08-88CA-C1FBE7B0403E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D384D03E-200B-4D85-B896-AE603C3DDE10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E8D48734-EC9C-48A0-A3CD-37BB6EB78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54151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AE58-0DFD-4099-9BFD-9B9852201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734A3-5513-4768-9AAD-9568915AB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2D9B1-E885-463C-BA72-8C656475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9F63-C235-4AE2-A2F3-95449DAF5CB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C4F9-1725-41B6-8BA1-06367434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2F375-DE2B-4EBA-A7FD-673B1958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98CF-122F-4F4E-83F7-D7BE2716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059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A750-9D83-4B52-90E5-1D74BAC9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B8DA1-9DF2-4FB0-A0AE-C1774F7BC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83255-77A2-4AA3-A8CD-C756007D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9F63-C235-4AE2-A2F3-95449DAF5CB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C184B-234A-42A6-8214-3E893830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677B-93A2-4E7A-BE64-FB17A8A1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98CF-122F-4F4E-83F7-D7BE2716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87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95AAE-E97C-466E-9CA9-B4DDC665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22804-C139-47A4-9C09-A5C4D07DE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3CFB-5838-468F-8A46-0724E7DC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9F63-C235-4AE2-A2F3-95449DAF5CB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96AB2-5C2A-4C54-A32F-ECA0529E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C65AA-F326-42C1-A099-46CEBAFB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98CF-122F-4F4E-83F7-D7BE2716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837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B228D-A94A-4A32-BACC-96C13CCB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08006-C89F-4CFE-A732-79C71B6D5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E7B4-E6B3-4A28-B11C-9E71C8F9E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29FBD-1350-4640-8252-5DCE80CF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9F63-C235-4AE2-A2F3-95449DAF5CB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AE8BF-04B5-48F8-94B6-F04A0C4B6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CCF25-5658-4E6E-8C61-4F9D04B0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98CF-122F-4F4E-83F7-D7BE2716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17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2A37623-E501-4737-B07D-29071157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0"/>
            <a:ext cx="9163050" cy="609600"/>
          </a:xfrm>
          <a:prstGeom prst="rect">
            <a:avLst/>
          </a:prstGeom>
          <a:solidFill>
            <a:srgbClr val="32488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AF3D92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52BED97-06E0-4462-BF71-3214E7DEF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Chapter 3 Clicker Questions</a:t>
            </a:r>
          </a:p>
        </p:txBody>
      </p:sp>
      <p:pic>
        <p:nvPicPr>
          <p:cNvPr id="6" name="Picture 6" descr="YOUN2785_10_thumbnail.png">
            <a:extLst>
              <a:ext uri="{FF2B5EF4-FFF2-40B4-BE49-F238E27FC236}">
                <a16:creationId xmlns:a16="http://schemas.microsoft.com/office/drawing/2014/main" id="{6046E48B-518E-4F8E-ABC5-367D7D9E8C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603250"/>
            <a:ext cx="5319713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36612"/>
            <a:ext cx="6569075" cy="584776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3968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D4753483-4B68-4C8A-91AE-36DDA81E65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1751553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FBCF6-E762-4C1E-B58C-4B1B4D8B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33A84-0340-44ED-AC75-703E8C4B7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4B14C-2F27-4E73-9317-E0F530EC8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144E8A-1961-45D2-B9DE-FFAB8FA8E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F6A43-87E6-4637-961C-D148B60BF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D5F0D3-9637-4C32-9ACE-2CC73157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9F63-C235-4AE2-A2F3-95449DAF5CB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346A9A-E71C-4341-9F15-8C00EA09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0C74F-A55A-4DAC-B4C3-BB3F3ECA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98CF-122F-4F4E-83F7-D7BE2716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62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0190-005B-4CB8-BAD0-0E290AEF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A00B65-4D28-4D9B-A4C8-03F0097E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9F63-C235-4AE2-A2F3-95449DAF5CB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C6122-04E0-4588-BC66-F4599A00E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65948-4173-4CAB-82A0-B2723A52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98CF-122F-4F4E-83F7-D7BE2716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1533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3F840-3897-435D-8F04-E2A383A2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9F63-C235-4AE2-A2F3-95449DAF5CB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8F606-058B-4B61-8060-41082CCE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9E42A-5A88-4340-90A8-AE3D30BED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98CF-122F-4F4E-83F7-D7BE2716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867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D9259-A618-4C20-AE77-F17863C23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F346B-8021-4F9E-B6AE-703B97842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1DB69-8CA9-4168-8964-48EA9C740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71627-D292-4484-AA62-5ADE422F2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9F63-C235-4AE2-A2F3-95449DAF5CB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F4746-CD5F-4CC7-A3C9-E45C0FC1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CC2AB-F5E1-4A8F-A152-10C7DDD9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98CF-122F-4F4E-83F7-D7BE2716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247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73D97-754A-472B-A505-FC1C798B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B1652-20AC-48B8-B0C4-096CA40C8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4E378-23C2-4460-9DCD-CBE408189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8170D-F9C0-4C28-B062-5654D59B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9F63-C235-4AE2-A2F3-95449DAF5CB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4EACE-9206-4870-92DB-A1D0889E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303B6-3AD8-4402-B19A-099D26BE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98CF-122F-4F4E-83F7-D7BE2716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998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993-9672-43B9-B000-33FB96A5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99666-CC0E-4F8F-A784-C9EF3A123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A6740-6837-444C-BECB-DCA8373A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9F63-C235-4AE2-A2F3-95449DAF5CB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BBD2F-E231-4B50-8C38-CDD598E7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BE28E-6F42-4FE3-B964-330B2E3A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98CF-122F-4F4E-83F7-D7BE2716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233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EC7DF0-924F-47DE-9DD3-38920B7E5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3412C-21C1-429C-8A09-C8A4FEC87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E39A8-7830-41CD-8100-8AD99E6D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9F63-C235-4AE2-A2F3-95449DAF5CB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7E50-4609-4005-B48B-74DB7670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40ACD-A06C-4ADB-9C75-42C8DE4E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98CF-122F-4F4E-83F7-D7BE2716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4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3E69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A2492-E3D1-41D9-B982-6292B0E7FD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43087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69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64A8F-BA48-4162-AE02-EE9E55D084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85693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7996BF3A-1E57-44CB-BCDC-2075FF2DB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0"/>
            <a:ext cx="9163050" cy="609600"/>
          </a:xfrm>
          <a:prstGeom prst="rect">
            <a:avLst/>
          </a:prstGeom>
          <a:solidFill>
            <a:srgbClr val="32488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BBE0E3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F86E26F-C4F4-473A-A435-E137C898A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Chapter 3 Lecture</a:t>
            </a:r>
          </a:p>
        </p:txBody>
      </p:sp>
      <p:pic>
        <p:nvPicPr>
          <p:cNvPr id="6" name="Picture 6" descr="YOUN2785_10_thumbnail.png">
            <a:extLst>
              <a:ext uri="{FF2B5EF4-FFF2-40B4-BE49-F238E27FC236}">
                <a16:creationId xmlns:a16="http://schemas.microsoft.com/office/drawing/2014/main" id="{43385932-9B23-4CAB-87B7-41A3EB7EF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603250"/>
            <a:ext cx="5319713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579438"/>
          </a:xfr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endParaRPr lang="en-US" noProof="0"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6790C90-9B8D-4D59-A4DB-86AD055940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51422174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69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Arial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EC122-DA3A-4E56-8192-FEAD752DF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5447451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28BDA2-4FE9-4BE2-8733-A5A1F16AFE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9072F7-3158-4A06-97A8-503BB5BC2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4FF549-E830-4A11-B2D9-11B31F956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144A-10CA-4AD0-9B79-567C8440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427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69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A1C25-9566-4DE7-ADC6-AF5E5023AB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96386053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685800"/>
            <a:ext cx="4191000" cy="328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191000" cy="328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6700966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685800"/>
            <a:ext cx="4191000" cy="328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685800"/>
            <a:ext cx="4191000" cy="156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403475"/>
            <a:ext cx="4191000" cy="156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744729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1550819-4AFF-43D7-BE01-6BFE0B8FD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0"/>
            <a:ext cx="9163050" cy="609600"/>
          </a:xfrm>
          <a:prstGeom prst="rect">
            <a:avLst/>
          </a:prstGeom>
          <a:solidFill>
            <a:srgbClr val="32488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BBE0E3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E646909-67A5-4BE7-953B-140856D18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Chapter 3 Lecture</a:t>
            </a:r>
          </a:p>
        </p:txBody>
      </p:sp>
      <p:pic>
        <p:nvPicPr>
          <p:cNvPr id="6" name="Picture 6" descr="YOUN2785_10_thumbnail.png">
            <a:extLst>
              <a:ext uri="{FF2B5EF4-FFF2-40B4-BE49-F238E27FC236}">
                <a16:creationId xmlns:a16="http://schemas.microsoft.com/office/drawing/2014/main" id="{AB96202F-2E0B-49AB-A459-92A51E795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603250"/>
            <a:ext cx="5319713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579438"/>
          </a:xfr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endParaRPr lang="en-US" noProof="0"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03FB2801-0F01-4FCC-BD1E-15FBC185D3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2503854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69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Arial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5BA2A-BC4F-481B-A3D2-1BD729218C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85116038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69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F71CD-3BA2-4BA4-917A-B2C6D33178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76505922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685800"/>
            <a:ext cx="4191000" cy="328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191000" cy="328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3959363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685800"/>
            <a:ext cx="4191000" cy="328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685800"/>
            <a:ext cx="4191000" cy="156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403475"/>
            <a:ext cx="4191000" cy="156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856525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C94BD0D-2228-4FFD-8EBD-0D8E9B509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0"/>
            <a:ext cx="9163050" cy="609600"/>
          </a:xfrm>
          <a:prstGeom prst="rect">
            <a:avLst/>
          </a:prstGeom>
          <a:solidFill>
            <a:srgbClr val="32488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BBE0E3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3136AA94-28E6-443E-AF97-EAC131A2E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Chapter 3 Lecture</a:t>
            </a:r>
          </a:p>
        </p:txBody>
      </p:sp>
      <p:pic>
        <p:nvPicPr>
          <p:cNvPr id="6" name="Picture 6" descr="YOUN2785_10_thumbnail.png">
            <a:extLst>
              <a:ext uri="{FF2B5EF4-FFF2-40B4-BE49-F238E27FC236}">
                <a16:creationId xmlns:a16="http://schemas.microsoft.com/office/drawing/2014/main" id="{929B7E42-69AA-4CDC-9568-726169613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603250"/>
            <a:ext cx="5319713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579438"/>
          </a:xfr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endParaRPr lang="en-US" noProof="0"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84B86EE2-0DC9-489E-9203-E06BF98B8E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53788166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69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Arial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E57E6-3BF7-4969-B2C2-D71D2E5CFA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8741810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E9C78E-9F33-473C-B9E3-8595A6CEA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CCA8E2-D590-4258-8F9A-E7D6FD6BA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DD6EB2-5BFF-4F70-A5F9-B3B0E5B37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67E24-D8A7-4B5D-87D0-F18175480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888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69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C2CA2-B6C9-4C46-BE79-AA9E7F8A31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89696198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685800"/>
            <a:ext cx="4191000" cy="328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191000" cy="328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9024451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685800"/>
            <a:ext cx="4191000" cy="328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685800"/>
            <a:ext cx="4191000" cy="156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403475"/>
            <a:ext cx="4191000" cy="156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1679781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D69DDC6B-1DB0-44C7-B7FB-A0D3D807D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0"/>
            <a:ext cx="9163050" cy="609600"/>
          </a:xfrm>
          <a:prstGeom prst="rect">
            <a:avLst/>
          </a:prstGeom>
          <a:solidFill>
            <a:srgbClr val="32488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BBE0E3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9BD84DA-8E31-4E38-AFF0-F59A9F93D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Chapter 3 Lecture</a:t>
            </a:r>
          </a:p>
        </p:txBody>
      </p:sp>
      <p:pic>
        <p:nvPicPr>
          <p:cNvPr id="6" name="Picture 6" descr="YOUN2785_10_thumbnail.png">
            <a:extLst>
              <a:ext uri="{FF2B5EF4-FFF2-40B4-BE49-F238E27FC236}">
                <a16:creationId xmlns:a16="http://schemas.microsoft.com/office/drawing/2014/main" id="{F51BE8CE-2645-4568-B140-C2ACCF5A42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603250"/>
            <a:ext cx="5319713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579438"/>
          </a:xfr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endParaRPr lang="en-US" noProof="0"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4B645E20-20BD-442B-AAAE-F8B267C666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87172111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69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Arial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CC479-0B7D-4CDD-8505-E2DBAA9EAA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72921914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69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9AC27-9ACD-4DB9-AF17-1E98ADFBBF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02964396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685800"/>
            <a:ext cx="4191000" cy="328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191000" cy="328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1982855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685800"/>
            <a:ext cx="4191000" cy="328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685800"/>
            <a:ext cx="4191000" cy="156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403475"/>
            <a:ext cx="4191000" cy="156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0427094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DAE8D33-8749-4F2A-9B89-1114F001E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0ADA79F-F52C-4C24-8366-3AE30F398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Chapter X Lecture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98B1C96-DACE-43BB-8404-3639159ACEF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1" descr="Pearson_Bound_White">
            <a:extLst>
              <a:ext uri="{FF2B5EF4-FFF2-40B4-BE49-F238E27FC236}">
                <a16:creationId xmlns:a16="http://schemas.microsoft.com/office/drawing/2014/main" id="{55D552CF-DDF3-47DF-B6AC-B51695F611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>
            <a:extLst>
              <a:ext uri="{FF2B5EF4-FFF2-40B4-BE49-F238E27FC236}">
                <a16:creationId xmlns:a16="http://schemas.microsoft.com/office/drawing/2014/main" id="{1A0BBCD2-F531-4E48-B565-971D298DCC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4">
            <a:extLst>
              <a:ext uri="{FF2B5EF4-FFF2-40B4-BE49-F238E27FC236}">
                <a16:creationId xmlns:a16="http://schemas.microsoft.com/office/drawing/2014/main" id="{569E47AB-7E45-459E-BD90-6909CE64AE3C}"/>
              </a:ext>
            </a:extLst>
          </p:cNvPr>
          <p:cNvSpPr>
            <a:spLocks noChangeShapeType="1"/>
          </p:cNvSpPr>
          <p:nvPr userDrawn="1"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7CEBACA8-AE3F-47DE-A9E1-801EA13777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881063"/>
            <a:ext cx="8448675" cy="942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Book Title</a:t>
            </a:r>
          </a:p>
          <a:p>
            <a:pPr algn="r" eaLnBrk="1" hangingPunct="1">
              <a:spcBef>
                <a:spcPct val="10000"/>
              </a:spcBef>
              <a:defRPr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Edition</a:t>
            </a: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457200"/>
          </a:xfrm>
        </p:spPr>
        <p:txBody>
          <a:bodyPr lIns="91440"/>
          <a:lstStyle>
            <a:lvl1pPr>
              <a:defRPr sz="2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65125" y="3811588"/>
            <a:ext cx="6569075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9008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9BE5F-FC84-4E08-B87B-7B834FCA3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0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302604-0058-4B31-BE63-51A01807F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17198C-2375-4BAE-82E3-CDC72388F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0D450A-CEC6-49B4-A31D-3219249E37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6CD59-08C0-46F0-9E21-168D3C8330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519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22888-B562-4A89-A0BE-F5B540854D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4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4543B-3DCE-4CE0-9770-08B1D3AE70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532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5B99AD-7E9A-46D3-BF61-DA3073065E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010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70EF0C-EA04-4207-AE24-6703CF9ED8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911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7F778F-7A59-40D6-ADFD-A7F83BE25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4958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D173A-45E1-4A13-82CF-09E7CAB414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534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72BBD-836F-4315-8C7E-44DF4CB06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5739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66C26-07ED-4264-AE64-3BE5348287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550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7A770-B295-435D-B1B8-0D6BCCE0B5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7179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FFFB3974-3F3B-4502-B0D0-6F7EEA39A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4F440C0-1D6D-412E-A1FE-D73E43A45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Chapter X Lecture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03F6DB8-BC32-43B0-B8DB-228C8BB2A53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1" descr="Pearson_Bound_White">
            <a:extLst>
              <a:ext uri="{FF2B5EF4-FFF2-40B4-BE49-F238E27FC236}">
                <a16:creationId xmlns:a16="http://schemas.microsoft.com/office/drawing/2014/main" id="{7013DD64-D949-4C6E-BB5C-4DD8C78FD9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>
            <a:extLst>
              <a:ext uri="{FF2B5EF4-FFF2-40B4-BE49-F238E27FC236}">
                <a16:creationId xmlns:a16="http://schemas.microsoft.com/office/drawing/2014/main" id="{27C50979-0220-44B9-A28F-D1AE528CA3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4">
            <a:extLst>
              <a:ext uri="{FF2B5EF4-FFF2-40B4-BE49-F238E27FC236}">
                <a16:creationId xmlns:a16="http://schemas.microsoft.com/office/drawing/2014/main" id="{33E412C5-24C1-4E3F-A460-66083830174F}"/>
              </a:ext>
            </a:extLst>
          </p:cNvPr>
          <p:cNvSpPr>
            <a:spLocks noChangeShapeType="1"/>
          </p:cNvSpPr>
          <p:nvPr userDrawn="1"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50BFB88D-2C8A-44EC-9126-84D8FE2E21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881063"/>
            <a:ext cx="8448675" cy="942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Book Title</a:t>
            </a:r>
          </a:p>
          <a:p>
            <a:pPr algn="r" eaLnBrk="1" hangingPunct="1">
              <a:spcBef>
                <a:spcPct val="10000"/>
              </a:spcBef>
              <a:defRPr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Edition</a:t>
            </a: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457200"/>
          </a:xfrm>
        </p:spPr>
        <p:txBody>
          <a:bodyPr lIns="91440"/>
          <a:lstStyle>
            <a:lvl1pPr>
              <a:defRPr sz="2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65125" y="3811588"/>
            <a:ext cx="6569075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099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06DCCD-2ECF-41C8-A419-C3BE81B2E5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0D5E9D-92D5-4506-8582-51E67E55B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834E84C-A97E-4930-A55C-D9C2E5F37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D262B-F93C-4A5E-A848-BC1939C30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1959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ABF22-8DBC-4763-A99B-D132D6E7F4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721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86642-99E8-4583-BDCF-A944E988D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239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F0A1F-FF1B-43B3-8784-8B81E811D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6390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8432732-F562-44E0-A83B-E7AF2AA933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455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A73335-3479-4C6E-AF6B-EB9CB2D856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8539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A38EE9-09E9-41DD-BE25-9218C7E12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5113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E035F-40F4-4C4B-AEC1-F788D5D940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4239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F038C-DE9E-4612-9E43-643D1421C9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4686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6394A-8B2F-4616-AFB6-0363449923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5297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D7127-3534-4771-A5B7-7B7137245F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10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697446-5C36-4BBC-8EC5-90D058D73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4166B-C484-465B-873E-D6CC7C162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18C4D2-5E2A-452D-A52C-332865DE2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378AE-FD80-4F38-A786-57B279269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2452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F0C6CDD-DA68-4EC6-B992-AA7B0AB1B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6A16296A-3E0B-464B-A152-98E7659A6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Chapter X Lecture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893EFCA-B1E6-4B73-AE5A-4E3A3336BC5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1" descr="Pearson_Bound_White">
            <a:extLst>
              <a:ext uri="{FF2B5EF4-FFF2-40B4-BE49-F238E27FC236}">
                <a16:creationId xmlns:a16="http://schemas.microsoft.com/office/drawing/2014/main" id="{DC67D01F-5420-4E20-8252-FCAEEE43A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>
            <a:extLst>
              <a:ext uri="{FF2B5EF4-FFF2-40B4-BE49-F238E27FC236}">
                <a16:creationId xmlns:a16="http://schemas.microsoft.com/office/drawing/2014/main" id="{A5DB5882-646B-4AEA-AD06-2C089C8B60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4">
            <a:extLst>
              <a:ext uri="{FF2B5EF4-FFF2-40B4-BE49-F238E27FC236}">
                <a16:creationId xmlns:a16="http://schemas.microsoft.com/office/drawing/2014/main" id="{095510DE-6B0A-4A4D-AEF2-87FA6E6CCF2E}"/>
              </a:ext>
            </a:extLst>
          </p:cNvPr>
          <p:cNvSpPr>
            <a:spLocks noChangeShapeType="1"/>
          </p:cNvSpPr>
          <p:nvPr userDrawn="1"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7C302586-F7D8-4F3C-925E-DA3670314D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881063"/>
            <a:ext cx="8448675" cy="942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Book Title</a:t>
            </a:r>
          </a:p>
          <a:p>
            <a:pPr algn="r" eaLnBrk="1" hangingPunct="1">
              <a:spcBef>
                <a:spcPct val="10000"/>
              </a:spcBef>
              <a:defRPr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Edition</a:t>
            </a: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457200"/>
          </a:xfrm>
        </p:spPr>
        <p:txBody>
          <a:bodyPr lIns="91440"/>
          <a:lstStyle>
            <a:lvl1pPr>
              <a:defRPr sz="2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65125" y="3811588"/>
            <a:ext cx="6569075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436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C1893-CD14-4D6C-B920-529ABBED5A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4367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DF827-F993-4963-BCE4-083A7A82DF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44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FA412-0E97-4BA5-A3D4-7691B602B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7073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401166-0213-40A6-98D1-6B646504CB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1478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5474D-5E56-495A-8E27-26DFFEE2A3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5737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81A16F-1733-4E50-B084-E15F86F643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32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C8F49-A769-4BC2-84AC-1FD0119FF4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4612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B7AF3-8890-47D0-A0A2-A2B1DB0C8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5721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474E6-FC6A-41C8-A682-099C0012D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86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C2CE4D-6951-4291-88A5-CC87D5FA7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3604E3-F4CC-4B7F-9A5C-0C42D5EF55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D50892-9AB3-423C-820C-B9AE02E336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841CB-7ABA-4367-A0B8-487EA7F4F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855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B686E-4D9A-4D44-855D-D0E2C1E92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1334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E72E7-62C9-4E23-9182-6E1A185FA3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60C6BB-9851-4A0C-80E3-DBBD5C1580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A54E89-FCF8-4555-ACA0-2ED117A9B9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8CFD2-C681-4884-AC1F-510CF7458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671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5EA00E-ECB0-4ED0-AF06-FC5537AE0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83E9BE-3B8F-4AE9-911A-D34B3BF55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A48EFD-F424-4145-BEEE-374C723A6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D6F3C-D1D7-4062-8040-F6A3B4C03E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173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EBC853-3FFC-4A8C-A465-75924A090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D6754E-8CC4-440F-AC80-6FE16AE02F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7D8C6B-7F4C-41AC-8310-6CBE4D022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C6511-9BA8-46CD-ADEA-91B090A22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8474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54D5B5-DD04-408E-A854-33D47BD07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DB2528-4604-4799-A9E2-09133E7AA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C4395B-C4D7-467D-9710-D5EE75471A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47977-5AEE-4ADB-870D-097792970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6312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9F1198-76C0-4E68-B92D-962C780F8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F72997-9F19-4E00-9847-8464072C2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60C66C9-48C5-484A-A3CF-8A824A1FB1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D6DE-B829-4C0D-8851-077B99BBA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7813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7B2CF0-D835-4B89-850F-C94AAA90E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EBD2B8-0535-44FD-B8B7-D7542474C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C6A522-0F5E-4B88-8727-A3F7B86C0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07226-78FB-4154-B070-5C0FBC49D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987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E5E3D15-3EED-42D3-86D9-C9C0E4B65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E13E69-4850-4643-A730-5400C588AB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CF2E55-E762-4928-B2D4-7C14F5CFA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E8955-A3FF-4D63-86FB-0E2FC77AAD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5809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C565A5-4D99-43BD-A3FA-4E97E2D91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BBE968-0AFD-4C05-94D1-8A11D4BC3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557ABB-BFFF-46A1-9F21-E6B06DCEFC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19DAE-A991-4CF3-83F6-C368DAAF9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7142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5519A-281E-48F2-84E0-E50331373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4B6E55-95FE-47D9-A173-0EA0B3FD3F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74C73D-8915-4D1B-9AD0-830EA3FCB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BD05F-BBAA-44D2-AED8-3D8CE56D5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87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352CF-ADCA-4AD0-91E5-E45C23281D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1A28B0-8AFA-4FD3-99AD-63A6FED567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4B35D-B97D-449F-96CF-2B1021A82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9369F-75D0-4C83-88A6-EE56CB951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6915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5EEACA-A4E1-4164-AB58-493FA62672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3FB385-4B3F-42F1-BB21-8F67B99AD7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8253B8-8E65-4D86-AFF5-8FA3F87D9B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691BD-4F3E-4AEA-A43D-3B5092A34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8060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66B48B-5AED-40AC-AF58-50B905D97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1ABF1F-D509-4F2E-A3CE-BFEC2CD083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0F26FC-FEFD-4784-A391-C82D7E652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99830-CB39-4B69-BBE2-7182A462B6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0607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585F17-4820-4C48-B428-7555B5047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D13589-2C8B-4C6C-B840-C41454286A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82ED7F-872C-42EE-80FA-C70B6D4536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04A41-3F79-45E3-8739-3DDF28379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7983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75E00E-0ACA-4FEE-95FC-86FE5AD39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10A083-32D2-4749-A170-B616D1B5AE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99E99A-843C-497E-B6F3-6B33710BA4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1A0FF-DC9D-4ED2-89E1-B4FA2F0B6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317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2E54E0-1B20-4110-8F83-514A7B3BC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E7AB2E-3731-4896-BC99-2214D562EA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EEED70-ECDD-4890-AA05-6126493B48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E99C1-34B9-47EC-930F-F0BB1DED1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1531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69E4EB-BFF8-417C-9FCD-561E9FF8D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B3C897-825C-4017-8A1E-844C4EDA2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776F7-2445-48BA-A595-C53BF9A66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F665-9538-4895-8245-9CC0ED527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1695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0C7F6F-4C92-47C7-AB6D-5083969998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217A02-85AA-4677-9F98-BDF7BFBDCC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9460DD4-D6F5-407C-A343-6246D5ADB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3455D-FFE7-4259-B695-738C3689C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4070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01D081-7175-4D72-B0C0-D215A87DF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B152A0-53A7-49BE-BF94-74A50CD746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1D7E9B-5DA2-4B9F-92CB-A5B0F1AF7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8EE86-987B-4059-A8FF-919383B0D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0149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35EF0B2-CDAC-474B-A543-41C43818F6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4F9522-B0C9-4264-BD64-D6DA2FFBF3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632566-540F-4FB9-BE99-1D275EA1B6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7288B-02DC-45FA-8CFB-2268289A6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3553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E6476-B6C4-43EF-9F8C-54F2483D19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CB0F5D-CCCF-4C10-BD39-A591C5DFB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41A71A-71F4-47F5-A2F1-618AE9FA7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308AF-DE86-4A52-8984-F1580B7A90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4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8A0A03-4CFD-46CE-B86C-B06B86E27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B27684-C24D-40BB-8131-6737B866E8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C2B3E0-8CB5-483B-A62A-2DF26DC4B8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C1DF-CD30-4D5D-A293-41F4155CB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8089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F6D483-DD7D-4E66-9D1D-22ECAB966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64A3B-0CA9-4CDE-8453-76A6E9C86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E4BD87-FC22-4D87-9286-DBE1D093C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7F654-AF81-46BD-BECA-380F94870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4028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E58792-4E5F-4DE5-B97D-6A74470337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CBF72E-B35C-406D-A068-8A56DC379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7B5752-C0B2-4723-BFBC-C7A67422C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F9670-A7D7-4384-BE0C-48F08DCF8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2811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78880F-65C1-43EC-9FBC-F2BD97ED0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BA3ABB-52E2-4A11-BB37-E87D99146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F3C061-1AC0-4F82-BB09-3B4388827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CC407-E07F-43EA-804A-C05D00C44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8041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12C0F0-DFA0-4D51-90DE-0A0BB5BA29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AC9AE4-9B59-43BE-B04C-44AF5F242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5B1CD7-C509-467D-86F5-FA6714656C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6302-D905-475F-86E5-0564611452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5344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5F3519-28CA-4ED8-B00A-591E017C4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073C6-BAFA-417A-9ECB-7EE95E5CD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2C0EF5-74AF-437A-B103-75AD2AC14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8A29E-BAF8-434C-BD5A-D260EC03FA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0837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88B34B-B457-47A4-9272-C0DC64B81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C311AF-C3D5-4514-9725-B9DE543C4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536247-2A40-41F5-99F4-F8F3E9D8D9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DC10-D170-4E7E-BDB2-1DB9721EFA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8130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E81FC-DE47-4EC6-B307-E46BC16E0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32B518-9658-4B6F-A995-3B1203C9C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6D8FE4-1DD0-46BD-8766-D99C5C25D2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B4D40-67C8-47C8-A77C-56AEEF197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542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08B959-6303-418C-BB76-924E13B12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D05531-9890-49F5-A668-761052B99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4ACA0A-1F83-43FB-97E4-2A1D393C9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685B2-D1D6-4BE7-901E-09CB43188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6876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7EB4DD-FE7B-4444-8788-76DBE18C5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CD4AEE-22FF-48AD-B5B1-3C1E98CC28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E7C096-3662-4280-BFB9-DFDB4826B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7818F-24FF-4CFF-BD3F-A145EF880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1094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4594DF-B3C8-406F-9EC3-9C88F0F70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00B30D-E914-483F-BF2C-4E9D650C11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3AD906-C690-4028-9B8C-3761DA58A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8BE7-48C3-40DC-AA52-8A934AD203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80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6B10BE-537E-4BE2-AA85-66D6A836C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23C9AD-C17F-40A0-A3BC-93E9A256A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B3F978-7EF4-49D0-8923-0714C3254B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EACF2B8-49A5-40A8-B823-D2D7082730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DCEDDD-D204-4160-81F5-C760111BE8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0C2FC28-134D-4B81-9EC7-BD75F5565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2" r:id="rId1"/>
    <p:sldLayoutId id="2147486093" r:id="rId2"/>
    <p:sldLayoutId id="2147486094" r:id="rId3"/>
    <p:sldLayoutId id="2147486095" r:id="rId4"/>
    <p:sldLayoutId id="2147486096" r:id="rId5"/>
    <p:sldLayoutId id="2147486097" r:id="rId6"/>
    <p:sldLayoutId id="2147486098" r:id="rId7"/>
    <p:sldLayoutId id="2147486099" r:id="rId8"/>
    <p:sldLayoutId id="2147486100" r:id="rId9"/>
    <p:sldLayoutId id="2147486101" r:id="rId10"/>
    <p:sldLayoutId id="21474861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20B74F96-2014-484B-8FD9-D7CBD1DEC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853C27DE-5DC5-4992-90C3-4B3984333B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02413"/>
            <a:ext cx="5399087" cy="179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latin typeface="Arial" charset="0"/>
                <a:cs typeface="+mj-cs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3" r:id="rId1"/>
    <p:sldLayoutId id="2147486214" r:id="rId2"/>
    <p:sldLayoutId id="2147486215" r:id="rId3"/>
    <p:sldLayoutId id="2147486216" r:id="rId4"/>
    <p:sldLayoutId id="2147486217" r:id="rId5"/>
    <p:sldLayoutId id="2147486218" r:id="rId6"/>
    <p:sldLayoutId id="2147486219" r:id="rId7"/>
    <p:sldLayoutId id="2147486220" r:id="rId8"/>
    <p:sldLayoutId id="2147486221" r:id="rId9"/>
    <p:sldLayoutId id="2147486222" r:id="rId10"/>
    <p:sldLayoutId id="2147486223" r:id="rId11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10C8641-1AB1-449A-B1DD-306F5E3C1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7A7402E-3633-4280-B7BE-804258431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7B8D3A2-7609-48D2-8EE9-0BBBEFFF57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3BBFEC8-D2B9-4293-96DE-84677B4187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32391E0-52CD-4F87-8805-64319D215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04DD723-4484-4BA9-B785-F65099192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3" r:id="rId1"/>
    <p:sldLayoutId id="2147486104" r:id="rId2"/>
    <p:sldLayoutId id="2147486105" r:id="rId3"/>
    <p:sldLayoutId id="2147486106" r:id="rId4"/>
    <p:sldLayoutId id="2147486107" r:id="rId5"/>
    <p:sldLayoutId id="2147486108" r:id="rId6"/>
    <p:sldLayoutId id="2147486109" r:id="rId7"/>
    <p:sldLayoutId id="2147486110" r:id="rId8"/>
    <p:sldLayoutId id="2147486111" r:id="rId9"/>
    <p:sldLayoutId id="2147486112" r:id="rId10"/>
    <p:sldLayoutId id="21474861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387A68B-D9B4-4343-84F0-CCF486FF7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2B79561-5735-493F-9B9A-8908C4D91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7BE58E-FCE3-4C1D-98B4-E95F6987A0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8A4028-1234-4CF8-B7C2-A7284FDD1E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F1D3CB-14D6-465A-9DD7-0487B421EE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F85E7D4-423C-41AF-833E-D69DE4A26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4" r:id="rId1"/>
    <p:sldLayoutId id="2147486115" r:id="rId2"/>
    <p:sldLayoutId id="2147486116" r:id="rId3"/>
    <p:sldLayoutId id="2147486117" r:id="rId4"/>
    <p:sldLayoutId id="2147486118" r:id="rId5"/>
    <p:sldLayoutId id="2147486119" r:id="rId6"/>
    <p:sldLayoutId id="2147486120" r:id="rId7"/>
    <p:sldLayoutId id="2147486121" r:id="rId8"/>
    <p:sldLayoutId id="2147486122" r:id="rId9"/>
    <p:sldLayoutId id="2147486123" r:id="rId10"/>
    <p:sldLayoutId id="2147486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90DFAB3-0669-497C-9E99-2272B0EB9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620F688-57B6-44B3-80F1-55B5E6653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4559993-D517-4067-8745-7A462ED37D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B8AE49-8164-4805-933B-9E2DD32FDB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468F7B-163D-4637-BACB-4C9D474A4C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CDBA940-DE9D-4EE2-8605-9C8EC8D46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5" r:id="rId1"/>
    <p:sldLayoutId id="2147486126" r:id="rId2"/>
    <p:sldLayoutId id="2147486127" r:id="rId3"/>
    <p:sldLayoutId id="2147486128" r:id="rId4"/>
    <p:sldLayoutId id="2147486129" r:id="rId5"/>
    <p:sldLayoutId id="2147486130" r:id="rId6"/>
    <p:sldLayoutId id="2147486131" r:id="rId7"/>
    <p:sldLayoutId id="2147486132" r:id="rId8"/>
    <p:sldLayoutId id="2147486133" r:id="rId9"/>
    <p:sldLayoutId id="2147486134" r:id="rId10"/>
    <p:sldLayoutId id="21474861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A355D83-4537-4166-9839-7E666DA89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12C3357-1684-448D-88C7-D5A48B4C3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61B487-43B6-404D-A4BD-A5E8807584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764D5A-DFC0-4C61-B56C-5BDC040B52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2D1C22F-8D08-4C87-BD34-39AEE5637F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4E748C-EEB8-4097-B991-4D4AF0E51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4" r:id="rId1"/>
    <p:sldLayoutId id="2147486225" r:id="rId2"/>
    <p:sldLayoutId id="2147486226" r:id="rId3"/>
    <p:sldLayoutId id="2147486227" r:id="rId4"/>
    <p:sldLayoutId id="2147486228" r:id="rId5"/>
    <p:sldLayoutId id="2147486229" r:id="rId6"/>
    <p:sldLayoutId id="2147486230" r:id="rId7"/>
    <p:sldLayoutId id="2147486231" r:id="rId8"/>
    <p:sldLayoutId id="2147486232" r:id="rId9"/>
    <p:sldLayoutId id="2147486233" r:id="rId10"/>
    <p:sldLayoutId id="21474862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0">
            <a:extLst>
              <a:ext uri="{FF2B5EF4-FFF2-40B4-BE49-F238E27FC236}">
                <a16:creationId xmlns:a16="http://schemas.microsoft.com/office/drawing/2014/main" id="{0AC9D4A7-11FF-49EF-AC7E-C61BF76DB7B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add title</a:t>
            </a:r>
          </a:p>
        </p:txBody>
      </p:sp>
      <p:sp>
        <p:nvSpPr>
          <p:cNvPr id="19459" name="Shape 11">
            <a:extLst>
              <a:ext uri="{FF2B5EF4-FFF2-40B4-BE49-F238E27FC236}">
                <a16:creationId xmlns:a16="http://schemas.microsoft.com/office/drawing/2014/main" id="{E0DD298A-53AE-42A5-BBC6-C117888D1A1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1574800"/>
            <a:ext cx="82296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Shape 13">
            <a:extLst>
              <a:ext uri="{FF2B5EF4-FFF2-40B4-BE49-F238E27FC236}">
                <a16:creationId xmlns:a16="http://schemas.microsoft.com/office/drawing/2014/main" id="{CE03C86F-DEC6-40D1-AB69-8D69C1D4D5AB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3" y="112713"/>
            <a:ext cx="2133600" cy="182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Shape 14">
            <a:extLst>
              <a:ext uri="{FF2B5EF4-FFF2-40B4-BE49-F238E27FC236}">
                <a16:creationId xmlns:a16="http://schemas.microsoft.com/office/drawing/2014/main" id="{38FEA8DC-37A8-42D5-B86B-9C78983FAE7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3" y="112713"/>
            <a:ext cx="552450" cy="182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r">
              <a:spcBef>
                <a:spcPts val="0"/>
              </a:spcBef>
              <a:buSzPct val="25000"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984345FA-99CA-4CB7-B812-C587C4020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462" name="Shape 15" descr="Pearson Logo">
            <a:extLst>
              <a:ext uri="{FF2B5EF4-FFF2-40B4-BE49-F238E27FC236}">
                <a16:creationId xmlns:a16="http://schemas.microsoft.com/office/drawing/2014/main" id="{44FCB5D6-7512-47EF-BD39-60488C067AF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429375"/>
            <a:ext cx="9175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490DD8-DF68-4C07-9D01-C381DFA95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029325"/>
            <a:ext cx="8229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971F4A9-182D-4768-96B3-DB1E2CA9E5B0}"/>
              </a:ext>
            </a:extLst>
          </p:cNvPr>
          <p:cNvSpPr txBox="1">
            <a:spLocks/>
          </p:cNvSpPr>
          <p:nvPr userDrawn="1"/>
        </p:nvSpPr>
        <p:spPr>
          <a:xfrm>
            <a:off x="2708275" y="6505575"/>
            <a:ext cx="5978525" cy="3429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altLang="en-US" sz="120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2020, 2016, 2012 Pearson Education, Inc. All Rights Reserved</a:t>
            </a:r>
            <a:endParaRPr lang="en-US" altLang="en-US" sz="1200" dirty="0"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6235" r:id="rId1"/>
    <p:sldLayoutId id="2147486236" r:id="rId2"/>
    <p:sldLayoutId id="2147486237" r:id="rId3"/>
    <p:sldLayoutId id="2147486238" r:id="rId4"/>
    <p:sldLayoutId id="2147486239" r:id="rId5"/>
    <p:sldLayoutId id="2147486240" r:id="rId6"/>
    <p:sldLayoutId id="2147486241" r:id="rId7"/>
    <p:sldLayoutId id="2147486242" r:id="rId8"/>
    <p:sldLayoutId id="2147486243" r:id="rId9"/>
    <p:sldLayoutId id="214748624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j-lt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>
            <a:extLst>
              <a:ext uri="{FF2B5EF4-FFF2-40B4-BE49-F238E27FC236}">
                <a16:creationId xmlns:a16="http://schemas.microsoft.com/office/drawing/2014/main" id="{E3F07FFB-A076-44B3-80A5-5C741E403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FEF52004-CE1D-4136-915F-DF0AF2DF4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9FDCA-57D3-460C-BD1B-6B2B04D93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44A160-0AB6-41AB-B5E3-5E52D0109C52}" type="datetimeFigureOut">
              <a:rPr lang="en-US"/>
              <a:pPr>
                <a:defRPr/>
              </a:pPr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1F0FB-6AAD-4383-9C02-F9497C2CF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9D9D5-528B-4A46-819D-FE5DA7361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67E004-EF66-44C4-AFCD-1871BC495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36" r:id="rId1"/>
    <p:sldLayoutId id="2147486137" r:id="rId2"/>
    <p:sldLayoutId id="2147486138" r:id="rId3"/>
    <p:sldLayoutId id="2147486139" r:id="rId4"/>
    <p:sldLayoutId id="2147486140" r:id="rId5"/>
    <p:sldLayoutId id="2147486141" r:id="rId6"/>
    <p:sldLayoutId id="2147486142" r:id="rId7"/>
    <p:sldLayoutId id="2147486143" r:id="rId8"/>
    <p:sldLayoutId id="2147486144" r:id="rId9"/>
    <p:sldLayoutId id="2147486145" r:id="rId10"/>
    <p:sldLayoutId id="214748614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>
            <a:extLst>
              <a:ext uri="{FF2B5EF4-FFF2-40B4-BE49-F238E27FC236}">
                <a16:creationId xmlns:a16="http://schemas.microsoft.com/office/drawing/2014/main" id="{30BB5827-933D-417A-BEFC-8A9F6F6F1F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15900"/>
            <a:ext cx="8229600" cy="1096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21507" name="Shape 11">
            <a:extLst>
              <a:ext uri="{FF2B5EF4-FFF2-40B4-BE49-F238E27FC236}">
                <a16:creationId xmlns:a16="http://schemas.microsoft.com/office/drawing/2014/main" id="{B6FDCA43-A5C6-4777-AADF-153EC1F30CF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1574800"/>
            <a:ext cx="82296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Shape 13">
            <a:extLst>
              <a:ext uri="{FF2B5EF4-FFF2-40B4-BE49-F238E27FC236}">
                <a16:creationId xmlns:a16="http://schemas.microsoft.com/office/drawing/2014/main" id="{48A76B83-D74B-4CC6-A1C3-B56CAAE922E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3" y="112713"/>
            <a:ext cx="2133600" cy="182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Shape 14">
            <a:extLst>
              <a:ext uri="{FF2B5EF4-FFF2-40B4-BE49-F238E27FC236}">
                <a16:creationId xmlns:a16="http://schemas.microsoft.com/office/drawing/2014/main" id="{69BE6DCA-4C77-451A-BC72-30435CF385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3" y="112713"/>
            <a:ext cx="552450" cy="182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r">
              <a:spcBef>
                <a:spcPts val="0"/>
              </a:spcBef>
              <a:buSzPct val="25000"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77FCDC67-D46C-4421-A522-DD3940F90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0" name="Shape 15" descr="Pearson Logo">
            <a:extLst>
              <a:ext uri="{FF2B5EF4-FFF2-40B4-BE49-F238E27FC236}">
                <a16:creationId xmlns:a16="http://schemas.microsoft.com/office/drawing/2014/main" id="{1859F55C-590D-4446-B84A-0AC641BF8B9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429375"/>
            <a:ext cx="9175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DC08B2-F207-4811-A3BF-57EBE1497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029325"/>
            <a:ext cx="8229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CD9B46C3-09B8-4482-8507-1B99A4B0AA92}"/>
              </a:ext>
            </a:extLst>
          </p:cNvPr>
          <p:cNvSpPr txBox="1">
            <a:spLocks/>
          </p:cNvSpPr>
          <p:nvPr userDrawn="1"/>
        </p:nvSpPr>
        <p:spPr>
          <a:xfrm>
            <a:off x="2708275" y="6505575"/>
            <a:ext cx="5978525" cy="3429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altLang="en-US" sz="120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2020, 2016, 2012 Pearson Education, Inc. All Rights Reserved</a:t>
            </a:r>
            <a:endParaRPr lang="en-US" altLang="en-US" sz="1200" dirty="0"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6245" r:id="rId1"/>
    <p:sldLayoutId id="2147486246" r:id="rId2"/>
    <p:sldLayoutId id="2147486247" r:id="rId3"/>
    <p:sldLayoutId id="2147486248" r:id="rId4"/>
    <p:sldLayoutId id="2147486249" r:id="rId5"/>
    <p:sldLayoutId id="2147486250" r:id="rId6"/>
    <p:sldLayoutId id="2147486251" r:id="rId7"/>
    <p:sldLayoutId id="2147486252" r:id="rId8"/>
    <p:sldLayoutId id="2147486253" r:id="rId9"/>
    <p:sldLayoutId id="214748625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j-lt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4713E-0A85-49E8-BEB3-C28AF0EF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F9B66-D1FD-4349-A444-80EA00F03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858A4-E8EC-424A-9F13-6E8B4D9DA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D9F63-C235-4AE2-A2F3-95449DAF5CB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0C9DC-AF9C-45FA-A263-3BCA49C82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8922C-549A-43F8-8100-AC7326BA5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98CF-122F-4F4E-83F7-D7BE2716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4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56" r:id="rId1"/>
    <p:sldLayoutId id="2147486257" r:id="rId2"/>
    <p:sldLayoutId id="2147486258" r:id="rId3"/>
    <p:sldLayoutId id="2147486259" r:id="rId4"/>
    <p:sldLayoutId id="2147486260" r:id="rId5"/>
    <p:sldLayoutId id="2147486261" r:id="rId6"/>
    <p:sldLayoutId id="2147486262" r:id="rId7"/>
    <p:sldLayoutId id="2147486263" r:id="rId8"/>
    <p:sldLayoutId id="2147486264" r:id="rId9"/>
    <p:sldLayoutId id="2147486265" r:id="rId10"/>
    <p:sldLayoutId id="21474862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5377FF22-6518-4D0F-9E6F-6FD730266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F231D899-F4B6-4D47-A28F-9FBD40F06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78075"/>
            <a:ext cx="82296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A68DAF7D-A36D-433F-9F78-F7B206A448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latin typeface="Arial" charset="0"/>
                <a:cs typeface="+mj-cs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7" r:id="rId1"/>
    <p:sldLayoutId id="2147486148" r:id="rId2"/>
    <p:sldLayoutId id="2147486149" r:id="rId3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000">
          <a:solidFill>
            <a:srgbClr val="3E69A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000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000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000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000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511175" indent="-511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alphaLcParenR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8308858D-DCD7-476A-A8DB-BF0A82080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58AE9B2C-D431-4B14-91E1-644F493EA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78075"/>
            <a:ext cx="82296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DCBCCDDE-0281-4C84-8D79-2C01936AAC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latin typeface="Arial" charset="0"/>
                <a:cs typeface="+mj-cs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0" r:id="rId1"/>
    <p:sldLayoutId id="2147486151" r:id="rId2"/>
    <p:sldLayoutId id="2147486152" r:id="rId3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000">
          <a:solidFill>
            <a:srgbClr val="3E69A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000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000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000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000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511175" indent="-511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alphaLcParenR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A0450D65-0E76-40C7-9566-5DE75A216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A2F167E4-9F39-4C1D-B999-E00BACE94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DCFB8795-7401-4D6C-92EC-3B46149110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latin typeface="Arial" charset="0"/>
                <a:cs typeface="+mj-cs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1" r:id="rId1"/>
    <p:sldLayoutId id="2147486162" r:id="rId2"/>
    <p:sldLayoutId id="2147486163" r:id="rId3"/>
    <p:sldLayoutId id="2147486164" r:id="rId4"/>
    <p:sldLayoutId id="2147486165" r:id="rId5"/>
  </p:sldLayoutIdLst>
  <p:transition advClick="0"/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788AB47C-48E4-43C0-A7E6-DB0286AA9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2C9E3135-963F-49E5-908D-C855329F9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B96A8068-AD59-407D-93FD-470132E298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latin typeface="Arial" charset="0"/>
                <a:cs typeface="+mj-cs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6" r:id="rId1"/>
    <p:sldLayoutId id="2147486167" r:id="rId2"/>
    <p:sldLayoutId id="2147486168" r:id="rId3"/>
    <p:sldLayoutId id="2147486169" r:id="rId4"/>
    <p:sldLayoutId id="2147486170" r:id="rId5"/>
  </p:sldLayoutIdLst>
  <p:transition advClick="0"/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2EE33B9D-0867-4989-9B73-E2DF9FE27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C3EDE84D-1058-4EDA-B173-0F91EAC7E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F59A8CA7-F693-4BEF-8B5B-7B3FC16703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latin typeface="Arial" charset="0"/>
                <a:cs typeface="+mj-cs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1" r:id="rId1"/>
    <p:sldLayoutId id="2147486172" r:id="rId2"/>
    <p:sldLayoutId id="2147486173" r:id="rId3"/>
    <p:sldLayoutId id="2147486174" r:id="rId4"/>
    <p:sldLayoutId id="2147486175" r:id="rId5"/>
  </p:sldLayoutIdLst>
  <p:transition advClick="0"/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57FA9DA0-8DD6-4918-8560-B82482A65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D7CC8283-5754-4036-B653-4EDED6BA3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BC678C84-0973-4996-B909-E8B22019D5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latin typeface="Arial" charset="0"/>
                <a:cs typeface="+mj-cs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1" r:id="rId1"/>
    <p:sldLayoutId id="2147486182" r:id="rId2"/>
    <p:sldLayoutId id="2147486183" r:id="rId3"/>
    <p:sldLayoutId id="2147486184" r:id="rId4"/>
    <p:sldLayoutId id="2147486185" r:id="rId5"/>
  </p:sldLayoutIdLst>
  <p:transition advClick="0"/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3E69A1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E69A1"/>
        </a:buClr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B7D20214-91C8-4ABB-92EA-623FCF6AEF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CEBF6529-3170-47DC-8389-0A4D6A4A47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02413"/>
            <a:ext cx="5399087" cy="179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latin typeface="Arial" charset="0"/>
                <a:cs typeface="+mj-cs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1" r:id="rId1"/>
    <p:sldLayoutId id="2147486192" r:id="rId2"/>
    <p:sldLayoutId id="2147486193" r:id="rId3"/>
    <p:sldLayoutId id="2147486194" r:id="rId4"/>
    <p:sldLayoutId id="2147486195" r:id="rId5"/>
    <p:sldLayoutId id="2147486196" r:id="rId6"/>
    <p:sldLayoutId id="2147486197" r:id="rId7"/>
    <p:sldLayoutId id="2147486198" r:id="rId8"/>
    <p:sldLayoutId id="2147486199" r:id="rId9"/>
    <p:sldLayoutId id="2147486200" r:id="rId10"/>
    <p:sldLayoutId id="2147486201" r:id="rId11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E406C2DA-68BB-47B8-9E45-3AC41EA59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A93208A3-A1A6-4629-AC60-282007E95C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02413"/>
            <a:ext cx="5399087" cy="179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latin typeface="Arial" charset="0"/>
                <a:cs typeface="+mj-cs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2" r:id="rId1"/>
    <p:sldLayoutId id="2147486203" r:id="rId2"/>
    <p:sldLayoutId id="2147486204" r:id="rId3"/>
    <p:sldLayoutId id="2147486205" r:id="rId4"/>
    <p:sldLayoutId id="2147486206" r:id="rId5"/>
    <p:sldLayoutId id="2147486207" r:id="rId6"/>
    <p:sldLayoutId id="2147486208" r:id="rId7"/>
    <p:sldLayoutId id="2147486209" r:id="rId8"/>
    <p:sldLayoutId id="2147486210" r:id="rId9"/>
    <p:sldLayoutId id="2147486211" r:id="rId10"/>
    <p:sldLayoutId id="2147486212" r:id="rId11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9.jpeg"/><Relationship Id="rId7" Type="http://schemas.openxmlformats.org/officeDocument/2006/relationships/image" Target="../media/image6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83.png"/><Relationship Id="rId5" Type="http://schemas.openxmlformats.org/officeDocument/2006/relationships/image" Target="../media/image820.png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5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4.png"/><Relationship Id="rId2" Type="http://schemas.openxmlformats.org/officeDocument/2006/relationships/image" Target="../media/image29.jpe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jpe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wmf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1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29.jpeg"/><Relationship Id="rId7" Type="http://schemas.openxmlformats.org/officeDocument/2006/relationships/image" Target="../media/image1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126.png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1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3" Type="http://schemas.openxmlformats.org/officeDocument/2006/relationships/image" Target="../media/image128.jpeg"/><Relationship Id="rId7" Type="http://schemas.openxmlformats.org/officeDocument/2006/relationships/image" Target="../media/image13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14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43.png"/><Relationship Id="rId7" Type="http://schemas.openxmlformats.org/officeDocument/2006/relationships/image" Target="../media/image146.wmf"/><Relationship Id="rId12" Type="http://schemas.openxmlformats.org/officeDocument/2006/relationships/image" Target="../media/image149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99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8.wmf"/><Relationship Id="rId5" Type="http://schemas.openxmlformats.org/officeDocument/2006/relationships/image" Target="../media/image145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44.png"/><Relationship Id="rId9" Type="http://schemas.openxmlformats.org/officeDocument/2006/relationships/image" Target="../media/image14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1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5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26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6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Box 3">
            <a:extLst>
              <a:ext uri="{FF2B5EF4-FFF2-40B4-BE49-F238E27FC236}">
                <a16:creationId xmlns:a16="http://schemas.microsoft.com/office/drawing/2014/main" id="{AA5C9196-42D6-44CF-B24D-CFD39E74C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2516188"/>
            <a:ext cx="7404100" cy="267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calculate position, velocity, and acceleration vectors in 2D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apply the kinematic equations to understand 2D projectile motion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apply the kinematic equations to solve for unknown quantities for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an object moving with constant acceleration in 2D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study the relative velocity of an object for observers in different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frames of reference in 2D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EA0B0-BC2D-4ACA-B9AE-91F6F6487660}"/>
              </a:ext>
            </a:extLst>
          </p:cNvPr>
          <p:cNvSpPr txBox="1"/>
          <p:nvPr/>
        </p:nvSpPr>
        <p:spPr>
          <a:xfrm>
            <a:off x="2309813" y="1497013"/>
            <a:ext cx="4500562" cy="692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50" dirty="0">
                <a:solidFill>
                  <a:prstClr val="black"/>
                </a:solidFill>
                <a:latin typeface="Calibri" panose="020F0502020204030204"/>
              </a:rPr>
              <a:t>Chapter 3	Motion in a Plane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50" dirty="0">
                <a:solidFill>
                  <a:prstClr val="black"/>
                </a:solidFill>
                <a:latin typeface="Calibri" panose="020F0502020204030204"/>
              </a:rPr>
              <a:t>		(Motion in Two-Dimensions) </a:t>
            </a:r>
          </a:p>
        </p:txBody>
      </p:sp>
      <p:sp>
        <p:nvSpPr>
          <p:cNvPr id="134148" name="TextBox 1">
            <a:extLst>
              <a:ext uri="{FF2B5EF4-FFF2-40B4-BE49-F238E27FC236}">
                <a16:creationId xmlns:a16="http://schemas.microsoft.com/office/drawing/2014/main" id="{AE5A4B17-6AA3-4654-AAD1-700E9E537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39603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Courtesy of Wenhao Wu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23003CCD-5D61-4C88-AAB2-B9B182596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Independence</a:t>
            </a:r>
            <a:r>
              <a:rPr lang="en-US" altLang="en-US" dirty="0"/>
              <a:t> of </a:t>
            </a:r>
            <a:r>
              <a:rPr lang="en-US" altLang="en-US" i="1" dirty="0"/>
              <a:t>x</a:t>
            </a:r>
            <a:r>
              <a:rPr lang="en-US" altLang="en-US" dirty="0"/>
              <a:t>- and </a:t>
            </a:r>
            <a:r>
              <a:rPr lang="en-US" altLang="en-US" i="1" dirty="0"/>
              <a:t>y</a:t>
            </a:r>
            <a:r>
              <a:rPr lang="en-US" altLang="en-US" dirty="0"/>
              <a:t>-Motion – Figure 3.9</a:t>
            </a:r>
          </a:p>
        </p:txBody>
      </p:sp>
      <p:sp>
        <p:nvSpPr>
          <p:cNvPr id="145411" name="Content Placeholder 4">
            <a:extLst>
              <a:ext uri="{FF2B5EF4-FFF2-40B4-BE49-F238E27FC236}">
                <a16:creationId xmlns:a16="http://schemas.microsoft.com/office/drawing/2014/main" id="{552ED3AE-9C29-4CFE-A80C-0CFDFD64B9A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Notice how the vertical motion under free fall spaces out exactly as the vertical motion under projectile motion.</a:t>
            </a:r>
          </a:p>
          <a:p>
            <a:pPr eaLnBrk="1" hangingPunct="1"/>
            <a:r>
              <a:rPr lang="en-US" altLang="en-US" dirty="0"/>
              <a:t>We can treat the </a:t>
            </a:r>
            <a:br>
              <a:rPr lang="en-US" altLang="en-US" dirty="0"/>
            </a:br>
            <a:r>
              <a:rPr lang="en-US" altLang="en-US" i="1" dirty="0"/>
              <a:t>x</a:t>
            </a:r>
            <a:r>
              <a:rPr lang="en-US" altLang="en-US" dirty="0"/>
              <a:t>- and </a:t>
            </a:r>
            <a:r>
              <a:rPr lang="en-US" altLang="en-US" i="1" dirty="0"/>
              <a:t>y</a:t>
            </a:r>
            <a:r>
              <a:rPr lang="en-US" altLang="en-US" dirty="0"/>
              <a:t>- coordinates separately!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8B7F0-E396-4573-BB1E-A3032EC844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© 2016 Pearson Education, Inc.</a:t>
            </a:r>
          </a:p>
        </p:txBody>
      </p:sp>
      <p:pic>
        <p:nvPicPr>
          <p:cNvPr id="145413" name="Picture 5" descr="03_09_Figure.jpg">
            <a:extLst>
              <a:ext uri="{FF2B5EF4-FFF2-40B4-BE49-F238E27FC236}">
                <a16:creationId xmlns:a16="http://schemas.microsoft.com/office/drawing/2014/main" id="{82593971-2544-443D-9672-F0C3950C4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1093788"/>
            <a:ext cx="4237037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B91C469A-C1F2-49E7-8CFE-E9C065F6A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Where does the apple land?</a:t>
            </a:r>
            <a:br>
              <a:rPr lang="en-US" altLang="en-US">
                <a:solidFill>
                  <a:srgbClr val="FF0000"/>
                </a:solidFill>
              </a:rPr>
            </a:b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69987" name="Rectangle 4" descr="Green marble">
            <a:extLst>
              <a:ext uri="{FF2B5EF4-FFF2-40B4-BE49-F238E27FC236}">
                <a16:creationId xmlns:a16="http://schemas.microsoft.com/office/drawing/2014/main" id="{6CC35E2E-4390-4EE5-9FFF-DE8EC1F08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0450"/>
            <a:ext cx="7769225" cy="825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9988" name="Picture 6" descr="Fg03_025">
            <a:extLst>
              <a:ext uri="{FF2B5EF4-FFF2-40B4-BE49-F238E27FC236}">
                <a16:creationId xmlns:a16="http://schemas.microsoft.com/office/drawing/2014/main" id="{19CA9B22-835D-43D1-B509-A756793ED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7620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79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Box 4">
            <a:extLst>
              <a:ext uri="{FF2B5EF4-FFF2-40B4-BE49-F238E27FC236}">
                <a16:creationId xmlns:a16="http://schemas.microsoft.com/office/drawing/2014/main" id="{7E49F1A3-43FD-4E91-B03A-F9BECEE1C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8" y="501650"/>
            <a:ext cx="4802187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 in a Plane (2D) with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Acceleration</a:t>
            </a:r>
          </a:p>
        </p:txBody>
      </p:sp>
      <p:sp>
        <p:nvSpPr>
          <p:cNvPr id="153603" name="TextBox 5">
            <a:extLst>
              <a:ext uri="{FF2B5EF4-FFF2-40B4-BE49-F238E27FC236}">
                <a16:creationId xmlns:a16="http://schemas.microsoft.com/office/drawing/2014/main" id="{9379966F-47F4-4F3B-A9F1-CB3A047FA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468438"/>
            <a:ext cx="72390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General Rule: Two sets of quantities are treated separately/independently.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CD4F88-4DB3-4C6A-BCDD-265058943B5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3893" y="1862778"/>
            <a:ext cx="3541211" cy="2387577"/>
          </a:xfrm>
          <a:prstGeom prst="rect">
            <a:avLst/>
          </a:prstGeom>
          <a:blipFill>
            <a:blip r:embed="rId2"/>
            <a:stretch>
              <a:fillRect l="-858" t="-763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5EF2D-4185-4572-A4D8-166C9664FE3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93983" y="1864748"/>
            <a:ext cx="3541211" cy="2385140"/>
          </a:xfrm>
          <a:prstGeom prst="rect">
            <a:avLst/>
          </a:prstGeom>
          <a:blipFill>
            <a:blip r:embed="rId3"/>
            <a:stretch>
              <a:fillRect l="-858" t="-509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B7F76F-26D9-448C-96FE-D2A51CB3782B}"/>
              </a:ext>
            </a:extLst>
          </p:cNvPr>
          <p:cNvSpPr txBox="1"/>
          <p:nvPr/>
        </p:nvSpPr>
        <p:spPr>
          <a:xfrm>
            <a:off x="993775" y="4389438"/>
            <a:ext cx="7237413" cy="139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Important initial steps for solving 2D motion with constant acceleration: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● Set up a convenient </a:t>
            </a:r>
            <a:r>
              <a:rPr lang="en-US" sz="1575" i="1" dirty="0">
                <a:solidFill>
                  <a:prstClr val="black"/>
                </a:solidFill>
                <a:cs typeface="Times New Roman" panose="02020603050405020304" pitchFamily="18" charset="0"/>
              </a:rPr>
              <a:t>x-y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coordinate system.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● Identify the </a:t>
            </a:r>
            <a:r>
              <a:rPr lang="en-US" sz="1575" i="1" dirty="0">
                <a:solidFill>
                  <a:prstClr val="black"/>
                </a:solidFill>
                <a:cs typeface="Times New Roman" panose="02020603050405020304" pitchFamily="18" charset="0"/>
              </a:rPr>
              <a:t>x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and </a:t>
            </a:r>
            <a:r>
              <a:rPr lang="en-US" sz="1575" i="1" dirty="0">
                <a:solidFill>
                  <a:prstClr val="black"/>
                </a:solidFill>
                <a:cs typeface="Times New Roman" panose="02020603050405020304" pitchFamily="18" charset="0"/>
              </a:rPr>
              <a:t>y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components of initial position, initial velocity, and acceleration.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● Apply the rule set above and </a:t>
            </a:r>
            <a:r>
              <a:rPr lang="en-US" sz="1575" dirty="0">
                <a:solidFill>
                  <a:srgbClr val="FF0000"/>
                </a:solidFill>
                <a:cs typeface="Times New Roman" panose="02020603050405020304" pitchFamily="18" charset="0"/>
              </a:rPr>
              <a:t>NEVER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mix </a:t>
            </a:r>
            <a:r>
              <a:rPr lang="en-US" sz="1575" i="1" dirty="0">
                <a:solidFill>
                  <a:prstClr val="black"/>
                </a:solidFill>
                <a:cs typeface="Times New Roman" panose="02020603050405020304" pitchFamily="18" charset="0"/>
              </a:rPr>
              <a:t>x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-component and </a:t>
            </a:r>
            <a:r>
              <a:rPr lang="en-US" sz="1575" i="1" dirty="0">
                <a:solidFill>
                  <a:prstClr val="black"/>
                </a:solidFill>
                <a:cs typeface="Times New Roman" panose="02020603050405020304" pitchFamily="18" charset="0"/>
              </a:rPr>
              <a:t>y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-component quantities in the same kinematic equation. </a:t>
            </a:r>
            <a:endParaRPr lang="en-US" sz="1575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53607" name="TextBox 1">
            <a:extLst>
              <a:ext uri="{FF2B5EF4-FFF2-40B4-BE49-F238E27FC236}">
                <a16:creationId xmlns:a16="http://schemas.microsoft.com/office/drawing/2014/main" id="{F2C509A7-C71E-4B1D-A0E9-D06FC9F6E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2484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Courtesy of Wenhao Wu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oup 16">
            <a:extLst>
              <a:ext uri="{FF2B5EF4-FFF2-40B4-BE49-F238E27FC236}">
                <a16:creationId xmlns:a16="http://schemas.microsoft.com/office/drawing/2014/main" id="{06FDA83F-C12B-4A93-81AD-B43422F6FD3D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973138"/>
            <a:ext cx="8075612" cy="3863975"/>
            <a:chOff x="909084" y="69355"/>
            <a:chExt cx="10767553" cy="5151587"/>
          </a:xfrm>
        </p:grpSpPr>
        <p:grpSp>
          <p:nvGrpSpPr>
            <p:cNvPr id="155657" name="Group 8">
              <a:extLst>
                <a:ext uri="{FF2B5EF4-FFF2-40B4-BE49-F238E27FC236}">
                  <a16:creationId xmlns:a16="http://schemas.microsoft.com/office/drawing/2014/main" id="{87E19780-1F9A-4EBB-933F-463B45F597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9084" y="271130"/>
              <a:ext cx="10767553" cy="4949812"/>
              <a:chOff x="964518" y="1488557"/>
              <a:chExt cx="9775882" cy="4344072"/>
            </a:xfrm>
          </p:grpSpPr>
          <p:pic>
            <p:nvPicPr>
              <p:cNvPr id="155664" name="Picture 1" descr="03_10_Figure.jpg">
                <a:extLst>
                  <a:ext uri="{FF2B5EF4-FFF2-40B4-BE49-F238E27FC236}">
                    <a16:creationId xmlns:a16="http://schemas.microsoft.com/office/drawing/2014/main" id="{709FBC07-DB72-4616-859D-25159BDAC7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193"/>
              <a:stretch>
                <a:fillRect/>
              </a:stretch>
            </p:blipFill>
            <p:spPr bwMode="auto">
              <a:xfrm>
                <a:off x="1099665" y="1512198"/>
                <a:ext cx="9640735" cy="43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6F5E77-A65D-4EF0-889B-3338B7CEFDA4}"/>
                  </a:ext>
                </a:extLst>
              </p:cNvPr>
              <p:cNvSpPr/>
              <p:nvPr/>
            </p:nvSpPr>
            <p:spPr>
              <a:xfrm>
                <a:off x="3449325" y="1487937"/>
                <a:ext cx="3591729" cy="414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CB6C19-8119-4AC6-B302-51DC6D87065C}"/>
                  </a:ext>
                </a:extLst>
              </p:cNvPr>
              <p:cNvSpPr/>
              <p:nvPr/>
            </p:nvSpPr>
            <p:spPr>
              <a:xfrm>
                <a:off x="6825820" y="1859437"/>
                <a:ext cx="478512" cy="542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089335C-75D3-4F19-ABE9-E5165463AD68}"/>
                  </a:ext>
                </a:extLst>
              </p:cNvPr>
              <p:cNvSpPr/>
              <p:nvPr/>
            </p:nvSpPr>
            <p:spPr>
              <a:xfrm>
                <a:off x="2790169" y="1859437"/>
                <a:ext cx="1060800" cy="2871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6FFE1A-25CC-41E7-A12A-FDC9CFB2D310}"/>
                  </a:ext>
                </a:extLst>
              </p:cNvPr>
              <p:cNvSpPr/>
              <p:nvPr/>
            </p:nvSpPr>
            <p:spPr>
              <a:xfrm>
                <a:off x="964518" y="2713887"/>
                <a:ext cx="1900599" cy="16234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C752C6C-A328-4EC5-98DC-C73245687B7F}"/>
                  </a:ext>
                </a:extLst>
              </p:cNvPr>
              <p:cNvSpPr/>
              <p:nvPr/>
            </p:nvSpPr>
            <p:spPr>
              <a:xfrm>
                <a:off x="4494751" y="5405404"/>
                <a:ext cx="5532685" cy="4030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5658" name="TextBox 2">
              <a:extLst>
                <a:ext uri="{FF2B5EF4-FFF2-40B4-BE49-F238E27FC236}">
                  <a16:creationId xmlns:a16="http://schemas.microsoft.com/office/drawing/2014/main" id="{BE4B21CA-D974-4946-925F-56950D5A0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6135" y="69355"/>
              <a:ext cx="3235759" cy="861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3.3	Projectile Motion </a:t>
              </a:r>
            </a:p>
          </p:txBody>
        </p:sp>
        <p:sp>
          <p:nvSpPr>
            <p:cNvPr id="155659" name="TextBox 9">
              <a:extLst>
                <a:ext uri="{FF2B5EF4-FFF2-40B4-BE49-F238E27FC236}">
                  <a16:creationId xmlns:a16="http://schemas.microsoft.com/office/drawing/2014/main" id="{46280AEA-D121-4D73-962E-234216F0E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104" y="3874689"/>
              <a:ext cx="2631987" cy="4308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constant </a:t>
              </a:r>
              <a:r>
                <a:rPr lang="en-US" altLang="en-US" sz="15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sz="1500" i="1" baseline="-25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since </a:t>
              </a: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1500" i="1" baseline="-25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0  </a:t>
              </a:r>
            </a:p>
          </p:txBody>
        </p:sp>
        <p:sp>
          <p:nvSpPr>
            <p:cNvPr id="155660" name="TextBox 10">
              <a:extLst>
                <a:ext uri="{FF2B5EF4-FFF2-40B4-BE49-F238E27FC236}">
                  <a16:creationId xmlns:a16="http://schemas.microsoft.com/office/drawing/2014/main" id="{D0643875-40BA-4E12-8C20-64BE59E4E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7288" y="695163"/>
              <a:ext cx="3237416" cy="430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sz="1500" i="1" baseline="-25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0 at the maximum height</a:t>
              </a:r>
            </a:p>
          </p:txBody>
        </p:sp>
        <p:sp>
          <p:nvSpPr>
            <p:cNvPr id="155661" name="TextBox 11">
              <a:extLst>
                <a:ext uri="{FF2B5EF4-FFF2-40B4-BE49-F238E27FC236}">
                  <a16:creationId xmlns:a16="http://schemas.microsoft.com/office/drawing/2014/main" id="{C4968124-8D0E-4516-A91C-A8BB738DC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3922" y="2628148"/>
              <a:ext cx="1308624" cy="7386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constant </a:t>
              </a: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1500" i="1" baseline="-25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A385836-6B73-4144-9363-4AB7F0E8AB26}"/>
                </a:ext>
              </a:extLst>
            </p:cNvPr>
            <p:cNvSpPr/>
            <p:nvPr/>
          </p:nvSpPr>
          <p:spPr>
            <a:xfrm>
              <a:off x="4848226" y="3438840"/>
              <a:ext cx="91018" cy="277262"/>
            </a:xfrm>
            <a:custGeom>
              <a:avLst/>
              <a:gdLst>
                <a:gd name="connsiteX0" fmla="*/ 79744 w 91683"/>
                <a:gd name="connsiteY0" fmla="*/ 276446 h 276446"/>
                <a:gd name="connsiteX1" fmla="*/ 85060 w 91683"/>
                <a:gd name="connsiteY1" fmla="*/ 122274 h 276446"/>
                <a:gd name="connsiteX2" fmla="*/ 0 w 91683"/>
                <a:gd name="connsiteY2" fmla="*/ 0 h 2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683" h="276446">
                  <a:moveTo>
                    <a:pt x="79744" y="276446"/>
                  </a:moveTo>
                  <a:cubicBezTo>
                    <a:pt x="89047" y="222397"/>
                    <a:pt x="98351" y="168348"/>
                    <a:pt x="85060" y="122274"/>
                  </a:cubicBezTo>
                  <a:cubicBezTo>
                    <a:pt x="71769" y="76200"/>
                    <a:pt x="35884" y="38100"/>
                    <a:pt x="0" y="0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F516D7-B474-4463-8D7F-467D109F9F1F}"/>
                </a:ext>
              </a:extLst>
            </p:cNvPr>
            <p:cNvSpPr txBox="1"/>
            <p:nvPr/>
          </p:nvSpPr>
          <p:spPr>
            <a:xfrm>
              <a:off x="4848226" y="3318198"/>
              <a:ext cx="442387" cy="4000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1" dirty="0">
                  <a:solidFill>
                    <a:prstClr val="black"/>
                  </a:solidFill>
                  <a:latin typeface="Symbol" panose="05050102010706020507" pitchFamily="18" charset="2"/>
                </a:rPr>
                <a:t>q</a:t>
              </a:r>
              <a:r>
                <a:rPr lang="en-US" sz="1350" baseline="-25000" dirty="0">
                  <a:solidFill>
                    <a:prstClr val="black"/>
                  </a:solidFill>
                  <a:latin typeface="Calibri" panose="020F0502020204030204"/>
                </a:rPr>
                <a:t>0</a:t>
              </a:r>
            </a:p>
          </p:txBody>
        </p:sp>
      </p:grpSp>
      <p:sp>
        <p:nvSpPr>
          <p:cNvPr id="155651" name="TextBox 12">
            <a:extLst>
              <a:ext uri="{FF2B5EF4-FFF2-40B4-BE49-F238E27FC236}">
                <a16:creationId xmlns:a16="http://schemas.microsoft.com/office/drawing/2014/main" id="{D878D8D8-DB42-4AD2-8B30-1B94401BD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973138"/>
            <a:ext cx="3197225" cy="1476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Projectile Motion</a:t>
            </a: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motion in a vertical plane of a point particle, given an initial velocity, under the influence of a constant gravitation acceleration, with other factors such as air friction and wind, etc., all neglected.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92D1BC-0B34-40F2-83E0-6BE1599F60E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099" y="2494868"/>
            <a:ext cx="3201730" cy="2132443"/>
          </a:xfrm>
          <a:prstGeom prst="rect">
            <a:avLst/>
          </a:prstGeom>
          <a:blipFill>
            <a:blip r:embed="rId3"/>
            <a:stretch>
              <a:fillRect l="-569" t="-284" b="-1989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55653" name="TextBox 17">
            <a:extLst>
              <a:ext uri="{FF2B5EF4-FFF2-40B4-BE49-F238E27FC236}">
                <a16:creationId xmlns:a16="http://schemas.microsoft.com/office/drawing/2014/main" id="{68BE46BB-9833-42D9-9AA7-E59E459D5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4702175"/>
            <a:ext cx="3201988" cy="1246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Examples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airplane dropping a package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motorcycle running off a cliff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rock sliding off the edge of a roof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31EEF5-268C-4DE7-8100-1B5E1B22D7B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18525" y="4649420"/>
            <a:ext cx="2139710" cy="784830"/>
          </a:xfrm>
          <a:prstGeom prst="rect">
            <a:avLst/>
          </a:prstGeom>
          <a:blipFill>
            <a:blip r:embed="rId4"/>
            <a:stretch>
              <a:fillRect t="-1538" b="-1538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DCEC6D-62C1-4441-AFDE-38D5188F473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85583" y="4645117"/>
            <a:ext cx="2139710" cy="1382558"/>
          </a:xfrm>
          <a:prstGeom prst="rect">
            <a:avLst/>
          </a:prstGeom>
          <a:blipFill>
            <a:blip r:embed="rId5"/>
            <a:stretch>
              <a:fillRect t="-437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55656" name="TextBox 20">
            <a:extLst>
              <a:ext uri="{FF2B5EF4-FFF2-40B4-BE49-F238E27FC236}">
                <a16:creationId xmlns:a16="http://schemas.microsoft.com/office/drawing/2014/main" id="{A8A6D5FC-FF9E-4E19-AD30-7016182B2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6499225"/>
            <a:ext cx="2362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Courtesy of Wenhao Wu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024A-02CA-42AE-B99B-61E49D4B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79" y="-152400"/>
            <a:ext cx="7886700" cy="1325563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Problem 3.3  </a:t>
            </a:r>
            <a:r>
              <a:rPr lang="en-US" sz="2800" dirty="0"/>
              <a:t>12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DD9A0E-5D49-4FBB-9BFC-9CC577907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990600"/>
            <a:ext cx="8334658" cy="14478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B0FC8-A5D9-468A-BAB2-75F9BA12D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5" y="2514601"/>
            <a:ext cx="910221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39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Box 5">
            <a:extLst>
              <a:ext uri="{FF2B5EF4-FFF2-40B4-BE49-F238E27FC236}">
                <a16:creationId xmlns:a16="http://schemas.microsoft.com/office/drawing/2014/main" id="{E0D4629F-90E1-4698-B623-D3CAC9E2E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63" y="747713"/>
            <a:ext cx="3011487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	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Plane </a:t>
            </a:r>
          </a:p>
        </p:txBody>
      </p:sp>
      <p:grpSp>
        <p:nvGrpSpPr>
          <p:cNvPr id="156675" name="Group 23">
            <a:extLst>
              <a:ext uri="{FF2B5EF4-FFF2-40B4-BE49-F238E27FC236}">
                <a16:creationId xmlns:a16="http://schemas.microsoft.com/office/drawing/2014/main" id="{416426A1-1AD2-4B2C-94D8-74B58FAB9784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1614488"/>
            <a:ext cx="2927350" cy="3725862"/>
            <a:chOff x="268584" y="1029961"/>
            <a:chExt cx="3903088" cy="4969170"/>
          </a:xfrm>
        </p:grpSpPr>
        <p:grpSp>
          <p:nvGrpSpPr>
            <p:cNvPr id="156680" name="Group 15">
              <a:extLst>
                <a:ext uri="{FF2B5EF4-FFF2-40B4-BE49-F238E27FC236}">
                  <a16:creationId xmlns:a16="http://schemas.microsoft.com/office/drawing/2014/main" id="{B2E46A14-60A2-463E-925E-DEEB6EA15E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584" y="1029961"/>
              <a:ext cx="3903088" cy="3682035"/>
              <a:chOff x="4894536" y="2025914"/>
              <a:chExt cx="3903088" cy="3682035"/>
            </a:xfrm>
          </p:grpSpPr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08E560CD-013C-48C7-8CAB-89A2F1405FC7}"/>
                  </a:ext>
                </a:extLst>
              </p:cNvPr>
              <p:cNvSpPr/>
              <p:nvPr/>
            </p:nvSpPr>
            <p:spPr>
              <a:xfrm rot="19381770">
                <a:off x="5641711" y="3016784"/>
                <a:ext cx="1983293" cy="2691016"/>
              </a:xfrm>
              <a:prstGeom prst="arc">
                <a:avLst/>
              </a:prstGeom>
              <a:ln w="254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6CBB05C7-9997-4C56-860B-6F9DFBEB7443}"/>
                  </a:ext>
                </a:extLst>
              </p:cNvPr>
              <p:cNvCxnSpPr/>
              <p:nvPr/>
            </p:nvCxnSpPr>
            <p:spPr>
              <a:xfrm>
                <a:off x="4894536" y="4403578"/>
                <a:ext cx="3513626" cy="0"/>
              </a:xfrm>
              <a:prstGeom prst="straightConnector1">
                <a:avLst/>
              </a:prstGeom>
              <a:ln w="50800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FF5FAB6A-86F6-4EE1-9C34-9B4260265485}"/>
                  </a:ext>
                </a:extLst>
              </p:cNvPr>
              <p:cNvCxnSpPr/>
              <p:nvPr/>
            </p:nvCxnSpPr>
            <p:spPr>
              <a:xfrm flipV="1">
                <a:off x="5430047" y="2116955"/>
                <a:ext cx="12700" cy="2779941"/>
              </a:xfrm>
              <a:prstGeom prst="straightConnector1">
                <a:avLst/>
              </a:prstGeom>
              <a:ln w="50800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691" name="TextBox 4">
                <a:extLst>
                  <a:ext uri="{FF2B5EF4-FFF2-40B4-BE49-F238E27FC236}">
                    <a16:creationId xmlns:a16="http://schemas.microsoft.com/office/drawing/2014/main" id="{734ED7A1-8DC4-41C9-9A3D-BCB2771FA4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6632" y="2025914"/>
                <a:ext cx="347503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56692" name="TextBox 12">
                <a:extLst>
                  <a:ext uri="{FF2B5EF4-FFF2-40B4-BE49-F238E27FC236}">
                    <a16:creationId xmlns:a16="http://schemas.microsoft.com/office/drawing/2014/main" id="{183BF24E-3095-4213-8A0E-575782CF4E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1411" y="4352248"/>
                <a:ext cx="347503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56693" name="TextBox 13">
                <a:extLst>
                  <a:ext uri="{FF2B5EF4-FFF2-40B4-BE49-F238E27FC236}">
                    <a16:creationId xmlns:a16="http://schemas.microsoft.com/office/drawing/2014/main" id="{0F65CAC8-BDA9-446E-A0BB-9D0F2FB8EB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26385" y="4359411"/>
                <a:ext cx="347503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802F9DB-66B8-4CBD-B0CA-464AF1BB371E}"/>
                  </a:ext>
                </a:extLst>
              </p:cNvPr>
              <p:cNvCxnSpPr/>
              <p:nvPr/>
            </p:nvCxnSpPr>
            <p:spPr>
              <a:xfrm flipV="1">
                <a:off x="5781410" y="2667438"/>
                <a:ext cx="709074" cy="620353"/>
              </a:xfrm>
              <a:prstGeom prst="straightConnector1">
                <a:avLst/>
              </a:prstGeom>
              <a:ln w="50800">
                <a:solidFill>
                  <a:schemeClr val="accent2">
                    <a:lumMod val="75000"/>
                  </a:schemeClr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AD8EDFE-A3DC-4162-87B9-0408634EC974}"/>
                  </a:ext>
                </a:extLst>
              </p:cNvPr>
              <p:cNvCxnSpPr/>
              <p:nvPr/>
            </p:nvCxnSpPr>
            <p:spPr>
              <a:xfrm flipV="1">
                <a:off x="7415457" y="3694302"/>
                <a:ext cx="1382167" cy="69868"/>
              </a:xfrm>
              <a:prstGeom prst="straightConnector1">
                <a:avLst/>
              </a:prstGeom>
              <a:ln w="50800">
                <a:solidFill>
                  <a:schemeClr val="accent2">
                    <a:lumMod val="75000"/>
                  </a:schemeClr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696" name="TextBox 31">
                <a:extLst>
                  <a:ext uri="{FF2B5EF4-FFF2-40B4-BE49-F238E27FC236}">
                    <a16:creationId xmlns:a16="http://schemas.microsoft.com/office/drawing/2014/main" id="{60FAD35C-9E32-4F94-B9C5-91AB90BC40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281" y="3250995"/>
                <a:ext cx="509115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P</a:t>
                </a:r>
                <a:r>
                  <a:rPr lang="en-US" altLang="en-US" sz="1800" baseline="-250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56697" name="TextBox 32">
                <a:extLst>
                  <a:ext uri="{FF2B5EF4-FFF2-40B4-BE49-F238E27FC236}">
                    <a16:creationId xmlns:a16="http://schemas.microsoft.com/office/drawing/2014/main" id="{4B0F3C78-1D17-4A91-86EA-030825BA0C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51088" y="3797748"/>
                <a:ext cx="509115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P</a:t>
                </a:r>
                <a:r>
                  <a:rPr lang="en-US" altLang="en-US" sz="1800" baseline="-25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CAC03E-BBF9-413C-854B-D72C4AD59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429" y="3123763"/>
                <a:ext cx="398720" cy="553997"/>
              </a:xfrm>
              <a:prstGeom prst="rect">
                <a:avLst/>
              </a:prstGeom>
              <a:blipFill>
                <a:blip r:embed="rId2"/>
                <a:stretch>
                  <a:fillRect t="-1471" r="-38776"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</a:rPr>
                  <a:t> 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453281F-9ED2-4209-A487-AFA644375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71" y="2116830"/>
                <a:ext cx="398720" cy="553997"/>
              </a:xfrm>
              <a:prstGeom prst="rect">
                <a:avLst/>
              </a:prstGeom>
              <a:blipFill>
                <a:blip r:embed="rId3"/>
                <a:stretch>
                  <a:fillRect t="-1471" r="-38776"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</a:rPr>
                  <a:t> </a:t>
                </a:r>
              </a:p>
            </p:txBody>
          </p:sp>
        </p:grpSp>
        <p:grpSp>
          <p:nvGrpSpPr>
            <p:cNvPr id="156681" name="Group 19">
              <a:extLst>
                <a:ext uri="{FF2B5EF4-FFF2-40B4-BE49-F238E27FC236}">
                  <a16:creationId xmlns:a16="http://schemas.microsoft.com/office/drawing/2014/main" id="{D085B646-DA2D-421C-AF98-AC9C5CBD6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210" y="4624248"/>
              <a:ext cx="3340482" cy="1374883"/>
              <a:chOff x="8301878" y="3009928"/>
              <a:chExt cx="3340482" cy="1374883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A0CF6FA-D551-4FFD-90BF-7516B8B75AFC}"/>
                  </a:ext>
                </a:extLst>
              </p:cNvPr>
              <p:cNvCxnSpPr/>
              <p:nvPr/>
            </p:nvCxnSpPr>
            <p:spPr>
              <a:xfrm flipV="1">
                <a:off x="8442464" y="3815273"/>
                <a:ext cx="1382166" cy="71986"/>
              </a:xfrm>
              <a:prstGeom prst="straightConnector1">
                <a:avLst/>
              </a:prstGeom>
              <a:ln w="50800">
                <a:solidFill>
                  <a:schemeClr val="accent2">
                    <a:lumMod val="75000"/>
                  </a:schemeClr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95502D73-2397-4845-B633-1E4E52E5660D}"/>
                  </a:ext>
                </a:extLst>
              </p:cNvPr>
              <p:cNvCxnSpPr/>
              <p:nvPr/>
            </p:nvCxnSpPr>
            <p:spPr>
              <a:xfrm flipV="1">
                <a:off x="8442464" y="3269024"/>
                <a:ext cx="709074" cy="622470"/>
              </a:xfrm>
              <a:prstGeom prst="straightConnector1">
                <a:avLst/>
              </a:prstGeom>
              <a:ln w="50800">
                <a:solidFill>
                  <a:schemeClr val="accent2">
                    <a:lumMod val="75000"/>
                  </a:schemeClr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01FCA823-88D0-4DE0-AEC1-783466025994}"/>
                  </a:ext>
                </a:extLst>
              </p:cNvPr>
              <p:cNvCxnSpPr/>
              <p:nvPr/>
            </p:nvCxnSpPr>
            <p:spPr>
              <a:xfrm>
                <a:off x="9134606" y="3269024"/>
                <a:ext cx="673092" cy="529311"/>
              </a:xfrm>
              <a:prstGeom prst="straightConnector1">
                <a:avLst/>
              </a:prstGeom>
              <a:ln w="50800">
                <a:solidFill>
                  <a:srgbClr val="00B050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8579FB-3F2C-4E82-B64F-D97BA00D3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600" y="3009928"/>
                <a:ext cx="2212760" cy="9749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</a:rPr>
                  <a:t> 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E64EA6B-4A47-4E39-A6BA-0A7F9B673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78" y="3113673"/>
                <a:ext cx="398720" cy="553997"/>
              </a:xfrm>
              <a:prstGeom prst="rect">
                <a:avLst/>
              </a:prstGeom>
              <a:blipFill>
                <a:blip r:embed="rId5"/>
                <a:stretch>
                  <a:fillRect t="-1471" r="-36735"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</a:rPr>
                  <a:t> 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0A0E45-8579-4E8C-9EF6-DE81EC2E4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657" y="3830814"/>
                <a:ext cx="398720" cy="553997"/>
              </a:xfrm>
              <a:prstGeom prst="rect">
                <a:avLst/>
              </a:prstGeom>
              <a:blipFill>
                <a:blip r:embed="rId6"/>
                <a:stretch>
                  <a:fillRect t="-1471" r="-38000"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</a:rPr>
                  <a:t> </a:t>
                </a: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3FFBA78-C0D9-412A-8DB1-8FE132E7B7A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65850" y="1381367"/>
            <a:ext cx="4426597" cy="1634743"/>
          </a:xfrm>
          <a:prstGeom prst="rect">
            <a:avLst/>
          </a:prstGeom>
          <a:blipFill>
            <a:blip r:embed="rId7"/>
            <a:stretch>
              <a:fillRect l="-960" t="-1852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5AB206-53AB-4553-8DA7-514C9A25323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65850" y="3047195"/>
            <a:ext cx="4426597" cy="1658659"/>
          </a:xfrm>
          <a:prstGeom prst="rect">
            <a:avLst/>
          </a:prstGeom>
          <a:blipFill>
            <a:blip r:embed="rId8"/>
            <a:stretch>
              <a:fillRect l="-960" t="-1825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F7C456-6C71-4037-9BCF-DC5AED607B1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65850" y="4795661"/>
            <a:ext cx="4426597" cy="933012"/>
          </a:xfrm>
          <a:prstGeom prst="rect">
            <a:avLst/>
          </a:prstGeom>
          <a:blipFill>
            <a:blip r:embed="rId9"/>
            <a:stretch>
              <a:fillRect t="-3226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56679" name="TextBox 3">
            <a:extLst>
              <a:ext uri="{FF2B5EF4-FFF2-40B4-BE49-F238E27FC236}">
                <a16:creationId xmlns:a16="http://schemas.microsoft.com/office/drawing/2014/main" id="{1D07C1C4-D03C-4195-947D-1AFB7BA34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6248400"/>
            <a:ext cx="3362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Courtesy of Wenhao Wu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F861-CFD6-4825-A5D5-054114CB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68275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Problem 3.2  </a:t>
            </a:r>
            <a:r>
              <a:rPr lang="en-US" sz="2800" dirty="0"/>
              <a:t>7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3D5F49-4FB1-469B-BF31-30360757F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46" y="683642"/>
            <a:ext cx="8748354" cy="1042053"/>
          </a:xfr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3C68BC-370D-40B4-B29A-AB32872CE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6" y="1875937"/>
            <a:ext cx="9035124" cy="49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3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16">
            <a:extLst>
              <a:ext uri="{FF2B5EF4-FFF2-40B4-BE49-F238E27FC236}">
                <a16:creationId xmlns:a16="http://schemas.microsoft.com/office/drawing/2014/main" id="{437F1C0B-199C-4B94-A6CA-0E06657D79B7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968375"/>
            <a:ext cx="3043238" cy="2379663"/>
            <a:chOff x="5498951" y="1099315"/>
            <a:chExt cx="4058337" cy="3173228"/>
          </a:xfrm>
        </p:grpSpPr>
        <p:grpSp>
          <p:nvGrpSpPr>
            <p:cNvPr id="157703" name="Group 1">
              <a:extLst>
                <a:ext uri="{FF2B5EF4-FFF2-40B4-BE49-F238E27FC236}">
                  <a16:creationId xmlns:a16="http://schemas.microsoft.com/office/drawing/2014/main" id="{61C192D4-2E27-4FB6-B674-D1DA5DA4B6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8951" y="1099315"/>
              <a:ext cx="4058337" cy="3173228"/>
              <a:chOff x="-49278" y="-41093"/>
              <a:chExt cx="4561762" cy="4028496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C166F361-49E1-4327-95A5-226837966F12}"/>
                  </a:ext>
                </a:extLst>
              </p:cNvPr>
              <p:cNvCxnSpPr/>
              <p:nvPr/>
            </p:nvCxnSpPr>
            <p:spPr>
              <a:xfrm flipV="1">
                <a:off x="695" y="837706"/>
                <a:ext cx="1392086" cy="107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32F98EE4-074C-4C7F-B69F-0852FD144644}"/>
                  </a:ext>
                </a:extLst>
              </p:cNvPr>
              <p:cNvCxnSpPr/>
              <p:nvPr/>
            </p:nvCxnSpPr>
            <p:spPr>
              <a:xfrm>
                <a:off x="1392781" y="3326289"/>
                <a:ext cx="172761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38D8EF5-BD5B-497A-B699-C918E983D7ED}"/>
                  </a:ext>
                </a:extLst>
              </p:cNvPr>
              <p:cNvCxnSpPr/>
              <p:nvPr/>
            </p:nvCxnSpPr>
            <p:spPr>
              <a:xfrm flipV="1">
                <a:off x="3120396" y="1990623"/>
                <a:ext cx="1392088" cy="107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35B08ED5-66B9-4E03-8BA3-5A192E511A27}"/>
                  </a:ext>
                </a:extLst>
              </p:cNvPr>
              <p:cNvCxnSpPr/>
              <p:nvPr/>
            </p:nvCxnSpPr>
            <p:spPr>
              <a:xfrm>
                <a:off x="1380884" y="848455"/>
                <a:ext cx="4759" cy="24858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2348E9F-6E0C-413C-AC5B-2012606F3CD7}"/>
                  </a:ext>
                </a:extLst>
              </p:cNvPr>
              <p:cNvCxnSpPr/>
              <p:nvPr/>
            </p:nvCxnSpPr>
            <p:spPr>
              <a:xfrm>
                <a:off x="3120396" y="1979873"/>
                <a:ext cx="0" cy="13464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5E62670-E0E3-4209-87A5-2CF9ABAB1AFD}"/>
                  </a:ext>
                </a:extLst>
              </p:cNvPr>
              <p:cNvSpPr/>
              <p:nvPr/>
            </p:nvSpPr>
            <p:spPr>
              <a:xfrm>
                <a:off x="1123883" y="552835"/>
                <a:ext cx="242723" cy="2499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38D0675-F55D-4D37-93C5-9AAD0AEEFA88}"/>
                  </a:ext>
                </a:extLst>
              </p:cNvPr>
              <p:cNvCxnSpPr/>
              <p:nvPr/>
            </p:nvCxnSpPr>
            <p:spPr>
              <a:xfrm flipV="1">
                <a:off x="1392781" y="652270"/>
                <a:ext cx="763864" cy="13438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712" name="TextBox 25">
                <a:extLst>
                  <a:ext uri="{FF2B5EF4-FFF2-40B4-BE49-F238E27FC236}">
                    <a16:creationId xmlns:a16="http://schemas.microsoft.com/office/drawing/2014/main" id="{C5FA85DC-4E16-4678-8F93-810C5C11E0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569" y="-41093"/>
                <a:ext cx="1066801" cy="773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</a:rPr>
                  <a:t>v</a:t>
                </a:r>
                <a:r>
                  <a:rPr lang="en-US" altLang="en-US" sz="1800" baseline="-25000">
                    <a:solidFill>
                      <a:srgbClr val="000000"/>
                    </a:solidFill>
                    <a:ea typeface="DengXian" panose="02010600030101010101" pitchFamily="2" charset="-122"/>
                    <a:cs typeface="Times New Roman" panose="02020603050405020304" pitchFamily="18" charset="0"/>
                  </a:rPr>
                  <a:t>0</a:t>
                </a: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DengXian" panose="02010600030101010101" pitchFamily="2" charset="-122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DD4AA1D-3733-4D28-8B7B-CB1B4E80D1C5}"/>
                  </a:ext>
                </a:extLst>
              </p:cNvPr>
              <p:cNvCxnSpPr/>
              <p:nvPr/>
            </p:nvCxnSpPr>
            <p:spPr>
              <a:xfrm flipH="1">
                <a:off x="210103" y="1998686"/>
                <a:ext cx="2891256" cy="4299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0B7EEDB-95B5-4B0E-A642-44CC4F9B7527}"/>
                  </a:ext>
                </a:extLst>
              </p:cNvPr>
              <p:cNvCxnSpPr/>
              <p:nvPr/>
            </p:nvCxnSpPr>
            <p:spPr>
              <a:xfrm flipH="1">
                <a:off x="916854" y="869955"/>
                <a:ext cx="11899" cy="115023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715" name="TextBox 32">
                <a:extLst>
                  <a:ext uri="{FF2B5EF4-FFF2-40B4-BE49-F238E27FC236}">
                    <a16:creationId xmlns:a16="http://schemas.microsoft.com/office/drawing/2014/main" id="{7092B3FC-BCC4-436D-9939-DE619D812A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4223" y="3572608"/>
                <a:ext cx="1871764" cy="414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</a:rPr>
                  <a:t>20.0 m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EE61CE9-2F1F-4E3C-8E92-AD1E1681D60A}"/>
                  </a:ext>
                </a:extLst>
              </p:cNvPr>
              <p:cNvCxnSpPr/>
              <p:nvPr/>
            </p:nvCxnSpPr>
            <p:spPr>
              <a:xfrm flipV="1">
                <a:off x="1380884" y="3600409"/>
                <a:ext cx="1739513" cy="215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717" name="TextBox 36">
                <a:extLst>
                  <a:ext uri="{FF2B5EF4-FFF2-40B4-BE49-F238E27FC236}">
                    <a16:creationId xmlns:a16="http://schemas.microsoft.com/office/drawing/2014/main" id="{D6155A81-76DF-4A25-9443-8B681FA280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9278" y="1168922"/>
                <a:ext cx="1104546" cy="414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</a:rPr>
                  <a:t>4.90 m</a:t>
                </a:r>
              </a:p>
            </p:txBody>
          </p:sp>
        </p:grp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F99041-8495-43E7-A133-158C21863637}"/>
                </a:ext>
              </a:extLst>
            </p:cNvPr>
            <p:cNvSpPr/>
            <p:nvPr/>
          </p:nvSpPr>
          <p:spPr>
            <a:xfrm>
              <a:off x="6752230" y="1664527"/>
              <a:ext cx="1911674" cy="1022460"/>
            </a:xfrm>
            <a:custGeom>
              <a:avLst/>
              <a:gdLst>
                <a:gd name="connsiteX0" fmla="*/ 0 w 1637654"/>
                <a:gd name="connsiteY0" fmla="*/ 0 h 1022888"/>
                <a:gd name="connsiteX1" fmla="*/ 583769 w 1637654"/>
                <a:gd name="connsiteY1" fmla="*/ 46495 h 1022888"/>
                <a:gd name="connsiteX2" fmla="*/ 909234 w 1637654"/>
                <a:gd name="connsiteY2" fmla="*/ 123986 h 1022888"/>
                <a:gd name="connsiteX3" fmla="*/ 1214034 w 1637654"/>
                <a:gd name="connsiteY3" fmla="*/ 335796 h 1022888"/>
                <a:gd name="connsiteX4" fmla="*/ 1420678 w 1637654"/>
                <a:gd name="connsiteY4" fmla="*/ 619932 h 1022888"/>
                <a:gd name="connsiteX5" fmla="*/ 1637654 w 1637654"/>
                <a:gd name="connsiteY5" fmla="*/ 1022888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7654" h="1022888">
                  <a:moveTo>
                    <a:pt x="0" y="0"/>
                  </a:moveTo>
                  <a:cubicBezTo>
                    <a:pt x="216115" y="12915"/>
                    <a:pt x="432230" y="25831"/>
                    <a:pt x="583769" y="46495"/>
                  </a:cubicBezTo>
                  <a:cubicBezTo>
                    <a:pt x="735308" y="67159"/>
                    <a:pt x="804190" y="75769"/>
                    <a:pt x="909234" y="123986"/>
                  </a:cubicBezTo>
                  <a:cubicBezTo>
                    <a:pt x="1014278" y="172203"/>
                    <a:pt x="1128793" y="253138"/>
                    <a:pt x="1214034" y="335796"/>
                  </a:cubicBezTo>
                  <a:cubicBezTo>
                    <a:pt x="1299275" y="418454"/>
                    <a:pt x="1350075" y="505417"/>
                    <a:pt x="1420678" y="619932"/>
                  </a:cubicBezTo>
                  <a:cubicBezTo>
                    <a:pt x="1491281" y="734447"/>
                    <a:pt x="1564467" y="878667"/>
                    <a:pt x="1637654" y="10228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57699" name="TextBox 17">
            <a:extLst>
              <a:ext uri="{FF2B5EF4-FFF2-40B4-BE49-F238E27FC236}">
                <a16:creationId xmlns:a16="http://schemas.microsoft.com/office/drawing/2014/main" id="{3C1AF7CC-A457-4901-BA51-8E2C536A1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404938"/>
            <a:ext cx="531177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Examples in 2D Motion: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speed required for a stunt performance </a:t>
            </a:r>
          </a:p>
        </p:txBody>
      </p:sp>
      <p:sp>
        <p:nvSpPr>
          <p:cNvPr id="157700" name="TextBox 18">
            <a:extLst>
              <a:ext uri="{FF2B5EF4-FFF2-40B4-BE49-F238E27FC236}">
                <a16:creationId xmlns:a16="http://schemas.microsoft.com/office/drawing/2014/main" id="{871AF898-7654-4FF2-84E6-3EECA0464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2173288"/>
            <a:ext cx="5307012" cy="922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stunt performer on a motorcycle attempts to jump across a trench as shown in the diagram. What is the minimum speed that is required to perform this safely?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C708FE-65D9-4803-842F-4C8A8DFF0C6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2465" y="3444795"/>
            <a:ext cx="8648839" cy="2588081"/>
          </a:xfrm>
          <a:prstGeom prst="rect">
            <a:avLst/>
          </a:prstGeom>
          <a:blipFill>
            <a:blip r:embed="rId2"/>
            <a:stretch>
              <a:fillRect l="-211" t="-234" b="-1405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57702" name="TextBox 20">
            <a:extLst>
              <a:ext uri="{FF2B5EF4-FFF2-40B4-BE49-F238E27FC236}">
                <a16:creationId xmlns:a16="http://schemas.microsoft.com/office/drawing/2014/main" id="{ADBB70A1-303A-4034-B63F-076C194C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75" y="6513513"/>
            <a:ext cx="2630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/>
              <a:t>Courtesy of Wenhao Wu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7399D-84B9-435B-A65F-0E863EEE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096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Determination of Key Items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27E3-D62A-4F42-AD9A-05069F4004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5750"/>
            <a:ext cx="3719513" cy="782638"/>
          </a:xfrm>
        </p:spPr>
        <p:txBody>
          <a:bodyPr/>
          <a:lstStyle/>
          <a:p>
            <a:pPr indent="0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/>
            </a:pPr>
            <a:r>
              <a:rPr lang="en-US" dirty="0">
                <a:solidFill>
                  <a:schemeClr val="dk1"/>
                </a:solidFill>
                <a:sym typeface="Arial"/>
              </a:rPr>
              <a:t>Don</a:t>
            </a:r>
            <a:r>
              <a:rPr lang="fr-FR" dirty="0">
                <a:solidFill>
                  <a:schemeClr val="dk1"/>
                </a:solidFill>
                <a:sym typeface="Arial"/>
              </a:rPr>
              <a:t>'</a:t>
            </a:r>
            <a:r>
              <a:rPr lang="en-US" dirty="0">
                <a:solidFill>
                  <a:schemeClr val="dk1"/>
                </a:solidFill>
                <a:sym typeface="Arial"/>
              </a:rPr>
              <a:t>t forget: Initial velocity is a 2D vector.</a:t>
            </a:r>
          </a:p>
        </p:txBody>
      </p:sp>
      <p:graphicFrame>
        <p:nvGraphicFramePr>
          <p:cNvPr id="158724" name="Object 4" descr="Vector. V sub 0 = v sub 0 + v sub 0 y. Component. V sub 0 y = v sub 0 sine of theta sub 0. V sub 0 x = v sub 0 cosine of theta sub 0. Initial speed. V sub 0 = the square root of start expression v squared sub 0 x + v squared sub 0 y end expression. Launch angle. Tangent of theta sub 0 = start fraction v sub 0 y over v sub 0 x end fraction.">
            <a:extLst>
              <a:ext uri="{FF2B5EF4-FFF2-40B4-BE49-F238E27FC236}">
                <a16:creationId xmlns:a16="http://schemas.microsoft.com/office/drawing/2014/main" id="{857B87BD-F7DB-4050-8032-2085402FA3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038" y="2560638"/>
          <a:ext cx="380365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500" imgH="1498600" progId="Equation.DSMT4">
                  <p:embed/>
                </p:oleObj>
              </mc:Choice>
              <mc:Fallback>
                <p:oleObj name="Equation" r:id="rId2" imgW="2222500" imgH="1498600" progId="Equation.DSMT4">
                  <p:embed/>
                  <p:pic>
                    <p:nvPicPr>
                      <p:cNvPr id="0" name="Object 4" descr="Vector. V sub 0 = v sub 0 + v sub 0 y. Component. V sub 0 y = v sub 0 sine of theta sub 0. V sub 0 x = v sub 0 cosine of theta sub 0. Initial speed. V sub 0 = the square root of start expression v squared sub 0 x + v squared sub 0 y end expression. Launch angle. Tangent of theta sub 0 = start fraction v sub 0 y over v sub 0 x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2560638"/>
                        <a:ext cx="380365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8725" name="Picture 3" descr="A graph of y versus x shows a dashed curved line that increases then decreases back to x axis symmetrically. Vector V sub 0 is tangent line that starts at origin and moves slightly above the curved line up and to the right. The launch angle between vector V sub 0 and the x axis is theta sub 0. The components of vector V sub 0 are noted as the following equations: along the y axis, v sub 0 y = v sub 0 sine theta sub 0; along x axis, v sub 0 x = v sub 0 cosine theta sub 0.">
            <a:extLst>
              <a:ext uri="{FF2B5EF4-FFF2-40B4-BE49-F238E27FC236}">
                <a16:creationId xmlns:a16="http://schemas.microsoft.com/office/drawing/2014/main" id="{4340CF60-5D4B-483F-A03A-126188CB6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3"/>
          <a:stretch>
            <a:fillRect/>
          </a:stretch>
        </p:blipFill>
        <p:spPr bwMode="auto">
          <a:xfrm>
            <a:off x="4640263" y="1763713"/>
            <a:ext cx="3868737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74B8-3188-4E80-9214-D611DA77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096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 Home-Run Hit – Example 3.4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CD987-C612-425C-A468-537389BAC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5750"/>
            <a:ext cx="8229600" cy="1343025"/>
          </a:xfrm>
        </p:spPr>
        <p:txBody>
          <a:bodyPr/>
          <a:lstStyle/>
          <a:p>
            <a:pPr marL="256032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chemeClr val="dk1"/>
                </a:solidFill>
                <a:sym typeface="Arial"/>
              </a:rPr>
              <a:t>See the fully worked example on pages 75–76.</a:t>
            </a:r>
          </a:p>
          <a:p>
            <a:pPr marL="256032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chemeClr val="dk1"/>
                </a:solidFill>
                <a:sym typeface="Arial"/>
              </a:rPr>
              <a:t>Details examined for the flight of a baseball hit from home plate toward a fence hundreds of feet away.</a:t>
            </a:r>
          </a:p>
        </p:txBody>
      </p:sp>
      <p:pic>
        <p:nvPicPr>
          <p:cNvPr id="160772" name="Picture 3" descr="The graph is y (m) versus x (m). The path of the ball is indicated as a dashed curve line that starts at origin, then increases and decreases back to the x axis symmetrically. Two points are plotted on the curved line: the top of the curve is  T sub 1 or V sub y = 0; the point at which the line meets x axis is X = R = question mark or T sub 2 = question mark. The height from the x axis to the top of the curved line is indicated as h = question mark. The vector V sub 0 starts at origin and is tangent to the curved line; it is at angle theta sub 0 to the x axis. V sub 0 = 37.0 m over s. The components of this vector are vertical arrow on the y axis (V sub 0 y), and a horizontal arrow on the x axis (V sub 0 x).">
            <a:extLst>
              <a:ext uri="{FF2B5EF4-FFF2-40B4-BE49-F238E27FC236}">
                <a16:creationId xmlns:a16="http://schemas.microsoft.com/office/drawing/2014/main" id="{D37DED01-2501-47A4-A2DC-3D8C19EE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1"/>
          <a:stretch>
            <a:fillRect/>
          </a:stretch>
        </p:blipFill>
        <p:spPr bwMode="auto">
          <a:xfrm>
            <a:off x="657225" y="3141663"/>
            <a:ext cx="782002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DC07-F3B1-4653-BB89-F4FAEF9A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096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Velocity in a Plane </a:t>
            </a:r>
            <a:r>
              <a:rPr lang="en-US" sz="2000" b="0" dirty="0"/>
              <a:t>(1 of 2)</a:t>
            </a:r>
            <a:endParaRPr lang="en-AU" sz="2000" b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BA203-7A67-49B3-A660-D2B1DF2CAAF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1555750"/>
            <a:ext cx="8232775" cy="765175"/>
          </a:xfrm>
        </p:spPr>
        <p:txBody>
          <a:bodyPr/>
          <a:lstStyle/>
          <a:p>
            <a:pPr marL="256032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Vectors in terms of Cartesian </a:t>
            </a:r>
            <a:r>
              <a:rPr lang="en-US" sz="2400" i="1" dirty="0">
                <a:solidFill>
                  <a:schemeClr val="dk1"/>
                </a:solidFill>
                <a:sym typeface="Arial"/>
              </a:rPr>
              <a:t>x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- and </a:t>
            </a:r>
            <a:r>
              <a:rPr lang="en-US" sz="2400" i="1" dirty="0">
                <a:solidFill>
                  <a:schemeClr val="dk1"/>
                </a:solidFill>
                <a:sym typeface="Arial"/>
              </a:rPr>
              <a:t>y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- coordinates may now also be expressed in terms of magnitude and angle.</a:t>
            </a:r>
          </a:p>
        </p:txBody>
      </p:sp>
      <p:pic>
        <p:nvPicPr>
          <p:cNvPr id="137220" name="Picture 6" descr="The graph is y versus x. The position vector (r) rises to the right from origin to point P. P is the position of the ball at any given time.  A dashed horizontal line extends from P to the y graph, and a dashed vertical line to the x graph. These are the x and y coordinates of P (x and y components of vector r). A dashed curved line extends up and to the right from point P. This is the path of the ball in the x-y plane.">
            <a:extLst>
              <a:ext uri="{FF2B5EF4-FFF2-40B4-BE49-F238E27FC236}">
                <a16:creationId xmlns:a16="http://schemas.microsoft.com/office/drawing/2014/main" id="{C4CB466D-24AB-4DAC-A59F-CB2BE1B6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"/>
          <a:stretch>
            <a:fillRect/>
          </a:stretch>
        </p:blipFill>
        <p:spPr bwMode="auto">
          <a:xfrm>
            <a:off x="663575" y="2530475"/>
            <a:ext cx="3779838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31086-4820-4DD4-8253-FBC6327AD7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11800" y="3224213"/>
            <a:ext cx="2752725" cy="673100"/>
          </a:xfrm>
        </p:spPr>
        <p:txBody>
          <a:bodyPr/>
          <a:lstStyle/>
          <a:p>
            <a:pPr marL="432" indent="0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/>
            </a:pPr>
            <a:r>
              <a:rPr lang="en-AU" dirty="0">
                <a:solidFill>
                  <a:schemeClr val="dk1"/>
                </a:solidFill>
                <a:sym typeface="Arial"/>
              </a:rPr>
              <a:t>distance of point </a:t>
            </a:r>
            <a:r>
              <a:rPr lang="en-AU" i="1" dirty="0">
                <a:solidFill>
                  <a:schemeClr val="dk1"/>
                </a:solidFill>
                <a:sym typeface="Arial"/>
              </a:rPr>
              <a:t>P</a:t>
            </a:r>
            <a:r>
              <a:rPr lang="en-AU" dirty="0">
                <a:solidFill>
                  <a:schemeClr val="dk1"/>
                </a:solidFill>
                <a:sym typeface="Arial"/>
              </a:rPr>
              <a:t> from the origin is the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282F13-BB19-44F4-BD71-E02CCE34907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11800" y="3922713"/>
            <a:ext cx="2536825" cy="398462"/>
          </a:xfrm>
        </p:spPr>
        <p:txBody>
          <a:bodyPr/>
          <a:lstStyle/>
          <a:p>
            <a:pPr marL="432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/>
            </a:pPr>
            <a:r>
              <a:rPr lang="en-AU" dirty="0">
                <a:solidFill>
                  <a:schemeClr val="dk1"/>
                </a:solidFill>
                <a:sym typeface="Arial"/>
              </a:rPr>
              <a:t>magnitude of vector</a:t>
            </a:r>
          </a:p>
        </p:txBody>
      </p:sp>
      <p:graphicFrame>
        <p:nvGraphicFramePr>
          <p:cNvPr id="137223" name="Object 7" descr="Vector r.">
            <a:extLst>
              <a:ext uri="{FF2B5EF4-FFF2-40B4-BE49-F238E27FC236}">
                <a16:creationId xmlns:a16="http://schemas.microsoft.com/office/drawing/2014/main" id="{27E4FF3C-58D5-4054-BD5F-BE7A16CC15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56563" y="3914775"/>
          <a:ext cx="2079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201" imgH="203024" progId="Equation.DSMT4">
                  <p:embed/>
                </p:oleObj>
              </mc:Choice>
              <mc:Fallback>
                <p:oleObj name="Equation" r:id="rId3" imgW="114201" imgH="203024" progId="Equation.DSMT4">
                  <p:embed/>
                  <p:pic>
                    <p:nvPicPr>
                      <p:cNvPr id="0" name="Object 7" descr="Vector r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3914775"/>
                        <a:ext cx="2079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4" name="Object 8" descr="R = the absolute value of vector r = the square root of start expression x squared + y squared end expression.">
            <a:extLst>
              <a:ext uri="{FF2B5EF4-FFF2-40B4-BE49-F238E27FC236}">
                <a16:creationId xmlns:a16="http://schemas.microsoft.com/office/drawing/2014/main" id="{6C26774A-5A7D-4574-8DC8-F6D60446DF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1525" y="4513263"/>
          <a:ext cx="20637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2504" imgH="317362" progId="Equation.DSMT4">
                  <p:embed/>
                </p:oleObj>
              </mc:Choice>
              <mc:Fallback>
                <p:oleObj name="Equation" r:id="rId5" imgW="1142504" imgH="317362" progId="Equation.DSMT4">
                  <p:embed/>
                  <p:pic>
                    <p:nvPicPr>
                      <p:cNvPr id="0" name="Object 8" descr="R = the absolute value of vector r = the square root of start expression x squared + y squared end express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5" y="4513263"/>
                        <a:ext cx="20637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F144-50C0-49E3-BC7E-02DB6118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096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/>
              <a:t>Vertical/Horizontal Displacement –</a:t>
            </a:r>
            <a:br>
              <a:rPr lang="en-US" sz="3400" dirty="0"/>
            </a:br>
            <a:r>
              <a:rPr lang="en-US" sz="3400" dirty="0">
                <a:solidFill>
                  <a:srgbClr val="FF0000"/>
                </a:solidFill>
              </a:rPr>
              <a:t>Example 3.6</a:t>
            </a:r>
            <a:endParaRPr lang="en-AU" sz="3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67790-2A6A-4759-9828-E3B8544C3D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5750"/>
            <a:ext cx="8116888" cy="1895475"/>
          </a:xfrm>
        </p:spPr>
        <p:txBody>
          <a:bodyPr/>
          <a:lstStyle/>
          <a:p>
            <a:pPr marL="256032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chemeClr val="dk1"/>
                </a:solidFill>
                <a:sym typeface="Arial"/>
              </a:rPr>
              <a:t>After a given horizontal displacement, a projectile will have a vertical position.</a:t>
            </a:r>
          </a:p>
          <a:p>
            <a:pPr marL="256032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chemeClr val="dk1"/>
                </a:solidFill>
                <a:sym typeface="Arial"/>
              </a:rPr>
              <a:t>Sports provide a large number of excellent examples.</a:t>
            </a:r>
          </a:p>
          <a:p>
            <a:pPr marL="256032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chemeClr val="dk1"/>
                </a:solidFill>
                <a:sym typeface="Arial"/>
              </a:rPr>
              <a:t>For a field goal, see worked example on page 76.</a:t>
            </a:r>
          </a:p>
        </p:txBody>
      </p:sp>
      <p:pic>
        <p:nvPicPr>
          <p:cNvPr id="161796" name="Picture 3" descr="The graph is y versus x, with the kicker placed at origin. The path of the ball is a dashed curved line that increases to the right, then decreases down through the goalposts. The distance on the x axis from origin to the goalposts is d. Vector V sub 0 starts at origin and is 20.0 m over s and at a 30.0 degree angle. The height (3.05 m) is shown as a horizontal dotted line extending from the y axis along the x axis. The ball will have sufficient height to clear the goalpost at two different values of x. However, only the height at x = d describes the ball on its way back down.">
            <a:extLst>
              <a:ext uri="{FF2B5EF4-FFF2-40B4-BE49-F238E27FC236}">
                <a16:creationId xmlns:a16="http://schemas.microsoft.com/office/drawing/2014/main" id="{659730A4-8F12-4AF6-81F2-9E6F4AD3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2"/>
          <a:stretch>
            <a:fillRect/>
          </a:stretch>
        </p:blipFill>
        <p:spPr bwMode="auto">
          <a:xfrm>
            <a:off x="1858962" y="3581400"/>
            <a:ext cx="5426075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EA9DF8-87C3-4E14-A84D-32622BDD2282}"/>
              </a:ext>
            </a:extLst>
          </p:cNvPr>
          <p:cNvSpPr txBox="1"/>
          <p:nvPr/>
        </p:nvSpPr>
        <p:spPr>
          <a:xfrm>
            <a:off x="5638800" y="5320729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The quadratic equation has 2 solutions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590E9-A2B9-4963-AF48-B2299124C133}"/>
              </a:ext>
            </a:extLst>
          </p:cNvPr>
          <p:cNvSpPr txBox="1"/>
          <p:nvPr/>
        </p:nvSpPr>
        <p:spPr>
          <a:xfrm>
            <a:off x="7162800" y="365611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v=?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B6DB9C-75FE-4E8A-860D-DBB3F9344663}"/>
              </a:ext>
            </a:extLst>
          </p:cNvPr>
          <p:cNvCxnSpPr>
            <a:cxnSpLocks/>
          </p:cNvCxnSpPr>
          <p:nvPr/>
        </p:nvCxnSpPr>
        <p:spPr>
          <a:xfrm>
            <a:off x="6858000" y="3886200"/>
            <a:ext cx="0" cy="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056775-2B82-46C0-98C9-141C844B608B}"/>
              </a:ext>
            </a:extLst>
          </p:cNvPr>
          <p:cNvCxnSpPr>
            <a:cxnSpLocks/>
          </p:cNvCxnSpPr>
          <p:nvPr/>
        </p:nvCxnSpPr>
        <p:spPr>
          <a:xfrm flipH="1">
            <a:off x="6824472" y="3929057"/>
            <a:ext cx="228600" cy="377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D6E11EF7-8202-47FF-9D26-44D166F2F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Kicked football</a:t>
            </a:r>
          </a:p>
        </p:txBody>
      </p:sp>
      <p:sp>
        <p:nvSpPr>
          <p:cNvPr id="172035" name="Rectangle 4" descr="Green marble">
            <a:extLst>
              <a:ext uri="{FF2B5EF4-FFF2-40B4-BE49-F238E27FC236}">
                <a16:creationId xmlns:a16="http://schemas.microsoft.com/office/drawing/2014/main" id="{67F2B0E4-C069-469A-8EAF-B7A0960CE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0450"/>
            <a:ext cx="7769225" cy="825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172036" name="Picture 2">
            <a:extLst>
              <a:ext uri="{FF2B5EF4-FFF2-40B4-BE49-F238E27FC236}">
                <a16:creationId xmlns:a16="http://schemas.microsoft.com/office/drawing/2014/main" id="{322471AD-43B2-4878-9BDA-6523BF5C7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" b="32329"/>
          <a:stretch>
            <a:fillRect/>
          </a:stretch>
        </p:blipFill>
        <p:spPr bwMode="auto">
          <a:xfrm>
            <a:off x="171450" y="1685925"/>
            <a:ext cx="3975100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C027E-F4EE-4E4A-AE41-4BA2DE1B55C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59465" y="3276600"/>
            <a:ext cx="1869935" cy="623312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9E7EB-D6E8-438B-8948-5D1F1B7C4C6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53404" y="3389002"/>
            <a:ext cx="1603196" cy="331950"/>
          </a:xfrm>
          <a:prstGeom prst="rect">
            <a:avLst/>
          </a:prstGeom>
          <a:blipFill rotWithShape="0">
            <a:blip r:embed="rId5"/>
            <a:stretch>
              <a:fillRect l="-1901" r="-3802" b="-25926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72039" name="TextBox 7">
            <a:extLst>
              <a:ext uri="{FF2B5EF4-FFF2-40B4-BE49-F238E27FC236}">
                <a16:creationId xmlns:a16="http://schemas.microsoft.com/office/drawing/2014/main" id="{B4714C27-6359-4A9F-A05C-37B9B7A8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425" y="4114800"/>
            <a:ext cx="290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Time to reach highest point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A4DC37-9666-4E1E-93AB-989582981540}"/>
              </a:ext>
            </a:extLst>
          </p:cNvPr>
          <p:cNvCxnSpPr/>
          <p:nvPr/>
        </p:nvCxnSpPr>
        <p:spPr>
          <a:xfrm flipV="1">
            <a:off x="4924425" y="3721100"/>
            <a:ext cx="0" cy="393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4618A0-BD72-4438-80A6-2F6D6C0E941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9656" y="4470548"/>
            <a:ext cx="3652344" cy="92204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72042" name="TextBox 13">
            <a:extLst>
              <a:ext uri="{FF2B5EF4-FFF2-40B4-BE49-F238E27FC236}">
                <a16:creationId xmlns:a16="http://schemas.microsoft.com/office/drawing/2014/main" id="{FCCF8941-9B9B-481A-9808-C0FD0C3A4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5559425"/>
            <a:ext cx="3546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What is the range?</a:t>
            </a:r>
          </a:p>
        </p:txBody>
      </p:sp>
      <p:sp>
        <p:nvSpPr>
          <p:cNvPr id="172043" name="TextBox 17">
            <a:extLst>
              <a:ext uri="{FF2B5EF4-FFF2-40B4-BE49-F238E27FC236}">
                <a16:creationId xmlns:a16="http://schemas.microsoft.com/office/drawing/2014/main" id="{97960818-F122-450E-A9B8-A5FEE6B7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3" y="3276600"/>
            <a:ext cx="376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Time it takes to reach the ground?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EB18DA-573A-4586-B5D6-C2F87C12647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7052" y="3827683"/>
            <a:ext cx="2371739" cy="1037207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31B69F-7C11-40FF-A37C-40E1D23EB3B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24843" y="4332048"/>
            <a:ext cx="809804" cy="276999"/>
          </a:xfrm>
          <a:prstGeom prst="rect">
            <a:avLst/>
          </a:prstGeom>
          <a:blipFill rotWithShape="0">
            <a:blip r:embed="rId8"/>
            <a:stretch>
              <a:fillRect b="-8889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EEC6E3-6869-42D8-9F7C-AC4464065BD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700" y="4821885"/>
            <a:ext cx="1409745" cy="461024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82FEF0-129F-4FD2-9973-256DD05FE37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41059" y="4884956"/>
            <a:ext cx="1538883" cy="462627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72048" name="TextBox 22">
            <a:extLst>
              <a:ext uri="{FF2B5EF4-FFF2-40B4-BE49-F238E27FC236}">
                <a16:creationId xmlns:a16="http://schemas.microsoft.com/office/drawing/2014/main" id="{EF700356-3E2A-431F-B98D-0DF40885C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1536700"/>
            <a:ext cx="354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What is the max height?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D07932-8E49-4A6D-82A3-780FB8286CA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2893" y="6072546"/>
            <a:ext cx="5131107" cy="524759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72050" name="TextBox 20">
            <a:extLst>
              <a:ext uri="{FF2B5EF4-FFF2-40B4-BE49-F238E27FC236}">
                <a16:creationId xmlns:a16="http://schemas.microsoft.com/office/drawing/2014/main" id="{5878E937-CA3A-4AFD-BDE7-EE01BAB31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466975"/>
            <a:ext cx="381000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37º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0ABCA-0E83-4B7B-80CA-B7C62AA3425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00538" y="1142087"/>
            <a:ext cx="5022919" cy="400110"/>
          </a:xfrm>
          <a:prstGeom prst="rect">
            <a:avLst/>
          </a:prstGeom>
          <a:blipFill rotWithShape="0">
            <a:blip r:embed="rId12"/>
            <a:stretch>
              <a:fillRect l="-1214" t="-7576" b="-25758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02FDC-5AB2-4CBA-92E7-8BB47BFE8D6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46408" y="1856906"/>
            <a:ext cx="4501745" cy="619593"/>
          </a:xfrm>
          <a:prstGeom prst="rect">
            <a:avLst/>
          </a:prstGeom>
          <a:blipFill rotWithShape="0">
            <a:blip r:embed="rId1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6183A0-C790-42C6-B324-67431F9C2C8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79269" y="2526942"/>
            <a:ext cx="4436022" cy="619593"/>
          </a:xfrm>
          <a:prstGeom prst="rect">
            <a:avLst/>
          </a:prstGeom>
          <a:blipFill rotWithShape="0">
            <a:blip r:embed="rId1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301CE056-4B1E-4F45-8A1A-5F6859944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Projectile Motion</a:t>
            </a:r>
          </a:p>
        </p:txBody>
      </p:sp>
      <p:sp>
        <p:nvSpPr>
          <p:cNvPr id="165891" name="Rectangle 4" descr="Green marble">
            <a:extLst>
              <a:ext uri="{FF2B5EF4-FFF2-40B4-BE49-F238E27FC236}">
                <a16:creationId xmlns:a16="http://schemas.microsoft.com/office/drawing/2014/main" id="{B0F88E98-2A00-4283-A869-BE22C1192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3250"/>
            <a:ext cx="7769225" cy="825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65892" name="Picture 6" descr="Fg03_020">
            <a:extLst>
              <a:ext uri="{FF2B5EF4-FFF2-40B4-BE49-F238E27FC236}">
                <a16:creationId xmlns:a16="http://schemas.microsoft.com/office/drawing/2014/main" id="{2E90515B-B99C-4F22-A45F-7B33EC13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648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3" name="Picture 7" descr="Fg03_022">
            <a:extLst>
              <a:ext uri="{FF2B5EF4-FFF2-40B4-BE49-F238E27FC236}">
                <a16:creationId xmlns:a16="http://schemas.microsoft.com/office/drawing/2014/main" id="{48874422-7E61-4D3F-85C5-7F0B4100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57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4" name="Rectangle 9">
            <a:extLst>
              <a:ext uri="{FF2B5EF4-FFF2-40B4-BE49-F238E27FC236}">
                <a16:creationId xmlns:a16="http://schemas.microsoft.com/office/drawing/2014/main" id="{EB6B47E7-692E-4EE8-9F6A-0C790B5A0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2871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165895" name="Object 8">
            <a:extLst>
              <a:ext uri="{FF2B5EF4-FFF2-40B4-BE49-F238E27FC236}">
                <a16:creationId xmlns:a16="http://schemas.microsoft.com/office/drawing/2014/main" id="{07FCAFA6-B91F-4956-AA87-C708BA15F3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572000"/>
          <a:ext cx="3048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82700" imgH="1117600" progId="Equation.3">
                  <p:embed/>
                </p:oleObj>
              </mc:Choice>
              <mc:Fallback>
                <p:oleObj r:id="rId6" imgW="1282700" imgH="1117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72000"/>
                        <a:ext cx="3048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6" name="Rectangle 11">
            <a:extLst>
              <a:ext uri="{FF2B5EF4-FFF2-40B4-BE49-F238E27FC236}">
                <a16:creationId xmlns:a16="http://schemas.microsoft.com/office/drawing/2014/main" id="{9CBF5447-F9CB-4EF4-ACF2-F864A062B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5897" name="Rectangle 13">
            <a:extLst>
              <a:ext uri="{FF2B5EF4-FFF2-40B4-BE49-F238E27FC236}">
                <a16:creationId xmlns:a16="http://schemas.microsoft.com/office/drawing/2014/main" id="{C58BD8EA-0794-4B77-A4DE-D1CC9E008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2871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165898" name="Object 12">
            <a:extLst>
              <a:ext uri="{FF2B5EF4-FFF2-40B4-BE49-F238E27FC236}">
                <a16:creationId xmlns:a16="http://schemas.microsoft.com/office/drawing/2014/main" id="{D36508BC-D670-470A-9DA4-1C0082F3AC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4495800"/>
          <a:ext cx="3276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409700" imgH="1117600" progId="Equation.3">
                  <p:embed/>
                </p:oleObj>
              </mc:Choice>
              <mc:Fallback>
                <p:oleObj r:id="rId8" imgW="1409700" imgH="1117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495800"/>
                        <a:ext cx="3276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6">
            <a:extLst>
              <a:ext uri="{FF2B5EF4-FFF2-40B4-BE49-F238E27FC236}">
                <a16:creationId xmlns:a16="http://schemas.microsoft.com/office/drawing/2014/main" id="{4983D32D-E369-4820-9721-7E52FDBFB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686800" cy="1477963"/>
          </a:xfrm>
        </p:spPr>
        <p:txBody>
          <a:bodyPr/>
          <a:lstStyle/>
          <a:p>
            <a:pPr eaLnBrk="1" hangingPunct="1"/>
            <a:r>
              <a:rPr lang="en-US" altLang="en-US"/>
              <a:t>You throw a ball horizontally off a roof. Assuming the ball behaves as an ideal projectile, the time until it lands is determined only by</a:t>
            </a:r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21D1D2C0-3ACE-46A5-8508-582A87D6CF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886200"/>
            <a:ext cx="8229600" cy="2176463"/>
          </a:xfrm>
        </p:spPr>
        <p:txBody>
          <a:bodyPr/>
          <a:lstStyle/>
          <a:p>
            <a:pPr eaLnBrk="1" hangingPunct="1"/>
            <a:r>
              <a:rPr lang="en-US" altLang="en-US"/>
              <a:t>its initial speed and the horizontal distance to the point where it lands.</a:t>
            </a:r>
          </a:p>
          <a:p>
            <a:pPr eaLnBrk="1" hangingPunct="1"/>
            <a:r>
              <a:rPr lang="en-US" altLang="en-US"/>
              <a:t>the height of the roof and its initial speed. </a:t>
            </a:r>
          </a:p>
          <a:p>
            <a:pPr eaLnBrk="1" hangingPunct="1"/>
            <a:r>
              <a:rPr lang="en-US" altLang="en-US"/>
              <a:t>the height of the roof.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D9EE3-1763-4AB9-85D2-B517929F90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© 2016 Pearson Education, Inc.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FAB350B-F2E1-47CF-ACA5-5FA913C6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90525"/>
            <a:ext cx="3962400" cy="554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3000" b="0">
                <a:solidFill>
                  <a:srgbClr val="3E69A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BE58A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BE58A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BE58A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BE58A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BE58A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BE58A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BE58A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BE58A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FF0000"/>
                </a:solidFill>
              </a:rPr>
              <a:t>Clicker question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AF40EC25-382C-45A5-95D3-8B1DB0C2A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525"/>
            <a:ext cx="7086600" cy="914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Driving off a cliff</a:t>
            </a:r>
          </a:p>
        </p:txBody>
      </p:sp>
      <p:sp>
        <p:nvSpPr>
          <p:cNvPr id="171011" name="Rectangle 4" descr="Green marble">
            <a:extLst>
              <a:ext uri="{FF2B5EF4-FFF2-40B4-BE49-F238E27FC236}">
                <a16:creationId xmlns:a16="http://schemas.microsoft.com/office/drawing/2014/main" id="{6FB18D02-A002-4A9C-B569-3826FF5C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0450"/>
            <a:ext cx="7769225" cy="825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04C5E-08F7-4491-8C16-C69E7A1A2D4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2796" y="1651166"/>
            <a:ext cx="1906804" cy="369332"/>
          </a:xfrm>
          <a:prstGeom prst="rect">
            <a:avLst/>
          </a:prstGeom>
          <a:blipFill rotWithShape="0">
            <a:blip r:embed="rId3"/>
            <a:stretch>
              <a:fillRect l="-9585" t="-26667" r="-4792" b="-50000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A7CCD-A4B2-4A3B-89B1-3BD9B3E9C18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8200" y="1466442"/>
            <a:ext cx="1630125" cy="691471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B71BE-28B3-4AB4-91E3-3C935F032F1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27295" y="2490451"/>
            <a:ext cx="3297505" cy="94590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71015" name="TextBox 5">
            <a:extLst>
              <a:ext uri="{FF2B5EF4-FFF2-40B4-BE49-F238E27FC236}">
                <a16:creationId xmlns:a16="http://schemas.microsoft.com/office/drawing/2014/main" id="{A9A2B489-AE45-4870-97C8-FD35F796F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790950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Time for vertical motion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ADBE0D-0CCB-4E56-A6AB-0B97C2B8589B}"/>
              </a:ext>
            </a:extLst>
          </p:cNvPr>
          <p:cNvCxnSpPr/>
          <p:nvPr/>
        </p:nvCxnSpPr>
        <p:spPr>
          <a:xfrm flipH="1" flipV="1">
            <a:off x="4691063" y="3157538"/>
            <a:ext cx="1587" cy="5572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845BDBB-BD8A-46A6-A802-4333587CC70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81600" y="4179811"/>
            <a:ext cx="1441998" cy="369332"/>
          </a:xfrm>
          <a:prstGeom prst="rect">
            <a:avLst/>
          </a:prstGeom>
          <a:blipFill rotWithShape="0">
            <a:blip r:embed="rId6"/>
            <a:stretch>
              <a:fillRect l="-2110" r="-2532" b="-16667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CE586-79C9-4A79-A14D-0D6BE0BC8DB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5999" y="4650295"/>
            <a:ext cx="3348801" cy="694036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pic>
        <p:nvPicPr>
          <p:cNvPr id="171019" name="Picture 2">
            <a:extLst>
              <a:ext uri="{FF2B5EF4-FFF2-40B4-BE49-F238E27FC236}">
                <a16:creationId xmlns:a16="http://schemas.microsoft.com/office/drawing/2014/main" id="{EEEEDE5B-EAB3-41E2-B97D-E57F1F9CA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0788"/>
            <a:ext cx="337502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020" name="TextBox 12">
            <a:extLst>
              <a:ext uri="{FF2B5EF4-FFF2-40B4-BE49-F238E27FC236}">
                <a16:creationId xmlns:a16="http://schemas.microsoft.com/office/drawing/2014/main" id="{EFCDF32D-46AB-4D50-A57F-9DDC62EED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2809875"/>
            <a:ext cx="8382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71021" name="TextBox 17">
            <a:extLst>
              <a:ext uri="{FF2B5EF4-FFF2-40B4-BE49-F238E27FC236}">
                <a16:creationId xmlns:a16="http://schemas.microsoft.com/office/drawing/2014/main" id="{5B871E77-03F0-49AD-82EF-61DDBC93E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3" y="3960813"/>
            <a:ext cx="8382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90m</a:t>
            </a:r>
          </a:p>
        </p:txBody>
      </p:sp>
      <p:sp>
        <p:nvSpPr>
          <p:cNvPr id="171022" name="TextBox 18">
            <a:extLst>
              <a:ext uri="{FF2B5EF4-FFF2-40B4-BE49-F238E27FC236}">
                <a16:creationId xmlns:a16="http://schemas.microsoft.com/office/drawing/2014/main" id="{2917B352-C9A8-4EDB-B282-8E7B88154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13113"/>
            <a:ext cx="6858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50m</a:t>
            </a:r>
          </a:p>
        </p:txBody>
      </p:sp>
      <p:sp>
        <p:nvSpPr>
          <p:cNvPr id="171023" name="TextBox 19">
            <a:extLst>
              <a:ext uri="{FF2B5EF4-FFF2-40B4-BE49-F238E27FC236}">
                <a16:creationId xmlns:a16="http://schemas.microsoft.com/office/drawing/2014/main" id="{ABA0B356-575C-4557-B7DE-DF8B0370E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2633663"/>
            <a:ext cx="609600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930634" y="499219"/>
            <a:ext cx="6943112" cy="2629794"/>
            <a:chOff x="909084" y="914012"/>
            <a:chExt cx="10692081" cy="4279992"/>
          </a:xfrm>
        </p:grpSpPr>
        <p:grpSp>
          <p:nvGrpSpPr>
            <p:cNvPr id="9" name="Group 8"/>
            <p:cNvGrpSpPr/>
            <p:nvPr/>
          </p:nvGrpSpPr>
          <p:grpSpPr>
            <a:xfrm>
              <a:off x="909084" y="914012"/>
              <a:ext cx="10692081" cy="4279992"/>
              <a:chOff x="964518" y="2052766"/>
              <a:chExt cx="9707360" cy="3756222"/>
            </a:xfrm>
          </p:grpSpPr>
          <p:pic>
            <p:nvPicPr>
              <p:cNvPr id="2" name="Picture 1" descr="03_10_Figure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193"/>
              <a:stretch/>
            </p:blipFill>
            <p:spPr>
              <a:xfrm>
                <a:off x="1031142" y="2052766"/>
                <a:ext cx="9640736" cy="3728904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474313" y="2052766"/>
                <a:ext cx="3590578" cy="4146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826102" y="2064003"/>
                <a:ext cx="477578" cy="5422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791047" y="2176282"/>
                <a:ext cx="1060029" cy="25552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64518" y="2714847"/>
                <a:ext cx="1900956" cy="1623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494112" y="5404951"/>
                <a:ext cx="5658701" cy="4040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737092" y="3516214"/>
              <a:ext cx="2631986" cy="5259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cs typeface="Times New Roman" panose="02020603050405020304" pitchFamily="18" charset="0"/>
                </a:rPr>
                <a:t>constant </a:t>
              </a:r>
              <a:r>
                <a:rPr lang="en-US" sz="1200" i="1" dirty="0" err="1">
                  <a:cs typeface="Times New Roman" panose="02020603050405020304" pitchFamily="18" charset="0"/>
                </a:rPr>
                <a:t>v</a:t>
              </a:r>
              <a:r>
                <a:rPr lang="en-US" sz="1200" i="1" baseline="-25000" dirty="0" err="1">
                  <a:cs typeface="Times New Roman" panose="02020603050405020304" pitchFamily="18" charset="0"/>
                </a:rPr>
                <a:t>x</a:t>
              </a:r>
              <a:r>
                <a:rPr lang="en-US" sz="1200" dirty="0">
                  <a:cs typeface="Times New Roman" panose="02020603050405020304" pitchFamily="18" charset="0"/>
                </a:rPr>
                <a:t> since </a:t>
              </a:r>
              <a:r>
                <a:rPr lang="en-US" sz="1200" i="1" dirty="0">
                  <a:cs typeface="Times New Roman" panose="02020603050405020304" pitchFamily="18" charset="0"/>
                </a:rPr>
                <a:t>a</a:t>
              </a:r>
              <a:r>
                <a:rPr lang="en-US" sz="1200" i="1" baseline="-25000" dirty="0">
                  <a:cs typeface="Times New Roman" panose="02020603050405020304" pitchFamily="18" charset="0"/>
                </a:rPr>
                <a:t>x</a:t>
              </a:r>
              <a:r>
                <a:rPr lang="en-US" sz="1200" dirty="0">
                  <a:cs typeface="Times New Roman" panose="02020603050405020304" pitchFamily="18" charset="0"/>
                </a:rPr>
                <a:t> </a:t>
              </a:r>
              <a:r>
                <a:rPr lang="en-US" sz="1500" dirty="0">
                  <a:cs typeface="Times New Roman" panose="02020603050405020304" pitchFamily="18" charset="0"/>
                </a:rPr>
                <a:t>= 0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61627" y="1222780"/>
              <a:ext cx="3003234" cy="751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i="1" dirty="0" err="1">
                  <a:cs typeface="Times New Roman" panose="02020603050405020304" pitchFamily="18" charset="0"/>
                </a:rPr>
                <a:t>v</a:t>
              </a:r>
              <a:r>
                <a:rPr lang="en-US" sz="1200" i="1" baseline="-25000" dirty="0" err="1">
                  <a:cs typeface="Times New Roman" panose="02020603050405020304" pitchFamily="18" charset="0"/>
                </a:rPr>
                <a:t>y</a:t>
              </a:r>
              <a:r>
                <a:rPr lang="en-US" sz="1200" dirty="0">
                  <a:cs typeface="Times New Roman" panose="02020603050405020304" pitchFamily="18" charset="0"/>
                </a:rPr>
                <a:t> = 0 at the maximum height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04559" y="2407462"/>
              <a:ext cx="1317373" cy="4508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cs typeface="Times New Roman" panose="02020603050405020304" pitchFamily="18" charset="0"/>
                </a:rPr>
                <a:t>constant </a:t>
              </a:r>
              <a:r>
                <a:rPr lang="en-US" sz="1200" i="1" dirty="0">
                  <a:cs typeface="Times New Roman" panose="02020603050405020304" pitchFamily="18" charset="0"/>
                </a:rPr>
                <a:t>a</a:t>
              </a:r>
              <a:r>
                <a:rPr lang="en-US" sz="1200" i="1" baseline="-25000" dirty="0">
                  <a:cs typeface="Times New Roman" panose="02020603050405020304" pitchFamily="18" charset="0"/>
                </a:rPr>
                <a:t>y</a:t>
              </a:r>
              <a:r>
                <a:rPr lang="en-US" sz="1200" dirty="0"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987934" y="3685327"/>
              <a:ext cx="91684" cy="276446"/>
            </a:xfrm>
            <a:custGeom>
              <a:avLst/>
              <a:gdLst>
                <a:gd name="connsiteX0" fmla="*/ 79744 w 91683"/>
                <a:gd name="connsiteY0" fmla="*/ 276446 h 276446"/>
                <a:gd name="connsiteX1" fmla="*/ 85060 w 91683"/>
                <a:gd name="connsiteY1" fmla="*/ 122274 h 276446"/>
                <a:gd name="connsiteX2" fmla="*/ 0 w 91683"/>
                <a:gd name="connsiteY2" fmla="*/ 0 h 2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683" h="276446">
                  <a:moveTo>
                    <a:pt x="79744" y="276446"/>
                  </a:moveTo>
                  <a:cubicBezTo>
                    <a:pt x="89047" y="222397"/>
                    <a:pt x="98351" y="168348"/>
                    <a:pt x="85060" y="122274"/>
                  </a:cubicBezTo>
                  <a:cubicBezTo>
                    <a:pt x="71769" y="76200"/>
                    <a:pt x="35884" y="38100"/>
                    <a:pt x="0" y="0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54357" y="3444167"/>
              <a:ext cx="588010" cy="601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Symbol" panose="05050102010706020507" pitchFamily="18" charset="2"/>
                </a:rPr>
                <a:t>q</a:t>
              </a:r>
              <a:r>
                <a:rPr lang="en-US" sz="1800" baseline="-25000" dirty="0"/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183" y="1116475"/>
                <a:ext cx="1586303" cy="12464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i="1" u="sng" dirty="0">
                    <a:cs typeface="Times New Roman" panose="02020603050405020304" pitchFamily="18" charset="0"/>
                  </a:rPr>
                  <a:t>x</a:t>
                </a:r>
                <a:r>
                  <a:rPr lang="en-US" sz="1500" u="sng" dirty="0">
                    <a:cs typeface="Times New Roman" panose="02020603050405020304" pitchFamily="18" charset="0"/>
                  </a:rPr>
                  <a:t>-components</a:t>
                </a:r>
              </a:p>
              <a:p>
                <a:r>
                  <a:rPr lang="en-US" sz="15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baseline="-25000" dirty="0"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500" dirty="0">
                  <a:cs typeface="Times New Roman" panose="02020603050405020304" pitchFamily="18" charset="0"/>
                </a:endParaRPr>
              </a:p>
              <a:p>
                <a:r>
                  <a:rPr lang="en-US" sz="15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baseline="-25000" dirty="0"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3" y="1116475"/>
                <a:ext cx="1586303" cy="1246495"/>
              </a:xfrm>
              <a:prstGeom prst="rect">
                <a:avLst/>
              </a:prstGeom>
              <a:blipFill>
                <a:blip r:embed="rId3"/>
                <a:stretch>
                  <a:fillRect l="-1145" t="-483" b="-9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97619" y="1122484"/>
                <a:ext cx="2285386" cy="11517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i="1" dirty="0">
                    <a:cs typeface="Times New Roman" panose="02020603050405020304" pitchFamily="18" charset="0"/>
                  </a:rPr>
                  <a:t>        </a:t>
                </a:r>
                <a:r>
                  <a:rPr lang="en-US" sz="1500" i="1" u="sng" dirty="0">
                    <a:cs typeface="Times New Roman" panose="02020603050405020304" pitchFamily="18" charset="0"/>
                  </a:rPr>
                  <a:t>y</a:t>
                </a:r>
                <a:r>
                  <a:rPr lang="en-US" sz="1500" u="sng" dirty="0">
                    <a:cs typeface="Times New Roman" panose="02020603050405020304" pitchFamily="18" charset="0"/>
                  </a:rPr>
                  <a:t>-components</a:t>
                </a:r>
              </a:p>
              <a:p>
                <a:r>
                  <a:rPr lang="en-US" sz="15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baseline="-25000" dirty="0"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𝑔𝑡</m:t>
                    </m:r>
                  </m:oMath>
                </a14:m>
                <a:r>
                  <a:rPr lang="en-US" sz="1500" dirty="0"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1500" i="1" dirty="0">
                    <a:cs typeface="Times New Roman" panose="02020603050405020304" pitchFamily="18" charset="0"/>
                  </a:rPr>
                  <a:t> 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baseline="-25000" dirty="0"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500" dirty="0">
                  <a:cs typeface="Times New Roman" panose="02020603050405020304" pitchFamily="18" charset="0"/>
                </a:endParaRPr>
              </a:p>
              <a:p>
                <a:r>
                  <a:rPr lang="en-US" sz="15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baseline="-25000" dirty="0"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sz="15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5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5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5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𝑔𝑦</m:t>
                    </m:r>
                  </m:oMath>
                </a14:m>
                <a:endParaRPr lang="en-US" sz="15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619" y="1122484"/>
                <a:ext cx="2285386" cy="1151726"/>
              </a:xfrm>
              <a:prstGeom prst="rect">
                <a:avLst/>
              </a:prstGeom>
              <a:blipFill>
                <a:blip r:embed="rId4"/>
                <a:stretch>
                  <a:fillRect t="-524" b="-5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17244" y="373744"/>
            <a:ext cx="2397355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cs typeface="Times New Roman" panose="02020603050405020304" pitchFamily="18" charset="0"/>
              </a:rPr>
              <a:t>3.3 Projectile Motion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373" y="2414547"/>
                <a:ext cx="3638613" cy="37761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u="sng" dirty="0">
                    <a:cs typeface="Times New Roman" panose="02020603050405020304" pitchFamily="18" charset="0"/>
                  </a:rPr>
                  <a:t>Examples 3.4&amp;3.5</a:t>
                </a:r>
                <a:r>
                  <a:rPr lang="en-US" sz="1500" dirty="0">
                    <a:cs typeface="Times New Roman" panose="02020603050405020304" pitchFamily="18" charset="0"/>
                  </a:rPr>
                  <a:t>: A home run hit</a:t>
                </a:r>
              </a:p>
              <a:p>
                <a:r>
                  <a:rPr lang="en-US" sz="1500" u="sng" dirty="0">
                    <a:cs typeface="Times New Roman" panose="02020603050405020304" pitchFamily="18" charset="0"/>
                  </a:rPr>
                  <a:t>Given</a:t>
                </a:r>
                <a:r>
                  <a:rPr lang="en-US" sz="1500" dirty="0">
                    <a:cs typeface="Times New Roman" panose="02020603050405020304" pitchFamily="18" charset="0"/>
                  </a:rPr>
                  <a:t>:	</a:t>
                </a:r>
                <a:r>
                  <a:rPr lang="en-US" sz="1500" i="1" dirty="0">
                    <a:cs typeface="Times New Roman" panose="02020603050405020304" pitchFamily="18" charset="0"/>
                  </a:rPr>
                  <a:t>v</a:t>
                </a:r>
                <a:r>
                  <a:rPr lang="en-US" sz="1500" baseline="-25000" dirty="0">
                    <a:cs typeface="Times New Roman" panose="02020603050405020304" pitchFamily="18" charset="0"/>
                  </a:rPr>
                  <a:t>0</a:t>
                </a:r>
                <a:r>
                  <a:rPr lang="en-US" sz="1500" dirty="0">
                    <a:cs typeface="Times New Roman" panose="02020603050405020304" pitchFamily="18" charset="0"/>
                  </a:rPr>
                  <a:t> and </a:t>
                </a:r>
                <a:r>
                  <a:rPr lang="en-US" sz="1500" i="1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q</a:t>
                </a:r>
                <a:r>
                  <a:rPr lang="en-US" sz="1500" baseline="-25000" dirty="0">
                    <a:cs typeface="Times New Roman" panose="02020603050405020304" pitchFamily="18" charset="0"/>
                  </a:rPr>
                  <a:t>0</a:t>
                </a:r>
                <a:endParaRPr lang="en-US" sz="1500" i="1" baseline="-25000" dirty="0">
                  <a:cs typeface="Times New Roman" panose="02020603050405020304" pitchFamily="18" charset="0"/>
                </a:endParaRPr>
              </a:p>
              <a:p>
                <a:r>
                  <a:rPr lang="en-US" sz="1500" u="sng" dirty="0">
                    <a:cs typeface="Times New Roman" panose="02020603050405020304" pitchFamily="18" charset="0"/>
                  </a:rPr>
                  <a:t>Find</a:t>
                </a:r>
                <a:r>
                  <a:rPr lang="en-US" sz="1500" dirty="0">
                    <a:cs typeface="Times New Roman" panose="02020603050405020304" pitchFamily="18" charset="0"/>
                  </a:rPr>
                  <a:t>:	(a) </a:t>
                </a:r>
                <a:r>
                  <a:rPr lang="en-US" sz="1500" i="1" dirty="0">
                    <a:cs typeface="Times New Roman" panose="02020603050405020304" pitchFamily="18" charset="0"/>
                  </a:rPr>
                  <a:t>x</a:t>
                </a:r>
                <a:r>
                  <a:rPr lang="en-US" sz="1500" dirty="0">
                    <a:cs typeface="Times New Roman" panose="02020603050405020304" pitchFamily="18" charset="0"/>
                  </a:rPr>
                  <a:t> and </a:t>
                </a:r>
                <a:r>
                  <a:rPr lang="en-US" sz="1500" i="1" dirty="0">
                    <a:cs typeface="Times New Roman" panose="02020603050405020304" pitchFamily="18" charset="0"/>
                  </a:rPr>
                  <a:t>y</a:t>
                </a:r>
                <a:r>
                  <a:rPr lang="en-US" sz="1500" dirty="0">
                    <a:cs typeface="Times New Roman" panose="02020603050405020304" pitchFamily="18" charset="0"/>
                  </a:rPr>
                  <a:t>, and, </a:t>
                </a:r>
                <a:r>
                  <a:rPr lang="en-US" sz="1500" i="1" dirty="0">
                    <a:cs typeface="Times New Roman" panose="02020603050405020304" pitchFamily="18" charset="0"/>
                  </a:rPr>
                  <a:t>v</a:t>
                </a:r>
                <a:r>
                  <a:rPr lang="en-US" sz="1500" dirty="0">
                    <a:cs typeface="Times New Roman" panose="02020603050405020304" pitchFamily="18" charset="0"/>
                  </a:rPr>
                  <a:t> and </a:t>
                </a:r>
                <a:r>
                  <a:rPr lang="en-US" sz="1500" i="1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q</a:t>
                </a:r>
                <a:r>
                  <a:rPr lang="en-US" sz="1500" dirty="0">
                    <a:cs typeface="Times New Roman" panose="02020603050405020304" pitchFamily="18" charset="0"/>
                  </a:rPr>
                  <a:t>, at </a:t>
                </a:r>
                <a:r>
                  <a:rPr lang="en-US" sz="1500" i="1" dirty="0">
                    <a:cs typeface="Times New Roman" panose="02020603050405020304" pitchFamily="18" charset="0"/>
                  </a:rPr>
                  <a:t>t</a:t>
                </a:r>
                <a:r>
                  <a:rPr lang="en-US" sz="1500" dirty="0">
                    <a:cs typeface="Times New Roman" panose="02020603050405020304" pitchFamily="18" charset="0"/>
                  </a:rPr>
                  <a:t> = 2.00 s</a:t>
                </a:r>
              </a:p>
              <a:p>
                <a:r>
                  <a:rPr lang="en-US" sz="1500" dirty="0">
                    <a:cs typeface="Times New Roman" panose="02020603050405020304" pitchFamily="18" charset="0"/>
                  </a:rPr>
                  <a:t>          	(b) </a:t>
                </a:r>
                <a:r>
                  <a:rPr lang="en-US" sz="1500" i="1" dirty="0" err="1">
                    <a:cs typeface="Times New Roman" panose="02020603050405020304" pitchFamily="18" charset="0"/>
                  </a:rPr>
                  <a:t>t</a:t>
                </a:r>
                <a:r>
                  <a:rPr lang="en-US" sz="1500" baseline="-25000" dirty="0" err="1">
                    <a:cs typeface="Times New Roman" panose="02020603050405020304" pitchFamily="18" charset="0"/>
                  </a:rPr>
                  <a:t>max</a:t>
                </a:r>
                <a:r>
                  <a:rPr lang="en-US" sz="1500" dirty="0">
                    <a:cs typeface="Times New Roman" panose="02020603050405020304" pitchFamily="18" charset="0"/>
                  </a:rPr>
                  <a:t> and </a:t>
                </a:r>
                <a:r>
                  <a:rPr lang="en-US" sz="1500" i="1" dirty="0" err="1">
                    <a:cs typeface="Times New Roman" panose="02020603050405020304" pitchFamily="18" charset="0"/>
                  </a:rPr>
                  <a:t>h</a:t>
                </a:r>
                <a:r>
                  <a:rPr lang="en-US" sz="1500" baseline="-25000" dirty="0" err="1">
                    <a:cs typeface="Times New Roman" panose="02020603050405020304" pitchFamily="18" charset="0"/>
                  </a:rPr>
                  <a:t>max</a:t>
                </a:r>
                <a:endParaRPr lang="en-US" sz="1500" baseline="-25000" dirty="0">
                  <a:cs typeface="Times New Roman" panose="02020603050405020304" pitchFamily="18" charset="0"/>
                </a:endParaRPr>
              </a:p>
              <a:p>
                <a:r>
                  <a:rPr lang="en-US" sz="1500" dirty="0">
                    <a:cs typeface="Times New Roman" panose="02020603050405020304" pitchFamily="18" charset="0"/>
                  </a:rPr>
                  <a:t>         	(c) Horizontal range </a:t>
                </a:r>
                <a:r>
                  <a:rPr lang="en-US" sz="1500" i="1" dirty="0">
                    <a:cs typeface="Times New Roman" panose="02020603050405020304" pitchFamily="18" charset="0"/>
                  </a:rPr>
                  <a:t>R</a:t>
                </a:r>
              </a:p>
              <a:p>
                <a:r>
                  <a:rPr lang="en-US" sz="1500" u="sng" dirty="0">
                    <a:cs typeface="Times New Roman" panose="02020603050405020304" pitchFamily="18" charset="0"/>
                  </a:rPr>
                  <a:t>Solutions</a:t>
                </a:r>
                <a:r>
                  <a:rPr lang="en-US" sz="1500" dirty="0"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1500" dirty="0">
                    <a:cs typeface="Times New Roman" panose="02020603050405020304" pitchFamily="18" charset="0"/>
                  </a:rPr>
                  <a:t>(a)	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baseline="-25000" dirty="0"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500" dirty="0">
                  <a:cs typeface="Times New Roman" panose="02020603050405020304" pitchFamily="18" charset="0"/>
                </a:endParaRPr>
              </a:p>
              <a:p>
                <a:endParaRPr lang="en-US" sz="600" dirty="0">
                  <a:cs typeface="Times New Roman" panose="02020603050405020304" pitchFamily="18" charset="0"/>
                </a:endParaRPr>
              </a:p>
              <a:p>
                <a:r>
                  <a:rPr lang="en-US" sz="1500" dirty="0">
                    <a:cs typeface="Times New Roman" panose="02020603050405020304" pitchFamily="18" charset="0"/>
                  </a:rPr>
                  <a:t>       	</a:t>
                </a:r>
                <a:r>
                  <a:rPr lang="en-US" sz="1500" i="1" dirty="0"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baseline="-25000" dirty="0"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500" dirty="0">
                  <a:cs typeface="Times New Roman" panose="02020603050405020304" pitchFamily="18" charset="0"/>
                </a:endParaRPr>
              </a:p>
              <a:p>
                <a:endParaRPr lang="en-US" sz="600" dirty="0">
                  <a:cs typeface="Times New Roman" panose="02020603050405020304" pitchFamily="18" charset="0"/>
                </a:endParaRPr>
              </a:p>
              <a:p>
                <a:r>
                  <a:rPr lang="en-US" sz="15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baseline="-25000" dirty="0"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500" dirty="0">
                  <a:cs typeface="Times New Roman" panose="02020603050405020304" pitchFamily="18" charset="0"/>
                </a:endParaRPr>
              </a:p>
              <a:p>
                <a:endParaRPr lang="en-US" sz="600" dirty="0">
                  <a:cs typeface="Times New Roman" panose="02020603050405020304" pitchFamily="18" charset="0"/>
                </a:endParaRPr>
              </a:p>
              <a:p>
                <a:r>
                  <a:rPr lang="en-US" sz="15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baseline="-25000" dirty="0"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𝑔𝑡</m:t>
                    </m:r>
                  </m:oMath>
                </a14:m>
                <a:r>
                  <a:rPr lang="en-US" sz="1500" dirty="0"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600" dirty="0">
                  <a:cs typeface="Times New Roman" panose="02020603050405020304" pitchFamily="18" charset="0"/>
                </a:endParaRPr>
              </a:p>
              <a:p>
                <a:r>
                  <a:rPr lang="en-US" sz="15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1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1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1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1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15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6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5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nor/>
                      </m:rPr>
                      <a:rPr lang="en-US" sz="15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i="1" baseline="-25000" dirty="0"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i="1" baseline="-25000" dirty="0"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1500" dirty="0"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3" y="2414547"/>
                <a:ext cx="3638613" cy="3776162"/>
              </a:xfrm>
              <a:prstGeom prst="rect">
                <a:avLst/>
              </a:prstGeom>
              <a:blipFill>
                <a:blip r:embed="rId5"/>
                <a:stretch>
                  <a:fillRect l="-501" t="-161" b="-6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53851" y="2927491"/>
                <a:ext cx="5331784" cy="27077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cs typeface="Times New Roman" panose="02020603050405020304" pitchFamily="18" charset="0"/>
                  </a:rPr>
                  <a:t>(b) Set 		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baseline="-25000" dirty="0">
                        <a:cs typeface="Times New Roman" panose="02020603050405020304" pitchFamily="18" charset="0"/>
                      </a:rPr>
                      <m:t>y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baseline="-25000" dirty="0"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𝑔𝑡</m:t>
                    </m:r>
                  </m:oMath>
                </a14:m>
                <a:r>
                  <a:rPr lang="en-US" sz="1500" dirty="0">
                    <a:cs typeface="Times New Roman" panose="02020603050405020304" pitchFamily="18" charset="0"/>
                  </a:rPr>
                  <a:t> = 0</a:t>
                </a:r>
              </a:p>
              <a:p>
                <a:endParaRPr lang="en-US" sz="600" dirty="0">
                  <a:cs typeface="Times New Roman" panose="02020603050405020304" pitchFamily="18" charset="0"/>
                </a:endParaRPr>
              </a:p>
              <a:p>
                <a:r>
                  <a:rPr lang="en-US" sz="1500" dirty="0">
                    <a:cs typeface="Times New Roman" panose="02020603050405020304" pitchFamily="18" charset="0"/>
                  </a:rPr>
                  <a:t>      to get		</a:t>
                </a:r>
                <a:r>
                  <a:rPr lang="en-US" sz="1500" i="1" dirty="0" err="1">
                    <a:cs typeface="Times New Roman" panose="02020603050405020304" pitchFamily="18" charset="0"/>
                  </a:rPr>
                  <a:t>t</a:t>
                </a:r>
                <a:r>
                  <a:rPr lang="en-US" sz="1500" baseline="-25000" dirty="0" err="1">
                    <a:cs typeface="Times New Roman" panose="02020603050405020304" pitchFamily="18" charset="0"/>
                  </a:rPr>
                  <a:t>max</a:t>
                </a:r>
                <a:r>
                  <a:rPr lang="en-US" sz="15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baseline="-25000" dirty="0"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1500" dirty="0"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600" dirty="0">
                  <a:cs typeface="Times New Roman" panose="02020603050405020304" pitchFamily="18" charset="0"/>
                </a:endParaRPr>
              </a:p>
              <a:p>
                <a:r>
                  <a:rPr lang="en-US" sz="1500" dirty="0">
                    <a:cs typeface="Times New Roman" panose="02020603050405020304" pitchFamily="18" charset="0"/>
                  </a:rPr>
                  <a:t>     Then, set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baseline="-25000" dirty="0"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sz="15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5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5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5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𝑔𝑦</m:t>
                    </m:r>
                  </m:oMath>
                </a14:m>
                <a:r>
                  <a:rPr lang="en-US" sz="1500" dirty="0">
                    <a:cs typeface="Times New Roman" panose="02020603050405020304" pitchFamily="18" charset="0"/>
                  </a:rPr>
                  <a:t> = 0</a:t>
                </a:r>
              </a:p>
              <a:p>
                <a:endParaRPr lang="en-US" sz="600" dirty="0">
                  <a:cs typeface="Times New Roman" panose="02020603050405020304" pitchFamily="18" charset="0"/>
                </a:endParaRPr>
              </a:p>
              <a:p>
                <a:r>
                  <a:rPr lang="en-US" sz="1500" dirty="0">
                    <a:cs typeface="Times New Roman" panose="02020603050405020304" pitchFamily="18" charset="0"/>
                  </a:rPr>
                  <a:t>     to get		</a:t>
                </a:r>
                <a:r>
                  <a:rPr lang="en-US" sz="1500" i="1" dirty="0" err="1">
                    <a:cs typeface="Times New Roman" panose="02020603050405020304" pitchFamily="18" charset="0"/>
                  </a:rPr>
                  <a:t>h</a:t>
                </a:r>
                <a:r>
                  <a:rPr lang="en-US" sz="1500" baseline="-25000" dirty="0" err="1">
                    <a:cs typeface="Times New Roman" panose="02020603050405020304" pitchFamily="18" charset="0"/>
                  </a:rPr>
                  <a:t>max</a:t>
                </a:r>
                <a:r>
                  <a:rPr lang="en-US" sz="15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baseline="-25000" dirty="0"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sz="15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5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5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5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1500" dirty="0"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600" dirty="0">
                  <a:cs typeface="Times New Roman" panose="02020603050405020304" pitchFamily="18" charset="0"/>
                </a:endParaRPr>
              </a:p>
              <a:p>
                <a:r>
                  <a:rPr lang="en-US" sz="1500" dirty="0">
                    <a:cs typeface="Times New Roman" panose="02020603050405020304" pitchFamily="18" charset="0"/>
                  </a:rPr>
                  <a:t>(c) Set               </a:t>
                </a:r>
                <a:r>
                  <a:rPr lang="en-US" sz="1500" i="1" dirty="0"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baseline="-25000" dirty="0"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5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baseline="-25000" dirty="0"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𝑔𝑡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cs typeface="Times New Roman" panose="02020603050405020304" pitchFamily="18" charset="0"/>
                  </a:rPr>
                  <a:t>= 0</a:t>
                </a:r>
              </a:p>
              <a:p>
                <a:endParaRPr lang="en-US" sz="600" dirty="0">
                  <a:cs typeface="Times New Roman" panose="02020603050405020304" pitchFamily="18" charset="0"/>
                </a:endParaRPr>
              </a:p>
              <a:p>
                <a:r>
                  <a:rPr lang="en-US" sz="1500" dirty="0">
                    <a:cs typeface="Times New Roman" panose="02020603050405020304" pitchFamily="18" charset="0"/>
                  </a:rPr>
                  <a:t>     to get the time of flight	</a:t>
                </a:r>
                <a:r>
                  <a:rPr lang="en-US" sz="1500" i="1" dirty="0" err="1">
                    <a:cs typeface="Times New Roman" panose="02020603050405020304" pitchFamily="18" charset="0"/>
                  </a:rPr>
                  <a:t>t</a:t>
                </a:r>
                <a:r>
                  <a:rPr lang="en-US" sz="1500" i="1" baseline="-25000" dirty="0" err="1">
                    <a:cs typeface="Times New Roman" panose="02020603050405020304" pitchFamily="18" charset="0"/>
                  </a:rPr>
                  <a:t>f</a:t>
                </a:r>
                <a:r>
                  <a:rPr lang="en-US" sz="15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5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baseline="-25000" dirty="0"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1500" dirty="0">
                    <a:cs typeface="Times New Roman" panose="02020603050405020304" pitchFamily="18" charset="0"/>
                  </a:rPr>
                  <a:t> = 2</a:t>
                </a:r>
                <a:r>
                  <a:rPr lang="en-US" sz="1500" i="1" dirty="0">
                    <a:cs typeface="Times New Roman" panose="02020603050405020304" pitchFamily="18" charset="0"/>
                  </a:rPr>
                  <a:t>t</a:t>
                </a:r>
                <a:r>
                  <a:rPr lang="en-US" sz="1500" baseline="-25000" dirty="0">
                    <a:cs typeface="Times New Roman" panose="02020603050405020304" pitchFamily="18" charset="0"/>
                  </a:rPr>
                  <a:t>max</a:t>
                </a:r>
                <a:r>
                  <a:rPr lang="en-US" sz="1500" dirty="0"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600" dirty="0">
                  <a:cs typeface="Times New Roman" panose="02020603050405020304" pitchFamily="18" charset="0"/>
                </a:endParaRPr>
              </a:p>
              <a:p>
                <a:r>
                  <a:rPr lang="en-US" sz="1500" dirty="0">
                    <a:cs typeface="Times New Roman" panose="02020603050405020304" pitchFamily="18" charset="0"/>
                  </a:rPr>
                  <a:t>     Then, using 		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500" baseline="-25000" dirty="0"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500" dirty="0">
                  <a:cs typeface="Times New Roman" panose="02020603050405020304" pitchFamily="18" charset="0"/>
                </a:endParaRPr>
              </a:p>
              <a:p>
                <a:endParaRPr lang="en-US" sz="600" dirty="0">
                  <a:cs typeface="Times New Roman" panose="02020603050405020304" pitchFamily="18" charset="0"/>
                </a:endParaRPr>
              </a:p>
              <a:p>
                <a:r>
                  <a:rPr lang="en-US" sz="1500" dirty="0">
                    <a:cs typeface="Times New Roman" panose="02020603050405020304" pitchFamily="18" charset="0"/>
                  </a:rPr>
                  <a:t>     to get the range	</a:t>
                </a:r>
                <a:r>
                  <a:rPr lang="en-US" sz="1500" i="1" dirty="0">
                    <a:cs typeface="Times New Roman" panose="02020603050405020304" pitchFamily="18" charset="0"/>
                  </a:rPr>
                  <a:t>R</a:t>
                </a:r>
                <a:r>
                  <a:rPr lang="en-US" sz="15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15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500" i="1" dirty="0"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1500" i="1" dirty="0">
                        <a:latin typeface="Symbol" panose="05050102010706020507" pitchFamily="18" charset="2"/>
                      </a:rPr>
                      <m:t>q</m:t>
                    </m:r>
                    <m:r>
                      <m:rPr>
                        <m:nor/>
                      </m:rPr>
                      <a:rPr lang="en-US" sz="1500" baseline="-25000" dirty="0"/>
                      <m:t>0</m:t>
                    </m:r>
                    <m:r>
                      <m:rPr>
                        <m:nor/>
                      </m:rPr>
                      <a:rPr lang="en-US" sz="1500" dirty="0"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15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851" y="2927491"/>
                <a:ext cx="5331784" cy="2707729"/>
              </a:xfrm>
              <a:prstGeom prst="rect">
                <a:avLst/>
              </a:prstGeom>
              <a:blipFill>
                <a:blip r:embed="rId6"/>
                <a:stretch>
                  <a:fillRect l="-342" t="-224" b="-15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">
            <a:extLst>
              <a:ext uri="{FF2B5EF4-FFF2-40B4-BE49-F238E27FC236}">
                <a16:creationId xmlns:a16="http://schemas.microsoft.com/office/drawing/2014/main" id="{CF1B9E8D-F8FD-436B-BF91-B92456B19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252" y="6003129"/>
            <a:ext cx="3678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/>
              <a:t>Courtesy of Wenhao Wu</a:t>
            </a:r>
          </a:p>
        </p:txBody>
      </p:sp>
    </p:spTree>
    <p:extLst>
      <p:ext uri="{BB962C8B-B14F-4D97-AF65-F5344CB8AC3E}">
        <p14:creationId xmlns:p14="http://schemas.microsoft.com/office/powerpoint/2010/main" val="1034191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F9D4E99B-7749-46B9-BE3A-3CC34DC13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857250"/>
            <a:ext cx="6343650" cy="401638"/>
          </a:xfrm>
        </p:spPr>
        <p:txBody>
          <a:bodyPr/>
          <a:lstStyle/>
          <a:p>
            <a:pPr eaLnBrk="1" hangingPunct="1"/>
            <a:r>
              <a:rPr lang="en-US" altLang="en-US" sz="2700">
                <a:solidFill>
                  <a:srgbClr val="FF0000"/>
                </a:solidFill>
              </a:rPr>
              <a:t> Grasshopper problem</a:t>
            </a:r>
          </a:p>
        </p:txBody>
      </p:sp>
      <p:sp>
        <p:nvSpPr>
          <p:cNvPr id="177155" name="Rectangle 4" descr="Green marble">
            <a:extLst>
              <a:ext uri="{FF2B5EF4-FFF2-40B4-BE49-F238E27FC236}">
                <a16:creationId xmlns:a16="http://schemas.microsoft.com/office/drawing/2014/main" id="{42604788-D713-446D-8D3B-D8151DC73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244600"/>
            <a:ext cx="5827713" cy="619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177156" name="Object 8">
            <a:extLst>
              <a:ext uri="{FF2B5EF4-FFF2-40B4-BE49-F238E27FC236}">
                <a16:creationId xmlns:a16="http://schemas.microsoft.com/office/drawing/2014/main" id="{A810A82D-58BD-4944-9882-DF3D467170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29138" y="3348038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348038"/>
                        <a:ext cx="857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7" name="Rectangle 12">
            <a:extLst>
              <a:ext uri="{FF2B5EF4-FFF2-40B4-BE49-F238E27FC236}">
                <a16:creationId xmlns:a16="http://schemas.microsoft.com/office/drawing/2014/main" id="{E8CBCBC5-E4AB-4451-82B5-8EE251E8E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0" y="3340100"/>
            <a:ext cx="685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6200" name="TextBox 9">
            <a:extLst>
              <a:ext uri="{FF2B5EF4-FFF2-40B4-BE49-F238E27FC236}">
                <a16:creationId xmlns:a16="http://schemas.microsoft.com/office/drawing/2014/main" id="{105DC00A-ED22-4F4F-8C6A-59F432ED1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62163"/>
            <a:ext cx="685800" cy="30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altLang="en-US" sz="1350" u="sng">
                <a:solidFill>
                  <a:srgbClr val="000000"/>
                </a:solidFill>
              </a:rPr>
              <a:t>Note:</a:t>
            </a:r>
          </a:p>
        </p:txBody>
      </p:sp>
      <p:sp>
        <p:nvSpPr>
          <p:cNvPr id="136201" name="TextBox 10">
            <a:extLst>
              <a:ext uri="{FF2B5EF4-FFF2-40B4-BE49-F238E27FC236}">
                <a16:creationId xmlns:a16="http://schemas.microsoft.com/office/drawing/2014/main" id="{207E2A44-2E2E-45AD-8617-6D2F0D65C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927600"/>
            <a:ext cx="5322888" cy="30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350" dirty="0">
                <a:solidFill>
                  <a:srgbClr val="000000"/>
                </a:solidFill>
              </a:rPr>
              <a:t>Find the vertical displacement at t=1.1s.This is now accelerated motion</a:t>
            </a:r>
          </a:p>
        </p:txBody>
      </p:sp>
      <p:pic>
        <p:nvPicPr>
          <p:cNvPr id="177160" name="Picture 3" descr="03-Figure38_DIA">
            <a:extLst>
              <a:ext uri="{FF2B5EF4-FFF2-40B4-BE49-F238E27FC236}">
                <a16:creationId xmlns:a16="http://schemas.microsoft.com/office/drawing/2014/main" id="{0BB3472C-7D5E-417B-9B1E-F0DC2B9D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1385888"/>
            <a:ext cx="124936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2508AC-5C82-4A10-800A-D5BBD4D27C2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0" y="2077335"/>
            <a:ext cx="1922386" cy="316433"/>
          </a:xfrm>
          <a:prstGeom prst="rect">
            <a:avLst/>
          </a:prstGeom>
          <a:blipFill rotWithShape="0">
            <a:blip r:embed="rId6"/>
            <a:stretch>
              <a:fillRect b="-384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70074-77C1-4700-93BE-223D95DF653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63822" y="2104644"/>
            <a:ext cx="2550635" cy="316433"/>
          </a:xfrm>
          <a:prstGeom prst="rect">
            <a:avLst/>
          </a:prstGeom>
          <a:blipFill rotWithShape="0">
            <a:blip r:embed="rId7"/>
            <a:stretch>
              <a:fillRect t="-1923" b="-1346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CEC1C-E72F-451A-9F36-4BBB1907ECD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38742" y="2529072"/>
            <a:ext cx="2008242" cy="327205"/>
          </a:xfrm>
          <a:prstGeom prst="rect">
            <a:avLst/>
          </a:prstGeom>
          <a:blipFill rotWithShape="0">
            <a:blip r:embed="rId8"/>
            <a:stretch>
              <a:fillRect b="-185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D2196-83FD-46A2-9D17-45FFE5AE2F5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07896" y="2829565"/>
            <a:ext cx="4183068" cy="533223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B804F-1605-491B-BB2A-555FFB366B4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19838" y="2811357"/>
            <a:ext cx="729430" cy="448264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7166" name="TextBox 6">
            <a:extLst>
              <a:ext uri="{FF2B5EF4-FFF2-40B4-BE49-F238E27FC236}">
                <a16:creationId xmlns:a16="http://schemas.microsoft.com/office/drawing/2014/main" id="{E1A7B42D-8156-44EB-9E25-643B9BCB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88" y="2790825"/>
            <a:ext cx="9890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</a:rPr>
              <a:t>y-component of initial speed of grasshopper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EB552A-717A-4876-A3D0-E6E6EB41789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201" y="3339704"/>
            <a:ext cx="3370859" cy="522194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82A7E-DC63-40BC-A9CF-1AE67F65FC93}"/>
              </a:ext>
            </a:extLst>
          </p:cNvPr>
          <p:cNvSpPr txBox="1"/>
          <p:nvPr/>
        </p:nvSpPr>
        <p:spPr>
          <a:xfrm>
            <a:off x="5130800" y="3033713"/>
            <a:ext cx="185738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02D06E-2902-4C92-8960-809287892B1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61725" y="3376685"/>
            <a:ext cx="662104" cy="448264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7170" name="TextBox 20">
            <a:extLst>
              <a:ext uri="{FF2B5EF4-FFF2-40B4-BE49-F238E27FC236}">
                <a16:creationId xmlns:a16="http://schemas.microsoft.com/office/drawing/2014/main" id="{63929B71-885A-4EEF-A587-904CF7553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3448050"/>
            <a:ext cx="688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</a:rPr>
              <a:t>initial speed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3F552F-E10F-499C-A934-A1A29F0692D0}"/>
              </a:ext>
            </a:extLst>
          </p:cNvPr>
          <p:cNvSpPr txBox="1"/>
          <p:nvPr/>
        </p:nvSpPr>
        <p:spPr>
          <a:xfrm>
            <a:off x="782638" y="2452688"/>
            <a:ext cx="449262" cy="420687"/>
          </a:xfrm>
          <a:prstGeom prst="ellipse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000000"/>
                </a:solidFill>
                <a:latin typeface="Times New Roman"/>
              </a:rPr>
              <a:t>a)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0464EE-D4C0-4D0D-BE9B-A06DFCE98113}"/>
              </a:ext>
            </a:extLst>
          </p:cNvPr>
          <p:cNvSpPr txBox="1"/>
          <p:nvPr/>
        </p:nvSpPr>
        <p:spPr>
          <a:xfrm>
            <a:off x="936625" y="3806825"/>
            <a:ext cx="587375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000000"/>
                </a:solidFill>
                <a:latin typeface="Times New Roman"/>
              </a:rPr>
              <a:t>b) Use horizontal motion to find the time in air. The grasshopper travels in constant motion horizontally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388B69-2FFF-4F6B-B70F-607588C6CAE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81291" y="4125421"/>
            <a:ext cx="1439112" cy="300082"/>
          </a:xfrm>
          <a:prstGeom prst="rect">
            <a:avLst/>
          </a:prstGeom>
          <a:blipFill rotWithShape="0">
            <a:blip r:embed="rId1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8EC77A-4201-47D1-8B35-3CB4F500809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1086" y="4470183"/>
            <a:ext cx="1927259" cy="481286"/>
          </a:xfrm>
          <a:prstGeom prst="rect">
            <a:avLst/>
          </a:prstGeom>
          <a:blipFill rotWithShape="0">
            <a:blip r:embed="rId14"/>
            <a:stretch>
              <a:fillRect b="-253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63AA8-D299-41EE-B3FF-5561B3F747D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89798" y="4416072"/>
            <a:ext cx="2136803" cy="483466"/>
          </a:xfrm>
          <a:prstGeom prst="rect">
            <a:avLst/>
          </a:prstGeom>
          <a:blipFill rotWithShape="0"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079052-F711-4F55-B1D4-94968F47D34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03535" y="4507732"/>
            <a:ext cx="673902" cy="300082"/>
          </a:xfrm>
          <a:prstGeom prst="rect">
            <a:avLst/>
          </a:prstGeom>
          <a:blipFill rotWithShape="0">
            <a:blip r:embed="rId16"/>
            <a:stretch>
              <a:fillRect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7177" name="TextBox 28">
            <a:extLst>
              <a:ext uri="{FF2B5EF4-FFF2-40B4-BE49-F238E27FC236}">
                <a16:creationId xmlns:a16="http://schemas.microsoft.com/office/drawing/2014/main" id="{97405CC0-6969-404F-87BC-C3AE2C3F0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688" y="4459288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</a:rPr>
              <a:t>Time in air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43E135-3C38-4B2D-AE4D-8AD6E14BE19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5441" y="5199920"/>
            <a:ext cx="5407891" cy="500778"/>
          </a:xfrm>
          <a:prstGeom prst="rect">
            <a:avLst/>
          </a:prstGeom>
          <a:blipFill rotWithShape="0">
            <a:blip r:embed="rId17"/>
            <a:stretch>
              <a:fillRect b="-243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41E491-4640-4C4F-A36F-49A6C230B6F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30851" y="5306981"/>
            <a:ext cx="868892" cy="300082"/>
          </a:xfrm>
          <a:prstGeom prst="rect">
            <a:avLst/>
          </a:prstGeom>
          <a:blipFill rotWithShape="0">
            <a:blip r:embed="rId18"/>
            <a:stretch>
              <a:fillRect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7180" name="TextBox 31">
            <a:extLst>
              <a:ext uri="{FF2B5EF4-FFF2-40B4-BE49-F238E27FC236}">
                <a16:creationId xmlns:a16="http://schemas.microsoft.com/office/drawing/2014/main" id="{9878E0E2-5FAB-4F1F-8403-06A0CC368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913" y="5297488"/>
            <a:ext cx="4953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</a:rPr>
              <a:t>Height of cliff</a:t>
            </a:r>
          </a:p>
        </p:txBody>
      </p:sp>
      <p:sp>
        <p:nvSpPr>
          <p:cNvPr id="177181" name="TextBox 16">
            <a:extLst>
              <a:ext uri="{FF2B5EF4-FFF2-40B4-BE49-F238E27FC236}">
                <a16:creationId xmlns:a16="http://schemas.microsoft.com/office/drawing/2014/main" id="{03019C50-0766-4C0C-858C-1E4F82693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3" y="1350963"/>
            <a:ext cx="5162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What is the initial speed??</a:t>
            </a:r>
          </a:p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What is the height of the cliff??</a:t>
            </a:r>
          </a:p>
          <a:p>
            <a:pPr algn="ctr"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6">
            <a:extLst>
              <a:ext uri="{FF2B5EF4-FFF2-40B4-BE49-F238E27FC236}">
                <a16:creationId xmlns:a16="http://schemas.microsoft.com/office/drawing/2014/main" id="{935FB289-568B-4F59-B0F7-EEC6651C7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438" y="1524000"/>
            <a:ext cx="8686800" cy="2400300"/>
          </a:xfrm>
        </p:spPr>
        <p:txBody>
          <a:bodyPr/>
          <a:lstStyle/>
          <a:p>
            <a:pPr eaLnBrk="1" hangingPunct="1"/>
            <a:r>
              <a:rPr lang="en-US" altLang="en-US"/>
              <a:t>You and a friend throw two rocks off a bridge. Your friend throws hers with an initial direction 30º </a:t>
            </a:r>
            <a:br>
              <a:rPr lang="en-US" altLang="en-US"/>
            </a:br>
            <a:r>
              <a:rPr lang="en-US" altLang="en-US"/>
              <a:t>below the horizontal. You throw yours with the same initial speed but in a direction 30º above the horizontal. When the two rocks hit the water</a:t>
            </a:r>
          </a:p>
        </p:txBody>
      </p:sp>
      <p:sp>
        <p:nvSpPr>
          <p:cNvPr id="180227" name="Content Placeholder 2">
            <a:extLst>
              <a:ext uri="{FF2B5EF4-FFF2-40B4-BE49-F238E27FC236}">
                <a16:creationId xmlns:a16="http://schemas.microsoft.com/office/drawing/2014/main" id="{160068D3-E380-41ED-81B6-FA2F0A9B87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267200"/>
            <a:ext cx="8229600" cy="1452563"/>
          </a:xfrm>
        </p:spPr>
        <p:txBody>
          <a:bodyPr/>
          <a:lstStyle/>
          <a:p>
            <a:pPr eaLnBrk="1" hangingPunct="1"/>
            <a:r>
              <a:rPr lang="en-US" altLang="en-US"/>
              <a:t>your friend</a:t>
            </a:r>
            <a:r>
              <a:rPr lang="fr-FR" altLang="en-US"/>
              <a:t>'</a:t>
            </a:r>
            <a:r>
              <a:rPr lang="en-US" altLang="en-US"/>
              <a:t>s is moving faster.</a:t>
            </a:r>
          </a:p>
          <a:p>
            <a:pPr eaLnBrk="1" hangingPunct="1"/>
            <a:r>
              <a:rPr lang="en-US" altLang="en-US"/>
              <a:t>yours is moving faster.</a:t>
            </a:r>
          </a:p>
          <a:p>
            <a:pPr eaLnBrk="1" hangingPunct="1"/>
            <a:r>
              <a:rPr lang="en-US" altLang="en-US"/>
              <a:t>they are moving at the same speed.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C3638-0B31-4D8C-B30B-781A446C1B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7293BCD-043A-4985-A204-741B94FBA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08000"/>
            <a:ext cx="3962400" cy="554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3000" b="0">
                <a:solidFill>
                  <a:srgbClr val="3E69A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BE58A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BE58A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BE58A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BE58A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BE58A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BE58A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BE58A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BE58A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FF0000"/>
                </a:solidFill>
              </a:rPr>
              <a:t>Clicker question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2224C961-78FE-402C-9808-88D35AA94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Projectile launched from a cliff</a:t>
            </a:r>
          </a:p>
        </p:txBody>
      </p:sp>
      <p:sp>
        <p:nvSpPr>
          <p:cNvPr id="182275" name="Rectangle 5" descr="Green marble">
            <a:extLst>
              <a:ext uri="{FF2B5EF4-FFF2-40B4-BE49-F238E27FC236}">
                <a16:creationId xmlns:a16="http://schemas.microsoft.com/office/drawing/2014/main" id="{6528DA1D-8C52-48A0-95AA-AD8C67B4A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90600"/>
            <a:ext cx="7769225" cy="825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2276" name="Picture 6" descr="Fg03_044">
            <a:extLst>
              <a:ext uri="{FF2B5EF4-FFF2-40B4-BE49-F238E27FC236}">
                <a16:creationId xmlns:a16="http://schemas.microsoft.com/office/drawing/2014/main" id="{C6F2F8F5-186B-4CB9-BC59-680A5431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3">
            <a:extLst>
              <a:ext uri="{FF2B5EF4-FFF2-40B4-BE49-F238E27FC236}">
                <a16:creationId xmlns:a16="http://schemas.microsoft.com/office/drawing/2014/main" id="{82C83BC4-6779-490E-948A-566A7605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588"/>
            <a:ext cx="48291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299" name="TextBox 1">
            <a:extLst>
              <a:ext uri="{FF2B5EF4-FFF2-40B4-BE49-F238E27FC236}">
                <a16:creationId xmlns:a16="http://schemas.microsoft.com/office/drawing/2014/main" id="{AA3D2A8C-4813-4D52-8A9F-CB60A2637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488" y="-33338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Workout problem: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956D0-EDCC-4496-9BFF-369F75D0303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68657" y="327829"/>
            <a:ext cx="4031168" cy="586571"/>
          </a:xfrm>
          <a:prstGeom prst="rect">
            <a:avLst/>
          </a:prstGeom>
          <a:blipFill rotWithShape="1">
            <a:blip r:embed="rId4"/>
            <a:stretch>
              <a:fillRect l="-2266" t="-1042" b="-9375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83301" name="TextBox 3">
            <a:extLst>
              <a:ext uri="{FF2B5EF4-FFF2-40B4-BE49-F238E27FC236}">
                <a16:creationId xmlns:a16="http://schemas.microsoft.com/office/drawing/2014/main" id="{C4AD8BB8-D3F7-44F7-98D4-2B82C1212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488" y="8382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Vertical motion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01318-4DD7-4B12-BB4A-D9D5C95FD26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17067" y="1144532"/>
            <a:ext cx="3282758" cy="78380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2F195-659B-4A3E-BE5A-CDAA57B7604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81400" y="1828800"/>
            <a:ext cx="5018425" cy="783804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481B8-359C-40AD-8810-17CA5D39904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70825" y="2457271"/>
            <a:ext cx="3429000" cy="1569660"/>
          </a:xfrm>
          <a:prstGeom prst="rect">
            <a:avLst/>
          </a:prstGeom>
          <a:blipFill rotWithShape="1">
            <a:blip r:embed="rId7"/>
            <a:stretch>
              <a:fillRect l="-2664" t="-3101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83305" name="TextBox 7">
            <a:extLst>
              <a:ext uri="{FF2B5EF4-FFF2-40B4-BE49-F238E27FC236}">
                <a16:creationId xmlns:a16="http://schemas.microsoft.com/office/drawing/2014/main" id="{B35DA41A-3AA1-4D37-A010-6393CBFA5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725" y="30480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Not a sensible root</a:t>
            </a:r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23172674-5132-4062-9114-FE2368B3063E}"/>
              </a:ext>
            </a:extLst>
          </p:cNvPr>
          <p:cNvSpPr/>
          <p:nvPr/>
        </p:nvSpPr>
        <p:spPr>
          <a:xfrm>
            <a:off x="5688013" y="3014663"/>
            <a:ext cx="2465387" cy="455612"/>
          </a:xfrm>
          <a:prstGeom prst="mathMultiply">
            <a:avLst>
              <a:gd name="adj1" fmla="val 55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7D7A8193-0DC7-4A44-8313-3B77BB695FD6}"/>
              </a:ext>
            </a:extLst>
          </p:cNvPr>
          <p:cNvSpPr/>
          <p:nvPr/>
        </p:nvSpPr>
        <p:spPr>
          <a:xfrm>
            <a:off x="6091238" y="3505200"/>
            <a:ext cx="1603375" cy="479425"/>
          </a:xfrm>
          <a:prstGeom prst="frame">
            <a:avLst>
              <a:gd name="adj1" fmla="val 533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3308" name="TextBox 11">
            <a:extLst>
              <a:ext uri="{FF2B5EF4-FFF2-40B4-BE49-F238E27FC236}">
                <a16:creationId xmlns:a16="http://schemas.microsoft.com/office/drawing/2014/main" id="{9EB15185-1BC3-4052-B487-C4FDEE22A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3968750"/>
            <a:ext cx="4795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What is |velocity| at the bottom of the cliff?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94B64E-DCE1-47BA-8F9C-1C694C71AB1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43400" y="3969255"/>
            <a:ext cx="4284506" cy="1191801"/>
          </a:xfrm>
          <a:prstGeom prst="rect">
            <a:avLst/>
          </a:prstGeom>
          <a:blipFill rotWithShape="1">
            <a:blip r:embed="rId8"/>
            <a:stretch>
              <a:fillRect t="-4082" r="-2279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C178AE-F5E6-4484-8E3A-6C175D6725C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213" y="5170992"/>
            <a:ext cx="5350952" cy="586571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531F7B-D261-4BE1-8243-C0E7FC9F105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213" y="5636575"/>
            <a:ext cx="5122493" cy="725007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7" name="Up Arrow Callout 16">
            <a:extLst>
              <a:ext uri="{FF2B5EF4-FFF2-40B4-BE49-F238E27FC236}">
                <a16:creationId xmlns:a16="http://schemas.microsoft.com/office/drawing/2014/main" id="{AF1A7125-A77A-4AA5-84D1-A724259E208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88418" y="6160216"/>
            <a:ext cx="851766" cy="552450"/>
          </a:xfrm>
          <a:prstGeom prst="upArrowCallout">
            <a:avLst/>
          </a:prstGeom>
          <a:blipFill rotWithShape="1">
            <a:blip r:embed="rId11"/>
            <a:stretch>
              <a:fillRect b="-5435"/>
            </a:stretch>
          </a:blipFill>
          <a:ln w="12700"/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9CDFC9-6392-44B9-BFF0-369FE000CF7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9332" y="6108531"/>
            <a:ext cx="1531638" cy="46166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  <a:ln w="19050"/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40E985-A6A7-400A-AEEF-B6D781B9F74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38600" y="2485370"/>
            <a:ext cx="391303" cy="562630"/>
          </a:xfrm>
          <a:prstGeom prst="ellipse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959747-8D46-4B44-B9EB-3AFC4E546AB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4463" y="5303610"/>
            <a:ext cx="2418996" cy="705642"/>
          </a:xfrm>
          <a:prstGeom prst="rect">
            <a:avLst/>
          </a:prstGeom>
          <a:blipFill rotWithShape="0">
            <a:blip r:embed="rId1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617C5-8530-4DA8-BAE8-C344AF635FB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7686" y="4502419"/>
            <a:ext cx="3386568" cy="751552"/>
          </a:xfrm>
          <a:prstGeom prst="rect">
            <a:avLst/>
          </a:prstGeom>
          <a:blipFill rotWithShape="0"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C15525-EC76-42F5-A6E2-F1592BD65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096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Velocity in a Plane </a:t>
            </a:r>
            <a:r>
              <a:rPr lang="en-US" sz="2000" b="0" dirty="0"/>
              <a:t>(2 of 2)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A50C6-8B83-4534-AA7D-70F5FA432F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5750"/>
            <a:ext cx="8229600" cy="765175"/>
          </a:xfrm>
        </p:spPr>
        <p:txBody>
          <a:bodyPr/>
          <a:lstStyle/>
          <a:p>
            <a:pPr marL="256032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chemeClr val="dk1"/>
                </a:solidFill>
                <a:sym typeface="Arial"/>
              </a:rPr>
              <a:t>From the graphs, we see both </a:t>
            </a:r>
            <a:r>
              <a:rPr lang="en-US" dirty="0">
                <a:solidFill>
                  <a:srgbClr val="FF0000"/>
                </a:solidFill>
                <a:sym typeface="Arial"/>
              </a:rPr>
              <a:t>average</a:t>
            </a:r>
            <a:r>
              <a:rPr lang="en-US" dirty="0">
                <a:solidFill>
                  <a:schemeClr val="dk1"/>
                </a:solidFill>
                <a:sym typeface="Arial"/>
              </a:rPr>
              <a:t> and </a:t>
            </a:r>
            <a:r>
              <a:rPr lang="en-US" dirty="0">
                <a:solidFill>
                  <a:srgbClr val="FF0000"/>
                </a:solidFill>
                <a:sym typeface="Arial"/>
              </a:rPr>
              <a:t>instantaneous</a:t>
            </a:r>
            <a:r>
              <a:rPr lang="en-US" dirty="0">
                <a:solidFill>
                  <a:schemeClr val="dk1"/>
                </a:solidFill>
                <a:sym typeface="Arial"/>
              </a:rPr>
              <a:t> velocity vectors.</a:t>
            </a:r>
          </a:p>
        </p:txBody>
      </p:sp>
      <p:pic>
        <p:nvPicPr>
          <p:cNvPr id="138244" name="Picture 7" descr="The graph is y versus x. A dashed line starts at origin and passes through point P sub 1 (x sub 1, y sub 1), and slightly curves through point P sub 2 (x sub 2, y sub 2) and beyond. A straight line extends from P sub 1 to P sub 2; this indicates the change in (delta) vector r. The distance between P sub 1 and P sub 2 on the x axis is delta x, and on the y axis is delta y. The average velocity is a right arrow between P sub 1 and P sub 2; vector V sub a v. Equation: vector v sub a v = delta vector r divided by delta t.">
            <a:extLst>
              <a:ext uri="{FF2B5EF4-FFF2-40B4-BE49-F238E27FC236}">
                <a16:creationId xmlns:a16="http://schemas.microsoft.com/office/drawing/2014/main" id="{9585C523-D27E-4C18-A52C-789ED4EDD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"/>
          <a:stretch>
            <a:fillRect/>
          </a:stretch>
        </p:blipFill>
        <p:spPr bwMode="auto">
          <a:xfrm>
            <a:off x="944563" y="2424113"/>
            <a:ext cx="2884487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8245" name="Object 9" descr="Average velocity of a particle over displacement delta vector r. Vector v sub a v = delta vector r over delta t.">
            <a:extLst>
              <a:ext uri="{FF2B5EF4-FFF2-40B4-BE49-F238E27FC236}">
                <a16:creationId xmlns:a16="http://schemas.microsoft.com/office/drawing/2014/main" id="{FC6A08AE-BA41-4965-A63A-3C4C8AF6A5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4388" y="5103813"/>
          <a:ext cx="3144837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100" imgH="838200" progId="Equation.DSMT4">
                  <p:embed/>
                </p:oleObj>
              </mc:Choice>
              <mc:Fallback>
                <p:oleObj name="Equation" r:id="rId3" imgW="2070100" imgH="838200" progId="Equation.DSMT4">
                  <p:embed/>
                  <p:pic>
                    <p:nvPicPr>
                      <p:cNvPr id="0" name="Object 9" descr="Average velocity of a particle over displacement delta vector r. Vector v sub a v = delta vector r over delta t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5103813"/>
                        <a:ext cx="3144837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8246" name="Picture 8" descr="The graph is y versus x. A curved dashed line starts in lower left corner and rises to the right. The vector V is tangent to the curve and rises to the right and above the dashed line. The instantaneous velocity vector V is always tangent to the x dash y path. A vertical line, V sub y, and a horizontal line, V sub x, extend from the origin of vector V. Dashed lines extend from the tips of each vector to the tip of vector V, forming a square. V sub x and V sub y are the x and y components of vector V.">
            <a:extLst>
              <a:ext uri="{FF2B5EF4-FFF2-40B4-BE49-F238E27FC236}">
                <a16:creationId xmlns:a16="http://schemas.microsoft.com/office/drawing/2014/main" id="{0CBD80F1-FE5F-45E4-8258-EB2D56DC4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5"/>
          <a:stretch>
            <a:fillRect/>
          </a:stretch>
        </p:blipFill>
        <p:spPr bwMode="auto">
          <a:xfrm>
            <a:off x="4752975" y="2370138"/>
            <a:ext cx="355758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8247" name="Object 10" descr="Instantaneous velocity of particle at point vector r. Vector v = the limit as delta t approaches 0 of delta vector r over delta t.">
            <a:extLst>
              <a:ext uri="{FF2B5EF4-FFF2-40B4-BE49-F238E27FC236}">
                <a16:creationId xmlns:a16="http://schemas.microsoft.com/office/drawing/2014/main" id="{AB191B4E-AD26-4F0D-9DEB-A055B328F4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8588" y="5103813"/>
          <a:ext cx="2700337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8000" imgH="838200" progId="Equation.DSMT4">
                  <p:embed/>
                </p:oleObj>
              </mc:Choice>
              <mc:Fallback>
                <p:oleObj name="Equation" r:id="rId6" imgW="1778000" imgH="838200" progId="Equation.DSMT4">
                  <p:embed/>
                  <p:pic>
                    <p:nvPicPr>
                      <p:cNvPr id="0" name="Object 10" descr="Instantaneous velocity of particle at point vector r. Vector v = the limit as delta t approaches 0 of delta vector r over delta t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588" y="5103813"/>
                        <a:ext cx="2700337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Box 17">
            <a:extLst>
              <a:ext uri="{FF2B5EF4-FFF2-40B4-BE49-F238E27FC236}">
                <a16:creationId xmlns:a16="http://schemas.microsoft.com/office/drawing/2014/main" id="{A19A7CCC-E78C-4DCA-A16C-8ADDB1DC2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919163"/>
            <a:ext cx="5713412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 3.7 (and demo) Shooting a falling pear, on page 77</a:t>
            </a:r>
          </a:p>
        </p:txBody>
      </p:sp>
      <p:grpSp>
        <p:nvGrpSpPr>
          <p:cNvPr id="163843" name="Group 2">
            <a:extLst>
              <a:ext uri="{FF2B5EF4-FFF2-40B4-BE49-F238E27FC236}">
                <a16:creationId xmlns:a16="http://schemas.microsoft.com/office/drawing/2014/main" id="{820D99A5-D5AE-4C66-B573-D4702E005BAC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1336675"/>
            <a:ext cx="6450012" cy="3292475"/>
            <a:chOff x="2003914" y="862483"/>
            <a:chExt cx="8601456" cy="4389120"/>
          </a:xfrm>
        </p:grpSpPr>
        <p:pic>
          <p:nvPicPr>
            <p:cNvPr id="163845" name="Picture 19">
              <a:extLst>
                <a:ext uri="{FF2B5EF4-FFF2-40B4-BE49-F238E27FC236}">
                  <a16:creationId xmlns:a16="http://schemas.microsoft.com/office/drawing/2014/main" id="{7E9E14C8-0F74-4253-B244-E779BA43B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914" y="862483"/>
              <a:ext cx="8601456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4BEB3FD-7E5C-4394-9AA0-D43B702521C2}"/>
                </a:ext>
              </a:extLst>
            </p:cNvPr>
            <p:cNvSpPr/>
            <p:nvPr/>
          </p:nvSpPr>
          <p:spPr>
            <a:xfrm>
              <a:off x="2003914" y="5042094"/>
              <a:ext cx="1208818" cy="165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661E3F-79B6-48FD-871A-41AC3E6AFC4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37770" y="4533998"/>
            <a:ext cx="6981424" cy="1433919"/>
          </a:xfrm>
          <a:prstGeom prst="rect">
            <a:avLst/>
          </a:prstGeom>
          <a:blipFill>
            <a:blip r:embed="rId3"/>
            <a:stretch>
              <a:fillRect l="-262" t="-422" b="-3376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75521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Box 1">
            <a:extLst>
              <a:ext uri="{FF2B5EF4-FFF2-40B4-BE49-F238E27FC236}">
                <a16:creationId xmlns:a16="http://schemas.microsoft.com/office/drawing/2014/main" id="{9AD4CB9D-348A-46AF-BF13-9B44D690A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"/>
            <a:ext cx="46482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The monkey jumps from the tree at the moment when the tranquilizer arrow leaves the barrel: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Is there a hit?</a:t>
            </a:r>
          </a:p>
        </p:txBody>
      </p:sp>
      <p:sp>
        <p:nvSpPr>
          <p:cNvPr id="185347" name="TextBox 1">
            <a:extLst>
              <a:ext uri="{FF2B5EF4-FFF2-40B4-BE49-F238E27FC236}">
                <a16:creationId xmlns:a16="http://schemas.microsoft.com/office/drawing/2014/main" id="{E516E6DD-DDE5-41EF-9E74-2210E6CD4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0163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x,y</a:t>
            </a:r>
            <a:r>
              <a:rPr lang="en-US" altLang="en-US" sz="2400" dirty="0"/>
              <a:t> motions are independent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27EE4B-9A10-4A69-A383-6F51B465A1B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5180" y="533400"/>
            <a:ext cx="2413481" cy="120032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4E736-0EE9-4DA0-A587-E444CD6C084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72200" y="1828800"/>
            <a:ext cx="1826461" cy="85632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2237E-710B-4347-9A7F-985D83DE62C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10200" y="2743200"/>
            <a:ext cx="3501022" cy="147527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85351" name="Picture 4">
            <a:extLst>
              <a:ext uri="{FF2B5EF4-FFF2-40B4-BE49-F238E27FC236}">
                <a16:creationId xmlns:a16="http://schemas.microsoft.com/office/drawing/2014/main" id="{32A5258E-15C2-4D5F-9472-FEC65E80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1"/>
          <a:stretch>
            <a:fillRect/>
          </a:stretch>
        </p:blipFill>
        <p:spPr bwMode="auto">
          <a:xfrm>
            <a:off x="711200" y="1447800"/>
            <a:ext cx="4008438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2" name="TextBox 5">
            <a:extLst>
              <a:ext uri="{FF2B5EF4-FFF2-40B4-BE49-F238E27FC236}">
                <a16:creationId xmlns:a16="http://schemas.microsoft.com/office/drawing/2014/main" id="{39C76331-9413-4C27-8080-FD339D171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35513"/>
            <a:ext cx="3886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Condition: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For a hit, the x and y coordinates must be the same for a particular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C4345-CAA1-43AD-9233-8D61369E4A2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83382" y="4485533"/>
            <a:ext cx="2744726" cy="830997"/>
          </a:xfrm>
          <a:prstGeom prst="rect">
            <a:avLst/>
          </a:prstGeom>
          <a:blipFill rotWithShape="1">
            <a:blip r:embed="rId6"/>
            <a:stretch>
              <a:fillRect b="-1617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110A72-C148-4AC3-B644-F5105D05A5F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82870" y="5181600"/>
            <a:ext cx="3912931" cy="1225657"/>
          </a:xfrm>
          <a:prstGeom prst="rect">
            <a:avLst/>
          </a:prstGeom>
          <a:blipFill rotWithShape="1">
            <a:blip r:embed="rId7"/>
            <a:stretch>
              <a:fillRect b="-1044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3BC708-371D-4714-95D9-47BDD355BD4D}"/>
              </a:ext>
            </a:extLst>
          </p:cNvPr>
          <p:cNvCxnSpPr/>
          <p:nvPr/>
        </p:nvCxnSpPr>
        <p:spPr>
          <a:xfrm flipV="1">
            <a:off x="4495800" y="5638800"/>
            <a:ext cx="381000" cy="407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8AF484-C36F-4B2D-9FA3-734F611A14EF}"/>
              </a:ext>
            </a:extLst>
          </p:cNvPr>
          <p:cNvCxnSpPr/>
          <p:nvPr/>
        </p:nvCxnSpPr>
        <p:spPr>
          <a:xfrm flipV="1">
            <a:off x="4899025" y="5111750"/>
            <a:ext cx="381000" cy="4095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45A372-B43E-451F-8F9B-A8895D215F44}"/>
              </a:ext>
            </a:extLst>
          </p:cNvPr>
          <p:cNvCxnSpPr/>
          <p:nvPr/>
        </p:nvCxnSpPr>
        <p:spPr>
          <a:xfrm flipV="1">
            <a:off x="5791200" y="5456238"/>
            <a:ext cx="381000" cy="4079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A2A762-1895-4F2A-A3B3-EE88B1C0A5D3}"/>
              </a:ext>
            </a:extLst>
          </p:cNvPr>
          <p:cNvCxnSpPr/>
          <p:nvPr/>
        </p:nvCxnSpPr>
        <p:spPr>
          <a:xfrm flipV="1">
            <a:off x="7085013" y="5434013"/>
            <a:ext cx="381000" cy="4095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4E4F8B1-E55E-4C00-A4EB-82BFF6294472}"/>
              </a:ext>
            </a:extLst>
          </p:cNvPr>
          <p:cNvSpPr txBox="1"/>
          <p:nvPr/>
        </p:nvSpPr>
        <p:spPr>
          <a:xfrm>
            <a:off x="5484813" y="636306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There is a hit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B784EB-FA3D-4B9E-9290-33F6B272AA90}"/>
              </a:ext>
            </a:extLst>
          </p:cNvPr>
          <p:cNvCxnSpPr>
            <a:stCxn id="2" idx="1"/>
            <a:endCxn id="2" idx="1"/>
          </p:cNvCxnSpPr>
          <p:nvPr/>
        </p:nvCxnSpPr>
        <p:spPr>
          <a:xfrm>
            <a:off x="5484813" y="656311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3">
            <a:extLst>
              <a:ext uri="{FF2B5EF4-FFF2-40B4-BE49-F238E27FC236}">
                <a16:creationId xmlns:a16="http://schemas.microsoft.com/office/drawing/2014/main" id="{AB096122-33DE-4C2B-860C-F4B6A841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0638"/>
            <a:ext cx="70389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TextBox 1">
            <a:extLst>
              <a:ext uri="{FF2B5EF4-FFF2-40B4-BE49-F238E27FC236}">
                <a16:creationId xmlns:a16="http://schemas.microsoft.com/office/drawing/2014/main" id="{C76B8740-4CE6-41B8-A606-FB34A5C81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0668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Where is the monkey??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B07631FF-8DC3-4B19-9503-AD7A8159F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Helicopter drops parcel</a:t>
            </a:r>
          </a:p>
        </p:txBody>
      </p:sp>
      <p:sp>
        <p:nvSpPr>
          <p:cNvPr id="187395" name="Rectangle 4" descr="Green marble">
            <a:extLst>
              <a:ext uri="{FF2B5EF4-FFF2-40B4-BE49-F238E27FC236}">
                <a16:creationId xmlns:a16="http://schemas.microsoft.com/office/drawing/2014/main" id="{177C44AB-40B5-4EB7-8C6B-11A199E31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38200"/>
            <a:ext cx="7769225" cy="825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7396" name="Picture 6" descr="Fg03_058">
            <a:extLst>
              <a:ext uri="{FF2B5EF4-FFF2-40B4-BE49-F238E27FC236}">
                <a16:creationId xmlns:a16="http://schemas.microsoft.com/office/drawing/2014/main" id="{82B11B1A-8162-4D9E-BBAB-D8001075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A288041-FB21-4ECB-9AD9-ACA89F1DB096}"/>
              </a:ext>
            </a:extLst>
          </p:cNvPr>
          <p:cNvGraphicFramePr>
            <a:graphicFrameLocks noGrp="1"/>
          </p:cNvGraphicFramePr>
          <p:nvPr/>
        </p:nvGraphicFramePr>
        <p:xfrm>
          <a:off x="293052" y="2133600"/>
          <a:ext cx="4114800" cy="11186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8616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Vertical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motion: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2"/>
                      <a:stretch>
                        <a:fillRect l="-43008" r="-21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8419" name="Rectangle 2">
            <a:extLst>
              <a:ext uri="{FF2B5EF4-FFF2-40B4-BE49-F238E27FC236}">
                <a16:creationId xmlns:a16="http://schemas.microsoft.com/office/drawing/2014/main" id="{DFD687C5-6619-4D42-BAA6-D37904A24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Parcel delivered by helicopter</a:t>
            </a:r>
          </a:p>
        </p:txBody>
      </p:sp>
      <p:sp>
        <p:nvSpPr>
          <p:cNvPr id="188420" name="Rectangle 4" descr="Green marble">
            <a:extLst>
              <a:ext uri="{FF2B5EF4-FFF2-40B4-BE49-F238E27FC236}">
                <a16:creationId xmlns:a16="http://schemas.microsoft.com/office/drawing/2014/main" id="{531A9DBA-2331-424B-AFFE-20D2A50F3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38200"/>
            <a:ext cx="7769225" cy="825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8421" name="TextBox 1">
            <a:extLst>
              <a:ext uri="{FF2B5EF4-FFF2-40B4-BE49-F238E27FC236}">
                <a16:creationId xmlns:a16="http://schemas.microsoft.com/office/drawing/2014/main" id="{51D4DED3-7F6E-4A26-AA15-3A2175B1F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985838"/>
            <a:ext cx="602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v</a:t>
            </a:r>
            <a:r>
              <a:rPr lang="en-US" altLang="en-US" sz="1800" baseline="-25000">
                <a:solidFill>
                  <a:srgbClr val="000000"/>
                </a:solidFill>
              </a:rPr>
              <a:t>heli</a:t>
            </a:r>
            <a:r>
              <a:rPr lang="en-US" altLang="en-US" sz="1800">
                <a:solidFill>
                  <a:srgbClr val="000000"/>
                </a:solidFill>
              </a:rPr>
              <a:t>, v</a:t>
            </a:r>
            <a:r>
              <a:rPr lang="en-US" altLang="en-US" sz="1800" baseline="-25000">
                <a:solidFill>
                  <a:srgbClr val="000000"/>
                </a:solidFill>
              </a:rPr>
              <a:t>car</a:t>
            </a:r>
            <a:r>
              <a:rPr lang="en-US" altLang="en-US" sz="1800">
                <a:solidFill>
                  <a:srgbClr val="000000"/>
                </a:solidFill>
              </a:rPr>
              <a:t> go in the same direction: difference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3135D-16DE-4844-85F5-59105AC1138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1326794"/>
            <a:ext cx="2743200" cy="461665"/>
          </a:xfrm>
          <a:prstGeom prst="rect">
            <a:avLst/>
          </a:prstGeom>
          <a:blipFill rotWithShape="1">
            <a:blip r:embed="rId4"/>
            <a:stretch>
              <a:fillRect b="-1266"/>
            </a:stretch>
          </a:blipFill>
          <a:ln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8D0926-88A6-4650-9EF8-32E8F553678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96932" y="1219200"/>
            <a:ext cx="3775584" cy="67685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8424" name="TextBox 6">
            <a:extLst>
              <a:ext uri="{FF2B5EF4-FFF2-40B4-BE49-F238E27FC236}">
                <a16:creationId xmlns:a16="http://schemas.microsoft.com/office/drawing/2014/main" id="{9BFF0BC8-0348-4FFA-9A39-6EBE3540F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2070100"/>
            <a:ext cx="76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ground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142C6B-AC30-4D26-A823-A3BE574A8058}"/>
              </a:ext>
            </a:extLst>
          </p:cNvPr>
          <p:cNvCxnSpPr>
            <a:stCxn id="188424" idx="0"/>
          </p:cNvCxnSpPr>
          <p:nvPr/>
        </p:nvCxnSpPr>
        <p:spPr>
          <a:xfrm flipH="1" flipV="1">
            <a:off x="2133600" y="1789113"/>
            <a:ext cx="274638" cy="2809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C7D96B-8DF5-4C39-A100-360914B49D7F}"/>
              </a:ext>
            </a:extLst>
          </p:cNvPr>
          <p:cNvCxnSpPr>
            <a:stCxn id="188424" idx="0"/>
          </p:cNvCxnSpPr>
          <p:nvPr/>
        </p:nvCxnSpPr>
        <p:spPr>
          <a:xfrm flipV="1">
            <a:off x="2408238" y="1789113"/>
            <a:ext cx="381000" cy="2809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427" name="TextBox 18">
            <a:extLst>
              <a:ext uri="{FF2B5EF4-FFF2-40B4-BE49-F238E27FC236}">
                <a16:creationId xmlns:a16="http://schemas.microsoft.com/office/drawing/2014/main" id="{F9E423F1-51EE-4641-8A6E-4C222F8C3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94013"/>
            <a:ext cx="10874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u="sng">
                <a:solidFill>
                  <a:srgbClr val="000000"/>
                </a:solidFill>
              </a:rPr>
              <a:t>t=3.99s</a:t>
            </a:r>
          </a:p>
        </p:txBody>
      </p:sp>
      <p:sp>
        <p:nvSpPr>
          <p:cNvPr id="188428" name="TextBox 19">
            <a:extLst>
              <a:ext uri="{FF2B5EF4-FFF2-40B4-BE49-F238E27FC236}">
                <a16:creationId xmlns:a16="http://schemas.microsoft.com/office/drawing/2014/main" id="{9029667E-FBB2-4042-8787-FD74848B9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23622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Time to hit the ground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1E4E99-1EB4-43F4-B957-55C354C67EE1}"/>
              </a:ext>
            </a:extLst>
          </p:cNvPr>
          <p:cNvCxnSpPr>
            <a:stCxn id="188428" idx="1"/>
          </p:cNvCxnSpPr>
          <p:nvPr/>
        </p:nvCxnSpPr>
        <p:spPr>
          <a:xfrm flipH="1">
            <a:off x="4587875" y="2500313"/>
            <a:ext cx="90488" cy="461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4721CB7-33A2-4A4B-88D6-CBD507119420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200400"/>
          <a:ext cx="4114800" cy="68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Horizontal motion: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6"/>
                      <a:stretch>
                        <a:fillRect l="-43008" t="-4425" b="-708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8431" name="TextBox 28">
            <a:extLst>
              <a:ext uri="{FF2B5EF4-FFF2-40B4-BE49-F238E27FC236}">
                <a16:creationId xmlns:a16="http://schemas.microsoft.com/office/drawing/2014/main" id="{A79C7FE4-442D-4898-920E-57BFDAF32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602288"/>
            <a:ext cx="364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The parcel is always below the helicopter</a:t>
            </a:r>
          </a:p>
        </p:txBody>
      </p:sp>
      <p:sp>
        <p:nvSpPr>
          <p:cNvPr id="188432" name="TextBox 33">
            <a:extLst>
              <a:ext uri="{FF2B5EF4-FFF2-40B4-BE49-F238E27FC236}">
                <a16:creationId xmlns:a16="http://schemas.microsoft.com/office/drawing/2014/main" id="{6F372559-DE68-41D2-9126-F1B553A46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3694113"/>
            <a:ext cx="396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Release distance is 55.4m behind the car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547C422-9D15-4C85-A60B-0F3253F24799}"/>
              </a:ext>
            </a:extLst>
          </p:cNvPr>
          <p:cNvCxnSpPr>
            <a:stCxn id="188432" idx="1"/>
            <a:endCxn id="188438" idx="3"/>
          </p:cNvCxnSpPr>
          <p:nvPr/>
        </p:nvCxnSpPr>
        <p:spPr>
          <a:xfrm flipH="1">
            <a:off x="4059238" y="3848100"/>
            <a:ext cx="400050" cy="236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A24F55B-DE32-48C9-A70F-CFD881F1CAF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1520" y="4572000"/>
            <a:ext cx="2470868" cy="786241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344456-534B-43F5-AC78-02DBCAC0DF4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51214" y="4861016"/>
            <a:ext cx="1531638" cy="46166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8436" name="TextBox 38">
            <a:extLst>
              <a:ext uri="{FF2B5EF4-FFF2-40B4-BE49-F238E27FC236}">
                <a16:creationId xmlns:a16="http://schemas.microsoft.com/office/drawing/2014/main" id="{17422CEC-4DFD-446E-8E76-0763A7CAE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32500"/>
            <a:ext cx="28146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Reference from: helicopter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Positive is down</a:t>
            </a:r>
          </a:p>
        </p:txBody>
      </p:sp>
      <p:pic>
        <p:nvPicPr>
          <p:cNvPr id="188437" name="Picture 2">
            <a:extLst>
              <a:ext uri="{FF2B5EF4-FFF2-40B4-BE49-F238E27FC236}">
                <a16:creationId xmlns:a16="http://schemas.microsoft.com/office/drawing/2014/main" id="{A1EEAB22-4801-44CA-B0EA-34AE935B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19"/>
          <a:stretch>
            <a:fillRect/>
          </a:stretch>
        </p:blipFill>
        <p:spPr bwMode="auto">
          <a:xfrm>
            <a:off x="119063" y="3867150"/>
            <a:ext cx="31623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38" name="TextBox 27">
            <a:extLst>
              <a:ext uri="{FF2B5EF4-FFF2-40B4-BE49-F238E27FC236}">
                <a16:creationId xmlns:a16="http://schemas.microsoft.com/office/drawing/2014/main" id="{0DBB4799-E956-4C6D-BD0E-F218444D1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3852863"/>
            <a:ext cx="1323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000000"/>
                </a:solidFill>
              </a:rPr>
              <a:t>x=55.4m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A2A84F-035C-446C-A245-56152C4C6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900"/>
            <a:ext cx="8518525" cy="1328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You throw a ball horizontally off a roof. Assuming the ball behaves as an ideal projectile, the time until it lands is determined only by</a:t>
            </a:r>
            <a:endParaRPr lang="en-IN" sz="2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6FCAA0-B930-467C-A5F8-958CD57DBA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349500"/>
            <a:ext cx="8402638" cy="3871913"/>
          </a:xfrm>
        </p:spPr>
        <p:txBody>
          <a:bodyPr/>
          <a:lstStyle/>
          <a:p>
            <a:pPr marL="346075" indent="-346075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/>
            </a:pPr>
            <a:r>
              <a:rPr lang="en-US" dirty="0">
                <a:solidFill>
                  <a:schemeClr val="dk1"/>
                </a:solidFill>
                <a:sym typeface="Arial"/>
              </a:rPr>
              <a:t>a. its initial speed and the horizontal distance to the point where it lands.</a:t>
            </a:r>
          </a:p>
          <a:p>
            <a:pPr marL="432" indent="0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/>
            </a:pPr>
            <a:r>
              <a:rPr lang="en-US" dirty="0">
                <a:solidFill>
                  <a:schemeClr val="dk1"/>
                </a:solidFill>
                <a:sym typeface="Arial"/>
              </a:rPr>
              <a:t>b. the height of the roof and its initial speed. </a:t>
            </a:r>
          </a:p>
          <a:p>
            <a:pPr marL="432" indent="0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/>
            </a:pPr>
            <a:r>
              <a:rPr lang="en-US" dirty="0">
                <a:solidFill>
                  <a:schemeClr val="dk1"/>
                </a:solidFill>
                <a:sym typeface="Arial"/>
              </a:rPr>
              <a:t>c. the height of the roof.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A410-A620-4506-850E-B8E2F30BF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2033588"/>
          </a:xfrm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600">
                <a:cs typeface="Times New Roman" panose="02020603050405020304" pitchFamily="18" charset="0"/>
                <a:sym typeface="Times New Roman" panose="02020603050405020304" pitchFamily="18" charset="0"/>
              </a:rPr>
              <a:t>You and a friend throw two rocks off a bridge. Your friend throws hers with an initial direction 30° </a:t>
            </a:r>
            <a:br>
              <a:rPr lang="en-US" altLang="en-US" sz="2600"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r>
              <a:rPr lang="en-US" altLang="en-US" sz="2600">
                <a:cs typeface="Times New Roman" panose="02020603050405020304" pitchFamily="18" charset="0"/>
                <a:sym typeface="Times New Roman" panose="02020603050405020304" pitchFamily="18" charset="0"/>
              </a:rPr>
              <a:t>below the horizontal. You throw yours with the same initial speed but in a direction 30° above the horizontal. When the two rocks hit the water</a:t>
            </a:r>
            <a:endParaRPr lang="en-IN" altLang="en-US" sz="2600"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E2FBE-966A-4C58-AA00-70A2D20100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963863"/>
            <a:ext cx="8229600" cy="3060700"/>
          </a:xfrm>
        </p:spPr>
        <p:txBody>
          <a:bodyPr/>
          <a:lstStyle/>
          <a:p>
            <a:pPr marL="432" indent="0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/>
            </a:pPr>
            <a:r>
              <a:rPr lang="en-US" dirty="0">
                <a:solidFill>
                  <a:schemeClr val="dk1"/>
                </a:solidFill>
                <a:sym typeface="Arial"/>
              </a:rPr>
              <a:t>a. your friend</a:t>
            </a:r>
            <a:r>
              <a:rPr lang="fr-FR" dirty="0">
                <a:solidFill>
                  <a:schemeClr val="dk1"/>
                </a:solidFill>
                <a:sym typeface="Arial"/>
              </a:rPr>
              <a:t>'</a:t>
            </a:r>
            <a:r>
              <a:rPr lang="en-US" dirty="0">
                <a:solidFill>
                  <a:schemeClr val="dk1"/>
                </a:solidFill>
                <a:sym typeface="Arial"/>
              </a:rPr>
              <a:t>s is moving faster.</a:t>
            </a:r>
          </a:p>
          <a:p>
            <a:pPr marL="432" indent="0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/>
            </a:pPr>
            <a:r>
              <a:rPr lang="en-US" dirty="0">
                <a:solidFill>
                  <a:schemeClr val="dk1"/>
                </a:solidFill>
                <a:sym typeface="Arial"/>
              </a:rPr>
              <a:t>b. yours is moving faster.</a:t>
            </a:r>
          </a:p>
          <a:p>
            <a:pPr marL="432" indent="0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/>
            </a:pPr>
            <a:r>
              <a:rPr lang="en-US" dirty="0">
                <a:solidFill>
                  <a:schemeClr val="dk1"/>
                </a:solidFill>
                <a:sym typeface="Arial"/>
              </a:rPr>
              <a:t>c. they are moving at the same speed.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7D3A9853-F868-4C59-81AA-72776A72F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Center-seeking Acceleration</a:t>
            </a:r>
          </a:p>
        </p:txBody>
      </p:sp>
      <p:sp>
        <p:nvSpPr>
          <p:cNvPr id="193540" name="Rectangle 4" descr="Green marble">
            <a:extLst>
              <a:ext uri="{FF2B5EF4-FFF2-40B4-BE49-F238E27FC236}">
                <a16:creationId xmlns:a16="http://schemas.microsoft.com/office/drawing/2014/main" id="{C839B0E9-17E9-42FA-99DF-F743381A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143000"/>
            <a:ext cx="7823200" cy="825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289EBC51-7308-408E-AD91-7D25AFC7E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86000"/>
            <a:ext cx="4191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000" b="1" i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br>
              <a:rPr lang="en-US" altLang="en-US" sz="6000" b="1">
                <a:solidFill>
                  <a:srgbClr val="FF0000"/>
                </a:solidFill>
              </a:rPr>
            </a:br>
            <a:endParaRPr lang="en-US" altLang="en-US" sz="6000" b="1">
              <a:solidFill>
                <a:srgbClr val="FF0000"/>
              </a:solidFill>
            </a:endParaRPr>
          </a:p>
        </p:txBody>
      </p:sp>
      <p:pic>
        <p:nvPicPr>
          <p:cNvPr id="193542" name="Picture 6" descr="FG03_032A">
            <a:extLst>
              <a:ext uri="{FF2B5EF4-FFF2-40B4-BE49-F238E27FC236}">
                <a16:creationId xmlns:a16="http://schemas.microsoft.com/office/drawing/2014/main" id="{2BA77433-B9B6-4C7E-B3F0-E9EED6DBA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17999"/>
          <a:stretch>
            <a:fillRect/>
          </a:stretch>
        </p:blipFill>
        <p:spPr bwMode="auto">
          <a:xfrm>
            <a:off x="533400" y="1600200"/>
            <a:ext cx="2963863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3" name="Picture 7" descr="FG03_032C">
            <a:extLst>
              <a:ext uri="{FF2B5EF4-FFF2-40B4-BE49-F238E27FC236}">
                <a16:creationId xmlns:a16="http://schemas.microsoft.com/office/drawing/2014/main" id="{10A182A8-1828-4548-BDBF-5EFAA0E3E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17999" b="6000"/>
          <a:stretch>
            <a:fillRect/>
          </a:stretch>
        </p:blipFill>
        <p:spPr bwMode="auto">
          <a:xfrm>
            <a:off x="5181600" y="1524000"/>
            <a:ext cx="3235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4" name="Picture 8" descr="FG03_032B">
            <a:extLst>
              <a:ext uri="{FF2B5EF4-FFF2-40B4-BE49-F238E27FC236}">
                <a16:creationId xmlns:a16="http://schemas.microsoft.com/office/drawing/2014/main" id="{BFD63721-FEE5-4ACD-86D9-C7EC6D7A1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 b="26401"/>
          <a:stretch>
            <a:fillRect/>
          </a:stretch>
        </p:blipFill>
        <p:spPr bwMode="auto">
          <a:xfrm>
            <a:off x="2133600" y="3505200"/>
            <a:ext cx="35655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5" name="AutoShape 9">
            <a:extLst>
              <a:ext uri="{FF2B5EF4-FFF2-40B4-BE49-F238E27FC236}">
                <a16:creationId xmlns:a16="http://schemas.microsoft.com/office/drawing/2014/main" id="{B654838D-C6C3-42E6-951E-28E91C8A5139}"/>
              </a:ext>
            </a:extLst>
          </p:cNvPr>
          <p:cNvSpPr>
            <a:spLocks noChangeArrowheads="1"/>
          </p:cNvSpPr>
          <p:nvPr/>
        </p:nvSpPr>
        <p:spPr bwMode="auto">
          <a:xfrm rot="5400480">
            <a:off x="3467894" y="1789906"/>
            <a:ext cx="1676400" cy="17541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3546" name="AutoShape 10">
            <a:extLst>
              <a:ext uri="{FF2B5EF4-FFF2-40B4-BE49-F238E27FC236}">
                <a16:creationId xmlns:a16="http://schemas.microsoft.com/office/drawing/2014/main" id="{939CBCCC-C1F1-4571-B292-41EF3F664E8D}"/>
              </a:ext>
            </a:extLst>
          </p:cNvPr>
          <p:cNvSpPr>
            <a:spLocks noChangeArrowheads="1"/>
          </p:cNvSpPr>
          <p:nvPr/>
        </p:nvSpPr>
        <p:spPr bwMode="auto">
          <a:xfrm rot="-2387053">
            <a:off x="4800600" y="3429000"/>
            <a:ext cx="3624263" cy="2022475"/>
          </a:xfrm>
          <a:prstGeom prst="curvedUpArrow">
            <a:avLst>
              <a:gd name="adj1" fmla="val 35840"/>
              <a:gd name="adj2" fmla="val 7168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Box 1">
            <a:extLst>
              <a:ext uri="{FF2B5EF4-FFF2-40B4-BE49-F238E27FC236}">
                <a16:creationId xmlns:a16="http://schemas.microsoft.com/office/drawing/2014/main" id="{853A0561-2A42-409A-B37B-F29C5619D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841375"/>
            <a:ext cx="342106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	Uniform Circular Motion</a:t>
            </a:r>
          </a:p>
        </p:txBody>
      </p:sp>
      <p:sp>
        <p:nvSpPr>
          <p:cNvPr id="194563" name="TextBox 2">
            <a:extLst>
              <a:ext uri="{FF2B5EF4-FFF2-40B4-BE49-F238E27FC236}">
                <a16:creationId xmlns:a16="http://schemas.microsoft.com/office/drawing/2014/main" id="{B31C4423-3AB1-4620-915C-B6DD4D2D7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1568450"/>
            <a:ext cx="6789738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object moving along a circular path with a constant speed </a:t>
            </a:r>
            <a:r>
              <a:rPr lang="en-US" altLang="en-US" sz="15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(magnitude of velocity)</a:t>
            </a:r>
          </a:p>
        </p:txBody>
      </p:sp>
      <p:grpSp>
        <p:nvGrpSpPr>
          <p:cNvPr id="194564" name="Group 12">
            <a:extLst>
              <a:ext uri="{FF2B5EF4-FFF2-40B4-BE49-F238E27FC236}">
                <a16:creationId xmlns:a16="http://schemas.microsoft.com/office/drawing/2014/main" id="{500763E6-6059-42E3-97D1-038AB2A2371D}"/>
              </a:ext>
            </a:extLst>
          </p:cNvPr>
          <p:cNvGrpSpPr>
            <a:grpSpLocks/>
          </p:cNvGrpSpPr>
          <p:nvPr/>
        </p:nvGrpSpPr>
        <p:grpSpPr bwMode="auto">
          <a:xfrm>
            <a:off x="7029450" y="895350"/>
            <a:ext cx="2060575" cy="5067300"/>
            <a:chOff x="9431379" y="24222"/>
            <a:chExt cx="2749296" cy="6833777"/>
          </a:xfrm>
        </p:grpSpPr>
        <p:pic>
          <p:nvPicPr>
            <p:cNvPr id="194567" name="Picture 3">
              <a:extLst>
                <a:ext uri="{FF2B5EF4-FFF2-40B4-BE49-F238E27FC236}">
                  <a16:creationId xmlns:a16="http://schemas.microsoft.com/office/drawing/2014/main" id="{2CB85F8B-3CDF-4BDA-B80E-ECDA0E550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1379" y="24222"/>
              <a:ext cx="2749296" cy="6833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78FD89-F179-4590-9D02-26128B2515AC}"/>
                </a:ext>
              </a:extLst>
            </p:cNvPr>
            <p:cNvSpPr/>
            <p:nvPr/>
          </p:nvSpPr>
          <p:spPr>
            <a:xfrm>
              <a:off x="9431379" y="6667459"/>
              <a:ext cx="1328050" cy="190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35C30A-7CFB-4971-9F24-372A5EF63961}"/>
                </a:ext>
              </a:extLst>
            </p:cNvPr>
            <p:cNvSpPr/>
            <p:nvPr/>
          </p:nvSpPr>
          <p:spPr>
            <a:xfrm>
              <a:off x="10806028" y="1321612"/>
              <a:ext cx="586714" cy="381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824E77-4697-4082-9617-2354334DDC9F}"/>
                </a:ext>
              </a:extLst>
            </p:cNvPr>
            <p:cNvSpPr/>
            <p:nvPr/>
          </p:nvSpPr>
          <p:spPr>
            <a:xfrm>
              <a:off x="11098326" y="1437221"/>
              <a:ext cx="1033634" cy="757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9041D4-EEA5-4DA5-B5FD-0AA01BEF403F}"/>
                </a:ext>
              </a:extLst>
            </p:cNvPr>
            <p:cNvSpPr/>
            <p:nvPr/>
          </p:nvSpPr>
          <p:spPr>
            <a:xfrm>
              <a:off x="10431123" y="3085720"/>
              <a:ext cx="563415" cy="276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28F022-D6A6-4EFF-8D08-BC66A0E7A7B5}"/>
                </a:ext>
              </a:extLst>
            </p:cNvPr>
            <p:cNvSpPr/>
            <p:nvPr/>
          </p:nvSpPr>
          <p:spPr>
            <a:xfrm>
              <a:off x="10848390" y="2689653"/>
              <a:ext cx="586714" cy="672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381456-D9EB-4B3C-8A3C-358086A967B1}"/>
                </a:ext>
              </a:extLst>
            </p:cNvPr>
            <p:cNvSpPr/>
            <p:nvPr/>
          </p:nvSpPr>
          <p:spPr>
            <a:xfrm>
              <a:off x="11538891" y="2141580"/>
              <a:ext cx="550706" cy="98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F42B37-91C6-435A-928D-64EA6D323E5C}"/>
                </a:ext>
              </a:extLst>
            </p:cNvPr>
            <p:cNvSpPr/>
            <p:nvPr/>
          </p:nvSpPr>
          <p:spPr>
            <a:xfrm>
              <a:off x="11346143" y="2788134"/>
              <a:ext cx="586715" cy="381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67A4825-6CB6-4390-98B5-6240469DFFE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2375" y="2334409"/>
            <a:ext cx="6259049" cy="3493008"/>
          </a:xfrm>
          <a:prstGeom prst="rect">
            <a:avLst/>
          </a:prstGeom>
          <a:blipFill>
            <a:blip r:embed="rId3"/>
            <a:stretch>
              <a:fillRect l="-292" t="-174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4566" name="TextBox 5">
            <a:extLst>
              <a:ext uri="{FF2B5EF4-FFF2-40B4-BE49-F238E27FC236}">
                <a16:creationId xmlns:a16="http://schemas.microsoft.com/office/drawing/2014/main" id="{BF3AD8EF-ABE9-4B5B-9C95-46BEE175B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6402388"/>
            <a:ext cx="4176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Courtesy of Wenhao Wu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6" name="Group 3">
            <a:extLst>
              <a:ext uri="{FF2B5EF4-FFF2-40B4-BE49-F238E27FC236}">
                <a16:creationId xmlns:a16="http://schemas.microsoft.com/office/drawing/2014/main" id="{959F1B17-59BC-489E-B592-445EA462FE5D}"/>
              </a:ext>
            </a:extLst>
          </p:cNvPr>
          <p:cNvGrpSpPr>
            <a:grpSpLocks/>
          </p:cNvGrpSpPr>
          <p:nvPr/>
        </p:nvGrpSpPr>
        <p:grpSpPr bwMode="auto">
          <a:xfrm>
            <a:off x="58738" y="935038"/>
            <a:ext cx="9018587" cy="4768850"/>
            <a:chOff x="52787" y="104241"/>
            <a:chExt cx="12023369" cy="635815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3889267-CA64-4CA1-9C76-E0FEC07F8EC2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2787" y="179648"/>
              <a:ext cx="11966685" cy="6282745"/>
            </a:xfrm>
            <a:prstGeom prst="rect">
              <a:avLst/>
            </a:prstGeom>
            <a:blipFill>
              <a:blip r:embed="rId2"/>
              <a:stretch>
                <a:fillRect l="-272" t="-388" b="-38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grpSp>
          <p:nvGrpSpPr>
            <p:cNvPr id="195589" name="Group 24">
              <a:extLst>
                <a:ext uri="{FF2B5EF4-FFF2-40B4-BE49-F238E27FC236}">
                  <a16:creationId xmlns:a16="http://schemas.microsoft.com/office/drawing/2014/main" id="{57676DBC-1DDA-477E-A41A-4DFEF0A94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2101" y="104241"/>
              <a:ext cx="3624055" cy="3454272"/>
              <a:chOff x="5724850" y="415424"/>
              <a:chExt cx="3624055" cy="3454272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490B8B7E-A16A-471A-BEF6-BD0FDC7A1D43}"/>
                  </a:ext>
                </a:extLst>
              </p:cNvPr>
              <p:cNvCxnSpPr/>
              <p:nvPr/>
            </p:nvCxnSpPr>
            <p:spPr>
              <a:xfrm>
                <a:off x="5725598" y="2339378"/>
                <a:ext cx="3513253" cy="0"/>
              </a:xfrm>
              <a:prstGeom prst="straightConnector1">
                <a:avLst/>
              </a:prstGeom>
              <a:ln w="50800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2DED898B-0681-4F76-9E9B-9EECC4698064}"/>
                  </a:ext>
                </a:extLst>
              </p:cNvPr>
              <p:cNvCxnSpPr/>
              <p:nvPr/>
            </p:nvCxnSpPr>
            <p:spPr>
              <a:xfrm flipV="1">
                <a:off x="7363705" y="546651"/>
                <a:ext cx="0" cy="3323002"/>
              </a:xfrm>
              <a:prstGeom prst="straightConnector1">
                <a:avLst/>
              </a:prstGeom>
              <a:ln w="50800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594" name="TextBox 7">
                <a:extLst>
                  <a:ext uri="{FF2B5EF4-FFF2-40B4-BE49-F238E27FC236}">
                    <a16:creationId xmlns:a16="http://schemas.microsoft.com/office/drawing/2014/main" id="{334FBFBC-A5BB-4A42-859E-F651F71DCE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4766" y="415424"/>
                <a:ext cx="347503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95595" name="TextBox 8">
                <a:extLst>
                  <a:ext uri="{FF2B5EF4-FFF2-40B4-BE49-F238E27FC236}">
                    <a16:creationId xmlns:a16="http://schemas.microsoft.com/office/drawing/2014/main" id="{46B7885A-EA77-4BD8-B92C-A8B87135FA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4743" y="2304531"/>
                <a:ext cx="347503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95596" name="TextBox 9">
                <a:extLst>
                  <a:ext uri="{FF2B5EF4-FFF2-40B4-BE49-F238E27FC236}">
                    <a16:creationId xmlns:a16="http://schemas.microsoft.com/office/drawing/2014/main" id="{9BB789F1-2139-4DFC-B495-0B3CB3120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01402" y="2306567"/>
                <a:ext cx="347503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95597" name="TextBox 16">
                <a:extLst>
                  <a:ext uri="{FF2B5EF4-FFF2-40B4-BE49-F238E27FC236}">
                    <a16:creationId xmlns:a16="http://schemas.microsoft.com/office/drawing/2014/main" id="{3880E8BF-F9C3-4E85-BBD8-2DF6F70B23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18641" y="1943847"/>
                <a:ext cx="468504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en-US" sz="1800" baseline="-25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BE3B06E-B7B1-4C05-BAC5-31F7AD7F5771}"/>
                  </a:ext>
                </a:extLst>
              </p:cNvPr>
              <p:cNvSpPr/>
              <p:nvPr/>
            </p:nvSpPr>
            <p:spPr>
              <a:xfrm>
                <a:off x="6172163" y="1160454"/>
                <a:ext cx="2380969" cy="235573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95599" name="TextBox 19">
                <a:extLst>
                  <a:ext uri="{FF2B5EF4-FFF2-40B4-BE49-F238E27FC236}">
                    <a16:creationId xmlns:a16="http://schemas.microsoft.com/office/drawing/2014/main" id="{34AC79CC-3BDB-4EC3-8577-9A47B628F0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2239" y="738228"/>
                <a:ext cx="451405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en-US" sz="1800" baseline="-25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600" name="TextBox 20">
                <a:extLst>
                  <a:ext uri="{FF2B5EF4-FFF2-40B4-BE49-F238E27FC236}">
                    <a16:creationId xmlns:a16="http://schemas.microsoft.com/office/drawing/2014/main" id="{5E1E5564-D20F-4B7D-9F92-FA907B535F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00127" y="1923539"/>
                <a:ext cx="451405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en-US" sz="1800" baseline="-25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194110D-569C-4159-B11F-928DBA775C19}"/>
                  </a:ext>
                </a:extLst>
              </p:cNvPr>
              <p:cNvSpPr/>
              <p:nvPr/>
            </p:nvSpPr>
            <p:spPr>
              <a:xfrm>
                <a:off x="7283281" y="1069441"/>
                <a:ext cx="158732" cy="18414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309CA6B-183A-4741-A9B6-CC8EA982A1A0}"/>
                  </a:ext>
                </a:extLst>
              </p:cNvPr>
              <p:cNvSpPr/>
              <p:nvPr/>
            </p:nvSpPr>
            <p:spPr>
              <a:xfrm>
                <a:off x="8472708" y="2248367"/>
                <a:ext cx="158732" cy="18202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C1A1356-F908-4E0E-96C4-6844AD4D12F9}"/>
                  </a:ext>
                </a:extLst>
              </p:cNvPr>
              <p:cNvSpPr/>
              <p:nvPr/>
            </p:nvSpPr>
            <p:spPr>
              <a:xfrm>
                <a:off x="6102320" y="2244134"/>
                <a:ext cx="160848" cy="18414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4758D2-A3A6-4469-92EF-4B3D6ED15A1F}"/>
                </a:ext>
              </a:extLst>
            </p:cNvPr>
            <p:cNvSpPr/>
            <p:nvPr/>
          </p:nvSpPr>
          <p:spPr>
            <a:xfrm>
              <a:off x="52787" y="180437"/>
              <a:ext cx="7970430" cy="15133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51381FB-FD37-414C-A9BA-98C8BCC0DC76}"/>
                </a:ext>
              </a:extLst>
            </p:cNvPr>
            <p:cNvSpPr/>
            <p:nvPr/>
          </p:nvSpPr>
          <p:spPr>
            <a:xfrm>
              <a:off x="54903" y="3704512"/>
              <a:ext cx="10203251" cy="3767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95587" name="TextBox 4">
            <a:extLst>
              <a:ext uri="{FF2B5EF4-FFF2-40B4-BE49-F238E27FC236}">
                <a16:creationId xmlns:a16="http://schemas.microsoft.com/office/drawing/2014/main" id="{D2642A74-78AC-41F4-B0AF-8BD4A2728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464300"/>
            <a:ext cx="2667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Courtesy of Wenhao Wu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9A69-0F40-43FA-8303-72AE75F7A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096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The Motion of a Model Car – Example 3.1</a:t>
            </a: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8284E-F00A-43B2-8759-D933BE21D5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5750"/>
            <a:ext cx="8229600" cy="393700"/>
          </a:xfrm>
        </p:spPr>
        <p:txBody>
          <a:bodyPr/>
          <a:lstStyle/>
          <a:p>
            <a:pPr marL="256032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chemeClr val="dk1"/>
                </a:solidFill>
                <a:sym typeface="Arial"/>
              </a:rPr>
              <a:t>See the worked example on page 67.</a:t>
            </a:r>
          </a:p>
        </p:txBody>
      </p:sp>
      <p:pic>
        <p:nvPicPr>
          <p:cNvPr id="139268" name="Picture 3" descr="The graph is y (m) versus x (m). The vector starts at P sub 1 (4.0, 2.0) at t sub 1 = 2.0 s and increases to the upper right toward P sub 2 (7.0, 6.0) or t sub 2 = 2.5 s. Vector V sub a v points from P sub 1 toward P sub 2. I doesn’t matter how long you make it; its magnitude will be found mathematically. Delta y = 4.0 m, and delta x = 3.0 m. A vertical (V sub a v, sub y) and a horizontal dashed line extends from P sub 1 (V sub a v, sub x). Angle theta is between vector V and V sub a v, sub x). V sub a v sub y = delta y divided by delta t. V sub a v, sub x = delta x divided by delta t.">
            <a:extLst>
              <a:ext uri="{FF2B5EF4-FFF2-40B4-BE49-F238E27FC236}">
                <a16:creationId xmlns:a16="http://schemas.microsoft.com/office/drawing/2014/main" id="{295E8A4E-1DF2-43B5-BE82-4E3250B0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"/>
          <a:stretch>
            <a:fillRect/>
          </a:stretch>
        </p:blipFill>
        <p:spPr bwMode="auto">
          <a:xfrm>
            <a:off x="2357438" y="2206625"/>
            <a:ext cx="44291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B167-E4B1-49ED-8E28-6A70EE96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096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/>
              <a:t>Circular Motion as a Special Application – Figure 3.20</a:t>
            </a:r>
            <a:endParaRPr lang="en-AU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7B56-A25A-4D17-B0EA-7F51DA856C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5750"/>
            <a:ext cx="8307388" cy="2093913"/>
          </a:xfrm>
        </p:spPr>
        <p:txBody>
          <a:bodyPr/>
          <a:lstStyle/>
          <a:p>
            <a:pPr marL="256032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sz="2200" dirty="0">
                <a:solidFill>
                  <a:schemeClr val="dk1"/>
                </a:solidFill>
                <a:sym typeface="Arial"/>
              </a:rPr>
              <a:t>Two dimensional motion in a plane takes on unique features when it is confined to a circle.</a:t>
            </a:r>
          </a:p>
          <a:p>
            <a:pPr marL="256032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sz="2200" dirty="0">
                <a:solidFill>
                  <a:schemeClr val="dk1"/>
                </a:solidFill>
                <a:sym typeface="Arial"/>
              </a:rPr>
              <a:t>The acceleration is centripetal (</a:t>
            </a:r>
            <a:r>
              <a:rPr lang="en-US" altLang="ja-JP" sz="2200" dirty="0">
                <a:solidFill>
                  <a:schemeClr val="dk1"/>
                </a:solidFill>
                <a:sym typeface="Arial"/>
              </a:rPr>
              <a:t>"</a:t>
            </a:r>
            <a:r>
              <a:rPr lang="en-US" sz="2200" dirty="0">
                <a:solidFill>
                  <a:schemeClr val="dk1"/>
                </a:solidFill>
                <a:sym typeface="Arial"/>
              </a:rPr>
              <a:t>center seeking</a:t>
            </a:r>
            <a:r>
              <a:rPr lang="en-US" altLang="ja-JP" sz="2200" dirty="0">
                <a:solidFill>
                  <a:schemeClr val="dk1"/>
                </a:solidFill>
                <a:sym typeface="Arial"/>
              </a:rPr>
              <a:t>"</a:t>
            </a:r>
            <a:r>
              <a:rPr lang="en-US" sz="2200" dirty="0">
                <a:solidFill>
                  <a:schemeClr val="dk1"/>
                </a:solidFill>
                <a:sym typeface="Arial"/>
              </a:rPr>
              <a:t>).</a:t>
            </a:r>
          </a:p>
          <a:p>
            <a:pPr marL="256032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sz="2200" dirty="0">
                <a:solidFill>
                  <a:schemeClr val="dk1"/>
                </a:solidFill>
                <a:sym typeface="Arial"/>
              </a:rPr>
              <a:t>The velocity vector retains the same magnitude, it changes </a:t>
            </a:r>
            <a:r>
              <a:rPr lang="en-US" sz="2200" b="1" dirty="0">
                <a:solidFill>
                  <a:schemeClr val="dk1"/>
                </a:solidFill>
                <a:sym typeface="Arial"/>
              </a:rPr>
              <a:t>direction</a:t>
            </a:r>
            <a:r>
              <a:rPr lang="en-US" sz="2200" dirty="0">
                <a:solidFill>
                  <a:schemeClr val="dk1"/>
                </a:solidFill>
                <a:sym typeface="Arial"/>
              </a:rPr>
              <a:t>.</a:t>
            </a:r>
          </a:p>
        </p:txBody>
      </p:sp>
      <p:pic>
        <p:nvPicPr>
          <p:cNvPr id="196612" name="Picture 3" descr="Diagram a. The car speeding up a circular path. The car moves up along a curved dashed line. Vector V is the tangent line from the car moving up and to the right of the top of the curved line. Vector a is a line moving down and to the right from the car. A component of vector a moves along with vector V from the car. The component of acceleration parallel to velocity: changes the car’s speed. A component of vector a moves from the car down and to the right. The component of acceleration perpendicular to velocity: changes the car’s direction. Diagram b. The car slowing down along a circular path. Vector a moves from the car down. The components of vector A: one moves in opposite direction from vector V; one is perpendicular to the car, moving down and to the right. The component of acceleration parallel to velocity: changes the car’s speed. The components of acceleration perpendicular to velocity: changes the car’s direction. Diagram c. Uniform circular motion. Vector a is perpendicular to the car’s velocity (moving down to the center of the circle). Acceleration is exactly perpendicular to velocity: no parallel component.">
            <a:extLst>
              <a:ext uri="{FF2B5EF4-FFF2-40B4-BE49-F238E27FC236}">
                <a16:creationId xmlns:a16="http://schemas.microsoft.com/office/drawing/2014/main" id="{4802FA4B-7BF4-46E1-8675-6B81F640D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"/>
          <a:stretch>
            <a:fillRect/>
          </a:stretch>
        </p:blipFill>
        <p:spPr bwMode="auto">
          <a:xfrm>
            <a:off x="674688" y="3789363"/>
            <a:ext cx="7786687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CA7C-F287-4A21-856F-D7991A92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096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/>
              <a:t>It Is Possible to Solve for the Velocity – Figure 3.21</a:t>
            </a:r>
            <a:endParaRPr lang="en-AU" sz="3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192E6A-4A27-4B15-9A71-D18EA7B46B6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1555750"/>
            <a:ext cx="4313238" cy="728663"/>
          </a:xfrm>
        </p:spPr>
        <p:txBody>
          <a:bodyPr/>
          <a:lstStyle/>
          <a:p>
            <a:pPr marL="256032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The problem may be treated by extracting a small portion</a:t>
            </a:r>
            <a:endParaRPr lang="el-GR" sz="24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BFFD0-3C92-4A12-A081-881E1246E4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2309813"/>
            <a:ext cx="4070350" cy="361950"/>
          </a:xfrm>
        </p:spPr>
        <p:txBody>
          <a:bodyPr/>
          <a:lstStyle/>
          <a:p>
            <a:pPr marL="255600" indent="0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of the motion such that the</a:t>
            </a:r>
            <a:endParaRPr lang="el-GR" sz="2400" dirty="0">
              <a:solidFill>
                <a:schemeClr val="dk1"/>
              </a:solidFill>
              <a:sym typeface="Arial"/>
            </a:endParaRPr>
          </a:p>
        </p:txBody>
      </p:sp>
      <p:graphicFrame>
        <p:nvGraphicFramePr>
          <p:cNvPr id="197637" name="Object 11" descr="Delta vector v.">
            <a:extLst>
              <a:ext uri="{FF2B5EF4-FFF2-40B4-BE49-F238E27FC236}">
                <a16:creationId xmlns:a16="http://schemas.microsoft.com/office/drawing/2014/main" id="{D2B081EE-253B-4D2A-8400-D4E9AAB54F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925" y="2706688"/>
          <a:ext cx="4762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501" imgH="203112" progId="Equation.DSMT4">
                  <p:embed/>
                </p:oleObj>
              </mc:Choice>
              <mc:Fallback>
                <p:oleObj name="Equation" r:id="rId2" imgW="228501" imgH="203112" progId="Equation.DSMT4">
                  <p:embed/>
                  <p:pic>
                    <p:nvPicPr>
                      <p:cNvPr id="0" name="Object 11" descr="Delta vector v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2706688"/>
                        <a:ext cx="4762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A0DD0A-6A4A-4711-BA14-FAA6816DF45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23963" y="2698750"/>
            <a:ext cx="3548062" cy="361950"/>
          </a:xfrm>
        </p:spPr>
        <p:txBody>
          <a:bodyPr/>
          <a:lstStyle/>
          <a:p>
            <a:pPr marL="432" indent="0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arc may be approximated</a:t>
            </a:r>
            <a:endParaRPr lang="el-GR" sz="24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156E9C5-ED56-43C6-B45E-0C4E8869818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3148013"/>
            <a:ext cx="4564063" cy="1298575"/>
          </a:xfrm>
        </p:spPr>
        <p:txBody>
          <a:bodyPr/>
          <a:lstStyle/>
          <a:p>
            <a:pPr marL="255600" indent="0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as a straight line.</a:t>
            </a:r>
            <a:endParaRPr lang="el-GR" sz="2400" dirty="0">
              <a:solidFill>
                <a:schemeClr val="dk1"/>
              </a:solidFill>
              <a:sym typeface="Arial"/>
            </a:endParaRPr>
          </a:p>
          <a:p>
            <a:pPr marL="256032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Acceleration in a uniform circular motion has magnitude:</a:t>
            </a:r>
          </a:p>
        </p:txBody>
      </p:sp>
      <p:graphicFrame>
        <p:nvGraphicFramePr>
          <p:cNvPr id="197640" name="Object 13" descr="A sub rad = start fraction v squared over r end fraction.">
            <a:extLst>
              <a:ext uri="{FF2B5EF4-FFF2-40B4-BE49-F238E27FC236}">
                <a16:creationId xmlns:a16="http://schemas.microsoft.com/office/drawing/2014/main" id="{E09F7674-1690-4465-B588-05DFD4C4E2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3688" y="4579938"/>
          <a:ext cx="12700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600" imgH="419100" progId="Equation.DSMT4">
                  <p:embed/>
                </p:oleObj>
              </mc:Choice>
              <mc:Fallback>
                <p:oleObj name="Equation" r:id="rId4" imgW="609600" imgH="419100" progId="Equation.DSMT4">
                  <p:embed/>
                  <p:pic>
                    <p:nvPicPr>
                      <p:cNvPr id="0" name="Object 13" descr="A sub rad = start fraction v squared over r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4579938"/>
                        <a:ext cx="12700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7641" name="Picture 3" descr="Diagrams for finding the change in velocity of an object moving in a circle at constant speed. Diagram a. A point moves a distance delta s at constant speed along a circular path. Point A and B are along a circular dashed line at a distance of delta s. A and B form a triangle with point 0 at the center of the circle at angle delta phi. Vector V sub 1 is a tangent line that moves from point A slightly up and to the right from the top of the curve. Vector V sub 2 is a tangent line that moves from point B up and to the right of vector V sub 1. Diagram b. The corresponding change in velocity. Vector V sub 1 and vector V sub 2 extend from O forming angle delta phi. Delta vector V extends from the tip of vector V sub 1 to the tip of vector V sub 2, forming a triangle. The triangle in diagram a and b are similar. Diagram c. The acceleration in uniform circular motion always points toward the center of the circle. Vector a sub r a d is shown as moving from the tail of vector V toward the center of the circle 0. This distance is shown as radius R. ">
            <a:extLst>
              <a:ext uri="{FF2B5EF4-FFF2-40B4-BE49-F238E27FC236}">
                <a16:creationId xmlns:a16="http://schemas.microsoft.com/office/drawing/2014/main" id="{D9FA706A-F0B1-4175-973A-A9AB32802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1393825"/>
            <a:ext cx="2192337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B333B71-80E4-4F3A-833B-E220FB571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900"/>
            <a:ext cx="8005763" cy="1096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/>
              <a:t>An Example You Can Go Try Right Now – Example 3.8</a:t>
            </a:r>
            <a:endParaRPr lang="en-AU" sz="3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8F4EA2-A13D-47B9-8C89-EA9BF0B505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5750"/>
            <a:ext cx="8229600" cy="419100"/>
          </a:xfrm>
        </p:spPr>
        <p:txBody>
          <a:bodyPr/>
          <a:lstStyle/>
          <a:p>
            <a:pPr marL="256032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chemeClr val="dk1"/>
                </a:solidFill>
                <a:sym typeface="Arial"/>
              </a:rPr>
              <a:t>Refer to the worked example on page 80</a:t>
            </a:r>
          </a:p>
        </p:txBody>
      </p:sp>
      <p:pic>
        <p:nvPicPr>
          <p:cNvPr id="198660" name="Picture 8" descr="In the diagram vector V is a tangent moving up and to the right of a curved line. The a sub r a d vector extends from the vector point towards the center of the circle. V = 45 m over s. A sub r a d = 9.8 m over s squared. R (radius)= question mark.">
            <a:extLst>
              <a:ext uri="{FF2B5EF4-FFF2-40B4-BE49-F238E27FC236}">
                <a16:creationId xmlns:a16="http://schemas.microsoft.com/office/drawing/2014/main" id="{11D11A20-5651-4255-AA8B-4A0A4664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2"/>
          <a:stretch>
            <a:fillRect/>
          </a:stretch>
        </p:blipFill>
        <p:spPr bwMode="auto">
          <a:xfrm>
            <a:off x="1749425" y="2190750"/>
            <a:ext cx="56451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261EFC8E-9738-46B0-AB75-5C03280F1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Circular motion</a:t>
            </a:r>
          </a:p>
        </p:txBody>
      </p:sp>
      <p:sp>
        <p:nvSpPr>
          <p:cNvPr id="199683" name="Rectangle 4" descr="Green marble">
            <a:extLst>
              <a:ext uri="{FF2B5EF4-FFF2-40B4-BE49-F238E27FC236}">
                <a16:creationId xmlns:a16="http://schemas.microsoft.com/office/drawing/2014/main" id="{784716D4-9D9F-4FCD-A3A3-C0EE1AA3F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38200"/>
            <a:ext cx="7823200" cy="825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199684" name="Picture 2" descr="lect0023.JPG">
            <a:extLst>
              <a:ext uri="{FF2B5EF4-FFF2-40B4-BE49-F238E27FC236}">
                <a16:creationId xmlns:a16="http://schemas.microsoft.com/office/drawing/2014/main" id="{13DF120B-DC4D-42E7-8B10-83ADF6B8E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r="69518" b="29483"/>
          <a:stretch>
            <a:fillRect/>
          </a:stretch>
        </p:blipFill>
        <p:spPr bwMode="auto">
          <a:xfrm>
            <a:off x="60325" y="1087438"/>
            <a:ext cx="33686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58E75C-F6A8-43CD-9F21-D6F3ED3D7A7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33800" y="2652544"/>
            <a:ext cx="3994940" cy="700256"/>
          </a:xfrm>
          <a:prstGeom prst="rect">
            <a:avLst/>
          </a:prstGeom>
          <a:blipFill rotWithShape="1">
            <a:blip r:embed="rId4"/>
            <a:stretch>
              <a:fillRect b="-87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42023-8883-4D99-B60C-CC680852A3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29000" y="3255562"/>
            <a:ext cx="5156200" cy="1545038"/>
          </a:xfrm>
          <a:prstGeom prst="rect">
            <a:avLst/>
          </a:prstGeom>
          <a:blipFill rotWithShape="1">
            <a:blip r:embed="rId5"/>
            <a:stretch>
              <a:fillRect l="-1893" t="-315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CAC33-DBD2-4189-9341-B1138F042EC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29000" y="4664635"/>
            <a:ext cx="4724400" cy="1202765"/>
          </a:xfrm>
          <a:prstGeom prst="rect">
            <a:avLst/>
          </a:prstGeom>
          <a:blipFill rotWithShape="1">
            <a:blip r:embed="rId6"/>
            <a:stretch>
              <a:fillRect t="-404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9688" name="TextBox 4">
            <a:extLst>
              <a:ext uri="{FF2B5EF4-FFF2-40B4-BE49-F238E27FC236}">
                <a16:creationId xmlns:a16="http://schemas.microsoft.com/office/drawing/2014/main" id="{026B21CA-4982-4CA1-A413-5F4F2A2A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2992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Radial acceleration: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EECD9-1806-41F9-8E2E-2C4B814C023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44932" y="5950739"/>
            <a:ext cx="1584536" cy="831061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99690" name="Picture 4" descr="03-Figure23_DIA.jpg">
            <a:extLst>
              <a:ext uri="{FF2B5EF4-FFF2-40B4-BE49-F238E27FC236}">
                <a16:creationId xmlns:a16="http://schemas.microsoft.com/office/drawing/2014/main" id="{4A8931D9-0BC0-4F94-842A-D6CEE5E7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50925"/>
            <a:ext cx="5645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B7CEAB7-A85E-4255-B747-B76C18496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  <p:pic>
        <p:nvPicPr>
          <p:cNvPr id="200707" name="Picture 1" descr="03_Pg82_UnFigure.jpg">
            <a:extLst>
              <a:ext uri="{FF2B5EF4-FFF2-40B4-BE49-F238E27FC236}">
                <a16:creationId xmlns:a16="http://schemas.microsoft.com/office/drawing/2014/main" id="{749D5B6D-40F8-4396-86C9-3D321ED88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01600"/>
            <a:ext cx="7794625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1">
            <a:extLst>
              <a:ext uri="{FF2B5EF4-FFF2-40B4-BE49-F238E27FC236}">
                <a16:creationId xmlns:a16="http://schemas.microsoft.com/office/drawing/2014/main" id="{9948264D-4EE2-43F7-B205-665845E87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4088"/>
          </a:xfrm>
        </p:spPr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</a:rPr>
              <a:t>James Webb Space  telescope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A4B39-4CA3-4003-B6FF-7B0EF49EC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202757" name="AutoShape 2" descr="NASA Won&amp;#39;t Rename New Space Telescope Despite Anti-LGBTQ Controversy |  Smart News | Smithsonian Magazine">
            <a:extLst>
              <a:ext uri="{FF2B5EF4-FFF2-40B4-BE49-F238E27FC236}">
                <a16:creationId xmlns:a16="http://schemas.microsoft.com/office/drawing/2014/main" id="{F48FF02A-6DEC-4B4C-A795-2A9EBD5BE9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2758" name="AutoShape 4" descr="NASA Won&amp;#39;t Rename New Space Telescope Despite Anti-LGBTQ Controversy |  Smart News | Smithsonian Magazine">
            <a:extLst>
              <a:ext uri="{FF2B5EF4-FFF2-40B4-BE49-F238E27FC236}">
                <a16:creationId xmlns:a16="http://schemas.microsoft.com/office/drawing/2014/main" id="{1CCC3F1D-AA5B-498A-8BCE-DC1A7C2740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2759" name="AutoShape 6" descr="NASA Won&amp;#39;t Rename New Space Telescope Despite Anti-LGBTQ Controversy |  Smart News | Smithsonian Magazine">
            <a:extLst>
              <a:ext uri="{FF2B5EF4-FFF2-40B4-BE49-F238E27FC236}">
                <a16:creationId xmlns:a16="http://schemas.microsoft.com/office/drawing/2014/main" id="{F0F76D15-3070-4550-B632-A0BFF3A458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2760" name="AutoShape 8" descr="NASA Won&amp;#39;t Rename New Space Telescope Despite Anti-LGBTQ Controversy |  Smart News | Smithsonian Magazine">
            <a:extLst>
              <a:ext uri="{FF2B5EF4-FFF2-40B4-BE49-F238E27FC236}">
                <a16:creationId xmlns:a16="http://schemas.microsoft.com/office/drawing/2014/main" id="{3B973871-812D-466E-9FB1-71BB32491A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2761" name="AutoShape 10" descr="NASA Won&amp;#39;t Rename New Space Telescope Despite Anti-LGBTQ Controversy |  Smart News | Smithsonian Magazine">
            <a:extLst>
              <a:ext uri="{FF2B5EF4-FFF2-40B4-BE49-F238E27FC236}">
                <a16:creationId xmlns:a16="http://schemas.microsoft.com/office/drawing/2014/main" id="{518AAC19-9891-42F7-9BA5-F77F4F0FBD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388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2762" name="AutoShape 12" descr="Artist conception of the James Webb Space Telescope against black backdrop">
            <a:extLst>
              <a:ext uri="{FF2B5EF4-FFF2-40B4-BE49-F238E27FC236}">
                <a16:creationId xmlns:a16="http://schemas.microsoft.com/office/drawing/2014/main" id="{0541544A-7213-4529-9E7A-663379B317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1600" y="403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02763" name="Picture 14" descr="Description de cette image, également commentée ci-après">
            <a:extLst>
              <a:ext uri="{FF2B5EF4-FFF2-40B4-BE49-F238E27FC236}">
                <a16:creationId xmlns:a16="http://schemas.microsoft.com/office/drawing/2014/main" id="{5D6AA8BA-5716-4FBC-BE41-97B6A7AB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619250"/>
            <a:ext cx="5783263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4" name="TextBox 10">
            <a:extLst>
              <a:ext uri="{FF2B5EF4-FFF2-40B4-BE49-F238E27FC236}">
                <a16:creationId xmlns:a16="http://schemas.microsoft.com/office/drawing/2014/main" id="{8DD8232A-276C-4D61-B153-30621DD58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319838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202124"/>
                </a:solidFill>
                <a:latin typeface="Roboto" panose="02000000000000000000" pitchFamily="2" charset="0"/>
              </a:rPr>
              <a:t>Launch date: </a:t>
            </a:r>
            <a:r>
              <a:rPr lang="en-US" altLang="en-US">
                <a:solidFill>
                  <a:srgbClr val="202124"/>
                </a:solidFill>
                <a:latin typeface="Roboto" panose="02000000000000000000" pitchFamily="2" charset="0"/>
              </a:rPr>
              <a:t>December 24, 2021</a:t>
            </a:r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FF20A-1314-49FE-9104-C6E922B97511}"/>
              </a:ext>
            </a:extLst>
          </p:cNvPr>
          <p:cNvSpPr txBox="1"/>
          <p:nvPr/>
        </p:nvSpPr>
        <p:spPr>
          <a:xfrm>
            <a:off x="6708143" y="1485543"/>
            <a:ext cx="22358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333333"/>
                </a:solidFill>
                <a:effectLst/>
                <a:latin typeface="nyt-imperial"/>
              </a:rPr>
              <a:t>After traveling nearly one million miles, the James Webb Space Telescope arrived at its new home on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yt-imperial"/>
              </a:rPr>
              <a:t>Monday January 24 2022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nyt-imperial"/>
              </a:rPr>
              <a:t>. The spacecraft’s arrival checks off another tricky step as scientists on Earth prepare to spend at least a decade using the observatory to study distant light from the beginning of time.</a:t>
            </a:r>
            <a:endParaRPr lang="en-US" sz="1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43EBE1D-D0A5-4AA8-88F1-D4E9EFFE6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  <a:endParaRPr lang="en-GB" dirty="0"/>
          </a:p>
        </p:txBody>
      </p:sp>
      <p:pic>
        <p:nvPicPr>
          <p:cNvPr id="204803" name="Picture 1" descr="03_22_Figure.jpg">
            <a:extLst>
              <a:ext uri="{FF2B5EF4-FFF2-40B4-BE49-F238E27FC236}">
                <a16:creationId xmlns:a16="http://schemas.microsoft.com/office/drawing/2014/main" id="{EFD87DC4-1896-4075-93A7-2B2CB4AC8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"/>
          <a:stretch>
            <a:fillRect/>
          </a:stretch>
        </p:blipFill>
        <p:spPr bwMode="auto">
          <a:xfrm>
            <a:off x="271463" y="1739900"/>
            <a:ext cx="8601075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6FAC2955-7CD3-4EB5-AA07-FF0AD7E57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Problem to Try on Your Next Vacation –Example 3.9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8FA6D-FDDF-4EFD-9172-28062CFED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sp>
        <p:nvSpPr>
          <p:cNvPr id="206852" name="Content Placeholder 7">
            <a:extLst>
              <a:ext uri="{FF2B5EF4-FFF2-40B4-BE49-F238E27FC236}">
                <a16:creationId xmlns:a16="http://schemas.microsoft.com/office/drawing/2014/main" id="{71D40FE9-B574-47A9-9448-45C69F87D9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Uniform circular motion </a:t>
            </a:r>
            <a:br>
              <a:rPr lang="en-US" altLang="en-US"/>
            </a:br>
            <a:r>
              <a:rPr lang="en-US" altLang="en-US"/>
              <a:t>applied to a daring carnival </a:t>
            </a:r>
            <a:br>
              <a:rPr lang="en-US" altLang="en-US"/>
            </a:br>
            <a:r>
              <a:rPr lang="en-US" altLang="en-US"/>
              <a:t>ride. [1 period = time for </a:t>
            </a:r>
            <a:br>
              <a:rPr lang="en-US" altLang="en-US"/>
            </a:br>
            <a:r>
              <a:rPr lang="en-US" altLang="en-US"/>
              <a:t>one revolution]</a:t>
            </a:r>
          </a:p>
        </p:txBody>
      </p:sp>
      <p:pic>
        <p:nvPicPr>
          <p:cNvPr id="206853" name="Picture 8" descr="03_24_Figure.jpg">
            <a:extLst>
              <a:ext uri="{FF2B5EF4-FFF2-40B4-BE49-F238E27FC236}">
                <a16:creationId xmlns:a16="http://schemas.microsoft.com/office/drawing/2014/main" id="{0C9142A4-26F2-4EB0-9700-C62B57715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1081088"/>
            <a:ext cx="330676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4" name="Picture 9" descr="03_25_Figure.jpg">
            <a:extLst>
              <a:ext uri="{FF2B5EF4-FFF2-40B4-BE49-F238E27FC236}">
                <a16:creationId xmlns:a16="http://schemas.microsoft.com/office/drawing/2014/main" id="{2E42CE01-2960-44E3-AE67-8BB0DC2D5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"/>
          <a:stretch>
            <a:fillRect/>
          </a:stretch>
        </p:blipFill>
        <p:spPr bwMode="auto">
          <a:xfrm>
            <a:off x="1201738" y="4049713"/>
            <a:ext cx="244475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5" name="Picture 10" descr="Slied21.jpg">
            <a:extLst>
              <a:ext uri="{FF2B5EF4-FFF2-40B4-BE49-F238E27FC236}">
                <a16:creationId xmlns:a16="http://schemas.microsoft.com/office/drawing/2014/main" id="{068F9043-B1FB-4CA6-BBC1-AD17FC5E2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503738"/>
            <a:ext cx="266382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A2818281-8F91-46D4-BB0D-A54749953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Pilot Blacks-Out</a:t>
            </a:r>
          </a:p>
        </p:txBody>
      </p:sp>
      <p:sp>
        <p:nvSpPr>
          <p:cNvPr id="207875" name="Rectangle 4" descr="Green marble">
            <a:extLst>
              <a:ext uri="{FF2B5EF4-FFF2-40B4-BE49-F238E27FC236}">
                <a16:creationId xmlns:a16="http://schemas.microsoft.com/office/drawing/2014/main" id="{A45B8C6C-B91C-4E3C-967A-1D102F946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143000"/>
            <a:ext cx="7823200" cy="825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207876" name="Picture 3" descr="03-Figure39_DIA">
            <a:extLst>
              <a:ext uri="{FF2B5EF4-FFF2-40B4-BE49-F238E27FC236}">
                <a16:creationId xmlns:a16="http://schemas.microsoft.com/office/drawing/2014/main" id="{2B331D94-769C-4483-9157-ADBAB1CD7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92325"/>
            <a:ext cx="24701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7" name="TextBox 3">
            <a:extLst>
              <a:ext uri="{FF2B5EF4-FFF2-40B4-BE49-F238E27FC236}">
                <a16:creationId xmlns:a16="http://schemas.microsoft.com/office/drawing/2014/main" id="{63010C67-436B-472A-8CD4-91BB1A7E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1006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6g</a:t>
            </a:r>
          </a:p>
        </p:txBody>
      </p:sp>
      <p:sp>
        <p:nvSpPr>
          <p:cNvPr id="207878" name="TextBox 4">
            <a:extLst>
              <a:ext uri="{FF2B5EF4-FFF2-40B4-BE49-F238E27FC236}">
                <a16:creationId xmlns:a16="http://schemas.microsoft.com/office/drawing/2014/main" id="{D69B21C6-04BE-44B7-BD8C-BC8DF6558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1006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FADE0D-CB11-4091-B67E-27EEFF1D5C34}"/>
              </a:ext>
            </a:extLst>
          </p:cNvPr>
          <p:cNvCxnSpPr>
            <a:stCxn id="207877" idx="0"/>
          </p:cNvCxnSpPr>
          <p:nvPr/>
        </p:nvCxnSpPr>
        <p:spPr>
          <a:xfrm rot="16200000" flipV="1">
            <a:off x="5611019" y="4902994"/>
            <a:ext cx="379413" cy="1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52271C-2C1E-47B0-86C8-B46386013642}"/>
              </a:ext>
            </a:extLst>
          </p:cNvPr>
          <p:cNvCxnSpPr/>
          <p:nvPr/>
        </p:nvCxnSpPr>
        <p:spPr>
          <a:xfrm rot="5400000" flipH="1" flipV="1">
            <a:off x="4496594" y="4947444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881" name="TextBox 9">
            <a:extLst>
              <a:ext uri="{FF2B5EF4-FFF2-40B4-BE49-F238E27FC236}">
                <a16:creationId xmlns:a16="http://schemas.microsoft.com/office/drawing/2014/main" id="{EA9259D6-F6E5-4861-8B6E-DA24AF23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128838"/>
            <a:ext cx="2455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Stuka=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German war plane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(History Channel)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3D36AA-DB1A-40C4-A27C-700A5A6022D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2900" y="4038600"/>
            <a:ext cx="9105900" cy="843885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7883" name="TextBox 2">
            <a:extLst>
              <a:ext uri="{FF2B5EF4-FFF2-40B4-BE49-F238E27FC236}">
                <a16:creationId xmlns:a16="http://schemas.microsoft.com/office/drawing/2014/main" id="{C9EB67AF-A986-4648-98BF-D6AC8A741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3246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Loss of consciousness for an acceleration of  5.5  g</a:t>
            </a:r>
          </a:p>
        </p:txBody>
      </p:sp>
      <p:sp>
        <p:nvSpPr>
          <p:cNvPr id="207884" name="TextBox 3">
            <a:extLst>
              <a:ext uri="{FF2B5EF4-FFF2-40B4-BE49-F238E27FC236}">
                <a16:creationId xmlns:a16="http://schemas.microsoft.com/office/drawing/2014/main" id="{BF2E4F43-14F8-488C-B420-BFD85B291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7150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a(rad)= 5.5g =53.9 m/s^2          1mph = 0.4470 m/s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294B069-7F58-4388-A271-132D407D8DC1}"/>
              </a:ext>
            </a:extLst>
          </p:cNvPr>
          <p:cNvCxnSpPr>
            <a:cxnSpLocks/>
          </p:cNvCxnSpPr>
          <p:nvPr/>
        </p:nvCxnSpPr>
        <p:spPr>
          <a:xfrm flipH="1">
            <a:off x="4886325" y="2971800"/>
            <a:ext cx="295275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886" name="TextBox 7">
            <a:extLst>
              <a:ext uri="{FF2B5EF4-FFF2-40B4-BE49-F238E27FC236}">
                <a16:creationId xmlns:a16="http://schemas.microsoft.com/office/drawing/2014/main" id="{18C1BF8E-9BD3-4D86-9385-DAAFAE04C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2386013"/>
            <a:ext cx="1830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 = 350 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Box 15">
            <a:extLst>
              <a:ext uri="{FF2B5EF4-FFF2-40B4-BE49-F238E27FC236}">
                <a16:creationId xmlns:a16="http://schemas.microsoft.com/office/drawing/2014/main" id="{30F3FDA1-2496-4423-9C31-100E0223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888" y="5192713"/>
            <a:ext cx="8683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8899" name="Picture 7">
            <a:extLst>
              <a:ext uri="{FF2B5EF4-FFF2-40B4-BE49-F238E27FC236}">
                <a16:creationId xmlns:a16="http://schemas.microsoft.com/office/drawing/2014/main" id="{D22FB143-E364-4A78-BB4F-EF30EC719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71563"/>
            <a:ext cx="23431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Box 2">
            <a:extLst>
              <a:ext uri="{FF2B5EF4-FFF2-40B4-BE49-F238E27FC236}">
                <a16:creationId xmlns:a16="http://schemas.microsoft.com/office/drawing/2014/main" id="{77172C71-8900-45FD-B001-BB0BE141F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09600"/>
            <a:ext cx="362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Has a velocity of 700 km/hr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41E204-F8BA-425E-9E15-BFFB27EAECB0}"/>
              </a:ext>
            </a:extLst>
          </p:cNvPr>
          <p:cNvSpPr txBox="1"/>
          <p:nvPr/>
        </p:nvSpPr>
        <p:spPr>
          <a:xfrm>
            <a:off x="334963" y="588963"/>
            <a:ext cx="4114800" cy="8318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pilot takes a vertical loop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6g!  do not exceed</a:t>
            </a:r>
          </a:p>
        </p:txBody>
      </p:sp>
      <p:sp>
        <p:nvSpPr>
          <p:cNvPr id="208902" name="TextBox 3">
            <a:extLst>
              <a:ext uri="{FF2B5EF4-FFF2-40B4-BE49-F238E27FC236}">
                <a16:creationId xmlns:a16="http://schemas.microsoft.com/office/drawing/2014/main" id="{1AEEF61D-B406-4F7B-82C7-9508EDE45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0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What radius should the plane fly and not exceed 6g?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56CF1-12B5-4FD5-BE8D-1C89F4A1C5C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4963" y="1653075"/>
            <a:ext cx="1692275" cy="1298377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24CDC-F41F-49A0-B07F-08246123320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29200" y="3566126"/>
            <a:ext cx="3641061" cy="624273"/>
          </a:xfrm>
          <a:prstGeom prst="rect">
            <a:avLst/>
          </a:prstGeom>
          <a:blipFill rotWithShape="0">
            <a:blip r:embed="rId4"/>
            <a:stretch>
              <a:fillRect r="-1675" b="-882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CD129C-AF7C-4676-ACDB-D2B4C181751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31777" y="4436342"/>
            <a:ext cx="2835905" cy="668709"/>
          </a:xfrm>
          <a:prstGeom prst="rect">
            <a:avLst/>
          </a:prstGeom>
          <a:blipFill rotWithShape="0">
            <a:blip r:embed="rId5"/>
            <a:stretch>
              <a:fillRect l="-3226" b="-82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208906" name="Object 7">
            <a:extLst>
              <a:ext uri="{FF2B5EF4-FFF2-40B4-BE49-F238E27FC236}">
                <a16:creationId xmlns:a16="http://schemas.microsoft.com/office/drawing/2014/main" id="{610ED59D-85C4-4693-8893-04DD67E8BB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4400" y="1701800"/>
          <a:ext cx="16891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419" imgH="393529" progId="Equation.DSMT4">
                  <p:embed/>
                </p:oleObj>
              </mc:Choice>
              <mc:Fallback>
                <p:oleObj name="Equation" r:id="rId6" imgW="647419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1701800"/>
                        <a:ext cx="1689100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7" name="Object 10">
            <a:extLst>
              <a:ext uri="{FF2B5EF4-FFF2-40B4-BE49-F238E27FC236}">
                <a16:creationId xmlns:a16="http://schemas.microsoft.com/office/drawing/2014/main" id="{C2741C63-AB0C-46C1-815C-9AB8C34133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5351463"/>
          <a:ext cx="24209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476" imgH="203112" progId="Equation.DSMT4">
                  <p:embed/>
                </p:oleObj>
              </mc:Choice>
              <mc:Fallback>
                <p:oleObj name="Equation" r:id="rId8" imgW="977476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351463"/>
                        <a:ext cx="24209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8" name="TextBox 11">
            <a:extLst>
              <a:ext uri="{FF2B5EF4-FFF2-40B4-BE49-F238E27FC236}">
                <a16:creationId xmlns:a16="http://schemas.microsoft.com/office/drawing/2014/main" id="{115B67B1-8962-4140-8091-1537F5870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032250"/>
            <a:ext cx="76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08909" name="Object 12">
            <a:extLst>
              <a:ext uri="{FF2B5EF4-FFF2-40B4-BE49-F238E27FC236}">
                <a16:creationId xmlns:a16="http://schemas.microsoft.com/office/drawing/2014/main" id="{F041B46B-F6E4-45AF-9773-956DFFFD1D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0075" y="2703513"/>
          <a:ext cx="384968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52700" imgH="228600" progId="Equation.DSMT4">
                  <p:embed/>
                </p:oleObj>
              </mc:Choice>
              <mc:Fallback>
                <p:oleObj name="Equation" r:id="rId10" imgW="25527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2703513"/>
                        <a:ext cx="3849688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DC50204-D8E0-4668-8577-66187AEE3A6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997734"/>
            <a:ext cx="5771428" cy="712183"/>
          </a:xfrm>
          <a:prstGeom prst="rect">
            <a:avLst/>
          </a:prstGeom>
          <a:blipFill rotWithShape="0">
            <a:blip r:embed="rId12"/>
            <a:stretch>
              <a:fillRect l="-1584" b="-85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Box 5">
            <a:extLst>
              <a:ext uri="{FF2B5EF4-FFF2-40B4-BE49-F238E27FC236}">
                <a16:creationId xmlns:a16="http://schemas.microsoft.com/office/drawing/2014/main" id="{136BC83B-BE3A-4309-AFFB-9BB766817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562" y="993536"/>
            <a:ext cx="1871662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 in a Plane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930E2D-51BC-4DFB-ADE4-7ED519D9BE7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27906" y="1717647"/>
            <a:ext cx="7324974" cy="1064009"/>
          </a:xfrm>
          <a:prstGeom prst="rect">
            <a:avLst/>
          </a:prstGeom>
          <a:blipFill>
            <a:blip r:embed="rId2"/>
            <a:stretch>
              <a:fillRect l="-665" b="-2273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77336C-EEA4-4874-9054-C8F2DCC7554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27906" y="3182238"/>
            <a:ext cx="7324974" cy="1087927"/>
          </a:xfrm>
          <a:prstGeom prst="rect">
            <a:avLst/>
          </a:prstGeom>
          <a:blipFill>
            <a:blip r:embed="rId3"/>
            <a:stretch>
              <a:fillRect l="-665" b="-556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96C904-19E6-4113-8A58-89BE0D3ED5E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27906" y="4670633"/>
            <a:ext cx="7324974" cy="656013"/>
          </a:xfrm>
          <a:prstGeom prst="rect">
            <a:avLst/>
          </a:prstGeom>
          <a:blipFill>
            <a:blip r:embed="rId4"/>
            <a:stretch>
              <a:fillRect l="-665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40294" name="TextBox 2">
            <a:extLst>
              <a:ext uri="{FF2B5EF4-FFF2-40B4-BE49-F238E27FC236}">
                <a16:creationId xmlns:a16="http://schemas.microsoft.com/office/drawing/2014/main" id="{E5D86382-1DD1-4389-B452-FF21C0B80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27700"/>
            <a:ext cx="3581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Courtesy of Wenhao Wu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Box 2">
            <a:extLst>
              <a:ext uri="{FF2B5EF4-FFF2-40B4-BE49-F238E27FC236}">
                <a16:creationId xmlns:a16="http://schemas.microsoft.com/office/drawing/2014/main" id="{6A8E258F-034B-4EF9-8615-709CD4A5C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1009650"/>
            <a:ext cx="537845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	Relative Velocity in a Plane (in Two-Dimension)</a:t>
            </a:r>
          </a:p>
        </p:txBody>
      </p:sp>
      <p:grpSp>
        <p:nvGrpSpPr>
          <p:cNvPr id="209923" name="Group 6">
            <a:extLst>
              <a:ext uri="{FF2B5EF4-FFF2-40B4-BE49-F238E27FC236}">
                <a16:creationId xmlns:a16="http://schemas.microsoft.com/office/drawing/2014/main" id="{F3313C24-A969-45E2-B775-3948296D367E}"/>
              </a:ext>
            </a:extLst>
          </p:cNvPr>
          <p:cNvGrpSpPr>
            <a:grpSpLocks/>
          </p:cNvGrpSpPr>
          <p:nvPr/>
        </p:nvGrpSpPr>
        <p:grpSpPr bwMode="auto">
          <a:xfrm>
            <a:off x="1641475" y="1447800"/>
            <a:ext cx="6221413" cy="2311400"/>
            <a:chOff x="1325732" y="828771"/>
            <a:chExt cx="9780277" cy="4021753"/>
          </a:xfrm>
        </p:grpSpPr>
        <p:pic>
          <p:nvPicPr>
            <p:cNvPr id="209926" name="Picture 3" descr="02_29_Figure.jpg">
              <a:extLst>
                <a:ext uri="{FF2B5EF4-FFF2-40B4-BE49-F238E27FC236}">
                  <a16:creationId xmlns:a16="http://schemas.microsoft.com/office/drawing/2014/main" id="{E6F2AE85-B261-4873-AF04-00FF26840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99"/>
            <a:stretch>
              <a:fillRect/>
            </a:stretch>
          </p:blipFill>
          <p:spPr bwMode="auto">
            <a:xfrm>
              <a:off x="1325732" y="828771"/>
              <a:ext cx="9780277" cy="393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FC4882-D719-48DC-B3BB-443989648314}"/>
                </a:ext>
              </a:extLst>
            </p:cNvPr>
            <p:cNvSpPr/>
            <p:nvPr/>
          </p:nvSpPr>
          <p:spPr>
            <a:xfrm>
              <a:off x="1325732" y="4430671"/>
              <a:ext cx="519086" cy="419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94F537-3EF2-43A7-940E-BEF0337985D9}"/>
                </a:ext>
              </a:extLst>
            </p:cNvPr>
            <p:cNvSpPr/>
            <p:nvPr/>
          </p:nvSpPr>
          <p:spPr>
            <a:xfrm>
              <a:off x="5967557" y="4414098"/>
              <a:ext cx="516591" cy="419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CECE9C8-D6CF-4814-BBC8-01499273679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17292" y="3617809"/>
            <a:ext cx="4962449" cy="2177006"/>
          </a:xfrm>
          <a:prstGeom prst="rect">
            <a:avLst/>
          </a:prstGeom>
          <a:blipFill>
            <a:blip r:embed="rId3"/>
            <a:stretch>
              <a:fillRect l="-980" t="-1111" b="-3056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9925" name="TextBox 7">
            <a:extLst>
              <a:ext uri="{FF2B5EF4-FFF2-40B4-BE49-F238E27FC236}">
                <a16:creationId xmlns:a16="http://schemas.microsoft.com/office/drawing/2014/main" id="{EFC1B7AE-971E-4C7F-A8DF-F7DB38E89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2484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Courtesy of Wenhao Wu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658949DA-3C91-44F0-B71A-1971785EC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crossing a stream</a:t>
            </a:r>
          </a:p>
        </p:txBody>
      </p:sp>
      <p:sp>
        <p:nvSpPr>
          <p:cNvPr id="210947" name="Rectangle 4" descr="Green marble">
            <a:extLst>
              <a:ext uri="{FF2B5EF4-FFF2-40B4-BE49-F238E27FC236}">
                <a16:creationId xmlns:a16="http://schemas.microsoft.com/office/drawing/2014/main" id="{37FAD25A-0A9B-4F8C-9554-A11DC0F8D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14400"/>
            <a:ext cx="7769225" cy="825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10948" name="Picture 6" descr="Fg03_036">
            <a:extLst>
              <a:ext uri="{FF2B5EF4-FFF2-40B4-BE49-F238E27FC236}">
                <a16:creationId xmlns:a16="http://schemas.microsoft.com/office/drawing/2014/main" id="{7C3AFB19-3DB6-4FAC-94B5-41016BE97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620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Slide4">
            <a:extLst>
              <a:ext uri="{FF2B5EF4-FFF2-40B4-BE49-F238E27FC236}">
                <a16:creationId xmlns:a16="http://schemas.microsoft.com/office/drawing/2014/main" id="{DFB679F3-40F1-4E45-A0C4-57981AE78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83" b="49692"/>
          <a:stretch>
            <a:fillRect/>
          </a:stretch>
        </p:blipFill>
        <p:spPr bwMode="auto">
          <a:xfrm>
            <a:off x="522288" y="1293813"/>
            <a:ext cx="25050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6C99FF-AFEC-46BF-8914-490E1F17D5A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4566" y="1973620"/>
            <a:ext cx="3250406" cy="461665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1972" name="TextBox 2">
            <a:extLst>
              <a:ext uri="{FF2B5EF4-FFF2-40B4-BE49-F238E27FC236}">
                <a16:creationId xmlns:a16="http://schemas.microsoft.com/office/drawing/2014/main" id="{D7DE7066-82DE-4258-A359-7C933345C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524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Boat crossing a river</a:t>
            </a:r>
          </a:p>
        </p:txBody>
      </p:sp>
      <p:sp>
        <p:nvSpPr>
          <p:cNvPr id="211973" name="TextBox 3">
            <a:extLst>
              <a:ext uri="{FF2B5EF4-FFF2-40B4-BE49-F238E27FC236}">
                <a16:creationId xmlns:a16="http://schemas.microsoft.com/office/drawing/2014/main" id="{236856FE-7845-4448-B560-7E0620B95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322388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 = shore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D556E-9189-4AC6-BBE0-AEF5C355C91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6069" y="2819400"/>
            <a:ext cx="5867400" cy="1200329"/>
          </a:xfrm>
          <a:prstGeom prst="rect">
            <a:avLst/>
          </a:prstGeom>
          <a:blipFill rotWithShape="0">
            <a:blip r:embed="rId4"/>
            <a:stretch>
              <a:fillRect t="-4082" b="-1071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1975" name="TextBox 5">
            <a:extLst>
              <a:ext uri="{FF2B5EF4-FFF2-40B4-BE49-F238E27FC236}">
                <a16:creationId xmlns:a16="http://schemas.microsoft.com/office/drawing/2014/main" id="{3B1F296F-669B-4C5B-AE38-CD8F27598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5027613"/>
            <a:ext cx="9024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Remember for addition of two vectors, you find the x and y components of each vector, add them quadratically, and take the square root to get the magnitude of the resultant vector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EEFDD-2750-4B09-BC6D-A3ADFF8E2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096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/>
              <a:t>Relative Velocity: A Matter of Perspective – Figure 3.26</a:t>
            </a:r>
            <a:endParaRPr lang="en-AU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E1C62-F5AC-4881-AC86-32F645B93B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5750"/>
            <a:ext cx="8229600" cy="790575"/>
          </a:xfrm>
        </p:spPr>
        <p:txBody>
          <a:bodyPr/>
          <a:lstStyle/>
          <a:p>
            <a:pPr marL="256032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chemeClr val="dk1"/>
                </a:solidFill>
                <a:sym typeface="Arial"/>
              </a:rPr>
              <a:t>Velocities can carry multiple values depending on the position and motion of the object and the observer.</a:t>
            </a:r>
          </a:p>
        </p:txBody>
      </p:sp>
      <p:graphicFrame>
        <p:nvGraphicFramePr>
          <p:cNvPr id="212996" name="Object 3" descr="Vector V sub w over c = vector V sub w over t + vector V sub t over c.">
            <a:extLst>
              <a:ext uri="{FF2B5EF4-FFF2-40B4-BE49-F238E27FC236}">
                <a16:creationId xmlns:a16="http://schemas.microsoft.com/office/drawing/2014/main" id="{33B0DF30-FD6B-463D-A157-BB1020246B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0700" y="2457450"/>
          <a:ext cx="27813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15900" progId="Equation.DSMT4">
                  <p:embed/>
                </p:oleObj>
              </mc:Choice>
              <mc:Fallback>
                <p:oleObj name="Equation" r:id="rId2" imgW="1193800" imgH="215900" progId="Equation.DSMT4">
                  <p:embed/>
                  <p:pic>
                    <p:nvPicPr>
                      <p:cNvPr id="0" name="Object 3" descr="Vector V sub w over c = vector V sub w over t + vector V sub t over c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2457450"/>
                        <a:ext cx="27813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2997" name="Picture 4" descr="Diagram a. The cyclist (C) observes a woman (W) walking across a railroad car at 1.0 m over s. The train (T) is moving by at 3.0 m over s. Diagram b. The vector diagram for the velocity of the woman relative to the cyclist as seen from above. The diagram is a right triangle. The vector V sub W over T = 1.0 m over s and points horizontally to the right. The vector V sub T over C = 3.0 m over s points down and its tip connects with the tail of vector V sub W over T. The vector V sub W over C = 3.2 m over s points down and to the right at angle phi = 18 degrees, its tip connects to the tip of vector V sub W over T.">
            <a:extLst>
              <a:ext uri="{FF2B5EF4-FFF2-40B4-BE49-F238E27FC236}">
                <a16:creationId xmlns:a16="http://schemas.microsoft.com/office/drawing/2014/main" id="{B4C3F839-5575-44E5-8710-DA2BB1FC3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9"/>
          <a:stretch>
            <a:fillRect/>
          </a:stretch>
        </p:blipFill>
        <p:spPr bwMode="auto">
          <a:xfrm>
            <a:off x="555625" y="3195638"/>
            <a:ext cx="80232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E8AB20-BF26-4D58-9ABB-17F75E22D21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9301" y="3647818"/>
            <a:ext cx="4869660" cy="2344553"/>
          </a:xfrm>
          <a:prstGeom prst="rect">
            <a:avLst/>
          </a:prstGeom>
          <a:blipFill>
            <a:blip r:embed="rId2"/>
            <a:stretch>
              <a:fillRect l="-1126" t="-1299" r="-1502" b="-311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FE670D-2641-413E-A1D9-211F7668A061}"/>
              </a:ext>
            </a:extLst>
          </p:cNvPr>
          <p:cNvSpPr txBox="1"/>
          <p:nvPr/>
        </p:nvSpPr>
        <p:spPr>
          <a:xfrm>
            <a:off x="249238" y="969963"/>
            <a:ext cx="4870450" cy="270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Example</a:t>
            </a:r>
            <a:r>
              <a:rPr lang="en-US" sz="1800" dirty="0">
                <a:solidFill>
                  <a:prstClr val="black"/>
                </a:solidFill>
                <a:cs typeface="Times New Roman" panose="02020603050405020304" pitchFamily="18" charset="0"/>
              </a:rPr>
              <a:t>: The current in a river flows due south with a speed of 3.00 m/s. The river is 24.0 m wide. A boat travels due east from point A on one bank to point B on the other bank that is exactly opposite of point A. The speed of the boat relative to the water is 6.00 m/s. How long does it take the boat to travel from A to B?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Question to ask</a:t>
            </a:r>
            <a:r>
              <a:rPr lang="en-US" sz="1800" dirty="0">
                <a:solidFill>
                  <a:prstClr val="black"/>
                </a:solidFill>
                <a:cs typeface="Times New Roman" panose="02020603050405020304" pitchFamily="18" charset="0"/>
              </a:rPr>
              <a:t>: How can the boat travel east with the current flowing south at a speed of 3.00 m/s?</a:t>
            </a:r>
          </a:p>
        </p:txBody>
      </p:sp>
      <p:grpSp>
        <p:nvGrpSpPr>
          <p:cNvPr id="214020" name="Group 51">
            <a:extLst>
              <a:ext uri="{FF2B5EF4-FFF2-40B4-BE49-F238E27FC236}">
                <a16:creationId xmlns:a16="http://schemas.microsoft.com/office/drawing/2014/main" id="{0A864580-2BE7-41C0-AC71-625A86F45B08}"/>
              </a:ext>
            </a:extLst>
          </p:cNvPr>
          <p:cNvGrpSpPr>
            <a:grpSpLocks/>
          </p:cNvGrpSpPr>
          <p:nvPr/>
        </p:nvGrpSpPr>
        <p:grpSpPr bwMode="auto">
          <a:xfrm>
            <a:off x="5953125" y="842963"/>
            <a:ext cx="2809875" cy="2498725"/>
            <a:chOff x="7926066" y="41219"/>
            <a:chExt cx="3746000" cy="3331568"/>
          </a:xfrm>
        </p:grpSpPr>
        <p:grpSp>
          <p:nvGrpSpPr>
            <p:cNvPr id="214023" name="Group 35">
              <a:extLst>
                <a:ext uri="{FF2B5EF4-FFF2-40B4-BE49-F238E27FC236}">
                  <a16:creationId xmlns:a16="http://schemas.microsoft.com/office/drawing/2014/main" id="{8D550121-ACBF-4816-9E82-67F46BD5BE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6066" y="41219"/>
              <a:ext cx="3746000" cy="3331568"/>
              <a:chOff x="7956345" y="510179"/>
              <a:chExt cx="3746000" cy="3331568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1543E678-A26C-4893-925E-424891722E59}"/>
                  </a:ext>
                </a:extLst>
              </p:cNvPr>
              <p:cNvCxnSpPr/>
              <p:nvPr/>
            </p:nvCxnSpPr>
            <p:spPr>
              <a:xfrm>
                <a:off x="8079095" y="3048012"/>
                <a:ext cx="3513198" cy="0"/>
              </a:xfrm>
              <a:prstGeom prst="straightConnector1">
                <a:avLst/>
              </a:prstGeom>
              <a:ln w="50800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C5FC0CF3-6961-44D9-ADF3-20EBE77B9697}"/>
                  </a:ext>
                </a:extLst>
              </p:cNvPr>
              <p:cNvCxnSpPr/>
              <p:nvPr/>
            </p:nvCxnSpPr>
            <p:spPr>
              <a:xfrm flipH="1" flipV="1">
                <a:off x="8400786" y="647759"/>
                <a:ext cx="12698" cy="3193988"/>
              </a:xfrm>
              <a:prstGeom prst="straightConnector1">
                <a:avLst/>
              </a:prstGeom>
              <a:ln w="50800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031" name="TextBox 7">
                <a:extLst>
                  <a:ext uri="{FF2B5EF4-FFF2-40B4-BE49-F238E27FC236}">
                    <a16:creationId xmlns:a16="http://schemas.microsoft.com/office/drawing/2014/main" id="{63F1A4CD-8EC1-433C-89DF-9F3901C7BD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56345" y="510179"/>
                <a:ext cx="347503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214032" name="TextBox 8">
                <a:extLst>
                  <a:ext uri="{FF2B5EF4-FFF2-40B4-BE49-F238E27FC236}">
                    <a16:creationId xmlns:a16="http://schemas.microsoft.com/office/drawing/2014/main" id="{43B4B9FA-4F2D-47CE-8125-AD2FCC0E88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86604" y="2984014"/>
                <a:ext cx="347503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214033" name="TextBox 9">
                <a:extLst>
                  <a:ext uri="{FF2B5EF4-FFF2-40B4-BE49-F238E27FC236}">
                    <a16:creationId xmlns:a16="http://schemas.microsoft.com/office/drawing/2014/main" id="{A9FB15C9-1FAC-43DB-B6ED-F4F5E78895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54842" y="2403702"/>
                <a:ext cx="347503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214034" name="TextBox 10">
                <a:extLst>
                  <a:ext uri="{FF2B5EF4-FFF2-40B4-BE49-F238E27FC236}">
                    <a16:creationId xmlns:a16="http://schemas.microsoft.com/office/drawing/2014/main" id="{25A402F0-4F38-493A-A2F7-71C99E97A8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96592" y="1404028"/>
                <a:ext cx="468504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en-US" sz="1800" baseline="-25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035" name="TextBox 12">
                <a:extLst>
                  <a:ext uri="{FF2B5EF4-FFF2-40B4-BE49-F238E27FC236}">
                    <a16:creationId xmlns:a16="http://schemas.microsoft.com/office/drawing/2014/main" id="{4A6408E9-4562-4C31-8422-49D954DC3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32574" y="1431806"/>
                <a:ext cx="316004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en-US" sz="1800" baseline="-25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0E841C2-B8B0-41C6-9060-A1CAE4FA2493}"/>
                  </a:ext>
                </a:extLst>
              </p:cNvPr>
              <p:cNvSpPr/>
              <p:nvPr/>
            </p:nvSpPr>
            <p:spPr>
              <a:xfrm>
                <a:off x="10506589" y="1568492"/>
                <a:ext cx="158728" cy="184146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9EADBAF-14EE-4987-808C-8F497D7851DD}"/>
                  </a:ext>
                </a:extLst>
              </p:cNvPr>
              <p:cNvSpPr/>
              <p:nvPr/>
            </p:nvSpPr>
            <p:spPr>
              <a:xfrm>
                <a:off x="8760571" y="1572725"/>
                <a:ext cx="158729" cy="184146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5B97908-E55B-4397-A912-98EDFCAB1A7C}"/>
                  </a:ext>
                </a:extLst>
              </p:cNvPr>
              <p:cNvCxnSpPr/>
              <p:nvPr/>
            </p:nvCxnSpPr>
            <p:spPr>
              <a:xfrm flipH="1">
                <a:off x="8834645" y="874239"/>
                <a:ext cx="6348" cy="285956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C13FC6D6-7992-4B4D-8275-4994451B2790}"/>
                  </a:ext>
                </a:extLst>
              </p:cNvPr>
              <p:cNvCxnSpPr/>
              <p:nvPr/>
            </p:nvCxnSpPr>
            <p:spPr>
              <a:xfrm>
                <a:off x="8834645" y="3668184"/>
                <a:ext cx="1746016" cy="8467"/>
              </a:xfrm>
              <a:prstGeom prst="straightConnector1">
                <a:avLst/>
              </a:prstGeom>
              <a:ln w="38100"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040" name="TextBox 25">
                <a:extLst>
                  <a:ext uri="{FF2B5EF4-FFF2-40B4-BE49-F238E27FC236}">
                    <a16:creationId xmlns:a16="http://schemas.microsoft.com/office/drawing/2014/main" id="{CD2F5901-3797-42AD-89C8-7A348DA8FF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00706" y="3271927"/>
                <a:ext cx="1101156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24.0 m</a:t>
                </a:r>
                <a:endParaRPr lang="en-US" altLang="en-US" sz="1800" baseline="-25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CA43D620-0A84-4C22-844D-A0F7707383CE}"/>
                  </a:ext>
                </a:extLst>
              </p:cNvPr>
              <p:cNvCxnSpPr/>
              <p:nvPr/>
            </p:nvCxnSpPr>
            <p:spPr>
              <a:xfrm flipH="1">
                <a:off x="9020887" y="1672206"/>
                <a:ext cx="2116" cy="702720"/>
              </a:xfrm>
              <a:prstGeom prst="straightConnector1">
                <a:avLst/>
              </a:prstGeom>
              <a:ln w="50800">
                <a:solidFill>
                  <a:schemeClr val="accent2">
                    <a:lumMod val="7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9D7259E-EA41-4845-8F68-6059E1F19A79}"/>
                  </a:ext>
                </a:extLst>
              </p:cNvPr>
              <p:cNvCxnSpPr/>
              <p:nvPr/>
            </p:nvCxnSpPr>
            <p:spPr>
              <a:xfrm flipH="1">
                <a:off x="10580661" y="872121"/>
                <a:ext cx="6350" cy="28595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C781F63-B50F-4DCA-978B-5A39026EEE87}"/>
                </a:ext>
              </a:extLst>
            </p:cNvPr>
            <p:cNvCxnSpPr/>
            <p:nvPr/>
          </p:nvCxnSpPr>
          <p:spPr>
            <a:xfrm flipV="1">
              <a:off x="8971560" y="623290"/>
              <a:ext cx="732269" cy="582073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12C6E57-27E1-4002-9281-70412BD2143E}"/>
                </a:ext>
              </a:extLst>
            </p:cNvPr>
            <p:cNvCxnSpPr/>
            <p:nvPr/>
          </p:nvCxnSpPr>
          <p:spPr>
            <a:xfrm flipV="1">
              <a:off x="8980025" y="1182079"/>
              <a:ext cx="692058" cy="2963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3A9403-8EC5-43BE-AD5D-0EE1AEB6ACB2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9432665" y="210906"/>
              <a:ext cx="915293" cy="525613"/>
            </a:xfrm>
            <a:prstGeom prst="rect">
              <a:avLst/>
            </a:prstGeom>
            <a:blipFill>
              <a:blip r:embed="rId3"/>
              <a:stretch>
                <a:fillRect t="-4615" b="-923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1426FC-2BE5-489B-90DF-43E4219BDE1B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9306022" y="1198278"/>
              <a:ext cx="877079" cy="525613"/>
            </a:xfrm>
            <a:prstGeom prst="rect">
              <a:avLst/>
            </a:prstGeom>
            <a:blipFill>
              <a:blip r:embed="rId4"/>
              <a:stretch>
                <a:fillRect t="-4688" b="-1093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DB53541-A9A5-48D6-96FE-E12DDF9A8763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841206" y="1814666"/>
              <a:ext cx="925980" cy="525613"/>
            </a:xfrm>
            <a:prstGeom prst="rect">
              <a:avLst/>
            </a:prstGeom>
            <a:blipFill>
              <a:blip r:embed="rId5"/>
              <a:stretch>
                <a:fillRect t="-4615" b="-923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C6C7FAAB-2FF3-473E-BCBB-FC8A346894C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3468" y="3379312"/>
            <a:ext cx="3588611" cy="2450927"/>
          </a:xfrm>
          <a:prstGeom prst="rect">
            <a:avLst/>
          </a:prstGeom>
          <a:blipFill>
            <a:blip r:embed="rId6"/>
            <a:stretch>
              <a:fillRect l="-1356" t="-495" r="-678" b="-2723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4022" name="TextBox 1">
            <a:extLst>
              <a:ext uri="{FF2B5EF4-FFF2-40B4-BE49-F238E27FC236}">
                <a16:creationId xmlns:a16="http://schemas.microsoft.com/office/drawing/2014/main" id="{929ED7C2-2DF9-445C-B206-0E4E08D8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63" y="6477000"/>
            <a:ext cx="2692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/>
              <a:t>Courtesy of Wenhao Wu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54837-560A-4FB5-80B9-C0970D24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900"/>
            <a:ext cx="7669213" cy="1096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/>
              <a:t>An Airplane in a Crosswind – Example 3.10</a:t>
            </a:r>
            <a:endParaRPr lang="en-AU" sz="3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B6175-7E8C-4C1A-B295-8909439264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5750"/>
            <a:ext cx="3260725" cy="773113"/>
          </a:xfrm>
        </p:spPr>
        <p:txBody>
          <a:bodyPr/>
          <a:lstStyle/>
          <a:p>
            <a:pPr marL="256032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chemeClr val="dk1"/>
                </a:solidFill>
                <a:sym typeface="Arial"/>
              </a:rPr>
              <a:t>A solved application of relative motion.</a:t>
            </a:r>
          </a:p>
        </p:txBody>
      </p:sp>
      <p:graphicFrame>
        <p:nvGraphicFramePr>
          <p:cNvPr id="215044" name="Object 6" descr="Vector V sub P over E = vector V sub P over A + vector V sub A over G.">
            <a:extLst>
              <a:ext uri="{FF2B5EF4-FFF2-40B4-BE49-F238E27FC236}">
                <a16:creationId xmlns:a16="http://schemas.microsoft.com/office/drawing/2014/main" id="{AE0B8E5E-33F8-474C-B52A-C09BA61E2B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0575" y="2647950"/>
          <a:ext cx="26638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15900" progId="Equation.DSMT4">
                  <p:embed/>
                </p:oleObj>
              </mc:Choice>
              <mc:Fallback>
                <p:oleObj name="Equation" r:id="rId2" imgW="1143000" imgH="215900" progId="Equation.DSMT4">
                  <p:embed/>
                  <p:pic>
                    <p:nvPicPr>
                      <p:cNvPr id="0" name="Object 6" descr="Vector V sub P over E = vector V sub P over A + vector V sub A over G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2647950"/>
                        <a:ext cx="26638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C17D69-7477-4E17-A926-387B35D1BF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557588"/>
            <a:ext cx="2949575" cy="755650"/>
          </a:xfrm>
        </p:spPr>
        <p:txBody>
          <a:bodyPr/>
          <a:lstStyle/>
          <a:p>
            <a:pPr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t>This is just velocity vector addition.</a:t>
            </a:r>
          </a:p>
        </p:txBody>
      </p:sp>
      <p:pic>
        <p:nvPicPr>
          <p:cNvPr id="215046" name="Picture 5" descr="In the triangle diagram, vector V sub P over A extends from the plane straight up at 240 k m over h, north. Vector V sub P over E extends from the plane up and to right at angle alpha. Vector V sub A over E extends vertically to the right, from the tip of vector V sub P over A to the tip of vector V sub P over E at 100 k m over h, east.">
            <a:extLst>
              <a:ext uri="{FF2B5EF4-FFF2-40B4-BE49-F238E27FC236}">
                <a16:creationId xmlns:a16="http://schemas.microsoft.com/office/drawing/2014/main" id="{67357418-ACF3-456A-9EED-703C1D737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"/>
          <a:stretch>
            <a:fillRect/>
          </a:stretch>
        </p:blipFill>
        <p:spPr bwMode="auto">
          <a:xfrm>
            <a:off x="4608513" y="1512888"/>
            <a:ext cx="2855912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Footer Placeholder 3">
            <a:extLst>
              <a:ext uri="{FF2B5EF4-FFF2-40B4-BE49-F238E27FC236}">
                <a16:creationId xmlns:a16="http://schemas.microsoft.com/office/drawing/2014/main" id="{5888A58E-A0A9-4698-ABAC-4D0C9EBB64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GB" altLang="en-US" sz="900">
                <a:solidFill>
                  <a:srgbClr val="000000"/>
                </a:solidFill>
              </a:rPr>
              <a:t>© 2016 Pearson Education, Inc.</a:t>
            </a:r>
          </a:p>
        </p:txBody>
      </p:sp>
      <p:pic>
        <p:nvPicPr>
          <p:cNvPr id="216067" name="Picture 4" descr="03_28_Figure.jpg">
            <a:extLst>
              <a:ext uri="{FF2B5EF4-FFF2-40B4-BE49-F238E27FC236}">
                <a16:creationId xmlns:a16="http://schemas.microsoft.com/office/drawing/2014/main" id="{E12322C0-6A48-4D69-8AE0-4F854CC51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7"/>
          <a:stretch>
            <a:fillRect/>
          </a:stretch>
        </p:blipFill>
        <p:spPr bwMode="auto">
          <a:xfrm>
            <a:off x="2630488" y="101600"/>
            <a:ext cx="3883025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B577-FB48-40FD-A7DA-F31FA1F6D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459" y="1044681"/>
            <a:ext cx="6394508" cy="256137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Questions 3.3 Projectile Motion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2F6C2-7E17-4368-86A9-08C79FBF2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305" y="1253630"/>
            <a:ext cx="8200239" cy="44734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projectile is launched at some angle to the horizontal with some initial speed vi; air resistance is negligible.</a:t>
            </a:r>
          </a:p>
          <a:p>
            <a:r>
              <a:rPr lang="en-US" dirty="0"/>
              <a:t>Is the projectile a freely falling body?</a:t>
            </a:r>
          </a:p>
          <a:p>
            <a:r>
              <a:rPr lang="en-US" dirty="0"/>
              <a:t>What is its acceleration in the vertical direction?</a:t>
            </a:r>
          </a:p>
          <a:p>
            <a:r>
              <a:rPr lang="en-US" dirty="0"/>
              <a:t>What is its acceleration in the horizontal direction?</a:t>
            </a:r>
          </a:p>
          <a:p>
            <a:endParaRPr lang="en-US" dirty="0"/>
          </a:p>
          <a:p>
            <a:r>
              <a:rPr lang="en-US" dirty="0"/>
              <a:t>A student throws a heavy red ball horizontally from a balcony of a tall building with an initial speed v0. At the same time, a second student drops a lighter blue ball from the same balcony. Neglecting air resistance, which statement is true?</a:t>
            </a:r>
          </a:p>
          <a:p>
            <a:r>
              <a:rPr lang="en-US" dirty="0"/>
              <a:t>The blue ball reaches the ground first.</a:t>
            </a:r>
          </a:p>
          <a:p>
            <a:r>
              <a:rPr lang="en-US" dirty="0"/>
              <a:t>The red ball reaches the ground first.</a:t>
            </a:r>
          </a:p>
          <a:p>
            <a:r>
              <a:rPr lang="en-US" dirty="0"/>
              <a:t>Both balls hit the ground with the same speed.</a:t>
            </a:r>
          </a:p>
          <a:p>
            <a:endParaRPr lang="en-US" dirty="0"/>
          </a:p>
          <a:p>
            <a:r>
              <a:rPr lang="en-US" dirty="0"/>
              <a:t>As a projectile moves in its path, is there any point along the path where the velocity and acceleration vectors are</a:t>
            </a:r>
          </a:p>
          <a:p>
            <a:r>
              <a:rPr lang="en-US" dirty="0"/>
              <a:t>perpendicular to each other?</a:t>
            </a:r>
          </a:p>
          <a:p>
            <a:r>
              <a:rPr lang="en-US" dirty="0"/>
              <a:t>Parallel to each other?</a:t>
            </a:r>
          </a:p>
        </p:txBody>
      </p:sp>
    </p:spTree>
    <p:extLst>
      <p:ext uri="{BB962C8B-B14F-4D97-AF65-F5344CB8AC3E}">
        <p14:creationId xmlns:p14="http://schemas.microsoft.com/office/powerpoint/2010/main" val="16324956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7681-7379-4D72-A227-A950A9AE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7202"/>
            <a:ext cx="7886700" cy="10343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Questions 3.3 Projectile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D3C5B-54D5-4335-88D5-5F7420385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02" y="1660211"/>
            <a:ext cx="7886700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passenger sitting in the rear of a bus claims that she was injured as the driver slammed on the brakes, causing a suitcase to come flying toward her from the front of the bus. If you were the judge in this case, what disposition would you make? Explain.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an apple tree is transported by a truck moving to the right with a constant velocity, one of its apples shakes loose and falls toward the bed of the truck. Of the curves shown</a:t>
            </a:r>
          </a:p>
          <a:p>
            <a:r>
              <a:rPr lang="en-US" sz="1650" dirty="0"/>
              <a:t>which best describes the path followed by the apple as seen by a stationary observer on the ground, who observes the truck moving from his left to his right?</a:t>
            </a:r>
          </a:p>
          <a:p>
            <a:r>
              <a:rPr lang="en-US" sz="1650" dirty="0"/>
              <a:t>Which best describes the path as seen by an observer sitting in the truck?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Five graphs, a to e: a. shows a curve sloping downward; b. shows a vertical line; c. shows a curve sloping upward; d. shows a downward sloping line; e. shows an upward sloping line.">
            <a:extLst>
              <a:ext uri="{FF2B5EF4-FFF2-40B4-BE49-F238E27FC236}">
                <a16:creationId xmlns:a16="http://schemas.microsoft.com/office/drawing/2014/main" id="{A8B82131-5800-4DB0-8FE5-F9F77D1B63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AutoShape 4" descr="Five graphs, a to e: a. shows a curve sloping downward; b. shows a vertical line; c. shows a curve sloping upward; d. shows a downward sloping line; e. shows an upward sloping line.">
            <a:extLst>
              <a:ext uri="{FF2B5EF4-FFF2-40B4-BE49-F238E27FC236}">
                <a16:creationId xmlns:a16="http://schemas.microsoft.com/office/drawing/2014/main" id="{879F0707-A2CB-4689-8A5D-B85A94C1FB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AutoShape 6" descr="Five graphs, a to e: a. shows a curve sloping downward; b. shows a vertical line; c. shows a curve sloping upward; d. shows a downward sloping line; e. shows an upward sloping line.">
            <a:extLst>
              <a:ext uri="{FF2B5EF4-FFF2-40B4-BE49-F238E27FC236}">
                <a16:creationId xmlns:a16="http://schemas.microsoft.com/office/drawing/2014/main" id="{AF93773D-BDFE-421E-8E42-6872E2FC96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6300" y="35433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AutoShape 8" descr="Five graphs, a to e: a. shows a curve sloping downward; b. shows a vertical line; c. shows a curve sloping upward; d. shows a downward sloping line; e. shows an upward sloping line.">
            <a:extLst>
              <a:ext uri="{FF2B5EF4-FFF2-40B4-BE49-F238E27FC236}">
                <a16:creationId xmlns:a16="http://schemas.microsoft.com/office/drawing/2014/main" id="{04D6AC6D-4703-478C-9373-1D47EC965D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6576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AutoShape 10" descr="Five graphs, a to e: a. shows a curve sloping downward; b. shows a vertical line; c. shows a curve sloping upward; d. shows a downward sloping line; e. shows an upward sloping line.">
            <a:extLst>
              <a:ext uri="{FF2B5EF4-FFF2-40B4-BE49-F238E27FC236}">
                <a16:creationId xmlns:a16="http://schemas.microsoft.com/office/drawing/2014/main" id="{BDAC881B-6CA0-4970-A3C1-93CA4F1662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14900" y="37719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C14F16-390A-42CE-A0F2-4DF8DCEAB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493" y="4849988"/>
            <a:ext cx="3500926" cy="6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8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6CB8BEFE-D84E-4AB0-A7DC-A9162E16E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Accelerations in a Plane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507D096C-56EB-4272-BACA-F07FA7BD7A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Acceleration must now be considered during change in magnitude AND/OR change in direction.</a:t>
            </a:r>
          </a:p>
        </p:txBody>
      </p:sp>
      <p:pic>
        <p:nvPicPr>
          <p:cNvPr id="141316" name="Picture 3" descr="03_05_Figure.jpg">
            <a:extLst>
              <a:ext uri="{FF2B5EF4-FFF2-40B4-BE49-F238E27FC236}">
                <a16:creationId xmlns:a16="http://schemas.microsoft.com/office/drawing/2014/main" id="{3D9057CC-EB4B-4591-BCA5-172500402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3"/>
          <a:stretch>
            <a:fillRect/>
          </a:stretch>
        </p:blipFill>
        <p:spPr bwMode="auto">
          <a:xfrm>
            <a:off x="858838" y="2046288"/>
            <a:ext cx="3309937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5F883-34B4-430F-87A9-E3060FF54C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© 2016 Pearson Education, Inc.</a:t>
            </a:r>
          </a:p>
        </p:txBody>
      </p:sp>
      <p:pic>
        <p:nvPicPr>
          <p:cNvPr id="141318" name="Picture 2" descr="Slide6.jpg">
            <a:extLst>
              <a:ext uri="{FF2B5EF4-FFF2-40B4-BE49-F238E27FC236}">
                <a16:creationId xmlns:a16="http://schemas.microsoft.com/office/drawing/2014/main" id="{C16290DF-5141-4DA0-9D26-8FC14FB01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2627313"/>
            <a:ext cx="328612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Box 5">
            <a:extLst>
              <a:ext uri="{FF2B5EF4-FFF2-40B4-BE49-F238E27FC236}">
                <a16:creationId xmlns:a16="http://schemas.microsoft.com/office/drawing/2014/main" id="{8EBD9DBF-E579-4C56-BA9A-78560957E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337" y="495300"/>
            <a:ext cx="453866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Plane </a:t>
            </a:r>
          </a:p>
        </p:txBody>
      </p:sp>
      <p:grpSp>
        <p:nvGrpSpPr>
          <p:cNvPr id="142339" name="Group 23">
            <a:extLst>
              <a:ext uri="{FF2B5EF4-FFF2-40B4-BE49-F238E27FC236}">
                <a16:creationId xmlns:a16="http://schemas.microsoft.com/office/drawing/2014/main" id="{18039299-799C-4DBD-A95F-FDBBFFC03C89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1614488"/>
            <a:ext cx="2927350" cy="3725862"/>
            <a:chOff x="268584" y="1029961"/>
            <a:chExt cx="3903088" cy="4969170"/>
          </a:xfrm>
        </p:grpSpPr>
        <p:grpSp>
          <p:nvGrpSpPr>
            <p:cNvPr id="142344" name="Group 15">
              <a:extLst>
                <a:ext uri="{FF2B5EF4-FFF2-40B4-BE49-F238E27FC236}">
                  <a16:creationId xmlns:a16="http://schemas.microsoft.com/office/drawing/2014/main" id="{F8B071CA-B305-4768-8168-A6A5C5E58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584" y="1029961"/>
              <a:ext cx="3903088" cy="3682035"/>
              <a:chOff x="4894536" y="2025914"/>
              <a:chExt cx="3903088" cy="3682035"/>
            </a:xfrm>
          </p:grpSpPr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CDB4514E-1C6D-4CC0-852B-95924DA5E0F0}"/>
                  </a:ext>
                </a:extLst>
              </p:cNvPr>
              <p:cNvSpPr/>
              <p:nvPr/>
            </p:nvSpPr>
            <p:spPr>
              <a:xfrm rot="19381770">
                <a:off x="5641711" y="3016784"/>
                <a:ext cx="1983293" cy="2691016"/>
              </a:xfrm>
              <a:prstGeom prst="arc">
                <a:avLst/>
              </a:prstGeom>
              <a:ln w="254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40D4AAEC-0FF9-4AE0-BB3A-0EB7460EE176}"/>
                  </a:ext>
                </a:extLst>
              </p:cNvPr>
              <p:cNvCxnSpPr/>
              <p:nvPr/>
            </p:nvCxnSpPr>
            <p:spPr>
              <a:xfrm>
                <a:off x="4894536" y="4403578"/>
                <a:ext cx="3513626" cy="0"/>
              </a:xfrm>
              <a:prstGeom prst="straightConnector1">
                <a:avLst/>
              </a:prstGeom>
              <a:ln w="50800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081F4CB-FF0F-4F65-A979-AA88403C0F86}"/>
                  </a:ext>
                </a:extLst>
              </p:cNvPr>
              <p:cNvCxnSpPr/>
              <p:nvPr/>
            </p:nvCxnSpPr>
            <p:spPr>
              <a:xfrm flipV="1">
                <a:off x="5430047" y="2116955"/>
                <a:ext cx="12700" cy="2779941"/>
              </a:xfrm>
              <a:prstGeom prst="straightConnector1">
                <a:avLst/>
              </a:prstGeom>
              <a:ln w="50800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355" name="TextBox 4">
                <a:extLst>
                  <a:ext uri="{FF2B5EF4-FFF2-40B4-BE49-F238E27FC236}">
                    <a16:creationId xmlns:a16="http://schemas.microsoft.com/office/drawing/2014/main" id="{AF9AFED8-1A97-4CF2-A72C-B9623C962D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6632" y="2025914"/>
                <a:ext cx="347503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42356" name="TextBox 12">
                <a:extLst>
                  <a:ext uri="{FF2B5EF4-FFF2-40B4-BE49-F238E27FC236}">
                    <a16:creationId xmlns:a16="http://schemas.microsoft.com/office/drawing/2014/main" id="{D5D829A6-F1FF-4E1B-83FB-7FE7D3B7EA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1411" y="4352248"/>
                <a:ext cx="347503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42357" name="TextBox 13">
                <a:extLst>
                  <a:ext uri="{FF2B5EF4-FFF2-40B4-BE49-F238E27FC236}">
                    <a16:creationId xmlns:a16="http://schemas.microsoft.com/office/drawing/2014/main" id="{93079529-0DF2-4654-BE8D-97F8930042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26385" y="4359411"/>
                <a:ext cx="347503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3F4D3915-1DD3-4619-AF0A-2365C5B52DAF}"/>
                  </a:ext>
                </a:extLst>
              </p:cNvPr>
              <p:cNvCxnSpPr/>
              <p:nvPr/>
            </p:nvCxnSpPr>
            <p:spPr>
              <a:xfrm flipV="1">
                <a:off x="5781410" y="2667438"/>
                <a:ext cx="709074" cy="620353"/>
              </a:xfrm>
              <a:prstGeom prst="straightConnector1">
                <a:avLst/>
              </a:prstGeom>
              <a:ln w="50800">
                <a:solidFill>
                  <a:schemeClr val="accent2">
                    <a:lumMod val="75000"/>
                  </a:schemeClr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D544F03-17FB-41C5-86E4-5679D6B9A63B}"/>
                  </a:ext>
                </a:extLst>
              </p:cNvPr>
              <p:cNvCxnSpPr/>
              <p:nvPr/>
            </p:nvCxnSpPr>
            <p:spPr>
              <a:xfrm flipV="1">
                <a:off x="7415457" y="3694302"/>
                <a:ext cx="1382167" cy="69868"/>
              </a:xfrm>
              <a:prstGeom prst="straightConnector1">
                <a:avLst/>
              </a:prstGeom>
              <a:ln w="50800">
                <a:solidFill>
                  <a:schemeClr val="accent2">
                    <a:lumMod val="75000"/>
                  </a:schemeClr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360" name="TextBox 31">
                <a:extLst>
                  <a:ext uri="{FF2B5EF4-FFF2-40B4-BE49-F238E27FC236}">
                    <a16:creationId xmlns:a16="http://schemas.microsoft.com/office/drawing/2014/main" id="{3D81E63A-4035-4EF1-ADF3-641AA0861E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3281" y="3250995"/>
                <a:ext cx="509115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</a:rPr>
                  <a:t>P</a:t>
                </a:r>
                <a:r>
                  <a:rPr lang="en-US" altLang="en-US" sz="1800" baseline="-250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42361" name="TextBox 32">
                <a:extLst>
                  <a:ext uri="{FF2B5EF4-FFF2-40B4-BE49-F238E27FC236}">
                    <a16:creationId xmlns:a16="http://schemas.microsoft.com/office/drawing/2014/main" id="{12E01BEE-946E-47C8-A607-7DA9A17472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51088" y="3797748"/>
                <a:ext cx="509115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</a:rPr>
                  <a:t>P</a:t>
                </a:r>
                <a:r>
                  <a:rPr lang="en-US" altLang="en-US" sz="1800" baseline="-250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08EEADB-10B1-43F4-A772-B401F205B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429" y="3123763"/>
                <a:ext cx="398720" cy="553997"/>
              </a:xfrm>
              <a:prstGeom prst="rect">
                <a:avLst/>
              </a:prstGeom>
              <a:blipFill>
                <a:blip r:embed="rId2"/>
                <a:stretch>
                  <a:fillRect t="-1471" r="-38776"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 dirty="0">
                    <a:noFill/>
                  </a:rPr>
                  <a:t> 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CDBE5D3-2F4E-4940-BBB1-7E709F0E1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71" y="2116830"/>
                <a:ext cx="398720" cy="553997"/>
              </a:xfrm>
              <a:prstGeom prst="rect">
                <a:avLst/>
              </a:prstGeom>
              <a:blipFill>
                <a:blip r:embed="rId3"/>
                <a:stretch>
                  <a:fillRect t="-1471" r="-38776"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 dirty="0">
                    <a:noFill/>
                  </a:rPr>
                  <a:t> </a:t>
                </a:r>
              </a:p>
            </p:txBody>
          </p:sp>
        </p:grpSp>
        <p:grpSp>
          <p:nvGrpSpPr>
            <p:cNvPr id="142345" name="Group 19">
              <a:extLst>
                <a:ext uri="{FF2B5EF4-FFF2-40B4-BE49-F238E27FC236}">
                  <a16:creationId xmlns:a16="http://schemas.microsoft.com/office/drawing/2014/main" id="{131BB2F2-7C2F-4FDB-A440-DC22C4F8BF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210" y="4624248"/>
              <a:ext cx="3340482" cy="1374883"/>
              <a:chOff x="8301878" y="3009928"/>
              <a:chExt cx="3340482" cy="1374883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E445F078-C9A8-4A45-ADED-90783D60E91F}"/>
                  </a:ext>
                </a:extLst>
              </p:cNvPr>
              <p:cNvCxnSpPr/>
              <p:nvPr/>
            </p:nvCxnSpPr>
            <p:spPr>
              <a:xfrm flipV="1">
                <a:off x="8442464" y="3815273"/>
                <a:ext cx="1382166" cy="71986"/>
              </a:xfrm>
              <a:prstGeom prst="straightConnector1">
                <a:avLst/>
              </a:prstGeom>
              <a:ln w="50800">
                <a:solidFill>
                  <a:schemeClr val="accent2">
                    <a:lumMod val="75000"/>
                  </a:schemeClr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070EAD3-A059-446C-A484-E03283115398}"/>
                  </a:ext>
                </a:extLst>
              </p:cNvPr>
              <p:cNvCxnSpPr/>
              <p:nvPr/>
            </p:nvCxnSpPr>
            <p:spPr>
              <a:xfrm flipV="1">
                <a:off x="8442464" y="3269024"/>
                <a:ext cx="709074" cy="622470"/>
              </a:xfrm>
              <a:prstGeom prst="straightConnector1">
                <a:avLst/>
              </a:prstGeom>
              <a:ln w="50800">
                <a:solidFill>
                  <a:schemeClr val="accent2">
                    <a:lumMod val="75000"/>
                  </a:schemeClr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2184BD0-7A06-4046-A3E8-549E81532236}"/>
                  </a:ext>
                </a:extLst>
              </p:cNvPr>
              <p:cNvCxnSpPr/>
              <p:nvPr/>
            </p:nvCxnSpPr>
            <p:spPr>
              <a:xfrm>
                <a:off x="9134606" y="3269024"/>
                <a:ext cx="673092" cy="529311"/>
              </a:xfrm>
              <a:prstGeom prst="straightConnector1">
                <a:avLst/>
              </a:prstGeom>
              <a:ln w="50800">
                <a:solidFill>
                  <a:srgbClr val="00B050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0B267D-78DB-416C-987A-6FC6B442E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600" y="3009928"/>
                <a:ext cx="2212760" cy="9749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 dirty="0">
                    <a:noFill/>
                  </a:rPr>
                  <a:t> 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40CB5F3-2A97-4957-905A-08DD822EF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78" y="3113673"/>
                <a:ext cx="398720" cy="553997"/>
              </a:xfrm>
              <a:prstGeom prst="rect">
                <a:avLst/>
              </a:prstGeom>
              <a:blipFill>
                <a:blip r:embed="rId5"/>
                <a:stretch>
                  <a:fillRect t="-1471" r="-36735"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 dirty="0">
                    <a:noFill/>
                  </a:rPr>
                  <a:t> 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582CFF4-EC66-4E72-A640-C56ACADEB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657" y="3830814"/>
                <a:ext cx="398720" cy="553997"/>
              </a:xfrm>
              <a:prstGeom prst="rect">
                <a:avLst/>
              </a:prstGeom>
              <a:blipFill>
                <a:blip r:embed="rId6"/>
                <a:stretch>
                  <a:fillRect t="-1471" r="-38000"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 dirty="0">
                    <a:noFill/>
                  </a:rPr>
                  <a:t> </a:t>
                </a: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1C9CE80-3C84-41CD-AC96-895430B7E42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65850" y="1381367"/>
            <a:ext cx="4426597" cy="1634743"/>
          </a:xfrm>
          <a:prstGeom prst="rect">
            <a:avLst/>
          </a:prstGeom>
          <a:blipFill>
            <a:blip r:embed="rId7"/>
            <a:stretch>
              <a:fillRect l="-960" t="-1852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A853F0-9117-41E2-9033-B5C2CFFD506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65850" y="3047195"/>
            <a:ext cx="4426597" cy="1658659"/>
          </a:xfrm>
          <a:prstGeom prst="rect">
            <a:avLst/>
          </a:prstGeom>
          <a:blipFill>
            <a:blip r:embed="rId8"/>
            <a:stretch>
              <a:fillRect l="-960" t="-1825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9A5B03-9088-4719-99B4-F7DBA43A5AD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65850" y="4795661"/>
            <a:ext cx="4426597" cy="933012"/>
          </a:xfrm>
          <a:prstGeom prst="rect">
            <a:avLst/>
          </a:prstGeom>
          <a:blipFill>
            <a:blip r:embed="rId9"/>
            <a:stretch>
              <a:fillRect t="-3226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42343" name="TextBox 1">
            <a:extLst>
              <a:ext uri="{FF2B5EF4-FFF2-40B4-BE49-F238E27FC236}">
                <a16:creationId xmlns:a16="http://schemas.microsoft.com/office/drawing/2014/main" id="{371B2A0D-D8A6-4C2D-A3AD-3B3C704A9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900" y="6497638"/>
            <a:ext cx="251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/>
              <a:t>Courtesy of Wenhao Wu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6359-05C9-4E1E-9F33-57B6095A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096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/>
              <a:t>The Model Car Revisited – Example 3.2</a:t>
            </a:r>
            <a:endParaRPr lang="en-AU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8F2E2-ECB1-4DB3-9CFB-7D3E364715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5750"/>
            <a:ext cx="8229600" cy="393700"/>
          </a:xfrm>
        </p:spPr>
        <p:txBody>
          <a:bodyPr/>
          <a:lstStyle/>
          <a:p>
            <a:pPr marL="256032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chemeClr val="dk1"/>
                </a:solidFill>
                <a:sym typeface="Arial"/>
              </a:rPr>
              <a:t>See the worked example on page 69.</a:t>
            </a:r>
          </a:p>
        </p:txBody>
      </p:sp>
      <p:pic>
        <p:nvPicPr>
          <p:cNvPr id="143364" name="Picture 3" descr="The graph is y (m) versus x (m). Two points are plotted: P sub 1 in lower left of graph and P sub 2 in upper right of graph. P sub 1 is at t sub 1 = 2.0 s. V sub 1 y = 3.0 m over s. V sub 1 x = 1.0 m over s. P sub 2 is at t sub 2 = 2.5 s. V sub 2 y = 3.0 m over s. V sub 2 x = 4.0 m over s. ">
            <a:extLst>
              <a:ext uri="{FF2B5EF4-FFF2-40B4-BE49-F238E27FC236}">
                <a16:creationId xmlns:a16="http://schemas.microsoft.com/office/drawing/2014/main" id="{AA8513B4-2AA9-4989-8704-F55E7A4C6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"/>
          <a:stretch>
            <a:fillRect/>
          </a:stretch>
        </p:blipFill>
        <p:spPr bwMode="auto">
          <a:xfrm>
            <a:off x="1981200" y="2193925"/>
            <a:ext cx="51816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0D526310-2595-449F-A5AE-0CCDB5EC1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Projectile Motion</a:t>
            </a:r>
          </a:p>
        </p:txBody>
      </p:sp>
      <p:sp>
        <p:nvSpPr>
          <p:cNvPr id="144387" name="Content Placeholder 3">
            <a:extLst>
              <a:ext uri="{FF2B5EF4-FFF2-40B4-BE49-F238E27FC236}">
                <a16:creationId xmlns:a16="http://schemas.microsoft.com/office/drawing/2014/main" id="{8C241E77-95E4-4628-8BAE-A47FEFBF5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Determined by the initial velocity, gravity, and air resistance.</a:t>
            </a:r>
          </a:p>
          <a:p>
            <a:pPr eaLnBrk="1" hangingPunct="1"/>
            <a:r>
              <a:rPr lang="en-US" altLang="en-US" dirty="0"/>
              <a:t>Footballs, baseballs … any projectile will follow this </a:t>
            </a:r>
            <a:r>
              <a:rPr lang="en-US" altLang="en-US" i="1" dirty="0"/>
              <a:t>parabolic</a:t>
            </a:r>
            <a:r>
              <a:rPr lang="en-US" altLang="en-US" dirty="0"/>
              <a:t> </a:t>
            </a:r>
            <a:r>
              <a:rPr lang="en-US" altLang="en-US" b="1" dirty="0"/>
              <a:t>trajectory</a:t>
            </a:r>
            <a:r>
              <a:rPr lang="en-US" altLang="en-US" dirty="0"/>
              <a:t> in the </a:t>
            </a:r>
            <a:r>
              <a:rPr lang="en-US" altLang="en-US" i="1" dirty="0"/>
              <a:t>x</a:t>
            </a:r>
            <a:r>
              <a:rPr lang="en-US" altLang="en-US" dirty="0"/>
              <a:t>-</a:t>
            </a:r>
            <a:r>
              <a:rPr lang="en-US" altLang="en-US" i="1" dirty="0"/>
              <a:t>y</a:t>
            </a:r>
            <a:r>
              <a:rPr lang="en-US" altLang="en-US" dirty="0"/>
              <a:t> plane.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5B60F-E350-4A35-B97D-17F6293053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© 2016 Pearson Education, Inc.</a:t>
            </a:r>
          </a:p>
        </p:txBody>
      </p:sp>
      <p:pic>
        <p:nvPicPr>
          <p:cNvPr id="144389" name="Picture 5" descr="03_08_Figure.jpg">
            <a:extLst>
              <a:ext uri="{FF2B5EF4-FFF2-40B4-BE49-F238E27FC236}">
                <a16:creationId xmlns:a16="http://schemas.microsoft.com/office/drawing/2014/main" id="{38D16756-AC35-437A-8A39-5FAF75DA8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"/>
          <a:stretch>
            <a:fillRect/>
          </a:stretch>
        </p:blipFill>
        <p:spPr bwMode="auto">
          <a:xfrm>
            <a:off x="1901825" y="3119438"/>
            <a:ext cx="53403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5_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08 Lecture">
  <a:themeElements>
    <a:clrScheme name="Custom 40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33399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_508 Lecture">
  <a:themeElements>
    <a:clrScheme name="Custom 40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33399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3717</TotalTime>
  <Words>2570</Words>
  <Application>Microsoft Office PowerPoint</Application>
  <PresentationFormat>On-screen Show (4:3)</PresentationFormat>
  <Paragraphs>404</Paragraphs>
  <Slides>58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88" baseType="lpstr">
      <vt:lpstr>Arial</vt:lpstr>
      <vt:lpstr>Calibri</vt:lpstr>
      <vt:lpstr>Calibri Light</vt:lpstr>
      <vt:lpstr>Cambria Math</vt:lpstr>
      <vt:lpstr>Noto Sans Symbols</vt:lpstr>
      <vt:lpstr>nyt-imperial</vt:lpstr>
      <vt:lpstr>Roboto</vt:lpstr>
      <vt:lpstr>Symbol</vt:lpstr>
      <vt:lpstr>Times New Roman</vt:lpstr>
      <vt:lpstr>Verdana</vt:lpstr>
      <vt:lpstr>Default Design</vt:lpstr>
      <vt:lpstr>HA5Lect_template</vt:lpstr>
      <vt:lpstr>1_HA5Lect_template</vt:lpstr>
      <vt:lpstr>6_HA5Lect_template</vt:lpstr>
      <vt:lpstr>7_HA5Lect_template</vt:lpstr>
      <vt:lpstr>8_HA5Lect_template</vt:lpstr>
      <vt:lpstr>11_HA5Lect_template</vt:lpstr>
      <vt:lpstr>13_HA5Lect_template</vt:lpstr>
      <vt:lpstr>14_HA5Lect_template</vt:lpstr>
      <vt:lpstr>15_HA5Lect_template</vt:lpstr>
      <vt:lpstr>1_Default Design</vt:lpstr>
      <vt:lpstr>2_Default Design</vt:lpstr>
      <vt:lpstr>6_Default Design</vt:lpstr>
      <vt:lpstr>7_Default Design</vt:lpstr>
      <vt:lpstr>508 Lecture</vt:lpstr>
      <vt:lpstr>Office Theme</vt:lpstr>
      <vt:lpstr>1_508 Lecture</vt:lpstr>
      <vt:lpstr>1_Office Theme</vt:lpstr>
      <vt:lpstr>Equation</vt:lpstr>
      <vt:lpstr>Equation.3</vt:lpstr>
      <vt:lpstr>PowerPoint Presentation</vt:lpstr>
      <vt:lpstr>Velocity in a Plane (1 of 2)</vt:lpstr>
      <vt:lpstr>Velocity in a Plane (2 of 2)</vt:lpstr>
      <vt:lpstr>The Motion of a Model Car – Example 3.1</vt:lpstr>
      <vt:lpstr>PowerPoint Presentation</vt:lpstr>
      <vt:lpstr>Accelerations in a Plane</vt:lpstr>
      <vt:lpstr>PowerPoint Presentation</vt:lpstr>
      <vt:lpstr>The Model Car Revisited – Example 3.2</vt:lpstr>
      <vt:lpstr>Projectile Motion</vt:lpstr>
      <vt:lpstr>The Independence of x- and y-Motion – Figure 3.9</vt:lpstr>
      <vt:lpstr>Where does the apple land? </vt:lpstr>
      <vt:lpstr>PowerPoint Presentation</vt:lpstr>
      <vt:lpstr>PowerPoint Presentation</vt:lpstr>
      <vt:lpstr>Problem 3.3  12</vt:lpstr>
      <vt:lpstr>PowerPoint Presentation</vt:lpstr>
      <vt:lpstr>Problem 3.2  7</vt:lpstr>
      <vt:lpstr>PowerPoint Presentation</vt:lpstr>
      <vt:lpstr>Determination of Key Items</vt:lpstr>
      <vt:lpstr>A Home-Run Hit – Example 3.4</vt:lpstr>
      <vt:lpstr>Vertical/Horizontal Displacement – Example 3.6</vt:lpstr>
      <vt:lpstr>Kicked football</vt:lpstr>
      <vt:lpstr>Projectile Motion</vt:lpstr>
      <vt:lpstr>You throw a ball horizontally off a roof. Assuming the ball behaves as an ideal projectile, the time until it lands is determined only by</vt:lpstr>
      <vt:lpstr>Driving off a cliff</vt:lpstr>
      <vt:lpstr>PowerPoint Presentation</vt:lpstr>
      <vt:lpstr> Grasshopper problem</vt:lpstr>
      <vt:lpstr>You and a friend throw two rocks off a bridge. Your friend throws hers with an initial direction 30º  below the horizontal. You throw yours with the same initial speed but in a direction 30º above the horizontal. When the two rocks hit the water</vt:lpstr>
      <vt:lpstr>Projectile launched from a cliff</vt:lpstr>
      <vt:lpstr>PowerPoint Presentation</vt:lpstr>
      <vt:lpstr>PowerPoint Presentation</vt:lpstr>
      <vt:lpstr>PowerPoint Presentation</vt:lpstr>
      <vt:lpstr>PowerPoint Presentation</vt:lpstr>
      <vt:lpstr>Helicopter drops parcel</vt:lpstr>
      <vt:lpstr>Parcel delivered by helicopter</vt:lpstr>
      <vt:lpstr>You throw a ball horizontally off a roof. Assuming the ball behaves as an ideal projectile, the time until it lands is determined only by</vt:lpstr>
      <vt:lpstr>You and a friend throw two rocks off a bridge. Your friend throws hers with an initial direction 30°  below the horizontal. You throw yours with the same initial speed but in a direction 30° above the horizontal. When the two rocks hit the water</vt:lpstr>
      <vt:lpstr>Center-seeking Acceleration</vt:lpstr>
      <vt:lpstr>PowerPoint Presentation</vt:lpstr>
      <vt:lpstr>PowerPoint Presentation</vt:lpstr>
      <vt:lpstr>Circular Motion as a Special Application – Figure 3.20</vt:lpstr>
      <vt:lpstr>It Is Possible to Solve for the Velocity – Figure 3.21</vt:lpstr>
      <vt:lpstr>An Example You Can Go Try Right Now – Example 3.8</vt:lpstr>
      <vt:lpstr>Circular motion</vt:lpstr>
      <vt:lpstr>PowerPoint Presentation</vt:lpstr>
      <vt:lpstr>James Webb Space  telescope </vt:lpstr>
      <vt:lpstr>PowerPoint Presentation</vt:lpstr>
      <vt:lpstr>A Problem to Try on Your Next Vacation –Example 3.9</vt:lpstr>
      <vt:lpstr>Pilot Blacks-Out</vt:lpstr>
      <vt:lpstr>PowerPoint Presentation</vt:lpstr>
      <vt:lpstr>PowerPoint Presentation</vt:lpstr>
      <vt:lpstr>crossing a stream</vt:lpstr>
      <vt:lpstr>PowerPoint Presentation</vt:lpstr>
      <vt:lpstr>Relative Velocity: A Matter of Perspective – Figure 3.26</vt:lpstr>
      <vt:lpstr>PowerPoint Presentation</vt:lpstr>
      <vt:lpstr>An Airplane in a Crosswind – Example 3.10</vt:lpstr>
      <vt:lpstr>PowerPoint Presentation</vt:lpstr>
      <vt:lpstr>Questions 3.3 Projectile Motion</vt:lpstr>
      <vt:lpstr>Questions 3.3 Projectile Motion</vt:lpstr>
    </vt:vector>
  </TitlesOfParts>
  <Company>physics tamu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dddd</dc:title>
  <dc:creator>Administrator</dc:creator>
  <cp:lastModifiedBy>Schuessler, Hans A</cp:lastModifiedBy>
  <cp:revision>121</cp:revision>
  <dcterms:created xsi:type="dcterms:W3CDTF">2002-06-06T02:11:50Z</dcterms:created>
  <dcterms:modified xsi:type="dcterms:W3CDTF">2023-08-30T20:56:12Z</dcterms:modified>
</cp:coreProperties>
</file>