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78" r:id="rId4"/>
    <p:sldMasterId id="2147483690" r:id="rId5"/>
    <p:sldMasterId id="2147483694" r:id="rId6"/>
  </p:sldMasterIdLst>
  <p:notesMasterIdLst>
    <p:notesMasterId r:id="rId58"/>
  </p:notesMasterIdLst>
  <p:sldIdLst>
    <p:sldId id="276" r:id="rId7"/>
    <p:sldId id="351" r:id="rId8"/>
    <p:sldId id="319" r:id="rId9"/>
    <p:sldId id="308" r:id="rId10"/>
    <p:sldId id="482" r:id="rId11"/>
    <p:sldId id="352" r:id="rId12"/>
    <p:sldId id="353" r:id="rId13"/>
    <p:sldId id="361" r:id="rId14"/>
    <p:sldId id="306" r:id="rId15"/>
    <p:sldId id="364" r:id="rId16"/>
    <p:sldId id="258" r:id="rId17"/>
    <p:sldId id="275" r:id="rId18"/>
    <p:sldId id="298" r:id="rId19"/>
    <p:sldId id="314" r:id="rId20"/>
    <p:sldId id="261" r:id="rId21"/>
    <p:sldId id="277" r:id="rId22"/>
    <p:sldId id="312" r:id="rId23"/>
    <p:sldId id="256" r:id="rId24"/>
    <p:sldId id="279" r:id="rId25"/>
    <p:sldId id="356" r:id="rId26"/>
    <p:sldId id="357" r:id="rId27"/>
    <p:sldId id="358" r:id="rId28"/>
    <p:sldId id="316" r:id="rId29"/>
    <p:sldId id="359" r:id="rId30"/>
    <p:sldId id="360" r:id="rId31"/>
    <p:sldId id="317" r:id="rId32"/>
    <p:sldId id="318" r:id="rId33"/>
    <p:sldId id="366" r:id="rId34"/>
    <p:sldId id="569" r:id="rId35"/>
    <p:sldId id="292" r:id="rId36"/>
    <p:sldId id="257" r:id="rId37"/>
    <p:sldId id="274" r:id="rId38"/>
    <p:sldId id="368" r:id="rId39"/>
    <p:sldId id="369" r:id="rId40"/>
    <p:sldId id="259" r:id="rId41"/>
    <p:sldId id="371" r:id="rId42"/>
    <p:sldId id="288" r:id="rId43"/>
    <p:sldId id="321" r:id="rId44"/>
    <p:sldId id="325" r:id="rId45"/>
    <p:sldId id="327" r:id="rId46"/>
    <p:sldId id="328" r:id="rId47"/>
    <p:sldId id="280" r:id="rId48"/>
    <p:sldId id="291" r:id="rId49"/>
    <p:sldId id="285" r:id="rId50"/>
    <p:sldId id="289" r:id="rId51"/>
    <p:sldId id="263" r:id="rId52"/>
    <p:sldId id="282" r:id="rId53"/>
    <p:sldId id="290" r:id="rId54"/>
    <p:sldId id="571" r:id="rId55"/>
    <p:sldId id="575" r:id="rId56"/>
    <p:sldId id="32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02" autoAdjust="0"/>
    <p:restoredTop sz="96242" autoAdjust="0"/>
  </p:normalViewPr>
  <p:slideViewPr>
    <p:cSldViewPr snapToGrid="0">
      <p:cViewPr varScale="1">
        <p:scale>
          <a:sx n="106" d="100"/>
          <a:sy n="106" d="100"/>
        </p:scale>
        <p:origin x="270" y="108"/>
      </p:cViewPr>
      <p:guideLst/>
    </p:cSldViewPr>
  </p:slideViewPr>
  <p:outlineViewPr>
    <p:cViewPr>
      <p:scale>
        <a:sx n="33" d="100"/>
        <a:sy n="33" d="100"/>
      </p:scale>
      <p:origin x="0" y="-104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702DE-5B0D-4B30-92EE-A28E1660656D}"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61809-6673-4F45-8AF8-8487780D33DC}" type="slidenum">
              <a:rPr lang="en-US" smtClean="0"/>
              <a:t>‹#›</a:t>
            </a:fld>
            <a:endParaRPr lang="en-US"/>
          </a:p>
        </p:txBody>
      </p:sp>
    </p:spTree>
    <p:extLst>
      <p:ext uri="{BB962C8B-B14F-4D97-AF65-F5344CB8AC3E}">
        <p14:creationId xmlns:p14="http://schemas.microsoft.com/office/powerpoint/2010/main" val="306256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02FB1D-7218-4B51-A773-FCDE543EA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10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02FB1D-7218-4B51-A773-FCDE543EA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95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b) The cord exerts the same force on both boxes.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D06030-A43E-3640-991B-A2F99FE93F48}" type="slidenum">
              <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5343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61809-6673-4F45-8AF8-8487780D33DC}" type="slidenum">
              <a:rPr lang="en-US" smtClean="0"/>
              <a:t>31</a:t>
            </a:fld>
            <a:endParaRPr lang="en-US"/>
          </a:p>
        </p:txBody>
      </p:sp>
    </p:spTree>
    <p:extLst>
      <p:ext uri="{BB962C8B-B14F-4D97-AF65-F5344CB8AC3E}">
        <p14:creationId xmlns:p14="http://schemas.microsoft.com/office/powerpoint/2010/main" val="244459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61809-6673-4F45-8AF8-8487780D33DC}" type="slidenum">
              <a:rPr lang="en-US" smtClean="0"/>
              <a:t>32</a:t>
            </a:fld>
            <a:endParaRPr lang="en-US"/>
          </a:p>
        </p:txBody>
      </p:sp>
    </p:spTree>
    <p:extLst>
      <p:ext uri="{BB962C8B-B14F-4D97-AF65-F5344CB8AC3E}">
        <p14:creationId xmlns:p14="http://schemas.microsoft.com/office/powerpoint/2010/main" val="256532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510DE9-7EF1-40C5-90AA-4C657746CA9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89813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75617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27446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22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2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2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178825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09600" y="215154"/>
            <a:ext cx="10972800" cy="110265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609600" y="5368160"/>
            <a:ext cx="109728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ea typeface="Arial"/>
                <a:cs typeface="Arial"/>
                <a:sym typeface="Arial"/>
              </a:rPr>
              <a:pPr algn="r">
                <a:buSzPct val="25000"/>
              </a:pPr>
              <a:t>‹#›</a:t>
            </a:fld>
            <a:endParaRPr lang="en-US" sz="900">
              <a:solidFill>
                <a:schemeClr val="dk1"/>
              </a:solidFill>
              <a:ea typeface="Arial"/>
              <a:cs typeface="Arial"/>
              <a:sym typeface="Arial"/>
            </a:endParaRPr>
          </a:p>
        </p:txBody>
      </p:sp>
    </p:spTree>
    <p:extLst>
      <p:ext uri="{BB962C8B-B14F-4D97-AF65-F5344CB8AC3E}">
        <p14:creationId xmlns:p14="http://schemas.microsoft.com/office/powerpoint/2010/main" val="3340653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609600" y="1556327"/>
            <a:ext cx="10972800" cy="4467955"/>
          </a:xfrm>
        </p:spPr>
        <p:txBody>
          <a:bodyPr lIns="0" tIns="0" rIns="0" bIns="0"/>
          <a:lstStyle>
            <a:lvl1pPr indent="-255600">
              <a:defRPr sz="2400">
                <a:latin typeface="+mn-lt"/>
              </a:defRPr>
            </a:lvl1pPr>
          </a:lstStyle>
          <a:p>
            <a:pPr lvl="0"/>
            <a:r>
              <a:rPr lang="en-US" dirty="0"/>
              <a:t>Edit Master text styles</a:t>
            </a:r>
          </a:p>
        </p:txBody>
      </p:sp>
    </p:spTree>
    <p:extLst>
      <p:ext uri="{BB962C8B-B14F-4D97-AF65-F5344CB8AC3E}">
        <p14:creationId xmlns:p14="http://schemas.microsoft.com/office/powerpoint/2010/main" val="132212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609600" y="1556327"/>
            <a:ext cx="10972800" cy="2267528"/>
          </a:xfrm>
        </p:spPr>
        <p:txBody>
          <a:bodyPr lIns="0" tIns="0" rIns="0" bIns="0"/>
          <a:lstStyle>
            <a:lvl1pPr indent="-255600">
              <a:defRPr sz="2400">
                <a:latin typeface="+mn-lt"/>
              </a:defRPr>
            </a:lvl1p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609600" y="3971926"/>
            <a:ext cx="10972800" cy="2105025"/>
          </a:xfrm>
        </p:spPr>
        <p:txBody>
          <a:bodyPr lIns="0" tIns="0" rIns="0" bIns="0"/>
          <a:lstStyle>
            <a:lvl1pPr marL="256032" indent="-255600">
              <a:defRPr lang="en-US" sz="2400" b="0" i="0" u="none" strike="noStrike" cap="none" dirty="0">
                <a:solidFill>
                  <a:schemeClr val="dk1"/>
                </a:solidFill>
                <a:latin typeface="+mn-lt"/>
                <a:ea typeface="Arial"/>
                <a:cs typeface="Arial"/>
                <a:sym typeface="Arial"/>
              </a:defRPr>
            </a:lvl1pPr>
          </a:lstStyle>
          <a:p>
            <a:pPr marL="256032" marR="0" lvl="0" indent="-255600" algn="l" rtl="0">
              <a:lnSpc>
                <a:spcPct val="100000"/>
              </a:lnSpc>
              <a:spcBef>
                <a:spcPts val="1500"/>
              </a:spcBef>
              <a:spcAft>
                <a:spcPts val="0"/>
              </a:spcAft>
              <a:buClr>
                <a:srgbClr val="007FA3"/>
              </a:buClr>
              <a:buSzPct val="100000"/>
              <a:buFont typeface="Arial"/>
              <a:buChar char="•"/>
            </a:pPr>
            <a:r>
              <a:rPr lang="en-US" dirty="0"/>
              <a:t>Edit Master text styles</a:t>
            </a:r>
          </a:p>
        </p:txBody>
      </p:sp>
    </p:spTree>
    <p:extLst>
      <p:ext uri="{BB962C8B-B14F-4D97-AF65-F5344CB8AC3E}">
        <p14:creationId xmlns:p14="http://schemas.microsoft.com/office/powerpoint/2010/main" val="1369098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sp>
        <p:nvSpPr>
          <p:cNvPr id="8" name="Content Placeholder 7"/>
          <p:cNvSpPr>
            <a:spLocks noGrp="1"/>
          </p:cNvSpPr>
          <p:nvPr>
            <p:ph sz="quarter" idx="16"/>
          </p:nvPr>
        </p:nvSpPr>
        <p:spPr>
          <a:xfrm>
            <a:off x="609600" y="1555750"/>
            <a:ext cx="10976171" cy="1416051"/>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609600" y="3173413"/>
            <a:ext cx="10972800" cy="1339636"/>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609600" y="4665663"/>
            <a:ext cx="10976171" cy="1251043"/>
          </a:xfrm>
        </p:spPr>
        <p:txBody>
          <a:bodyPr lIns="0" tIns="0" rIns="0" bIns="0"/>
          <a:lstStyle>
            <a:lvl1pPr>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0445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sp>
        <p:nvSpPr>
          <p:cNvPr id="3" name="Content Placeholder 2"/>
          <p:cNvSpPr>
            <a:spLocks noGrp="1"/>
          </p:cNvSpPr>
          <p:nvPr>
            <p:ph sz="quarter" idx="14"/>
          </p:nvPr>
        </p:nvSpPr>
        <p:spPr>
          <a:xfrm>
            <a:off x="609600" y="2743199"/>
            <a:ext cx="10972800" cy="102103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606229" y="3939052"/>
            <a:ext cx="10976171" cy="969122"/>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609600" y="1555748"/>
            <a:ext cx="10976171" cy="98480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609600" y="5068609"/>
            <a:ext cx="10976171" cy="915328"/>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8432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sp>
        <p:nvSpPr>
          <p:cNvPr id="3" name="Content Placeholder 2"/>
          <p:cNvSpPr>
            <a:spLocks noGrp="1"/>
          </p:cNvSpPr>
          <p:nvPr>
            <p:ph sz="quarter" idx="14"/>
          </p:nvPr>
        </p:nvSpPr>
        <p:spPr>
          <a:xfrm>
            <a:off x="609600" y="2392649"/>
            <a:ext cx="10972800" cy="739698"/>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606229" y="3335804"/>
            <a:ext cx="10976171" cy="813243"/>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609600" y="1555749"/>
            <a:ext cx="10976171" cy="676464"/>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609600" y="4362943"/>
            <a:ext cx="10976171" cy="693152"/>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609600" y="5297489"/>
            <a:ext cx="10976171" cy="659559"/>
          </a:xfrm>
        </p:spPr>
        <p:txBody>
          <a:bodyPr lIns="0" tIns="0" rIns="0" bIns="0"/>
          <a:lstStyle>
            <a:lvl1pPr indent="-255600">
              <a:defRPr sz="2200">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48751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sp>
        <p:nvSpPr>
          <p:cNvPr id="3" name="Content Placeholder 2"/>
          <p:cNvSpPr>
            <a:spLocks noGrp="1"/>
          </p:cNvSpPr>
          <p:nvPr>
            <p:ph sz="quarter" idx="14"/>
          </p:nvPr>
        </p:nvSpPr>
        <p:spPr>
          <a:xfrm>
            <a:off x="609601" y="2392649"/>
            <a:ext cx="5499100" cy="739698"/>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606230" y="3335804"/>
            <a:ext cx="5502471" cy="813243"/>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609600" y="1555749"/>
            <a:ext cx="10976171" cy="676464"/>
          </a:xfrm>
        </p:spPr>
        <p:txBody>
          <a:bodyPr/>
          <a:lstStyle>
            <a:lvl1pPr indent="-255600">
              <a:defRPr/>
            </a:lvl1pPr>
            <a:lvl2pPr indent="-284400">
              <a:defRPr/>
            </a:lvl2pPr>
            <a:lvl3pPr indent="-2304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609601" y="4362943"/>
            <a:ext cx="5499100" cy="693152"/>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609601" y="5297489"/>
            <a:ext cx="5499100" cy="659559"/>
          </a:xfrm>
        </p:spPr>
        <p:txBody>
          <a:bodyPr/>
          <a:lstStyle>
            <a:lvl1pPr indent="-2556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9"/>
          </p:nvPr>
        </p:nvSpPr>
        <p:spPr>
          <a:xfrm>
            <a:off x="7023101" y="2392364"/>
            <a:ext cx="4559300" cy="739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20"/>
          </p:nvPr>
        </p:nvSpPr>
        <p:spPr>
          <a:xfrm>
            <a:off x="7023101" y="3369564"/>
            <a:ext cx="4559300" cy="7905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12123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545052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609600" y="228601"/>
            <a:ext cx="109728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609600" y="5050972"/>
            <a:ext cx="109728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ea typeface="Arial"/>
                <a:cs typeface="Arial"/>
                <a:sym typeface="Arial"/>
              </a:rPr>
              <a:pPr algn="r">
                <a:buSzPct val="25000"/>
              </a:pPr>
              <a:t>‹#›</a:t>
            </a:fld>
            <a:endParaRPr lang="en-US" sz="900">
              <a:solidFill>
                <a:schemeClr val="dk1"/>
              </a:solidFil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609601" y="1512889"/>
            <a:ext cx="10977033" cy="3417887"/>
          </a:xfrm>
        </p:spPr>
        <p:txBody>
          <a:bodyPr/>
          <a:lstStyle/>
          <a:p>
            <a:endParaRPr lang="en-US" dirty="0"/>
          </a:p>
        </p:txBody>
      </p:sp>
    </p:spTree>
    <p:extLst>
      <p:ext uri="{BB962C8B-B14F-4D97-AF65-F5344CB8AC3E}">
        <p14:creationId xmlns:p14="http://schemas.microsoft.com/office/powerpoint/2010/main" val="112380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12192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914400" y="762001"/>
            <a:ext cx="103632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899584" y="3962400"/>
            <a:ext cx="10392833"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125293" y="6172200"/>
            <a:ext cx="1146047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kern="0" dirty="0">
              <a:solidFill>
                <a:srgbClr val="000000"/>
              </a:solidFill>
            </a:endParaRPr>
          </a:p>
        </p:txBody>
      </p:sp>
      <p:sp>
        <p:nvSpPr>
          <p:cNvPr id="22" name="Shape 22"/>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kern="0" dirty="0">
              <a:solidFill>
                <a:srgbClr val="FFFFFF"/>
              </a:solidFill>
            </a:endParaRPr>
          </a:p>
        </p:txBody>
      </p:sp>
      <p:sp>
        <p:nvSpPr>
          <p:cNvPr id="23" name="Shape 23"/>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defRPr/>
            </a:pPr>
            <a:fld id="{00000000-1234-1234-1234-123412341234}" type="slidenum">
              <a:rPr lang="en-US" sz="900" kern="0" smtClean="0">
                <a:solidFill>
                  <a:srgbClr val="FFFFFF"/>
                </a:solidFill>
                <a:ea typeface="Arial"/>
                <a:cs typeface="Arial"/>
                <a:sym typeface="Arial"/>
              </a:rPr>
              <a:pPr algn="r">
                <a:buSzPct val="25000"/>
                <a:defRPr/>
              </a:pPr>
              <a:t>‹#›</a:t>
            </a:fld>
            <a:endParaRPr lang="en-US" sz="900" kern="0">
              <a:solidFill>
                <a:srgbClr val="FFFFFF"/>
              </a:solidFill>
              <a:ea typeface="Arial"/>
              <a:cs typeface="Arial"/>
              <a:sym typeface="Arial"/>
            </a:endParaRPr>
          </a:p>
        </p:txBody>
      </p:sp>
    </p:spTree>
    <p:extLst>
      <p:ext uri="{BB962C8B-B14F-4D97-AF65-F5344CB8AC3E}">
        <p14:creationId xmlns:p14="http://schemas.microsoft.com/office/powerpoint/2010/main" val="1245957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86834" y="3124200"/>
            <a:ext cx="8758767" cy="579438"/>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486834" y="4860925"/>
            <a:ext cx="8758767" cy="400110"/>
          </a:xfrm>
        </p:spPr>
        <p:txBody>
          <a:bodyPr>
            <a:spAutoFit/>
          </a:bodyPr>
          <a:lstStyle>
            <a:lvl1pPr marL="0" indent="0">
              <a:buFontTx/>
              <a:buNone/>
              <a:defRPr sz="20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r>
              <a:rPr lang="en-GB">
                <a:solidFill>
                  <a:srgbClr val="000000"/>
                </a:solidFill>
              </a:rPr>
              <a:t>© 2016 Pearson Education, Inc.</a:t>
            </a:r>
          </a:p>
        </p:txBody>
      </p:sp>
      <p:sp>
        <p:nvSpPr>
          <p:cNvPr id="4101" name="Rectangle 5"/>
          <p:cNvSpPr>
            <a:spLocks noChangeArrowheads="1"/>
          </p:cNvSpPr>
          <p:nvPr/>
        </p:nvSpPr>
        <p:spPr bwMode="auto">
          <a:xfrm>
            <a:off x="-8467" y="0"/>
            <a:ext cx="12216384" cy="609600"/>
          </a:xfrm>
          <a:prstGeom prst="rect">
            <a:avLst/>
          </a:prstGeom>
          <a:solidFill>
            <a:srgbClr val="324881"/>
          </a:solidFill>
          <a:ln>
            <a:noFill/>
          </a:ln>
          <a:effectLst/>
        </p:spPr>
        <p:txBody>
          <a:bodyPr wrap="none" anchor="ctr"/>
          <a:lstStyle/>
          <a:p>
            <a:pPr algn="ctr" eaLnBrk="0" hangingPunct="0"/>
            <a:endParaRPr lang="en-US" sz="1800">
              <a:solidFill>
                <a:srgbClr val="BBE0E3"/>
              </a:solidFill>
              <a:latin typeface="Arial" charset="0"/>
            </a:endParaRPr>
          </a:p>
        </p:txBody>
      </p:sp>
      <p:sp>
        <p:nvSpPr>
          <p:cNvPr id="4102" name="Text Box 6"/>
          <p:cNvSpPr txBox="1">
            <a:spLocks noChangeArrowheads="1"/>
          </p:cNvSpPr>
          <p:nvPr/>
        </p:nvSpPr>
        <p:spPr bwMode="auto">
          <a:xfrm>
            <a:off x="486833" y="44451"/>
            <a:ext cx="10668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dirty="0">
                <a:solidFill>
                  <a:srgbClr val="FFFFFF"/>
                </a:solidFill>
                <a:latin typeface="Arial" charset="0"/>
              </a:rPr>
              <a:t>Chapter 4 Lecture</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1975" y="603504"/>
            <a:ext cx="7093708" cy="6254496"/>
          </a:xfrm>
          <a:prstGeom prst="rect">
            <a:avLst/>
          </a:prstGeom>
        </p:spPr>
      </p:pic>
    </p:spTree>
    <p:extLst>
      <p:ext uri="{BB962C8B-B14F-4D97-AF65-F5344CB8AC3E}">
        <p14:creationId xmlns:p14="http://schemas.microsoft.com/office/powerpoint/2010/main" val="2521261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lvl2pPr marL="800100" indent="-34290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p>
        </p:txBody>
      </p:sp>
    </p:spTree>
    <p:extLst>
      <p:ext uri="{BB962C8B-B14F-4D97-AF65-F5344CB8AC3E}">
        <p14:creationId xmlns:p14="http://schemas.microsoft.com/office/powerpoint/2010/main" val="2306878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486833" y="1141414"/>
            <a:ext cx="53848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4833" y="1141414"/>
            <a:ext cx="53848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p>
        </p:txBody>
      </p:sp>
    </p:spTree>
    <p:extLst>
      <p:ext uri="{BB962C8B-B14F-4D97-AF65-F5344CB8AC3E}">
        <p14:creationId xmlns:p14="http://schemas.microsoft.com/office/powerpoint/2010/main" val="4025232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4775"/>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06400" y="685801"/>
            <a:ext cx="5588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685801"/>
            <a:ext cx="5588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0944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4775"/>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06400" y="685801"/>
            <a:ext cx="5588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685801"/>
            <a:ext cx="5588000" cy="160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443163"/>
            <a:ext cx="5588000" cy="160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986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84775"/>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06400" y="685801"/>
            <a:ext cx="5588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685801"/>
            <a:ext cx="5588000" cy="160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443163"/>
            <a:ext cx="5588000" cy="160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883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3DAA62-191C-4187-A037-C5D91AEBB20E}" type="slidenum">
              <a:rPr lang="en-US" altLang="en-US"/>
              <a:pPr/>
              <a:t>‹#›</a:t>
            </a:fld>
            <a:endParaRPr lang="en-US" altLang="en-US"/>
          </a:p>
        </p:txBody>
      </p:sp>
    </p:spTree>
    <p:extLst>
      <p:ext uri="{BB962C8B-B14F-4D97-AF65-F5344CB8AC3E}">
        <p14:creationId xmlns:p14="http://schemas.microsoft.com/office/powerpoint/2010/main" val="4207122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EB79CF-D4D0-4877-A963-A18E75842FF0}" type="slidenum">
              <a:rPr lang="en-US" altLang="en-US"/>
              <a:pPr/>
              <a:t>‹#›</a:t>
            </a:fld>
            <a:endParaRPr lang="en-US" altLang="en-US"/>
          </a:p>
        </p:txBody>
      </p:sp>
    </p:spTree>
    <p:extLst>
      <p:ext uri="{BB962C8B-B14F-4D97-AF65-F5344CB8AC3E}">
        <p14:creationId xmlns:p14="http://schemas.microsoft.com/office/powerpoint/2010/main" val="265096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10DE9-7EF1-40C5-90AA-4C657746CA9B}"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21121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DA36CA-9F06-4978-8E4A-AC08A0B8B04E}" type="slidenum">
              <a:rPr lang="en-US" altLang="en-US"/>
              <a:pPr/>
              <a:t>‹#›</a:t>
            </a:fld>
            <a:endParaRPr lang="en-US" altLang="en-US"/>
          </a:p>
        </p:txBody>
      </p:sp>
    </p:spTree>
    <p:extLst>
      <p:ext uri="{BB962C8B-B14F-4D97-AF65-F5344CB8AC3E}">
        <p14:creationId xmlns:p14="http://schemas.microsoft.com/office/powerpoint/2010/main" val="4134183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6688AD-B323-4813-A394-4E80742998F8}" type="slidenum">
              <a:rPr lang="en-US" altLang="en-US"/>
              <a:pPr/>
              <a:t>‹#›</a:t>
            </a:fld>
            <a:endParaRPr lang="en-US" altLang="en-US"/>
          </a:p>
        </p:txBody>
      </p:sp>
    </p:spTree>
    <p:extLst>
      <p:ext uri="{BB962C8B-B14F-4D97-AF65-F5344CB8AC3E}">
        <p14:creationId xmlns:p14="http://schemas.microsoft.com/office/powerpoint/2010/main" val="2468439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ECF0A4-9FBD-4442-AC44-2019B4E13C6E}" type="slidenum">
              <a:rPr lang="en-US" altLang="en-US"/>
              <a:pPr/>
              <a:t>‹#›</a:t>
            </a:fld>
            <a:endParaRPr lang="en-US" altLang="en-US"/>
          </a:p>
        </p:txBody>
      </p:sp>
    </p:spTree>
    <p:extLst>
      <p:ext uri="{BB962C8B-B14F-4D97-AF65-F5344CB8AC3E}">
        <p14:creationId xmlns:p14="http://schemas.microsoft.com/office/powerpoint/2010/main" val="1755095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6F2FAEC-B893-489B-BA97-B4CEFBD33BBF}" type="slidenum">
              <a:rPr lang="en-US" altLang="en-US"/>
              <a:pPr/>
              <a:t>‹#›</a:t>
            </a:fld>
            <a:endParaRPr lang="en-US" altLang="en-US"/>
          </a:p>
        </p:txBody>
      </p:sp>
    </p:spTree>
    <p:extLst>
      <p:ext uri="{BB962C8B-B14F-4D97-AF65-F5344CB8AC3E}">
        <p14:creationId xmlns:p14="http://schemas.microsoft.com/office/powerpoint/2010/main" val="1917388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935DBDA-C43C-4AEA-A28E-EE449BD26CEF}" type="slidenum">
              <a:rPr lang="en-US" altLang="en-US"/>
              <a:pPr/>
              <a:t>‹#›</a:t>
            </a:fld>
            <a:endParaRPr lang="en-US" altLang="en-US"/>
          </a:p>
        </p:txBody>
      </p:sp>
    </p:spTree>
    <p:extLst>
      <p:ext uri="{BB962C8B-B14F-4D97-AF65-F5344CB8AC3E}">
        <p14:creationId xmlns:p14="http://schemas.microsoft.com/office/powerpoint/2010/main" val="704532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A0A677-B8AA-4A6C-94C8-012BA79B76F2}" type="slidenum">
              <a:rPr lang="en-US" altLang="en-US"/>
              <a:pPr/>
              <a:t>‹#›</a:t>
            </a:fld>
            <a:endParaRPr lang="en-US" altLang="en-US"/>
          </a:p>
        </p:txBody>
      </p:sp>
    </p:spTree>
    <p:extLst>
      <p:ext uri="{BB962C8B-B14F-4D97-AF65-F5344CB8AC3E}">
        <p14:creationId xmlns:p14="http://schemas.microsoft.com/office/powerpoint/2010/main" val="2594222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415A3E-41AD-4250-A706-7B301E5A2142}" type="slidenum">
              <a:rPr lang="en-US" altLang="en-US"/>
              <a:pPr/>
              <a:t>‹#›</a:t>
            </a:fld>
            <a:endParaRPr lang="en-US" altLang="en-US"/>
          </a:p>
        </p:txBody>
      </p:sp>
    </p:spTree>
    <p:extLst>
      <p:ext uri="{BB962C8B-B14F-4D97-AF65-F5344CB8AC3E}">
        <p14:creationId xmlns:p14="http://schemas.microsoft.com/office/powerpoint/2010/main" val="2964265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646A91-BEF7-4A33-A2D0-9991E2C8C8F3}" type="slidenum">
              <a:rPr lang="en-US" altLang="en-US"/>
              <a:pPr/>
              <a:t>‹#›</a:t>
            </a:fld>
            <a:endParaRPr lang="en-US" altLang="en-US"/>
          </a:p>
        </p:txBody>
      </p:sp>
    </p:spTree>
    <p:extLst>
      <p:ext uri="{BB962C8B-B14F-4D97-AF65-F5344CB8AC3E}">
        <p14:creationId xmlns:p14="http://schemas.microsoft.com/office/powerpoint/2010/main" val="312183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355826-5171-4716-A087-94D3BFFBDF97}" type="slidenum">
              <a:rPr lang="en-US" altLang="en-US"/>
              <a:pPr/>
              <a:t>‹#›</a:t>
            </a:fld>
            <a:endParaRPr lang="en-US" altLang="en-US"/>
          </a:p>
        </p:txBody>
      </p:sp>
    </p:spTree>
    <p:extLst>
      <p:ext uri="{BB962C8B-B14F-4D97-AF65-F5344CB8AC3E}">
        <p14:creationId xmlns:p14="http://schemas.microsoft.com/office/powerpoint/2010/main" val="1480787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86834" y="3136612"/>
            <a:ext cx="8758767" cy="584776"/>
          </a:xfrm>
          <a:extLst>
            <a:ext uri="{909E8E84-426E-40dd-AFC4-6F175D3DCCD1}">
              <a14:hiddenFill xmlns="" xmlns:a14="http://schemas.microsoft.com/office/drawing/2010/main">
                <a:solidFill>
                  <a:schemeClr val="accent1"/>
                </a:solidFill>
              </a14:hiddenFill>
            </a:ext>
          </a:extLst>
        </p:spPr>
        <p:txBody>
          <a:bodyPr lIns="91440"/>
          <a:lstStyle>
            <a:lvl1pPr algn="l">
              <a:defRPr sz="3200" b="1">
                <a:solidFill>
                  <a:schemeClr val="tx1"/>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86834" y="4860926"/>
            <a:ext cx="8758767" cy="396875"/>
          </a:xfrm>
        </p:spPr>
        <p:txBody>
          <a:bodyPr>
            <a:spAutoFit/>
          </a:bodyPr>
          <a:lstStyle>
            <a:lvl1pPr marL="0" indent="0">
              <a:buFontTx/>
              <a:buNone/>
              <a:defRPr sz="2000"/>
            </a:lvl1pPr>
          </a:lstStyle>
          <a:p>
            <a:pPr lvl="0"/>
            <a:r>
              <a:rPr lang="en-US" noProof="0" dirty="0"/>
              <a:t>Click to edit Master subtitle style</a:t>
            </a:r>
          </a:p>
        </p:txBody>
      </p:sp>
      <p:sp>
        <p:nvSpPr>
          <p:cNvPr id="4101" name="Rectangle 5"/>
          <p:cNvSpPr>
            <a:spLocks noChangeArrowheads="1"/>
          </p:cNvSpPr>
          <p:nvPr/>
        </p:nvSpPr>
        <p:spPr bwMode="auto">
          <a:xfrm>
            <a:off x="-8467" y="0"/>
            <a:ext cx="12216384" cy="609600"/>
          </a:xfrm>
          <a:prstGeom prst="rect">
            <a:avLst/>
          </a:prstGeom>
          <a:solidFill>
            <a:srgbClr val="324881"/>
          </a:solidFill>
          <a:ln>
            <a:noFill/>
          </a:ln>
          <a:effectLst/>
        </p:spPr>
        <p:txBody>
          <a:bodyPr wrap="none" anchor="ctr"/>
          <a:lstStyle/>
          <a:p>
            <a:pPr algn="ctr" eaLnBrk="0" hangingPunct="0"/>
            <a:endParaRPr lang="en-US" sz="1800">
              <a:solidFill>
                <a:srgbClr val="AF3D92"/>
              </a:solidFill>
              <a:latin typeface="Arial" charset="0"/>
            </a:endParaRPr>
          </a:p>
        </p:txBody>
      </p:sp>
      <p:sp>
        <p:nvSpPr>
          <p:cNvPr id="4102" name="Text Box 6"/>
          <p:cNvSpPr txBox="1">
            <a:spLocks noChangeArrowheads="1"/>
          </p:cNvSpPr>
          <p:nvPr/>
        </p:nvSpPr>
        <p:spPr bwMode="auto">
          <a:xfrm>
            <a:off x="486833" y="44451"/>
            <a:ext cx="10668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dirty="0">
                <a:solidFill>
                  <a:srgbClr val="FFFFFF"/>
                </a:solidFill>
                <a:latin typeface="Arial" charset="0"/>
              </a:rPr>
              <a:t>Chapter 4 Clicker Questions</a:t>
            </a:r>
          </a:p>
        </p:txBody>
      </p:sp>
      <p:sp>
        <p:nvSpPr>
          <p:cNvPr id="4113" name="Rectangle 17"/>
          <p:cNvSpPr>
            <a:spLocks noGrp="1" noChangeArrowheads="1"/>
          </p:cNvSpPr>
          <p:nvPr>
            <p:ph type="ftr" sz="quarter" idx="3"/>
          </p:nvPr>
        </p:nvSpPr>
        <p:spPr/>
        <p:txBody>
          <a:bodyPr/>
          <a:lstStyle>
            <a:lvl1pPr>
              <a:defRPr/>
            </a:lvl1pPr>
          </a:lstStyle>
          <a:p>
            <a:r>
              <a:rPr lang="en-GB">
                <a:solidFill>
                  <a:srgbClr val="000000"/>
                </a:solidFill>
              </a:rPr>
              <a:t>© 2016 Pearson Education, Inc.</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1975" y="603504"/>
            <a:ext cx="7093708" cy="6254496"/>
          </a:xfrm>
          <a:prstGeom prst="rect">
            <a:avLst/>
          </a:prstGeom>
        </p:spPr>
      </p:pic>
    </p:spTree>
    <p:extLst>
      <p:ext uri="{BB962C8B-B14F-4D97-AF65-F5344CB8AC3E}">
        <p14:creationId xmlns:p14="http://schemas.microsoft.com/office/powerpoint/2010/main" val="250952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510DE9-7EF1-40C5-90AA-4C657746CA9B}"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680652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p>
        </p:txBody>
      </p:sp>
    </p:spTree>
    <p:extLst>
      <p:ext uri="{BB962C8B-B14F-4D97-AF65-F5344CB8AC3E}">
        <p14:creationId xmlns:p14="http://schemas.microsoft.com/office/powerpoint/2010/main" val="2789509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486833" y="1141414"/>
            <a:ext cx="53848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74833" y="1141414"/>
            <a:ext cx="53848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p>
        </p:txBody>
      </p:sp>
    </p:spTree>
    <p:extLst>
      <p:ext uri="{BB962C8B-B14F-4D97-AF65-F5344CB8AC3E}">
        <p14:creationId xmlns:p14="http://schemas.microsoft.com/office/powerpoint/2010/main" val="3285459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12971" y="6483148"/>
            <a:ext cx="4114800" cy="365125"/>
          </a:xfrm>
          <a:prstGeom prst="rect">
            <a:avLst/>
          </a:prstGeom>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343497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12971" y="6483148"/>
            <a:ext cx="4114800" cy="365125"/>
          </a:xfrm>
          <a:prstGeom prst="rect">
            <a:avLst/>
          </a:prstGeom>
        </p:spPr>
        <p:txBody>
          <a:bodyPr/>
          <a:lstStyle/>
          <a:p>
            <a:r>
              <a:rPr lang="en-US"/>
              <a:t>© 2016 Pearson Education, Inc.</a:t>
            </a:r>
          </a:p>
        </p:txBody>
      </p:sp>
      <p:sp>
        <p:nvSpPr>
          <p:cNvPr id="6" name="Slide Number Placeholder 5"/>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3756007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12971" y="6483148"/>
            <a:ext cx="4114800" cy="365125"/>
          </a:xfrm>
          <a:prstGeom prst="rect">
            <a:avLst/>
          </a:prstGeom>
        </p:spPr>
        <p:txBody>
          <a:bodyPr/>
          <a:lstStyle/>
          <a:p>
            <a:r>
              <a:rPr lang="en-US"/>
              <a:t>© 2016 Pearson Education, Inc.</a:t>
            </a:r>
          </a:p>
        </p:txBody>
      </p:sp>
      <p:sp>
        <p:nvSpPr>
          <p:cNvPr id="5" name="Slide Number Placeholder 4"/>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167847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12971" y="6483148"/>
            <a:ext cx="4114800" cy="365125"/>
          </a:xfrm>
          <a:prstGeom prst="rect">
            <a:avLst/>
          </a:prstGeom>
        </p:spPr>
        <p:txBody>
          <a:bodyPr/>
          <a:lstStyle/>
          <a:p>
            <a:r>
              <a:rPr lang="en-US"/>
              <a:t>© 2016 Pearson Education, Inc.</a:t>
            </a:r>
          </a:p>
        </p:txBody>
      </p:sp>
      <p:sp>
        <p:nvSpPr>
          <p:cNvPr id="4" name="Slide Number Placeholder 3"/>
          <p:cNvSpPr>
            <a:spLocks noGrp="1"/>
          </p:cNvSpPr>
          <p:nvPr>
            <p:ph type="sldNum" sz="quarter" idx="12"/>
          </p:nvPr>
        </p:nvSpPr>
        <p:spPr/>
        <p:txBody>
          <a:bodyPr/>
          <a:lstStyle/>
          <a:p>
            <a:fld id="{1AAF9A3B-854F-4EF0-A421-E1FD42077BFB}" type="slidenum">
              <a:rPr lang="en-US" smtClean="0"/>
              <a:t>‹#›</a:t>
            </a:fld>
            <a:endParaRPr lang="en-US"/>
          </a:p>
        </p:txBody>
      </p:sp>
    </p:spTree>
    <p:extLst>
      <p:ext uri="{BB962C8B-B14F-4D97-AF65-F5344CB8AC3E}">
        <p14:creationId xmlns:p14="http://schemas.microsoft.com/office/powerpoint/2010/main" val="88406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510DE9-7EF1-40C5-90AA-4C657746CA9B}"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412250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10DE9-7EF1-40C5-90AA-4C657746CA9B}"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419499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10DE9-7EF1-40C5-90AA-4C657746CA9B}"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4045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73413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61626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10DE9-7EF1-40C5-90AA-4C657746CA9B}" type="datetimeFigureOut">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14918-2525-4508-ACF0-77F171D98C74}" type="slidenum">
              <a:rPr lang="en-US" smtClean="0"/>
              <a:t>‹#›</a:t>
            </a:fld>
            <a:endParaRPr lang="en-US"/>
          </a:p>
        </p:txBody>
      </p:sp>
    </p:spTree>
    <p:extLst>
      <p:ext uri="{BB962C8B-B14F-4D97-AF65-F5344CB8AC3E}">
        <p14:creationId xmlns:p14="http://schemas.microsoft.com/office/powerpoint/2010/main" val="3718748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15372"/>
            <a:ext cx="109728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609600" y="1574563"/>
            <a:ext cx="109728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ea typeface="Arial"/>
                <a:cs typeface="Arial"/>
                <a:sym typeface="Arial"/>
              </a:rPr>
              <a:pPr algn="r">
                <a:buSzPct val="25000"/>
              </a:pPr>
              <a:t>‹#›</a:t>
            </a:fld>
            <a:endParaRPr lang="en-US" sz="900">
              <a:solidFill>
                <a:schemeClr val="lt1"/>
              </a:solidFil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591963" y="6429709"/>
            <a:ext cx="1223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609600" y="6028612"/>
            <a:ext cx="109728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Content Placeholder 7"/>
          <p:cNvSpPr txBox="1">
            <a:spLocks/>
          </p:cNvSpPr>
          <p:nvPr userDrawn="1"/>
        </p:nvSpPr>
        <p:spPr>
          <a:xfrm>
            <a:off x="3611592" y="6505575"/>
            <a:ext cx="7970808" cy="3429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a:latin typeface="Verdana"/>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649196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0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12192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86833" y="1141414"/>
            <a:ext cx="109728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116418" y="6613525"/>
            <a:ext cx="7198783"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solidFill>
                  <a:srgbClr val="000000"/>
                </a:solidFill>
                <a:latin typeface="Arial" charset="0"/>
              </a:rPr>
              <a:t>© 2016 Pearson Education, Inc.</a:t>
            </a:r>
            <a:endParaRPr lang="en-GB" dirty="0">
              <a:solidFill>
                <a:srgbClr val="000000"/>
              </a:solidFill>
              <a:latin typeface="Arial" charset="0"/>
            </a:endParaRPr>
          </a:p>
        </p:txBody>
      </p:sp>
    </p:spTree>
    <p:extLst>
      <p:ext uri="{BB962C8B-B14F-4D97-AF65-F5344CB8AC3E}">
        <p14:creationId xmlns:p14="http://schemas.microsoft.com/office/powerpoint/2010/main" val="16268772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dt="0"/>
  <p:txStyles>
    <p:titleStyle>
      <a:lvl1pPr algn="l" rtl="0" fontAlgn="base">
        <a:spcBef>
          <a:spcPct val="50000"/>
        </a:spcBef>
        <a:spcAft>
          <a:spcPct val="0"/>
        </a:spcAft>
        <a:defRPr sz="3200" b="1">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E69A1"/>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3E69A1"/>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E69A1"/>
        </a:buClr>
        <a:buChar char="•"/>
        <a:defRPr sz="2400">
          <a:solidFill>
            <a:schemeClr val="tx1"/>
          </a:solidFill>
          <a:latin typeface="+mn-lt"/>
          <a:ea typeface="+mn-ea"/>
        </a:defRPr>
      </a:lvl3pPr>
      <a:lvl4pPr marL="1600200" indent="-228600" algn="l" rtl="0" fontAlgn="base">
        <a:spcBef>
          <a:spcPct val="20000"/>
        </a:spcBef>
        <a:spcAft>
          <a:spcPct val="0"/>
        </a:spcAft>
        <a:buClr>
          <a:srgbClr val="3E69A1"/>
        </a:buClr>
        <a:buChar char="–"/>
        <a:defRPr sz="2000">
          <a:solidFill>
            <a:schemeClr val="tx1"/>
          </a:solidFill>
          <a:latin typeface="+mn-lt"/>
          <a:ea typeface="+mn-ea"/>
        </a:defRPr>
      </a:lvl4pPr>
      <a:lvl5pPr marL="2057400" indent="-228600" algn="l" rtl="0" fontAlgn="base">
        <a:spcBef>
          <a:spcPct val="20000"/>
        </a:spcBef>
        <a:spcAft>
          <a:spcPct val="0"/>
        </a:spcAft>
        <a:buClr>
          <a:srgbClr val="3E69A1"/>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D8D9908-820E-41C9-9DF1-CFDAF1BEC1AF}" type="slidenum">
              <a:rPr lang="en-US" altLang="en-US"/>
              <a:pPr/>
              <a:t>‹#›</a:t>
            </a:fld>
            <a:endParaRPr lang="en-US" altLang="en-US"/>
          </a:p>
        </p:txBody>
      </p:sp>
    </p:spTree>
    <p:extLst>
      <p:ext uri="{BB962C8B-B14F-4D97-AF65-F5344CB8AC3E}">
        <p14:creationId xmlns:p14="http://schemas.microsoft.com/office/powerpoint/2010/main" val="13052299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609600" y="0"/>
            <a:ext cx="11582400" cy="55399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609600" y="2377440"/>
            <a:ext cx="10972800" cy="2176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116418" y="6613525"/>
            <a:ext cx="7198783"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solidFill>
                  <a:srgbClr val="000000"/>
                </a:solidFill>
                <a:latin typeface="Arial" charset="0"/>
              </a:rPr>
              <a:t>© 2016 Pearson Education, Inc.</a:t>
            </a:r>
          </a:p>
        </p:txBody>
      </p:sp>
    </p:spTree>
    <p:extLst>
      <p:ext uri="{BB962C8B-B14F-4D97-AF65-F5344CB8AC3E}">
        <p14:creationId xmlns:p14="http://schemas.microsoft.com/office/powerpoint/2010/main" val="21003031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sldNum="0" hdr="0" dt="0"/>
  <p:txStyles>
    <p:title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512064" indent="-512064" algn="l" rtl="0" fontAlgn="base">
        <a:spcBef>
          <a:spcPct val="20000"/>
        </a:spcBef>
        <a:spcAft>
          <a:spcPct val="0"/>
        </a:spcAft>
        <a:buClrTx/>
        <a:buFont typeface="+mj-lt"/>
        <a:buAutoNum type="alphaLcParenR"/>
        <a:defRPr sz="2600">
          <a:solidFill>
            <a:schemeClr val="tx1"/>
          </a:solidFill>
          <a:latin typeface="+mn-lt"/>
          <a:ea typeface="+mn-ea"/>
          <a:cs typeface="+mn-cs"/>
        </a:defRPr>
      </a:lvl1pPr>
      <a:lvl2pPr marL="800100" indent="-342900" algn="l" rtl="0" fontAlgn="base">
        <a:spcBef>
          <a:spcPct val="20000"/>
        </a:spcBef>
        <a:spcAft>
          <a:spcPct val="0"/>
        </a:spcAft>
        <a:buClrTx/>
        <a:buChar char="–"/>
        <a:tabLst/>
        <a:defRPr sz="2600">
          <a:solidFill>
            <a:schemeClr val="tx1"/>
          </a:solidFill>
          <a:latin typeface="+mn-lt"/>
          <a:ea typeface="+mn-ea"/>
        </a:defRPr>
      </a:lvl2pPr>
      <a:lvl3pPr marL="1143000" indent="-228600" algn="l" rtl="0" fontAlgn="base">
        <a:spcBef>
          <a:spcPct val="20000"/>
        </a:spcBef>
        <a:spcAft>
          <a:spcPct val="0"/>
        </a:spcAft>
        <a:buClrTx/>
        <a:buChar char="•"/>
        <a:defRPr sz="2400">
          <a:solidFill>
            <a:schemeClr val="tx1"/>
          </a:solidFill>
          <a:latin typeface="+mn-lt"/>
          <a:ea typeface="+mn-ea"/>
        </a:defRPr>
      </a:lvl3pPr>
      <a:lvl4pPr marL="1600200" indent="-228600" algn="l" rtl="0" fontAlgn="base">
        <a:spcBef>
          <a:spcPct val="20000"/>
        </a:spcBef>
        <a:spcAft>
          <a:spcPct val="0"/>
        </a:spcAft>
        <a:buClrTx/>
        <a:buChar char="–"/>
        <a:defRPr sz="2000">
          <a:solidFill>
            <a:schemeClr val="tx1"/>
          </a:solidFill>
          <a:latin typeface="+mn-lt"/>
          <a:ea typeface="+mn-ea"/>
        </a:defRPr>
      </a:lvl4pPr>
      <a:lvl5pPr marL="2057400" indent="-228600" algn="l" rtl="0" fontAlgn="base">
        <a:spcBef>
          <a:spcPct val="20000"/>
        </a:spcBef>
        <a:spcAft>
          <a:spcPct val="0"/>
        </a:spcAft>
        <a:buClrTx/>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4470400" cy="3429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F9A3B-854F-4EF0-A421-E1FD42077BFB}" type="slidenum">
              <a:rPr lang="en-US" smtClean="0"/>
              <a:t>‹#›</a:t>
            </a:fld>
            <a:endParaRPr lang="en-US"/>
          </a:p>
        </p:txBody>
      </p:sp>
      <p:pic>
        <p:nvPicPr>
          <p:cNvPr id="9" name="Shape 15" descr="Pearson Logo"/>
          <p:cNvPicPr preferRelativeResize="0"/>
          <p:nvPr userDrawn="1"/>
        </p:nvPicPr>
        <p:blipFill rotWithShape="1">
          <a:blip r:embed="rId6">
            <a:alphaModFix/>
          </a:blip>
          <a:srcRect/>
          <a:stretch/>
        </p:blipFill>
        <p:spPr>
          <a:xfrm>
            <a:off x="591963" y="6429709"/>
            <a:ext cx="1223999" cy="279914"/>
          </a:xfrm>
          <a:prstGeom prst="rect">
            <a:avLst/>
          </a:prstGeom>
          <a:noFill/>
          <a:ln>
            <a:noFill/>
          </a:ln>
        </p:spPr>
      </p:pic>
      <p:sp>
        <p:nvSpPr>
          <p:cNvPr id="8" name="Content Placeholder 7"/>
          <p:cNvSpPr txBox="1">
            <a:spLocks/>
          </p:cNvSpPr>
          <p:nvPr userDrawn="1"/>
        </p:nvSpPr>
        <p:spPr>
          <a:xfrm>
            <a:off x="3611592" y="6505575"/>
            <a:ext cx="7970808" cy="3429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101600" marR="0" lvl="0" indent="0" algn="l" rtl="0">
              <a:lnSpc>
                <a:spcPct val="100000"/>
              </a:lnSpc>
              <a:spcBef>
                <a:spcPts val="1500"/>
              </a:spcBef>
              <a:spcAft>
                <a:spcPts val="0"/>
              </a:spcAft>
              <a:buClr>
                <a:srgbClr val="007FA3"/>
              </a:buClr>
              <a:buSzPct val="100000"/>
              <a:buFont typeface="Arial"/>
              <a:buNone/>
              <a:defRPr sz="1600" b="0" i="0" u="none" strike="noStrike" cap="none">
                <a:solidFill>
                  <a:schemeClr val="dk1"/>
                </a:solidFill>
                <a:latin typeface="Arial"/>
                <a:ea typeface="Arial"/>
                <a:cs typeface="Arial"/>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0"/>
            <a:r>
              <a:rPr lang="en-US" altLang="en-US" sz="1200" kern="0">
                <a:latin typeface="Verdana"/>
                <a:ea typeface="Verdana" panose="020B0604030504040204" pitchFamily="34" charset="0"/>
                <a:cs typeface="Verdana" panose="020B0604030504040204" pitchFamily="34" charset="0"/>
              </a:rPr>
              <a:t>Copyright © 2020, 2016, 2012 Pearson Education, Inc. All Rights Reserved</a:t>
            </a:r>
            <a:endParaRPr lang="en-US" altLang="en-US" sz="1200" kern="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9062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sldNum="0" hdr="0" dt="0"/>
  <p:txStyles>
    <p:titleStyle>
      <a:lvl1pPr algn="l" defTabSz="914400" rtl="0" eaLnBrk="1" latinLnBrk="0" hangingPunct="1">
        <a:lnSpc>
          <a:spcPct val="90000"/>
        </a:lnSpc>
        <a:spcBef>
          <a:spcPct val="0"/>
        </a:spcBef>
        <a:buNone/>
        <a:defRPr sz="1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3.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32.jpeg"/><Relationship Id="rId2" Type="http://schemas.openxmlformats.org/officeDocument/2006/relationships/image" Target="../media/image18.jpeg"/><Relationship Id="rId1" Type="http://schemas.openxmlformats.org/officeDocument/2006/relationships/slideLayout" Target="../slideLayouts/slideLayout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3.jpe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wmf"/><Relationship Id="rId2" Type="http://schemas.openxmlformats.org/officeDocument/2006/relationships/image" Target="../media/image18.jpeg"/><Relationship Id="rId1" Type="http://schemas.openxmlformats.org/officeDocument/2006/relationships/slideLayout" Target="../slideLayouts/slideLayout33.xml"/><Relationship Id="rId6" Type="http://schemas.openxmlformats.org/officeDocument/2006/relationships/oleObject" Target="../embeddings/oleObject7.bin"/><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8.bin"/><Relationship Id="rId1" Type="http://schemas.openxmlformats.org/officeDocument/2006/relationships/slideLayout" Target="../slideLayouts/slideLayout15.xml"/><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9.bin"/><Relationship Id="rId1" Type="http://schemas.openxmlformats.org/officeDocument/2006/relationships/slideLayout" Target="../slideLayouts/slideLayout15.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0.wmf"/><Relationship Id="rId7" Type="http://schemas.openxmlformats.org/officeDocument/2006/relationships/image" Target="../media/image51.wmf"/><Relationship Id="rId2" Type="http://schemas.openxmlformats.org/officeDocument/2006/relationships/oleObject" Target="../embeddings/oleObject10.bin"/><Relationship Id="rId1" Type="http://schemas.openxmlformats.org/officeDocument/2006/relationships/slideLayout" Target="../slideLayouts/slideLayout17.xml"/><Relationship Id="rId6" Type="http://schemas.openxmlformats.org/officeDocument/2006/relationships/oleObject" Target="../embeddings/oleObject12.bin"/><Relationship Id="rId5" Type="http://schemas.openxmlformats.org/officeDocument/2006/relationships/image" Target="../media/image50.wmf"/><Relationship Id="rId10" Type="http://schemas.openxmlformats.org/officeDocument/2006/relationships/image" Target="../media/image53.jpg"/><Relationship Id="rId4" Type="http://schemas.openxmlformats.org/officeDocument/2006/relationships/oleObject" Target="../embeddings/oleObject11.bin"/><Relationship Id="rId9" Type="http://schemas.openxmlformats.org/officeDocument/2006/relationships/image" Target="../media/image52.wmf"/></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8.jpeg"/><Relationship Id="rId1" Type="http://schemas.openxmlformats.org/officeDocument/2006/relationships/slideLayout" Target="../slideLayouts/slideLayout29.xml"/><Relationship Id="rId5" Type="http://schemas.openxmlformats.org/officeDocument/2006/relationships/image" Target="../media/image62.wmf"/><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3.png"/><Relationship Id="rId1" Type="http://schemas.openxmlformats.org/officeDocument/2006/relationships/slideLayout" Target="../slideLayouts/slideLayout34.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270.png"/><Relationship Id="rId2" Type="http://schemas.openxmlformats.org/officeDocument/2006/relationships/image" Target="../media/image80.png"/><Relationship Id="rId1" Type="http://schemas.openxmlformats.org/officeDocument/2006/relationships/slideLayout" Target="../slideLayouts/slideLayout4.xml"/><Relationship Id="rId6" Type="http://schemas.openxmlformats.org/officeDocument/2006/relationships/image" Target="../media/image260.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65.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66.pn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67.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34.xml"/><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8.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14.x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2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6389" y="1542390"/>
            <a:ext cx="9872397" cy="3970318"/>
          </a:xfrm>
          <a:prstGeom prst="rect">
            <a:avLst/>
          </a:prstGeom>
          <a:noFill/>
          <a:ln>
            <a:solidFill>
              <a:schemeClr val="tx1"/>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t>To understand the concept of force – individual forces, the net </a:t>
            </a:r>
          </a:p>
          <a:p>
            <a:r>
              <a:rPr lang="en-US" sz="2800" dirty="0"/>
              <a:t>    force, and the components of a force.</a:t>
            </a:r>
          </a:p>
          <a:p>
            <a:r>
              <a:rPr lang="en-US" sz="2800" dirty="0">
                <a:latin typeface="Times New Roman" panose="02020603050405020304" pitchFamily="18" charset="0"/>
                <a:cs typeface="Times New Roman" panose="02020603050405020304" pitchFamily="18" charset="0"/>
              </a:rPr>
              <a:t>● </a:t>
            </a:r>
            <a:r>
              <a:rPr lang="en-US" sz="2800" dirty="0"/>
              <a:t>To study and apply Newton</a:t>
            </a:r>
            <a:r>
              <a:rPr lang="fr-FR" altLang="ja-JP" sz="2800" dirty="0"/>
              <a:t>'</a:t>
            </a:r>
            <a:r>
              <a:rPr lang="en-US" sz="2800" dirty="0"/>
              <a:t>s first law.</a:t>
            </a:r>
          </a:p>
          <a:p>
            <a:r>
              <a:rPr lang="en-US" sz="2800" dirty="0">
                <a:latin typeface="Times New Roman" panose="02020603050405020304" pitchFamily="18" charset="0"/>
                <a:cs typeface="Times New Roman" panose="02020603050405020304" pitchFamily="18" charset="0"/>
              </a:rPr>
              <a:t>● </a:t>
            </a:r>
            <a:r>
              <a:rPr lang="en-US" sz="2800" dirty="0"/>
              <a:t>To study and apply Newton</a:t>
            </a:r>
            <a:r>
              <a:rPr lang="fr-FR" altLang="ja-JP" sz="2800" dirty="0"/>
              <a:t>'</a:t>
            </a:r>
            <a:r>
              <a:rPr lang="en-US" sz="2800" dirty="0"/>
              <a:t>s second law.</a:t>
            </a:r>
          </a:p>
          <a:p>
            <a:r>
              <a:rPr lang="en-US" sz="2800" dirty="0">
                <a:latin typeface="Times New Roman" panose="02020603050405020304" pitchFamily="18" charset="0"/>
                <a:cs typeface="Times New Roman" panose="02020603050405020304" pitchFamily="18" charset="0"/>
              </a:rPr>
              <a:t>● </a:t>
            </a:r>
            <a:r>
              <a:rPr lang="en-US" sz="2800" dirty="0"/>
              <a:t>To study and apply Newton</a:t>
            </a:r>
            <a:r>
              <a:rPr lang="fr-FR" altLang="ja-JP" sz="2800" dirty="0"/>
              <a:t>'</a:t>
            </a:r>
            <a:r>
              <a:rPr lang="en-US" sz="2800" dirty="0"/>
              <a:t>s third law &amp; identify action-reaction </a:t>
            </a:r>
          </a:p>
          <a:p>
            <a:r>
              <a:rPr lang="en-US" sz="2800" dirty="0"/>
              <a:t>    force pairs.</a:t>
            </a:r>
          </a:p>
          <a:p>
            <a:r>
              <a:rPr lang="en-US" sz="2800" dirty="0">
                <a:latin typeface="Times New Roman" panose="02020603050405020304" pitchFamily="18" charset="0"/>
                <a:cs typeface="Times New Roman" panose="02020603050405020304" pitchFamily="18" charset="0"/>
              </a:rPr>
              <a:t>● </a:t>
            </a:r>
            <a:r>
              <a:rPr lang="en-US" sz="2800" dirty="0"/>
              <a:t>To draw a free-body diagram representing the forces acting on </a:t>
            </a:r>
          </a:p>
          <a:p>
            <a:r>
              <a:rPr lang="en-US" sz="2800" dirty="0"/>
              <a:t>    an object.</a:t>
            </a:r>
          </a:p>
          <a:p>
            <a:r>
              <a:rPr lang="en-US" sz="2800" dirty="0">
                <a:latin typeface="Times New Roman" panose="02020603050405020304" pitchFamily="18" charset="0"/>
                <a:cs typeface="Times New Roman" panose="02020603050405020304" pitchFamily="18" charset="0"/>
              </a:rPr>
              <a:t>● </a:t>
            </a:r>
            <a:r>
              <a:rPr lang="en-US" sz="2800" dirty="0"/>
              <a:t>To differentiate between mass and weight.</a:t>
            </a:r>
          </a:p>
        </p:txBody>
      </p:sp>
      <p:sp>
        <p:nvSpPr>
          <p:cNvPr id="5" name="TextBox 4"/>
          <p:cNvSpPr txBox="1"/>
          <p:nvPr/>
        </p:nvSpPr>
        <p:spPr>
          <a:xfrm>
            <a:off x="3249248" y="879969"/>
            <a:ext cx="5517266" cy="492443"/>
          </a:xfrm>
          <a:prstGeom prst="rect">
            <a:avLst/>
          </a:prstGeom>
          <a:noFill/>
          <a:ln>
            <a:solidFill>
              <a:schemeClr val="tx1"/>
            </a:solidFill>
          </a:ln>
        </p:spPr>
        <p:txBody>
          <a:bodyPr wrap="square" rtlCol="0">
            <a:spAutoFit/>
          </a:bodyPr>
          <a:lstStyle/>
          <a:p>
            <a:r>
              <a:rPr lang="en-US" sz="2600" dirty="0"/>
              <a:t>Chapter 4	Newton’s Laws of Motion </a:t>
            </a:r>
          </a:p>
        </p:txBody>
      </p:sp>
      <p:sp>
        <p:nvSpPr>
          <p:cNvPr id="2" name="TextBox 1">
            <a:extLst>
              <a:ext uri="{FF2B5EF4-FFF2-40B4-BE49-F238E27FC236}">
                <a16:creationId xmlns:a16="http://schemas.microsoft.com/office/drawing/2014/main" id="{F420EEED-C972-4184-B52C-7CEBF6BE5356}"/>
              </a:ext>
            </a:extLst>
          </p:cNvPr>
          <p:cNvSpPr txBox="1"/>
          <p:nvPr/>
        </p:nvSpPr>
        <p:spPr>
          <a:xfrm>
            <a:off x="9429224" y="6488668"/>
            <a:ext cx="3544349" cy="369332"/>
          </a:xfrm>
          <a:prstGeom prst="rect">
            <a:avLst/>
          </a:prstGeom>
          <a:noFill/>
        </p:spPr>
        <p:txBody>
          <a:bodyPr wrap="square" rtlCol="0">
            <a:spAutoFit/>
          </a:bodyPr>
          <a:lstStyle/>
          <a:p>
            <a:r>
              <a:rPr lang="en-US" dirty="0"/>
              <a:t>Courtesy of Wenhao Wu</a:t>
            </a:r>
          </a:p>
        </p:txBody>
      </p:sp>
    </p:spTree>
    <p:extLst>
      <p:ext uri="{BB962C8B-B14F-4D97-AF65-F5344CB8AC3E}">
        <p14:creationId xmlns:p14="http://schemas.microsoft.com/office/powerpoint/2010/main" val="186502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We Can Solve for Dynamic Information – Example 4.4</a:t>
            </a:r>
            <a:endParaRPr lang="en-AU" sz="3400" dirty="0"/>
          </a:p>
        </p:txBody>
      </p:sp>
      <p:sp>
        <p:nvSpPr>
          <p:cNvPr id="3" name="Content Placeholder 2"/>
          <p:cNvSpPr>
            <a:spLocks noGrp="1"/>
          </p:cNvSpPr>
          <p:nvPr>
            <p:ph sz="quarter" idx="13"/>
          </p:nvPr>
        </p:nvSpPr>
        <p:spPr>
          <a:xfrm>
            <a:off x="1981201" y="1556327"/>
            <a:ext cx="3234906" cy="2791387"/>
          </a:xfrm>
        </p:spPr>
        <p:txBody>
          <a:bodyPr/>
          <a:lstStyle/>
          <a:p>
            <a:r>
              <a:rPr lang="en-US" dirty="0"/>
              <a:t>Knowing force and mass, we can sketch a free body diagram and label it with our information.</a:t>
            </a:r>
          </a:p>
          <a:p>
            <a:r>
              <a:rPr lang="en-US" dirty="0"/>
              <a:t>We can solve for acceleration.</a:t>
            </a:r>
          </a:p>
        </p:txBody>
      </p:sp>
      <p:pic>
        <p:nvPicPr>
          <p:cNvPr id="4" name="Picture 3" descr="In the diagram the car is moving to the left on the x axis. The acceleration vector arrow points to the left. An arrow points from the front of the car to the left; F sub x = negative 1.50 times 10 to the fourth power N. Vector n is an arrow that points up vertically from the car; n = 1.96 times 10 to the fourth power N. The weight vector is an arrow pointing down vertically from the car. W = 1.96 times 10 to the fourth power N."/>
          <p:cNvPicPr>
            <a:picLocks noChangeAspect="1"/>
          </p:cNvPicPr>
          <p:nvPr/>
        </p:nvPicPr>
        <p:blipFill rotWithShape="1">
          <a:blip r:embed="rId2" cstate="print">
            <a:extLst>
              <a:ext uri="{28A0092B-C50C-407E-A947-70E740481C1C}">
                <a14:useLocalDpi xmlns:a14="http://schemas.microsoft.com/office/drawing/2010/main" val="0"/>
              </a:ext>
            </a:extLst>
          </a:blip>
          <a:srcRect b="3448"/>
          <a:stretch/>
        </p:blipFill>
        <p:spPr>
          <a:xfrm>
            <a:off x="5700713" y="1644505"/>
            <a:ext cx="4413906" cy="2703209"/>
          </a:xfrm>
          <a:prstGeom prst="rect">
            <a:avLst/>
          </a:prstGeom>
        </p:spPr>
      </p:pic>
      <p:graphicFrame>
        <p:nvGraphicFramePr>
          <p:cNvPr id="5" name="Object 4" descr="Along vertical vector y, n sub y + W sub y = 0, m = w over g. Along vertical vector x, m a sub x, a sub x = start fraction F sub x over m, equals start fraction F sub x over w end fraction g."/>
          <p:cNvGraphicFramePr>
            <a:graphicFrameLocks noChangeAspect="1"/>
          </p:cNvGraphicFramePr>
          <p:nvPr/>
        </p:nvGraphicFramePr>
        <p:xfrm>
          <a:off x="3293542" y="4663910"/>
          <a:ext cx="6002216" cy="1584590"/>
        </p:xfrm>
        <a:graphic>
          <a:graphicData uri="http://schemas.openxmlformats.org/presentationml/2006/ole">
            <mc:AlternateContent xmlns:mc="http://schemas.openxmlformats.org/markup-compatibility/2006">
              <mc:Choice xmlns:v="urn:schemas-microsoft-com:vml" Requires="v">
                <p:oleObj name="Equation" r:id="rId3" imgW="3174840" imgH="838080" progId="Equation.DSMT4">
                  <p:embed/>
                </p:oleObj>
              </mc:Choice>
              <mc:Fallback>
                <p:oleObj name="Equation" r:id="rId3" imgW="3174840" imgH="838080" progId="Equation.DSMT4">
                  <p:embed/>
                  <p:pic>
                    <p:nvPicPr>
                      <p:cNvPr id="5" name="Object 4" descr="Along vertical vector y, n sub y + W sub y = 0, m = w over g. Along vertical vector x, m a sub x, a sub x = start fraction F sub x over m, equals start fraction F sub x over w end fraction g."/>
                      <p:cNvPicPr/>
                      <p:nvPr/>
                    </p:nvPicPr>
                    <p:blipFill>
                      <a:blip r:embed="rId4"/>
                      <a:stretch>
                        <a:fillRect/>
                      </a:stretch>
                    </p:blipFill>
                    <p:spPr>
                      <a:xfrm>
                        <a:off x="3293542" y="4663910"/>
                        <a:ext cx="6002216" cy="1584590"/>
                      </a:xfrm>
                      <a:prstGeom prst="rect">
                        <a:avLst/>
                      </a:prstGeom>
                    </p:spPr>
                  </p:pic>
                </p:oleObj>
              </mc:Fallback>
            </mc:AlternateContent>
          </a:graphicData>
        </a:graphic>
      </p:graphicFrame>
    </p:spTree>
    <p:extLst>
      <p:ext uri="{BB962C8B-B14F-4D97-AF65-F5344CB8AC3E}">
        <p14:creationId xmlns:p14="http://schemas.microsoft.com/office/powerpoint/2010/main" val="395023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descr="Green marble"/>
          <p:cNvSpPr>
            <a:spLocks noChangeArrowheads="1"/>
          </p:cNvSpPr>
          <p:nvPr/>
        </p:nvSpPr>
        <p:spPr bwMode="auto">
          <a:xfrm>
            <a:off x="2133601" y="6096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2291" name="Rectangle 12"/>
          <p:cNvSpPr>
            <a:spLocks noGrp="1" noChangeArrowheads="1"/>
          </p:cNvSpPr>
          <p:nvPr>
            <p:ph type="title"/>
          </p:nvPr>
        </p:nvSpPr>
        <p:spPr>
          <a:xfrm>
            <a:off x="1828800" y="-304800"/>
            <a:ext cx="8534400" cy="1143000"/>
          </a:xfrm>
        </p:spPr>
        <p:txBody>
          <a:bodyPr/>
          <a:lstStyle/>
          <a:p>
            <a:pPr eaLnBrk="1" hangingPunct="1"/>
            <a:r>
              <a:rPr lang="en-US" altLang="en-US" sz="3600">
                <a:solidFill>
                  <a:srgbClr val="FF0000"/>
                </a:solidFill>
              </a:rPr>
              <a:t>Weight, normal force and a box</a:t>
            </a:r>
          </a:p>
        </p:txBody>
      </p:sp>
      <p:pic>
        <p:nvPicPr>
          <p:cNvPr id="12292" name="Picture 13" descr="FG04_01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2667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4" descr="FG04_01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09800"/>
            <a:ext cx="2971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5" descr="FG04_016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14400"/>
            <a:ext cx="327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6" descr="Fg04_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762000"/>
            <a:ext cx="3048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038600" y="228600"/>
                <a:ext cx="3886200" cy="400110"/>
              </a:xfrm>
              <a:prstGeom prst="rect">
                <a:avLst/>
              </a:prstGeom>
              <a:ln w="38100">
                <a:solidFill>
                  <a:srgbClr val="FF0000"/>
                </a:solidFill>
              </a:ln>
            </p:spPr>
            <p:txBody>
              <a:bodyPr wrap="square">
                <a:spAutoFit/>
              </a:bodyPr>
              <a:lstStyle/>
              <a:p>
                <a:pPr fontAlgn="base">
                  <a:spcBef>
                    <a:spcPct val="0"/>
                  </a:spcBef>
                  <a:spcAft>
                    <a:spcPct val="0"/>
                  </a:spcAft>
                </a:pPr>
                <a:r>
                  <a:rPr lang="en-US" sz="2000" dirty="0">
                    <a:solidFill>
                      <a:srgbClr val="000000"/>
                    </a:solidFill>
                    <a:latin typeface="Times New Roman" panose="02020603050405020304" pitchFamily="18" charset="0"/>
                  </a:rPr>
                  <a:t>Normal force =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𝐹</m:t>
                        </m:r>
                      </m:e>
                      <m:sub>
                        <m:r>
                          <a:rPr lang="en-US" sz="2000" i="1">
                            <a:solidFill>
                              <a:srgbClr val="000000"/>
                            </a:solidFill>
                            <a:latin typeface="Cambria Math" panose="02040503050406030204" pitchFamily="18" charset="0"/>
                          </a:rPr>
                          <m:t>𝑁</m:t>
                        </m:r>
                      </m:sub>
                    </m:sSub>
                  </m:oMath>
                </a14:m>
                <a:r>
                  <a:rPr lang="en-US" sz="2000" dirty="0">
                    <a:solidFill>
                      <a:srgbClr val="000000"/>
                    </a:solidFill>
                    <a:latin typeface="Times New Roman" panose="02020603050405020304" pitchFamily="18" charset="0"/>
                  </a:rPr>
                  <a:t> and mystery box</a:t>
                </a:r>
              </a:p>
            </p:txBody>
          </p:sp>
        </mc:Choice>
        <mc:Fallback xmlns="">
          <p:sp>
            <p:nvSpPr>
              <p:cNvPr id="2" name="Rectangle 1"/>
              <p:cNvSpPr>
                <a:spLocks noRot="1" noChangeAspect="1" noMove="1" noResize="1" noEditPoints="1" noAdjustHandles="1" noChangeArrowheads="1" noChangeShapeType="1" noTextEdit="1"/>
              </p:cNvSpPr>
              <p:nvPr/>
            </p:nvSpPr>
            <p:spPr>
              <a:xfrm>
                <a:off x="4038600" y="228600"/>
                <a:ext cx="3886200" cy="400110"/>
              </a:xfrm>
              <a:prstGeom prst="rect">
                <a:avLst/>
              </a:prstGeom>
              <a:blipFill>
                <a:blip r:embed="rId2"/>
                <a:stretch>
                  <a:fillRect l="-1244" t="-4225" b="-19718"/>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895600" y="1600201"/>
                <a:ext cx="6400800" cy="2966581"/>
              </a:xfrm>
              <a:prstGeom prst="rect">
                <a:avLst/>
              </a:prstGeom>
            </p:spPr>
            <p:txBody>
              <a:bodyPr wrap="square">
                <a:spAutoFit/>
              </a:bodyPr>
              <a:lstStyle/>
              <a:p>
                <a:pPr fontAlgn="base">
                  <a:spcBef>
                    <a:spcPct val="0"/>
                  </a:spcBef>
                  <a:spcAft>
                    <a:spcPct val="0"/>
                  </a:spcAft>
                </a:pPr>
                <a14:m>
                  <m:oMath xmlns:m="http://schemas.openxmlformats.org/officeDocument/2006/math">
                    <m:nary>
                      <m:naryPr>
                        <m:chr m:val="∑"/>
                        <m:subHide m:val="on"/>
                        <m:supHide m:val="on"/>
                        <m:ctrlPr>
                          <a:rPr lang="en-US" sz="1600" i="1">
                            <a:solidFill>
                              <a:srgbClr val="000000"/>
                            </a:solidFill>
                            <a:latin typeface="Cambria Math" panose="02040503050406030204" pitchFamily="18" charset="0"/>
                          </a:rPr>
                        </m:ctrlPr>
                      </m:naryPr>
                      <m:sub/>
                      <m:sup/>
                      <m:e>
                        <m:r>
                          <a:rPr lang="en-US" sz="1600" i="1">
                            <a:solidFill>
                              <a:srgbClr val="000000"/>
                            </a:solidFill>
                            <a:latin typeface="Cambria Math" panose="02040503050406030204" pitchFamily="18" charset="0"/>
                          </a:rPr>
                          <m:t>𝐹</m:t>
                        </m:r>
                      </m:e>
                    </m:nary>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𝑚𝑔</m:t>
                    </m:r>
                  </m:oMath>
                </a14:m>
                <a:r>
                  <a:rPr lang="en-US" sz="1600" dirty="0">
                    <a:solidFill>
                      <a:srgbClr val="000000"/>
                    </a:solidFill>
                    <a:latin typeface="Times New Roman" panose="02020603050405020304" pitchFamily="18" charset="0"/>
                  </a:rPr>
                  <a:t>   and  (mass) </a:t>
                </a:r>
                <a14:m>
                  <m:oMath xmlns:m="http://schemas.openxmlformats.org/officeDocument/2006/math">
                    <m:r>
                      <a:rPr lang="en-US" sz="1600" i="1">
                        <a:solidFill>
                          <a:srgbClr val="000000"/>
                        </a:solidFill>
                        <a:latin typeface="Cambria Math" panose="02040503050406030204" pitchFamily="18" charset="0"/>
                      </a:rPr>
                      <m:t>𝑚</m:t>
                    </m:r>
                    <m:r>
                      <a:rPr lang="en-US" sz="1600" i="1">
                        <a:solidFill>
                          <a:srgbClr val="000000"/>
                        </a:solidFill>
                        <a:latin typeface="Cambria Math" panose="02040503050406030204" pitchFamily="18" charset="0"/>
                      </a:rPr>
                      <m:t>=10 </m:t>
                    </m:r>
                    <m:r>
                      <a:rPr lang="en-US" sz="1600" i="1">
                        <a:solidFill>
                          <a:srgbClr val="000000"/>
                        </a:solidFill>
                        <a:latin typeface="Cambria Math" panose="02040503050406030204" pitchFamily="18" charset="0"/>
                      </a:rPr>
                      <m:t>𝑘𝑔</m:t>
                    </m:r>
                  </m:oMath>
                </a14:m>
                <a:endParaRPr lang="en-US" sz="1600" dirty="0">
                  <a:solidFill>
                    <a:srgbClr val="000000"/>
                  </a:solidFill>
                  <a:latin typeface="Times New Roman" panose="02020603050405020304" pitchFamily="18" charset="0"/>
                </a:endParaRPr>
              </a:p>
              <a:p>
                <a:pPr fontAlgn="base">
                  <a:spcBef>
                    <a:spcPct val="0"/>
                  </a:spcBef>
                  <a:spcAft>
                    <a:spcPct val="0"/>
                  </a:spcAft>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a)	</a:t>
                </a:r>
                <a14:m>
                  <m:oMath xmlns:m="http://schemas.openxmlformats.org/officeDocument/2006/math">
                    <m:nary>
                      <m:naryPr>
                        <m:chr m:val="∑"/>
                        <m:subHide m:val="on"/>
                        <m:supHide m:val="on"/>
                        <m:ctrlPr>
                          <a:rPr lang="en-US" sz="1600" i="1">
                            <a:solidFill>
                              <a:srgbClr val="000000"/>
                            </a:solidFill>
                            <a:latin typeface="Cambria Math" panose="02040503050406030204" pitchFamily="18" charset="0"/>
                          </a:rPr>
                        </m:ctrlPr>
                      </m:naryPr>
                      <m:sub/>
                      <m:sup/>
                      <m:e>
                        <m:r>
                          <a:rPr lang="en-US" sz="1600" i="1">
                            <a:solidFill>
                              <a:srgbClr val="000000"/>
                            </a:solidFill>
                            <a:latin typeface="Cambria Math" panose="02040503050406030204" pitchFamily="18" charset="0"/>
                          </a:rPr>
                          <m:t>𝐹</m:t>
                        </m:r>
                      </m:e>
                    </m:nary>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𝑁</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𝑚𝑔</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𝑚𝑎</m:t>
                    </m:r>
                  </m:oMath>
                </a14:m>
                <a:r>
                  <a:rPr lang="en-US" sz="1600" dirty="0">
                    <a:solidFill>
                      <a:srgbClr val="000000"/>
                    </a:solidFill>
                    <a:latin typeface="Times New Roman" panose="02020603050405020304" pitchFamily="18" charset="0"/>
                  </a:rPr>
                  <a:t>  and  </a:t>
                </a:r>
                <a14:m>
                  <m:oMath xmlns:m="http://schemas.openxmlformats.org/officeDocument/2006/math">
                    <m:r>
                      <a:rPr lang="en-US" sz="1600" i="1">
                        <a:solidFill>
                          <a:srgbClr val="000000"/>
                        </a:solidFill>
                        <a:latin typeface="Cambria Math" panose="02040503050406030204" pitchFamily="18" charset="0"/>
                      </a:rPr>
                      <m:t>𝑎</m:t>
                    </m:r>
                    <m:r>
                      <a:rPr lang="en-US" sz="1600" i="1">
                        <a:solidFill>
                          <a:srgbClr val="000000"/>
                        </a:solidFill>
                        <a:latin typeface="Cambria Math" panose="02040503050406030204" pitchFamily="18" charset="0"/>
                      </a:rPr>
                      <m:t>=0</m:t>
                    </m:r>
                  </m:oMath>
                </a14:m>
                <a:endParaRPr lang="en-US" sz="1600" dirty="0">
                  <a:solidFill>
                    <a:srgbClr val="000000"/>
                  </a:solidFill>
                  <a:latin typeface="Times New Roman" panose="02020603050405020304" pitchFamily="18" charset="0"/>
                </a:endParaRPr>
              </a:p>
              <a:p>
                <a:pPr lvl="2" fontAlgn="base">
                  <a:spcBef>
                    <a:spcPct val="0"/>
                  </a:spcBef>
                  <a:spcAft>
                    <a:spcPct val="0"/>
                  </a:spcAft>
                </a:pP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𝑁</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𝑚𝑔</m:t>
                    </m:r>
                    <m:r>
                      <a:rPr lang="en-US" sz="1600" i="1">
                        <a:solidFill>
                          <a:srgbClr val="000000"/>
                        </a:solidFill>
                        <a:latin typeface="Cambria Math" panose="02040503050406030204" pitchFamily="18" charset="0"/>
                      </a:rPr>
                      <m:t>=0</m:t>
                    </m:r>
                  </m:oMath>
                </a14:m>
                <a:r>
                  <a:rPr lang="en-US" sz="1600" dirty="0">
                    <a:solidFill>
                      <a:srgbClr val="000000"/>
                    </a:solidFill>
                    <a:latin typeface="Times New Roman" panose="02020603050405020304" pitchFamily="18" charset="0"/>
                  </a:rPr>
                  <a:t>     So,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𝑁</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𝑚𝑔</m:t>
                    </m:r>
                  </m:oMath>
                </a14:m>
                <a:r>
                  <a:rPr lang="en-US" sz="1600" dirty="0">
                    <a:solidFill>
                      <a:srgbClr val="000000"/>
                    </a:solidFill>
                    <a:latin typeface="Times New Roman" panose="02020603050405020304" pitchFamily="18" charset="0"/>
                  </a:rPr>
                  <a:t> (normal force)</a:t>
                </a:r>
              </a:p>
              <a:p>
                <a:pPr lvl="2" fontAlgn="base">
                  <a:spcBef>
                    <a:spcPct val="0"/>
                  </a:spcBef>
                  <a:spcAft>
                    <a:spcPct val="0"/>
                  </a:spcAft>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b)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𝑁</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𝑚𝑔</m:t>
                    </m:r>
                    <m:r>
                      <a:rPr lang="en-US" sz="1600" i="1">
                        <a:solidFill>
                          <a:srgbClr val="000000"/>
                        </a:solidFill>
                        <a:latin typeface="Cambria Math" panose="02040503050406030204" pitchFamily="18" charset="0"/>
                      </a:rPr>
                      <m:t>−40</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=0</m:t>
                    </m:r>
                  </m:oMath>
                </a14:m>
                <a:r>
                  <a:rPr lang="en-US" sz="1600" dirty="0">
                    <a:solidFill>
                      <a:srgbClr val="000000"/>
                    </a:solidFill>
                    <a:latin typeface="Times New Roman" panose="02020603050405020304" pitchFamily="18" charset="0"/>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𝑁</m:t>
                        </m:r>
                      </m:sub>
                    </m:sSub>
                    <m:r>
                      <a:rPr lang="en-US" sz="1600" i="1">
                        <a:solidFill>
                          <a:srgbClr val="000000"/>
                        </a:solidFill>
                        <a:latin typeface="Cambria Math" panose="02040503050406030204" pitchFamily="18" charset="0"/>
                      </a:rPr>
                      <m:t>=98</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+40</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=138</m:t>
                    </m:r>
                    <m:r>
                      <a:rPr lang="en-US" sz="1600" i="1">
                        <a:solidFill>
                          <a:srgbClr val="000000"/>
                        </a:solidFill>
                        <a:latin typeface="Cambria Math" panose="02040503050406030204" pitchFamily="18" charset="0"/>
                      </a:rPr>
                      <m:t>𝑁</m:t>
                    </m:r>
                  </m:oMath>
                </a14:m>
                <a:endParaRPr lang="en-US" sz="1600" dirty="0">
                  <a:solidFill>
                    <a:srgbClr val="000000"/>
                  </a:solidFill>
                  <a:latin typeface="Times New Roman" panose="02020603050405020304" pitchFamily="18" charset="0"/>
                </a:endParaRPr>
              </a:p>
              <a:p>
                <a:pPr marL="342900" indent="-342900" fontAlgn="base">
                  <a:spcBef>
                    <a:spcPct val="0"/>
                  </a:spcBef>
                  <a:spcAft>
                    <a:spcPct val="0"/>
                  </a:spcAft>
                  <a:buFontTx/>
                  <a:buAutoNum type="alphaLcParenR" startAt="2"/>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c)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𝑁</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𝑚𝑔</m:t>
                    </m:r>
                    <m:r>
                      <a:rPr lang="en-US" sz="1600" i="1">
                        <a:solidFill>
                          <a:srgbClr val="000000"/>
                        </a:solidFill>
                        <a:latin typeface="Cambria Math" panose="02040503050406030204" pitchFamily="18" charset="0"/>
                      </a:rPr>
                      <m:t>+40</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=0</m:t>
                    </m:r>
                  </m:oMath>
                </a14:m>
                <a:r>
                  <a:rPr lang="en-US" sz="1600" dirty="0">
                    <a:solidFill>
                      <a:srgbClr val="000000"/>
                    </a:solidFill>
                    <a:latin typeface="Times New Roman" panose="02020603050405020304" pitchFamily="18" charset="0"/>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𝑁</m:t>
                        </m:r>
                      </m:sub>
                    </m:sSub>
                    <m:r>
                      <a:rPr lang="en-US" sz="1600" i="1">
                        <a:solidFill>
                          <a:srgbClr val="000000"/>
                        </a:solidFill>
                        <a:latin typeface="Cambria Math" panose="02040503050406030204" pitchFamily="18" charset="0"/>
                      </a:rPr>
                      <m:t>=98</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−40</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=58</m:t>
                    </m:r>
                    <m:r>
                      <a:rPr lang="en-US" sz="1600" i="1">
                        <a:solidFill>
                          <a:srgbClr val="000000"/>
                        </a:solidFill>
                        <a:latin typeface="Cambria Math" panose="02040503050406030204" pitchFamily="18" charset="0"/>
                      </a:rPr>
                      <m:t>𝑁</m:t>
                    </m:r>
                  </m:oMath>
                </a14:m>
                <a:endParaRPr lang="en-US" sz="1600" dirty="0">
                  <a:solidFill>
                    <a:srgbClr val="000000"/>
                  </a:solidFill>
                  <a:latin typeface="Times New Roman" panose="02020603050405020304" pitchFamily="18" charset="0"/>
                </a:endParaRPr>
              </a:p>
              <a:p>
                <a:pPr fontAlgn="base">
                  <a:spcBef>
                    <a:spcPct val="0"/>
                  </a:spcBef>
                  <a:spcAft>
                    <a:spcPct val="0"/>
                  </a:spcAft>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d)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𝑦</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𝑃</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𝑚𝑔</m:t>
                    </m:r>
                    <m:r>
                      <a:rPr lang="en-US" sz="1600" i="1">
                        <a:solidFill>
                          <a:srgbClr val="000000"/>
                        </a:solidFill>
                        <a:latin typeface="Cambria Math" panose="02040503050406030204" pitchFamily="18" charset="0"/>
                      </a:rPr>
                      <m:t>=100</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−98</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=2</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𝑚𝑎</m:t>
                        </m:r>
                      </m:e>
                      <m:sub>
                        <m:r>
                          <a:rPr lang="en-US" sz="1600" i="1">
                            <a:solidFill>
                              <a:srgbClr val="000000"/>
                            </a:solidFill>
                            <a:latin typeface="Cambria Math" panose="02040503050406030204" pitchFamily="18" charset="0"/>
                          </a:rPr>
                          <m:t>𝑦</m:t>
                        </m:r>
                      </m:sub>
                    </m:sSub>
                  </m:oMath>
                </a14:m>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𝑎</m:t>
                        </m:r>
                      </m:e>
                      <m:sub>
                        <m:r>
                          <a:rPr lang="en-US" sz="1600" i="1">
                            <a:solidFill>
                              <a:srgbClr val="000000"/>
                            </a:solidFill>
                            <a:latin typeface="Cambria Math" panose="02040503050406030204" pitchFamily="18" charset="0"/>
                          </a:rPr>
                          <m:t>𝑦</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𝑦</m:t>
                            </m:r>
                          </m:sub>
                        </m:sSub>
                      </m:num>
                      <m:den>
                        <m:r>
                          <a:rPr lang="en-US" sz="1600" i="1">
                            <a:solidFill>
                              <a:srgbClr val="000000"/>
                            </a:solidFill>
                            <a:latin typeface="Cambria Math" panose="02040503050406030204" pitchFamily="18" charset="0"/>
                          </a:rPr>
                          <m:t>𝑚</m:t>
                        </m:r>
                      </m:den>
                    </m:f>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2</m:t>
                        </m:r>
                        <m:r>
                          <a:rPr lang="en-US" sz="1600" i="1">
                            <a:solidFill>
                              <a:srgbClr val="000000"/>
                            </a:solidFill>
                            <a:latin typeface="Cambria Math" panose="02040503050406030204" pitchFamily="18" charset="0"/>
                          </a:rPr>
                          <m:t>𝑁</m:t>
                        </m:r>
                      </m:num>
                      <m:den>
                        <m:r>
                          <a:rPr lang="en-US" sz="1600" i="1">
                            <a:solidFill>
                              <a:srgbClr val="000000"/>
                            </a:solidFill>
                            <a:latin typeface="Cambria Math" panose="02040503050406030204" pitchFamily="18" charset="0"/>
                          </a:rPr>
                          <m:t>10</m:t>
                        </m:r>
                        <m:r>
                          <a:rPr lang="en-US" sz="1600" i="1">
                            <a:solidFill>
                              <a:srgbClr val="000000"/>
                            </a:solidFill>
                            <a:latin typeface="Cambria Math" panose="02040503050406030204" pitchFamily="18" charset="0"/>
                          </a:rPr>
                          <m:t>𝑘𝑔</m:t>
                        </m:r>
                      </m:den>
                    </m:f>
                    <m:r>
                      <a:rPr lang="en-US" sz="1600" i="1">
                        <a:solidFill>
                          <a:srgbClr val="000000"/>
                        </a:solidFill>
                        <a:latin typeface="Cambria Math" panose="02040503050406030204" pitchFamily="18" charset="0"/>
                      </a:rPr>
                      <m:t>=0.2</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𝑚</m:t>
                        </m:r>
                      </m:num>
                      <m:den>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𝑠</m:t>
                            </m:r>
                          </m:e>
                          <m:sup>
                            <m:r>
                              <a:rPr lang="en-US" sz="1600" i="1">
                                <a:solidFill>
                                  <a:srgbClr val="000000"/>
                                </a:solidFill>
                                <a:latin typeface="Cambria Math" panose="02040503050406030204" pitchFamily="18" charset="0"/>
                              </a:rPr>
                              <m:t>2</m:t>
                            </m:r>
                          </m:sup>
                        </m:sSup>
                      </m:den>
                    </m:f>
                  </m:oMath>
                </a14:m>
                <a:endParaRPr lang="en-US" sz="1600" dirty="0">
                  <a:solidFill>
                    <a:srgbClr val="000000"/>
                  </a:solidFill>
                  <a:latin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895600" y="1600201"/>
                <a:ext cx="6400800" cy="2966581"/>
              </a:xfrm>
              <a:prstGeom prst="rect">
                <a:avLst/>
              </a:prstGeom>
              <a:blipFill>
                <a:blip r:embed="rId3"/>
                <a:stretch>
                  <a:fillRect l="-4286" t="-12346"/>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a:t>A Force May Be Resolved Into Components </a:t>
            </a:r>
          </a:p>
        </p:txBody>
      </p:sp>
      <p:sp>
        <p:nvSpPr>
          <p:cNvPr id="8" name="Rectangle 3"/>
          <p:cNvSpPr>
            <a:spLocks noGrp="1" noChangeArrowheads="1"/>
          </p:cNvSpPr>
          <p:nvPr>
            <p:ph idx="1"/>
          </p:nvPr>
        </p:nvSpPr>
        <p:spPr/>
        <p:txBody>
          <a:bodyPr/>
          <a:lstStyle/>
          <a:p>
            <a:endParaRPr lang="en-US" dirty="0"/>
          </a:p>
          <a:p>
            <a:endParaRPr lang="en-US" dirty="0"/>
          </a:p>
          <a:p>
            <a:r>
              <a:rPr lang="en-US" dirty="0"/>
              <a:t>The </a:t>
            </a:r>
            <a:r>
              <a:rPr lang="en-US" i="1" dirty="0"/>
              <a:t>x</a:t>
            </a:r>
            <a:r>
              <a:rPr lang="en-US" dirty="0"/>
              <a:t>- and </a:t>
            </a:r>
            <a:r>
              <a:rPr lang="en-US" i="1" dirty="0"/>
              <a:t>y</a:t>
            </a:r>
            <a:r>
              <a:rPr lang="en-US" dirty="0"/>
              <a:t>-coordinate axes</a:t>
            </a:r>
            <a:br>
              <a:rPr lang="en-US" dirty="0"/>
            </a:br>
            <a:r>
              <a:rPr lang="en-US" dirty="0"/>
              <a:t>don</a:t>
            </a:r>
            <a:r>
              <a:rPr lang="fr-FR" dirty="0"/>
              <a:t>'</a:t>
            </a:r>
            <a:r>
              <a:rPr lang="en-US" dirty="0"/>
              <a:t>t have to be vertical and</a:t>
            </a:r>
            <a:br>
              <a:rPr lang="en-US" dirty="0"/>
            </a:br>
            <a:r>
              <a:rPr lang="en-US" dirty="0"/>
              <a:t>horizontal.</a:t>
            </a:r>
          </a:p>
        </p:txBody>
      </p:sp>
      <p:sp>
        <p:nvSpPr>
          <p:cNvPr id="4" name="Footer Placeholder 3"/>
          <p:cNvSpPr>
            <a:spLocks noGrp="1"/>
          </p:cNvSpPr>
          <p:nvPr>
            <p:ph type="ftr" sz="quarter" idx="10"/>
          </p:nvPr>
        </p:nvSpPr>
        <p:spPr/>
        <p:txBody>
          <a:bodyPr/>
          <a:lstStyle/>
          <a:p>
            <a:pPr fontAlgn="base">
              <a:spcBef>
                <a:spcPct val="0"/>
              </a:spcBef>
              <a:spcAft>
                <a:spcPct val="0"/>
              </a:spcAft>
            </a:pPr>
            <a:r>
              <a:rPr lang="en-GB">
                <a:solidFill>
                  <a:srgbClr val="000000"/>
                </a:solidFill>
                <a:latin typeface="Times New Roman" panose="02020603050405020304" pitchFamily="18" charset="0"/>
                <a:ea typeface="ＭＳ Ｐゴシック"/>
                <a:cs typeface="Arial"/>
              </a:rPr>
              <a:t>© 2016 Pearson Education, Inc.</a:t>
            </a:r>
          </a:p>
        </p:txBody>
      </p:sp>
      <p:pic>
        <p:nvPicPr>
          <p:cNvPr id="5" name="Picture 4" descr="04_05_Figure.jpg"/>
          <p:cNvPicPr>
            <a:picLocks noChangeAspect="1"/>
          </p:cNvPicPr>
          <p:nvPr/>
        </p:nvPicPr>
        <p:blipFill rotWithShape="1">
          <a:blip r:embed="rId2">
            <a:extLst>
              <a:ext uri="{28A0092B-C50C-407E-A947-70E740481C1C}">
                <a14:useLocalDpi xmlns:a14="http://schemas.microsoft.com/office/drawing/2010/main" val="0"/>
              </a:ext>
            </a:extLst>
          </a:blip>
          <a:srcRect b="2864"/>
          <a:stretch/>
        </p:blipFill>
        <p:spPr>
          <a:xfrm>
            <a:off x="7094306" y="708318"/>
            <a:ext cx="3131127" cy="5856840"/>
          </a:xfrm>
          <a:prstGeom prst="rect">
            <a:avLst/>
          </a:prstGeom>
        </p:spPr>
      </p:pic>
      <p:pic>
        <p:nvPicPr>
          <p:cNvPr id="6" name="Picture 5" descr="04_06_Figure.jpg"/>
          <p:cNvPicPr>
            <a:picLocks noChangeAspect="1"/>
          </p:cNvPicPr>
          <p:nvPr/>
        </p:nvPicPr>
        <p:blipFill rotWithShape="1">
          <a:blip r:embed="rId3" cstate="print">
            <a:extLst>
              <a:ext uri="{28A0092B-C50C-407E-A947-70E740481C1C}">
                <a14:useLocalDpi xmlns:a14="http://schemas.microsoft.com/office/drawing/2010/main" val="0"/>
              </a:ext>
            </a:extLst>
          </a:blip>
          <a:srcRect b="3592"/>
          <a:stretch/>
        </p:blipFill>
        <p:spPr>
          <a:xfrm>
            <a:off x="2035165" y="3687127"/>
            <a:ext cx="4855297" cy="2803234"/>
          </a:xfrm>
          <a:prstGeom prst="rect">
            <a:avLst/>
          </a:prstGeom>
        </p:spPr>
      </p:pic>
      <p:pic>
        <p:nvPicPr>
          <p:cNvPr id="7" name="Picture 6" descr="Slide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5567" y="991695"/>
            <a:ext cx="1688592" cy="1005840"/>
          </a:xfrm>
          <a:prstGeom prst="rect">
            <a:avLst/>
          </a:prstGeom>
        </p:spPr>
      </p:pic>
    </p:spTree>
    <p:extLst>
      <p:ext uri="{BB962C8B-B14F-4D97-AF65-F5344CB8AC3E}">
        <p14:creationId xmlns:p14="http://schemas.microsoft.com/office/powerpoint/2010/main" val="1055103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179599" y="1034420"/>
            <a:ext cx="10515600" cy="4351338"/>
          </a:xfrm>
        </p:spPr>
        <p:txBody>
          <a:bodyPr/>
          <a:lstStyle/>
          <a:p>
            <a:r>
              <a:rPr lang="en-US" sz="2400" dirty="0"/>
              <a:t>An example of superposition of forces:</a:t>
            </a:r>
          </a:p>
          <a:p>
            <a:endParaRPr lang="en-US" sz="2400" dirty="0"/>
          </a:p>
          <a:p>
            <a:endParaRPr lang="en-US" sz="2400" dirty="0"/>
          </a:p>
          <a:p>
            <a:pPr marL="0" indent="0">
              <a:buNone/>
            </a:pPr>
            <a:endParaRPr lang="en-US" sz="2400" dirty="0"/>
          </a:p>
          <a:p>
            <a:r>
              <a:rPr lang="en-US" sz="2400" dirty="0"/>
              <a:t>In </a:t>
            </a:r>
            <a:r>
              <a:rPr lang="en-US" sz="2400" dirty="0">
                <a:solidFill>
                  <a:srgbClr val="FF0000"/>
                </a:solidFill>
              </a:rPr>
              <a:t>general</a:t>
            </a:r>
            <a:r>
              <a:rPr lang="en-US" sz="2400" dirty="0"/>
              <a:t>, the resultant, or vector sum of forces, is:</a:t>
            </a:r>
          </a:p>
          <a:p>
            <a:endParaRPr lang="en-US" sz="2400" dirty="0"/>
          </a:p>
        </p:txBody>
      </p:sp>
      <p:pic>
        <p:nvPicPr>
          <p:cNvPr id="10" name="Picture 9" descr="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893" y="1812535"/>
            <a:ext cx="1322832" cy="408432"/>
          </a:xfrm>
          <a:prstGeom prst="rect">
            <a:avLst/>
          </a:prstGeom>
        </p:spPr>
      </p:pic>
      <p:grpSp>
        <p:nvGrpSpPr>
          <p:cNvPr id="17" name="Group 16"/>
          <p:cNvGrpSpPr/>
          <p:nvPr/>
        </p:nvGrpSpPr>
        <p:grpSpPr>
          <a:xfrm>
            <a:off x="7157434" y="905396"/>
            <a:ext cx="4564583" cy="3364615"/>
            <a:chOff x="7163333" y="209275"/>
            <a:chExt cx="4564583" cy="3364615"/>
          </a:xfrm>
        </p:grpSpPr>
        <p:pic>
          <p:nvPicPr>
            <p:cNvPr id="8" name="Picture 7" descr="04_04_Figure.jpg"/>
            <p:cNvPicPr>
              <a:picLocks noChangeAspect="1"/>
            </p:cNvPicPr>
            <p:nvPr/>
          </p:nvPicPr>
          <p:blipFill rotWithShape="1">
            <a:blip r:embed="rId3" cstate="print">
              <a:extLst>
                <a:ext uri="{28A0092B-C50C-407E-A947-70E740481C1C}">
                  <a14:useLocalDpi xmlns:a14="http://schemas.microsoft.com/office/drawing/2010/main" val="0"/>
                </a:ext>
              </a:extLst>
            </a:blip>
            <a:srcRect b="2616"/>
            <a:stretch/>
          </p:blipFill>
          <p:spPr>
            <a:xfrm>
              <a:off x="7163333" y="209275"/>
              <a:ext cx="4564583" cy="3364615"/>
            </a:xfrm>
            <a:prstGeom prst="rect">
              <a:avLst/>
            </a:prstGeom>
          </p:spPr>
        </p:pic>
        <p:sp>
          <p:nvSpPr>
            <p:cNvPr id="5" name="Rectangle 4"/>
            <p:cNvSpPr/>
            <p:nvPr/>
          </p:nvSpPr>
          <p:spPr>
            <a:xfrm>
              <a:off x="7303401" y="209275"/>
              <a:ext cx="4336026" cy="876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8902117" y="896702"/>
              <a:ext cx="53104" cy="1690028"/>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896229" y="2572125"/>
              <a:ext cx="2687104" cy="0"/>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07747" y="693669"/>
              <a:ext cx="32092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y</a:t>
              </a:r>
            </a:p>
          </p:txBody>
        </p:sp>
        <p:sp>
          <p:nvSpPr>
            <p:cNvPr id="18" name="TextBox 17"/>
            <p:cNvSpPr txBox="1"/>
            <p:nvPr/>
          </p:nvSpPr>
          <p:spPr>
            <a:xfrm>
              <a:off x="11262411" y="2572125"/>
              <a:ext cx="32092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x</a:t>
              </a:r>
            </a:p>
          </p:txBody>
        </p:sp>
      </p:grpSp>
      <p:grpSp>
        <p:nvGrpSpPr>
          <p:cNvPr id="24" name="Group 23"/>
          <p:cNvGrpSpPr/>
          <p:nvPr/>
        </p:nvGrpSpPr>
        <p:grpSpPr>
          <a:xfrm>
            <a:off x="482117" y="3604365"/>
            <a:ext cx="6681216" cy="2523913"/>
            <a:chOff x="482117" y="4111706"/>
            <a:chExt cx="6681216" cy="2523913"/>
          </a:xfrm>
        </p:grpSpPr>
        <p:grpSp>
          <p:nvGrpSpPr>
            <p:cNvPr id="21" name="Group 20"/>
            <p:cNvGrpSpPr/>
            <p:nvPr/>
          </p:nvGrpSpPr>
          <p:grpSpPr>
            <a:xfrm>
              <a:off x="482117" y="4111706"/>
              <a:ext cx="6681216" cy="1889760"/>
              <a:chOff x="482117" y="4111706"/>
              <a:chExt cx="6681216" cy="1889760"/>
            </a:xfrm>
          </p:grpSpPr>
          <p:pic>
            <p:nvPicPr>
              <p:cNvPr id="11" name="Picture 10" descr="Slide7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17" y="4111706"/>
                <a:ext cx="6681216" cy="1889760"/>
              </a:xfrm>
              <a:prstGeom prst="rect">
                <a:avLst/>
              </a:prstGeom>
            </p:spPr>
          </p:pic>
          <p:sp>
            <p:nvSpPr>
              <p:cNvPr id="20" name="Rectangle 19"/>
              <p:cNvSpPr/>
              <p:nvPr/>
            </p:nvSpPr>
            <p:spPr>
              <a:xfrm>
                <a:off x="3521915" y="4111706"/>
                <a:ext cx="1244764" cy="448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Rectangle 22"/>
                <p:cNvSpPr/>
                <p:nvPr/>
              </p:nvSpPr>
              <p:spPr>
                <a:xfrm>
                  <a:off x="3622789" y="5950688"/>
                  <a:ext cx="3277820" cy="684931"/>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𝑡𝑎𝑛</m:t>
                          </m:r>
                        </m:e>
                        <m:sup>
                          <m:r>
                            <a:rPr lang="en-US" sz="2400" i="1">
                              <a:latin typeface="Cambria Math" panose="02040503050406030204" pitchFamily="18" charset="0"/>
                              <a:ea typeface="Cambria Math" panose="02040503050406030204" pitchFamily="18" charset="0"/>
                              <a:cs typeface="Times New Roman" panose="02020603050405020304" pitchFamily="18" charset="0"/>
                            </a:rPr>
                            <m:t>−1</m:t>
                          </m:r>
                        </m:sup>
                      </m:sSup>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𝑅</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𝑦</m:t>
                              </m:r>
                            </m:sub>
                          </m:sSub>
                        </m:num>
                        <m:den>
                          <m:sSub>
                            <m:sSub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𝑅</m:t>
                              </m:r>
                            </m:e>
                            <m:sub>
                              <m:r>
                                <a:rPr lang="en-US" sz="2400" i="1">
                                  <a:latin typeface="Cambria Math" panose="02040503050406030204" pitchFamily="18" charset="0"/>
                                  <a:ea typeface="Cambria Math" panose="02040503050406030204" pitchFamily="18" charset="0"/>
                                  <a:cs typeface="Times New Roman" panose="02020603050405020304" pitchFamily="18" charset="0"/>
                                </a:rPr>
                                <m:t>𝑥</m:t>
                              </m:r>
                            </m:sub>
                          </m:sSub>
                        </m:den>
                      </m:f>
                    </m:oMath>
                  </a14:m>
                  <a:r>
                    <a:rPr lang="en-US" sz="2400" dirty="0">
                      <a:latin typeface="Times New Roman" panose="02020603050405020304" pitchFamily="18" charset="0"/>
                      <a:cs typeface="Times New Roman" panose="02020603050405020304" pitchFamily="18" charset="0"/>
                    </a:rPr>
                    <a:t>    direction</a:t>
                  </a:r>
                </a:p>
              </p:txBody>
            </p:sp>
          </mc:Choice>
          <mc:Fallback xmlns="">
            <p:sp>
              <p:nvSpPr>
                <p:cNvPr id="23" name="Rectangle 22"/>
                <p:cNvSpPr>
                  <a:spLocks noRot="1" noChangeAspect="1" noMove="1" noResize="1" noEditPoints="1" noAdjustHandles="1" noChangeArrowheads="1" noChangeShapeType="1" noTextEdit="1"/>
                </p:cNvSpPr>
                <p:nvPr/>
              </p:nvSpPr>
              <p:spPr>
                <a:xfrm>
                  <a:off x="3622789" y="5950688"/>
                  <a:ext cx="3277820" cy="684931"/>
                </a:xfrm>
                <a:prstGeom prst="rect">
                  <a:avLst/>
                </a:prstGeom>
                <a:blipFill>
                  <a:blip r:embed="rId5"/>
                  <a:stretch>
                    <a:fillRect r="-1487" b="-893"/>
                  </a:stretch>
                </a:blipFill>
              </p:spPr>
              <p:txBody>
                <a:bodyPr/>
                <a:lstStyle/>
                <a:p>
                  <a:r>
                    <a:rPr lang="en-US">
                      <a:noFill/>
                    </a:rPr>
                    <a:t> </a:t>
                  </a:r>
                </a:p>
              </p:txBody>
            </p:sp>
          </mc:Fallback>
        </mc:AlternateContent>
      </p:grpSp>
      <p:sp>
        <p:nvSpPr>
          <p:cNvPr id="2" name="TextBox 1"/>
          <p:cNvSpPr txBox="1"/>
          <p:nvPr/>
        </p:nvSpPr>
        <p:spPr>
          <a:xfrm>
            <a:off x="235579" y="333394"/>
            <a:ext cx="8781956" cy="461665"/>
          </a:xfrm>
          <a:prstGeom prst="rect">
            <a:avLst/>
          </a:prstGeom>
          <a:noFill/>
          <a:ln>
            <a:solidFill>
              <a:schemeClr val="tx1"/>
            </a:solidFill>
          </a:ln>
        </p:spPr>
        <p:txBody>
          <a:bodyPr wrap="non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Superposition of Forces</a:t>
            </a:r>
            <a:r>
              <a:rPr lang="en-US" sz="2400" dirty="0">
                <a:latin typeface="Times New Roman" panose="02020603050405020304" pitchFamily="18" charset="0"/>
                <a:cs typeface="Times New Roman" panose="02020603050405020304" pitchFamily="18" charset="0"/>
              </a:rPr>
              <a:t>: Resultant and Components of Force Vectors </a:t>
            </a:r>
          </a:p>
        </p:txBody>
      </p:sp>
    </p:spTree>
    <p:extLst>
      <p:ext uri="{BB962C8B-B14F-4D97-AF65-F5344CB8AC3E}">
        <p14:creationId xmlns:p14="http://schemas.microsoft.com/office/powerpoint/2010/main" val="3172634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209800" y="0"/>
            <a:ext cx="8458200" cy="1143000"/>
          </a:xfrm>
        </p:spPr>
        <p:txBody>
          <a:bodyPr/>
          <a:lstStyle/>
          <a:p>
            <a:pPr eaLnBrk="1" hangingPunct="1"/>
            <a:r>
              <a:rPr lang="en-US" altLang="en-US">
                <a:solidFill>
                  <a:srgbClr val="FF0000"/>
                </a:solidFill>
              </a:rPr>
              <a:t>Pulling a box</a:t>
            </a:r>
          </a:p>
        </p:txBody>
      </p:sp>
      <p:sp>
        <p:nvSpPr>
          <p:cNvPr id="3076" name="Rectangle 4" descr="Green marble"/>
          <p:cNvSpPr>
            <a:spLocks noChangeArrowheads="1"/>
          </p:cNvSpPr>
          <p:nvPr/>
        </p:nvSpPr>
        <p:spPr bwMode="auto">
          <a:xfrm>
            <a:off x="2057401" y="9144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graphicFrame>
        <p:nvGraphicFramePr>
          <p:cNvPr id="3074" name="Object 8"/>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307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Rectangle 12"/>
          <p:cNvSpPr>
            <a:spLocks noChangeArrowheads="1"/>
          </p:cNvSpPr>
          <p:nvPr/>
        </p:nvSpPr>
        <p:spPr bwMode="auto">
          <a:xfrm>
            <a:off x="5453063" y="330993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pic>
        <p:nvPicPr>
          <p:cNvPr id="3078" name="Picture 15" descr="FG04_02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43000"/>
            <a:ext cx="327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6" descr="FG04_022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143000"/>
            <a:ext cx="327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7" descr="FG04_022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1143000"/>
            <a:ext cx="3352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8"/>
          <p:cNvSpPr txBox="1">
            <a:spLocks noChangeArrowheads="1"/>
          </p:cNvSpPr>
          <p:nvPr/>
        </p:nvSpPr>
        <p:spPr bwMode="auto">
          <a:xfrm>
            <a:off x="2286000" y="6019801"/>
            <a:ext cx="3505200" cy="466725"/>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Note: F</a:t>
            </a:r>
            <a:r>
              <a:rPr lang="en-US" altLang="en-US" baseline="-25000">
                <a:solidFill>
                  <a:srgbClr val="000000"/>
                </a:solidFill>
              </a:rPr>
              <a:t>N</a:t>
            </a:r>
            <a:r>
              <a:rPr lang="en-US" altLang="en-US">
                <a:solidFill>
                  <a:srgbClr val="000000"/>
                </a:solidFill>
              </a:rPr>
              <a:t> is less than mg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2133600" y="152400"/>
                <a:ext cx="8229600" cy="6495368"/>
              </a:xfrm>
              <a:prstGeom prst="rect">
                <a:avLst/>
              </a:prstGeom>
            </p:spPr>
            <p:txBody>
              <a:bodyPr wrap="square">
                <a:spAutoFit/>
              </a:bodyPr>
              <a:lstStyle/>
              <a:p>
                <a:pPr fontAlgn="base">
                  <a:spcBef>
                    <a:spcPct val="0"/>
                  </a:spcBef>
                  <a:spcAft>
                    <a:spcPct val="0"/>
                  </a:spcAft>
                </a:pPr>
                <a:r>
                  <a:rPr lang="en-US" sz="3200" dirty="0">
                    <a:solidFill>
                      <a:srgbClr val="FF0000"/>
                    </a:solidFill>
                    <a:latin typeface="Times New Roman" panose="02020603050405020304" pitchFamily="18" charset="0"/>
                  </a:rPr>
                  <a:t>Pulling the box</a:t>
                </a:r>
              </a:p>
              <a:p>
                <a:pPr fontAlgn="base">
                  <a:spcBef>
                    <a:spcPct val="0"/>
                  </a:spcBef>
                  <a:spcAft>
                    <a:spcPct val="0"/>
                  </a:spcAft>
                </a:pPr>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sz="2400" i="1">
                            <a:solidFill>
                              <a:srgbClr val="000000"/>
                            </a:solidFill>
                            <a:latin typeface="Cambria Math" panose="02040503050406030204" pitchFamily="18" charset="0"/>
                          </a:rPr>
                        </m:ctrlPr>
                      </m:naryPr>
                      <m:sub/>
                      <m:sup/>
                      <m:e>
                        <m:r>
                          <a:rPr lang="en-US" sz="2400" i="1">
                            <a:solidFill>
                              <a:srgbClr val="000000"/>
                            </a:solidFill>
                            <a:latin typeface="Cambria Math" panose="02040503050406030204" pitchFamily="18" charset="0"/>
                          </a:rPr>
                          <m:t>𝐹</m:t>
                        </m:r>
                      </m:e>
                    </m:nary>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𝑚𝑎</m:t>
                    </m:r>
                  </m:oMath>
                </a14:m>
                <a:r>
                  <a:rPr lang="en-US" sz="2400" dirty="0">
                    <a:solidFill>
                      <a:srgbClr val="000000"/>
                    </a:solidFill>
                    <a:latin typeface="Times New Roman" panose="02020603050405020304" pitchFamily="18" charset="0"/>
                  </a:rPr>
                  <a:t> and </a:t>
                </a:r>
                <a14:m>
                  <m:oMath xmlns:m="http://schemas.openxmlformats.org/officeDocument/2006/math">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=10 </m:t>
                    </m:r>
                    <m:r>
                      <a:rPr lang="en-US" sz="2400" i="1">
                        <a:solidFill>
                          <a:srgbClr val="000000"/>
                        </a:solidFill>
                        <a:latin typeface="Cambria Math" panose="02040503050406030204" pitchFamily="18" charset="0"/>
                      </a:rPr>
                      <m:t>𝑘𝑔</m:t>
                    </m:r>
                  </m:oMath>
                </a14:m>
                <a:endParaRPr lang="en-US" sz="2400" dirty="0">
                  <a:solidFill>
                    <a:srgbClr val="000000"/>
                  </a:solidFill>
                  <a:latin typeface="Times New Roman" panose="02020603050405020304" pitchFamily="18" charset="0"/>
                </a:endParaRPr>
              </a:p>
              <a:p>
                <a:pPr fontAlgn="base">
                  <a:spcBef>
                    <a:spcPct val="0"/>
                  </a:spcBef>
                  <a:spcAft>
                    <a:spcPct val="0"/>
                  </a:spcAft>
                </a:pPr>
                <a:endParaRPr lang="en-US" sz="2400" dirty="0">
                  <a:solidFill>
                    <a:srgbClr val="000000"/>
                  </a:solidFill>
                  <a:latin typeface="Times New Roman" panose="02020603050405020304" pitchFamily="18"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𝑝𝑥</m:t>
                          </m:r>
                        </m:sub>
                      </m:sSub>
                      <m:r>
                        <a:rPr lang="en-US" sz="2400" i="1">
                          <a:solidFill>
                            <a:srgbClr val="000000"/>
                          </a:solidFill>
                          <a:latin typeface="Cambria Math" panose="02040503050406030204" pitchFamily="18" charset="0"/>
                        </a:rPr>
                        <m:t>=40∗</m:t>
                      </m:r>
                      <m:r>
                        <a:rPr lang="en-US" sz="2400" i="1">
                          <a:solidFill>
                            <a:srgbClr val="000000"/>
                          </a:solidFill>
                          <a:latin typeface="Cambria Math" panose="02040503050406030204" pitchFamily="18" charset="0"/>
                        </a:rPr>
                        <m:t>𝑐𝑜𝑠</m:t>
                      </m:r>
                      <m:r>
                        <a:rPr lang="en-US" sz="2400" i="1">
                          <a:solidFill>
                            <a:srgbClr val="000000"/>
                          </a:solidFill>
                          <a:latin typeface="Cambria Math" panose="02040503050406030204" pitchFamily="18" charset="0"/>
                        </a:rPr>
                        <m:t>30=34.6</m:t>
                      </m:r>
                      <m:r>
                        <a:rPr lang="en-US" sz="2400" i="1">
                          <a:solidFill>
                            <a:srgbClr val="000000"/>
                          </a:solidFill>
                          <a:latin typeface="Cambria Math" panose="02040503050406030204" pitchFamily="18" charset="0"/>
                        </a:rPr>
                        <m:t>𝑁</m:t>
                      </m:r>
                    </m:oMath>
                  </m:oMathPara>
                </a14:m>
                <a:endParaRPr lang="en-US" sz="2400" dirty="0">
                  <a:solidFill>
                    <a:srgbClr val="000000"/>
                  </a:solidFill>
                  <a:latin typeface="Times New Roman" panose="02020603050405020304" pitchFamily="18"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𝑝𝑦</m:t>
                          </m:r>
                        </m:sub>
                      </m:sSub>
                      <m:r>
                        <a:rPr lang="en-US" sz="2400" i="1">
                          <a:solidFill>
                            <a:srgbClr val="000000"/>
                          </a:solidFill>
                          <a:latin typeface="Cambria Math" panose="02040503050406030204" pitchFamily="18" charset="0"/>
                        </a:rPr>
                        <m:t>=40∗</m:t>
                      </m:r>
                      <m:r>
                        <a:rPr lang="en-US" sz="2400" i="1">
                          <a:solidFill>
                            <a:srgbClr val="000000"/>
                          </a:solidFill>
                          <a:latin typeface="Cambria Math" panose="02040503050406030204" pitchFamily="18" charset="0"/>
                        </a:rPr>
                        <m:t>𝑠𝑖𝑛</m:t>
                      </m:r>
                      <m:r>
                        <a:rPr lang="en-US" sz="2400" i="1">
                          <a:solidFill>
                            <a:srgbClr val="000000"/>
                          </a:solidFill>
                          <a:latin typeface="Cambria Math" panose="02040503050406030204" pitchFamily="18" charset="0"/>
                        </a:rPr>
                        <m:t>30=20.0</m:t>
                      </m:r>
                      <m:r>
                        <a:rPr lang="en-US" sz="2400" i="1">
                          <a:solidFill>
                            <a:srgbClr val="000000"/>
                          </a:solidFill>
                          <a:latin typeface="Cambria Math" panose="02040503050406030204" pitchFamily="18" charset="0"/>
                        </a:rPr>
                        <m:t>𝑁</m:t>
                      </m:r>
                    </m:oMath>
                  </m:oMathPara>
                </a14:m>
                <a:endParaRPr lang="en-US" sz="2400" dirty="0">
                  <a:solidFill>
                    <a:srgbClr val="000000"/>
                  </a:solidFill>
                  <a:latin typeface="Times New Roman" panose="02020603050405020304" pitchFamily="18" charset="0"/>
                </a:endParaRPr>
              </a:p>
              <a:p>
                <a:pPr fontAlgn="base">
                  <a:spcBef>
                    <a:spcPct val="0"/>
                  </a:spcBef>
                  <a:spcAft>
                    <a:spcPct val="0"/>
                  </a:spcAft>
                </a:pPr>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Horizontal</a:t>
                </a: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𝑝𝑥</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𝑥</m:t>
                        </m:r>
                      </m:sub>
                    </m:sSub>
                  </m:oMath>
                </a14:m>
                <a:r>
                  <a:rPr lang="en-US" sz="2400"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sym typeface="Wingdings" panose="05000000000000000000" pitchFamily="2" charset="2"/>
                  </a:rPr>
                  <a:t>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𝑥</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𝑝𝑥</m:t>
                            </m:r>
                          </m:sub>
                        </m:sSub>
                      </m:num>
                      <m:den>
                        <m:r>
                          <a:rPr lang="en-US" sz="2400" i="1">
                            <a:solidFill>
                              <a:srgbClr val="000000"/>
                            </a:solidFill>
                            <a:latin typeface="Cambria Math" panose="02040503050406030204" pitchFamily="18" charset="0"/>
                          </a:rPr>
                          <m:t>𝑚</m:t>
                        </m:r>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34.6</m:t>
                        </m:r>
                      </m:num>
                      <m:den>
                        <m:r>
                          <a:rPr lang="en-US" sz="2400" i="1">
                            <a:solidFill>
                              <a:srgbClr val="000000"/>
                            </a:solidFill>
                            <a:latin typeface="Cambria Math" panose="02040503050406030204" pitchFamily="18" charset="0"/>
                          </a:rPr>
                          <m:t>10</m:t>
                        </m:r>
                      </m:den>
                    </m:f>
                    <m:r>
                      <a:rPr lang="en-US" sz="2400" i="1">
                        <a:solidFill>
                          <a:srgbClr val="000000"/>
                        </a:solidFill>
                        <a:latin typeface="Cambria Math" panose="02040503050406030204" pitchFamily="18" charset="0"/>
                      </a:rPr>
                      <m:t>=3.46</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𝑚</m:t>
                        </m:r>
                      </m:num>
                      <m:den>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𝑠</m:t>
                            </m:r>
                          </m:e>
                          <m:sup>
                            <m:r>
                              <a:rPr lang="en-US" sz="2400" i="1">
                                <a:solidFill>
                                  <a:srgbClr val="000000"/>
                                </a:solidFill>
                                <a:latin typeface="Cambria Math" panose="02040503050406030204" pitchFamily="18" charset="0"/>
                              </a:rPr>
                              <m:t>2</m:t>
                            </m:r>
                          </m:sup>
                        </m:sSup>
                      </m:den>
                    </m:f>
                  </m:oMath>
                </a14:m>
                <a:endParaRPr lang="en-US" sz="2400" dirty="0">
                  <a:solidFill>
                    <a:srgbClr val="000000"/>
                  </a:solidFill>
                  <a:latin typeface="Times New Roman" panose="02020603050405020304" pitchFamily="18" charset="0"/>
                </a:endParaRPr>
              </a:p>
              <a:p>
                <a:pPr fontAlgn="base">
                  <a:spcBef>
                    <a:spcPct val="0"/>
                  </a:spcBef>
                  <a:spcAft>
                    <a:spcPct val="0"/>
                  </a:spcAft>
                </a:pPr>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Vertical</a:t>
                </a: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sSub>
                      <m:sSubPr>
                        <m:ctrlPr>
                          <a:rPr lang="en-US" sz="2400" i="1">
                            <a:solidFill>
                              <a:srgbClr val="000000"/>
                            </a:solidFill>
                            <a:latin typeface="Cambria Math" panose="02040503050406030204" pitchFamily="18" charset="0"/>
                          </a:rPr>
                        </m:ctrlPr>
                      </m:sSubPr>
                      <m:e>
                        <m:nary>
                          <m:naryPr>
                            <m:chr m:val="∑"/>
                            <m:subHide m:val="on"/>
                            <m:supHide m:val="on"/>
                            <m:ctrlPr>
                              <a:rPr lang="en-US" sz="2400" i="1">
                                <a:solidFill>
                                  <a:srgbClr val="000000"/>
                                </a:solidFill>
                                <a:latin typeface="Cambria Math" panose="02040503050406030204" pitchFamily="18" charset="0"/>
                              </a:rPr>
                            </m:ctrlPr>
                          </m:naryPr>
                          <m:sub/>
                          <m:sup/>
                          <m:e>
                            <m:r>
                              <a:rPr lang="en-US" sz="2400" i="1">
                                <a:solidFill>
                                  <a:srgbClr val="000000"/>
                                </a:solidFill>
                                <a:latin typeface="Cambria Math" panose="02040503050406030204" pitchFamily="18" charset="0"/>
                              </a:rPr>
                              <m:t>𝐹</m:t>
                            </m:r>
                          </m:e>
                        </m:nary>
                      </m:e>
                      <m:sub>
                        <m:r>
                          <a:rPr lang="en-US" sz="2400" i="1">
                            <a:solidFill>
                              <a:srgbClr val="000000"/>
                            </a:solidFill>
                            <a:latin typeface="Cambria Math" panose="02040503050406030204" pitchFamily="18" charset="0"/>
                          </a:rPr>
                          <m:t>𝑦</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𝑦</m:t>
                        </m:r>
                      </m:sub>
                    </m:sSub>
                  </m:oMath>
                </a14:m>
                <a:r>
                  <a:rPr lang="en-US" sz="2400" dirty="0">
                    <a:solidFill>
                      <a:srgbClr val="000000"/>
                    </a:solidFill>
                    <a:latin typeface="Times New Roman" panose="02020603050405020304" pitchFamily="18" charset="0"/>
                  </a:rPr>
                  <a:t> </a:t>
                </a:r>
              </a:p>
              <a:p>
                <a:pPr fontAlgn="base">
                  <a:spcBef>
                    <a:spcPct val="0"/>
                  </a:spcBef>
                  <a:spcAft>
                    <a:spcPct val="0"/>
                  </a:spcAft>
                </a:pPr>
                <a:r>
                  <a:rPr lang="en-US" sz="2400" dirty="0">
                    <a:solidFill>
                      <a:srgbClr val="000000"/>
                    </a:solidFill>
                    <a:latin typeface="Times New Roman" panose="02020603050405020304" pitchFamily="18" charset="0"/>
                    <a:sym typeface="Wingdings" panose="05000000000000000000" pitchFamily="2" charset="2"/>
                  </a:rPr>
                  <a:t>	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𝑦</m:t>
                        </m:r>
                      </m:sub>
                    </m:sSub>
                    <m:r>
                      <a:rPr lang="en-US" sz="2400" i="1">
                        <a:solidFill>
                          <a:srgbClr val="000000"/>
                        </a:solidFill>
                        <a:latin typeface="Cambria Math" panose="02040503050406030204" pitchFamily="18" charset="0"/>
                      </a:rPr>
                      <m:t>=0</m:t>
                    </m:r>
                  </m:oMath>
                </a14:m>
                <a:r>
                  <a:rPr lang="en-US" sz="2400" dirty="0">
                    <a:solidFill>
                      <a:srgbClr val="000000"/>
                    </a:solidFill>
                    <a:latin typeface="Times New Roman" panose="02020603050405020304" pitchFamily="18" charset="0"/>
                  </a:rPr>
                  <a:t>     box does not accelerate  vertically</a:t>
                </a:r>
              </a:p>
              <a:p>
                <a:pPr fontAlgn="base">
                  <a:spcBef>
                    <a:spcPct val="0"/>
                  </a:spcBef>
                  <a:spcAft>
                    <a:spcPct val="0"/>
                  </a:spcAft>
                </a:pPr>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and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𝑁</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𝑚𝑔</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𝑝𝑦</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𝑦</m:t>
                        </m:r>
                      </m:sub>
                    </m:sSub>
                  </m:oMath>
                </a14:m>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𝑁</m:t>
                        </m:r>
                      </m:sub>
                    </m:sSub>
                    <m:r>
                      <a:rPr lang="en-US" sz="2400" i="1">
                        <a:solidFill>
                          <a:srgbClr val="000000"/>
                        </a:solidFill>
                        <a:latin typeface="Cambria Math" panose="02040503050406030204" pitchFamily="18" charset="0"/>
                      </a:rPr>
                      <m:t>−98</m:t>
                    </m:r>
                    <m:r>
                      <a:rPr lang="en-US" sz="2400" i="1">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+20</m:t>
                    </m:r>
                    <m:r>
                      <a:rPr lang="en-US" sz="2400" i="1">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=0=78</m:t>
                    </m:r>
                    <m:r>
                      <a:rPr lang="en-US" sz="2400" i="1">
                        <a:solidFill>
                          <a:srgbClr val="000000"/>
                        </a:solidFill>
                        <a:latin typeface="Cambria Math" panose="02040503050406030204" pitchFamily="18" charset="0"/>
                      </a:rPr>
                      <m:t>𝑁</m:t>
                    </m:r>
                  </m:oMath>
                </a14:m>
                <a:endParaRPr lang="en-US" sz="2400" dirty="0">
                  <a:solidFill>
                    <a:srgbClr val="000000"/>
                  </a:solidFill>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33600" y="152400"/>
                <a:ext cx="8229600" cy="6495368"/>
              </a:xfrm>
              <a:prstGeom prst="rect">
                <a:avLst/>
              </a:prstGeom>
              <a:blipFill>
                <a:blip r:embed="rId2"/>
                <a:stretch>
                  <a:fillRect l="-4815" t="-1313"/>
                </a:stretch>
              </a:blipFill>
            </p:spPr>
            <p:txBody>
              <a:bodyPr/>
              <a:lstStyle/>
              <a:p>
                <a:r>
                  <a:rPr lang="en-US">
                    <a:noFill/>
                  </a:rPr>
                  <a:t> </a:t>
                </a:r>
              </a:p>
            </p:txBody>
          </p:sp>
        </mc:Fallback>
      </mc:AlternateContent>
      <p:sp>
        <p:nvSpPr>
          <p:cNvPr id="3" name="TextBox 2"/>
          <p:cNvSpPr txBox="1"/>
          <p:nvPr/>
        </p:nvSpPr>
        <p:spPr>
          <a:xfrm>
            <a:off x="4648200" y="3810001"/>
            <a:ext cx="5105400" cy="461665"/>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Times New Roman" panose="02020603050405020304" pitchFamily="18" charset="0"/>
              </a:rPr>
              <a:t>box accelerates horizontally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91169" y="267917"/>
            <a:ext cx="11005362" cy="461665"/>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4.1	Force: a vector quantity describing the interaction between two objects</a:t>
            </a:r>
          </a:p>
        </p:txBody>
      </p:sp>
      <p:grpSp>
        <p:nvGrpSpPr>
          <p:cNvPr id="36" name="Group 35"/>
          <p:cNvGrpSpPr/>
          <p:nvPr/>
        </p:nvGrpSpPr>
        <p:grpSpPr>
          <a:xfrm>
            <a:off x="766495" y="931466"/>
            <a:ext cx="11002011" cy="5445017"/>
            <a:chOff x="437073" y="1023745"/>
            <a:chExt cx="11002011" cy="5445017"/>
          </a:xfrm>
        </p:grpSpPr>
        <p:grpSp>
          <p:nvGrpSpPr>
            <p:cNvPr id="16" name="Group 15"/>
            <p:cNvGrpSpPr/>
            <p:nvPr/>
          </p:nvGrpSpPr>
          <p:grpSpPr>
            <a:xfrm>
              <a:off x="437073" y="1023745"/>
              <a:ext cx="11002011" cy="5445017"/>
              <a:chOff x="230874" y="785967"/>
              <a:chExt cx="11765697" cy="5445017"/>
            </a:xfrm>
          </p:grpSpPr>
          <mc:AlternateContent xmlns:mc="http://schemas.openxmlformats.org/markup-compatibility/2006" xmlns:a14="http://schemas.microsoft.com/office/drawing/2010/main">
            <mc:Choice Requires="a14">
              <p:sp>
                <p:nvSpPr>
                  <p:cNvPr id="6" name="TextBox 5"/>
                  <p:cNvSpPr txBox="1"/>
                  <p:nvPr/>
                </p:nvSpPr>
                <p:spPr>
                  <a:xfrm>
                    <a:off x="230874" y="785967"/>
                    <a:ext cx="11765697" cy="5445017"/>
                  </a:xfrm>
                  <a:prstGeom prst="rect">
                    <a:avLst/>
                  </a:prstGeom>
                  <a:noFill/>
                  <a:ln>
                    <a:solidFill>
                      <a:schemeClr val="tx1"/>
                    </a:solidFill>
                  </a:ln>
                </p:spPr>
                <p:txBody>
                  <a:bodyPr wrap="square" rtlCol="0">
                    <a:spAutoFit/>
                  </a:bodyPr>
                  <a:lstStyle/>
                  <a:p>
                    <a:r>
                      <a:rPr lang="en-US" sz="2400" u="sng" dirty="0">
                        <a:latin typeface="Times New Roman" panose="02020603050405020304" pitchFamily="18" charset="0"/>
                        <a:cs typeface="Times New Roman" panose="02020603050405020304" pitchFamily="18" charset="0"/>
                      </a:rPr>
                      <a:t>Type of Forces</a:t>
                    </a:r>
                    <a:r>
                      <a:rPr lang="en-US" sz="2400" dirty="0">
                        <a:latin typeface="Times New Roman" panose="02020603050405020304" pitchFamily="18" charset="0"/>
                        <a:cs typeface="Times New Roman" panose="02020603050405020304" pitchFamily="18" charset="0"/>
                      </a:rPr>
                      <a:t> (that we will deal with in this course)</a:t>
                    </a:r>
                  </a:p>
                  <a:p>
                    <a:r>
                      <a:rPr lang="en-US" sz="2400" b="1" dirty="0">
                        <a:latin typeface="Times New Roman" panose="02020603050405020304" pitchFamily="18" charset="0"/>
                        <a:cs typeface="Times New Roman" panose="02020603050405020304" pitchFamily="18" charset="0"/>
                      </a:rPr>
                      <a:t>Contact forces</a:t>
                    </a:r>
                  </a:p>
                  <a:p>
                    <a:r>
                      <a:rPr lang="en-US" sz="2400" dirty="0">
                        <a:latin typeface="Times New Roman" panose="02020603050405020304" pitchFamily="18" charset="0"/>
                        <a:cs typeface="Times New Roman" panose="02020603050405020304" pitchFamily="18" charset="0"/>
                      </a:rPr>
                      <a:t>● Normal Force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𝑛</m:t>
                            </m:r>
                          </m:e>
                        </m:acc>
                      </m:oMath>
                    </a14:m>
                    <a:r>
                      <a:rPr lang="en-US" sz="2400" dirty="0">
                        <a:latin typeface="Times New Roman" panose="02020603050405020304" pitchFamily="18" charset="0"/>
                        <a:cs typeface="Times New Roman" panose="02020603050405020304" pitchFamily="18" charset="0"/>
                      </a:rPr>
                      <a:t> 		● Friction Force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acc>
                              <m:accPr>
                                <m:chr m:val="⃑"/>
                                <m:ctrlPr>
                                  <a:rPr lang="en-US" sz="2400" i="1" dirty="0" smtClean="0">
                                    <a:latin typeface="Cambria Math" panose="02040503050406030204" pitchFamily="18" charset="0"/>
                                    <a:cs typeface="Times New Roman" panose="02020603050405020304" pitchFamily="18" charset="0"/>
                                  </a:rPr>
                                </m:ctrlPr>
                              </m:accPr>
                              <m:e>
                                <m:r>
                                  <a:rPr lang="en-US" sz="2400" b="0" i="1" dirty="0" smtClean="0">
                                    <a:latin typeface="Cambria Math" panose="02040503050406030204" pitchFamily="18" charset="0"/>
                                    <a:cs typeface="Times New Roman" panose="02020603050405020304" pitchFamily="18" charset="0"/>
                                  </a:rPr>
                                  <m:t>𝑓</m:t>
                                </m:r>
                              </m:e>
                            </m:acc>
                          </m:e>
                          <m:sub>
                            <m:r>
                              <a:rPr lang="en-US" sz="2400" b="0" i="1" dirty="0" smtClean="0">
                                <a:latin typeface="Cambria Math" panose="02040503050406030204" pitchFamily="18" charset="0"/>
                                <a:cs typeface="Times New Roman" panose="02020603050405020304" pitchFamily="18" charset="0"/>
                              </a:rPr>
                              <m:t>𝑘</m:t>
                            </m:r>
                          </m:sub>
                        </m:sSub>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normal to the 		   tangent to the </a:t>
                    </a:r>
                  </a:p>
                  <a:p>
                    <a:r>
                      <a:rPr lang="en-US" sz="2400" dirty="0">
                        <a:latin typeface="Times New Roman" panose="02020603050405020304" pitchFamily="18" charset="0"/>
                        <a:cs typeface="Times New Roman" panose="02020603050405020304" pitchFamily="18" charset="0"/>
                      </a:rPr>
                      <a:t>   contacting surface		   contacting surface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Tension Force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𝑇</m:t>
                            </m:r>
                          </m:e>
                        </m:acc>
                      </m:oMath>
                    </a14:m>
                    <a:r>
                      <a:rPr lang="en-US" sz="2400" dirty="0">
                        <a:latin typeface="Times New Roman" panose="02020603050405020304" pitchFamily="18" charset="0"/>
                        <a:cs typeface="Times New Roman" panose="02020603050405020304" pitchFamily="18" charset="0"/>
                      </a:rPr>
                      <a:t> 		● Spring Force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acc>
                              <m:accPr>
                                <m:chr m:val="⃑"/>
                                <m:ctrlPr>
                                  <a:rPr lang="en-US" sz="2400" i="1" dirty="0">
                                    <a:latin typeface="Cambria Math" panose="02040503050406030204" pitchFamily="18" charset="0"/>
                                    <a:cs typeface="Times New Roman" panose="02020603050405020304" pitchFamily="18" charset="0"/>
                                  </a:rPr>
                                </m:ctrlPr>
                              </m:accPr>
                              <m:e>
                                <m:r>
                                  <a:rPr lang="en-US" sz="2400" i="1" dirty="0">
                                    <a:latin typeface="Cambria Math" panose="02040503050406030204" pitchFamily="18" charset="0"/>
                                    <a:cs typeface="Times New Roman" panose="02020603050405020304" pitchFamily="18" charset="0"/>
                                  </a:rPr>
                                  <m:t>𝐹</m:t>
                                </m:r>
                              </m:e>
                            </m:acc>
                          </m:e>
                          <m:sub>
                            <m:r>
                              <a:rPr lang="en-US" sz="2400" i="1" dirty="0">
                                <a:latin typeface="Cambria Math" panose="02040503050406030204" pitchFamily="18" charset="0"/>
                                <a:cs typeface="Times New Roman" panose="02020603050405020304" pitchFamily="18" charset="0"/>
                              </a:rPr>
                              <m:t>𝑠𝑝𝑟</m:t>
                            </m:r>
                          </m:sub>
                        </m:sSub>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(in a rope)			   opposite to the </a:t>
                    </a:r>
                  </a:p>
                  <a:p>
                    <a:r>
                      <a:rPr lang="en-US" sz="2400" dirty="0">
                        <a:latin typeface="Times New Roman" panose="02020603050405020304" pitchFamily="18" charset="0"/>
                        <a:cs typeface="Times New Roman" panose="02020603050405020304" pitchFamily="18" charset="0"/>
                      </a:rPr>
                      <a:t>   along the rope		   deformation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Action-at-a-Distance Forces </a:t>
                    </a:r>
                    <a:r>
                      <a:rPr lang="en-US" sz="2400" dirty="0">
                        <a:latin typeface="Times New Roman" panose="02020603050405020304" pitchFamily="18" charset="0"/>
                        <a:cs typeface="Times New Roman" panose="02020603050405020304" pitchFamily="18" charset="0"/>
                      </a:rPr>
                      <a:t>(non-contacting)</a:t>
                    </a:r>
                  </a:p>
                  <a:p>
                    <a:r>
                      <a:rPr lang="en-US" sz="2400" dirty="0">
                        <a:latin typeface="Times New Roman" panose="02020603050405020304" pitchFamily="18" charset="0"/>
                        <a:cs typeface="Times New Roman" panose="02020603050405020304" pitchFamily="18" charset="0"/>
                      </a:rPr>
                      <a:t>● Gravitational Force </a:t>
                    </a:r>
                    <a14:m>
                      <m:oMath xmlns:m="http://schemas.openxmlformats.org/officeDocument/2006/math">
                        <m:sSub>
                          <m:sSubPr>
                            <m:ctrlPr>
                              <a:rPr lang="en-US" sz="2400" i="1" dirty="0">
                                <a:latin typeface="Cambria Math" panose="02040503050406030204" pitchFamily="18" charset="0"/>
                                <a:cs typeface="Times New Roman" panose="02020603050405020304" pitchFamily="18" charset="0"/>
                              </a:rPr>
                            </m:ctrlPr>
                          </m:sSubPr>
                          <m:e>
                            <m:acc>
                              <m:accPr>
                                <m:chr m:val="⃑"/>
                                <m:ctrlPr>
                                  <a:rPr lang="en-US" sz="2400" i="1" dirty="0">
                                    <a:latin typeface="Cambria Math" panose="02040503050406030204" pitchFamily="18" charset="0"/>
                                    <a:cs typeface="Times New Roman" panose="02020603050405020304" pitchFamily="18" charset="0"/>
                                  </a:rPr>
                                </m:ctrlPr>
                              </m:accPr>
                              <m:e>
                                <m:r>
                                  <a:rPr lang="en-US" sz="2400" i="1" dirty="0">
                                    <a:latin typeface="Cambria Math" panose="02040503050406030204" pitchFamily="18" charset="0"/>
                                    <a:cs typeface="Times New Roman" panose="02020603050405020304" pitchFamily="18" charset="0"/>
                                  </a:rPr>
                                  <m:t>𝐹</m:t>
                                </m:r>
                              </m:e>
                            </m:acc>
                          </m:e>
                          <m:sub>
                            <m:r>
                              <a:rPr lang="en-US" sz="2400" b="0" i="1" dirty="0" smtClean="0">
                                <a:latin typeface="Cambria Math" panose="02040503050406030204" pitchFamily="18" charset="0"/>
                                <a:cs typeface="Times New Roman" panose="02020603050405020304" pitchFamily="18" charset="0"/>
                              </a:rPr>
                              <m:t>𝐺</m:t>
                            </m:r>
                          </m:sub>
                        </m:sSub>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(along the line connecting the two centers of mass)</a:t>
                    </a:r>
                  </a:p>
                </p:txBody>
              </p:sp>
            </mc:Choice>
            <mc:Fallback xmlns="">
              <p:sp>
                <p:nvSpPr>
                  <p:cNvPr id="6" name="TextBox 5"/>
                  <p:cNvSpPr txBox="1">
                    <a:spLocks noRot="1" noChangeAspect="1" noMove="1" noResize="1" noEditPoints="1" noAdjustHandles="1" noChangeArrowheads="1" noChangeShapeType="1" noTextEdit="1"/>
                  </p:cNvSpPr>
                  <p:nvPr/>
                </p:nvSpPr>
                <p:spPr>
                  <a:xfrm>
                    <a:off x="230874" y="785967"/>
                    <a:ext cx="11765697" cy="5445017"/>
                  </a:xfrm>
                  <a:prstGeom prst="rect">
                    <a:avLst/>
                  </a:prstGeom>
                  <a:blipFill>
                    <a:blip r:embed="rId2"/>
                    <a:stretch>
                      <a:fillRect l="-831" t="-782" b="-1564"/>
                    </a:stretch>
                  </a:blipFill>
                  <a:ln>
                    <a:solidFill>
                      <a:schemeClr val="tx1"/>
                    </a:solidFill>
                  </a:ln>
                </p:spPr>
                <p:txBody>
                  <a:bodyPr/>
                  <a:lstStyle/>
                  <a:p>
                    <a:r>
                      <a:rPr lang="en-US">
                        <a:noFill/>
                      </a:rPr>
                      <a:t> </a:t>
                    </a:r>
                  </a:p>
                </p:txBody>
              </p:sp>
            </mc:Fallback>
          </mc:AlternateContent>
          <p:sp>
            <p:nvSpPr>
              <p:cNvPr id="2" name="Rectangle 1"/>
              <p:cNvSpPr/>
              <p:nvPr/>
            </p:nvSpPr>
            <p:spPr>
              <a:xfrm>
                <a:off x="478465" y="2025502"/>
                <a:ext cx="2567562" cy="776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22732" y="2025501"/>
                <a:ext cx="2496677" cy="776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6063" y="3895063"/>
                <a:ext cx="2355112" cy="776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29213" y="3919287"/>
                <a:ext cx="2355112" cy="776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430707" y="1222417"/>
              <a:ext cx="3785954" cy="5163355"/>
              <a:chOff x="7436763" y="1240585"/>
              <a:chExt cx="3785954" cy="5163355"/>
            </a:xfrm>
          </p:grpSpPr>
          <p:grpSp>
            <p:nvGrpSpPr>
              <p:cNvPr id="32" name="Group 31"/>
              <p:cNvGrpSpPr/>
              <p:nvPr/>
            </p:nvGrpSpPr>
            <p:grpSpPr>
              <a:xfrm>
                <a:off x="7436763" y="1240585"/>
                <a:ext cx="3785954" cy="5163355"/>
                <a:chOff x="8042329" y="931745"/>
                <a:chExt cx="3785954" cy="5163355"/>
              </a:xfrm>
            </p:grpSpPr>
            <p:grpSp>
              <p:nvGrpSpPr>
                <p:cNvPr id="14" name="Group 13"/>
                <p:cNvGrpSpPr/>
                <p:nvPr/>
              </p:nvGrpSpPr>
              <p:grpSpPr>
                <a:xfrm>
                  <a:off x="8451243" y="3760351"/>
                  <a:ext cx="3377040" cy="2334749"/>
                  <a:chOff x="7901283" y="2427486"/>
                  <a:chExt cx="3377040" cy="233474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283" y="2427486"/>
                    <a:ext cx="3340704" cy="2322630"/>
                  </a:xfrm>
                  <a:prstGeom prst="rect">
                    <a:avLst/>
                  </a:prstGeom>
                </p:spPr>
              </p:pic>
              <p:sp>
                <p:nvSpPr>
                  <p:cNvPr id="11" name="Rectangle 10"/>
                  <p:cNvSpPr/>
                  <p:nvPr/>
                </p:nvSpPr>
                <p:spPr>
                  <a:xfrm>
                    <a:off x="7937619" y="3896675"/>
                    <a:ext cx="3340704" cy="865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44608" y="3670911"/>
                    <a:ext cx="239234" cy="33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37619" y="3633200"/>
                    <a:ext cx="239234" cy="33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042329" y="931745"/>
                  <a:ext cx="3744625" cy="2909192"/>
                  <a:chOff x="8042329" y="931745"/>
                  <a:chExt cx="3744625" cy="2909192"/>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2883" y="931745"/>
                    <a:ext cx="3334071" cy="2719242"/>
                  </a:xfrm>
                  <a:prstGeom prst="rect">
                    <a:avLst/>
                  </a:prstGeom>
                </p:spPr>
              </p:pic>
              <p:sp>
                <p:nvSpPr>
                  <p:cNvPr id="17" name="Rectangle 16"/>
                  <p:cNvSpPr/>
                  <p:nvPr/>
                </p:nvSpPr>
                <p:spPr>
                  <a:xfrm rot="18573017">
                    <a:off x="9376086" y="1703085"/>
                    <a:ext cx="412311" cy="484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flipV="1">
                    <a:off x="8660218" y="2031698"/>
                    <a:ext cx="334925" cy="850604"/>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366503" y="2877746"/>
                    <a:ext cx="644587" cy="26588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8042329" y="2904208"/>
                        <a:ext cx="445250" cy="410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cs typeface="Times New Roman" panose="02020603050405020304" pitchFamily="18" charset="0"/>
                                    </a:rPr>
                                  </m:ctrlPr>
                                </m:sSubPr>
                                <m:e>
                                  <m:acc>
                                    <m:accPr>
                                      <m:chr m:val="⃑"/>
                                      <m:ctrlPr>
                                        <a:rPr lang="en-US" i="1" dirty="0">
                                          <a:latin typeface="Cambria Math" panose="02040503050406030204" pitchFamily="18" charset="0"/>
                                          <a:cs typeface="Times New Roman" panose="02020603050405020304" pitchFamily="18" charset="0"/>
                                        </a:rPr>
                                      </m:ctrlPr>
                                    </m:accPr>
                                    <m:e>
                                      <m:r>
                                        <a:rPr lang="en-US" i="1" dirty="0">
                                          <a:latin typeface="Cambria Math" panose="02040503050406030204" pitchFamily="18" charset="0"/>
                                          <a:cs typeface="Times New Roman" panose="02020603050405020304" pitchFamily="18" charset="0"/>
                                        </a:rPr>
                                        <m:t>𝑓</m:t>
                                      </m:r>
                                    </m:e>
                                  </m:acc>
                                </m:e>
                                <m:sub>
                                  <m:r>
                                    <a:rPr lang="en-US" i="1" dirty="0">
                                      <a:latin typeface="Cambria Math" panose="02040503050406030204" pitchFamily="18" charset="0"/>
                                      <a:cs typeface="Times New Roman" panose="02020603050405020304" pitchFamily="18" charset="0"/>
                                    </a:rPr>
                                    <m:t>𝑘</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8042329" y="2904208"/>
                        <a:ext cx="445250" cy="410946"/>
                      </a:xfrm>
                      <a:prstGeom prst="rect">
                        <a:avLst/>
                      </a:prstGeom>
                      <a:blipFill>
                        <a:blip r:embed="rId5"/>
                        <a:stretch>
                          <a:fillRect t="-7353" r="-16438"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449959" y="1739808"/>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𝑛</m:t>
                                  </m:r>
                                </m:e>
                              </m:acc>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8449959" y="1739808"/>
                        <a:ext cx="3745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9519764" y="1765086"/>
                        <a:ext cx="380489"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𝑇</m:t>
                                  </m:r>
                                </m:e>
                              </m:acc>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9519764" y="1765086"/>
                        <a:ext cx="380489" cy="402931"/>
                      </a:xfrm>
                      <a:prstGeom prst="rect">
                        <a:avLst/>
                      </a:prstGeom>
                      <a:blipFill>
                        <a:blip r:embed="rId7"/>
                        <a:stretch>
                          <a:fillRect/>
                        </a:stretch>
                      </a:blipFill>
                    </p:spPr>
                    <p:txBody>
                      <a:bodyPr/>
                      <a:lstStyle/>
                      <a:p>
                        <a:r>
                          <a:rPr lang="en-US">
                            <a:noFill/>
                          </a:rPr>
                          <a:t> </a:t>
                        </a:r>
                      </a:p>
                    </p:txBody>
                  </p:sp>
                </mc:Fallback>
              </mc:AlternateContent>
              <p:cxnSp>
                <p:nvCxnSpPr>
                  <p:cNvPr id="26" name="Straight Arrow Connector 25"/>
                  <p:cNvCxnSpPr/>
                  <p:nvPr/>
                </p:nvCxnSpPr>
                <p:spPr>
                  <a:xfrm flipH="1">
                    <a:off x="8992618" y="2883204"/>
                    <a:ext cx="3272" cy="865034"/>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347915" y="3548743"/>
                    <a:ext cx="575298" cy="10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8538781" y="3438006"/>
                        <a:ext cx="399333" cy="4029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cs typeface="Times New Roman" panose="02020603050405020304" pitchFamily="18" charset="0"/>
                                    </a:rPr>
                                  </m:ctrlPr>
                                </m:sSubPr>
                                <m:e>
                                  <m:acc>
                                    <m:accPr>
                                      <m:chr m:val="⃑"/>
                                      <m:ctrlPr>
                                        <a:rPr lang="en-US" i="1" dirty="0">
                                          <a:latin typeface="Cambria Math" panose="02040503050406030204" pitchFamily="18" charset="0"/>
                                          <a:cs typeface="Times New Roman" panose="02020603050405020304" pitchFamily="18" charset="0"/>
                                        </a:rPr>
                                      </m:ctrlPr>
                                    </m:accPr>
                                    <m:e>
                                      <m:r>
                                        <a:rPr lang="en-US" b="0" i="1" dirty="0" smtClean="0">
                                          <a:latin typeface="Cambria Math" panose="02040503050406030204" pitchFamily="18" charset="0"/>
                                          <a:cs typeface="Times New Roman" panose="02020603050405020304" pitchFamily="18" charset="0"/>
                                        </a:rPr>
                                        <m:t>𝐹</m:t>
                                      </m:r>
                                    </m:e>
                                  </m:acc>
                                </m:e>
                                <m:sub>
                                  <m:r>
                                    <a:rPr lang="en-US" b="0" i="1" dirty="0" smtClean="0">
                                      <a:latin typeface="Cambria Math" panose="02040503050406030204" pitchFamily="18" charset="0"/>
                                      <a:cs typeface="Times New Roman" panose="02020603050405020304" pitchFamily="18" charset="0"/>
                                    </a:rPr>
                                    <m:t>𝐺</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8538781" y="3438006"/>
                        <a:ext cx="399333" cy="402931"/>
                      </a:xfrm>
                      <a:prstGeom prst="rect">
                        <a:avLst/>
                      </a:prstGeom>
                      <a:blipFill>
                        <a:blip r:embed="rId8"/>
                        <a:stretch>
                          <a:fillRect t="-7576" r="-9091"/>
                        </a:stretch>
                      </a:blipFill>
                    </p:spPr>
                    <p:txBody>
                      <a:bodyPr/>
                      <a:lstStyle/>
                      <a:p>
                        <a:r>
                          <a:rPr lang="en-US">
                            <a:noFill/>
                          </a:rPr>
                          <a:t> </a:t>
                        </a:r>
                      </a:p>
                    </p:txBody>
                  </p:sp>
                </mc:Fallback>
              </mc:AlternateContent>
            </p:grpSp>
          </p:grpSp>
          <p:sp>
            <p:nvSpPr>
              <p:cNvPr id="34" name="Rectangle 33"/>
              <p:cNvSpPr/>
              <p:nvPr/>
            </p:nvSpPr>
            <p:spPr>
              <a:xfrm>
                <a:off x="7712118" y="5304150"/>
                <a:ext cx="349850" cy="23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AD646358-A3A9-41D3-9288-1B8CD6BB87AF}"/>
              </a:ext>
            </a:extLst>
          </p:cNvPr>
          <p:cNvSpPr txBox="1"/>
          <p:nvPr/>
        </p:nvSpPr>
        <p:spPr>
          <a:xfrm>
            <a:off x="9655424" y="6519257"/>
            <a:ext cx="2536576" cy="369332"/>
          </a:xfrm>
          <a:prstGeom prst="rect">
            <a:avLst/>
          </a:prstGeom>
          <a:noFill/>
        </p:spPr>
        <p:txBody>
          <a:bodyPr wrap="square" rtlCol="0">
            <a:spAutoFit/>
          </a:bodyPr>
          <a:lstStyle/>
          <a:p>
            <a:r>
              <a:rPr lang="en-US" dirty="0"/>
              <a:t>Courtesy of Wenhao Wu</a:t>
            </a:r>
          </a:p>
        </p:txBody>
      </p:sp>
    </p:spTree>
    <p:extLst>
      <p:ext uri="{BB962C8B-B14F-4D97-AF65-F5344CB8AC3E}">
        <p14:creationId xmlns:p14="http://schemas.microsoft.com/office/powerpoint/2010/main" val="18431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752600" y="0"/>
            <a:ext cx="8153400" cy="838200"/>
          </a:xfrm>
        </p:spPr>
        <p:txBody>
          <a:bodyPr/>
          <a:lstStyle/>
          <a:p>
            <a:pPr eaLnBrk="1" hangingPunct="1"/>
            <a:r>
              <a:rPr lang="en-US" altLang="en-US" sz="4000" dirty="0">
                <a:solidFill>
                  <a:srgbClr val="FF0000"/>
                </a:solidFill>
              </a:rPr>
              <a:t>Dynamics, Newton’s Laws</a:t>
            </a:r>
            <a:endParaRPr lang="en-US" altLang="en-US" sz="4000" dirty="0"/>
          </a:p>
        </p:txBody>
      </p:sp>
      <p:sp>
        <p:nvSpPr>
          <p:cNvPr id="1028" name="Rectangle 3" descr="Green marble"/>
          <p:cNvSpPr>
            <a:spLocks noChangeArrowheads="1"/>
          </p:cNvSpPr>
          <p:nvPr/>
        </p:nvSpPr>
        <p:spPr bwMode="auto">
          <a:xfrm>
            <a:off x="2057401" y="7620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029" name="Text Box 9"/>
          <p:cNvSpPr txBox="1">
            <a:spLocks noChangeArrowheads="1"/>
          </p:cNvSpPr>
          <p:nvPr/>
        </p:nvSpPr>
        <p:spPr bwMode="auto">
          <a:xfrm>
            <a:off x="2133600" y="1066800"/>
            <a:ext cx="7620000" cy="831850"/>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First Law: Every body stays in its state of motion( rest or uniform speed) unless acted on by a non zero net force.</a:t>
            </a:r>
            <a:endParaRPr lang="en-US" altLang="en-US" baseline="-25000">
              <a:solidFill>
                <a:srgbClr val="000000"/>
              </a:solidFill>
            </a:endParaRPr>
          </a:p>
        </p:txBody>
      </p:sp>
      <p:pic>
        <p:nvPicPr>
          <p:cNvPr id="1030" name="Picture 16" descr="Fg04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90850"/>
            <a:ext cx="31242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7" descr="Fg04_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90800"/>
            <a:ext cx="31242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8" descr="Fg04_0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886200"/>
            <a:ext cx="2667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9"/>
          <p:cNvSpPr txBox="1">
            <a:spLocks noChangeArrowheads="1"/>
          </p:cNvSpPr>
          <p:nvPr/>
        </p:nvSpPr>
        <p:spPr bwMode="auto">
          <a:xfrm>
            <a:off x="2209800" y="3419476"/>
            <a:ext cx="7620000" cy="466725"/>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Third Law: Action is equal to reaction.</a:t>
            </a:r>
            <a:endParaRPr lang="en-US" altLang="en-US" baseline="-25000">
              <a:solidFill>
                <a:srgbClr val="000000"/>
              </a:solidFill>
            </a:endParaRPr>
          </a:p>
        </p:txBody>
      </p:sp>
      <p:sp>
        <p:nvSpPr>
          <p:cNvPr id="1034" name="Rectangle 21"/>
          <p:cNvSpPr>
            <a:spLocks noChangeArrowheads="1"/>
          </p:cNvSpPr>
          <p:nvPr/>
        </p:nvSpPr>
        <p:spPr bwMode="auto">
          <a:xfrm>
            <a:off x="5791200" y="32146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035" name="Text Box 22"/>
          <p:cNvSpPr txBox="1">
            <a:spLocks noChangeArrowheads="1"/>
          </p:cNvSpPr>
          <p:nvPr/>
        </p:nvSpPr>
        <p:spPr bwMode="auto">
          <a:xfrm>
            <a:off x="2133600" y="2133601"/>
            <a:ext cx="7620000" cy="1198563"/>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a:solidFill>
                  <a:srgbClr val="000000"/>
                </a:solidFill>
              </a:rPr>
              <a:t>Second Law: The acceleration is directly proportional to the net force and inversely proportional to the mass:</a:t>
            </a:r>
          </a:p>
          <a:p>
            <a:pPr eaLnBrk="1" fontAlgn="base" hangingPunct="1">
              <a:spcBef>
                <a:spcPct val="50000"/>
              </a:spcBef>
              <a:spcAft>
                <a:spcPct val="0"/>
              </a:spcAft>
            </a:pPr>
            <a:endParaRPr lang="en-US" altLang="en-US" baseline="-25000">
              <a:solidFill>
                <a:srgbClr val="000000"/>
              </a:solidFill>
            </a:endParaRPr>
          </a:p>
        </p:txBody>
      </p:sp>
      <p:graphicFrame>
        <p:nvGraphicFramePr>
          <p:cNvPr id="1026" name="Object 23"/>
          <p:cNvGraphicFramePr>
            <a:graphicFrameLocks noChangeAspect="1"/>
          </p:cNvGraphicFramePr>
          <p:nvPr/>
        </p:nvGraphicFramePr>
        <p:xfrm>
          <a:off x="8382000" y="2590800"/>
          <a:ext cx="914400" cy="642938"/>
        </p:xfrm>
        <a:graphic>
          <a:graphicData uri="http://schemas.openxmlformats.org/presentationml/2006/ole">
            <mc:AlternateContent xmlns:mc="http://schemas.openxmlformats.org/markup-compatibility/2006">
              <mc:Choice xmlns:v="urn:schemas-microsoft-com:vml" Requires="v">
                <p:oleObj r:id="rId6" imgW="609336" imgH="431613" progId="Equation.3">
                  <p:embed/>
                </p:oleObj>
              </mc:Choice>
              <mc:Fallback>
                <p:oleObj r:id="rId6" imgW="609336" imgH="431613" progId="Equation.3">
                  <p:embed/>
                  <p:pic>
                    <p:nvPicPr>
                      <p:cNvPr id="1026"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2590800"/>
                        <a:ext cx="9144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3"/>
              <p:cNvSpPr txBox="1">
                <a:spLocks noChangeArrowheads="1"/>
              </p:cNvSpPr>
              <p:nvPr/>
            </p:nvSpPr>
            <p:spPr>
              <a:xfrm>
                <a:off x="1676400" y="990601"/>
                <a:ext cx="8686800" cy="61566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None/>
                </a:pPr>
                <a:r>
                  <a:rPr lang="en-US" altLang="en-US" sz="2400" kern="0" dirty="0">
                    <a:solidFill>
                      <a:srgbClr val="000000"/>
                    </a:solidFill>
                    <a:latin typeface="Times New Roman"/>
                  </a:rPr>
                  <a:t>Famous equation:</a:t>
                </a:r>
              </a:p>
              <a:p>
                <a:pPr eaLnBrk="1" hangingPunct="1">
                  <a:buNone/>
                </a:pPr>
                <a:r>
                  <a:rPr lang="en-US" altLang="en-US" sz="2400" kern="0" dirty="0">
                    <a:solidFill>
                      <a:srgbClr val="000000"/>
                    </a:solidFill>
                    <a:latin typeface="Times New Roman"/>
                  </a:rPr>
                  <a:t> </a:t>
                </a:r>
                <a14:m>
                  <m:oMath xmlns:m="http://schemas.openxmlformats.org/officeDocument/2006/math">
                    <m:r>
                      <a:rPr lang="en-US" altLang="en-US" sz="2400" i="1" kern="0">
                        <a:solidFill>
                          <a:srgbClr val="000000"/>
                        </a:solidFill>
                        <a:latin typeface="Cambria Math" panose="02040503050406030204" pitchFamily="18" charset="0"/>
                      </a:rPr>
                      <m:t>𝐸</m:t>
                    </m:r>
                    <m:r>
                      <a:rPr lang="en-US" altLang="en-US" sz="2400" i="1" kern="0">
                        <a:solidFill>
                          <a:srgbClr val="000000"/>
                        </a:solidFill>
                        <a:latin typeface="Cambria Math" panose="02040503050406030204" pitchFamily="18" charset="0"/>
                      </a:rPr>
                      <m:t>=</m:t>
                    </m:r>
                    <m:r>
                      <a:rPr lang="en-US" altLang="en-US" sz="2400" i="1" kern="0">
                        <a:solidFill>
                          <a:srgbClr val="000000"/>
                        </a:solidFill>
                        <a:latin typeface="Cambria Math" panose="02040503050406030204" pitchFamily="18" charset="0"/>
                      </a:rPr>
                      <m:t>𝑚</m:t>
                    </m:r>
                    <m:sSup>
                      <m:sSupPr>
                        <m:ctrlPr>
                          <a:rPr lang="en-US" altLang="en-US" sz="2400" i="1" kern="0">
                            <a:solidFill>
                              <a:srgbClr val="000000"/>
                            </a:solidFill>
                            <a:latin typeface="Cambria Math" panose="02040503050406030204" pitchFamily="18" charset="0"/>
                          </a:rPr>
                        </m:ctrlPr>
                      </m:sSupPr>
                      <m:e>
                        <m:r>
                          <a:rPr lang="en-US" altLang="en-US" sz="2400" i="1" kern="0">
                            <a:solidFill>
                              <a:srgbClr val="000000"/>
                            </a:solidFill>
                            <a:latin typeface="Cambria Math" panose="02040503050406030204" pitchFamily="18" charset="0"/>
                          </a:rPr>
                          <m:t>𝑐</m:t>
                        </m:r>
                      </m:e>
                      <m:sup>
                        <m:r>
                          <a:rPr lang="en-US" altLang="en-US" sz="2400" i="1" kern="0">
                            <a:solidFill>
                              <a:srgbClr val="000000"/>
                            </a:solidFill>
                            <a:latin typeface="Cambria Math" panose="02040503050406030204" pitchFamily="18" charset="0"/>
                          </a:rPr>
                          <m:t>2</m:t>
                        </m:r>
                      </m:sup>
                    </m:sSup>
                  </m:oMath>
                </a14:m>
                <a:r>
                  <a:rPr lang="en-US" altLang="en-US" sz="2400" kern="0" dirty="0">
                    <a:solidFill>
                      <a:srgbClr val="000000"/>
                    </a:solidFill>
                    <a:latin typeface="Times New Roman"/>
                  </a:rPr>
                  <a:t> (Einstein)                  </a:t>
                </a:r>
                <a14:m>
                  <m:oMath xmlns:m="http://schemas.openxmlformats.org/officeDocument/2006/math">
                    <m:r>
                      <a:rPr lang="en-US" altLang="en-US" sz="2400" i="1" kern="0">
                        <a:solidFill>
                          <a:srgbClr val="000000"/>
                        </a:solidFill>
                        <a:latin typeface="Cambria Math" panose="02040503050406030204" pitchFamily="18" charset="0"/>
                      </a:rPr>
                      <m:t>𝐹</m:t>
                    </m:r>
                    <m:r>
                      <a:rPr lang="en-US" altLang="en-US" sz="2400" i="1" kern="0">
                        <a:solidFill>
                          <a:srgbClr val="000000"/>
                        </a:solidFill>
                        <a:latin typeface="Cambria Math" panose="02040503050406030204" pitchFamily="18" charset="0"/>
                      </a:rPr>
                      <m:t> =</m:t>
                    </m:r>
                    <m:r>
                      <a:rPr lang="en-US" altLang="en-US" sz="2400" i="1" kern="0">
                        <a:solidFill>
                          <a:srgbClr val="000000"/>
                        </a:solidFill>
                        <a:latin typeface="Cambria Math" panose="02040503050406030204" pitchFamily="18" charset="0"/>
                      </a:rPr>
                      <m:t>𝑚</m:t>
                    </m:r>
                    <m:r>
                      <a:rPr lang="en-US" altLang="en-US" sz="2400" i="1" kern="0">
                        <a:solidFill>
                          <a:srgbClr val="000000"/>
                        </a:solidFill>
                        <a:latin typeface="Cambria Math" panose="02040503050406030204" pitchFamily="18" charset="0"/>
                      </a:rPr>
                      <m:t> </m:t>
                    </m:r>
                    <m:r>
                      <a:rPr lang="en-US" altLang="en-US" sz="2400" i="1" kern="0">
                        <a:solidFill>
                          <a:srgbClr val="000000"/>
                        </a:solidFill>
                        <a:latin typeface="Cambria Math" panose="02040503050406030204" pitchFamily="18" charset="0"/>
                      </a:rPr>
                      <m:t>𝑎</m:t>
                    </m:r>
                  </m:oMath>
                </a14:m>
                <a:r>
                  <a:rPr lang="en-US" altLang="en-US" sz="2400" kern="0" dirty="0">
                    <a:solidFill>
                      <a:srgbClr val="000000"/>
                    </a:solidFill>
                    <a:latin typeface="Times New Roman"/>
                  </a:rPr>
                  <a:t>   (Newton)</a:t>
                </a:r>
              </a:p>
              <a:p>
                <a:pPr eaLnBrk="1" hangingPunct="1">
                  <a:buNone/>
                </a:pPr>
                <a:r>
                  <a:rPr lang="en-US" altLang="en-US" sz="2400" kern="0" dirty="0">
                    <a:solidFill>
                      <a:srgbClr val="000000"/>
                    </a:solidFill>
                    <a:latin typeface="Times New Roman"/>
                  </a:rPr>
                  <a:t> 					   </a:t>
                </a:r>
                <a14:m>
                  <m:oMath xmlns:m="http://schemas.openxmlformats.org/officeDocument/2006/math">
                    <m:d>
                      <m:dPr>
                        <m:begChr m:val="["/>
                        <m:endChr m:val="]"/>
                        <m:ctrlPr>
                          <a:rPr lang="en-US" altLang="en-US" sz="1800" i="1" kern="0">
                            <a:solidFill>
                              <a:srgbClr val="000000"/>
                            </a:solidFill>
                            <a:latin typeface="Cambria Math" panose="02040503050406030204" pitchFamily="18" charset="0"/>
                          </a:rPr>
                        </m:ctrlPr>
                      </m:dPr>
                      <m:e>
                        <m:r>
                          <a:rPr lang="en-US" altLang="en-US" sz="1800" i="1" kern="0">
                            <a:solidFill>
                              <a:srgbClr val="000000"/>
                            </a:solidFill>
                            <a:latin typeface="Cambria Math" panose="02040503050406030204" pitchFamily="18" charset="0"/>
                          </a:rPr>
                          <m:t>𝑁</m:t>
                        </m:r>
                      </m:e>
                    </m:d>
                    <m:r>
                      <a:rPr lang="en-US" altLang="en-US" sz="1800" i="1" kern="0">
                        <a:solidFill>
                          <a:srgbClr val="000000"/>
                        </a:solidFill>
                        <a:latin typeface="Cambria Math" panose="02040503050406030204" pitchFamily="18" charset="0"/>
                      </a:rPr>
                      <m:t>=</m:t>
                    </m:r>
                    <m:d>
                      <m:dPr>
                        <m:begChr m:val="["/>
                        <m:endChr m:val="]"/>
                        <m:ctrlPr>
                          <a:rPr lang="en-US" altLang="en-US" sz="1800" i="1" kern="0">
                            <a:solidFill>
                              <a:srgbClr val="000000"/>
                            </a:solidFill>
                            <a:latin typeface="Cambria Math" panose="02040503050406030204" pitchFamily="18" charset="0"/>
                          </a:rPr>
                        </m:ctrlPr>
                      </m:dPr>
                      <m:e>
                        <m:r>
                          <a:rPr lang="en-US" altLang="en-US" sz="1800" i="1" kern="0">
                            <a:solidFill>
                              <a:srgbClr val="000000"/>
                            </a:solidFill>
                            <a:latin typeface="Cambria Math" panose="02040503050406030204" pitchFamily="18" charset="0"/>
                          </a:rPr>
                          <m:t>𝑘𝑔</m:t>
                        </m:r>
                      </m:e>
                    </m:d>
                    <m:d>
                      <m:dPr>
                        <m:begChr m:val="["/>
                        <m:endChr m:val="]"/>
                        <m:ctrlPr>
                          <a:rPr lang="en-US" altLang="en-US" sz="1800" i="1" kern="0">
                            <a:solidFill>
                              <a:srgbClr val="000000"/>
                            </a:solidFill>
                            <a:latin typeface="Cambria Math" panose="02040503050406030204" pitchFamily="18" charset="0"/>
                          </a:rPr>
                        </m:ctrlPr>
                      </m:dPr>
                      <m:e>
                        <m:f>
                          <m:fPr>
                            <m:ctrlPr>
                              <a:rPr lang="en-US" altLang="en-US" sz="1800" i="1" kern="0">
                                <a:solidFill>
                                  <a:srgbClr val="000000"/>
                                </a:solidFill>
                                <a:latin typeface="Cambria Math" panose="02040503050406030204" pitchFamily="18" charset="0"/>
                              </a:rPr>
                            </m:ctrlPr>
                          </m:fPr>
                          <m:num>
                            <m:r>
                              <a:rPr lang="en-US" altLang="en-US" sz="1800" i="1" kern="0">
                                <a:solidFill>
                                  <a:srgbClr val="000000"/>
                                </a:solidFill>
                                <a:latin typeface="Cambria Math" panose="02040503050406030204" pitchFamily="18" charset="0"/>
                              </a:rPr>
                              <m:t>𝑚</m:t>
                            </m:r>
                          </m:num>
                          <m:den>
                            <m:sSup>
                              <m:sSupPr>
                                <m:ctrlPr>
                                  <a:rPr lang="en-US" altLang="en-US" sz="1800" i="1" kern="0">
                                    <a:solidFill>
                                      <a:srgbClr val="000000"/>
                                    </a:solidFill>
                                    <a:latin typeface="Cambria Math" panose="02040503050406030204" pitchFamily="18" charset="0"/>
                                  </a:rPr>
                                </m:ctrlPr>
                              </m:sSupPr>
                              <m:e>
                                <m:r>
                                  <a:rPr lang="en-US" altLang="en-US" sz="1800" i="1" kern="0">
                                    <a:solidFill>
                                      <a:srgbClr val="000000"/>
                                    </a:solidFill>
                                    <a:latin typeface="Cambria Math" panose="02040503050406030204" pitchFamily="18" charset="0"/>
                                  </a:rPr>
                                  <m:t>𝑠</m:t>
                                </m:r>
                              </m:e>
                              <m:sup>
                                <m:r>
                                  <a:rPr lang="en-US" altLang="en-US" sz="1800" i="1" kern="0">
                                    <a:solidFill>
                                      <a:srgbClr val="000000"/>
                                    </a:solidFill>
                                    <a:latin typeface="Cambria Math" panose="02040503050406030204" pitchFamily="18" charset="0"/>
                                  </a:rPr>
                                  <m:t>2</m:t>
                                </m:r>
                              </m:sup>
                            </m:sSup>
                          </m:den>
                        </m:f>
                      </m:e>
                    </m:d>
                  </m:oMath>
                </a14:m>
                <a:endParaRPr lang="en-US" altLang="en-US" sz="1800" kern="0" dirty="0">
                  <a:solidFill>
                    <a:srgbClr val="000000"/>
                  </a:solidFill>
                  <a:latin typeface="Times New Roman"/>
                </a:endParaRPr>
              </a:p>
              <a:p>
                <a:pPr eaLnBrk="1" hangingPunct="1">
                  <a:buNone/>
                </a:pPr>
                <a:r>
                  <a:rPr lang="en-US" altLang="en-US" sz="2000" kern="0" dirty="0">
                    <a:solidFill>
                      <a:srgbClr val="000000"/>
                    </a:solidFill>
                    <a:latin typeface="Times New Roman"/>
                  </a:rPr>
                  <a:t>1N=1kg*1m/s</a:t>
                </a:r>
                <a:r>
                  <a:rPr lang="en-US" altLang="en-US" sz="2000" kern="0" baseline="30000" dirty="0">
                    <a:solidFill>
                      <a:srgbClr val="000000"/>
                    </a:solidFill>
                    <a:latin typeface="Times New Roman"/>
                  </a:rPr>
                  <a:t>2</a:t>
                </a:r>
                <a:r>
                  <a:rPr lang="en-US" altLang="en-US" sz="2000" kern="0" dirty="0">
                    <a:solidFill>
                      <a:srgbClr val="000000"/>
                    </a:solidFill>
                    <a:latin typeface="Times New Roman"/>
                  </a:rPr>
                  <a:t> </a:t>
                </a:r>
                <a:r>
                  <a:rPr lang="en-US" altLang="en-US" sz="2400" kern="0" dirty="0">
                    <a:solidFill>
                      <a:srgbClr val="000000"/>
                    </a:solidFill>
                    <a:latin typeface="Times New Roman" panose="02020603050405020304" pitchFamily="18" charset="0"/>
                  </a:rPr>
                  <a:t>(</a:t>
                </a:r>
                <a:r>
                  <a:rPr lang="en-US" altLang="en-US" sz="2400" kern="0" dirty="0" err="1">
                    <a:solidFill>
                      <a:srgbClr val="000000"/>
                    </a:solidFill>
                    <a:latin typeface="Times New Roman" panose="02020603050405020304" pitchFamily="18" charset="0"/>
                  </a:rPr>
                  <a:t>mkgs</a:t>
                </a:r>
                <a:r>
                  <a:rPr lang="en-US" altLang="en-US" sz="2400" kern="0" dirty="0">
                    <a:solidFill>
                      <a:srgbClr val="000000"/>
                    </a:solidFill>
                    <a:latin typeface="Times New Roman" panose="02020603050405020304" pitchFamily="18" charset="0"/>
                  </a:rPr>
                  <a:t>-systems)</a:t>
                </a:r>
              </a:p>
              <a:p>
                <a:pPr marL="0" indent="0" eaLnBrk="1" hangingPunct="1">
                  <a:spcBef>
                    <a:spcPct val="0"/>
                  </a:spcBef>
                  <a:buNone/>
                </a:pPr>
                <a:r>
                  <a:rPr lang="en-US" altLang="en-US" sz="1800" kern="0" dirty="0">
                    <a:solidFill>
                      <a:srgbClr val="000000"/>
                    </a:solidFill>
                    <a:latin typeface="Times New Roman"/>
                  </a:rPr>
                  <a:t>Force=1dyn         </a:t>
                </a:r>
                <a:r>
                  <a:rPr lang="en-US" altLang="en-US" sz="2400" kern="0" dirty="0">
                    <a:solidFill>
                      <a:srgbClr val="000000"/>
                    </a:solidFill>
                    <a:latin typeface="Times New Roman" panose="02020603050405020304" pitchFamily="18" charset="0"/>
                  </a:rPr>
                  <a:t>(</a:t>
                </a:r>
                <a:r>
                  <a:rPr lang="en-US" altLang="en-US" sz="2400" kern="0" dirty="0" err="1">
                    <a:solidFill>
                      <a:srgbClr val="000000"/>
                    </a:solidFill>
                    <a:latin typeface="Times New Roman" panose="02020603050405020304" pitchFamily="18" charset="0"/>
                  </a:rPr>
                  <a:t>cmgs</a:t>
                </a:r>
                <a:r>
                  <a:rPr lang="en-US" altLang="en-US" sz="2400" kern="0" dirty="0">
                    <a:solidFill>
                      <a:srgbClr val="000000"/>
                    </a:solidFill>
                    <a:latin typeface="Times New Roman" panose="02020603050405020304" pitchFamily="18" charset="0"/>
                  </a:rPr>
                  <a:t>-systems)</a:t>
                </a:r>
              </a:p>
              <a:p>
                <a:pPr marL="0" indent="0" eaLnBrk="1" hangingPunct="1">
                  <a:spcBef>
                    <a:spcPct val="0"/>
                  </a:spcBef>
                  <a:buNone/>
                </a:pPr>
                <a14:m>
                  <m:oMathPara xmlns:m="http://schemas.openxmlformats.org/officeDocument/2006/math">
                    <m:oMathParaPr>
                      <m:jc m:val="centerGroup"/>
                    </m:oMathParaPr>
                    <m:oMath xmlns:m="http://schemas.openxmlformats.org/officeDocument/2006/math">
                      <m:r>
                        <a:rPr lang="en-US" altLang="en-US" sz="1400" i="1" kern="0">
                          <a:solidFill>
                            <a:srgbClr val="000000"/>
                          </a:solidFill>
                          <a:latin typeface="Cambria Math" panose="02040503050406030204" pitchFamily="18" charset="0"/>
                        </a:rPr>
                        <m:t>1</m:t>
                      </m:r>
                      <m:r>
                        <a:rPr lang="en-US" altLang="en-US" sz="1400" i="1" kern="0">
                          <a:solidFill>
                            <a:srgbClr val="000000"/>
                          </a:solidFill>
                          <a:latin typeface="Cambria Math" panose="02040503050406030204" pitchFamily="18" charset="0"/>
                        </a:rPr>
                        <m:t>𝑁</m:t>
                      </m:r>
                      <m:r>
                        <a:rPr lang="en-US" altLang="en-US" sz="1400" i="1" kern="0">
                          <a:solidFill>
                            <a:srgbClr val="000000"/>
                          </a:solidFill>
                          <a:latin typeface="Cambria Math" panose="02040503050406030204" pitchFamily="18" charset="0"/>
                        </a:rPr>
                        <m:t>=</m:t>
                      </m:r>
                      <m:f>
                        <m:fPr>
                          <m:ctrlPr>
                            <a:rPr lang="en-US" altLang="en-US" sz="1400" i="1" kern="0">
                              <a:solidFill>
                                <a:srgbClr val="000000"/>
                              </a:solidFill>
                              <a:latin typeface="Cambria Math" panose="02040503050406030204" pitchFamily="18" charset="0"/>
                            </a:rPr>
                          </m:ctrlPr>
                        </m:fPr>
                        <m:num>
                          <m:r>
                            <a:rPr lang="en-US" altLang="en-US" sz="1400" i="1" kern="0">
                              <a:solidFill>
                                <a:srgbClr val="000000"/>
                              </a:solidFill>
                              <a:latin typeface="Cambria Math" panose="02040503050406030204" pitchFamily="18" charset="0"/>
                            </a:rPr>
                            <m:t>1</m:t>
                          </m:r>
                          <m:r>
                            <a:rPr lang="en-US" altLang="en-US" sz="1400" i="1" kern="0">
                              <a:solidFill>
                                <a:srgbClr val="000000"/>
                              </a:solidFill>
                              <a:latin typeface="Cambria Math" panose="02040503050406030204" pitchFamily="18" charset="0"/>
                            </a:rPr>
                            <m:t>𝑘𝑔</m:t>
                          </m:r>
                          <m:r>
                            <a:rPr lang="en-US" altLang="en-US" sz="1400" i="1" kern="0">
                              <a:solidFill>
                                <a:srgbClr val="000000"/>
                              </a:solidFill>
                              <a:latin typeface="Cambria Math" panose="02040503050406030204" pitchFamily="18" charset="0"/>
                            </a:rPr>
                            <m:t>∗</m:t>
                          </m:r>
                          <m:sSup>
                            <m:sSupPr>
                              <m:ctrlPr>
                                <a:rPr lang="en-US" altLang="en-US" sz="1400" i="1" kern="0">
                                  <a:solidFill>
                                    <a:srgbClr val="000000"/>
                                  </a:solidFill>
                                  <a:latin typeface="Cambria Math" panose="02040503050406030204" pitchFamily="18" charset="0"/>
                                </a:rPr>
                              </m:ctrlPr>
                            </m:sSupPr>
                            <m:e>
                              <m:r>
                                <a:rPr lang="en-US" altLang="en-US" sz="1400" i="1" kern="0">
                                  <a:solidFill>
                                    <a:srgbClr val="000000"/>
                                  </a:solidFill>
                                  <a:latin typeface="Cambria Math" panose="02040503050406030204" pitchFamily="18" charset="0"/>
                                </a:rPr>
                                <m:t>10</m:t>
                              </m:r>
                            </m:e>
                            <m:sup>
                              <m:r>
                                <a:rPr lang="en-US" altLang="en-US" sz="1400" i="1" kern="0">
                                  <a:solidFill>
                                    <a:srgbClr val="000000"/>
                                  </a:solidFill>
                                  <a:latin typeface="Cambria Math" panose="02040503050406030204" pitchFamily="18" charset="0"/>
                                </a:rPr>
                                <m:t>3</m:t>
                              </m:r>
                            </m:sup>
                          </m:sSup>
                          <m:r>
                            <a:rPr lang="en-US" altLang="en-US" sz="1400" i="1" kern="0">
                              <a:solidFill>
                                <a:srgbClr val="000000"/>
                              </a:solidFill>
                              <a:latin typeface="Cambria Math" panose="02040503050406030204" pitchFamily="18" charset="0"/>
                            </a:rPr>
                            <m:t>𝑔</m:t>
                          </m:r>
                          <m:r>
                            <a:rPr lang="en-US" altLang="en-US" sz="1400" i="1" kern="0">
                              <a:solidFill>
                                <a:srgbClr val="000000"/>
                              </a:solidFill>
                              <a:latin typeface="Cambria Math" panose="02040503050406030204" pitchFamily="18" charset="0"/>
                            </a:rPr>
                            <m:t>∗1</m:t>
                          </m:r>
                          <m:r>
                            <a:rPr lang="en-US" altLang="en-US" sz="1400" i="1" kern="0">
                              <a:solidFill>
                                <a:srgbClr val="000000"/>
                              </a:solidFill>
                              <a:latin typeface="Cambria Math" panose="02040503050406030204" pitchFamily="18" charset="0"/>
                            </a:rPr>
                            <m:t>𝑚</m:t>
                          </m:r>
                          <m:r>
                            <a:rPr lang="en-US" altLang="en-US" sz="1400" i="1" kern="0">
                              <a:solidFill>
                                <a:srgbClr val="000000"/>
                              </a:solidFill>
                              <a:latin typeface="Cambria Math" panose="02040503050406030204" pitchFamily="18" charset="0"/>
                            </a:rPr>
                            <m:t>∗</m:t>
                          </m:r>
                          <m:sSup>
                            <m:sSupPr>
                              <m:ctrlPr>
                                <a:rPr lang="en-US" altLang="en-US" sz="1400" i="1" kern="0">
                                  <a:solidFill>
                                    <a:srgbClr val="000000"/>
                                  </a:solidFill>
                                  <a:latin typeface="Cambria Math" panose="02040503050406030204" pitchFamily="18" charset="0"/>
                                </a:rPr>
                              </m:ctrlPr>
                            </m:sSupPr>
                            <m:e>
                              <m:r>
                                <a:rPr lang="en-US" altLang="en-US" sz="1400" i="1" kern="0">
                                  <a:solidFill>
                                    <a:srgbClr val="000000"/>
                                  </a:solidFill>
                                  <a:latin typeface="Cambria Math" panose="02040503050406030204" pitchFamily="18" charset="0"/>
                                </a:rPr>
                                <m:t>10</m:t>
                              </m:r>
                            </m:e>
                            <m:sup>
                              <m:r>
                                <a:rPr lang="en-US" altLang="en-US" sz="1400" i="1" kern="0">
                                  <a:solidFill>
                                    <a:srgbClr val="000000"/>
                                  </a:solidFill>
                                  <a:latin typeface="Cambria Math" panose="02040503050406030204" pitchFamily="18" charset="0"/>
                                </a:rPr>
                                <m:t>2</m:t>
                              </m:r>
                            </m:sup>
                          </m:sSup>
                          <m:r>
                            <a:rPr lang="en-US" altLang="en-US" sz="1400" i="1" kern="0">
                              <a:solidFill>
                                <a:srgbClr val="000000"/>
                              </a:solidFill>
                              <a:latin typeface="Cambria Math" panose="02040503050406030204" pitchFamily="18" charset="0"/>
                            </a:rPr>
                            <m:t>𝑐𝑚</m:t>
                          </m:r>
                        </m:num>
                        <m:den>
                          <m:r>
                            <a:rPr lang="en-US" altLang="en-US" sz="1400" i="1" kern="0">
                              <a:solidFill>
                                <a:srgbClr val="000000"/>
                              </a:solidFill>
                              <a:latin typeface="Cambria Math" panose="02040503050406030204" pitchFamily="18" charset="0"/>
                            </a:rPr>
                            <m:t>1</m:t>
                          </m:r>
                          <m:r>
                            <a:rPr lang="en-US" altLang="en-US" sz="1400" i="1" kern="0">
                              <a:solidFill>
                                <a:srgbClr val="000000"/>
                              </a:solidFill>
                              <a:latin typeface="Cambria Math" panose="02040503050406030204" pitchFamily="18" charset="0"/>
                            </a:rPr>
                            <m:t>𝑘𝑔</m:t>
                          </m:r>
                          <m:r>
                            <a:rPr lang="en-US" altLang="en-US" sz="1400" i="1" kern="0">
                              <a:solidFill>
                                <a:srgbClr val="000000"/>
                              </a:solidFill>
                              <a:latin typeface="Cambria Math" panose="02040503050406030204" pitchFamily="18" charset="0"/>
                            </a:rPr>
                            <m:t>∗</m:t>
                          </m:r>
                          <m:sSup>
                            <m:sSupPr>
                              <m:ctrlPr>
                                <a:rPr lang="en-US" altLang="en-US" sz="1400" i="1" kern="0">
                                  <a:solidFill>
                                    <a:srgbClr val="000000"/>
                                  </a:solidFill>
                                  <a:latin typeface="Cambria Math" panose="02040503050406030204" pitchFamily="18" charset="0"/>
                                </a:rPr>
                              </m:ctrlPr>
                            </m:sSupPr>
                            <m:e>
                              <m:r>
                                <a:rPr lang="en-US" altLang="en-US" sz="1400" i="1" kern="0">
                                  <a:solidFill>
                                    <a:srgbClr val="000000"/>
                                  </a:solidFill>
                                  <a:latin typeface="Cambria Math" panose="02040503050406030204" pitchFamily="18" charset="0"/>
                                </a:rPr>
                                <m:t>𝑠</m:t>
                              </m:r>
                            </m:e>
                            <m:sup>
                              <m:r>
                                <a:rPr lang="en-US" altLang="en-US" sz="1400" i="1" kern="0">
                                  <a:solidFill>
                                    <a:srgbClr val="000000"/>
                                  </a:solidFill>
                                  <a:latin typeface="Cambria Math" panose="02040503050406030204" pitchFamily="18" charset="0"/>
                                </a:rPr>
                                <m:t>2</m:t>
                              </m:r>
                            </m:sup>
                          </m:sSup>
                          <m:r>
                            <a:rPr lang="en-US" altLang="en-US" sz="1400" i="1" kern="0">
                              <a:solidFill>
                                <a:srgbClr val="000000"/>
                              </a:solidFill>
                              <a:latin typeface="Cambria Math" panose="02040503050406030204" pitchFamily="18" charset="0"/>
                            </a:rPr>
                            <m:t>∗1</m:t>
                          </m:r>
                          <m:r>
                            <a:rPr lang="en-US" altLang="en-US" sz="1400" i="1" kern="0">
                              <a:solidFill>
                                <a:srgbClr val="000000"/>
                              </a:solidFill>
                              <a:latin typeface="Cambria Math" panose="02040503050406030204" pitchFamily="18" charset="0"/>
                            </a:rPr>
                            <m:t>𝑚</m:t>
                          </m:r>
                        </m:den>
                      </m:f>
                      <m:r>
                        <a:rPr lang="en-US" altLang="en-US" sz="1400" i="1" kern="0">
                          <a:solidFill>
                            <a:srgbClr val="000000"/>
                          </a:solidFill>
                          <a:latin typeface="Cambria Math" panose="02040503050406030204" pitchFamily="18" charset="0"/>
                        </a:rPr>
                        <m:t>=</m:t>
                      </m:r>
                      <m:sSup>
                        <m:sSupPr>
                          <m:ctrlPr>
                            <a:rPr lang="en-US" altLang="en-US" sz="1400" i="1" kern="0">
                              <a:solidFill>
                                <a:srgbClr val="000000"/>
                              </a:solidFill>
                              <a:latin typeface="Cambria Math" panose="02040503050406030204" pitchFamily="18" charset="0"/>
                            </a:rPr>
                          </m:ctrlPr>
                        </m:sSupPr>
                        <m:e>
                          <m:r>
                            <a:rPr lang="en-US" altLang="en-US" sz="1400" i="1" kern="0">
                              <a:solidFill>
                                <a:srgbClr val="000000"/>
                              </a:solidFill>
                              <a:latin typeface="Cambria Math" panose="02040503050406030204" pitchFamily="18" charset="0"/>
                            </a:rPr>
                            <m:t>10</m:t>
                          </m:r>
                        </m:e>
                        <m:sup>
                          <m:r>
                            <a:rPr lang="en-US" altLang="en-US" sz="1400" i="1" kern="0">
                              <a:solidFill>
                                <a:srgbClr val="000000"/>
                              </a:solidFill>
                              <a:latin typeface="Cambria Math" panose="02040503050406030204" pitchFamily="18" charset="0"/>
                            </a:rPr>
                            <m:t>5</m:t>
                          </m:r>
                        </m:sup>
                      </m:sSup>
                      <m:r>
                        <a:rPr lang="en-US" altLang="en-US" sz="1400" i="1" kern="0">
                          <a:solidFill>
                            <a:srgbClr val="000000"/>
                          </a:solidFill>
                          <a:latin typeface="Cambria Math" panose="02040503050406030204" pitchFamily="18" charset="0"/>
                        </a:rPr>
                        <m:t>𝑔</m:t>
                      </m:r>
                      <m:f>
                        <m:fPr>
                          <m:ctrlPr>
                            <a:rPr lang="en-US" altLang="en-US" sz="1400" i="1" kern="0">
                              <a:solidFill>
                                <a:srgbClr val="000000"/>
                              </a:solidFill>
                              <a:latin typeface="Cambria Math" panose="02040503050406030204" pitchFamily="18" charset="0"/>
                            </a:rPr>
                          </m:ctrlPr>
                        </m:fPr>
                        <m:num>
                          <m:r>
                            <a:rPr lang="en-US" altLang="en-US" sz="1400" i="1" kern="0">
                              <a:solidFill>
                                <a:srgbClr val="000000"/>
                              </a:solidFill>
                              <a:latin typeface="Cambria Math" panose="02040503050406030204" pitchFamily="18" charset="0"/>
                            </a:rPr>
                            <m:t>𝑐𝑚</m:t>
                          </m:r>
                        </m:num>
                        <m:den>
                          <m:sSup>
                            <m:sSupPr>
                              <m:ctrlPr>
                                <a:rPr lang="en-US" altLang="en-US" sz="1400" i="1" kern="0">
                                  <a:solidFill>
                                    <a:srgbClr val="000000"/>
                                  </a:solidFill>
                                  <a:latin typeface="Cambria Math" panose="02040503050406030204" pitchFamily="18" charset="0"/>
                                </a:rPr>
                              </m:ctrlPr>
                            </m:sSupPr>
                            <m:e>
                              <m:r>
                                <a:rPr lang="en-US" altLang="en-US" sz="1400" i="1" kern="0">
                                  <a:solidFill>
                                    <a:srgbClr val="000000"/>
                                  </a:solidFill>
                                  <a:latin typeface="Cambria Math" panose="02040503050406030204" pitchFamily="18" charset="0"/>
                                </a:rPr>
                                <m:t>𝑠</m:t>
                              </m:r>
                            </m:e>
                            <m:sup>
                              <m:r>
                                <a:rPr lang="en-US" altLang="en-US" sz="1400" i="1" kern="0">
                                  <a:solidFill>
                                    <a:srgbClr val="000000"/>
                                  </a:solidFill>
                                  <a:latin typeface="Cambria Math" panose="02040503050406030204" pitchFamily="18" charset="0"/>
                                </a:rPr>
                                <m:t>2</m:t>
                              </m:r>
                            </m:sup>
                          </m:sSup>
                        </m:den>
                      </m:f>
                      <m:r>
                        <a:rPr lang="en-US" altLang="en-US" sz="1400" i="1" kern="0">
                          <a:solidFill>
                            <a:srgbClr val="000000"/>
                          </a:solidFill>
                          <a:latin typeface="Cambria Math" panose="02040503050406030204" pitchFamily="18" charset="0"/>
                        </a:rPr>
                        <m:t>=</m:t>
                      </m:r>
                      <m:sSup>
                        <m:sSupPr>
                          <m:ctrlPr>
                            <a:rPr lang="en-US" altLang="en-US" sz="1800" i="1" kern="0">
                              <a:solidFill>
                                <a:srgbClr val="000000"/>
                              </a:solidFill>
                              <a:latin typeface="Cambria Math" panose="02040503050406030204" pitchFamily="18" charset="0"/>
                            </a:rPr>
                          </m:ctrlPr>
                        </m:sSupPr>
                        <m:e>
                          <m:r>
                            <a:rPr lang="en-US" altLang="en-US" sz="1800" i="1" kern="0">
                              <a:solidFill>
                                <a:srgbClr val="000000"/>
                              </a:solidFill>
                              <a:latin typeface="Cambria Math" panose="02040503050406030204" pitchFamily="18" charset="0"/>
                            </a:rPr>
                            <m:t>10</m:t>
                          </m:r>
                        </m:e>
                        <m:sup>
                          <m:r>
                            <a:rPr lang="en-US" altLang="en-US" sz="1800" i="1" kern="0">
                              <a:solidFill>
                                <a:srgbClr val="000000"/>
                              </a:solidFill>
                              <a:latin typeface="Cambria Math" panose="02040503050406030204" pitchFamily="18" charset="0"/>
                            </a:rPr>
                            <m:t>5</m:t>
                          </m:r>
                        </m:sup>
                      </m:sSup>
                      <m:r>
                        <a:rPr lang="en-US" altLang="en-US" sz="1800" i="1" kern="0">
                          <a:solidFill>
                            <a:srgbClr val="000000"/>
                          </a:solidFill>
                          <a:latin typeface="Cambria Math" panose="02040503050406030204" pitchFamily="18" charset="0"/>
                        </a:rPr>
                        <m:t>𝑑𝑦𝑛</m:t>
                      </m:r>
                    </m:oMath>
                  </m:oMathPara>
                </a14:m>
                <a:endParaRPr lang="en-US" altLang="en-US" sz="1800" kern="0" dirty="0">
                  <a:solidFill>
                    <a:srgbClr val="000000"/>
                  </a:solidFill>
                  <a:latin typeface="Times New Roman" panose="02020603050405020304" pitchFamily="18" charset="0"/>
                </a:endParaRPr>
              </a:p>
              <a:p>
                <a:pPr marL="0" indent="0" eaLnBrk="1" hangingPunct="1">
                  <a:spcBef>
                    <a:spcPct val="0"/>
                  </a:spcBef>
                  <a:buNone/>
                </a:pPr>
                <a:endParaRPr lang="en-US" altLang="en-US" sz="1800" kern="0" dirty="0">
                  <a:solidFill>
                    <a:srgbClr val="000000"/>
                  </a:solidFill>
                  <a:latin typeface="Times New Roman" panose="02020603050405020304" pitchFamily="18" charset="0"/>
                </a:endParaRPr>
              </a:p>
              <a:p>
                <a:pPr eaLnBrk="1" hangingPunct="1">
                  <a:buNone/>
                </a:pPr>
                <a:r>
                  <a:rPr lang="en-US" altLang="en-US" sz="2000" u="sng" kern="0" dirty="0">
                    <a:solidFill>
                      <a:srgbClr val="000000"/>
                    </a:solidFill>
                    <a:latin typeface="Times New Roman"/>
                  </a:rPr>
                  <a:t>Newton’s Laws</a:t>
                </a:r>
                <a:endParaRPr lang="en-US" altLang="en-US" sz="2000" kern="0" dirty="0">
                  <a:solidFill>
                    <a:srgbClr val="000000"/>
                  </a:solidFill>
                  <a:latin typeface="Times New Roman"/>
                </a:endParaRPr>
              </a:p>
              <a:p>
                <a:pPr eaLnBrk="1" hangingPunct="1">
                  <a:buNone/>
                </a:pPr>
                <a:r>
                  <a:rPr lang="en-US" altLang="en-US" sz="2000" kern="0" dirty="0">
                    <a:solidFill>
                      <a:srgbClr val="000000"/>
                    </a:solidFill>
                    <a:latin typeface="Times New Roman"/>
                  </a:rPr>
                  <a:t>	1</a:t>
                </a:r>
                <a:r>
                  <a:rPr lang="en-US" altLang="en-US" sz="2000" kern="0" baseline="30000" dirty="0">
                    <a:solidFill>
                      <a:srgbClr val="000000"/>
                    </a:solidFill>
                    <a:latin typeface="Times New Roman"/>
                  </a:rPr>
                  <a:t>st</a:t>
                </a:r>
                <a:r>
                  <a:rPr lang="en-US" altLang="en-US" sz="2000" kern="0" dirty="0">
                    <a:solidFill>
                      <a:srgbClr val="000000"/>
                    </a:solidFill>
                    <a:latin typeface="Times New Roman"/>
                  </a:rPr>
                  <a:t> law:  Without a force the state of motion is the same</a:t>
                </a:r>
              </a:p>
              <a:p>
                <a:pPr eaLnBrk="1" hangingPunct="1">
                  <a:buNone/>
                </a:pPr>
                <a:endParaRPr lang="en-US" altLang="en-US" sz="2000" kern="0" dirty="0">
                  <a:solidFill>
                    <a:srgbClr val="000000"/>
                  </a:solidFill>
                  <a:latin typeface="Times New Roman"/>
                </a:endParaRPr>
              </a:p>
              <a:p>
                <a:pPr eaLnBrk="1" hangingPunct="1">
                  <a:buNone/>
                </a:pPr>
                <a:r>
                  <a:rPr lang="en-US" altLang="en-US" sz="2000" kern="0" dirty="0">
                    <a:solidFill>
                      <a:srgbClr val="000000"/>
                    </a:solidFill>
                    <a:latin typeface="Times New Roman"/>
                  </a:rPr>
                  <a:t>	2</a:t>
                </a:r>
                <a:r>
                  <a:rPr lang="en-US" altLang="en-US" sz="2000" kern="0" baseline="30000" dirty="0">
                    <a:solidFill>
                      <a:srgbClr val="000000"/>
                    </a:solidFill>
                    <a:latin typeface="Times New Roman"/>
                  </a:rPr>
                  <a:t>nd</a:t>
                </a:r>
                <a:r>
                  <a:rPr lang="en-US" altLang="en-US" sz="2000" kern="0" dirty="0">
                    <a:solidFill>
                      <a:srgbClr val="000000"/>
                    </a:solidFill>
                    <a:latin typeface="Times New Roman"/>
                  </a:rPr>
                  <a:t> law: 	</a:t>
                </a:r>
                <a14:m>
                  <m:oMath xmlns:m="http://schemas.openxmlformats.org/officeDocument/2006/math">
                    <m:r>
                      <a:rPr lang="en-US" altLang="en-US" sz="2000" i="1" kern="0">
                        <a:solidFill>
                          <a:srgbClr val="000000"/>
                        </a:solidFill>
                        <a:latin typeface="Cambria Math" panose="02040503050406030204" pitchFamily="18" charset="0"/>
                      </a:rPr>
                      <m:t>𝐹</m:t>
                    </m:r>
                    <m:r>
                      <a:rPr lang="en-US" altLang="en-US" sz="2000" i="1" kern="0">
                        <a:solidFill>
                          <a:srgbClr val="000000"/>
                        </a:solidFill>
                        <a:latin typeface="Cambria Math" panose="02040503050406030204" pitchFamily="18" charset="0"/>
                        <a:ea typeface="Cambria Math" panose="02040503050406030204" pitchFamily="18" charset="0"/>
                      </a:rPr>
                      <m:t>∝</m:t>
                    </m:r>
                    <m:r>
                      <a:rPr lang="en-US" altLang="en-US" sz="2000" i="1" kern="0">
                        <a:solidFill>
                          <a:srgbClr val="000000"/>
                        </a:solidFill>
                        <a:latin typeface="Cambria Math" panose="02040503050406030204" pitchFamily="18" charset="0"/>
                        <a:ea typeface="Cambria Math" panose="02040503050406030204" pitchFamily="18" charset="0"/>
                      </a:rPr>
                      <m:t>𝑎</m:t>
                    </m:r>
                  </m:oMath>
                </a14:m>
                <a:r>
                  <a:rPr lang="en-US" altLang="en-US" sz="2000" kern="0" dirty="0">
                    <a:solidFill>
                      <a:srgbClr val="000000"/>
                    </a:solidFill>
                    <a:latin typeface="Times New Roman"/>
                  </a:rPr>
                  <a:t>, and </a:t>
                </a:r>
                <a14:m>
                  <m:oMath xmlns:m="http://schemas.openxmlformats.org/officeDocument/2006/math">
                    <m:r>
                      <a:rPr lang="en-US" altLang="en-US" sz="2000" i="1" kern="0">
                        <a:solidFill>
                          <a:srgbClr val="000000"/>
                        </a:solidFill>
                        <a:latin typeface="Cambria Math" panose="02040503050406030204" pitchFamily="18" charset="0"/>
                      </a:rPr>
                      <m:t>𝑎</m:t>
                    </m:r>
                    <m:r>
                      <a:rPr lang="en-US" altLang="en-US" sz="2000" i="1" kern="0">
                        <a:solidFill>
                          <a:srgbClr val="000000"/>
                        </a:solidFill>
                        <a:latin typeface="Cambria Math" panose="02040503050406030204" pitchFamily="18" charset="0"/>
                        <a:ea typeface="Cambria Math" panose="02040503050406030204" pitchFamily="18" charset="0"/>
                      </a:rPr>
                      <m:t>=</m:t>
                    </m:r>
                    <m:f>
                      <m:fPr>
                        <m:ctrlPr>
                          <a:rPr lang="en-US" altLang="en-US" sz="2000" i="1" kern="0">
                            <a:solidFill>
                              <a:srgbClr val="000000"/>
                            </a:solidFill>
                            <a:latin typeface="Cambria Math" panose="02040503050406030204" pitchFamily="18" charset="0"/>
                            <a:ea typeface="Cambria Math" panose="02040503050406030204" pitchFamily="18" charset="0"/>
                          </a:rPr>
                        </m:ctrlPr>
                      </m:fPr>
                      <m:num>
                        <m:nary>
                          <m:naryPr>
                            <m:chr m:val="∑"/>
                            <m:subHide m:val="on"/>
                            <m:supHide m:val="on"/>
                            <m:ctrlPr>
                              <a:rPr lang="en-US" altLang="en-US" sz="2000" i="1" kern="0">
                                <a:solidFill>
                                  <a:srgbClr val="000000"/>
                                </a:solidFill>
                                <a:latin typeface="Cambria Math" panose="02040503050406030204" pitchFamily="18" charset="0"/>
                                <a:ea typeface="Cambria Math" panose="02040503050406030204" pitchFamily="18" charset="0"/>
                              </a:rPr>
                            </m:ctrlPr>
                          </m:naryPr>
                          <m:sub/>
                          <m:sup/>
                          <m:e>
                            <m:r>
                              <a:rPr lang="en-US" altLang="en-US" sz="2000" i="1" kern="0">
                                <a:solidFill>
                                  <a:srgbClr val="000000"/>
                                </a:solidFill>
                                <a:latin typeface="Cambria Math" panose="02040503050406030204" pitchFamily="18" charset="0"/>
                                <a:ea typeface="Cambria Math" panose="02040503050406030204" pitchFamily="18" charset="0"/>
                              </a:rPr>
                              <m:t>𝐹</m:t>
                            </m:r>
                          </m:e>
                        </m:nary>
                      </m:num>
                      <m:den>
                        <m:r>
                          <a:rPr lang="en-US" altLang="en-US" sz="2000" i="1" kern="0">
                            <a:solidFill>
                              <a:srgbClr val="000000"/>
                            </a:solidFill>
                            <a:latin typeface="Cambria Math" panose="02040503050406030204" pitchFamily="18" charset="0"/>
                            <a:ea typeface="Cambria Math" panose="02040503050406030204" pitchFamily="18" charset="0"/>
                          </a:rPr>
                          <m:t>𝑚</m:t>
                        </m:r>
                      </m:den>
                    </m:f>
                  </m:oMath>
                </a14:m>
                <a:r>
                  <a:rPr lang="en-US" altLang="en-US" sz="2000" kern="0" dirty="0">
                    <a:solidFill>
                      <a:srgbClr val="000000"/>
                    </a:solidFill>
                    <a:latin typeface="Times New Roman"/>
                  </a:rPr>
                  <a:t> </a:t>
                </a:r>
              </a:p>
              <a:p>
                <a:pPr eaLnBrk="1" hangingPunct="1">
                  <a:buNone/>
                </a:pPr>
                <a:endParaRPr lang="en-US" altLang="en-US" sz="2000" kern="0" dirty="0">
                  <a:solidFill>
                    <a:srgbClr val="000000"/>
                  </a:solidFill>
                  <a:latin typeface="Times New Roman"/>
                </a:endParaRPr>
              </a:p>
              <a:p>
                <a:pPr eaLnBrk="1" hangingPunct="1">
                  <a:buNone/>
                </a:pPr>
                <a:r>
                  <a:rPr lang="en-US" altLang="en-US" sz="2000" kern="0" dirty="0">
                    <a:solidFill>
                      <a:srgbClr val="000000"/>
                    </a:solidFill>
                    <a:latin typeface="Times New Roman"/>
                  </a:rPr>
                  <a:t>	3</a:t>
                </a:r>
                <a:r>
                  <a:rPr lang="en-US" altLang="en-US" sz="2000" kern="0" baseline="30000" dirty="0">
                    <a:solidFill>
                      <a:srgbClr val="000000"/>
                    </a:solidFill>
                    <a:latin typeface="Times New Roman"/>
                  </a:rPr>
                  <a:t>rd</a:t>
                </a:r>
                <a:r>
                  <a:rPr lang="en-US" altLang="en-US" sz="2000" kern="0" dirty="0">
                    <a:solidFill>
                      <a:srgbClr val="000000"/>
                    </a:solidFill>
                    <a:latin typeface="Times New Roman"/>
                  </a:rPr>
                  <a:t> law: 	Action = Reaction</a:t>
                </a:r>
              </a:p>
            </p:txBody>
          </p:sp>
        </mc:Choice>
        <mc:Fallback xmlns="">
          <p:sp>
            <p:nvSpPr>
              <p:cNvPr id="3" name="Rectangle 3"/>
              <p:cNvSpPr txBox="1">
                <a:spLocks noRot="1" noChangeAspect="1" noMove="1" noResize="1" noEditPoints="1" noAdjustHandles="1" noChangeArrowheads="1" noChangeShapeType="1" noTextEdit="1"/>
              </p:cNvSpPr>
              <p:nvPr/>
            </p:nvSpPr>
            <p:spPr>
              <a:xfrm>
                <a:off x="1676400" y="990601"/>
                <a:ext cx="8686800" cy="6156649"/>
              </a:xfrm>
              <a:prstGeom prst="rect">
                <a:avLst/>
              </a:prstGeom>
              <a:blipFill>
                <a:blip r:embed="rId2"/>
                <a:stretch>
                  <a:fillRect l="-1053" t="-793"/>
                </a:stretch>
              </a:blipFill>
            </p:spPr>
            <p:txBody>
              <a:bodyPr/>
              <a:lstStyle/>
              <a:p>
                <a:r>
                  <a:rPr lang="en-US">
                    <a:noFill/>
                  </a:rPr>
                  <a:t> </a:t>
                </a:r>
              </a:p>
            </p:txBody>
          </p:sp>
        </mc:Fallback>
      </mc:AlternateContent>
      <p:sp>
        <p:nvSpPr>
          <p:cNvPr id="4" name="Rectangle 2"/>
          <p:cNvSpPr txBox="1">
            <a:spLocks noChangeArrowheads="1"/>
          </p:cNvSpPr>
          <p:nvPr/>
        </p:nvSpPr>
        <p:spPr>
          <a:xfrm>
            <a:off x="1219200" y="307818"/>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solidFill>
                  <a:srgbClr val="FF0000"/>
                </a:solidFill>
                <a:latin typeface="Times New Roman"/>
              </a:rPr>
              <a:t>Newton’s laws and concept of mass</a:t>
            </a:r>
          </a:p>
        </p:txBody>
      </p:sp>
      <p:pic>
        <p:nvPicPr>
          <p:cNvPr id="2" name="Picture 1"/>
          <p:cNvPicPr>
            <a:picLocks noChangeAspect="1"/>
          </p:cNvPicPr>
          <p:nvPr/>
        </p:nvPicPr>
        <p:blipFill>
          <a:blip r:embed="rId3"/>
          <a:stretch>
            <a:fillRect/>
          </a:stretch>
        </p:blipFill>
        <p:spPr>
          <a:xfrm>
            <a:off x="8031167" y="3596286"/>
            <a:ext cx="1842388" cy="1366265"/>
          </a:xfrm>
          <a:prstGeom prst="rect">
            <a:avLst/>
          </a:prstGeom>
        </p:spPr>
      </p:pic>
      <p:pic>
        <p:nvPicPr>
          <p:cNvPr id="5" name="Picture 4"/>
          <p:cNvPicPr>
            <a:picLocks noChangeAspect="1"/>
          </p:cNvPicPr>
          <p:nvPr/>
        </p:nvPicPr>
        <p:blipFill>
          <a:blip r:embed="rId4"/>
          <a:stretch>
            <a:fillRect/>
          </a:stretch>
        </p:blipFill>
        <p:spPr>
          <a:xfrm>
            <a:off x="6172201" y="5791200"/>
            <a:ext cx="1779343" cy="1007482"/>
          </a:xfrm>
          <a:prstGeom prst="rect">
            <a:avLst/>
          </a:prstGeom>
        </p:spPr>
      </p:pic>
      <p:pic>
        <p:nvPicPr>
          <p:cNvPr id="7" name="Picture 6"/>
          <p:cNvPicPr>
            <a:picLocks noChangeAspect="1"/>
          </p:cNvPicPr>
          <p:nvPr/>
        </p:nvPicPr>
        <p:blipFill>
          <a:blip r:embed="rId5"/>
          <a:stretch>
            <a:fillRect/>
          </a:stretch>
        </p:blipFill>
        <p:spPr>
          <a:xfrm>
            <a:off x="5764794" y="4832223"/>
            <a:ext cx="1447800" cy="894821"/>
          </a:xfrm>
          <a:prstGeom prst="rect">
            <a:avLst/>
          </a:prstGeom>
        </p:spPr>
      </p:pic>
      <p:pic>
        <p:nvPicPr>
          <p:cNvPr id="8" name="Picture 7"/>
          <p:cNvPicPr>
            <a:picLocks noChangeAspect="1"/>
          </p:cNvPicPr>
          <p:nvPr/>
        </p:nvPicPr>
        <p:blipFill>
          <a:blip r:embed="rId6"/>
          <a:stretch>
            <a:fillRect/>
          </a:stretch>
        </p:blipFill>
        <p:spPr>
          <a:xfrm>
            <a:off x="8077200" y="5315990"/>
            <a:ext cx="1818662" cy="13314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Dynamics</a:t>
            </a:r>
            <a:r>
              <a:rPr lang="en-US" dirty="0"/>
              <a:t>, a New Frontier</a:t>
            </a:r>
            <a:endParaRPr lang="en-AU" dirty="0"/>
          </a:p>
        </p:txBody>
      </p:sp>
      <p:sp>
        <p:nvSpPr>
          <p:cNvPr id="3" name="Content Placeholder 2"/>
          <p:cNvSpPr>
            <a:spLocks noGrp="1"/>
          </p:cNvSpPr>
          <p:nvPr>
            <p:ph sz="quarter" idx="13"/>
          </p:nvPr>
        </p:nvSpPr>
        <p:spPr/>
        <p:txBody>
          <a:bodyPr/>
          <a:lstStyle/>
          <a:p>
            <a:r>
              <a:rPr lang="en-US" dirty="0"/>
              <a:t>Stated previously, the onset of physics separates into two distinct parts:</a:t>
            </a:r>
          </a:p>
          <a:p>
            <a:pPr lvl="1" indent="-284400"/>
            <a:r>
              <a:rPr lang="en-US" sz="2400" dirty="0">
                <a:latin typeface="+mn-lt"/>
              </a:rPr>
              <a:t>statics</a:t>
            </a:r>
          </a:p>
          <a:p>
            <a:pPr lvl="1" indent="-284400"/>
            <a:r>
              <a:rPr lang="en-US" sz="2400" dirty="0">
                <a:latin typeface="+mn-lt"/>
              </a:rPr>
              <a:t>dynamics</a:t>
            </a:r>
          </a:p>
          <a:p>
            <a:r>
              <a:rPr lang="en-US" dirty="0"/>
              <a:t>So, if something is going to be dynamic, what causes it to be so?</a:t>
            </a:r>
          </a:p>
          <a:p>
            <a:pPr lvl="1" indent="-284400"/>
            <a:r>
              <a:rPr lang="en-US" sz="2400" dirty="0">
                <a:latin typeface="+mn-lt"/>
              </a:rPr>
              <a:t>A </a:t>
            </a:r>
            <a:r>
              <a:rPr lang="en-US" sz="2400" dirty="0">
                <a:solidFill>
                  <a:srgbClr val="FF0000"/>
                </a:solidFill>
                <a:latin typeface="+mn-lt"/>
              </a:rPr>
              <a:t>force is the cause</a:t>
            </a:r>
            <a:r>
              <a:rPr lang="en-US" sz="2400" dirty="0">
                <a:latin typeface="+mn-lt"/>
              </a:rPr>
              <a:t>. It could be either:</a:t>
            </a:r>
          </a:p>
          <a:p>
            <a:pPr lvl="2" indent="-230400"/>
            <a:r>
              <a:rPr lang="en-US" sz="2400" dirty="0">
                <a:latin typeface="+mn-lt"/>
              </a:rPr>
              <a:t>pushing</a:t>
            </a:r>
          </a:p>
          <a:p>
            <a:pPr lvl="2" indent="-230400"/>
            <a:r>
              <a:rPr lang="en-US" sz="2400" dirty="0">
                <a:latin typeface="+mn-lt"/>
              </a:rPr>
              <a:t>pulling</a:t>
            </a:r>
          </a:p>
        </p:txBody>
      </p:sp>
    </p:spTree>
    <p:extLst>
      <p:ext uri="{BB962C8B-B14F-4D97-AF65-F5344CB8AC3E}">
        <p14:creationId xmlns:p14="http://schemas.microsoft.com/office/powerpoint/2010/main" val="994429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a:t>
            </a:r>
            <a:r>
              <a:rPr lang="fr-FR" altLang="ja-JP" dirty="0"/>
              <a:t>'</a:t>
            </a:r>
            <a:r>
              <a:rPr lang="en-US" altLang="ja-JP" dirty="0"/>
              <a:t>s First Law – Figure 4.7</a:t>
            </a:r>
            <a:endParaRPr lang="en-AU" dirty="0"/>
          </a:p>
        </p:txBody>
      </p:sp>
      <p:sp>
        <p:nvSpPr>
          <p:cNvPr id="5" name="Content Placeholder 4"/>
          <p:cNvSpPr>
            <a:spLocks noGrp="1"/>
          </p:cNvSpPr>
          <p:nvPr>
            <p:ph sz="quarter" idx="13"/>
          </p:nvPr>
        </p:nvSpPr>
        <p:spPr>
          <a:xfrm>
            <a:off x="1981200" y="1556327"/>
            <a:ext cx="8229600" cy="2480506"/>
          </a:xfrm>
        </p:spPr>
        <p:txBody>
          <a:bodyPr/>
          <a:lstStyle/>
          <a:p>
            <a:pPr>
              <a:spcBef>
                <a:spcPts val="1000"/>
              </a:spcBef>
            </a:pPr>
            <a:r>
              <a:rPr lang="en-US" altLang="ja-JP" dirty="0"/>
              <a:t>"</a:t>
            </a:r>
            <a:r>
              <a:rPr lang="en-US" dirty="0"/>
              <a:t>Every object continues either at rest or at a constant speed in a straight line….</a:t>
            </a:r>
            <a:r>
              <a:rPr lang="en-US" altLang="ja-JP" dirty="0"/>
              <a:t>”</a:t>
            </a:r>
            <a:endParaRPr lang="en-US" dirty="0"/>
          </a:p>
          <a:p>
            <a:pPr>
              <a:spcBef>
                <a:spcPts val="1000"/>
              </a:spcBef>
            </a:pPr>
            <a:r>
              <a:rPr lang="en-US" dirty="0"/>
              <a:t>What this common statement of the first law often leaves out is the final phrase </a:t>
            </a:r>
            <a:r>
              <a:rPr lang="en-US" altLang="ja-JP" dirty="0"/>
              <a:t>“…</a:t>
            </a:r>
            <a:r>
              <a:rPr lang="en-US" dirty="0"/>
              <a:t>unless it is forced to change its motion by forces acting on it.”</a:t>
            </a:r>
          </a:p>
          <a:p>
            <a:pPr>
              <a:spcBef>
                <a:spcPts val="1000"/>
              </a:spcBef>
            </a:pPr>
            <a:r>
              <a:rPr lang="en-US" dirty="0"/>
              <a:t>In one word, we say </a:t>
            </a:r>
            <a:r>
              <a:rPr lang="en-US" altLang="ja-JP" dirty="0"/>
              <a:t>"</a:t>
            </a:r>
            <a:r>
              <a:rPr lang="en-US" dirty="0">
                <a:solidFill>
                  <a:srgbClr val="FF0000"/>
                </a:solidFill>
              </a:rPr>
              <a:t>inertia</a:t>
            </a:r>
            <a:r>
              <a:rPr lang="en-US" dirty="0"/>
              <a:t>.”</a:t>
            </a:r>
          </a:p>
        </p:txBody>
      </p:sp>
      <p:pic>
        <p:nvPicPr>
          <p:cNvPr id="6" name="Picture 5" descr="A puck stopped short on table, a puck sliding farther on ice, and a puck sliding even farther on an air-hockey table."/>
          <p:cNvPicPr>
            <a:picLocks noChangeAspect="1"/>
          </p:cNvPicPr>
          <p:nvPr/>
        </p:nvPicPr>
        <p:blipFill rotWithShape="1">
          <a:blip r:embed="rId2">
            <a:extLst>
              <a:ext uri="{28A0092B-C50C-407E-A947-70E740481C1C}">
                <a14:useLocalDpi xmlns:a14="http://schemas.microsoft.com/office/drawing/2010/main" val="0"/>
              </a:ext>
            </a:extLst>
          </a:blip>
          <a:srcRect b="6820"/>
          <a:stretch/>
        </p:blipFill>
        <p:spPr>
          <a:xfrm>
            <a:off x="2700773" y="4105395"/>
            <a:ext cx="7149685" cy="2200235"/>
          </a:xfrm>
          <a:prstGeom prst="rect">
            <a:avLst/>
          </a:prstGeom>
        </p:spPr>
      </p:pic>
    </p:spTree>
    <p:extLst>
      <p:ext uri="{BB962C8B-B14F-4D97-AF65-F5344CB8AC3E}">
        <p14:creationId xmlns:p14="http://schemas.microsoft.com/office/powerpoint/2010/main" val="209676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7686136" cy="1097279"/>
          </a:xfrm>
        </p:spPr>
        <p:txBody>
          <a:bodyPr/>
          <a:lstStyle/>
          <a:p>
            <a:r>
              <a:rPr lang="en-US" sz="3400" dirty="0"/>
              <a:t>We Determine Effect with the Net Force – Figure 4.8</a:t>
            </a:r>
            <a:endParaRPr lang="en-AU" sz="3400" dirty="0"/>
          </a:p>
        </p:txBody>
      </p:sp>
      <p:sp>
        <p:nvSpPr>
          <p:cNvPr id="4" name="Content Placeholder 3"/>
          <p:cNvSpPr>
            <a:spLocks noGrp="1"/>
          </p:cNvSpPr>
          <p:nvPr>
            <p:ph sz="quarter" idx="13"/>
          </p:nvPr>
        </p:nvSpPr>
        <p:spPr>
          <a:xfrm>
            <a:off x="1981200" y="1556327"/>
            <a:ext cx="5080959" cy="2066767"/>
          </a:xfrm>
        </p:spPr>
        <p:txBody>
          <a:bodyPr/>
          <a:lstStyle/>
          <a:p>
            <a:r>
              <a:rPr lang="en-US" dirty="0"/>
              <a:t>The top puck responds to a non-zero net force (resultant force) and accelerates.</a:t>
            </a:r>
          </a:p>
          <a:p>
            <a:r>
              <a:rPr lang="en-US" dirty="0"/>
              <a:t>The bottom puck responds to two forces whose vector sum is zero:</a:t>
            </a:r>
            <a:endParaRPr lang="en-AU" dirty="0"/>
          </a:p>
        </p:txBody>
      </p:sp>
      <p:graphicFrame>
        <p:nvGraphicFramePr>
          <p:cNvPr id="7" name="Object 6" descr="R = F 1 + F 2 = the sum of F = 0, where R sub x = the sum of F sub x = 0. R sub y = the sum of F sub y = 0."/>
          <p:cNvGraphicFramePr>
            <a:graphicFrameLocks noChangeAspect="1"/>
          </p:cNvGraphicFramePr>
          <p:nvPr/>
        </p:nvGraphicFramePr>
        <p:xfrm>
          <a:off x="2489202" y="3816832"/>
          <a:ext cx="2917645" cy="1447510"/>
        </p:xfrm>
        <a:graphic>
          <a:graphicData uri="http://schemas.openxmlformats.org/presentationml/2006/ole">
            <mc:AlternateContent xmlns:mc="http://schemas.openxmlformats.org/markup-compatibility/2006">
              <mc:Choice xmlns:v="urn:schemas-microsoft-com:vml" Requires="v">
                <p:oleObj name="Equation" r:id="rId2" imgW="1638000" imgH="812520" progId="Equation.DSMT4">
                  <p:embed/>
                </p:oleObj>
              </mc:Choice>
              <mc:Fallback>
                <p:oleObj name="Equation" r:id="rId2" imgW="1638000" imgH="812520" progId="Equation.DSMT4">
                  <p:embed/>
                  <p:pic>
                    <p:nvPicPr>
                      <p:cNvPr id="7" name="Object 6" descr="R = F 1 + F 2 = the sum of F = 0, where R sub x = the sum of F sub x = 0. R sub y = the sum of F sub y = 0."/>
                      <p:cNvPicPr/>
                      <p:nvPr/>
                    </p:nvPicPr>
                    <p:blipFill>
                      <a:blip r:embed="rId3"/>
                      <a:stretch>
                        <a:fillRect/>
                      </a:stretch>
                    </p:blipFill>
                    <p:spPr>
                      <a:xfrm>
                        <a:off x="2489202" y="3816832"/>
                        <a:ext cx="2917645" cy="1447510"/>
                      </a:xfrm>
                      <a:prstGeom prst="rect">
                        <a:avLst/>
                      </a:prstGeom>
                    </p:spPr>
                  </p:pic>
                </p:oleObj>
              </mc:Fallback>
            </mc:AlternateContent>
          </a:graphicData>
        </a:graphic>
      </p:graphicFrame>
      <p:sp>
        <p:nvSpPr>
          <p:cNvPr id="5" name="Content Placeholder 4"/>
          <p:cNvSpPr>
            <a:spLocks noGrp="1"/>
          </p:cNvSpPr>
          <p:nvPr>
            <p:ph sz="quarter" idx="14"/>
          </p:nvPr>
        </p:nvSpPr>
        <p:spPr>
          <a:xfrm>
            <a:off x="1981201" y="5477772"/>
            <a:ext cx="5141343" cy="797584"/>
          </a:xfrm>
        </p:spPr>
        <p:txBody>
          <a:bodyPr/>
          <a:lstStyle/>
          <a:p>
            <a:r>
              <a:rPr lang="en-US" dirty="0"/>
              <a:t>The bottom puck is in </a:t>
            </a:r>
            <a:r>
              <a:rPr lang="en-US" b="1" dirty="0"/>
              <a:t>equilibrium,</a:t>
            </a:r>
            <a:r>
              <a:rPr lang="en-US" dirty="0"/>
              <a:t> and does NOT accelerate.</a:t>
            </a:r>
          </a:p>
        </p:txBody>
      </p:sp>
      <p:pic>
        <p:nvPicPr>
          <p:cNvPr id="6" name="Picture 5" descr="Diagram a. A puck on a frictionless surface accelerates when acted on by a single horizontal force. A puck is shown on the ice. Vector F sub 1 is the horizontal force moving toward the puck when hit by a hockey stick; vector a moves to the right in direction of the puck. Diagram b. An object acted on by forces whose vector sum is zero behaves as though no forces act on it. A puck on the ice is hit by equal force on either side (two hockey sticks). This is shown as vector F sub 1 moving right toward the puck, and vector F sub 2 moving left toward the puck. Equations. The vector sum = 0. Vector a = 0."/>
          <p:cNvPicPr>
            <a:picLocks noChangeAspect="1"/>
          </p:cNvPicPr>
          <p:nvPr/>
        </p:nvPicPr>
        <p:blipFill rotWithShape="1">
          <a:blip r:embed="rId4">
            <a:extLst>
              <a:ext uri="{28A0092B-C50C-407E-A947-70E740481C1C}">
                <a14:useLocalDpi xmlns:a14="http://schemas.microsoft.com/office/drawing/2010/main" val="0"/>
              </a:ext>
            </a:extLst>
          </a:blip>
          <a:srcRect b="2718"/>
          <a:stretch/>
        </p:blipFill>
        <p:spPr>
          <a:xfrm>
            <a:off x="7946665" y="1406482"/>
            <a:ext cx="1874920" cy="4973639"/>
          </a:xfrm>
          <a:prstGeom prst="rect">
            <a:avLst/>
          </a:prstGeom>
        </p:spPr>
      </p:pic>
    </p:spTree>
    <p:extLst>
      <p:ext uri="{BB962C8B-B14F-4D97-AF65-F5344CB8AC3E}">
        <p14:creationId xmlns:p14="http://schemas.microsoft.com/office/powerpoint/2010/main" val="50610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Forces are </a:t>
            </a:r>
            <a:r>
              <a:rPr lang="en-US" sz="3400" dirty="0">
                <a:solidFill>
                  <a:srgbClr val="FF0000"/>
                </a:solidFill>
              </a:rPr>
              <a:t>Inertial</a:t>
            </a:r>
            <a:r>
              <a:rPr lang="en-US" sz="3400" dirty="0"/>
              <a:t> and </a:t>
            </a:r>
            <a:r>
              <a:rPr lang="en-US" sz="3400" dirty="0">
                <a:solidFill>
                  <a:srgbClr val="FF0000"/>
                </a:solidFill>
              </a:rPr>
              <a:t>Non-inertial</a:t>
            </a:r>
            <a:r>
              <a:rPr lang="en-US" sz="3400" dirty="0"/>
              <a:t> – Figure 4.9</a:t>
            </a:r>
            <a:endParaRPr lang="en-AU" sz="3400" dirty="0"/>
          </a:p>
        </p:txBody>
      </p:sp>
      <p:sp>
        <p:nvSpPr>
          <p:cNvPr id="5" name="Content Placeholder 4"/>
          <p:cNvSpPr>
            <a:spLocks noGrp="1"/>
          </p:cNvSpPr>
          <p:nvPr>
            <p:ph sz="quarter" idx="13"/>
          </p:nvPr>
        </p:nvSpPr>
        <p:spPr>
          <a:xfrm>
            <a:off x="1750423" y="1556327"/>
            <a:ext cx="4578491" cy="2765507"/>
          </a:xfrm>
        </p:spPr>
        <p:txBody>
          <a:bodyPr/>
          <a:lstStyle/>
          <a:p>
            <a:r>
              <a:rPr lang="en-US" dirty="0"/>
              <a:t>The label depends on the position of the object and its observer.</a:t>
            </a:r>
          </a:p>
          <a:p>
            <a:r>
              <a:rPr lang="en-US" dirty="0"/>
              <a:t>A frame of reference in which Newton</a:t>
            </a:r>
            <a:r>
              <a:rPr lang="fr-FR" dirty="0"/>
              <a:t>'</a:t>
            </a:r>
            <a:r>
              <a:rPr lang="en-US" dirty="0"/>
              <a:t>s first law is valid is called an </a:t>
            </a:r>
            <a:r>
              <a:rPr lang="en-US" b="1" dirty="0">
                <a:solidFill>
                  <a:srgbClr val="FF0000"/>
                </a:solidFill>
              </a:rPr>
              <a:t>inertial frame of reference ( no acceleration </a:t>
            </a:r>
            <a:r>
              <a:rPr lang="en-US" b="1" dirty="0"/>
              <a:t>).</a:t>
            </a:r>
          </a:p>
        </p:txBody>
      </p:sp>
      <p:pic>
        <p:nvPicPr>
          <p:cNvPr id="6" name="Picture 5" descr="The diagram shows side by side a truck, a person on the ground, and an airplane. Moving away from the front of the truck is  vector sub T = constant. The truck moves with constant velocity relative to the person on the ground. Newton’s first law is obeyed in both frames, so they are inertial. Moving away from the front of the airplane is vector a. In the accelerating airplane, Newton’s first law is not obeyed, so the frame of the airplane is not inertia."/>
          <p:cNvPicPr>
            <a:picLocks noChangeAspect="1"/>
          </p:cNvPicPr>
          <p:nvPr/>
        </p:nvPicPr>
        <p:blipFill rotWithShape="1">
          <a:blip r:embed="rId2">
            <a:extLst>
              <a:ext uri="{28A0092B-C50C-407E-A947-70E740481C1C}">
                <a14:useLocalDpi xmlns:a14="http://schemas.microsoft.com/office/drawing/2010/main" val="0"/>
              </a:ext>
            </a:extLst>
          </a:blip>
          <a:srcRect b="2718"/>
          <a:stretch/>
        </p:blipFill>
        <p:spPr>
          <a:xfrm>
            <a:off x="6703530" y="1530312"/>
            <a:ext cx="3288373" cy="4827365"/>
          </a:xfrm>
          <a:prstGeom prst="rect">
            <a:avLst/>
          </a:prstGeom>
        </p:spPr>
      </p:pic>
    </p:spTree>
    <p:extLst>
      <p:ext uri="{BB962C8B-B14F-4D97-AF65-F5344CB8AC3E}">
        <p14:creationId xmlns:p14="http://schemas.microsoft.com/office/powerpoint/2010/main" val="161904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423826" y="199728"/>
                <a:ext cx="11302007" cy="4627421"/>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4.2	</a:t>
                </a:r>
                <a:r>
                  <a:rPr lang="en-US" sz="2400" dirty="0">
                    <a:solidFill>
                      <a:srgbClr val="FF0000"/>
                    </a:solidFill>
                    <a:latin typeface="Times New Roman" panose="02020603050405020304" pitchFamily="18" charset="0"/>
                    <a:cs typeface="Times New Roman" panose="02020603050405020304" pitchFamily="18" charset="0"/>
                  </a:rPr>
                  <a:t>Newton’s First Law </a:t>
                </a:r>
                <a:r>
                  <a:rPr lang="en-US" sz="2400" dirty="0">
                    <a:latin typeface="Times New Roman" panose="02020603050405020304" pitchFamily="18" charset="0"/>
                    <a:cs typeface="Times New Roman" panose="02020603050405020304" pitchFamily="18" charset="0"/>
                  </a:rPr>
                  <a:t>(Law of Inertia)</a:t>
                </a:r>
              </a:p>
              <a:p>
                <a:r>
                  <a:rPr lang="en-US" sz="2400" dirty="0">
                    <a:latin typeface="Times New Roman" panose="02020603050405020304" pitchFamily="18" charset="0"/>
                    <a:cs typeface="Times New Roman" panose="02020603050405020304" pitchFamily="18" charset="0"/>
                  </a:rPr>
                  <a:t>	An object at rest stays at rest and an object in motion stays in motion with the same </a:t>
                </a:r>
              </a:p>
              <a:p>
                <a:r>
                  <a:rPr lang="en-US" sz="2400" dirty="0">
                    <a:latin typeface="Times New Roman" panose="02020603050405020304" pitchFamily="18" charset="0"/>
                    <a:cs typeface="Times New Roman" panose="02020603050405020304" pitchFamily="18" charset="0"/>
                  </a:rPr>
                  <a:t>	speed and in the same direction unless acted upon by an unbalanced force.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If  </a:t>
                </a:r>
                <a14:m>
                  <m:oMath xmlns:m="http://schemas.openxmlformats.org/officeDocument/2006/math">
                    <m:nary>
                      <m:naryPr>
                        <m:chr m:val="∑"/>
                        <m:subHide m:val="on"/>
                        <m:supHide m:val="on"/>
                        <m:ctrlPr>
                          <a:rPr lang="en-US" sz="2400" i="1" smtClean="0">
                            <a:latin typeface="Cambria Math" panose="02040503050406030204" pitchFamily="18" charset="0"/>
                            <a:cs typeface="Times New Roman" panose="02020603050405020304" pitchFamily="18" charset="0"/>
                          </a:rPr>
                        </m:ctrlPr>
                      </m:naryPr>
                      <m:sub/>
                      <m:sup/>
                      <m:e>
                        <m:acc>
                          <m:accPr>
                            <m:chr m:val="⃑"/>
                            <m:ctrlPr>
                              <a:rPr lang="en-US" sz="240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𝐹</m:t>
                            </m:r>
                          </m:e>
                        </m:acc>
                      </m:e>
                    </m:nary>
                  </m:oMath>
                </a14:m>
                <a:r>
                  <a:rPr lang="en-US" sz="2400" dirty="0">
                    <a:latin typeface="Times New Roman" panose="02020603050405020304" pitchFamily="18" charset="0"/>
                    <a:cs typeface="Times New Roman" panose="02020603050405020304" pitchFamily="18" charset="0"/>
                  </a:rPr>
                  <a:t> = 0	or	</a:t>
                </a:r>
                <a14:m>
                  <m:oMath xmlns:m="http://schemas.openxmlformats.org/officeDocument/2006/math">
                    <m:nary>
                      <m:naryPr>
                        <m:chr m:val="∑"/>
                        <m:subHide m:val="on"/>
                        <m:supHide m:val="on"/>
                        <m:ctrlPr>
                          <a:rPr lang="en-US" sz="2400" i="1" smtClean="0">
                            <a:latin typeface="Cambria Math" panose="02040503050406030204" pitchFamily="18" charset="0"/>
                            <a:cs typeface="Times New Roman" panose="020206030504050203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r>
                          <a:rPr lang="en-US" sz="2400" b="0" i="1" smtClean="0">
                            <a:latin typeface="Cambria Math" panose="02040503050406030204" pitchFamily="18" charset="0"/>
                            <a:cs typeface="Times New Roman" panose="02020603050405020304" pitchFamily="18" charset="0"/>
                          </a:rPr>
                          <m:t>=0</m:t>
                        </m:r>
                      </m:e>
                    </m:nary>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bHide m:val="on"/>
                        <m:supHide m:val="on"/>
                        <m:ctrlPr>
                          <a:rPr lang="en-US" sz="2400" i="1">
                            <a:latin typeface="Cambria Math" panose="02040503050406030204" pitchFamily="18" charset="0"/>
                            <a:cs typeface="Times New Roman" panose="02020603050405020304" pitchFamily="18" charset="0"/>
                          </a:rPr>
                        </m:ctrlPr>
                      </m:naryPr>
                      <m:sub/>
                      <m:sup/>
                      <m:e>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𝐹</m:t>
                            </m:r>
                          </m:e>
                          <m:sub>
                            <m:r>
                              <a:rPr lang="en-US" sz="2400" b="0" i="1" smtClean="0">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=0</m:t>
                        </m:r>
                      </m:e>
                    </m:nary>
                  </m:oMath>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then </a:t>
                </a:r>
                <a14:m>
                  <m:oMath xmlns:m="http://schemas.openxmlformats.org/officeDocument/2006/math">
                    <m:acc>
                      <m:accPr>
                        <m:chr m:val="⃑"/>
                        <m:ctrlPr>
                          <a:rPr lang="en-US" sz="2400" i="1" dirty="0" smtClean="0">
                            <a:latin typeface="Cambria Math" panose="02040503050406030204" pitchFamily="18" charset="0"/>
                            <a:cs typeface="Times New Roman" panose="02020603050405020304" pitchFamily="18" charset="0"/>
                          </a:rPr>
                        </m:ctrlPr>
                      </m:accPr>
                      <m:e>
                        <m:r>
                          <a:rPr lang="en-US" sz="2400" b="0" i="1" dirty="0" smtClean="0">
                            <a:latin typeface="Cambria Math" panose="02040503050406030204" pitchFamily="18" charset="0"/>
                            <a:cs typeface="Times New Roman" panose="02020603050405020304" pitchFamily="18" charset="0"/>
                          </a:rPr>
                          <m:t>𝑎</m:t>
                        </m:r>
                      </m:e>
                    </m:acc>
                    <m:r>
                      <a:rPr lang="en-US" sz="2400" b="0" i="1"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0	or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𝑥</m:t>
                        </m:r>
                      </m:sub>
                    </m:sSub>
                    <m:r>
                      <a:rPr lang="en-US" sz="2400" b="0" i="1" smtClean="0">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𝑣</m:t>
                        </m:r>
                      </m:e>
                      <m:sub>
                        <m:r>
                          <a:rPr lang="en-US" sz="2400" i="1">
                            <a:latin typeface="Cambria Math" panose="02040503050406030204" pitchFamily="18" charset="0"/>
                            <a:cs typeface="Times New Roman" panose="02020603050405020304" pitchFamily="18" charset="0"/>
                          </a:rPr>
                          <m:t>𝑥</m:t>
                        </m:r>
                      </m:sub>
                    </m:sSub>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𝑐𝑜𝑛𝑠𝑡𝑎𝑛𝑡</m:t>
                    </m:r>
                  </m:oMath>
                </a14:m>
                <a:endParaRPr lang="en-US" sz="2400" b="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𝑎</m:t>
                        </m:r>
                      </m:e>
                      <m:sub>
                        <m:r>
                          <a:rPr lang="en-US" sz="2400" b="0" i="1" smtClean="0">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𝑣</m:t>
                        </m:r>
                      </m:e>
                      <m:sub>
                        <m:r>
                          <a:rPr lang="en-US" sz="2400" b="0" i="1" smtClean="0">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𝑐𝑜𝑛𝑠𝑡𝑎𝑛𝑡</m:t>
                    </m:r>
                  </m:oMath>
                </a14:m>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Inertia</a:t>
                </a:r>
                <a:r>
                  <a:rPr lang="en-US" sz="2400" dirty="0">
                    <a:latin typeface="Times New Roman" panose="02020603050405020304" pitchFamily="18" charset="0"/>
                    <a:cs typeface="Times New Roman" panose="02020603050405020304" pitchFamily="18" charset="0"/>
                  </a:rPr>
                  <a:t>:	a tendency to maintain the state of motion.</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Mass</a:t>
                </a:r>
                <a:r>
                  <a:rPr lang="en-US" sz="2400" dirty="0">
                    <a:latin typeface="Times New Roman" panose="02020603050405020304" pitchFamily="18" charset="0"/>
                    <a:cs typeface="Times New Roman" panose="02020603050405020304" pitchFamily="18" charset="0"/>
                  </a:rPr>
                  <a:t>:	a quantitative measure of inertia. </a:t>
                </a:r>
              </a:p>
            </p:txBody>
          </p:sp>
        </mc:Choice>
        <mc:Fallback xmlns="">
          <p:sp>
            <p:nvSpPr>
              <p:cNvPr id="5" name="TextBox 4"/>
              <p:cNvSpPr txBox="1">
                <a:spLocks noRot="1" noChangeAspect="1" noMove="1" noResize="1" noEditPoints="1" noAdjustHandles="1" noChangeArrowheads="1" noChangeShapeType="1" noTextEdit="1"/>
              </p:cNvSpPr>
              <p:nvPr/>
            </p:nvSpPr>
            <p:spPr>
              <a:xfrm>
                <a:off x="423826" y="199728"/>
                <a:ext cx="11302007" cy="4627421"/>
              </a:xfrm>
              <a:prstGeom prst="rect">
                <a:avLst/>
              </a:prstGeom>
              <a:blipFill>
                <a:blip r:embed="rId2"/>
                <a:stretch>
                  <a:fillRect l="-808" t="-920" r="-970" b="-197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23824" y="5029922"/>
                <a:ext cx="11302007" cy="1598836"/>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Equilibrium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In mechanics, equilibrium means</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dirty="0">
                            <a:latin typeface="Cambria Math" panose="02040503050406030204" pitchFamily="18" charset="0"/>
                            <a:cs typeface="Times New Roman" panose="02020603050405020304" pitchFamily="18" charset="0"/>
                          </a:rPr>
                        </m:ctrlPr>
                      </m:accPr>
                      <m:e>
                        <m:r>
                          <a:rPr lang="en-US" sz="2400" i="1" dirty="0">
                            <a:latin typeface="Cambria Math" panose="02040503050406030204" pitchFamily="18" charset="0"/>
                            <a:cs typeface="Times New Roman" panose="02020603050405020304" pitchFamily="18" charset="0"/>
                          </a:rPr>
                          <m:t>𝑎</m:t>
                        </m:r>
                      </m:e>
                    </m:acc>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0	or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cs typeface="Times New Roman" panose="02020603050405020304" pitchFamily="18" charset="0"/>
                          </a:rPr>
                          <m:t>𝑥</m:t>
                        </m:r>
                      </m:sub>
                    </m:sSub>
                    <m:r>
                      <a:rPr lang="en-US" sz="2400" i="1">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𝑣</m:t>
                        </m:r>
                      </m:e>
                      <m:sub>
                        <m:r>
                          <a:rPr lang="en-US" sz="2400" i="1">
                            <a:latin typeface="Cambria Math" panose="02040503050406030204" pitchFamily="18" charset="0"/>
                            <a:cs typeface="Times New Roman" panose="02020603050405020304" pitchFamily="18" charset="0"/>
                          </a:rPr>
                          <m:t>𝑥</m:t>
                        </m:r>
                      </m:sub>
                    </m:sSub>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𝑐𝑜𝑛𝑠𝑡𝑎𝑛𝑡</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𝑎</m:t>
                        </m:r>
                      </m:e>
                      <m:sub>
                        <m:r>
                          <a:rPr lang="en-US" sz="2400" i="1">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𝑣</m:t>
                        </m:r>
                      </m:e>
                      <m:sub>
                        <m:r>
                          <a:rPr lang="en-US" sz="2400" i="1">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𝑐𝑜𝑛𝑠𝑡𝑎𝑛𝑡</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33" name="TextBox 32"/>
              <p:cNvSpPr txBox="1">
                <a:spLocks noRot="1" noChangeAspect="1" noMove="1" noResize="1" noEditPoints="1" noAdjustHandles="1" noChangeArrowheads="1" noChangeShapeType="1" noTextEdit="1"/>
              </p:cNvSpPr>
              <p:nvPr/>
            </p:nvSpPr>
            <p:spPr>
              <a:xfrm>
                <a:off x="423824" y="5029922"/>
                <a:ext cx="11302007" cy="1598836"/>
              </a:xfrm>
              <a:prstGeom prst="rect">
                <a:avLst/>
              </a:prstGeom>
              <a:blipFill>
                <a:blip r:embed="rId3"/>
                <a:stretch>
                  <a:fillRect t="-2652" b="-5682"/>
                </a:stretch>
              </a:blipFill>
              <a:ln>
                <a:solidFill>
                  <a:schemeClr val="tx1"/>
                </a:solid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BB770CB4-9D29-4A5A-BA55-08045A0B5A12}"/>
              </a:ext>
            </a:extLst>
          </p:cNvPr>
          <p:cNvSpPr txBox="1"/>
          <p:nvPr/>
        </p:nvSpPr>
        <p:spPr>
          <a:xfrm>
            <a:off x="9651534" y="6539218"/>
            <a:ext cx="2508308" cy="369332"/>
          </a:xfrm>
          <a:prstGeom prst="rect">
            <a:avLst/>
          </a:prstGeom>
          <a:noFill/>
        </p:spPr>
        <p:txBody>
          <a:bodyPr wrap="square" rtlCol="0">
            <a:spAutoFit/>
          </a:bodyPr>
          <a:lstStyle/>
          <a:p>
            <a:r>
              <a:rPr lang="en-US" dirty="0"/>
              <a:t>Courtesy of Wenhao Wu</a:t>
            </a:r>
          </a:p>
        </p:txBody>
      </p:sp>
    </p:spTree>
    <p:extLst>
      <p:ext uri="{BB962C8B-B14F-4D97-AF65-F5344CB8AC3E}">
        <p14:creationId xmlns:p14="http://schemas.microsoft.com/office/powerpoint/2010/main" val="220023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FF0000"/>
                </a:solidFill>
              </a:rPr>
              <a:t>Mass and Newton</a:t>
            </a:r>
            <a:r>
              <a:rPr lang="fr-FR" altLang="ja-JP" sz="3400" dirty="0">
                <a:solidFill>
                  <a:srgbClr val="FF0000"/>
                </a:solidFill>
              </a:rPr>
              <a:t>'</a:t>
            </a:r>
            <a:r>
              <a:rPr lang="en-US" altLang="ja-JP" sz="3400" dirty="0">
                <a:solidFill>
                  <a:srgbClr val="FF0000"/>
                </a:solidFill>
              </a:rPr>
              <a:t>s Second Law </a:t>
            </a:r>
            <a:r>
              <a:rPr lang="en-US" altLang="ja-JP" sz="3400" dirty="0"/>
              <a:t>I –Figure 4.11</a:t>
            </a:r>
            <a:endParaRPr lang="en-AU" sz="3400" dirty="0"/>
          </a:p>
        </p:txBody>
      </p:sp>
      <p:sp>
        <p:nvSpPr>
          <p:cNvPr id="4" name="Content Placeholder 3"/>
          <p:cNvSpPr>
            <a:spLocks noGrp="1"/>
          </p:cNvSpPr>
          <p:nvPr>
            <p:ph sz="quarter" idx="13"/>
          </p:nvPr>
        </p:nvSpPr>
        <p:spPr>
          <a:xfrm>
            <a:off x="1981201" y="1556327"/>
            <a:ext cx="232913" cy="375990"/>
          </a:xfrm>
        </p:spPr>
        <p:txBody>
          <a:bodyPr/>
          <a:lstStyle/>
          <a:p>
            <a:pPr marL="0" indent="0"/>
            <a:r>
              <a:rPr lang="en-AU" dirty="0"/>
              <a:t> </a:t>
            </a:r>
            <a:r>
              <a:rPr lang="en-AU" sz="100" dirty="0"/>
              <a:t> </a:t>
            </a:r>
          </a:p>
        </p:txBody>
      </p:sp>
      <p:graphicFrame>
        <p:nvGraphicFramePr>
          <p:cNvPr id="7" name="Object 6" descr="Vector F = m vector a."/>
          <p:cNvGraphicFramePr>
            <a:graphicFrameLocks noChangeAspect="1"/>
          </p:cNvGraphicFramePr>
          <p:nvPr/>
        </p:nvGraphicFramePr>
        <p:xfrm>
          <a:off x="2253554" y="1504606"/>
          <a:ext cx="1059809" cy="479433"/>
        </p:xfrm>
        <a:graphic>
          <a:graphicData uri="http://schemas.openxmlformats.org/presentationml/2006/ole">
            <mc:AlternateContent xmlns:mc="http://schemas.openxmlformats.org/markup-compatibility/2006">
              <mc:Choice xmlns:v="urn:schemas-microsoft-com:vml" Requires="v">
                <p:oleObj name="Equation" r:id="rId2" imgW="533160" imgH="241200" progId="Equation.DSMT4">
                  <p:embed/>
                </p:oleObj>
              </mc:Choice>
              <mc:Fallback>
                <p:oleObj name="Equation" r:id="rId2" imgW="533160" imgH="241200" progId="Equation.DSMT4">
                  <p:embed/>
                  <p:pic>
                    <p:nvPicPr>
                      <p:cNvPr id="7" name="Object 6" descr="Vector F = m vector a."/>
                      <p:cNvPicPr/>
                      <p:nvPr/>
                    </p:nvPicPr>
                    <p:blipFill>
                      <a:blip r:embed="rId3"/>
                      <a:stretch>
                        <a:fillRect/>
                      </a:stretch>
                    </p:blipFill>
                    <p:spPr>
                      <a:xfrm>
                        <a:off x="2253554" y="1504606"/>
                        <a:ext cx="1059809" cy="479433"/>
                      </a:xfrm>
                      <a:prstGeom prst="rect">
                        <a:avLst/>
                      </a:prstGeom>
                    </p:spPr>
                  </p:pic>
                </p:oleObj>
              </mc:Fallback>
            </mc:AlternateContent>
          </a:graphicData>
        </a:graphic>
      </p:graphicFrame>
      <p:sp>
        <p:nvSpPr>
          <p:cNvPr id="5" name="Content Placeholder 4"/>
          <p:cNvSpPr>
            <a:spLocks noGrp="1"/>
          </p:cNvSpPr>
          <p:nvPr>
            <p:ph sz="quarter" idx="14"/>
          </p:nvPr>
        </p:nvSpPr>
        <p:spPr>
          <a:xfrm>
            <a:off x="1981201" y="2169006"/>
            <a:ext cx="3631721" cy="2437504"/>
          </a:xfrm>
        </p:spPr>
        <p:txBody>
          <a:bodyPr/>
          <a:lstStyle/>
          <a:p>
            <a:r>
              <a:rPr lang="en-US" dirty="0"/>
              <a:t>Object</a:t>
            </a:r>
            <a:r>
              <a:rPr lang="fr-FR" dirty="0"/>
              <a:t>'</a:t>
            </a:r>
            <a:r>
              <a:rPr lang="en-US" dirty="0"/>
              <a:t>s acceleration is in same direction as the net force acting on it.</a:t>
            </a:r>
          </a:p>
          <a:p>
            <a:r>
              <a:rPr lang="en-US" dirty="0"/>
              <a:t>We can examine the effects of changes to each component.</a:t>
            </a:r>
          </a:p>
        </p:txBody>
      </p:sp>
      <p:pic>
        <p:nvPicPr>
          <p:cNvPr id="6" name="Picture 5" descr="Diagram a. A puck is shown moving from left to right on a flat surface at various stages.  Below each image of the puck is a vector V moving left to right at the same magnitude. A puck moving with constant velocity: the vector sum = 0, vector a = 0. Diagram b. A puck is pushed from left to right on a flat surface. Vector a moves from left to right with same magnitude. Vector v moves from left to right with increasing magnitude. The vector sum F moves from left to right with the same magnitude. A constant force in the direction of motion causes a constant acceleration in the same direction as the force. Diagram c. A constant force opposite to the direction of motion causes a constant acceleration in the same direction as the force. The puck is pushed from right to left on a flat surface. Vector a and the vector sum F both moves from right to left with the same magnitude. Vector v moves in the opposite direction, left to right, with decreasing magnitude."/>
          <p:cNvPicPr>
            <a:picLocks noChangeAspect="1"/>
          </p:cNvPicPr>
          <p:nvPr/>
        </p:nvPicPr>
        <p:blipFill rotWithShape="1">
          <a:blip r:embed="rId4" cstate="print">
            <a:extLst>
              <a:ext uri="{28A0092B-C50C-407E-A947-70E740481C1C}">
                <a14:useLocalDpi xmlns:a14="http://schemas.microsoft.com/office/drawing/2010/main" val="0"/>
              </a:ext>
            </a:extLst>
          </a:blip>
          <a:srcRect b="2626"/>
          <a:stretch/>
        </p:blipFill>
        <p:spPr>
          <a:xfrm>
            <a:off x="5775307" y="1823385"/>
            <a:ext cx="5685840" cy="4673209"/>
          </a:xfrm>
          <a:prstGeom prst="rect">
            <a:avLst/>
          </a:prstGeom>
        </p:spPr>
      </p:pic>
    </p:spTree>
    <p:extLst>
      <p:ext uri="{BB962C8B-B14F-4D97-AF65-F5344CB8AC3E}">
        <p14:creationId xmlns:p14="http://schemas.microsoft.com/office/powerpoint/2010/main" val="192972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400" dirty="0"/>
              <a:t>Mass and Newton</a:t>
            </a:r>
            <a:r>
              <a:rPr lang="fr-FR" altLang="ja-JP" sz="3400" dirty="0"/>
              <a:t>’</a:t>
            </a:r>
            <a:r>
              <a:rPr lang="en-US" altLang="ja-JP" sz="3400" dirty="0"/>
              <a:t>s Second Law </a:t>
            </a:r>
            <a:r>
              <a:rPr lang="en-US" altLang="ja-JP" sz="1200" dirty="0">
                <a:solidFill>
                  <a:schemeClr val="bg1"/>
                </a:solidFill>
              </a:rPr>
              <a:t>Two</a:t>
            </a:r>
            <a:r>
              <a:rPr lang="en-US" altLang="ja-JP" sz="3400" dirty="0"/>
              <a:t> – Figure 4.12</a:t>
            </a:r>
            <a:endParaRPr lang="en-AU" sz="3400" dirty="0"/>
          </a:p>
        </p:txBody>
      </p:sp>
      <p:graphicFrame>
        <p:nvGraphicFramePr>
          <p:cNvPr id="10" name="Object 9"/>
          <p:cNvGraphicFramePr>
            <a:graphicFrameLocks noChangeAspect="1"/>
          </p:cNvGraphicFramePr>
          <p:nvPr/>
        </p:nvGraphicFramePr>
        <p:xfrm>
          <a:off x="8695855" y="303443"/>
          <a:ext cx="358775" cy="468313"/>
        </p:xfrm>
        <a:graphic>
          <a:graphicData uri="http://schemas.openxmlformats.org/presentationml/2006/ole">
            <mc:AlternateContent xmlns:mc="http://schemas.openxmlformats.org/markup-compatibility/2006">
              <mc:Choice xmlns:v="urn:schemas-microsoft-com:vml" Requires="v">
                <p:oleObj name="Equation" r:id="rId2" imgW="126720" imgH="164880" progId="Equation.DSMT4">
                  <p:embed/>
                </p:oleObj>
              </mc:Choice>
              <mc:Fallback>
                <p:oleObj name="Equation" r:id="rId2" imgW="126720" imgH="164880" progId="Equation.DSMT4">
                  <p:embed/>
                  <p:pic>
                    <p:nvPicPr>
                      <p:cNvPr id="10" name="Object 9"/>
                      <p:cNvPicPr/>
                      <p:nvPr/>
                    </p:nvPicPr>
                    <p:blipFill>
                      <a:blip r:embed="rId3"/>
                      <a:stretch>
                        <a:fillRect/>
                      </a:stretch>
                    </p:blipFill>
                    <p:spPr>
                      <a:xfrm>
                        <a:off x="8695855" y="303443"/>
                        <a:ext cx="358775" cy="468313"/>
                      </a:xfrm>
                      <a:prstGeom prst="rect">
                        <a:avLst/>
                      </a:prstGeom>
                    </p:spPr>
                  </p:pic>
                </p:oleObj>
              </mc:Fallback>
            </mc:AlternateContent>
          </a:graphicData>
        </a:graphic>
      </p:graphicFrame>
      <p:sp>
        <p:nvSpPr>
          <p:cNvPr id="8" name="Content Placeholder 7"/>
          <p:cNvSpPr>
            <a:spLocks noGrp="1"/>
          </p:cNvSpPr>
          <p:nvPr>
            <p:ph sz="quarter" idx="16"/>
          </p:nvPr>
        </p:nvSpPr>
        <p:spPr>
          <a:xfrm>
            <a:off x="1981200" y="1555749"/>
            <a:ext cx="3812875" cy="2490041"/>
          </a:xfrm>
        </p:spPr>
        <p:txBody>
          <a:bodyPr/>
          <a:lstStyle/>
          <a:p>
            <a:r>
              <a:rPr lang="en-US" sz="2400" dirty="0"/>
              <a:t>Let</a:t>
            </a:r>
            <a:r>
              <a:rPr lang="fr-FR" sz="2400" dirty="0"/>
              <a:t>'</a:t>
            </a:r>
            <a:r>
              <a:rPr lang="en-US" sz="2400" dirty="0"/>
              <a:t>s examine some situations with more than one mass.</a:t>
            </a:r>
          </a:p>
          <a:p>
            <a:r>
              <a:rPr lang="en-US" sz="2400" dirty="0"/>
              <a:t>In each case we have Newton</a:t>
            </a:r>
            <a:r>
              <a:rPr lang="fr-FR" sz="2400" dirty="0"/>
              <a:t>'</a:t>
            </a:r>
            <a:r>
              <a:rPr lang="en-US" sz="2400" dirty="0"/>
              <a:t>s second law of motion:</a:t>
            </a:r>
          </a:p>
        </p:txBody>
      </p:sp>
      <p:graphicFrame>
        <p:nvGraphicFramePr>
          <p:cNvPr id="11" name="Object 10" descr="The sum of vector F = m vector a."/>
          <p:cNvGraphicFramePr>
            <a:graphicFrameLocks noChangeAspect="1"/>
          </p:cNvGraphicFramePr>
          <p:nvPr/>
        </p:nvGraphicFramePr>
        <p:xfrm>
          <a:off x="2181463" y="4159093"/>
          <a:ext cx="1412875" cy="530225"/>
        </p:xfrm>
        <a:graphic>
          <a:graphicData uri="http://schemas.openxmlformats.org/presentationml/2006/ole">
            <mc:AlternateContent xmlns:mc="http://schemas.openxmlformats.org/markup-compatibility/2006">
              <mc:Choice xmlns:v="urn:schemas-microsoft-com:vml" Requires="v">
                <p:oleObj name="Equation" r:id="rId4" imgW="711000" imgH="266400" progId="Equation.DSMT4">
                  <p:embed/>
                </p:oleObj>
              </mc:Choice>
              <mc:Fallback>
                <p:oleObj name="Equation" r:id="rId4" imgW="711000" imgH="266400" progId="Equation.DSMT4">
                  <p:embed/>
                  <p:pic>
                    <p:nvPicPr>
                      <p:cNvPr id="11" name="Object 10" descr="The sum of vector F = m vector a."/>
                      <p:cNvPicPr/>
                      <p:nvPr/>
                    </p:nvPicPr>
                    <p:blipFill>
                      <a:blip r:embed="rId5"/>
                      <a:stretch>
                        <a:fillRect/>
                      </a:stretch>
                    </p:blipFill>
                    <p:spPr>
                      <a:xfrm>
                        <a:off x="2181463" y="4159093"/>
                        <a:ext cx="1412875" cy="530225"/>
                      </a:xfrm>
                      <a:prstGeom prst="rect">
                        <a:avLst/>
                      </a:prstGeom>
                    </p:spPr>
                  </p:pic>
                </p:oleObj>
              </mc:Fallback>
            </mc:AlternateContent>
          </a:graphicData>
        </a:graphic>
      </p:graphicFrame>
      <p:sp>
        <p:nvSpPr>
          <p:cNvPr id="6" name="Content Placeholder 5"/>
          <p:cNvSpPr>
            <a:spLocks noGrp="1"/>
          </p:cNvSpPr>
          <p:nvPr>
            <p:ph sz="quarter" idx="14"/>
          </p:nvPr>
        </p:nvSpPr>
        <p:spPr>
          <a:xfrm>
            <a:off x="1981201" y="4908428"/>
            <a:ext cx="3719513" cy="369355"/>
          </a:xfrm>
        </p:spPr>
        <p:txBody>
          <a:bodyPr/>
          <a:lstStyle/>
          <a:p>
            <a:r>
              <a:rPr lang="en-US" sz="2400" dirty="0"/>
              <a:t>Force in N, mass in k</a:t>
            </a:r>
            <a:r>
              <a:rPr lang="en-US" sz="100" dirty="0">
                <a:solidFill>
                  <a:schemeClr val="bg1"/>
                </a:solidFill>
              </a:rPr>
              <a:t>ilo</a:t>
            </a:r>
            <a:r>
              <a:rPr lang="en-US" sz="2400" dirty="0"/>
              <a:t>g</a:t>
            </a:r>
            <a:r>
              <a:rPr lang="en-US" sz="100" dirty="0">
                <a:solidFill>
                  <a:schemeClr val="bg1"/>
                </a:solidFill>
              </a:rPr>
              <a:t>ram</a:t>
            </a:r>
            <a:r>
              <a:rPr lang="en-US" sz="2400" dirty="0"/>
              <a:t>,</a:t>
            </a:r>
            <a:endParaRPr lang="en-AU" sz="2400" dirty="0"/>
          </a:p>
        </p:txBody>
      </p:sp>
      <p:sp>
        <p:nvSpPr>
          <p:cNvPr id="7" name="Content Placeholder 6"/>
          <p:cNvSpPr>
            <a:spLocks noGrp="1"/>
          </p:cNvSpPr>
          <p:nvPr>
            <p:ph sz="quarter" idx="15"/>
          </p:nvPr>
        </p:nvSpPr>
        <p:spPr>
          <a:xfrm>
            <a:off x="1978672" y="5338167"/>
            <a:ext cx="2944136" cy="389773"/>
          </a:xfrm>
        </p:spPr>
        <p:txBody>
          <a:bodyPr/>
          <a:lstStyle/>
          <a:p>
            <a:pPr marL="255600" indent="0">
              <a:buNone/>
            </a:pPr>
            <a:r>
              <a:rPr lang="en-US" sz="2400" dirty="0"/>
              <a:t>and acceleration in</a:t>
            </a:r>
            <a:endParaRPr lang="en-AU" sz="2400" dirty="0"/>
          </a:p>
        </p:txBody>
      </p:sp>
      <p:graphicFrame>
        <p:nvGraphicFramePr>
          <p:cNvPr id="15" name="Object 14" descr="Meters per second squared."/>
          <p:cNvGraphicFramePr>
            <a:graphicFrameLocks noChangeAspect="1"/>
          </p:cNvGraphicFramePr>
          <p:nvPr/>
        </p:nvGraphicFramePr>
        <p:xfrm>
          <a:off x="4960087" y="5301491"/>
          <a:ext cx="900921" cy="411856"/>
        </p:xfrm>
        <a:graphic>
          <a:graphicData uri="http://schemas.openxmlformats.org/presentationml/2006/ole">
            <mc:AlternateContent xmlns:mc="http://schemas.openxmlformats.org/markup-compatibility/2006">
              <mc:Choice xmlns:v="urn:schemas-microsoft-com:vml" Requires="v">
                <p:oleObj name="Equation" r:id="rId6" imgW="444240" imgH="203040" progId="Equation.DSMT4">
                  <p:embed/>
                </p:oleObj>
              </mc:Choice>
              <mc:Fallback>
                <p:oleObj name="Equation" r:id="rId6" imgW="444240" imgH="203040" progId="Equation.DSMT4">
                  <p:embed/>
                  <p:pic>
                    <p:nvPicPr>
                      <p:cNvPr id="15" name="Object 14" descr="Meters per second squared."/>
                      <p:cNvPicPr/>
                      <p:nvPr/>
                    </p:nvPicPr>
                    <p:blipFill>
                      <a:blip r:embed="rId7"/>
                      <a:stretch>
                        <a:fillRect/>
                      </a:stretch>
                    </p:blipFill>
                    <p:spPr>
                      <a:xfrm>
                        <a:off x="4960087" y="5301491"/>
                        <a:ext cx="900921" cy="411856"/>
                      </a:xfrm>
                      <a:prstGeom prst="rect">
                        <a:avLst/>
                      </a:prstGeom>
                    </p:spPr>
                  </p:pic>
                </p:oleObj>
              </mc:Fallback>
            </mc:AlternateContent>
          </a:graphicData>
        </a:graphic>
      </p:graphicFrame>
      <p:graphicFrame>
        <p:nvGraphicFramePr>
          <p:cNvPr id="16" name="Object 15" descr="1 N = left parenthesis 1 kilogram right parenthesis left parenthesis 1 meter per second."/>
          <p:cNvGraphicFramePr>
            <a:graphicFrameLocks noChangeAspect="1"/>
          </p:cNvGraphicFramePr>
          <p:nvPr/>
        </p:nvGraphicFramePr>
        <p:xfrm>
          <a:off x="2207340" y="5827605"/>
          <a:ext cx="2901950" cy="455613"/>
        </p:xfrm>
        <a:graphic>
          <a:graphicData uri="http://schemas.openxmlformats.org/presentationml/2006/ole">
            <mc:AlternateContent xmlns:mc="http://schemas.openxmlformats.org/markup-compatibility/2006">
              <mc:Choice xmlns:v="urn:schemas-microsoft-com:vml" Requires="v">
                <p:oleObj name="Equation" r:id="rId8" imgW="1460160" imgH="228600" progId="Equation.DSMT4">
                  <p:embed/>
                </p:oleObj>
              </mc:Choice>
              <mc:Fallback>
                <p:oleObj name="Equation" r:id="rId8" imgW="1460160" imgH="228600" progId="Equation.DSMT4">
                  <p:embed/>
                  <p:pic>
                    <p:nvPicPr>
                      <p:cNvPr id="16" name="Object 15" descr="1 N = left parenthesis 1 kilogram right parenthesis left parenthesis 1 meter per second."/>
                      <p:cNvPicPr/>
                      <p:nvPr/>
                    </p:nvPicPr>
                    <p:blipFill>
                      <a:blip r:embed="rId9"/>
                      <a:stretch>
                        <a:fillRect/>
                      </a:stretch>
                    </p:blipFill>
                    <p:spPr>
                      <a:xfrm>
                        <a:off x="2207340" y="5827605"/>
                        <a:ext cx="2901950" cy="455613"/>
                      </a:xfrm>
                      <a:prstGeom prst="rect">
                        <a:avLst/>
                      </a:prstGeom>
                    </p:spPr>
                  </p:pic>
                </p:oleObj>
              </mc:Fallback>
            </mc:AlternateContent>
          </a:graphicData>
        </a:graphic>
      </p:graphicFrame>
      <p:pic>
        <p:nvPicPr>
          <p:cNvPr id="12" name="Picture 11" descr="Diagram a. On the x axis, the object has a mass of m sub 1. Vector a sub 1 and the vector sum F are arrows that move from the object to the right. A known force vector sum F causes an object with mass m sub 1 to have an acceleration vector a sub 1. Diagram b. On the x axis, the second object has a mass of m sub 2. Vector a sub 2 and vector sum F are arrows that moves from the object to the right. The a sub 2 vector has a decreased magnitude than vector a sub 1 in the previous diagram. Applying the same force vector sum F to a second object and noting the acceleration allow us to measure the mass. Diagram c. On the x axis, the first object is on top of the second object; m sub 1 + m sub 2. Vector a sub 3 moves from left to right and has a decreased magnitude than vector a sub 2 in the previous diagram. The vector sum F moves from left to right on the x axis from the objects. When the two objects are fastened together, the same method shows that their composite mass is the sum of the individual masses."/>
          <p:cNvPicPr>
            <a:picLocks noChangeAspect="1"/>
          </p:cNvPicPr>
          <p:nvPr/>
        </p:nvPicPr>
        <p:blipFill rotWithShape="1">
          <a:blip r:embed="rId10">
            <a:extLst>
              <a:ext uri="{28A0092B-C50C-407E-A947-70E740481C1C}">
                <a14:useLocalDpi xmlns:a14="http://schemas.microsoft.com/office/drawing/2010/main" val="0"/>
              </a:ext>
            </a:extLst>
          </a:blip>
          <a:srcRect b="2898"/>
          <a:stretch/>
        </p:blipFill>
        <p:spPr>
          <a:xfrm>
            <a:off x="6881705" y="1431482"/>
            <a:ext cx="2316528" cy="4894716"/>
          </a:xfrm>
          <a:prstGeom prst="rect">
            <a:avLst/>
          </a:prstGeom>
        </p:spPr>
      </p:pic>
    </p:spTree>
    <p:extLst>
      <p:ext uri="{BB962C8B-B14F-4D97-AF65-F5344CB8AC3E}">
        <p14:creationId xmlns:p14="http://schemas.microsoft.com/office/powerpoint/2010/main" val="3494045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869082" y="133117"/>
            <a:ext cx="3197208" cy="6724883"/>
            <a:chOff x="8869082" y="133117"/>
            <a:chExt cx="3197208" cy="6724883"/>
          </a:xfrm>
        </p:grpSpPr>
        <p:grpSp>
          <p:nvGrpSpPr>
            <p:cNvPr id="4" name="Group 3"/>
            <p:cNvGrpSpPr/>
            <p:nvPr/>
          </p:nvGrpSpPr>
          <p:grpSpPr>
            <a:xfrm>
              <a:off x="8869082" y="133117"/>
              <a:ext cx="3197208" cy="6724883"/>
              <a:chOff x="8869082" y="133117"/>
              <a:chExt cx="3197208" cy="6724883"/>
            </a:xfrm>
          </p:grpSpPr>
          <p:pic>
            <p:nvPicPr>
              <p:cNvPr id="3" name="Picture 2" descr="04_12_Figure.jpg"/>
              <p:cNvPicPr>
                <a:picLocks noChangeAspect="1"/>
              </p:cNvPicPr>
              <p:nvPr/>
            </p:nvPicPr>
            <p:blipFill rotWithShape="1">
              <a:blip r:embed="rId2">
                <a:extLst>
                  <a:ext uri="{28A0092B-C50C-407E-A947-70E740481C1C}">
                    <a14:useLocalDpi xmlns:a14="http://schemas.microsoft.com/office/drawing/2010/main" val="0"/>
                  </a:ext>
                </a:extLst>
              </a:blip>
              <a:srcRect b="2898"/>
              <a:stretch/>
            </p:blipFill>
            <p:spPr>
              <a:xfrm>
                <a:off x="8910917" y="133117"/>
                <a:ext cx="3155373" cy="6667156"/>
              </a:xfrm>
              <a:prstGeom prst="rect">
                <a:avLst/>
              </a:prstGeom>
            </p:spPr>
          </p:pic>
          <p:sp>
            <p:nvSpPr>
              <p:cNvPr id="2" name="Rectangle 1"/>
              <p:cNvSpPr/>
              <p:nvPr/>
            </p:nvSpPr>
            <p:spPr>
              <a:xfrm>
                <a:off x="8869082" y="1625600"/>
                <a:ext cx="3197208" cy="523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919504" y="536293"/>
              <a:ext cx="45719" cy="196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877554" y="536293"/>
              <a:ext cx="45719" cy="196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55170" y="821644"/>
              <a:ext cx="47648" cy="1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702412" y="1360025"/>
              <a:ext cx="47648" cy="115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379743" y="285516"/>
                <a:ext cx="8008233" cy="1614416"/>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4.3	</a:t>
                </a:r>
                <a:r>
                  <a:rPr lang="en-US" sz="2400" dirty="0">
                    <a:solidFill>
                      <a:srgbClr val="FF0000"/>
                    </a:solidFill>
                    <a:latin typeface="Times New Roman" panose="02020603050405020304" pitchFamily="18" charset="0"/>
                    <a:cs typeface="Times New Roman" panose="02020603050405020304" pitchFamily="18" charset="0"/>
                  </a:rPr>
                  <a:t>Newton’s Second Law</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vector sum of all the forces acting on an object equals the object’s mass times its acceleration:</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bHide m:val="on"/>
                        <m:supHide m:val="on"/>
                        <m:ctrlPr>
                          <a:rPr lang="en-US" sz="2400" i="1" smtClean="0">
                            <a:latin typeface="Cambria Math" panose="02040503050406030204" pitchFamily="18" charset="0"/>
                            <a:cs typeface="Times New Roman" panose="02020603050405020304" pitchFamily="18" charset="0"/>
                          </a:rPr>
                        </m:ctrlPr>
                      </m:naryPr>
                      <m:sub/>
                      <m:sup/>
                      <m:e>
                        <m:acc>
                          <m:accPr>
                            <m:chr m:val="⃑"/>
                            <m:ctrlPr>
                              <a:rPr lang="en-US" sz="240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𝐹</m:t>
                            </m:r>
                          </m:e>
                        </m:acc>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𝑚</m:t>
                        </m:r>
                        <m:acc>
                          <m:accPr>
                            <m:chr m:val="⃑"/>
                            <m:ctrlPr>
                              <a:rPr lang="en-US" sz="2400" b="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𝑎</m:t>
                            </m:r>
                          </m:e>
                        </m:acc>
                      </m:e>
                    </m:nary>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79743" y="285516"/>
                <a:ext cx="8008233" cy="1614416"/>
              </a:xfrm>
              <a:prstGeom prst="rect">
                <a:avLst/>
              </a:prstGeom>
              <a:blipFill>
                <a:blip r:embed="rId3"/>
                <a:stretch>
                  <a:fillRect l="-1064" t="-2622"/>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79743" y="2225546"/>
                <a:ext cx="11686547" cy="4200061"/>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The net force </a:t>
                </a:r>
                <a14:m>
                  <m:oMath xmlns:m="http://schemas.openxmlformats.org/officeDocument/2006/math">
                    <m:nary>
                      <m:naryPr>
                        <m:chr m:val="∑"/>
                        <m:subHide m:val="on"/>
                        <m:supHide m:val="on"/>
                        <m:ctrlPr>
                          <a:rPr lang="en-US" sz="2400" i="1" smtClean="0">
                            <a:latin typeface="Cambria Math" panose="02040503050406030204" pitchFamily="18" charset="0"/>
                            <a:cs typeface="Times New Roman" panose="02020603050405020304" pitchFamily="18" charset="0"/>
                          </a:rPr>
                        </m:ctrlPr>
                      </m:naryPr>
                      <m:sub/>
                      <m:sup/>
                      <m:e>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𝐹</m:t>
                            </m:r>
                          </m:e>
                        </m:acc>
                      </m:e>
                    </m:nary>
                  </m:oMath>
                </a14:m>
                <a:r>
                  <a:rPr lang="en-US" sz="2400" dirty="0">
                    <a:latin typeface="Times New Roman" panose="02020603050405020304" pitchFamily="18" charset="0"/>
                    <a:cs typeface="Times New Roman" panose="02020603050405020304" pitchFamily="18" charset="0"/>
                  </a:rPr>
                  <a:t> and the acceleration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𝑎</m:t>
                        </m:r>
                      </m:e>
                    </m:acc>
                  </m:oMath>
                </a14:m>
                <a:r>
                  <a:rPr lang="en-US" sz="2400" dirty="0">
                    <a:latin typeface="Times New Roman" panose="02020603050405020304" pitchFamily="18" charset="0"/>
                    <a:cs typeface="Times New Roman" panose="02020603050405020304" pitchFamily="18" charset="0"/>
                  </a:rPr>
                  <a:t> have the same direction.</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magnitude of the acceleration is proportional to the magnitude of the net force.</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One may also express Newton’s Second Law in this format:</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𝑎</m:t>
                        </m:r>
                      </m:e>
                    </m:acc>
                    <m:r>
                      <a:rPr lang="en-US" sz="2400" b="0" i="1" smtClean="0">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cs typeface="Times New Roman" panose="02020603050405020304" pitchFamily="18" charset="0"/>
                          </a:rPr>
                          <m:t>𝑚</m:t>
                        </m:r>
                      </m:den>
                    </m:f>
                    <m:nary>
                      <m:naryPr>
                        <m:chr m:val="∑"/>
                        <m:subHide m:val="on"/>
                        <m:supHide m:val="on"/>
                        <m:ctrlPr>
                          <a:rPr lang="en-US" sz="2400" i="1">
                            <a:latin typeface="Cambria Math" panose="02040503050406030204" pitchFamily="18" charset="0"/>
                            <a:cs typeface="Times New Roman" panose="02020603050405020304" pitchFamily="18" charset="0"/>
                          </a:rPr>
                        </m:ctrlPr>
                      </m:naryPr>
                      <m:sub/>
                      <m:sup/>
                      <m:e>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𝐹</m:t>
                            </m:r>
                          </m:e>
                        </m:acc>
                      </m:e>
                    </m:nary>
                  </m:oMath>
                </a14:m>
                <a:r>
                  <a:rPr lang="en-US" sz="2400" dirty="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Therefore, in terms of magnitude:</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magnitude of the acceleration is proportional to the magnitude of the net force.</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magnitude of the acceleration is inversely proportional to the mass.</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Units: Force is measured in Newton or N:    </a:t>
                </a:r>
                <a:r>
                  <a:rPr lang="en-US" sz="2400" dirty="0">
                    <a:solidFill>
                      <a:srgbClr val="FF0000"/>
                    </a:solidFill>
                    <a:latin typeface="Times New Roman" panose="02020603050405020304" pitchFamily="18" charset="0"/>
                    <a:cs typeface="Times New Roman" panose="02020603050405020304" pitchFamily="18" charset="0"/>
                  </a:rPr>
                  <a:t>1 N = (1 kg)(1 m/s</a:t>
                </a:r>
                <a:r>
                  <a:rPr lang="en-US" sz="2400" baseline="300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a:t>
                </a:r>
              </a:p>
            </p:txBody>
          </p:sp>
        </mc:Choice>
        <mc:Fallback>
          <p:sp>
            <p:nvSpPr>
              <p:cNvPr id="5" name="TextBox 4"/>
              <p:cNvSpPr txBox="1">
                <a:spLocks noRot="1" noChangeAspect="1" noMove="1" noResize="1" noEditPoints="1" noAdjustHandles="1" noChangeArrowheads="1" noChangeShapeType="1" noTextEdit="1"/>
              </p:cNvSpPr>
              <p:nvPr/>
            </p:nvSpPr>
            <p:spPr>
              <a:xfrm>
                <a:off x="379743" y="2225546"/>
                <a:ext cx="11686547" cy="4200061"/>
              </a:xfrm>
              <a:prstGeom prst="rect">
                <a:avLst/>
              </a:prstGeom>
              <a:blipFill>
                <a:blip r:embed="rId4"/>
                <a:stretch>
                  <a:fillRect l="-730" b="-2315"/>
                </a:stretch>
              </a:blipFill>
              <a:ln>
                <a:solidFill>
                  <a:schemeClr val="tx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474ABCAE-D1FA-443D-8F4E-74F1922AE4AF}"/>
              </a:ext>
            </a:extLst>
          </p:cNvPr>
          <p:cNvSpPr txBox="1"/>
          <p:nvPr/>
        </p:nvSpPr>
        <p:spPr>
          <a:xfrm>
            <a:off x="9551401" y="6566555"/>
            <a:ext cx="2514889" cy="369332"/>
          </a:xfrm>
          <a:prstGeom prst="rect">
            <a:avLst/>
          </a:prstGeom>
          <a:noFill/>
        </p:spPr>
        <p:txBody>
          <a:bodyPr wrap="square" rtlCol="0">
            <a:spAutoFit/>
          </a:bodyPr>
          <a:lstStyle/>
          <a:p>
            <a:r>
              <a:rPr lang="en-US" dirty="0"/>
              <a:t>Courtesy of Wenhao Wu</a:t>
            </a:r>
          </a:p>
        </p:txBody>
      </p:sp>
    </p:spTree>
    <p:extLst>
      <p:ext uri="{BB962C8B-B14F-4D97-AF65-F5344CB8AC3E}">
        <p14:creationId xmlns:p14="http://schemas.microsoft.com/office/powerpoint/2010/main" val="580159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14893" y="72558"/>
                <a:ext cx="11632863" cy="633571"/>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a:t>
                </a:r>
                <a:r>
                  <a:rPr lang="en-US" sz="2400" dirty="0">
                    <a:solidFill>
                      <a:schemeClr val="tx1"/>
                    </a:solidFill>
                    <a:latin typeface="Times New Roman" panose="02020603050405020304" pitchFamily="18" charset="0"/>
                    <a:cs typeface="Times New Roman" panose="02020603050405020304" pitchFamily="18" charset="0"/>
                  </a:rPr>
                  <a:t>he Component Form:	</a:t>
                </a:r>
                <a14:m>
                  <m:oMath xmlns:m="http://schemas.openxmlformats.org/officeDocument/2006/math">
                    <m:nary>
                      <m:naryPr>
                        <m:chr m:val="∑"/>
                        <m:subHide m:val="on"/>
                        <m:supHide m:val="on"/>
                        <m:ctrlPr>
                          <a:rPr lang="en-US" sz="2400" i="1" smtClean="0">
                            <a:solidFill>
                              <a:schemeClr val="tx1"/>
                            </a:solidFill>
                            <a:latin typeface="Cambria Math" panose="02040503050406030204" pitchFamily="18" charset="0"/>
                            <a:cs typeface="Times New Roman" panose="02020603050405020304" pitchFamily="18" charset="0"/>
                          </a:rPr>
                        </m:ctrlPr>
                      </m:naryPr>
                      <m:sub/>
                      <m:sup/>
                      <m:e>
                        <m:acc>
                          <m:accPr>
                            <m:chr m:val="⃑"/>
                            <m:ctrlPr>
                              <a:rPr lang="en-US" sz="2400" i="1" smtClean="0">
                                <a:solidFill>
                                  <a:schemeClr val="tx1"/>
                                </a:solidFill>
                                <a:latin typeface="Cambria Math" panose="02040503050406030204" pitchFamily="18" charset="0"/>
                                <a:cs typeface="Times New Roman" panose="02020603050405020304" pitchFamily="18" charset="0"/>
                              </a:rPr>
                            </m:ctrlPr>
                          </m:accPr>
                          <m:e>
                            <m:r>
                              <a:rPr lang="en-US" sz="2400" b="0" i="1" smtClean="0">
                                <a:solidFill>
                                  <a:schemeClr val="tx1"/>
                                </a:solidFill>
                                <a:latin typeface="Cambria Math" panose="02040503050406030204" pitchFamily="18" charset="0"/>
                                <a:cs typeface="Times New Roman" panose="02020603050405020304" pitchFamily="18" charset="0"/>
                              </a:rPr>
                              <m:t>𝐹</m:t>
                            </m:r>
                          </m:e>
                        </m:acc>
                        <m:r>
                          <a:rPr lang="en-US" sz="2400" b="0" i="1" smtClean="0">
                            <a:solidFill>
                              <a:schemeClr val="tx1"/>
                            </a:solidFill>
                            <a:latin typeface="Cambria Math" panose="02040503050406030204" pitchFamily="18" charset="0"/>
                            <a:cs typeface="Times New Roman" panose="02020603050405020304" pitchFamily="18" charset="0"/>
                          </a:rPr>
                          <m:t>=</m:t>
                        </m:r>
                        <m:r>
                          <a:rPr lang="en-US" sz="2400" b="0" i="1" smtClean="0">
                            <a:solidFill>
                              <a:schemeClr val="tx1"/>
                            </a:solidFill>
                            <a:latin typeface="Cambria Math" panose="02040503050406030204" pitchFamily="18" charset="0"/>
                            <a:cs typeface="Times New Roman" panose="02020603050405020304" pitchFamily="18" charset="0"/>
                          </a:rPr>
                          <m:t>𝑚</m:t>
                        </m:r>
                        <m:acc>
                          <m:accPr>
                            <m:chr m:val="⃑"/>
                            <m:ctrlPr>
                              <a:rPr lang="en-US" sz="2400" b="0" i="1" smtClean="0">
                                <a:solidFill>
                                  <a:schemeClr val="tx1"/>
                                </a:solidFill>
                                <a:latin typeface="Cambria Math" panose="02040503050406030204" pitchFamily="18" charset="0"/>
                                <a:cs typeface="Times New Roman" panose="02020603050405020304" pitchFamily="18" charset="0"/>
                              </a:rPr>
                            </m:ctrlPr>
                          </m:accPr>
                          <m:e>
                            <m:r>
                              <a:rPr lang="en-US" sz="2400" b="0" i="1" smtClean="0">
                                <a:solidFill>
                                  <a:schemeClr val="tx1"/>
                                </a:solidFill>
                                <a:latin typeface="Cambria Math" panose="02040503050406030204" pitchFamily="18" charset="0"/>
                                <a:cs typeface="Times New Roman" panose="02020603050405020304" pitchFamily="18" charset="0"/>
                              </a:rPr>
                              <m:t>𝑎</m:t>
                            </m:r>
                          </m:e>
                        </m:acc>
                      </m:e>
                    </m:nary>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36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bHide m:val="on"/>
                        <m:supHide m:val="on"/>
                        <m:ctrlPr>
                          <a:rPr lang="en-US" sz="2400" i="1" smtClean="0">
                            <a:latin typeface="Cambria Math" panose="02040503050406030204" pitchFamily="18" charset="0"/>
                            <a:cs typeface="Times New Roman" panose="020206030504050203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𝑥</m:t>
                            </m:r>
                          </m:sub>
                        </m:sSub>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𝑚</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𝑎</m:t>
                            </m:r>
                          </m:e>
                          <m:sub>
                            <m:r>
                              <a:rPr lang="en-US" sz="2400" i="1">
                                <a:latin typeface="Cambria Math" panose="02040503050406030204" pitchFamily="18" charset="0"/>
                              </a:rPr>
                              <m:t>𝑥</m:t>
                            </m:r>
                          </m:sub>
                        </m:sSub>
                      </m:e>
                    </m:nary>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nary>
                      <m:naryPr>
                        <m:chr m:val="∑"/>
                        <m:subHide m:val="on"/>
                        <m:supHide m:val="on"/>
                        <m:ctrlPr>
                          <a:rPr lang="en-US" sz="2400" i="1">
                            <a:latin typeface="Cambria Math" panose="02040503050406030204" pitchFamily="18" charset="0"/>
                            <a:cs typeface="Times New Roman" panose="020206030504050203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𝑦</m:t>
                            </m:r>
                          </m:sub>
                        </m:sSub>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𝑚</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𝑦</m:t>
                            </m:r>
                          </m:sub>
                        </m:sSub>
                      </m:e>
                    </m:nary>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4893" y="72558"/>
                <a:ext cx="11632863" cy="633571"/>
              </a:xfrm>
              <a:prstGeom prst="rect">
                <a:avLst/>
              </a:prstGeom>
              <a:blipFill>
                <a:blip r:embed="rId2"/>
                <a:stretch>
                  <a:fillRect l="-785" b="-15094"/>
                </a:stretch>
              </a:blipFill>
              <a:ln>
                <a:solidFill>
                  <a:schemeClr val="tx1"/>
                </a:solidFill>
              </a:ln>
            </p:spPr>
            <p:txBody>
              <a:bodyPr/>
              <a:lstStyle/>
              <a:p>
                <a:r>
                  <a:rPr lang="en-US">
                    <a:noFill/>
                  </a:rPr>
                  <a:t> </a:t>
                </a:r>
              </a:p>
            </p:txBody>
          </p:sp>
        </mc:Fallback>
      </mc:AlternateContent>
      <p:sp>
        <p:nvSpPr>
          <p:cNvPr id="3" name="TextBox 2"/>
          <p:cNvSpPr txBox="1"/>
          <p:nvPr/>
        </p:nvSpPr>
        <p:spPr>
          <a:xfrm>
            <a:off x="306417" y="755436"/>
            <a:ext cx="8671711" cy="3200876"/>
          </a:xfrm>
          <a:prstGeom prst="rect">
            <a:avLst/>
          </a:prstGeom>
          <a:noFill/>
          <a:ln>
            <a:solidFill>
              <a:schemeClr val="tx1"/>
            </a:solidFill>
          </a:ln>
        </p:spPr>
        <p:txBody>
          <a:bodyPr wrap="square" rtlCol="0">
            <a:spAutoFit/>
          </a:bodyPr>
          <a:lstStyle/>
          <a:p>
            <a:r>
              <a:rPr lang="en-US" sz="2400" dirty="0">
                <a:solidFill>
                  <a:schemeClr val="tx1"/>
                </a:solidFill>
                <a:latin typeface="Times New Roman" panose="02020603050405020304" pitchFamily="18" charset="0"/>
                <a:cs typeface="Times New Roman" panose="02020603050405020304" pitchFamily="18" charset="0"/>
              </a:rPr>
              <a:t>Example: An object of mass 5.0 kg is acted upon by two forces, </a:t>
            </a:r>
            <a:r>
              <a:rPr lang="en-US" sz="2400" i="1" dirty="0">
                <a:solidFill>
                  <a:schemeClr val="tx1"/>
                </a:solidFill>
                <a:latin typeface="Times New Roman" panose="02020603050405020304" pitchFamily="18" charset="0"/>
                <a:cs typeface="Times New Roman" panose="02020603050405020304" pitchFamily="18" charset="0"/>
              </a:rPr>
              <a:t>F</a:t>
            </a:r>
            <a:r>
              <a:rPr lang="en-US" sz="2400" i="1" baseline="-25000" dirty="0">
                <a:solidFill>
                  <a:schemeClr val="tx1"/>
                </a:solidFill>
                <a:latin typeface="Times New Roman" panose="02020603050405020304" pitchFamily="18" charset="0"/>
                <a:cs typeface="Times New Roman" panose="02020603050405020304" pitchFamily="18" charset="0"/>
              </a:rPr>
              <a:t>A</a:t>
            </a:r>
            <a:r>
              <a:rPr lang="en-US" sz="2400" dirty="0">
                <a:solidFill>
                  <a:schemeClr val="tx1"/>
                </a:solidFill>
                <a:latin typeface="Times New Roman" panose="02020603050405020304" pitchFamily="18" charset="0"/>
                <a:cs typeface="Times New Roman" panose="02020603050405020304" pitchFamily="18" charset="0"/>
              </a:rPr>
              <a:t> and </a:t>
            </a:r>
            <a:r>
              <a:rPr lang="en-US" sz="2400" i="1" dirty="0">
                <a:solidFill>
                  <a:schemeClr val="tx1"/>
                </a:solidFill>
                <a:latin typeface="Times New Roman" panose="02020603050405020304" pitchFamily="18" charset="0"/>
                <a:cs typeface="Times New Roman" panose="02020603050405020304" pitchFamily="18" charset="0"/>
              </a:rPr>
              <a:t>F</a:t>
            </a:r>
            <a:r>
              <a:rPr lang="en-US" sz="2400" i="1" baseline="-25000" dirty="0">
                <a:solidFill>
                  <a:schemeClr val="tx1"/>
                </a:solidFill>
                <a:latin typeface="Times New Roman" panose="02020603050405020304" pitchFamily="18" charset="0"/>
                <a:cs typeface="Times New Roman" panose="02020603050405020304" pitchFamily="18" charset="0"/>
              </a:rPr>
              <a:t>B</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directed toward east and has a magnitude 3.0 N. </a:t>
            </a:r>
            <a:r>
              <a:rPr lang="en-US" sz="2400" i="1" dirty="0">
                <a:latin typeface="Times New Roman" panose="02020603050405020304" pitchFamily="18" charset="0"/>
                <a:cs typeface="Times New Roman" panose="02020603050405020304" pitchFamily="18" charset="0"/>
              </a:rPr>
              <a:t>F</a:t>
            </a:r>
            <a:r>
              <a:rPr lang="en-US" sz="2400" i="1" baseline="-25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is directed toward north and has a magnitude 4.0 N.</a:t>
            </a:r>
          </a:p>
          <a:p>
            <a:endParaRPr lang="en-US" sz="1000" dirty="0">
              <a:solidFill>
                <a:schemeClr val="tx1"/>
              </a:solidFill>
              <a:latin typeface="Times New Roman" panose="02020603050405020304" pitchFamily="18" charset="0"/>
              <a:cs typeface="Times New Roman" panose="02020603050405020304" pitchFamily="18" charset="0"/>
            </a:endParaRPr>
          </a:p>
          <a:p>
            <a:pPr marL="457200" indent="-457200">
              <a:buAutoNum type="alphaLcParenBoth"/>
            </a:pPr>
            <a:r>
              <a:rPr lang="en-US" sz="2400" dirty="0">
                <a:latin typeface="Times New Roman" panose="02020603050405020304" pitchFamily="18" charset="0"/>
                <a:cs typeface="Times New Roman" panose="02020603050405020304" pitchFamily="18" charset="0"/>
              </a:rPr>
              <a:t>Draw diagram that describes this situation.</a:t>
            </a:r>
          </a:p>
          <a:p>
            <a:pPr marL="457200" indent="-457200">
              <a:buAutoNum type="alphaLcParenBoth"/>
            </a:pPr>
            <a:r>
              <a:rPr lang="en-US" sz="2400" dirty="0">
                <a:solidFill>
                  <a:schemeClr val="tx1"/>
                </a:solidFill>
                <a:latin typeface="Times New Roman" panose="02020603050405020304" pitchFamily="18" charset="0"/>
                <a:cs typeface="Times New Roman" panose="02020603050405020304" pitchFamily="18" charset="0"/>
              </a:rPr>
              <a:t>Set up a coordinate system.</a:t>
            </a:r>
          </a:p>
          <a:p>
            <a:pPr marL="457200" indent="-457200">
              <a:buAutoNum type="alphaLcParenBoth"/>
            </a:pPr>
            <a:r>
              <a:rPr lang="en-US" sz="2400" dirty="0">
                <a:latin typeface="Times New Roman" panose="02020603050405020304" pitchFamily="18" charset="0"/>
                <a:cs typeface="Times New Roman" panose="02020603050405020304" pitchFamily="18" charset="0"/>
              </a:rPr>
              <a:t>Calculate the components, the magnitude, and the direction of the net force.</a:t>
            </a:r>
          </a:p>
          <a:p>
            <a:pPr marL="457200" indent="-457200">
              <a:buAutoNum type="alphaLcParenBoth"/>
            </a:pPr>
            <a:r>
              <a:rPr lang="en-US" sz="2400" dirty="0">
                <a:solidFill>
                  <a:schemeClr val="tx1"/>
                </a:solidFill>
                <a:latin typeface="Times New Roman" panose="02020603050405020304" pitchFamily="18" charset="0"/>
                <a:cs typeface="Times New Roman" panose="02020603050405020304" pitchFamily="18" charset="0"/>
              </a:rPr>
              <a:t>Calculate the components and the magnitude of the acceleration. </a:t>
            </a:r>
          </a:p>
        </p:txBody>
      </p:sp>
      <mc:AlternateContent xmlns:mc="http://schemas.openxmlformats.org/markup-compatibility/2006" xmlns:a14="http://schemas.microsoft.com/office/drawing/2010/main">
        <mc:Choice Requires="a14">
          <p:sp>
            <p:nvSpPr>
              <p:cNvPr id="38" name="TextBox 37"/>
              <p:cNvSpPr txBox="1"/>
              <p:nvPr/>
            </p:nvSpPr>
            <p:spPr>
              <a:xfrm>
                <a:off x="314892" y="4029747"/>
                <a:ext cx="11632864" cy="2755241"/>
              </a:xfrm>
              <a:prstGeom prst="rect">
                <a:avLst/>
              </a:prstGeom>
              <a:noFill/>
              <a:ln>
                <a:solidFill>
                  <a:schemeClr val="tx1"/>
                </a:solidFill>
              </a:ln>
            </p:spPr>
            <p:txBody>
              <a:bodyPr wrap="square" rtlCol="0">
                <a:spAutoFit/>
              </a:bodyPr>
              <a:lstStyle/>
              <a:p>
                <a:pPr marL="457200" indent="-457200">
                  <a:buAutoNum type="alphaLcParenBoth"/>
                </a:pPr>
                <a:r>
                  <a:rPr lang="en-US" sz="2400" dirty="0">
                    <a:latin typeface="Times New Roman" panose="02020603050405020304" pitchFamily="18" charset="0"/>
                    <a:cs typeface="Times New Roman" panose="02020603050405020304" pitchFamily="18" charset="0"/>
                  </a:rPr>
                  <a:t>Sketch a diagram that describes this situation.</a:t>
                </a:r>
              </a:p>
              <a:p>
                <a:pPr marL="457200" indent="-457200">
                  <a:buAutoNum type="alphaLcParenBoth"/>
                </a:pPr>
                <a:r>
                  <a:rPr lang="en-US" sz="2400" dirty="0">
                    <a:solidFill>
                      <a:schemeClr val="tx1"/>
                    </a:solidFill>
                    <a:latin typeface="Times New Roman" panose="02020603050405020304" pitchFamily="18" charset="0"/>
                    <a:cs typeface="Times New Roman" panose="02020603050405020304" pitchFamily="18" charset="0"/>
                  </a:rPr>
                  <a:t>Set up a coordinate system.</a:t>
                </a:r>
              </a:p>
              <a:p>
                <a:pPr marL="457200" indent="-457200">
                  <a:buFontTx/>
                  <a:buAutoNum type="alphaLcParenBoth"/>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𝑥</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𝐴</m:t>
                        </m:r>
                        <m:r>
                          <a:rPr lang="en-US" sz="2400" i="1">
                            <a:latin typeface="Cambria Math" panose="02040503050406030204" pitchFamily="18" charset="0"/>
                          </a:rPr>
                          <m:t>𝑥</m:t>
                        </m:r>
                      </m:sub>
                    </m:sSub>
                    <m:r>
                      <a:rPr lang="en-US" sz="2400" b="0" i="1" smtClean="0">
                        <a:latin typeface="Cambria Math" panose="020405030504060302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3.0 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𝑦</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𝐵𝑦</m:t>
                        </m:r>
                      </m:sub>
                    </m:sSub>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4.0 N</a:t>
                </a:r>
              </a:p>
              <a:p>
                <a:pPr lvl="1"/>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𝐹</m:t>
                    </m:r>
                    <m:r>
                      <a:rPr lang="en-US" sz="240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.0</m:t>
                            </m:r>
                          </m:e>
                          <m:sup>
                            <m:r>
                              <a:rPr lang="en-US" sz="2400" i="1">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4.0</m:t>
                            </m:r>
                          </m:e>
                          <m:sup>
                            <m:r>
                              <a:rPr lang="en-US" sz="2400" i="1">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e>
                      <m:sup>
                        <m:r>
                          <a:rPr lang="en-US" sz="2400" b="0" i="1" smtClean="0">
                            <a:latin typeface="Cambria Math" panose="02040503050406030204" pitchFamily="18" charset="0"/>
                            <a:cs typeface="Times New Roman" panose="02020603050405020304" pitchFamily="18" charset="0"/>
                          </a:rPr>
                          <m:t>1/2</m:t>
                        </m:r>
                      </m:sup>
                    </m:sSup>
                    <m:r>
                      <a:rPr lang="en-US" sz="2400" b="0" i="1" smtClean="0">
                        <a:latin typeface="Cambria Math" panose="02040503050406030204" pitchFamily="18" charset="0"/>
                        <a:cs typeface="Times New Roman" panose="02020603050405020304" pitchFamily="18" charset="0"/>
                      </a:rPr>
                      <m:t> =5.0</m:t>
                    </m:r>
                  </m:oMath>
                </a14:m>
                <a:r>
                  <a:rPr lang="en-US" sz="2400" dirty="0">
                    <a:latin typeface="Times New Roman" panose="02020603050405020304" pitchFamily="18" charset="0"/>
                    <a:cs typeface="Times New Roman" panose="02020603050405020304" pitchFamily="18" charset="0"/>
                  </a:rPr>
                  <a:t> 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𝑡𝑎𝑛</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m:t>
                        </m:r>
                      </m:sup>
                    </m:sSup>
                    <m:d>
                      <m:d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4.0</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3.0</m:t>
                            </m:r>
                          </m:den>
                        </m:f>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=53°</m:t>
                    </m:r>
                  </m:oMath>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marL="457200" indent="-457200">
                  <a:buFontTx/>
                  <a:buAutoNum type="alphaLcParenBoth"/>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𝑎</m:t>
                        </m:r>
                      </m:e>
                      <m:sub>
                        <m:r>
                          <a:rPr lang="en-US" sz="2400" i="1">
                            <a:latin typeface="Cambria Math" panose="02040503050406030204" pitchFamily="18" charset="0"/>
                          </a:rPr>
                          <m:t>𝑥</m:t>
                        </m:r>
                      </m:sub>
                    </m:sSub>
                    <m:r>
                      <a:rPr lang="en-US" sz="2400" i="1">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𝑥</m:t>
                            </m:r>
                          </m:sub>
                        </m:sSub>
                      </m:num>
                      <m:den>
                        <m:r>
                          <a:rPr lang="en-US" sz="2400" b="0" i="1" smtClean="0">
                            <a:latin typeface="Cambria Math" panose="02040503050406030204" pitchFamily="18" charset="0"/>
                          </a:rPr>
                          <m:t>𝑚</m:t>
                        </m:r>
                      </m:den>
                    </m:f>
                    <m:r>
                      <a:rPr lang="en-US" sz="2400" i="1">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3.0</m:t>
                        </m:r>
                      </m:num>
                      <m:den>
                        <m:r>
                          <a:rPr lang="en-US" sz="2400" b="0" i="1" smtClean="0">
                            <a:latin typeface="Cambria Math" panose="02040503050406030204" pitchFamily="18" charset="0"/>
                          </a:rPr>
                          <m:t>5.0</m:t>
                        </m:r>
                      </m:den>
                    </m:f>
                    <m:r>
                      <a:rPr lang="en-US" sz="2400" b="0" i="1" smtClean="0">
                        <a:latin typeface="Cambria Math" panose="02040503050406030204" pitchFamily="18" charset="0"/>
                      </a:rPr>
                      <m:t>=0.60</m:t>
                    </m:r>
                  </m:oMath>
                </a14:m>
                <a:r>
                  <a:rPr lang="en-US" sz="2400" dirty="0">
                    <a:latin typeface="Times New Roman" panose="02020603050405020304" pitchFamily="18" charset="0"/>
                    <a:cs typeface="Times New Roman" panose="02020603050405020304" pitchFamily="18" charset="0"/>
                  </a:rPr>
                  <a:t> m/s</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b="0" i="1" smtClean="0">
                            <a:latin typeface="Cambria Math" panose="02040503050406030204" pitchFamily="18" charset="0"/>
                          </a:rPr>
                          <m:t>𝑦</m:t>
                        </m:r>
                      </m:sub>
                    </m:sSub>
                    <m:r>
                      <a:rPr lang="en-US"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𝑦</m:t>
                            </m:r>
                          </m:sub>
                        </m:sSub>
                      </m:num>
                      <m:den>
                        <m:r>
                          <a:rPr lang="en-US" sz="2400" i="1">
                            <a:latin typeface="Cambria Math" panose="02040503050406030204" pitchFamily="18" charset="0"/>
                          </a:rPr>
                          <m:t>𝑚</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4</m:t>
                        </m:r>
                        <m:r>
                          <a:rPr lang="en-US" sz="2400" i="1">
                            <a:latin typeface="Cambria Math" panose="02040503050406030204" pitchFamily="18" charset="0"/>
                          </a:rPr>
                          <m:t>.0</m:t>
                        </m:r>
                      </m:num>
                      <m:den>
                        <m:r>
                          <a:rPr lang="en-US" sz="2400" i="1">
                            <a:latin typeface="Cambria Math" panose="02040503050406030204" pitchFamily="18" charset="0"/>
                          </a:rPr>
                          <m:t>5.0</m:t>
                        </m:r>
                      </m:den>
                    </m:f>
                    <m:r>
                      <a:rPr lang="en-US" sz="2400" i="1">
                        <a:latin typeface="Cambria Math" panose="02040503050406030204" pitchFamily="18" charset="0"/>
                      </a:rPr>
                      <m:t>=0.</m:t>
                    </m:r>
                    <m:r>
                      <a:rPr lang="en-US" sz="2400" b="0" i="1" smtClean="0">
                        <a:latin typeface="Cambria Math" panose="02040503050406030204" pitchFamily="18" charset="0"/>
                      </a:rPr>
                      <m:t>80</m:t>
                    </m:r>
                  </m:oMath>
                </a14:m>
                <a:r>
                  <a:rPr lang="en-US" sz="2400" dirty="0">
                    <a:latin typeface="Times New Roman" panose="02020603050405020304" pitchFamily="18" charset="0"/>
                    <a:cs typeface="Times New Roman" panose="02020603050405020304" pitchFamily="18" charset="0"/>
                  </a:rPr>
                  <a:t> m/s</a:t>
                </a:r>
                <a:r>
                  <a:rPr lang="en-US" sz="2400" baseline="30000" dirty="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0.60</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0.80</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e>
                      <m:sup>
                        <m:r>
                          <a:rPr lang="en-US" sz="2400" i="1">
                            <a:latin typeface="Cambria Math" panose="02040503050406030204" pitchFamily="18" charset="0"/>
                            <a:cs typeface="Times New Roman" panose="02020603050405020304" pitchFamily="18" charset="0"/>
                          </a:rPr>
                          <m:t>1/2</m:t>
                        </m:r>
                      </m:sup>
                    </m:sSup>
                    <m:r>
                      <a:rPr lang="en-US" sz="2400" i="1">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m/s</a:t>
                </a:r>
                <a:r>
                  <a:rPr lang="en-US" sz="2400" baseline="30000" dirty="0">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or	</a:t>
                </a:r>
                <a:r>
                  <a:rPr lang="en-US" sz="2400" i="1" dirty="0">
                    <a:solidFill>
                      <a:schemeClr val="tx1"/>
                    </a:solidFill>
                    <a:latin typeface="Times New Roman" panose="02020603050405020304" pitchFamily="18" charset="0"/>
                    <a:cs typeface="Times New Roman" panose="02020603050405020304" pitchFamily="18" charset="0"/>
                  </a:rPr>
                  <a:t>a</a:t>
                </a:r>
                <a:r>
                  <a:rPr lang="en-US" sz="2400" dirty="0">
                    <a:solidFill>
                      <a:schemeClr val="tx1"/>
                    </a:solidFill>
                    <a:latin typeface="Times New Roman" panose="02020603050405020304" pitchFamily="18" charset="0"/>
                    <a:cs typeface="Times New Roman" panose="02020603050405020304" pitchFamily="18" charset="0"/>
                  </a:rPr>
                  <a:t> = </a:t>
                </a:r>
                <a:r>
                  <a:rPr lang="en-US" sz="2400" i="1" dirty="0">
                    <a:solidFill>
                      <a:schemeClr val="tx1"/>
                    </a:solidFill>
                    <a:latin typeface="Times New Roman" panose="02020603050405020304" pitchFamily="18" charset="0"/>
                    <a:cs typeface="Times New Roman" panose="02020603050405020304" pitchFamily="18" charset="0"/>
                  </a:rPr>
                  <a:t>F</a:t>
                </a:r>
                <a:r>
                  <a:rPr lang="en-US" sz="2400" dirty="0">
                    <a:solidFill>
                      <a:schemeClr val="tx1"/>
                    </a:solidFill>
                    <a:latin typeface="Times New Roman" panose="02020603050405020304" pitchFamily="18" charset="0"/>
                    <a:cs typeface="Times New Roman" panose="02020603050405020304" pitchFamily="18" charset="0"/>
                  </a:rPr>
                  <a:t>/</a:t>
                </a:r>
                <a:r>
                  <a:rPr lang="en-US" sz="2400" i="1" dirty="0">
                    <a:solidFill>
                      <a:schemeClr val="tx1"/>
                    </a:solidFill>
                    <a:latin typeface="Times New Roman" panose="02020603050405020304" pitchFamily="18" charset="0"/>
                    <a:cs typeface="Times New Roman" panose="02020603050405020304" pitchFamily="18" charset="0"/>
                  </a:rPr>
                  <a:t>m</a:t>
                </a:r>
                <a:r>
                  <a:rPr lang="en-US" sz="2400" dirty="0">
                    <a:solidFill>
                      <a:schemeClr val="tx1"/>
                    </a:solidFill>
                    <a:latin typeface="Times New Roman" panose="02020603050405020304" pitchFamily="18" charset="0"/>
                    <a:cs typeface="Times New Roman" panose="02020603050405020304" pitchFamily="18" charset="0"/>
                  </a:rPr>
                  <a:t> = 1.0 </a:t>
                </a:r>
                <a:r>
                  <a:rPr lang="en-US" sz="2400" dirty="0">
                    <a:latin typeface="Times New Roman" panose="02020603050405020304" pitchFamily="18" charset="0"/>
                    <a:cs typeface="Times New Roman" panose="02020603050405020304" pitchFamily="18" charset="0"/>
                  </a:rPr>
                  <a:t>m/s</a:t>
                </a:r>
                <a:r>
                  <a:rPr lang="en-US" sz="2400" baseline="30000" dirty="0">
                    <a:latin typeface="Times New Roman" panose="02020603050405020304" pitchFamily="18" charset="0"/>
                    <a:cs typeface="Times New Roman" panose="02020603050405020304" pitchFamily="18" charset="0"/>
                  </a:rPr>
                  <a:t>2 </a:t>
                </a:r>
                <a:r>
                  <a:rPr lang="en-US" sz="2400" dirty="0">
                    <a:solidFill>
                      <a:schemeClr val="tx1"/>
                    </a:solidFill>
                    <a:latin typeface="Times New Roman" panose="02020603050405020304" pitchFamily="18" charset="0"/>
                    <a:cs typeface="Times New Roman" panose="02020603050405020304" pitchFamily="18" charset="0"/>
                  </a:rPr>
                  <a:t>	</a:t>
                </a:r>
              </a:p>
            </p:txBody>
          </p:sp>
        </mc:Choice>
        <mc:Fallback xmlns="">
          <p:sp>
            <p:nvSpPr>
              <p:cNvPr id="38" name="TextBox 37"/>
              <p:cNvSpPr txBox="1">
                <a:spLocks noRot="1" noChangeAspect="1" noMove="1" noResize="1" noEditPoints="1" noAdjustHandles="1" noChangeArrowheads="1" noChangeShapeType="1" noTextEdit="1"/>
              </p:cNvSpPr>
              <p:nvPr/>
            </p:nvSpPr>
            <p:spPr>
              <a:xfrm>
                <a:off x="314892" y="4029747"/>
                <a:ext cx="11632864" cy="2755241"/>
              </a:xfrm>
              <a:prstGeom prst="rect">
                <a:avLst/>
              </a:prstGeom>
              <a:blipFill>
                <a:blip r:embed="rId3"/>
                <a:stretch>
                  <a:fillRect l="-681" t="-1542" b="-2423"/>
                </a:stretch>
              </a:blipFill>
              <a:ln>
                <a:solidFill>
                  <a:schemeClr val="tx1"/>
                </a:solidFill>
              </a:ln>
            </p:spPr>
            <p:txBody>
              <a:bodyPr/>
              <a:lstStyle/>
              <a:p>
                <a:r>
                  <a:rPr lang="en-US">
                    <a:noFill/>
                  </a:rPr>
                  <a:t> </a:t>
                </a:r>
              </a:p>
            </p:txBody>
          </p:sp>
        </mc:Fallback>
      </mc:AlternateContent>
      <p:grpSp>
        <p:nvGrpSpPr>
          <p:cNvPr id="41" name="Group 40"/>
          <p:cNvGrpSpPr/>
          <p:nvPr/>
        </p:nvGrpSpPr>
        <p:grpSpPr>
          <a:xfrm>
            <a:off x="9174212" y="675540"/>
            <a:ext cx="2825944" cy="3331568"/>
            <a:chOff x="9174212" y="675540"/>
            <a:chExt cx="2825944" cy="3331568"/>
          </a:xfrm>
        </p:grpSpPr>
        <p:grpSp>
          <p:nvGrpSpPr>
            <p:cNvPr id="37" name="Group 36"/>
            <p:cNvGrpSpPr/>
            <p:nvPr/>
          </p:nvGrpSpPr>
          <p:grpSpPr>
            <a:xfrm>
              <a:off x="9174212" y="675540"/>
              <a:ext cx="2825944" cy="3331568"/>
              <a:chOff x="8017582" y="2050111"/>
              <a:chExt cx="2825944" cy="3331568"/>
            </a:xfrm>
          </p:grpSpPr>
          <p:cxnSp>
            <p:nvCxnSpPr>
              <p:cNvPr id="12" name="Straight Arrow Connector 11"/>
              <p:cNvCxnSpPr/>
              <p:nvPr/>
            </p:nvCxnSpPr>
            <p:spPr>
              <a:xfrm>
                <a:off x="8229679" y="4587241"/>
                <a:ext cx="2587129" cy="2775"/>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551990" y="2187999"/>
                <a:ext cx="12017" cy="319368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07734" y="2050111"/>
                <a:ext cx="347503"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y</a:t>
                </a:r>
              </a:p>
            </p:txBody>
          </p:sp>
          <p:sp>
            <p:nvSpPr>
              <p:cNvPr id="15" name="TextBox 14"/>
              <p:cNvSpPr txBox="1"/>
              <p:nvPr/>
            </p:nvSpPr>
            <p:spPr>
              <a:xfrm>
                <a:off x="8137992" y="4523945"/>
                <a:ext cx="3475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a:t>
                </a:r>
              </a:p>
            </p:txBody>
          </p:sp>
          <p:sp>
            <p:nvSpPr>
              <p:cNvPr id="16" name="TextBox 15"/>
              <p:cNvSpPr txBox="1"/>
              <p:nvPr/>
            </p:nvSpPr>
            <p:spPr>
              <a:xfrm>
                <a:off x="10496023" y="4629862"/>
                <a:ext cx="347503"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x</a:t>
                </a:r>
              </a:p>
            </p:txBody>
          </p:sp>
          <mc:AlternateContent xmlns:mc="http://schemas.openxmlformats.org/markup-compatibility/2006" xmlns:a14="http://schemas.microsoft.com/office/drawing/2010/main">
            <mc:Choice Requires="a14">
              <p:sp>
                <p:nvSpPr>
                  <p:cNvPr id="23" name="TextBox 22"/>
                  <p:cNvSpPr txBox="1"/>
                  <p:nvPr/>
                </p:nvSpPr>
                <p:spPr>
                  <a:xfrm>
                    <a:off x="8953922" y="3278418"/>
                    <a:ext cx="435568"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𝐹</m:t>
                              </m:r>
                            </m:e>
                          </m:acc>
                        </m:oMath>
                      </m:oMathPara>
                    </a14:m>
                    <a:endParaRPr lang="en-US" sz="2400" baseline="-25000"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8953922" y="3278418"/>
                    <a:ext cx="435568" cy="506421"/>
                  </a:xfrm>
                  <a:prstGeom prst="rect">
                    <a:avLst/>
                  </a:prstGeom>
                  <a:blipFill>
                    <a:blip r:embed="rId4"/>
                    <a:stretch>
                      <a:fillRect/>
                    </a:stretch>
                  </a:blipFill>
                </p:spPr>
                <p:txBody>
                  <a:bodyPr/>
                  <a:lstStyle/>
                  <a:p>
                    <a:r>
                      <a:rPr lang="en-US">
                        <a:noFill/>
                      </a:rPr>
                      <a:t> </a:t>
                    </a:r>
                  </a:p>
                </p:txBody>
              </p:sp>
            </mc:Fallback>
          </mc:AlternateContent>
          <p:cxnSp>
            <p:nvCxnSpPr>
              <p:cNvPr id="24" name="Straight Arrow Connector 23"/>
              <p:cNvCxnSpPr/>
              <p:nvPr/>
            </p:nvCxnSpPr>
            <p:spPr>
              <a:xfrm flipV="1">
                <a:off x="8561109" y="2864742"/>
                <a:ext cx="0" cy="1724668"/>
              </a:xfrm>
              <a:prstGeom prst="straightConnector1">
                <a:avLst/>
              </a:prstGeom>
              <a:ln w="50800">
                <a:solidFill>
                  <a:schemeClr val="accent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950701" y="2864742"/>
                <a:ext cx="4882" cy="172388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557095" y="2821923"/>
                <a:ext cx="1390486" cy="1759129"/>
              </a:xfrm>
              <a:prstGeom prst="straightConnector1">
                <a:avLst/>
              </a:prstGeom>
              <a:ln w="508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559992" y="4587243"/>
                <a:ext cx="1426717" cy="5546"/>
              </a:xfrm>
              <a:prstGeom prst="straightConnector1">
                <a:avLst/>
              </a:pr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9409037" y="4618895"/>
                    <a:ext cx="538544"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𝐹</m:t>
                                  </m:r>
                                </m:e>
                              </m:acc>
                            </m:e>
                            <m:sub>
                              <m:r>
                                <a:rPr lang="en-US" sz="2400" b="0" i="1" smtClean="0">
                                  <a:latin typeface="Cambria Math" panose="02040503050406030204" pitchFamily="18" charset="0"/>
                                </a:rPr>
                                <m:t>𝐴</m:t>
                              </m:r>
                            </m:sub>
                          </m:sSub>
                        </m:oMath>
                      </m:oMathPara>
                    </a14:m>
                    <a:endParaRPr lang="en-US" sz="2400" baseline="-25000"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409037" y="4618895"/>
                    <a:ext cx="538544" cy="5064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017582" y="3009690"/>
                    <a:ext cx="560923"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𝐹</m:t>
                                  </m:r>
                                </m:e>
                              </m:acc>
                            </m:e>
                            <m:sub>
                              <m:r>
                                <a:rPr lang="en-US" sz="2400" b="0" i="1" smtClean="0">
                                  <a:latin typeface="Cambria Math" panose="02040503050406030204" pitchFamily="18" charset="0"/>
                                </a:rPr>
                                <m:t>𝐵</m:t>
                              </m:r>
                            </m:sub>
                          </m:sSub>
                        </m:oMath>
                      </m:oMathPara>
                    </a14:m>
                    <a:endParaRPr lang="en-US" sz="2400" baseline="-25000"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017582" y="3009690"/>
                    <a:ext cx="560923" cy="506421"/>
                  </a:xfrm>
                  <a:prstGeom prst="rect">
                    <a:avLst/>
                  </a:prstGeom>
                  <a:blipFill>
                    <a:blip r:embed="rId6"/>
                    <a:stretch>
                      <a:fillRect/>
                    </a:stretch>
                  </a:blipFill>
                </p:spPr>
                <p:txBody>
                  <a:bodyPr/>
                  <a:lstStyle/>
                  <a:p>
                    <a:r>
                      <a:rPr lang="en-US">
                        <a:noFill/>
                      </a:rPr>
                      <a:t> </a:t>
                    </a:r>
                  </a:p>
                </p:txBody>
              </p:sp>
            </mc:Fallback>
          </mc:AlternateContent>
          <p:cxnSp>
            <p:nvCxnSpPr>
              <p:cNvPr id="33" name="Straight Connector 32"/>
              <p:cNvCxnSpPr/>
              <p:nvPr/>
            </p:nvCxnSpPr>
            <p:spPr>
              <a:xfrm flipH="1">
                <a:off x="8578505" y="2852630"/>
                <a:ext cx="1369076"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468237" y="4491418"/>
                <a:ext cx="159488" cy="1838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38"/>
            <p:cNvSpPr/>
            <p:nvPr/>
          </p:nvSpPr>
          <p:spPr>
            <a:xfrm>
              <a:off x="10075333" y="2782711"/>
              <a:ext cx="203200" cy="434622"/>
            </a:xfrm>
            <a:custGeom>
              <a:avLst/>
              <a:gdLst>
                <a:gd name="connsiteX0" fmla="*/ 203200 w 203200"/>
                <a:gd name="connsiteY0" fmla="*/ 434622 h 434622"/>
                <a:gd name="connsiteX1" fmla="*/ 169334 w 203200"/>
                <a:gd name="connsiteY1" fmla="*/ 169333 h 434622"/>
                <a:gd name="connsiteX2" fmla="*/ 0 w 203200"/>
                <a:gd name="connsiteY2" fmla="*/ 0 h 434622"/>
              </a:gdLst>
              <a:ahLst/>
              <a:cxnLst>
                <a:cxn ang="0">
                  <a:pos x="connsiteX0" y="connsiteY0"/>
                </a:cxn>
                <a:cxn ang="0">
                  <a:pos x="connsiteX1" y="connsiteY1"/>
                </a:cxn>
                <a:cxn ang="0">
                  <a:pos x="connsiteX2" y="connsiteY2"/>
                </a:cxn>
              </a:cxnLst>
              <a:rect l="l" t="t" r="r" b="b"/>
              <a:pathLst>
                <a:path w="203200" h="434622">
                  <a:moveTo>
                    <a:pt x="203200" y="434622"/>
                  </a:moveTo>
                  <a:cubicBezTo>
                    <a:pt x="203200" y="338196"/>
                    <a:pt x="203201" y="241770"/>
                    <a:pt x="169334" y="169333"/>
                  </a:cubicBezTo>
                  <a:cubicBezTo>
                    <a:pt x="135467" y="96896"/>
                    <a:pt x="67733" y="48448"/>
                    <a:pt x="0" y="0"/>
                  </a:cubicBezTo>
                </a:path>
              </a:pathLst>
            </a:custGeom>
            <a:noFill/>
            <a:ln w="38100">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0242909" y="2696416"/>
                  <a:ext cx="43576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0242909" y="2696416"/>
                  <a:ext cx="435760" cy="461665"/>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7185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Newton</a:t>
            </a:r>
            <a:r>
              <a:rPr lang="fr-FR" altLang="ja-JP" dirty="0">
                <a:solidFill>
                  <a:srgbClr val="FF0000"/>
                </a:solidFill>
              </a:rPr>
              <a:t>'</a:t>
            </a:r>
            <a:r>
              <a:rPr lang="en-US" altLang="ja-JP" dirty="0">
                <a:solidFill>
                  <a:srgbClr val="FF0000"/>
                </a:solidFill>
              </a:rPr>
              <a:t>s Third Law      Action – Reaction Pair</a:t>
            </a:r>
            <a:endParaRPr lang="en-AU" dirty="0">
              <a:solidFill>
                <a:srgbClr val="FF0000"/>
              </a:solidFill>
            </a:endParaRPr>
          </a:p>
        </p:txBody>
      </p:sp>
      <p:sp>
        <p:nvSpPr>
          <p:cNvPr id="3" name="Content Placeholder 2"/>
          <p:cNvSpPr>
            <a:spLocks noGrp="1"/>
          </p:cNvSpPr>
          <p:nvPr>
            <p:ph sz="quarter" idx="13"/>
          </p:nvPr>
        </p:nvSpPr>
        <p:spPr>
          <a:xfrm>
            <a:off x="1981201" y="1556327"/>
            <a:ext cx="3355675" cy="2101274"/>
          </a:xfrm>
        </p:spPr>
        <p:txBody>
          <a:bodyPr/>
          <a:lstStyle/>
          <a:p>
            <a:r>
              <a:rPr lang="en-US" dirty="0"/>
              <a:t>"For every action, there is an equal and opposite reaction."</a:t>
            </a:r>
          </a:p>
          <a:p>
            <a:r>
              <a:rPr lang="en-US" dirty="0"/>
              <a:t>Rifle recoil is a wonderful example.</a:t>
            </a:r>
          </a:p>
        </p:txBody>
      </p:sp>
      <p:pic>
        <p:nvPicPr>
          <p:cNvPr id="4" name="Picture 3" descr="A skier stands and turns to her left side to fire a gu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567" y="1485241"/>
            <a:ext cx="3225805" cy="4768581"/>
          </a:xfrm>
          <a:prstGeom prst="rect">
            <a:avLst/>
          </a:prstGeom>
        </p:spPr>
      </p:pic>
      <p:sp>
        <p:nvSpPr>
          <p:cNvPr id="5" name="TextBox 4">
            <a:extLst>
              <a:ext uri="{FF2B5EF4-FFF2-40B4-BE49-F238E27FC236}">
                <a16:creationId xmlns:a16="http://schemas.microsoft.com/office/drawing/2014/main" id="{82B9973D-0A0C-4C05-A0DA-AB5C0B3C5128}"/>
              </a:ext>
            </a:extLst>
          </p:cNvPr>
          <p:cNvSpPr txBox="1"/>
          <p:nvPr/>
        </p:nvSpPr>
        <p:spPr>
          <a:xfrm>
            <a:off x="1208015" y="5071145"/>
            <a:ext cx="3368179" cy="646331"/>
          </a:xfrm>
          <a:prstGeom prst="rect">
            <a:avLst/>
          </a:prstGeom>
          <a:noFill/>
        </p:spPr>
        <p:txBody>
          <a:bodyPr wrap="square" rtlCol="0">
            <a:spAutoFit/>
          </a:bodyPr>
          <a:lstStyle/>
          <a:p>
            <a:r>
              <a:rPr lang="en-US" dirty="0">
                <a:solidFill>
                  <a:srgbClr val="FF0000"/>
                </a:solidFill>
              </a:rPr>
              <a:t>When shooting, press it hard against your shoulder !</a:t>
            </a:r>
          </a:p>
        </p:txBody>
      </p:sp>
    </p:spTree>
    <p:extLst>
      <p:ext uri="{BB962C8B-B14F-4D97-AF65-F5344CB8AC3E}">
        <p14:creationId xmlns:p14="http://schemas.microsoft.com/office/powerpoint/2010/main" val="314558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Summary Figure 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253" y="1701135"/>
            <a:ext cx="8513494" cy="3455729"/>
          </a:xfrm>
          <a:prstGeom prst="rect">
            <a:avLst/>
          </a:prstGeom>
        </p:spPr>
      </p:pic>
    </p:spTree>
    <p:extLst>
      <p:ext uri="{BB962C8B-B14F-4D97-AF65-F5344CB8AC3E}">
        <p14:creationId xmlns:p14="http://schemas.microsoft.com/office/powerpoint/2010/main" val="129704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2099" name="Rectangle 3"/>
              <p:cNvSpPr>
                <a:spLocks noGrp="1" noChangeArrowheads="1"/>
              </p:cNvSpPr>
              <p:nvPr>
                <p:ph sz="half" idx="1"/>
              </p:nvPr>
            </p:nvSpPr>
            <p:spPr>
              <a:xfrm>
                <a:off x="743759" y="1008593"/>
                <a:ext cx="7139806" cy="5626123"/>
              </a:xfrm>
              <a:ln>
                <a:solidFill>
                  <a:schemeClr val="tx1"/>
                </a:solidFill>
              </a:ln>
            </p:spPr>
            <p:txBody>
              <a:bodyPr>
                <a:noAutofit/>
              </a:bodyPr>
              <a:lstStyle/>
              <a:p>
                <a:r>
                  <a:rPr lang="en-US" sz="2400" u="sng" dirty="0">
                    <a:latin typeface="Times New Roman" panose="02020603050405020304" pitchFamily="18" charset="0"/>
                    <a:cs typeface="Times New Roman" panose="02020603050405020304" pitchFamily="18" charset="0"/>
                  </a:rPr>
                  <a:t>Mass</a:t>
                </a:r>
                <a:r>
                  <a:rPr lang="en-US" sz="2400" dirty="0">
                    <a:latin typeface="Times New Roman" panose="02020603050405020304" pitchFamily="18" charset="0"/>
                    <a:cs typeface="Times New Roman" panose="02020603050405020304" pitchFamily="18" charset="0"/>
                  </a:rPr>
                  <a:t> is a measure of </a:t>
                </a:r>
                <a:r>
                  <a:rPr lang="en-US" altLang="ja-JP"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how much material do I have?</a:t>
                </a:r>
                <a:r>
                  <a:rPr lang="en-US" altLang="ja-JP"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u="sng" dirty="0">
                    <a:latin typeface="Times New Roman" panose="02020603050405020304" pitchFamily="18" charset="0"/>
                    <a:cs typeface="Times New Roman" panose="02020603050405020304" pitchFamily="18" charset="0"/>
                  </a:rPr>
                  <a:t>Weight</a:t>
                </a:r>
                <a:r>
                  <a:rPr lang="en-US" sz="2400" dirty="0">
                    <a:latin typeface="Times New Roman" panose="02020603050405020304" pitchFamily="18" charset="0"/>
                    <a:cs typeface="Times New Roman" panose="02020603050405020304" pitchFamily="18" charset="0"/>
                  </a:rPr>
                  <a:t> is a force: </a:t>
                </a:r>
                <a:r>
                  <a:rPr lang="en-US" altLang="ja-JP"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how hard do I pull on a scale?</a:t>
                </a:r>
                <a:r>
                  <a:rPr lang="en-US" altLang="ja-JP"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Weight of an object with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must have a magnitude </a:t>
                </a:r>
                <a:r>
                  <a:rPr lang="en-US" sz="2400" i="1" dirty="0">
                    <a:latin typeface="Times New Roman" panose="02020603050405020304" pitchFamily="18" charset="0"/>
                    <a:cs typeface="Times New Roman" panose="02020603050405020304" pitchFamily="18" charset="0"/>
                  </a:rPr>
                  <a:t>w</a:t>
                </a:r>
                <a:r>
                  <a:rPr lang="en-US" sz="2400" dirty="0">
                    <a:latin typeface="Times New Roman" panose="02020603050405020304" pitchFamily="18" charset="0"/>
                    <a:cs typeface="Times New Roman" panose="02020603050405020304" pitchFamily="18" charset="0"/>
                  </a:rPr>
                  <a:t> equal to the mass times the magnitude of acceleration due to gravity: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Why??? </a:t>
                </a:r>
              </a:p>
              <a:p>
                <a:pPr marL="457200" lvl="1" indent="0">
                  <a:buNone/>
                </a:pPr>
                <a:r>
                  <a:rPr lang="en-US" dirty="0">
                    <a:latin typeface="Times New Roman" panose="02020603050405020304" pitchFamily="18" charset="0"/>
                    <a:cs typeface="Times New Roman" panose="02020603050405020304" pitchFamily="18" charset="0"/>
                  </a:rPr>
                  <a:t>Consider an object of mass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falling under the influence of gravity only. In terms of the magnitude: 		</a:t>
                </a:r>
                <a14:m>
                  <m:oMath xmlns:m="http://schemas.openxmlformats.org/officeDocument/2006/math">
                    <m:r>
                      <a:rPr lang="en-US" b="0" i="1" smtClean="0">
                        <a:latin typeface="Cambria Math" panose="02040503050406030204" pitchFamily="18" charset="0"/>
                        <a:cs typeface="Times New Roman" panose="02020603050405020304" pitchFamily="18" charset="0"/>
                      </a:rPr>
                      <m:t>𝐹</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𝑚𝑎</m:t>
                    </m:r>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r>
                      <a:rPr lang="en-US" b="0" i="1" smtClean="0">
                        <a:latin typeface="Cambria Math" panose="02040503050406030204" pitchFamily="18" charset="0"/>
                        <a:cs typeface="Times New Roman" panose="02020603050405020304" pitchFamily="18" charset="0"/>
                      </a:rPr>
                      <m:t>𝑎</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𝑔</m:t>
                    </m:r>
                  </m:oMath>
                </a14:m>
                <a:r>
                  <a:rPr lang="en-US" b="0" dirty="0">
                    <a:latin typeface="Times New Roman" panose="02020603050405020304" pitchFamily="18" charset="0"/>
                    <a:cs typeface="Times New Roman" panose="02020603050405020304" pitchFamily="18" charset="0"/>
                  </a:rPr>
                  <a:t>.</a:t>
                </a:r>
              </a:p>
              <a:p>
                <a:pPr marL="457200" lvl="1" indent="0">
                  <a:buNone/>
                </a:pPr>
                <a:r>
                  <a:rPr lang="en-US" dirty="0">
                    <a:latin typeface="Times New Roman" panose="02020603050405020304" pitchFamily="18" charset="0"/>
                    <a:cs typeface="Times New Roman" panose="02020603050405020304" pitchFamily="18" charset="0"/>
                  </a:rPr>
                  <a:t>Therefore</a:t>
                </a:r>
                <a:endParaRPr lang="en-US" i="1" dirty="0">
                  <a:latin typeface="Times New Roman" panose="02020603050405020304" pitchFamily="18" charset="0"/>
                  <a:cs typeface="Times New Roman" panose="020206030504050203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𝑤</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𝐹</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𝑚𝑔</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132099" name="Rectangle 3"/>
              <p:cNvSpPr>
                <a:spLocks noGrp="1" noRot="1" noChangeAspect="1" noMove="1" noResize="1" noEditPoints="1" noAdjustHandles="1" noChangeArrowheads="1" noChangeShapeType="1" noTextEdit="1"/>
              </p:cNvSpPr>
              <p:nvPr>
                <p:ph sz="half" idx="1"/>
              </p:nvPr>
            </p:nvSpPr>
            <p:spPr>
              <a:xfrm>
                <a:off x="743759" y="1008593"/>
                <a:ext cx="7139806" cy="5626123"/>
              </a:xfrm>
              <a:blipFill>
                <a:blip r:embed="rId2"/>
                <a:stretch>
                  <a:fillRect l="-1023" t="-1405" r="-853" b="-324"/>
                </a:stretch>
              </a:blipFill>
              <a:ln>
                <a:solidFill>
                  <a:schemeClr val="tx1"/>
                </a:solidFill>
              </a:ln>
            </p:spPr>
            <p:txBody>
              <a:bodyPr/>
              <a:lstStyle/>
              <a:p>
                <a:r>
                  <a:rPr lang="en-US">
                    <a:noFill/>
                  </a:rPr>
                  <a:t> </a:t>
                </a:r>
              </a:p>
            </p:txBody>
          </p:sp>
        </mc:Fallback>
      </mc:AlternateContent>
      <p:pic>
        <p:nvPicPr>
          <p:cNvPr id="22" name="Picture 21" descr="15.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2540" y="3280373"/>
            <a:ext cx="4328160" cy="1002792"/>
          </a:xfrm>
          <a:prstGeom prst="rect">
            <a:avLst/>
          </a:prstGeom>
        </p:spPr>
      </p:pic>
      <p:grpSp>
        <p:nvGrpSpPr>
          <p:cNvPr id="3" name="Group 2"/>
          <p:cNvGrpSpPr/>
          <p:nvPr/>
        </p:nvGrpSpPr>
        <p:grpSpPr>
          <a:xfrm>
            <a:off x="8160657" y="311538"/>
            <a:ext cx="3944683" cy="6328680"/>
            <a:chOff x="8139392" y="93571"/>
            <a:chExt cx="3944683" cy="6328680"/>
          </a:xfrm>
        </p:grpSpPr>
        <p:pic>
          <p:nvPicPr>
            <p:cNvPr id="23" name="Picture 22" descr="04_17_Figure.jpg"/>
            <p:cNvPicPr>
              <a:picLocks noChangeAspect="1"/>
            </p:cNvPicPr>
            <p:nvPr/>
          </p:nvPicPr>
          <p:blipFill rotWithShape="1">
            <a:blip r:embed="rId4">
              <a:extLst>
                <a:ext uri="{28A0092B-C50C-407E-A947-70E740481C1C}">
                  <a14:useLocalDpi xmlns:a14="http://schemas.microsoft.com/office/drawing/2010/main" val="0"/>
                </a:ext>
              </a:extLst>
            </a:blip>
            <a:srcRect b="2809"/>
            <a:stretch/>
          </p:blipFill>
          <p:spPr>
            <a:xfrm>
              <a:off x="8714544" y="93571"/>
              <a:ext cx="3369531" cy="6328680"/>
            </a:xfrm>
            <a:prstGeom prst="rect">
              <a:avLst/>
            </a:prstGeom>
          </p:spPr>
        </p:pic>
        <p:cxnSp>
          <p:nvCxnSpPr>
            <p:cNvPr id="5" name="Straight Arrow Connector 4"/>
            <p:cNvCxnSpPr/>
            <p:nvPr/>
          </p:nvCxnSpPr>
          <p:spPr>
            <a:xfrm flipH="1" flipV="1">
              <a:off x="8543331" y="656544"/>
              <a:ext cx="15949" cy="553505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39392" y="546928"/>
              <a:ext cx="436283"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y</a:t>
              </a:r>
            </a:p>
          </p:txBody>
        </p:sp>
      </p:grpSp>
      <p:sp>
        <p:nvSpPr>
          <p:cNvPr id="2" name="TextBox 1"/>
          <p:cNvSpPr txBox="1"/>
          <p:nvPr/>
        </p:nvSpPr>
        <p:spPr>
          <a:xfrm>
            <a:off x="743759" y="425711"/>
            <a:ext cx="3230628" cy="461665"/>
          </a:xfrm>
          <a:prstGeom prst="rect">
            <a:avLst/>
          </a:prstGeom>
          <a:noFill/>
          <a:ln>
            <a:solidFill>
              <a:schemeClr val="tx1"/>
            </a:solidFill>
          </a:ln>
        </p:spPr>
        <p:txBody>
          <a:bodyPr wrap="none" rtlCol="0">
            <a:spAutoFit/>
          </a:bodyPr>
          <a:lstStyle/>
          <a:p>
            <a:r>
              <a:rPr lang="en-US" sz="2400" dirty="0">
                <a:latin typeface="Times New Roman" panose="02020603050405020304" pitchFamily="18" charset="0"/>
                <a:cs typeface="Times New Roman" panose="02020603050405020304" pitchFamily="18" charset="0"/>
              </a:rPr>
              <a:t>4.4	Mass and Weight</a:t>
            </a:r>
          </a:p>
        </p:txBody>
      </p:sp>
      <p:sp>
        <p:nvSpPr>
          <p:cNvPr id="4" name="TextBox 3">
            <a:extLst>
              <a:ext uri="{FF2B5EF4-FFF2-40B4-BE49-F238E27FC236}">
                <a16:creationId xmlns:a16="http://schemas.microsoft.com/office/drawing/2014/main" id="{44A7AEF6-9AA2-4C10-B3AD-8773E41905FA}"/>
              </a:ext>
            </a:extLst>
          </p:cNvPr>
          <p:cNvSpPr txBox="1"/>
          <p:nvPr/>
        </p:nvSpPr>
        <p:spPr>
          <a:xfrm>
            <a:off x="5893266" y="6634716"/>
            <a:ext cx="1990299"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393227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09553" y="1066800"/>
            <a:ext cx="8686800" cy="2862322"/>
          </a:xfrm>
        </p:spPr>
        <p:txBody>
          <a:bodyPr/>
          <a:lstStyle/>
          <a:p>
            <a:r>
              <a:rPr lang="en-US" dirty="0"/>
              <a:t>You use a cord and pulley to raise boxes up to a loft, moving each box at a constant speed. You raise the first box slowly. If you raise the second box more quickly, what is true about the force exerted by the cord on the box while the box is moving upward?</a:t>
            </a:r>
          </a:p>
        </p:txBody>
      </p:sp>
      <p:sp>
        <p:nvSpPr>
          <p:cNvPr id="3" name="Content Placeholder 2"/>
          <p:cNvSpPr>
            <a:spLocks noGrp="1"/>
          </p:cNvSpPr>
          <p:nvPr>
            <p:ph idx="1"/>
          </p:nvPr>
        </p:nvSpPr>
        <p:spPr>
          <a:xfrm>
            <a:off x="2133600" y="4267200"/>
            <a:ext cx="8562753" cy="2893100"/>
          </a:xfrm>
        </p:spPr>
        <p:txBody>
          <a:bodyPr/>
          <a:lstStyle/>
          <a:p>
            <a:r>
              <a:rPr lang="en-US" dirty="0"/>
              <a:t>The cord exerts more force on the faster-moving box.</a:t>
            </a:r>
          </a:p>
          <a:p>
            <a:r>
              <a:rPr lang="en-US" dirty="0"/>
              <a:t>The cord exerts the same force on both boxes.</a:t>
            </a:r>
          </a:p>
          <a:p>
            <a:r>
              <a:rPr lang="en-US" dirty="0"/>
              <a:t>The cord exerts less force on the faster-moving box.</a:t>
            </a:r>
          </a:p>
          <a:p>
            <a:r>
              <a:rPr lang="en-US" dirty="0"/>
              <a:t>The cord exerts less force on the slower-moving box.</a:t>
            </a:r>
          </a:p>
          <a:p>
            <a:endParaRPr lang="en-US" dirty="0"/>
          </a:p>
          <a:p>
            <a:endParaRPr lang="en-US"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en-GB">
                <a:solidFill>
                  <a:srgbClr val="000000"/>
                </a:solidFill>
                <a:latin typeface="Times New Roman" panose="02020603050405020304" pitchFamily="18" charset="0"/>
                <a:ea typeface="ＭＳ Ｐゴシック"/>
                <a:cs typeface="Arial"/>
              </a:rPr>
              <a:t>© 2016 Pearson Education, Inc.</a:t>
            </a:r>
            <a:endParaRPr lang="en-GB" dirty="0">
              <a:solidFill>
                <a:srgbClr val="000000"/>
              </a:solidFill>
              <a:latin typeface="Times New Roman" panose="02020603050405020304" pitchFamily="18" charset="0"/>
              <a:ea typeface="ＭＳ Ｐゴシック"/>
              <a:cs typeface="Arial"/>
            </a:endParaRPr>
          </a:p>
        </p:txBody>
      </p:sp>
      <p:sp>
        <p:nvSpPr>
          <p:cNvPr id="2" name="TextBox 1"/>
          <p:cNvSpPr txBox="1"/>
          <p:nvPr/>
        </p:nvSpPr>
        <p:spPr>
          <a:xfrm>
            <a:off x="4191000" y="456913"/>
            <a:ext cx="3657600" cy="584775"/>
          </a:xfrm>
          <a:prstGeom prst="rect">
            <a:avLst/>
          </a:prstGeom>
          <a:noFill/>
        </p:spPr>
        <p:txBody>
          <a:bodyPr wrap="square" rtlCol="0">
            <a:spAutoFit/>
          </a:bodyPr>
          <a:lstStyle/>
          <a:p>
            <a:pPr fontAlgn="base">
              <a:spcBef>
                <a:spcPct val="0"/>
              </a:spcBef>
              <a:spcAft>
                <a:spcPct val="0"/>
              </a:spcAft>
            </a:pPr>
            <a:r>
              <a:rPr lang="en-US" sz="3200" dirty="0">
                <a:solidFill>
                  <a:srgbClr val="FF0000"/>
                </a:solidFill>
                <a:latin typeface="Times New Roman" panose="02020603050405020304" pitchFamily="18" charset="0"/>
                <a:ea typeface="ＭＳ Ｐゴシック"/>
              </a:rPr>
              <a:t>Clicker question</a:t>
            </a:r>
          </a:p>
        </p:txBody>
      </p:sp>
      <p:sp>
        <p:nvSpPr>
          <p:cNvPr id="5" name="TextBox 4">
            <a:extLst>
              <a:ext uri="{FF2B5EF4-FFF2-40B4-BE49-F238E27FC236}">
                <a16:creationId xmlns:a16="http://schemas.microsoft.com/office/drawing/2014/main" id="{D8354799-0424-47F9-8CDF-F5D997EBBE4C}"/>
              </a:ext>
            </a:extLst>
          </p:cNvPr>
          <p:cNvSpPr txBox="1"/>
          <p:nvPr/>
        </p:nvSpPr>
        <p:spPr>
          <a:xfrm flipH="1">
            <a:off x="7848600" y="6305748"/>
            <a:ext cx="4231821" cy="307777"/>
          </a:xfrm>
          <a:prstGeom prst="rect">
            <a:avLst/>
          </a:prstGeom>
          <a:noFill/>
        </p:spPr>
        <p:txBody>
          <a:bodyPr wrap="square" rtlCol="0">
            <a:spAutoFit/>
          </a:bodyPr>
          <a:lstStyle/>
          <a:p>
            <a:r>
              <a:rPr lang="en-US" sz="1400" dirty="0">
                <a:solidFill>
                  <a:srgbClr val="FF0000"/>
                </a:solidFill>
              </a:rPr>
              <a:t>b) The cord exerts the same force on both boxes</a:t>
            </a:r>
          </a:p>
        </p:txBody>
      </p:sp>
    </p:spTree>
    <p:extLst>
      <p:ext uri="{BB962C8B-B14F-4D97-AF65-F5344CB8AC3E}">
        <p14:creationId xmlns:p14="http://schemas.microsoft.com/office/powerpoint/2010/main" val="3992026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descr="Green marble"/>
          <p:cNvSpPr>
            <a:spLocks noChangeArrowheads="1"/>
          </p:cNvSpPr>
          <p:nvPr/>
        </p:nvSpPr>
        <p:spPr bwMode="auto">
          <a:xfrm>
            <a:off x="2133601" y="685800"/>
            <a:ext cx="7769225" cy="8255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10243" name="Rectangle 8"/>
          <p:cNvSpPr>
            <a:spLocks noGrp="1" noChangeArrowheads="1"/>
          </p:cNvSpPr>
          <p:nvPr>
            <p:ph type="title" idx="4294967295"/>
          </p:nvPr>
        </p:nvSpPr>
        <p:spPr>
          <a:xfrm>
            <a:off x="1524000" y="0"/>
            <a:ext cx="9144000" cy="762000"/>
          </a:xfrm>
          <a:noFill/>
        </p:spPr>
        <p:txBody>
          <a:bodyPr/>
          <a:lstStyle/>
          <a:p>
            <a:pPr eaLnBrk="1" hangingPunct="1"/>
            <a:r>
              <a:rPr lang="en-US" altLang="en-US" dirty="0">
                <a:solidFill>
                  <a:srgbClr val="FF0000"/>
                </a:solidFill>
              </a:rPr>
              <a:t>pulling a sled, Michelangelo’s assistant</a:t>
            </a:r>
          </a:p>
        </p:txBody>
      </p:sp>
      <p:sp>
        <p:nvSpPr>
          <p:cNvPr id="10244" name="Rectangle 19"/>
          <p:cNvSpPr>
            <a:spLocks noChangeArrowheads="1"/>
          </p:cNvSpPr>
          <p:nvPr/>
        </p:nvSpPr>
        <p:spPr bwMode="auto">
          <a:xfrm>
            <a:off x="5643563" y="28194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pic>
        <p:nvPicPr>
          <p:cNvPr id="10245" name="Picture 22" descr="Fg04_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865" y="892101"/>
            <a:ext cx="7391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3"/>
          <p:cNvSpPr txBox="1">
            <a:spLocks noChangeArrowheads="1"/>
          </p:cNvSpPr>
          <p:nvPr/>
        </p:nvSpPr>
        <p:spPr bwMode="auto">
          <a:xfrm>
            <a:off x="2438400" y="6019801"/>
            <a:ext cx="7239000" cy="466725"/>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dirty="0">
                <a:solidFill>
                  <a:srgbClr val="000000"/>
                </a:solidFill>
              </a:rPr>
              <a:t>For forward motion:  F</a:t>
            </a:r>
            <a:r>
              <a:rPr lang="en-US" altLang="en-US" baseline="-25000" dirty="0">
                <a:solidFill>
                  <a:srgbClr val="000000"/>
                </a:solidFill>
              </a:rPr>
              <a:t>AG</a:t>
            </a:r>
            <a:r>
              <a:rPr lang="en-US" altLang="en-US" dirty="0">
                <a:solidFill>
                  <a:srgbClr val="000000"/>
                </a:solidFill>
              </a:rPr>
              <a:t>&gt; F</a:t>
            </a:r>
            <a:r>
              <a:rPr lang="en-US" altLang="en-US" baseline="-25000" dirty="0">
                <a:solidFill>
                  <a:srgbClr val="000000"/>
                </a:solidFill>
              </a:rPr>
              <a:t>AS    </a:t>
            </a:r>
            <a:r>
              <a:rPr lang="en-US" altLang="en-US" dirty="0">
                <a:solidFill>
                  <a:srgbClr val="000000"/>
                </a:solidFill>
              </a:rPr>
              <a:t>F</a:t>
            </a:r>
            <a:r>
              <a:rPr lang="en-US" altLang="en-US" baseline="-25000" dirty="0">
                <a:solidFill>
                  <a:srgbClr val="000000"/>
                </a:solidFill>
              </a:rPr>
              <a:t>SA </a:t>
            </a:r>
            <a:r>
              <a:rPr lang="en-US" altLang="en-US" dirty="0">
                <a:solidFill>
                  <a:srgbClr val="000000"/>
                </a:solidFill>
              </a:rPr>
              <a:t>&gt; F</a:t>
            </a:r>
            <a:r>
              <a:rPr lang="en-US" altLang="en-US" baseline="-25000" dirty="0">
                <a:solidFill>
                  <a:srgbClr val="000000"/>
                </a:solidFill>
              </a:rPr>
              <a:t>SG </a:t>
            </a:r>
          </a:p>
        </p:txBody>
      </p:sp>
      <p:sp>
        <p:nvSpPr>
          <p:cNvPr id="2" name="TextBox 1"/>
          <p:cNvSpPr txBox="1"/>
          <p:nvPr/>
        </p:nvSpPr>
        <p:spPr>
          <a:xfrm>
            <a:off x="2620926" y="908051"/>
            <a:ext cx="7162800" cy="830997"/>
          </a:xfrm>
          <a:prstGeom prst="rect">
            <a:avLst/>
          </a:prstGeom>
          <a:noFill/>
        </p:spPr>
        <p:txBody>
          <a:bodyPr wrap="square" rtlCol="0">
            <a:spAutoFit/>
          </a:bodyPr>
          <a:lstStyle/>
          <a:p>
            <a:pPr fontAlgn="base">
              <a:spcBef>
                <a:spcPct val="0"/>
              </a:spcBef>
              <a:spcAft>
                <a:spcPct val="0"/>
              </a:spcAft>
            </a:pPr>
            <a:r>
              <a:rPr lang="en-US" sz="2400">
                <a:solidFill>
                  <a:srgbClr val="000000"/>
                </a:solidFill>
                <a:latin typeface="Times New Roman" panose="02020603050405020304" pitchFamily="18" charset="0"/>
              </a:rPr>
              <a:t>The two forces in an action-reaction pair always act on different objects</a:t>
            </a:r>
            <a:endParaRPr lang="en-US" sz="2400" dirty="0">
              <a:solidFill>
                <a:srgbClr val="000000"/>
              </a:solidFill>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29001" y="1676400"/>
            <a:ext cx="4791075" cy="144780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667000" y="380523"/>
                <a:ext cx="1987916" cy="461665"/>
              </a:xfrm>
              <a:prstGeom prst="rect">
                <a:avLst/>
              </a:prstGeom>
              <a:ln w="38100">
                <a:solidFill>
                  <a:srgbClr val="FF0000"/>
                </a:solidFill>
              </a:ln>
            </p:spPr>
            <p:txBody>
              <a:bodyPr wrap="none">
                <a:spAutoFit/>
              </a:bodyPr>
              <a:lstStyle/>
              <a:p>
                <a:pPr fontAlgn="base">
                  <a:spcBef>
                    <a:spcPct val="0"/>
                  </a:spcBef>
                  <a:spcAft>
                    <a:spcPct val="0"/>
                  </a:spcAft>
                </a:pPr>
                <a:r>
                  <a:rPr lang="en-US" altLang="en-US" sz="2400" kern="0" dirty="0">
                    <a:solidFill>
                      <a:srgbClr val="000000"/>
                    </a:solidFill>
                    <a:latin typeface="Times New Roman" panose="02020603050405020304" pitchFamily="18" charset="0"/>
                  </a:rPr>
                  <a:t>w</a:t>
                </a:r>
                <a14:m>
                  <m:oMath xmlns:m="http://schemas.openxmlformats.org/officeDocument/2006/math">
                    <m:r>
                      <m:rPr>
                        <m:sty m:val="p"/>
                      </m:rPr>
                      <a:rPr lang="en-US" altLang="en-US" sz="2400" kern="0">
                        <a:solidFill>
                          <a:srgbClr val="000000"/>
                        </a:solidFill>
                        <a:latin typeface="Cambria Math" panose="02040503050406030204" pitchFamily="18" charset="0"/>
                      </a:rPr>
                      <m:t>eight</m:t>
                    </m:r>
                    <m:r>
                      <a:rPr lang="en-US" altLang="en-US" sz="2400" kern="0">
                        <a:solidFill>
                          <a:srgbClr val="000000"/>
                        </a:solidFill>
                        <a:latin typeface="Cambria Math" panose="02040503050406030204" pitchFamily="18" charset="0"/>
                      </a:rPr>
                      <m:t>=</m:t>
                    </m:r>
                    <m:r>
                      <a:rPr lang="en-US" altLang="en-US" sz="2400" i="1" kern="0">
                        <a:solidFill>
                          <a:srgbClr val="000000"/>
                        </a:solidFill>
                        <a:latin typeface="Cambria Math" panose="02040503050406030204" pitchFamily="18" charset="0"/>
                      </a:rPr>
                      <m:t>𝑚𝑔</m:t>
                    </m:r>
                  </m:oMath>
                </a14:m>
                <a:endParaRPr lang="en-US" sz="2400" dirty="0">
                  <a:solidFill>
                    <a:srgbClr val="000000"/>
                  </a:solidFill>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67000" y="380523"/>
                <a:ext cx="1987916" cy="461665"/>
              </a:xfrm>
              <a:prstGeom prst="rect">
                <a:avLst/>
              </a:prstGeom>
              <a:blipFill>
                <a:blip r:embed="rId4"/>
                <a:stretch>
                  <a:fillRect l="-3916" t="-6098" b="-23171"/>
                </a:stretch>
              </a:blipFill>
              <a:ln w="38100">
                <a:solidFill>
                  <a:srgbClr val="FF0000"/>
                </a:solidFill>
              </a:ln>
            </p:spPr>
            <p:txBody>
              <a:bodyPr/>
              <a:lstStyle/>
              <a:p>
                <a:r>
                  <a:rPr lang="en-US">
                    <a:noFill/>
                  </a:rPr>
                  <a:t> </a:t>
                </a:r>
              </a:p>
            </p:txBody>
          </p:sp>
        </mc:Fallback>
      </mc:AlternateContent>
      <p:sp>
        <p:nvSpPr>
          <p:cNvPr id="5" name="Rectangle 4"/>
          <p:cNvSpPr/>
          <p:nvPr/>
        </p:nvSpPr>
        <p:spPr>
          <a:xfrm>
            <a:off x="1538012" y="3697530"/>
            <a:ext cx="9129989" cy="830997"/>
          </a:xfrm>
          <a:prstGeom prst="rect">
            <a:avLst/>
          </a:prstGeom>
          <a:ln w="38100">
            <a:solidFill>
              <a:srgbClr val="FF0000"/>
            </a:solidFill>
          </a:ln>
        </p:spPr>
        <p:txBody>
          <a:bodyPr wrap="square">
            <a:spAutoFit/>
          </a:bodyPr>
          <a:lstStyle/>
          <a:p>
            <a:pPr fontAlgn="base">
              <a:spcBef>
                <a:spcPct val="0"/>
              </a:spcBef>
              <a:spcAft>
                <a:spcPct val="0"/>
              </a:spcAft>
            </a:pPr>
            <a:r>
              <a:rPr lang="en-US" sz="2400" dirty="0">
                <a:solidFill>
                  <a:srgbClr val="000000"/>
                </a:solidFill>
                <a:latin typeface="Times New Roman" panose="02020603050405020304" pitchFamily="18" charset="0"/>
              </a:rPr>
              <a:t>When drawing force diagrams consider only forces acting on the same object</a:t>
            </a:r>
          </a:p>
        </p:txBody>
      </p:sp>
      <mc:AlternateContent xmlns:mc="http://schemas.openxmlformats.org/markup-compatibility/2006" xmlns:a14="http://schemas.microsoft.com/office/drawing/2010/main">
        <mc:Choice Requires="a14">
          <p:sp>
            <p:nvSpPr>
              <p:cNvPr id="6" name="Rectangle 5"/>
              <p:cNvSpPr/>
              <p:nvPr/>
            </p:nvSpPr>
            <p:spPr>
              <a:xfrm>
                <a:off x="4191001" y="4800600"/>
                <a:ext cx="2816123" cy="1569660"/>
              </a:xfrm>
              <a:prstGeom prst="rect">
                <a:avLst/>
              </a:prstGeom>
              <a:ln w="38100">
                <a:solidFill>
                  <a:srgbClr val="FF0000"/>
                </a:solidFill>
              </a:ln>
            </p:spPr>
            <p:txBody>
              <a:bodyPr wrap="square">
                <a:spAutoFit/>
              </a:bodyPr>
              <a:lstStyle/>
              <a:p>
                <a:pPr fontAlgn="base">
                  <a:spcBef>
                    <a:spcPct val="0"/>
                  </a:spcBef>
                  <a:spcAft>
                    <a:spcPct val="0"/>
                  </a:spcAft>
                </a:pPr>
                <a:r>
                  <a:rPr lang="en-US" altLang="en-US" sz="2400" dirty="0">
                    <a:solidFill>
                      <a:srgbClr val="000000"/>
                    </a:solidFill>
                    <a:latin typeface="Times New Roman" panose="02020603050405020304" pitchFamily="18" charset="0"/>
                  </a:rPr>
                  <a:t>For forward motion:</a:t>
                </a:r>
              </a:p>
              <a:p>
                <a:pPr fontAlgn="base">
                  <a:spcBef>
                    <a:spcPct val="0"/>
                  </a:spcBef>
                  <a:spcAft>
                    <a:spcPct val="0"/>
                  </a:spcAft>
                </a:pPr>
                <a:r>
                  <a:rPr lang="en-US" altLang="en-US" sz="2400" dirty="0">
                    <a:solidFill>
                      <a:srgbClr val="000000"/>
                    </a:solidFill>
                    <a:latin typeface="Times New Roman" panose="02020603050405020304" pitchFamily="18" charset="0"/>
                  </a:rPr>
                  <a:t>        </a:t>
                </a:r>
                <a:endParaRPr lang="en-US" sz="2400" dirty="0">
                  <a:solidFill>
                    <a:srgbClr val="000000"/>
                  </a:solidFill>
                  <a:latin typeface="Times New Roman" panose="02020603050405020304" pitchFamily="18"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kern="0">
                              <a:solidFill>
                                <a:srgbClr val="000000"/>
                              </a:solidFill>
                              <a:latin typeface="Cambria Math" panose="02040503050406030204" pitchFamily="18" charset="0"/>
                            </a:rPr>
                          </m:ctrlPr>
                        </m:sSubPr>
                        <m:e>
                          <m:r>
                            <a:rPr lang="en-US" altLang="en-US" sz="2400" i="1" kern="0">
                              <a:solidFill>
                                <a:srgbClr val="000000"/>
                              </a:solidFill>
                              <a:latin typeface="Cambria Math" panose="02040503050406030204" pitchFamily="18" charset="0"/>
                            </a:rPr>
                            <m:t>𝐹</m:t>
                          </m:r>
                        </m:e>
                        <m:sub>
                          <m:r>
                            <a:rPr lang="en-US" altLang="en-US" sz="2400" i="1" kern="0">
                              <a:solidFill>
                                <a:srgbClr val="000000"/>
                              </a:solidFill>
                              <a:latin typeface="Cambria Math" panose="02040503050406030204" pitchFamily="18" charset="0"/>
                            </a:rPr>
                            <m:t>𝑆𝐴</m:t>
                          </m:r>
                        </m:sub>
                      </m:sSub>
                      <m:r>
                        <a:rPr lang="en-US" altLang="en-US" sz="2400" i="1" kern="0">
                          <a:solidFill>
                            <a:srgbClr val="000000"/>
                          </a:solidFill>
                          <a:latin typeface="Cambria Math" panose="02040503050406030204" pitchFamily="18" charset="0"/>
                        </a:rPr>
                        <m:t>&gt;</m:t>
                      </m:r>
                      <m:sSub>
                        <m:sSubPr>
                          <m:ctrlPr>
                            <a:rPr lang="en-US" altLang="en-US" sz="2400" i="1" kern="0">
                              <a:solidFill>
                                <a:srgbClr val="000000"/>
                              </a:solidFill>
                              <a:latin typeface="Cambria Math" panose="02040503050406030204" pitchFamily="18" charset="0"/>
                            </a:rPr>
                          </m:ctrlPr>
                        </m:sSubPr>
                        <m:e>
                          <m:r>
                            <a:rPr lang="en-US" altLang="en-US" sz="2400" i="1" kern="0">
                              <a:solidFill>
                                <a:srgbClr val="000000"/>
                              </a:solidFill>
                              <a:latin typeface="Cambria Math" panose="02040503050406030204" pitchFamily="18" charset="0"/>
                            </a:rPr>
                            <m:t>𝐹</m:t>
                          </m:r>
                        </m:e>
                        <m:sub>
                          <m:r>
                            <a:rPr lang="en-US" altLang="en-US" sz="2400" i="1" kern="0">
                              <a:solidFill>
                                <a:srgbClr val="000000"/>
                              </a:solidFill>
                              <a:latin typeface="Cambria Math" panose="02040503050406030204" pitchFamily="18" charset="0"/>
                            </a:rPr>
                            <m:t>𝑆𝐺</m:t>
                          </m:r>
                        </m:sub>
                      </m:sSub>
                    </m:oMath>
                  </m:oMathPara>
                </a14:m>
                <a:endParaRPr lang="en-US" sz="2400" dirty="0">
                  <a:solidFill>
                    <a:srgbClr val="000000"/>
                  </a:solidFill>
                  <a:latin typeface="Times New Roman" panose="02020603050405020304" pitchFamily="18" charset="0"/>
                </a:endParaRPr>
              </a:p>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en-US" sz="2400" i="1" kern="0">
                              <a:solidFill>
                                <a:srgbClr val="000000"/>
                              </a:solidFill>
                              <a:latin typeface="Cambria Math" panose="02040503050406030204" pitchFamily="18" charset="0"/>
                            </a:rPr>
                          </m:ctrlPr>
                        </m:sSubPr>
                        <m:e>
                          <m:r>
                            <a:rPr lang="en-US" altLang="en-US" sz="2400" i="1" kern="0">
                              <a:solidFill>
                                <a:srgbClr val="000000"/>
                              </a:solidFill>
                              <a:latin typeface="Cambria Math" panose="02040503050406030204" pitchFamily="18" charset="0"/>
                            </a:rPr>
                            <m:t>𝐹</m:t>
                          </m:r>
                        </m:e>
                        <m:sub>
                          <m:r>
                            <a:rPr lang="en-US" altLang="en-US" sz="2400" i="1" kern="0">
                              <a:solidFill>
                                <a:srgbClr val="000000"/>
                              </a:solidFill>
                              <a:latin typeface="Cambria Math" panose="02040503050406030204" pitchFamily="18" charset="0"/>
                            </a:rPr>
                            <m:t>𝐴𝐺</m:t>
                          </m:r>
                        </m:sub>
                      </m:sSub>
                      <m:r>
                        <a:rPr lang="en-US" altLang="en-US" sz="2400" i="1" kern="0">
                          <a:solidFill>
                            <a:srgbClr val="000000"/>
                          </a:solidFill>
                          <a:latin typeface="Cambria Math" panose="02040503050406030204" pitchFamily="18" charset="0"/>
                        </a:rPr>
                        <m:t>&gt;</m:t>
                      </m:r>
                      <m:sSub>
                        <m:sSubPr>
                          <m:ctrlPr>
                            <a:rPr lang="en-US" altLang="en-US" sz="2400" i="1" kern="0">
                              <a:solidFill>
                                <a:srgbClr val="000000"/>
                              </a:solidFill>
                              <a:latin typeface="Cambria Math" panose="02040503050406030204" pitchFamily="18" charset="0"/>
                            </a:rPr>
                          </m:ctrlPr>
                        </m:sSubPr>
                        <m:e>
                          <m:r>
                            <a:rPr lang="en-US" altLang="en-US" sz="2400" i="1" kern="0">
                              <a:solidFill>
                                <a:srgbClr val="000000"/>
                              </a:solidFill>
                              <a:latin typeface="Cambria Math" panose="02040503050406030204" pitchFamily="18" charset="0"/>
                            </a:rPr>
                            <m:t>𝐹</m:t>
                          </m:r>
                        </m:e>
                        <m:sub>
                          <m:r>
                            <a:rPr lang="en-US" altLang="en-US" sz="2400" i="1" kern="0">
                              <a:solidFill>
                                <a:srgbClr val="000000"/>
                              </a:solidFill>
                              <a:latin typeface="Cambria Math" panose="02040503050406030204" pitchFamily="18" charset="0"/>
                            </a:rPr>
                            <m:t>𝐴𝑆</m:t>
                          </m:r>
                        </m:sub>
                      </m:sSub>
                    </m:oMath>
                  </m:oMathPara>
                </a14:m>
                <a:endParaRPr lang="en-US" sz="2400" dirty="0">
                  <a:solidFill>
                    <a:srgbClr val="000000"/>
                  </a:solidFill>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191001" y="4800600"/>
                <a:ext cx="2816123" cy="1569660"/>
              </a:xfrm>
              <a:prstGeom prst="rect">
                <a:avLst/>
              </a:prstGeom>
              <a:blipFill>
                <a:blip r:embed="rId5"/>
                <a:stretch>
                  <a:fillRect l="-2784" t="-1901"/>
                </a:stretch>
              </a:blipFill>
              <a:ln w="38100">
                <a:solidFill>
                  <a:srgbClr val="FF0000"/>
                </a:solidFill>
              </a:ln>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Use Free Body Diagrams In Any Situation – Figure 4.24</a:t>
            </a:r>
            <a:endParaRPr lang="en-AU" sz="3400" dirty="0"/>
          </a:p>
        </p:txBody>
      </p:sp>
      <p:sp>
        <p:nvSpPr>
          <p:cNvPr id="3" name="Content Placeholder 2"/>
          <p:cNvSpPr>
            <a:spLocks noGrp="1"/>
          </p:cNvSpPr>
          <p:nvPr>
            <p:ph sz="quarter" idx="13"/>
          </p:nvPr>
        </p:nvSpPr>
        <p:spPr>
          <a:xfrm>
            <a:off x="1981200" y="1556327"/>
            <a:ext cx="8229600" cy="781432"/>
          </a:xfrm>
        </p:spPr>
        <p:txBody>
          <a:bodyPr/>
          <a:lstStyle/>
          <a:p>
            <a:r>
              <a:rPr lang="en-US" dirty="0"/>
              <a:t>Find the object of the focus of your study, and collect all forces acting upon it.</a:t>
            </a:r>
          </a:p>
        </p:txBody>
      </p:sp>
      <p:pic>
        <p:nvPicPr>
          <p:cNvPr id="4" name="Picture 3" descr="Photo and diagram a. A photo shows a woman sprinting from the starting block on a track. The free body diagram shows vector F sub y as a vertical arrow pointing up from the point of origin. Vector w is a vertical arrow pointing down from origin. Vector F sub x extends to the right horizontally from origin. Vector F sub block on runner is a diagonal arrow pointing up and to the right from origin. A dashed line connects the tips of F sub y to vector F sub block on runner, and from vector F sub block on runner to vector F sub x. The force of the starting block on the runner has a vertical component that counteracts her weight and a large horizontal component that accelerates her. Photo and diagram b. A photo shows a basketball player in midair after jumping up towards the basket. Another player next to him bends his knees in preparation to jump. The free body diagram shows vector w (weight) as a vertical arrow pointing down from the player in midair to the floor. This player is a freely falling object. On the other player, vector n points vertically up and vector w points vertically down to the floor. To jump up, this player will push down against the floor, increasing the upward reaction force of the floor on him."/>
          <p:cNvPicPr>
            <a:picLocks noChangeAspect="1"/>
          </p:cNvPicPr>
          <p:nvPr/>
        </p:nvPicPr>
        <p:blipFill rotWithShape="1">
          <a:blip r:embed="rId2">
            <a:extLst>
              <a:ext uri="{28A0092B-C50C-407E-A947-70E740481C1C}">
                <a14:useLocalDpi xmlns:a14="http://schemas.microsoft.com/office/drawing/2010/main" val="0"/>
              </a:ext>
            </a:extLst>
          </a:blip>
          <a:srcRect b="4378"/>
          <a:stretch/>
        </p:blipFill>
        <p:spPr>
          <a:xfrm>
            <a:off x="2205298" y="2536838"/>
            <a:ext cx="7864653" cy="3597623"/>
          </a:xfrm>
          <a:prstGeom prst="rect">
            <a:avLst/>
          </a:prstGeom>
        </p:spPr>
      </p:pic>
    </p:spTree>
    <p:extLst>
      <p:ext uri="{BB962C8B-B14F-4D97-AF65-F5344CB8AC3E}">
        <p14:creationId xmlns:p14="http://schemas.microsoft.com/office/powerpoint/2010/main" val="411236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Forces Transmit Themselves as Tension – Example 4.9</a:t>
            </a:r>
            <a:endParaRPr lang="en-AU" sz="3400" dirty="0"/>
          </a:p>
        </p:txBody>
      </p:sp>
      <p:sp>
        <p:nvSpPr>
          <p:cNvPr id="3" name="Content Placeholder 2"/>
          <p:cNvSpPr>
            <a:spLocks noGrp="1"/>
          </p:cNvSpPr>
          <p:nvPr>
            <p:ph sz="quarter" idx="13"/>
          </p:nvPr>
        </p:nvSpPr>
        <p:spPr>
          <a:xfrm>
            <a:off x="1981200" y="1556327"/>
            <a:ext cx="7824158" cy="1324897"/>
          </a:xfrm>
        </p:spPr>
        <p:txBody>
          <a:bodyPr/>
          <a:lstStyle/>
          <a:p>
            <a:r>
              <a:rPr lang="en-US" dirty="0"/>
              <a:t>We can solve for several outcomes using the elevator as our example.</a:t>
            </a:r>
          </a:p>
          <a:p>
            <a:r>
              <a:rPr lang="en-US" dirty="0"/>
              <a:t>Follow the worked problem on page 114.</a:t>
            </a:r>
          </a:p>
        </p:txBody>
      </p:sp>
      <p:pic>
        <p:nvPicPr>
          <p:cNvPr id="4" name="Picture 3" descr="The diagram shows a person standing on a scale inside an elevator. Diagram a, free body diagram, at equilibrium. A vertical vector of 600 N points up from the scale in the positive y direction, and a vertical vector of 600 N points down from the scale. A vertical vector of 600 N points up from the person in the positive y direction, and a vertical vector points down from the person. Equation: 2 = m times g = 600 N.&#10;Diagram b, free body diagram, accelerating.  A vertical vector F points up from the person in the positive y direction, and a vertical vector points down from the person. W = 600 N."/>
          <p:cNvPicPr>
            <a:picLocks noChangeAspect="1"/>
          </p:cNvPicPr>
          <p:nvPr/>
        </p:nvPicPr>
        <p:blipFill rotWithShape="1">
          <a:blip r:embed="rId2">
            <a:extLst>
              <a:ext uri="{28A0092B-C50C-407E-A947-70E740481C1C}">
                <a14:useLocalDpi xmlns:a14="http://schemas.microsoft.com/office/drawing/2010/main" val="0"/>
              </a:ext>
            </a:extLst>
          </a:blip>
          <a:srcRect b="3970"/>
          <a:stretch/>
        </p:blipFill>
        <p:spPr>
          <a:xfrm>
            <a:off x="2910179" y="3003865"/>
            <a:ext cx="6371642" cy="3256670"/>
          </a:xfrm>
          <a:prstGeom prst="rect">
            <a:avLst/>
          </a:prstGeom>
        </p:spPr>
      </p:pic>
    </p:spTree>
    <p:extLst>
      <p:ext uri="{BB962C8B-B14F-4D97-AF65-F5344CB8AC3E}">
        <p14:creationId xmlns:p14="http://schemas.microsoft.com/office/powerpoint/2010/main" val="3302254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133600" y="0"/>
            <a:ext cx="7772400" cy="1143000"/>
          </a:xfrm>
        </p:spPr>
        <p:txBody>
          <a:bodyPr/>
          <a:lstStyle/>
          <a:p>
            <a:pPr eaLnBrk="1" hangingPunct="1"/>
            <a:r>
              <a:rPr lang="en-US" altLang="en-US" sz="4000" dirty="0">
                <a:solidFill>
                  <a:srgbClr val="FF0000"/>
                </a:solidFill>
              </a:rPr>
              <a:t>Unwanted weight loss(descending)</a:t>
            </a:r>
          </a:p>
        </p:txBody>
      </p:sp>
      <p:sp>
        <p:nvSpPr>
          <p:cNvPr id="2052" name="Rectangle 4" descr="Green marble"/>
          <p:cNvSpPr>
            <a:spLocks noChangeArrowheads="1"/>
          </p:cNvSpPr>
          <p:nvPr/>
        </p:nvSpPr>
        <p:spPr bwMode="auto">
          <a:xfrm>
            <a:off x="2133601" y="9144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pic>
        <p:nvPicPr>
          <p:cNvPr id="2053" name="Picture 6" descr="Fg04_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028700"/>
            <a:ext cx="7620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8"/>
          <p:cNvSpPr>
            <a:spLocks noChangeArrowheads="1"/>
          </p:cNvSpPr>
          <p:nvPr/>
        </p:nvSpPr>
        <p:spPr bwMode="auto">
          <a:xfrm>
            <a:off x="5748338" y="330041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sp>
        <p:nvSpPr>
          <p:cNvPr id="2055" name="Text Box 9"/>
          <p:cNvSpPr txBox="1">
            <a:spLocks noChangeArrowheads="1"/>
          </p:cNvSpPr>
          <p:nvPr/>
        </p:nvSpPr>
        <p:spPr bwMode="auto">
          <a:xfrm>
            <a:off x="4953000" y="6019800"/>
            <a:ext cx="2133600" cy="712788"/>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50000"/>
              </a:spcBef>
              <a:spcAft>
                <a:spcPct val="0"/>
              </a:spcAft>
            </a:pPr>
            <a:endParaRPr lang="en-US" altLang="en-US" baseline="-25000">
              <a:solidFill>
                <a:srgbClr val="000000"/>
              </a:solidFill>
            </a:endParaRPr>
          </a:p>
          <a:p>
            <a:pPr eaLnBrk="1" fontAlgn="base" hangingPunct="1">
              <a:spcBef>
                <a:spcPct val="50000"/>
              </a:spcBef>
              <a:spcAft>
                <a:spcPct val="0"/>
              </a:spcAft>
            </a:pPr>
            <a:endParaRPr lang="en-US" altLang="en-US" baseline="-25000">
              <a:solidFill>
                <a:srgbClr val="000000"/>
              </a:solidFill>
            </a:endParaRPr>
          </a:p>
        </p:txBody>
      </p:sp>
      <p:graphicFrame>
        <p:nvGraphicFramePr>
          <p:cNvPr id="2050" name="Object 10"/>
          <p:cNvGraphicFramePr>
            <a:graphicFrameLocks noChangeAspect="1"/>
          </p:cNvGraphicFramePr>
          <p:nvPr/>
        </p:nvGraphicFramePr>
        <p:xfrm>
          <a:off x="5105400" y="6019800"/>
          <a:ext cx="1752600" cy="647700"/>
        </p:xfrm>
        <a:graphic>
          <a:graphicData uri="http://schemas.openxmlformats.org/presentationml/2006/ole">
            <mc:AlternateContent xmlns:mc="http://schemas.openxmlformats.org/markup-compatibility/2006">
              <mc:Choice xmlns:v="urn:schemas-microsoft-com:vml" Requires="v">
                <p:oleObj r:id="rId4" imgW="698197" imgH="253890" progId="Equation.3">
                  <p:embed/>
                </p:oleObj>
              </mc:Choice>
              <mc:Fallback>
                <p:oleObj r:id="rId4" imgW="698197" imgH="253890" progId="Equation.3">
                  <p:embed/>
                  <p:pic>
                    <p:nvPicPr>
                      <p:cNvPr id="205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019800"/>
                        <a:ext cx="17526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3"/>
              <p:cNvSpPr txBox="1">
                <a:spLocks noChangeArrowheads="1"/>
              </p:cNvSpPr>
              <p:nvPr/>
            </p:nvSpPr>
            <p:spPr>
              <a:xfrm>
                <a:off x="1524000" y="1219201"/>
                <a:ext cx="9372600" cy="69186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None/>
                </a:pPr>
                <a:r>
                  <a:rPr lang="en-US" altLang="en-US" sz="2000" kern="0" dirty="0">
                    <a:solidFill>
                      <a:srgbClr val="000000"/>
                    </a:solidFill>
                    <a:latin typeface="Times New Roman"/>
                  </a:rPr>
                  <a:t>		 </a:t>
                </a:r>
                <a14:m>
                  <m:oMath xmlns:m="http://schemas.openxmlformats.org/officeDocument/2006/math">
                    <m:nary>
                      <m:naryPr>
                        <m:chr m:val="∑"/>
                        <m:subHide m:val="on"/>
                        <m:supHide m:val="on"/>
                        <m:ctrlPr>
                          <a:rPr lang="en-US" sz="2000" i="1">
                            <a:solidFill>
                              <a:srgbClr val="000000"/>
                            </a:solidFill>
                            <a:latin typeface="Cambria Math" panose="02040503050406030204" pitchFamily="18" charset="0"/>
                          </a:rPr>
                        </m:ctrlPr>
                      </m:naryPr>
                      <m:sub/>
                      <m:sup/>
                      <m:e>
                        <m:r>
                          <a:rPr lang="en-US" sz="2000" i="1">
                            <a:solidFill>
                              <a:srgbClr val="000000"/>
                            </a:solidFill>
                            <a:latin typeface="Cambria Math" panose="02040503050406030204" pitchFamily="18" charset="0"/>
                          </a:rPr>
                          <m:t>𝐹</m:t>
                        </m:r>
                      </m:e>
                    </m:nary>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𝑚𝑎</m:t>
                    </m:r>
                  </m:oMath>
                </a14:m>
                <a:r>
                  <a:rPr lang="en-US" sz="2000" dirty="0">
                    <a:solidFill>
                      <a:srgbClr val="000000"/>
                    </a:solidFill>
                    <a:latin typeface="Times New Roman"/>
                  </a:rPr>
                  <a:t>   </a:t>
                </a:r>
                <a:r>
                  <a:rPr lang="en-US" sz="2000" kern="0" dirty="0">
                    <a:solidFill>
                      <a:srgbClr val="000000"/>
                    </a:solidFill>
                    <a:latin typeface="Times New Roman"/>
                  </a:rPr>
                  <a:t>a</a:t>
                </a:r>
                <a:r>
                  <a:rPr lang="en-US" altLang="en-US" sz="2000" kern="0" dirty="0">
                    <a:solidFill>
                      <a:srgbClr val="000000"/>
                    </a:solidFill>
                    <a:latin typeface="Times New Roman"/>
                  </a:rPr>
                  <a:t>nd  </a:t>
                </a:r>
                <a14:m>
                  <m:oMath xmlns:m="http://schemas.openxmlformats.org/officeDocument/2006/math">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=65 </m:t>
                    </m:r>
                    <m:r>
                      <a:rPr lang="en-US" sz="2000" i="1">
                        <a:solidFill>
                          <a:srgbClr val="000000"/>
                        </a:solidFill>
                        <a:latin typeface="Cambria Math" panose="02040503050406030204" pitchFamily="18" charset="0"/>
                      </a:rPr>
                      <m:t>𝑘𝑔</m:t>
                    </m:r>
                  </m:oMath>
                </a14:m>
                <a:r>
                  <a:rPr lang="en-US" sz="2000" dirty="0">
                    <a:solidFill>
                      <a:srgbClr val="000000"/>
                    </a:solidFill>
                    <a:latin typeface="Times New Roman"/>
                  </a:rPr>
                  <a:t> with</a:t>
                </a:r>
                <a:r>
                  <a:rPr lang="en-US" altLang="en-US" sz="2000" kern="0" dirty="0">
                    <a:solidFill>
                      <a:srgbClr val="000000"/>
                    </a:solidFill>
                    <a:latin typeface="Times New Roman"/>
                  </a:rPr>
                  <a:t> </a:t>
                </a:r>
                <a14:m>
                  <m:oMath xmlns:m="http://schemas.openxmlformats.org/officeDocument/2006/math">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=0.2∗</m:t>
                    </m:r>
                    <m:r>
                      <a:rPr lang="en-US" sz="2000" i="1">
                        <a:solidFill>
                          <a:srgbClr val="000000"/>
                        </a:solidFill>
                        <a:latin typeface="Cambria Math" panose="02040503050406030204" pitchFamily="18" charset="0"/>
                      </a:rPr>
                      <m:t>𝑔</m:t>
                    </m:r>
                  </m:oMath>
                </a14:m>
                <a:r>
                  <a:rPr lang="en-US" sz="2000" dirty="0">
                    <a:solidFill>
                      <a:srgbClr val="000000"/>
                    </a:solidFill>
                    <a:latin typeface="Times New Roman"/>
                  </a:rPr>
                  <a:t>  (elevator)</a:t>
                </a:r>
              </a:p>
              <a:p>
                <a:pPr eaLnBrk="1" hangingPunct="1">
                  <a:buNone/>
                </a:pP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𝐹</m:t>
                        </m:r>
                      </m:e>
                      <m:sub>
                        <m:r>
                          <a:rPr lang="en-US" sz="2000" i="1">
                            <a:solidFill>
                              <a:srgbClr val="000000"/>
                            </a:solidFill>
                            <a:latin typeface="Cambria Math" panose="02040503050406030204" pitchFamily="18" charset="0"/>
                          </a:rPr>
                          <m:t>𝑁</m:t>
                        </m:r>
                      </m:sub>
                    </m:sSub>
                  </m:oMath>
                </a14:m>
                <a:r>
                  <a:rPr lang="en-US" sz="2000" dirty="0">
                    <a:solidFill>
                      <a:srgbClr val="000000"/>
                    </a:solidFill>
                    <a:latin typeface="Times New Roman"/>
                  </a:rPr>
                  <a:t>=normal force indicated by scale</a:t>
                </a:r>
              </a:p>
              <a:p>
                <a:pPr eaLnBrk="1" hangingPunct="1">
                  <a:buNone/>
                </a:pPr>
                <a:r>
                  <a:rPr lang="en-US" sz="2000" dirty="0">
                    <a:solidFill>
                      <a:srgbClr val="000000"/>
                    </a:solidFill>
                    <a:latin typeface="Times New Roman"/>
                  </a:rPr>
                  <a:t>	</a:t>
                </a:r>
              </a:p>
              <a:p>
                <a:pPr eaLnBrk="1" hangingPunct="1">
                  <a:buNone/>
                </a:pPr>
                <a:endParaRPr lang="en-US" sz="2000" dirty="0">
                  <a:solidFill>
                    <a:srgbClr val="000000"/>
                  </a:solidFill>
                  <a:latin typeface="Times New Roman"/>
                </a:endParaRPr>
              </a:p>
              <a:p>
                <a:pPr eaLnBrk="1" hangingPunct="1">
                  <a:buNone/>
                </a:pPr>
                <a:r>
                  <a:rPr lang="en-US" sz="2000" dirty="0">
                    <a:solidFill>
                      <a:srgbClr val="000000"/>
                    </a:solidFill>
                    <a:latin typeface="Times New Roman"/>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𝐹</m:t>
                        </m:r>
                      </m:e>
                      <m:sub>
                        <m:r>
                          <a:rPr lang="en-US" sz="2000" i="1">
                            <a:solidFill>
                              <a:srgbClr val="000000"/>
                            </a:solidFill>
                            <a:latin typeface="Cambria Math" panose="02040503050406030204" pitchFamily="18" charset="0"/>
                          </a:rPr>
                          <m:t>𝑁</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𝑚𝑔</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𝑎</m:t>
                    </m:r>
                    <m:r>
                      <a:rPr lang="en-US" sz="2000" i="1">
                        <a:solidFill>
                          <a:srgbClr val="000000"/>
                        </a:solidFill>
                        <a:latin typeface="Cambria Math" panose="02040503050406030204" pitchFamily="18" charset="0"/>
                      </a:rPr>
                      <m:t>)</m:t>
                    </m:r>
                  </m:oMath>
                </a14:m>
                <a:r>
                  <a:rPr lang="en-US" sz="2000" dirty="0">
                    <a:solidFill>
                      <a:srgbClr val="000000"/>
                    </a:solidFill>
                    <a:latin typeface="Times New Roman"/>
                  </a:rPr>
                  <a:t> </a:t>
                </a:r>
                <a:r>
                  <a:rPr lang="en-US" sz="2000" dirty="0">
                    <a:solidFill>
                      <a:srgbClr val="000000"/>
                    </a:solidFill>
                    <a:latin typeface="Times New Roman"/>
                    <a:sym typeface="Wingdings" panose="05000000000000000000" pitchFamily="2" charset="2"/>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𝐹</m:t>
                        </m:r>
                      </m:e>
                      <m:sub>
                        <m:r>
                          <a:rPr lang="en-US" sz="2000" i="1">
                            <a:solidFill>
                              <a:srgbClr val="000000"/>
                            </a:solidFill>
                            <a:latin typeface="Cambria Math" panose="02040503050406030204" pitchFamily="18" charset="0"/>
                          </a:rPr>
                          <m:t>𝑁</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𝑚𝑔</m:t>
                    </m:r>
                    <m:r>
                      <a:rPr lang="en-US" sz="2000" i="1">
                        <a:solidFill>
                          <a:srgbClr val="000000"/>
                        </a:solidFill>
                        <a:latin typeface="Cambria Math" panose="02040503050406030204" pitchFamily="18" charset="0"/>
                      </a:rPr>
                      <m:t>−0.2∗</m:t>
                    </m:r>
                    <m:r>
                      <a:rPr lang="en-US" sz="2000" i="1">
                        <a:solidFill>
                          <a:srgbClr val="000000"/>
                        </a:solidFill>
                        <a:latin typeface="Cambria Math" panose="02040503050406030204" pitchFamily="18" charset="0"/>
                      </a:rPr>
                      <m:t>𝑔</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0.8</m:t>
                    </m:r>
                    <m:r>
                      <a:rPr lang="en-US" sz="2000" i="1">
                        <a:solidFill>
                          <a:srgbClr val="000000"/>
                        </a:solidFill>
                        <a:latin typeface="Cambria Math" panose="02040503050406030204" pitchFamily="18" charset="0"/>
                      </a:rPr>
                      <m:t>𝑔</m:t>
                    </m:r>
                    <m:r>
                      <a:rPr lang="en-US" sz="2000" i="1">
                        <a:solidFill>
                          <a:srgbClr val="000000"/>
                        </a:solidFill>
                        <a:latin typeface="Cambria Math" panose="02040503050406030204" pitchFamily="18" charset="0"/>
                      </a:rPr>
                      <m:t>=509.6</m:t>
                    </m:r>
                    <m:r>
                      <a:rPr lang="en-US" sz="2000" i="1">
                        <a:solidFill>
                          <a:srgbClr val="000000"/>
                        </a:solidFill>
                        <a:latin typeface="Cambria Math" panose="02040503050406030204" pitchFamily="18" charset="0"/>
                      </a:rPr>
                      <m:t>𝑁</m:t>
                    </m:r>
                  </m:oMath>
                </a14:m>
                <a:r>
                  <a:rPr lang="en-US" sz="2000" dirty="0">
                    <a:solidFill>
                      <a:srgbClr val="000000"/>
                    </a:solidFill>
                    <a:latin typeface="Times New Roman"/>
                  </a:rPr>
                  <a:t> (apparent weight)</a:t>
                </a:r>
              </a:p>
              <a:p>
                <a:pPr eaLnBrk="1" hangingPunct="1">
                  <a:buNone/>
                </a:pP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𝐹</m:t>
                        </m:r>
                      </m:e>
                      <m:sub>
                        <m:r>
                          <a:rPr lang="en-US" sz="2000" i="1">
                            <a:solidFill>
                              <a:srgbClr val="000000"/>
                            </a:solidFill>
                            <a:latin typeface="Cambria Math" panose="02040503050406030204" pitchFamily="18" charset="0"/>
                          </a:rPr>
                          <m:t>𝑁</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𝑚𝑔</m:t>
                    </m:r>
                    <m:r>
                      <a:rPr lang="en-US" sz="2000" i="1">
                        <a:solidFill>
                          <a:srgbClr val="000000"/>
                        </a:solidFill>
                        <a:latin typeface="Cambria Math" panose="02040503050406030204" pitchFamily="18" charset="0"/>
                      </a:rPr>
                      <m:t>=65 </m:t>
                    </m:r>
                    <m:r>
                      <a:rPr lang="en-US" sz="2000" i="1">
                        <a:solidFill>
                          <a:srgbClr val="000000"/>
                        </a:solidFill>
                        <a:latin typeface="Cambria Math" panose="02040503050406030204" pitchFamily="18" charset="0"/>
                      </a:rPr>
                      <m:t>𝑘𝑔</m:t>
                    </m:r>
                    <m:r>
                      <a:rPr lang="en-US" sz="2000" i="1">
                        <a:solidFill>
                          <a:srgbClr val="000000"/>
                        </a:solidFill>
                        <a:latin typeface="Cambria Math" panose="02040503050406030204" pitchFamily="18" charset="0"/>
                      </a:rPr>
                      <m:t>∗9.8</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𝑚</m:t>
                        </m:r>
                      </m:num>
                      <m:den>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𝑠</m:t>
                            </m:r>
                          </m:e>
                          <m:sup>
                            <m:r>
                              <a:rPr lang="en-US" sz="2000" i="1">
                                <a:solidFill>
                                  <a:srgbClr val="000000"/>
                                </a:solidFill>
                                <a:latin typeface="Cambria Math" panose="02040503050406030204" pitchFamily="18" charset="0"/>
                              </a:rPr>
                              <m:t>2</m:t>
                            </m:r>
                          </m:sup>
                        </m:sSup>
                      </m:den>
                    </m:f>
                    <m:r>
                      <a:rPr lang="en-US" sz="2000" i="1">
                        <a:solidFill>
                          <a:srgbClr val="000000"/>
                        </a:solidFill>
                        <a:latin typeface="Cambria Math" panose="02040503050406030204" pitchFamily="18" charset="0"/>
                      </a:rPr>
                      <m:t>=637 </m:t>
                    </m:r>
                    <m:r>
                      <a:rPr lang="en-US" sz="2000" i="1">
                        <a:solidFill>
                          <a:srgbClr val="000000"/>
                        </a:solidFill>
                        <a:latin typeface="Cambria Math" panose="02040503050406030204" pitchFamily="18" charset="0"/>
                      </a:rPr>
                      <m:t>𝑁</m:t>
                    </m:r>
                  </m:oMath>
                </a14:m>
                <a:r>
                  <a:rPr lang="en-US" altLang="en-US" sz="2000" kern="0" dirty="0">
                    <a:solidFill>
                      <a:srgbClr val="000000"/>
                    </a:solidFill>
                    <a:latin typeface="Times New Roman"/>
                  </a:rPr>
                  <a:t> (real weight)</a:t>
                </a:r>
              </a:p>
              <a:p>
                <a:pPr eaLnBrk="1" hangingPunct="1">
                  <a:buNone/>
                </a:pPr>
                <a:endParaRPr lang="en-US" altLang="en-US" sz="2000" kern="0" dirty="0">
                  <a:solidFill>
                    <a:srgbClr val="000000"/>
                  </a:solidFill>
                  <a:latin typeface="Times New Roman"/>
                </a:endParaRPr>
              </a:p>
              <a:p>
                <a:pPr eaLnBrk="1" hangingPunct="1">
                  <a:buNone/>
                </a:pPr>
                <a14:m>
                  <m:oMath xmlns:m="http://schemas.openxmlformats.org/officeDocument/2006/math">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0.8∗637</m:t>
                        </m:r>
                      </m:num>
                      <m:den>
                        <m:r>
                          <a:rPr lang="en-US" sz="2000" i="1">
                            <a:solidFill>
                              <a:srgbClr val="000000"/>
                            </a:solidFill>
                            <a:latin typeface="Cambria Math" panose="02040503050406030204" pitchFamily="18" charset="0"/>
                          </a:rPr>
                          <m:t>9.8</m:t>
                        </m:r>
                      </m:den>
                    </m:f>
                    <m:r>
                      <a:rPr lang="en-US" sz="2000" i="1">
                        <a:solidFill>
                          <a:srgbClr val="000000"/>
                        </a:solidFill>
                        <a:latin typeface="Cambria Math" panose="02040503050406030204" pitchFamily="18" charset="0"/>
                      </a:rPr>
                      <m:t>=52 </m:t>
                    </m:r>
                    <m:r>
                      <a:rPr lang="en-US" sz="2000" i="1">
                        <a:solidFill>
                          <a:srgbClr val="000000"/>
                        </a:solidFill>
                        <a:latin typeface="Cambria Math" panose="02040503050406030204" pitchFamily="18" charset="0"/>
                      </a:rPr>
                      <m:t>𝑘𝑔</m:t>
                    </m:r>
                  </m:oMath>
                </a14:m>
                <a:r>
                  <a:rPr lang="en-US" altLang="en-US" sz="2000" kern="0" dirty="0">
                    <a:solidFill>
                      <a:srgbClr val="000000"/>
                    </a:solidFill>
                    <a:latin typeface="Times New Roman"/>
                  </a:rPr>
                  <a:t> </a:t>
                </a:r>
                <a:r>
                  <a:rPr lang="en-US" sz="2000" dirty="0">
                    <a:solidFill>
                      <a:srgbClr val="000000"/>
                    </a:solidFill>
                    <a:latin typeface="Times New Roman"/>
                  </a:rPr>
                  <a:t>(apparent mass)</a:t>
                </a:r>
              </a:p>
              <a:p>
                <a:pPr eaLnBrk="1" hangingPunct="1">
                  <a:buNone/>
                </a:pPr>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p:txBody>
          </p:sp>
        </mc:Choice>
        <mc:Fallback xmlns="">
          <p:sp>
            <p:nvSpPr>
              <p:cNvPr id="3" name="Rectangle 3"/>
              <p:cNvSpPr txBox="1">
                <a:spLocks noRot="1" noChangeAspect="1" noMove="1" noResize="1" noEditPoints="1" noAdjustHandles="1" noChangeArrowheads="1" noChangeShapeType="1" noTextEdit="1"/>
              </p:cNvSpPr>
              <p:nvPr/>
            </p:nvSpPr>
            <p:spPr>
              <a:xfrm>
                <a:off x="1524000" y="1219201"/>
                <a:ext cx="9372600" cy="6918649"/>
              </a:xfrm>
              <a:prstGeom prst="rect">
                <a:avLst/>
              </a:prstGeom>
              <a:blipFill>
                <a:blip r:embed="rId2"/>
                <a:stretch>
                  <a:fillRect t="-7048"/>
                </a:stretch>
              </a:blipFill>
            </p:spPr>
            <p:txBody>
              <a:bodyPr/>
              <a:lstStyle/>
              <a:p>
                <a:r>
                  <a:rPr lang="en-US">
                    <a:noFill/>
                  </a:rPr>
                  <a:t> </a:t>
                </a:r>
              </a:p>
            </p:txBody>
          </p:sp>
        </mc:Fallback>
      </mc:AlternateContent>
      <p:sp>
        <p:nvSpPr>
          <p:cNvPr id="4" name="Rectangle 2"/>
          <p:cNvSpPr txBox="1">
            <a:spLocks noChangeArrowheads="1"/>
          </p:cNvSpPr>
          <p:nvPr/>
        </p:nvSpPr>
        <p:spPr>
          <a:xfrm>
            <a:off x="2133600" y="0"/>
            <a:ext cx="79248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4000" kern="0" dirty="0">
                <a:solidFill>
                  <a:srgbClr val="FF0000"/>
                </a:solidFill>
                <a:latin typeface="Times New Roman"/>
              </a:rPr>
              <a:t>Weight loss in a descending elevator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1400" y="945584"/>
            <a:ext cx="5276850" cy="2171700"/>
          </a:xfrm>
          <a:prstGeom prst="rect">
            <a:avLst/>
          </a:prstGeom>
        </p:spPr>
      </p:pic>
      <p:sp>
        <p:nvSpPr>
          <p:cNvPr id="4" name="Rectangle 3"/>
          <p:cNvSpPr txBox="1">
            <a:spLocks noChangeArrowheads="1"/>
          </p:cNvSpPr>
          <p:nvPr/>
        </p:nvSpPr>
        <p:spPr>
          <a:xfrm>
            <a:off x="1676400" y="57702"/>
            <a:ext cx="8839200" cy="4760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None/>
            </a:pPr>
            <a:r>
              <a:rPr lang="en-US" altLang="en-US" sz="2000" kern="0" dirty="0">
                <a:solidFill>
                  <a:srgbClr val="000000"/>
                </a:solidFill>
                <a:latin typeface="Times New Roman"/>
              </a:rPr>
              <a:t>Stepping on a scale in an elevator and push “up”. Your normal weight is 625N.</a:t>
            </a:r>
          </a:p>
          <a:p>
            <a:pPr eaLnBrk="1" hangingPunct="1">
              <a:buNone/>
            </a:pPr>
            <a:endParaRPr lang="en-US" altLang="en-US" sz="2000" kern="0" dirty="0">
              <a:solidFill>
                <a:srgbClr val="000000"/>
              </a:solidFill>
              <a:latin typeface="Times New Roman"/>
            </a:endParaRPr>
          </a:p>
        </p:txBody>
      </p:sp>
      <mc:AlternateContent xmlns:mc="http://schemas.openxmlformats.org/markup-compatibility/2006" xmlns:a14="http://schemas.microsoft.com/office/drawing/2010/main">
        <mc:Choice Requires="a14">
          <p:sp>
            <p:nvSpPr>
              <p:cNvPr id="3" name="Rectangle 2"/>
              <p:cNvSpPr/>
              <p:nvPr/>
            </p:nvSpPr>
            <p:spPr>
              <a:xfrm>
                <a:off x="1715632" y="3039288"/>
                <a:ext cx="4343400" cy="3849836"/>
              </a:xfrm>
              <a:prstGeom prst="rect">
                <a:avLst/>
              </a:prstGeom>
              <a:ln w="38100">
                <a:solidFill>
                  <a:srgbClr val="00B050"/>
                </a:solidFill>
              </a:ln>
            </p:spPr>
            <p:txBody>
              <a:bodyPr wrap="square">
                <a:spAutoFit/>
              </a:bodyPr>
              <a:lstStyle/>
              <a:p>
                <a:pPr fontAlgn="base">
                  <a:spcBef>
                    <a:spcPct val="0"/>
                  </a:spcBef>
                  <a:spcAft>
                    <a:spcPct val="0"/>
                  </a:spcAft>
                </a:pPr>
                <a:r>
                  <a:rPr lang="en-US" sz="1600" dirty="0">
                    <a:solidFill>
                      <a:srgbClr val="000000"/>
                    </a:solidFill>
                    <a:latin typeface="Times New Roman" panose="02020603050405020304" pitchFamily="18" charset="0"/>
                  </a:rPr>
                  <a:t>a) Work out your mass</a:t>
                </a: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600" i="1">
                          <a:solidFill>
                            <a:srgbClr val="000000"/>
                          </a:solidFill>
                          <a:latin typeface="Cambria Math" panose="02040503050406030204" pitchFamily="18" charset="0"/>
                        </a:rPr>
                        <m:t>𝑚</m:t>
                      </m:r>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𝑊</m:t>
                          </m:r>
                        </m:num>
                        <m:den>
                          <m:r>
                            <a:rPr lang="en-US" sz="1600" i="1">
                              <a:solidFill>
                                <a:srgbClr val="000000"/>
                              </a:solidFill>
                              <a:latin typeface="Cambria Math" panose="02040503050406030204" pitchFamily="18" charset="0"/>
                            </a:rPr>
                            <m:t>𝑔</m:t>
                          </m:r>
                        </m:den>
                      </m:f>
                      <m:r>
                        <a:rPr lang="en-US" sz="1600" i="1">
                          <a:solidFill>
                            <a:srgbClr val="000000"/>
                          </a:solidFill>
                          <a:latin typeface="Cambria Math" panose="02040503050406030204" pitchFamily="18" charset="0"/>
                        </a:rPr>
                        <m:t>=63.8 </m:t>
                      </m:r>
                      <m:r>
                        <a:rPr lang="en-US" sz="1600" i="1">
                          <a:solidFill>
                            <a:srgbClr val="000000"/>
                          </a:solidFill>
                          <a:latin typeface="Cambria Math" panose="02040503050406030204" pitchFamily="18" charset="0"/>
                        </a:rPr>
                        <m:t>𝑘𝑔</m:t>
                      </m:r>
                    </m:oMath>
                  </m:oMathPara>
                </a14:m>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Elevator goes up</a:t>
                </a:r>
              </a:p>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US" sz="1600" i="1">
                          <a:solidFill>
                            <a:srgbClr val="000000"/>
                          </a:solidFill>
                          <a:latin typeface="Cambria Math" panose="02040503050406030204" pitchFamily="18" charset="0"/>
                        </a:rPr>
                        <m:t>𝑎</m:t>
                      </m:r>
                      <m:r>
                        <a:rPr lang="en-US" sz="1600" i="1">
                          <a:solidFill>
                            <a:srgbClr val="000000"/>
                          </a:solidFill>
                          <a:latin typeface="Cambria Math" panose="02040503050406030204" pitchFamily="18" charset="0"/>
                        </a:rPr>
                        <m:t>=+2.5</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𝑚</m:t>
                          </m:r>
                        </m:num>
                        <m:den>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𝑠</m:t>
                              </m:r>
                            </m:e>
                            <m:sup>
                              <m:r>
                                <a:rPr lang="en-US" sz="1600" i="1">
                                  <a:solidFill>
                                    <a:srgbClr val="000000"/>
                                  </a:solidFill>
                                  <a:latin typeface="Cambria Math" panose="02040503050406030204" pitchFamily="18" charset="0"/>
                                </a:rPr>
                                <m:t>2</m:t>
                              </m:r>
                            </m:sup>
                          </m:sSup>
                        </m:den>
                      </m:f>
                    </m:oMath>
                  </m:oMathPara>
                </a14:m>
                <a:endParaRPr lang="en-US" sz="1600" dirty="0">
                  <a:solidFill>
                    <a:srgbClr val="000000"/>
                  </a:solidFill>
                  <a:latin typeface="Times New Roman" panose="02020603050405020304" pitchFamily="18" charset="0"/>
                </a:endParaRPr>
              </a:p>
              <a:p>
                <a:pPr fontAlgn="base">
                  <a:spcBef>
                    <a:spcPct val="0"/>
                  </a:spcBef>
                  <a:spcAft>
                    <a:spcPct val="0"/>
                  </a:spcAft>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What does the scale read?							</a:t>
                </a:r>
                <a14:m>
                  <m:oMath xmlns:m="http://schemas.openxmlformats.org/officeDocument/2006/math">
                    <m:nary>
                      <m:naryPr>
                        <m:chr m:val="∑"/>
                        <m:subHide m:val="on"/>
                        <m:supHide m:val="on"/>
                        <m:ctrlPr>
                          <a:rPr lang="en-US" sz="1600" i="1">
                            <a:solidFill>
                              <a:srgbClr val="000000"/>
                            </a:solidFill>
                            <a:latin typeface="Cambria Math" panose="02040503050406030204" pitchFamily="18" charset="0"/>
                          </a:rPr>
                        </m:ctrlPr>
                      </m:naryPr>
                      <m:sub/>
                      <m:sup/>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𝑦</m:t>
                            </m:r>
                          </m:sub>
                        </m:sSub>
                      </m:e>
                    </m:nary>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𝑎</m:t>
                        </m:r>
                      </m:e>
                      <m:sub>
                        <m:r>
                          <a:rPr lang="en-US" sz="1600" i="1">
                            <a:solidFill>
                              <a:srgbClr val="000000"/>
                            </a:solidFill>
                            <a:latin typeface="Cambria Math" panose="02040503050406030204" pitchFamily="18" charset="0"/>
                          </a:rPr>
                          <m:t>𝑦</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𝑁</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𝑊</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𝑚𝑎</m:t>
                    </m:r>
                  </m:oMath>
                </a14:m>
                <a:endParaRPr lang="en-US" sz="1600" dirty="0">
                  <a:solidFill>
                    <a:srgbClr val="000000"/>
                  </a:solidFill>
                  <a:latin typeface="Times New Roman" panose="02020603050405020304" pitchFamily="18" charset="0"/>
                </a:endParaRPr>
              </a:p>
              <a:p>
                <a:pPr fontAlgn="base">
                  <a:spcBef>
                    <a:spcPct val="0"/>
                  </a:spcBef>
                  <a:spcAft>
                    <a:spcPct val="0"/>
                  </a:spcAft>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Scale reading;</a:t>
                </a:r>
              </a:p>
              <a:p>
                <a:pPr fontAlgn="base">
                  <a:spcBef>
                    <a:spcPct val="0"/>
                  </a:spcBef>
                  <a:spcAft>
                    <a:spcPct val="0"/>
                  </a:spcAft>
                </a:pPr>
                <a:r>
                  <a:rPr lang="en-US" sz="1600" dirty="0">
                    <a:solidFill>
                      <a:srgbClr val="000000"/>
                    </a:solidFill>
                    <a:latin typeface="Times New Roman" panose="02020603050405020304" pitchFamily="18" charset="0"/>
                  </a:rPr>
                  <a:t> </a:t>
                </a:r>
                <a14:m>
                  <m:oMath xmlns:m="http://schemas.openxmlformats.org/officeDocument/2006/math">
                    <m:r>
                      <m:rPr>
                        <m:sty m:val="p"/>
                      </m:rPr>
                      <a:rPr lang="en-US" sz="1600">
                        <a:solidFill>
                          <a:srgbClr val="000000"/>
                        </a:solidFill>
                        <a:latin typeface="Cambria Math" panose="02040503050406030204" pitchFamily="18" charset="0"/>
                      </a:rPr>
                      <m:t>N</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𝑚𝑎</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𝑊</m:t>
                    </m:r>
                    <m:r>
                      <a:rPr lang="en-US" sz="1600" i="1">
                        <a:solidFill>
                          <a:srgbClr val="000000"/>
                        </a:solidFill>
                        <a:latin typeface="Cambria Math" panose="02040503050406030204" pitchFamily="18" charset="0"/>
                      </a:rPr>
                      <m:t>=63.8∗2.5+63.8∗9.8=784</m:t>
                    </m:r>
                    <m:r>
                      <a:rPr lang="en-US" sz="1600" i="1">
                        <a:solidFill>
                          <a:srgbClr val="000000"/>
                        </a:solidFill>
                        <a:latin typeface="Cambria Math" panose="02040503050406030204" pitchFamily="18" charset="0"/>
                      </a:rPr>
                      <m:t>𝑁</m:t>
                    </m:r>
                  </m:oMath>
                </a14:m>
                <a:endParaRPr lang="en-US" sz="1600" dirty="0">
                  <a:solidFill>
                    <a:srgbClr val="000000"/>
                  </a:solidFill>
                  <a:latin typeface="Times New Roman" panose="02020603050405020304" pitchFamily="18" charset="0"/>
                </a:endParaRPr>
              </a:p>
              <a:p>
                <a:pPr fontAlgn="base">
                  <a:spcBef>
                    <a:spcPct val="0"/>
                  </a:spcBef>
                  <a:spcAft>
                    <a:spcPct val="0"/>
                  </a:spcAft>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Apparent mass </a:t>
                </a:r>
                <a14:m>
                  <m:oMath xmlns:m="http://schemas.openxmlformats.org/officeDocument/2006/math">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784</m:t>
                        </m:r>
                      </m:num>
                      <m:den>
                        <m:r>
                          <a:rPr lang="en-US" sz="1600" i="1">
                            <a:solidFill>
                              <a:srgbClr val="000000"/>
                            </a:solidFill>
                            <a:latin typeface="Cambria Math" panose="02040503050406030204" pitchFamily="18" charset="0"/>
                          </a:rPr>
                          <m:t>9.8</m:t>
                        </m:r>
                      </m:den>
                    </m:f>
                    <m:r>
                      <a:rPr lang="en-US" sz="1600" i="1">
                        <a:solidFill>
                          <a:srgbClr val="000000"/>
                        </a:solidFill>
                        <a:latin typeface="Cambria Math" panose="02040503050406030204" pitchFamily="18" charset="0"/>
                      </a:rPr>
                      <m:t>=80 </m:t>
                    </m:r>
                    <m:r>
                      <a:rPr lang="en-US" sz="1600" i="1">
                        <a:solidFill>
                          <a:srgbClr val="000000"/>
                        </a:solidFill>
                        <a:latin typeface="Cambria Math" panose="02040503050406030204" pitchFamily="18" charset="0"/>
                      </a:rPr>
                      <m:t>𝑘𝑔</m:t>
                    </m:r>
                  </m:oMath>
                </a14:m>
                <a:endParaRPr lang="en-US" sz="1600" dirty="0">
                  <a:solidFill>
                    <a:srgbClr val="000000"/>
                  </a:solidFill>
                  <a:latin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5632" y="3039288"/>
                <a:ext cx="4343400" cy="3849836"/>
              </a:xfrm>
              <a:prstGeom prst="rect">
                <a:avLst/>
              </a:prstGeom>
              <a:blipFill>
                <a:blip r:embed="rId3"/>
                <a:stretch>
                  <a:fillRect l="-278"/>
                </a:stretch>
              </a:blipFill>
              <a:ln w="3810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153400" y="3194254"/>
                <a:ext cx="4362200" cy="1835311"/>
              </a:xfrm>
              <a:prstGeom prst="rect">
                <a:avLst/>
              </a:prstGeom>
              <a:ln w="38100">
                <a:solidFill>
                  <a:srgbClr val="00B050"/>
                </a:solidFill>
              </a:ln>
            </p:spPr>
            <p:txBody>
              <a:bodyPr wrap="square">
                <a:spAutoFit/>
              </a:bodyPr>
              <a:lstStyle/>
              <a:p>
                <a:pPr fontAlgn="base">
                  <a:spcBef>
                    <a:spcPct val="0"/>
                  </a:spcBef>
                  <a:spcAft>
                    <a:spcPct val="0"/>
                  </a:spcAft>
                </a:pPr>
                <a:r>
                  <a:rPr lang="en-US" sz="1600" dirty="0">
                    <a:solidFill>
                      <a:srgbClr val="000000"/>
                    </a:solidFill>
                    <a:latin typeface="Times New Roman" panose="02020603050405020304" pitchFamily="18" charset="0"/>
                  </a:rPr>
                  <a:t>b) What is the tension in a string holding a 3.85kg package?</a:t>
                </a:r>
              </a:p>
              <a:p>
                <a:pPr fontAlgn="base">
                  <a:spcBef>
                    <a:spcPct val="0"/>
                  </a:spcBef>
                  <a:spcAft>
                    <a:spcPct val="0"/>
                  </a:spcAft>
                </a:pPr>
                <a:r>
                  <a:rPr lang="en-US" sz="1600"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sz="1600" i="1">
                            <a:solidFill>
                              <a:srgbClr val="000000"/>
                            </a:solidFill>
                            <a:latin typeface="Cambria Math" panose="02040503050406030204" pitchFamily="18" charset="0"/>
                          </a:rPr>
                        </m:ctrlPr>
                      </m:naryPr>
                      <m:sub/>
                      <m:sup/>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𝐹</m:t>
                            </m:r>
                          </m:e>
                          <m:sub>
                            <m:r>
                              <a:rPr lang="en-US" sz="1600" i="1">
                                <a:solidFill>
                                  <a:srgbClr val="000000"/>
                                </a:solidFill>
                                <a:latin typeface="Cambria Math" panose="02040503050406030204" pitchFamily="18" charset="0"/>
                              </a:rPr>
                              <m:t>𝑦</m:t>
                            </m:r>
                          </m:sub>
                        </m:sSub>
                      </m:e>
                    </m:nary>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𝑎</m:t>
                        </m:r>
                      </m:e>
                      <m:sub>
                        <m:r>
                          <a:rPr lang="en-US" sz="1600" i="1">
                            <a:solidFill>
                              <a:srgbClr val="000000"/>
                            </a:solidFill>
                            <a:latin typeface="Cambria Math" panose="02040503050406030204" pitchFamily="18" charset="0"/>
                          </a:rPr>
                          <m:t>𝑦</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𝑇</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𝑊</m:t>
                    </m:r>
                  </m:oMath>
                </a14:m>
                <a:endParaRPr lang="en-US" sz="1600" dirty="0">
                  <a:solidFill>
                    <a:srgbClr val="000000"/>
                  </a:solidFill>
                  <a:latin typeface="Times New Roman" panose="02020603050405020304" pitchFamily="18" charset="0"/>
                </a:endParaRPr>
              </a:p>
              <a:p>
                <a:pPr fontAlgn="base">
                  <a:spcBef>
                    <a:spcPct val="0"/>
                  </a:spcBef>
                  <a:spcAft>
                    <a:spcPct val="0"/>
                  </a:spcAft>
                </a:pPr>
                <a:endParaRPr lang="en-US" sz="1600" dirty="0">
                  <a:solidFill>
                    <a:srgbClr val="000000"/>
                  </a:solidFill>
                  <a:latin typeface="Times New Roman" panose="02020603050405020304" pitchFamily="18" charset="0"/>
                </a:endParaRPr>
              </a:p>
              <a:p>
                <a:pPr fontAlgn="base">
                  <a:spcBef>
                    <a:spcPct val="0"/>
                  </a:spcBef>
                  <a:spcAft>
                    <a:spcPct val="0"/>
                  </a:spcAft>
                </a:pPr>
                <a:r>
                  <a:rPr lang="en-US" sz="1600" dirty="0">
                    <a:solidFill>
                      <a:srgbClr val="000000"/>
                    </a:solidFill>
                    <a:latin typeface="Times New Roman" panose="02020603050405020304" pitchFamily="18" charset="0"/>
                  </a:rPr>
                  <a:t> </a:t>
                </a:r>
                <a14:m>
                  <m:oMath xmlns:m="http://schemas.openxmlformats.org/officeDocument/2006/math">
                    <m:r>
                      <m:rPr>
                        <m:sty m:val="p"/>
                      </m:rPr>
                      <a:rPr lang="en-US" sz="1600">
                        <a:solidFill>
                          <a:srgbClr val="000000"/>
                        </a:solidFill>
                        <a:latin typeface="Cambria Math" panose="02040503050406030204" pitchFamily="18" charset="0"/>
                      </a:rPr>
                      <m:t>T</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𝑚𝑎</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𝑊</m:t>
                    </m:r>
                    <m:r>
                      <a:rPr lang="en-US" sz="1600" i="1">
                        <a:solidFill>
                          <a:srgbClr val="000000"/>
                        </a:solidFill>
                        <a:latin typeface="Cambria Math" panose="02040503050406030204" pitchFamily="18" charset="0"/>
                      </a:rPr>
                      <m:t>=3.85∗2.5+3.85∗9.8=47.4</m:t>
                    </m:r>
                    <m:r>
                      <a:rPr lang="en-US" sz="1600" i="1">
                        <a:solidFill>
                          <a:srgbClr val="000000"/>
                        </a:solidFill>
                        <a:latin typeface="Cambria Math" panose="02040503050406030204" pitchFamily="18" charset="0"/>
                      </a:rPr>
                      <m:t>𝑁</m:t>
                    </m:r>
                  </m:oMath>
                </a14:m>
                <a:endParaRPr lang="en-US" sz="1600" dirty="0">
                  <a:solidFill>
                    <a:srgbClr val="000000"/>
                  </a:solidFill>
                  <a:latin typeface="Times New Roman" panose="02020603050405020304" pitchFamily="18" charset="0"/>
                </a:endParaRPr>
              </a:p>
              <a:p>
                <a:pPr fontAlgn="base">
                  <a:spcBef>
                    <a:spcPct val="0"/>
                  </a:spcBef>
                  <a:spcAft>
                    <a:spcPct val="0"/>
                  </a:spcAft>
                </a:pPr>
                <a:endParaRPr lang="en-US" sz="1600" dirty="0">
                  <a:solidFill>
                    <a:srgbClr val="000000"/>
                  </a:solidFill>
                  <a:latin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153400" y="3194254"/>
                <a:ext cx="4362200" cy="1835311"/>
              </a:xfrm>
              <a:prstGeom prst="rect">
                <a:avLst/>
              </a:prstGeom>
              <a:blipFill>
                <a:blip r:embed="rId4"/>
                <a:stretch>
                  <a:fillRect l="-277"/>
                </a:stretch>
              </a:blipFill>
              <a:ln w="38100">
                <a:solidFill>
                  <a:srgbClr val="00B050"/>
                </a:solidFill>
              </a:ln>
            </p:spPr>
            <p:txBody>
              <a:bodyPr/>
              <a:lstStyle/>
              <a:p>
                <a:r>
                  <a:rPr lang="en-US">
                    <a:noFill/>
                  </a:rPr>
                  <a:t> </a:t>
                </a:r>
              </a:p>
            </p:txBody>
          </p:sp>
        </mc:Fallback>
      </mc:AlternateContent>
      <p:sp>
        <p:nvSpPr>
          <p:cNvPr id="7" name="Rectangle 6"/>
          <p:cNvSpPr/>
          <p:nvPr/>
        </p:nvSpPr>
        <p:spPr>
          <a:xfrm>
            <a:off x="3200400" y="539594"/>
            <a:ext cx="2667000" cy="400110"/>
          </a:xfrm>
          <a:prstGeom prst="rect">
            <a:avLst/>
          </a:prstGeom>
          <a:ln w="38100">
            <a:solidFill>
              <a:srgbClr val="FF0000"/>
            </a:solidFill>
          </a:ln>
        </p:spPr>
        <p:txBody>
          <a:bodyPr wrap="square">
            <a:spAutoFit/>
          </a:bodyPr>
          <a:lstStyle/>
          <a:p>
            <a:pPr fontAlgn="base">
              <a:spcBef>
                <a:spcPct val="0"/>
              </a:spcBef>
              <a:spcAft>
                <a:spcPct val="0"/>
              </a:spcAft>
            </a:pPr>
            <a:r>
              <a:rPr lang="en-US" sz="2000" b="1" dirty="0">
                <a:solidFill>
                  <a:srgbClr val="000000"/>
                </a:solidFill>
                <a:latin typeface="Times New Roman" panose="02020603050405020304" pitchFamily="18" charset="0"/>
              </a:rPr>
              <a:t>Your weight going up</a:t>
            </a:r>
          </a:p>
        </p:txBody>
      </p:sp>
      <p:sp>
        <p:nvSpPr>
          <p:cNvPr id="8" name="Rectangle 7"/>
          <p:cNvSpPr/>
          <p:nvPr/>
        </p:nvSpPr>
        <p:spPr>
          <a:xfrm>
            <a:off x="6400800" y="533714"/>
            <a:ext cx="2667000" cy="400110"/>
          </a:xfrm>
          <a:prstGeom prst="rect">
            <a:avLst/>
          </a:prstGeom>
          <a:ln w="38100">
            <a:solidFill>
              <a:srgbClr val="FF0000"/>
            </a:solidFill>
          </a:ln>
        </p:spPr>
        <p:txBody>
          <a:bodyPr wrap="square">
            <a:spAutoFit/>
          </a:bodyPr>
          <a:lstStyle/>
          <a:p>
            <a:pPr fontAlgn="base">
              <a:spcBef>
                <a:spcPct val="0"/>
              </a:spcBef>
              <a:spcAft>
                <a:spcPct val="0"/>
              </a:spcAft>
            </a:pPr>
            <a:r>
              <a:rPr lang="en-US" sz="2000" b="1" dirty="0">
                <a:solidFill>
                  <a:srgbClr val="000000"/>
                </a:solidFill>
                <a:latin typeface="Times New Roman" panose="02020603050405020304" pitchFamily="18" charset="0"/>
              </a:rPr>
              <a:t>Tension in the string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14859" y="2101820"/>
                <a:ext cx="5592988" cy="2353080"/>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4.5	</a:t>
                </a:r>
                <a:r>
                  <a:rPr lang="en-US" sz="2400" dirty="0">
                    <a:solidFill>
                      <a:srgbClr val="FF0000"/>
                    </a:solidFill>
                    <a:latin typeface="Times New Roman" panose="02020603050405020304" pitchFamily="18" charset="0"/>
                    <a:cs typeface="Times New Roman" panose="02020603050405020304" pitchFamily="18" charset="0"/>
                  </a:rPr>
                  <a:t>Newton’s Third Law</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“For every action, there is an equal</a:t>
                </a:r>
              </a:p>
              <a:p>
                <a:r>
                  <a:rPr lang="en-US" sz="2400" dirty="0">
                    <a:latin typeface="Times New Roman" panose="02020603050405020304" pitchFamily="18" charset="0"/>
                    <a:cs typeface="Times New Roman" panose="02020603050405020304" pitchFamily="18" charset="0"/>
                  </a:rPr>
                  <a:t>	and opposite reaction.”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acc>
                          <m:accPr>
                            <m:chr m:val="⃑"/>
                            <m:ctrlPr>
                              <a:rPr lang="en-US" sz="240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𝐹</m:t>
                            </m:r>
                          </m:e>
                        </m:acc>
                      </m:e>
                      <m:sub>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𝑜𝑛</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𝐵</m:t>
                        </m:r>
                      </m:sub>
                    </m:sSub>
                    <m:r>
                      <a:rPr lang="en-US" sz="2400" b="0" i="1" smtClean="0">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 </m:t>
                        </m:r>
                        <m:acc>
                          <m:accPr>
                            <m:chr m:val="⃑"/>
                            <m:ctrlPr>
                              <a:rPr lang="en-US" sz="2400" i="1">
                                <a:latin typeface="Cambria Math" panose="02040503050406030204" pitchFamily="18" charset="0"/>
                                <a:cs typeface="Times New Roman" panose="02020603050405020304" pitchFamily="18" charset="0"/>
                              </a:rPr>
                            </m:ctrlPr>
                          </m:accPr>
                          <m:e>
                            <m:r>
                              <a:rPr lang="en-US" sz="2400" i="1">
                                <a:latin typeface="Cambria Math" panose="02040503050406030204" pitchFamily="18" charset="0"/>
                                <a:cs typeface="Times New Roman" panose="02020603050405020304" pitchFamily="18" charset="0"/>
                              </a:rPr>
                              <m:t>𝐹</m:t>
                            </m:r>
                          </m:e>
                        </m:acc>
                      </m:e>
                      <m:sub>
                        <m:r>
                          <a:rPr lang="en-US" sz="2400" b="0" i="1" smtClean="0">
                            <a:latin typeface="Cambria Math" panose="02040503050406030204" pitchFamily="18" charset="0"/>
                            <a:cs typeface="Times New Roman" panose="02020603050405020304" pitchFamily="18" charset="0"/>
                          </a:rPr>
                          <m:t>𝐵</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𝑜𝑛</m:t>
                        </m:r>
                        <m:r>
                          <a:rPr lang="en-US" sz="2400" i="1">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𝐴</m:t>
                        </m:r>
                      </m:sub>
                    </m:sSub>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14859" y="2101820"/>
                <a:ext cx="5592988" cy="2353080"/>
              </a:xfrm>
              <a:prstGeom prst="rect">
                <a:avLst/>
              </a:prstGeom>
              <a:blipFill>
                <a:blip r:embed="rId2"/>
                <a:stretch>
                  <a:fillRect l="-1632" t="-1804"/>
                </a:stretch>
              </a:blipFill>
              <a:ln>
                <a:solidFill>
                  <a:schemeClr val="tx1"/>
                </a:solidFill>
              </a:ln>
            </p:spPr>
            <p:txBody>
              <a:bodyPr/>
              <a:lstStyle/>
              <a:p>
                <a:r>
                  <a:rPr lang="en-US">
                    <a:noFill/>
                  </a:rPr>
                  <a:t> </a:t>
                </a:r>
              </a:p>
            </p:txBody>
          </p:sp>
        </mc:Fallback>
      </mc:AlternateContent>
      <p:grpSp>
        <p:nvGrpSpPr>
          <p:cNvPr id="34" name="Group 33"/>
          <p:cNvGrpSpPr/>
          <p:nvPr/>
        </p:nvGrpSpPr>
        <p:grpSpPr>
          <a:xfrm>
            <a:off x="6493930" y="124043"/>
            <a:ext cx="5614416" cy="6632448"/>
            <a:chOff x="6258325" y="143888"/>
            <a:chExt cx="5614416" cy="6632448"/>
          </a:xfrm>
        </p:grpSpPr>
        <p:grpSp>
          <p:nvGrpSpPr>
            <p:cNvPr id="20" name="Group 19"/>
            <p:cNvGrpSpPr/>
            <p:nvPr/>
          </p:nvGrpSpPr>
          <p:grpSpPr>
            <a:xfrm>
              <a:off x="6258325" y="143888"/>
              <a:ext cx="5614416" cy="6632448"/>
              <a:chOff x="6258325" y="143888"/>
              <a:chExt cx="5614416" cy="6632448"/>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325" y="143888"/>
                <a:ext cx="5614416" cy="6632448"/>
              </a:xfrm>
              <a:prstGeom prst="rect">
                <a:avLst/>
              </a:prstGeom>
            </p:spPr>
          </p:pic>
          <p:sp>
            <p:nvSpPr>
              <p:cNvPr id="17" name="Rectangle 16"/>
              <p:cNvSpPr/>
              <p:nvPr/>
            </p:nvSpPr>
            <p:spPr>
              <a:xfrm>
                <a:off x="6258325" y="2545976"/>
                <a:ext cx="5614415" cy="423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970684" y="666373"/>
                <a:ext cx="2689410" cy="1068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8437537" y="1434353"/>
                <a:ext cx="1202510" cy="3840"/>
              </a:xfrm>
              <a:prstGeom prst="straightConnector1">
                <a:avLst/>
              </a:prstGeom>
              <a:ln w="38100">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592797" y="1485153"/>
                <a:ext cx="1202510" cy="3840"/>
              </a:xfrm>
              <a:prstGeom prst="straightConnector1">
                <a:avLst/>
              </a:prstGeom>
              <a:ln w="38100">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28989" y="1550168"/>
                <a:ext cx="317716" cy="369332"/>
              </a:xfrm>
              <a:prstGeom prst="rect">
                <a:avLst/>
              </a:prstGeom>
              <a:noFill/>
            </p:spPr>
            <p:txBody>
              <a:bodyPr wrap="none" rtlCol="0">
                <a:spAutoFit/>
              </a:bodyPr>
              <a:lstStyle/>
              <a:p>
                <a:r>
                  <a:rPr lang="en-US" dirty="0"/>
                  <a:t>A</a:t>
                </a:r>
              </a:p>
            </p:txBody>
          </p:sp>
          <p:sp>
            <p:nvSpPr>
              <p:cNvPr id="28" name="TextBox 27"/>
              <p:cNvSpPr txBox="1"/>
              <p:nvPr/>
            </p:nvSpPr>
            <p:spPr>
              <a:xfrm>
                <a:off x="8599179" y="951096"/>
                <a:ext cx="317716" cy="369332"/>
              </a:xfrm>
              <a:prstGeom prst="rect">
                <a:avLst/>
              </a:prstGeom>
              <a:noFill/>
            </p:spPr>
            <p:txBody>
              <a:bodyPr wrap="none" rtlCol="0">
                <a:spAutoFit/>
              </a:bodyPr>
              <a:lstStyle/>
              <a:p>
                <a:r>
                  <a:rPr lang="en-US" dirty="0"/>
                  <a:t>B</a:t>
                </a:r>
              </a:p>
            </p:txBody>
          </p:sp>
          <mc:AlternateContent xmlns:mc="http://schemas.openxmlformats.org/markup-compatibility/2006" xmlns:a14="http://schemas.microsoft.com/office/drawing/2010/main">
            <mc:Choice Requires="a14">
              <p:sp>
                <p:nvSpPr>
                  <p:cNvPr id="29" name="TextBox 28"/>
                  <p:cNvSpPr txBox="1"/>
                  <p:nvPr/>
                </p:nvSpPr>
                <p:spPr>
                  <a:xfrm>
                    <a:off x="6385394" y="942001"/>
                    <a:ext cx="880113"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𝐵</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𝑜𝑛</m:t>
                              </m:r>
                              <m:r>
                                <a:rPr lang="en-US" i="1">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𝐴</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385394" y="942001"/>
                    <a:ext cx="880113" cy="402931"/>
                  </a:xfrm>
                  <a:prstGeom prst="rect">
                    <a:avLst/>
                  </a:prstGeom>
                  <a:blipFill>
                    <a:blip r:embed="rId4"/>
                    <a:stretch>
                      <a:fillRect t="-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9111445" y="951096"/>
                    <a:ext cx="868636"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𝐹</m:t>
                                  </m:r>
                                </m:e>
                              </m:acc>
                            </m:e>
                            <m:sub>
                              <m:r>
                                <a:rPr lang="en-US" i="1">
                                  <a:latin typeface="Cambria Math" panose="02040503050406030204" pitchFamily="18" charset="0"/>
                                  <a:cs typeface="Times New Roman" panose="02020603050405020304" pitchFamily="18" charset="0"/>
                                </a:rPr>
                                <m:t>𝐴</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𝑜𝑛</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𝐵</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9111445" y="951096"/>
                    <a:ext cx="868636" cy="402931"/>
                  </a:xfrm>
                  <a:prstGeom prst="rect">
                    <a:avLst/>
                  </a:prstGeom>
                  <a:blipFill>
                    <a:blip r:embed="rId5"/>
                    <a:stretch>
                      <a:fillRect t="-7576"/>
                    </a:stretch>
                  </a:blipFill>
                </p:spPr>
                <p:txBody>
                  <a:bodyPr/>
                  <a:lstStyle/>
                  <a:p>
                    <a:r>
                      <a:rPr lang="en-US">
                        <a:noFill/>
                      </a:rPr>
                      <a:t> </a:t>
                    </a:r>
                  </a:p>
                </p:txBody>
              </p:sp>
            </mc:Fallback>
          </mc:AlternateContent>
          <p:sp>
            <p:nvSpPr>
              <p:cNvPr id="32" name="Rectangle 31"/>
              <p:cNvSpPr/>
              <p:nvPr/>
            </p:nvSpPr>
            <p:spPr>
              <a:xfrm>
                <a:off x="6282250" y="213793"/>
                <a:ext cx="5590491" cy="372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7739529" y="366193"/>
              <a:ext cx="1428378" cy="523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501112" y="2862256"/>
            <a:ext cx="3789003" cy="3558109"/>
            <a:chOff x="4817040" y="2163482"/>
            <a:chExt cx="3789003" cy="3558109"/>
          </a:xfrm>
        </p:grpSpPr>
        <p:sp>
          <p:nvSpPr>
            <p:cNvPr id="4" name="Rectangle 3"/>
            <p:cNvSpPr/>
            <p:nvPr/>
          </p:nvSpPr>
          <p:spPr>
            <a:xfrm>
              <a:off x="4817040" y="4673009"/>
              <a:ext cx="3789003" cy="3721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58906" y="3760546"/>
              <a:ext cx="1937801" cy="912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61889" y="3033870"/>
              <a:ext cx="974588" cy="726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61889" y="2998934"/>
              <a:ext cx="317716" cy="369332"/>
            </a:xfrm>
            <a:prstGeom prst="rect">
              <a:avLst/>
            </a:prstGeom>
            <a:noFill/>
          </p:spPr>
          <p:txBody>
            <a:bodyPr wrap="none" rtlCol="0">
              <a:spAutoFit/>
            </a:bodyPr>
            <a:lstStyle/>
            <a:p>
              <a:r>
                <a:rPr lang="en-US" dirty="0"/>
                <a:t>A</a:t>
              </a:r>
            </a:p>
          </p:txBody>
        </p:sp>
        <p:sp>
          <p:nvSpPr>
            <p:cNvPr id="12" name="TextBox 11"/>
            <p:cNvSpPr txBox="1"/>
            <p:nvPr/>
          </p:nvSpPr>
          <p:spPr>
            <a:xfrm>
              <a:off x="5758906" y="3755673"/>
              <a:ext cx="317716" cy="369332"/>
            </a:xfrm>
            <a:prstGeom prst="rect">
              <a:avLst/>
            </a:prstGeom>
            <a:noFill/>
          </p:spPr>
          <p:txBody>
            <a:bodyPr wrap="none" rtlCol="0">
              <a:spAutoFit/>
            </a:bodyPr>
            <a:lstStyle/>
            <a:p>
              <a:r>
                <a:rPr lang="en-US" dirty="0"/>
                <a:t>B</a:t>
              </a:r>
            </a:p>
          </p:txBody>
        </p:sp>
        <p:cxnSp>
          <p:nvCxnSpPr>
            <p:cNvPr id="10" name="Straight Arrow Connector 9"/>
            <p:cNvCxnSpPr/>
            <p:nvPr/>
          </p:nvCxnSpPr>
          <p:spPr>
            <a:xfrm flipV="1">
              <a:off x="6749183" y="2163482"/>
              <a:ext cx="0" cy="1220052"/>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746199" y="4300074"/>
              <a:ext cx="0" cy="1220052"/>
            </a:xfrm>
            <a:prstGeom prst="straightConnector1">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828071" y="5318660"/>
                  <a:ext cx="868636"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𝐹</m:t>
                                </m:r>
                              </m:e>
                            </m:acc>
                          </m:e>
                          <m:sub>
                            <m:r>
                              <a:rPr lang="en-US" i="1">
                                <a:latin typeface="Cambria Math" panose="02040503050406030204" pitchFamily="18" charset="0"/>
                                <a:cs typeface="Times New Roman" panose="02020603050405020304" pitchFamily="18" charset="0"/>
                              </a:rPr>
                              <m:t>𝐴</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𝑜𝑛</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𝐵</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828071" y="5318660"/>
                  <a:ext cx="868636" cy="402931"/>
                </a:xfrm>
                <a:prstGeom prst="rect">
                  <a:avLst/>
                </a:prstGeom>
                <a:blipFill>
                  <a:blip r:embed="rId6"/>
                  <a:stretch>
                    <a:fillRect t="-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802159" y="2163482"/>
                  <a:ext cx="880113"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𝐹</m:t>
                                </m:r>
                              </m:e>
                            </m:acc>
                          </m:e>
                          <m:sub>
                            <m:r>
                              <a:rPr lang="en-US" b="0" i="1" smtClean="0">
                                <a:latin typeface="Cambria Math" panose="02040503050406030204" pitchFamily="18" charset="0"/>
                                <a:cs typeface="Times New Roman" panose="02020603050405020304" pitchFamily="18" charset="0"/>
                              </a:rPr>
                              <m:t>𝐵</m:t>
                            </m:r>
                            <m:r>
                              <a:rPr lang="en-US" i="1">
                                <a:latin typeface="Cambria Math" panose="02040503050406030204" pitchFamily="18" charset="0"/>
                                <a:cs typeface="Times New Roman" panose="02020603050405020304" pitchFamily="18" charset="0"/>
                              </a:rPr>
                              <m:t> </m:t>
                            </m:r>
                            <m:r>
                              <a:rPr lang="en-US" i="1">
                                <a:latin typeface="Cambria Math" panose="02040503050406030204" pitchFamily="18" charset="0"/>
                                <a:cs typeface="Times New Roman" panose="02020603050405020304" pitchFamily="18" charset="0"/>
                              </a:rPr>
                              <m:t>𝑜𝑛</m:t>
                            </m:r>
                            <m:r>
                              <a:rPr lang="en-US" i="1">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𝐴</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802159" y="2163482"/>
                  <a:ext cx="880113" cy="402931"/>
                </a:xfrm>
                <a:prstGeom prst="rect">
                  <a:avLst/>
                </a:prstGeom>
                <a:blipFill>
                  <a:blip r:embed="rId7"/>
                  <a:stretch>
                    <a:fillRect t="-7576"/>
                  </a:stretch>
                </a:blipFill>
              </p:spPr>
              <p:txBody>
                <a:bodyPr/>
                <a:lstStyle/>
                <a:p>
                  <a:r>
                    <a:rPr lang="en-US">
                      <a:noFill/>
                    </a:rPr>
                    <a:t> </a:t>
                  </a:r>
                </a:p>
              </p:txBody>
            </p:sp>
          </mc:Fallback>
        </mc:AlternateContent>
      </p:grpSp>
    </p:spTree>
    <p:extLst>
      <p:ext uri="{BB962C8B-B14F-4D97-AF65-F5344CB8AC3E}">
        <p14:creationId xmlns:p14="http://schemas.microsoft.com/office/powerpoint/2010/main" val="481212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68971" y="100246"/>
                <a:ext cx="7521147" cy="1520481"/>
              </a:xfrm>
              <a:prstGeom prst="rect">
                <a:avLst/>
              </a:prstGeom>
              <a:noFill/>
              <a:ln>
                <a:solidFill>
                  <a:schemeClr val="tx1"/>
                </a:solidFill>
              </a:ln>
            </p:spPr>
            <p:txBody>
              <a:bodyPr wrap="square" rtlCol="0">
                <a:spAutoFit/>
              </a:bodyPr>
              <a:lstStyle/>
              <a:p>
                <a:r>
                  <a:rPr lang="en-US" sz="2400" u="sng" dirty="0">
                    <a:solidFill>
                      <a:srgbClr val="FF0000"/>
                    </a:solidFill>
                    <a:latin typeface="Times New Roman" panose="02020603050405020304" pitchFamily="18" charset="0"/>
                    <a:cs typeface="Times New Roman" panose="02020603050405020304" pitchFamily="18" charset="0"/>
                  </a:rPr>
                  <a:t>Newton’s Second Law:</a:t>
                </a: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in vector form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bHide m:val="on"/>
                        <m:supHide m:val="on"/>
                        <m:ctrlPr>
                          <a:rPr lang="en-US" sz="2400" i="1" smtClean="0">
                            <a:latin typeface="Cambria Math" panose="02040503050406030204" pitchFamily="18" charset="0"/>
                            <a:cs typeface="Times New Roman" panose="02020603050405020304" pitchFamily="18" charset="0"/>
                          </a:rPr>
                        </m:ctrlPr>
                      </m:naryPr>
                      <m:sub/>
                      <m:sup/>
                      <m:e>
                        <m:acc>
                          <m:accPr>
                            <m:chr m:val="⃑"/>
                            <m:ctrlPr>
                              <a:rPr lang="en-US" sz="240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𝐹</m:t>
                            </m:r>
                          </m:e>
                        </m:acc>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𝑚</m:t>
                        </m:r>
                        <m:acc>
                          <m:accPr>
                            <m:chr m:val="⃑"/>
                            <m:ctrlPr>
                              <a:rPr lang="en-US" sz="2400" b="0" i="1" smtClean="0">
                                <a:latin typeface="Cambria Math" panose="02040503050406030204" pitchFamily="18" charset="0"/>
                                <a:cs typeface="Times New Roman" panose="02020603050405020304" pitchFamily="18" charset="0"/>
                              </a:rPr>
                            </m:ctrlPr>
                          </m:accPr>
                          <m:e>
                            <m:r>
                              <a:rPr lang="en-US" sz="2400" b="0" i="1" smtClean="0">
                                <a:latin typeface="Cambria Math" panose="02040503050406030204" pitchFamily="18" charset="0"/>
                                <a:cs typeface="Times New Roman" panose="02020603050405020304" pitchFamily="18" charset="0"/>
                              </a:rPr>
                              <m:t>𝑎</m:t>
                            </m:r>
                          </m:e>
                        </m:acc>
                      </m:e>
                    </m:nary>
                  </m:oMath>
                </a14:m>
                <a:endParaRPr lang="en-US" sz="2400" i="1" dirty="0">
                  <a:latin typeface="Cambria Math" panose="020405030504060302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in component form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bHide m:val="on"/>
                        <m:supHide m:val="on"/>
                        <m:ctrlPr>
                          <a:rPr lang="en-US" sz="2400" i="1">
                            <a:latin typeface="Cambria Math" panose="02040503050406030204" pitchFamily="18" charset="0"/>
                            <a:cs typeface="Times New Roman" panose="020206030504050203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𝑥</m:t>
                            </m:r>
                          </m:sub>
                        </m:sSub>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𝑚</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𝑎</m:t>
                            </m:r>
                          </m:e>
                          <m:sub>
                            <m:r>
                              <a:rPr lang="en-US" sz="2400" i="1">
                                <a:latin typeface="Cambria Math" panose="02040503050406030204" pitchFamily="18" charset="0"/>
                              </a:rPr>
                              <m:t>𝑥</m:t>
                            </m:r>
                          </m:sub>
                        </m:sSub>
                        <m:r>
                          <a:rPr lang="en-US" sz="2400" b="0" i="1" smtClean="0">
                            <a:latin typeface="Cambria Math" panose="02040503050406030204" pitchFamily="18" charset="0"/>
                          </a:rPr>
                          <m:t> </m:t>
                        </m:r>
                      </m:e>
                    </m:nary>
                  </m:oMath>
                </a14:m>
                <a:r>
                  <a:rPr lang="en-US" sz="2400" i="1" dirty="0">
                    <a:latin typeface="Cambria Math" panose="02040503050406030204" pitchFamily="18" charset="0"/>
                    <a:cs typeface="Times New Roman" panose="02020603050405020304" pitchFamily="18" charset="0"/>
                  </a:rPr>
                  <a:t>        </a:t>
                </a:r>
                <a14:m>
                  <m:oMath xmlns:m="http://schemas.openxmlformats.org/officeDocument/2006/math">
                    <m:nary>
                      <m:naryPr>
                        <m:chr m:val="∑"/>
                        <m:subHide m:val="on"/>
                        <m:supHide m:val="on"/>
                        <m:ctrlPr>
                          <a:rPr lang="en-US" sz="2400" i="1">
                            <a:latin typeface="Cambria Math" panose="02040503050406030204" pitchFamily="18" charset="0"/>
                            <a:cs typeface="Times New Roman" panose="02020603050405020304" pitchFamily="18" charset="0"/>
                          </a:rPr>
                        </m:ctrlPr>
                      </m:naryPr>
                      <m:sub/>
                      <m:sup/>
                      <m:e>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𝐹</m:t>
                            </m:r>
                          </m:e>
                          <m:sub>
                            <m:r>
                              <a:rPr lang="en-US" sz="2400" i="1">
                                <a:latin typeface="Cambria Math" panose="02040503050406030204" pitchFamily="18" charset="0"/>
                                <a:cs typeface="Times New Roman" panose="02020603050405020304" pitchFamily="18" charset="0"/>
                              </a:rPr>
                              <m:t>𝑦</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𝑚𝑎</m:t>
                            </m:r>
                          </m:e>
                          <m:sub>
                            <m:r>
                              <a:rPr lang="en-US" sz="2400" b="0" i="1" smtClean="0">
                                <a:latin typeface="Cambria Math" panose="02040503050406030204" pitchFamily="18" charset="0"/>
                              </a:rPr>
                              <m:t>𝑦</m:t>
                            </m:r>
                          </m:sub>
                        </m:sSub>
                      </m:e>
                    </m:nary>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8971" y="100246"/>
                <a:ext cx="7521147" cy="1520481"/>
              </a:xfrm>
              <a:prstGeom prst="rect">
                <a:avLst/>
              </a:prstGeom>
              <a:blipFill>
                <a:blip r:embed="rId2"/>
                <a:stretch>
                  <a:fillRect l="-1133" t="-2778" b="-5595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947" y="2033634"/>
                <a:ext cx="7515172" cy="4676601"/>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Strategy for Solving </a:t>
                </a:r>
                <a:r>
                  <a:rPr lang="en-US" sz="2400" dirty="0">
                    <a:solidFill>
                      <a:srgbClr val="FF0000"/>
                    </a:solidFill>
                    <a:latin typeface="Times New Roman" panose="02020603050405020304" pitchFamily="18" charset="0"/>
                    <a:cs typeface="Times New Roman" panose="02020603050405020304" pitchFamily="18" charset="0"/>
                  </a:rPr>
                  <a:t>Newton’s Law</a:t>
                </a:r>
                <a:r>
                  <a:rPr lang="en-US" sz="2400" dirty="0">
                    <a:latin typeface="Times New Roman" panose="02020603050405020304" pitchFamily="18" charset="0"/>
                    <a:cs typeface="Times New Roman" panose="02020603050405020304" pitchFamily="18" charset="0"/>
                  </a:rPr>
                  <a:t> Problems</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Isolate the bodies in a system.</a:t>
                </a:r>
              </a:p>
              <a:p>
                <a:r>
                  <a:rPr lang="en-US" sz="2400" dirty="0">
                    <a:latin typeface="Times New Roman" panose="02020603050405020304" pitchFamily="18" charset="0"/>
                    <a:cs typeface="Times New Roman" panose="02020603050405020304" pitchFamily="18" charset="0"/>
                  </a:rPr>
                  <a:t>● Analyze all the forces acting on each body and draw one    </a:t>
                </a:r>
              </a:p>
              <a:p>
                <a:r>
                  <a:rPr lang="en-US" sz="2400" dirty="0">
                    <a:latin typeface="Times New Roman" panose="02020603050405020304" pitchFamily="18" charset="0"/>
                    <a:cs typeface="Times New Roman" panose="02020603050405020304" pitchFamily="18" charset="0"/>
                  </a:rPr>
                  <a:t>   free-body diagram for each body.</a:t>
                </a:r>
              </a:p>
              <a:p>
                <a:r>
                  <a:rPr lang="en-US" sz="2400" dirty="0">
                    <a:latin typeface="Times New Roman" panose="02020603050405020304" pitchFamily="18" charset="0"/>
                    <a:cs typeface="Times New Roman" panose="02020603050405020304" pitchFamily="18" charset="0"/>
                  </a:rPr>
                  <a:t>● Based on the free-body diagram, set up a most convenient </a:t>
                </a: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coordinate system.</a:t>
                </a:r>
              </a:p>
              <a:p>
                <a:r>
                  <a:rPr lang="en-US" sz="2400" dirty="0">
                    <a:latin typeface="Times New Roman" panose="02020603050405020304" pitchFamily="18" charset="0"/>
                    <a:cs typeface="Times New Roman" panose="02020603050405020304" pitchFamily="18" charset="0"/>
                  </a:rPr>
                  <a:t>● Break each force into components with these coordinates.</a:t>
                </a:r>
              </a:p>
              <a:p>
                <a:r>
                  <a:rPr lang="en-US" sz="2400" dirty="0">
                    <a:latin typeface="Times New Roman" panose="02020603050405020304" pitchFamily="18" charset="0"/>
                    <a:cs typeface="Times New Roman" panose="02020603050405020304" pitchFamily="18" charset="0"/>
                  </a:rPr>
                  <a:t>● For each body, sum up all the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-components of the forces </a:t>
                </a:r>
              </a:p>
              <a:p>
                <a:r>
                  <a:rPr lang="en-US" sz="2400" dirty="0">
                    <a:latin typeface="Times New Roman" panose="02020603050405020304" pitchFamily="18" charset="0"/>
                    <a:cs typeface="Times New Roman" panose="02020603050405020304" pitchFamily="18" charset="0"/>
                  </a:rPr>
                  <a:t>   to an equation: </a:t>
                </a:r>
                <a14:m>
                  <m:oMath xmlns:m="http://schemas.openxmlformats.org/officeDocument/2006/math">
                    <m:nary>
                      <m:naryPr>
                        <m:chr m:val="∑"/>
                        <m:subHide m:val="on"/>
                        <m:supHide m:val="on"/>
                        <m:ctrlPr>
                          <a:rPr lang="en-US" sz="2400" i="1">
                            <a:latin typeface="Cambria Math" panose="02040503050406030204" pitchFamily="18" charset="0"/>
                            <a:cs typeface="Times New Roman" panose="020206030504050203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i="1">
                                <a:latin typeface="Cambria Math" panose="02040503050406030204" pitchFamily="18" charset="0"/>
                              </a:rPr>
                              <m:t>𝑥</m:t>
                            </m:r>
                          </m:sub>
                        </m:sSub>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𝑚</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𝑥</m:t>
                            </m:r>
                          </m:sub>
                        </m:sSub>
                      </m:e>
                    </m:nary>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For each body, sum up all the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-components of the forces </a:t>
                </a:r>
              </a:p>
              <a:p>
                <a:r>
                  <a:rPr lang="en-US" sz="2400" dirty="0">
                    <a:latin typeface="Times New Roman" panose="02020603050405020304" pitchFamily="18" charset="0"/>
                    <a:cs typeface="Times New Roman" panose="02020603050405020304" pitchFamily="18" charset="0"/>
                  </a:rPr>
                  <a:t>   to an equation: </a:t>
                </a:r>
                <a14:m>
                  <m:oMath xmlns:m="http://schemas.openxmlformats.org/officeDocument/2006/math">
                    <m:nary>
                      <m:naryPr>
                        <m:chr m:val="∑"/>
                        <m:subHide m:val="on"/>
                        <m:supHide m:val="on"/>
                        <m:ctrlPr>
                          <a:rPr lang="en-US" sz="2400" i="1">
                            <a:latin typeface="Cambria Math" panose="02040503050406030204" pitchFamily="18" charset="0"/>
                            <a:cs typeface="Times New Roman" panose="020206030504050203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𝐹</m:t>
                            </m:r>
                          </m:e>
                          <m:sub>
                            <m:r>
                              <a:rPr lang="en-US" sz="2400" b="0" i="1" smtClean="0">
                                <a:latin typeface="Cambria Math" panose="02040503050406030204" pitchFamily="18" charset="0"/>
                              </a:rPr>
                              <m:t>𝑦</m:t>
                            </m:r>
                          </m:sub>
                        </m:sSub>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𝑚</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b="0" i="1" smtClean="0">
                                <a:latin typeface="Cambria Math" panose="02040503050406030204" pitchFamily="18" charset="0"/>
                              </a:rPr>
                              <m:t>𝑦</m:t>
                            </m:r>
                          </m:sub>
                        </m:sSub>
                      </m:e>
                    </m:nary>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Use these equations to solve for unknown quantities.</a:t>
                </a:r>
              </a:p>
            </p:txBody>
          </p:sp>
        </mc:Choice>
        <mc:Fallback xmlns="">
          <p:sp>
            <p:nvSpPr>
              <p:cNvPr id="13" name="TextBox 12"/>
              <p:cNvSpPr txBox="1">
                <a:spLocks noRot="1" noChangeAspect="1" noMove="1" noResize="1" noEditPoints="1" noAdjustHandles="1" noChangeArrowheads="1" noChangeShapeType="1" noTextEdit="1"/>
              </p:cNvSpPr>
              <p:nvPr/>
            </p:nvSpPr>
            <p:spPr>
              <a:xfrm>
                <a:off x="74947" y="2033634"/>
                <a:ext cx="7515172" cy="4676601"/>
              </a:xfrm>
              <a:prstGeom prst="rect">
                <a:avLst/>
              </a:prstGeom>
              <a:blipFill>
                <a:blip r:embed="rId3"/>
                <a:stretch>
                  <a:fillRect l="-1134" t="-910" r="-2753" b="-10013"/>
                </a:stretch>
              </a:blipFill>
              <a:ln>
                <a:solidFill>
                  <a:schemeClr val="tx1"/>
                </a:solidFill>
              </a:ln>
            </p:spPr>
            <p:txBody>
              <a:bodyPr/>
              <a:lstStyle/>
              <a:p>
                <a:r>
                  <a:rPr lang="en-US">
                    <a:noFill/>
                  </a:rPr>
                  <a:t> </a:t>
                </a:r>
              </a:p>
            </p:txBody>
          </p:sp>
        </mc:Fallback>
      </mc:AlternateContent>
      <p:sp>
        <p:nvSpPr>
          <p:cNvPr id="14" name="TextBox 13"/>
          <p:cNvSpPr txBox="1"/>
          <p:nvPr/>
        </p:nvSpPr>
        <p:spPr>
          <a:xfrm>
            <a:off x="7715295" y="99759"/>
            <a:ext cx="4392703" cy="1938992"/>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Example 1: A box of known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is resting on a level table surface. Find all the forces acting on this box and their action-reaction counterparts.</a:t>
            </a:r>
          </a:p>
        </p:txBody>
      </p:sp>
      <p:grpSp>
        <p:nvGrpSpPr>
          <p:cNvPr id="44" name="Group 43"/>
          <p:cNvGrpSpPr/>
          <p:nvPr/>
        </p:nvGrpSpPr>
        <p:grpSpPr>
          <a:xfrm>
            <a:off x="8082347" y="1927179"/>
            <a:ext cx="3088438" cy="2227032"/>
            <a:chOff x="8076371" y="2058658"/>
            <a:chExt cx="3088438" cy="2227032"/>
          </a:xfrm>
        </p:grpSpPr>
        <p:grpSp>
          <p:nvGrpSpPr>
            <p:cNvPr id="15" name="Group 14"/>
            <p:cNvGrpSpPr/>
            <p:nvPr/>
          </p:nvGrpSpPr>
          <p:grpSpPr>
            <a:xfrm>
              <a:off x="8956542" y="2058658"/>
              <a:ext cx="2208267" cy="2227032"/>
              <a:chOff x="5638771" y="3252277"/>
              <a:chExt cx="2208267" cy="2227032"/>
            </a:xfrm>
          </p:grpSpPr>
          <p:sp>
            <p:nvSpPr>
              <p:cNvPr id="16" name="Rectangle 15"/>
              <p:cNvSpPr/>
              <p:nvPr/>
            </p:nvSpPr>
            <p:spPr>
              <a:xfrm>
                <a:off x="5638771" y="4673009"/>
                <a:ext cx="2208267" cy="3721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61889" y="3936317"/>
                <a:ext cx="974588" cy="726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69749" y="4163710"/>
                <a:ext cx="369012" cy="369332"/>
              </a:xfrm>
              <a:prstGeom prst="rect">
                <a:avLst/>
              </a:prstGeom>
              <a:noFill/>
            </p:spPr>
            <p:txBody>
              <a:bodyPr wrap="none" rtlCol="0">
                <a:spAutoFit/>
              </a:bodyPr>
              <a:lstStyle/>
              <a:p>
                <a:r>
                  <a:rPr lang="en-US" i="1" dirty="0"/>
                  <a:t>m</a:t>
                </a:r>
              </a:p>
            </p:txBody>
          </p:sp>
          <p:cxnSp>
            <p:nvCxnSpPr>
              <p:cNvPr id="21" name="Straight Arrow Connector 20"/>
              <p:cNvCxnSpPr/>
              <p:nvPr/>
            </p:nvCxnSpPr>
            <p:spPr>
              <a:xfrm flipV="1">
                <a:off x="6746199" y="3436943"/>
                <a:ext cx="0" cy="862712"/>
              </a:xfrm>
              <a:prstGeom prst="straightConnector1">
                <a:avLst/>
              </a:prstGeom>
              <a:ln w="38100">
                <a:solidFill>
                  <a:srgbClr val="00B05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746199" y="4329954"/>
                <a:ext cx="0" cy="858095"/>
              </a:xfrm>
              <a:prstGeom prst="straightConnector1">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11542" y="5109977"/>
                <a:ext cx="389850" cy="369332"/>
              </a:xfrm>
              <a:prstGeom prst="rect">
                <a:avLst/>
              </a:prstGeom>
              <a:noFill/>
            </p:spPr>
            <p:txBody>
              <a:bodyPr wrap="none" rtlCol="0">
                <a:spAutoFit/>
              </a:bodyPr>
              <a:lstStyle/>
              <a:p>
                <a:r>
                  <a:rPr lang="en-US" i="1" dirty="0"/>
                  <a:t>W</a:t>
                </a:r>
              </a:p>
            </p:txBody>
          </p:sp>
          <p:sp>
            <p:nvSpPr>
              <p:cNvPr id="24" name="TextBox 23"/>
              <p:cNvSpPr txBox="1"/>
              <p:nvPr/>
            </p:nvSpPr>
            <p:spPr>
              <a:xfrm>
                <a:off x="6838091" y="3252277"/>
                <a:ext cx="306494" cy="369332"/>
              </a:xfrm>
              <a:prstGeom prst="rect">
                <a:avLst/>
              </a:prstGeom>
              <a:noFill/>
            </p:spPr>
            <p:txBody>
              <a:bodyPr wrap="none" rtlCol="0">
                <a:spAutoFit/>
              </a:bodyPr>
              <a:lstStyle/>
              <a:p>
                <a:r>
                  <a:rPr lang="en-US" dirty="0"/>
                  <a:t>n</a:t>
                </a:r>
              </a:p>
            </p:txBody>
          </p:sp>
        </p:grpSp>
        <p:cxnSp>
          <p:nvCxnSpPr>
            <p:cNvPr id="37" name="Straight Arrow Connector 36"/>
            <p:cNvCxnSpPr/>
            <p:nvPr/>
          </p:nvCxnSpPr>
          <p:spPr>
            <a:xfrm flipH="1" flipV="1">
              <a:off x="8478423" y="2370726"/>
              <a:ext cx="6910" cy="176598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76371" y="2277606"/>
              <a:ext cx="436283"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y</a:t>
              </a:r>
            </a:p>
          </p:txBody>
        </p:sp>
      </p:grpSp>
      <p:sp>
        <p:nvSpPr>
          <p:cNvPr id="42" name="TextBox 41"/>
          <p:cNvSpPr txBox="1"/>
          <p:nvPr/>
        </p:nvSpPr>
        <p:spPr>
          <a:xfrm>
            <a:off x="7715295" y="4097452"/>
            <a:ext cx="4392703" cy="2616101"/>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Two forces act on the box:</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weight (known)	</a:t>
            </a:r>
            <a:r>
              <a:rPr lang="en-US" sz="2400" i="1" dirty="0">
                <a:latin typeface="Times New Roman" panose="02020603050405020304" pitchFamily="18" charset="0"/>
                <a:cs typeface="Times New Roman" panose="02020603050405020304" pitchFamily="18" charset="0"/>
              </a:rPr>
              <a:t>W = </a:t>
            </a:r>
            <a:r>
              <a:rPr lang="en-US" sz="2400" dirty="0"/>
              <a:t>–</a:t>
            </a:r>
            <a:r>
              <a:rPr lang="en-US" sz="2400" i="1" dirty="0">
                <a:latin typeface="Times New Roman" panose="02020603050405020304" pitchFamily="18" charset="0"/>
                <a:cs typeface="Times New Roman" panose="02020603050405020304" pitchFamily="18" charset="0"/>
              </a:rPr>
              <a:t> mg</a:t>
            </a:r>
          </a:p>
          <a:p>
            <a:r>
              <a:rPr lang="en-US" sz="2400" dirty="0">
                <a:latin typeface="Times New Roman" panose="02020603050405020304" pitchFamily="18" charset="0"/>
                <a:cs typeface="Times New Roman" panose="02020603050405020304" pitchFamily="18" charset="0"/>
              </a:rPr>
              <a:t>normal force		n</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Sum up the </a:t>
            </a:r>
            <a:r>
              <a:rPr lang="en-US" sz="2400" i="1" dirty="0">
                <a:latin typeface="Times New Roman" panose="02020603050405020304" pitchFamily="18" charset="0"/>
                <a:cs typeface="Times New Roman" panose="02020603050405020304" pitchFamily="18" charset="0"/>
              </a:rPr>
              <a:t>y </a:t>
            </a:r>
            <a:r>
              <a:rPr lang="en-US" sz="2400" dirty="0"/>
              <a:t>– </a:t>
            </a:r>
            <a:r>
              <a:rPr lang="en-US" sz="2400" dirty="0">
                <a:latin typeface="Times New Roman" panose="02020603050405020304" pitchFamily="18" charset="0"/>
                <a:cs typeface="Times New Roman" panose="02020603050405020304" pitchFamily="18" charset="0"/>
              </a:rPr>
              <a:t>component forces:</a:t>
            </a: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a:t>
            </a:r>
            <a:r>
              <a:rPr lang="en-US" sz="2400" dirty="0"/>
              <a: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mg</a:t>
            </a:r>
            <a:r>
              <a:rPr lang="en-US" sz="2400" dirty="0">
                <a:latin typeface="Times New Roman" panose="02020603050405020304" pitchFamily="18" charset="0"/>
                <a:cs typeface="Times New Roman" panose="02020603050405020304" pitchFamily="18" charset="0"/>
              </a:rPr>
              <a:t>) = 0.</a:t>
            </a:r>
          </a:p>
          <a:p>
            <a:r>
              <a:rPr lang="en-US" sz="2400" dirty="0">
                <a:latin typeface="Times New Roman" panose="02020603050405020304" pitchFamily="18" charset="0"/>
                <a:cs typeface="Times New Roman" panose="02020603050405020304" pitchFamily="18" charset="0"/>
              </a:rPr>
              <a:t>Therefore, </a:t>
            </a:r>
            <a:r>
              <a:rPr lang="en-US" sz="2400" i="1" dirty="0">
                <a:latin typeface="Times New Roman" panose="02020603050405020304" pitchFamily="18" charset="0"/>
                <a:cs typeface="Times New Roman" panose="02020603050405020304" pitchFamily="18" charset="0"/>
              </a:rPr>
              <a:t>n = mg.</a:t>
            </a:r>
          </a:p>
        </p:txBody>
      </p:sp>
      <p:sp>
        <p:nvSpPr>
          <p:cNvPr id="2" name="TextBox 1">
            <a:extLst>
              <a:ext uri="{FF2B5EF4-FFF2-40B4-BE49-F238E27FC236}">
                <a16:creationId xmlns:a16="http://schemas.microsoft.com/office/drawing/2014/main" id="{5815F17E-12DF-47C7-A88B-A0E3675DCE11}"/>
              </a:ext>
            </a:extLst>
          </p:cNvPr>
          <p:cNvSpPr txBox="1"/>
          <p:nvPr/>
        </p:nvSpPr>
        <p:spPr>
          <a:xfrm>
            <a:off x="9781563" y="6635692"/>
            <a:ext cx="2451611" cy="307777"/>
          </a:xfrm>
          <a:prstGeom prst="rect">
            <a:avLst/>
          </a:prstGeom>
          <a:noFill/>
        </p:spPr>
        <p:txBody>
          <a:bodyPr wrap="square" rtlCol="0">
            <a:spAutoFit/>
          </a:bodyPr>
          <a:lstStyle/>
          <a:p>
            <a:r>
              <a:rPr lang="en-US" sz="1400" dirty="0"/>
              <a:t>Courtesy of Wenhao Wu</a:t>
            </a:r>
          </a:p>
        </p:txBody>
      </p:sp>
    </p:spTree>
    <p:extLst>
      <p:ext uri="{BB962C8B-B14F-4D97-AF65-F5344CB8AC3E}">
        <p14:creationId xmlns:p14="http://schemas.microsoft.com/office/powerpoint/2010/main" val="152475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Measurement of Mass</a:t>
            </a:r>
          </a:p>
        </p:txBody>
      </p:sp>
      <p:sp>
        <p:nvSpPr>
          <p:cNvPr id="6" name="Content Placeholder 5"/>
          <p:cNvSpPr>
            <a:spLocks noGrp="1"/>
          </p:cNvSpPr>
          <p:nvPr>
            <p:ph sz="half" idx="1"/>
          </p:nvPr>
        </p:nvSpPr>
        <p:spPr/>
        <p:txBody>
          <a:bodyPr/>
          <a:lstStyle/>
          <a:p>
            <a:r>
              <a:rPr lang="en-US"/>
              <a:t>Since gravity is constant, we can compare forces to measure unknown masses.</a:t>
            </a:r>
            <a:endParaRPr lang="en-US" dirty="0"/>
          </a:p>
        </p:txBody>
      </p:sp>
      <p:sp>
        <p:nvSpPr>
          <p:cNvPr id="7" name="Footer Placeholder 6"/>
          <p:cNvSpPr>
            <a:spLocks noGrp="1"/>
          </p:cNvSpPr>
          <p:nvPr>
            <p:ph type="ftr" sz="quarter" idx="10"/>
          </p:nvPr>
        </p:nvSpPr>
        <p:spPr/>
        <p:txBody>
          <a:bodyPr/>
          <a:lstStyle/>
          <a:p>
            <a:pPr fontAlgn="base">
              <a:spcBef>
                <a:spcPct val="0"/>
              </a:spcBef>
              <a:spcAft>
                <a:spcPct val="0"/>
              </a:spcAft>
            </a:pPr>
            <a:r>
              <a:rPr lang="en-GB">
                <a:solidFill>
                  <a:srgbClr val="000000"/>
                </a:solidFill>
                <a:latin typeface="Times New Roman" panose="02020603050405020304" pitchFamily="18" charset="0"/>
                <a:ea typeface="ＭＳ Ｐゴシック"/>
                <a:cs typeface="Arial"/>
              </a:rPr>
              <a:t>© 2016 Pearson Education, Inc.</a:t>
            </a:r>
          </a:p>
        </p:txBody>
      </p:sp>
      <p:sp>
        <p:nvSpPr>
          <p:cNvPr id="133127" name="Text Box 7"/>
          <p:cNvSpPr txBox="1">
            <a:spLocks noChangeArrowheads="1"/>
          </p:cNvSpPr>
          <p:nvPr/>
        </p:nvSpPr>
        <p:spPr bwMode="auto">
          <a:xfrm>
            <a:off x="1524000" y="762001"/>
            <a:ext cx="3505200" cy="462307"/>
          </a:xfrm>
          <a:prstGeom prst="rect">
            <a:avLst/>
          </a:prstGeom>
          <a:noFill/>
          <a:ln>
            <a:noFill/>
          </a:ln>
          <a:effectLst/>
          <a:extLst>
            <a:ext uri="{909E8E84-426E-40dd-AFC4-6F175D3DCCD1}">
              <a14:hiddenFill xmlns="" xmlns:a14="http://schemas.microsoft.com/office/drawing/2010/main">
                <a:gradFill rotWithShape="0">
                  <a:gsLst>
                    <a:gs pos="0">
                      <a:schemeClr val="accent1"/>
                    </a:gs>
                    <a:gs pos="100000">
                      <a:schemeClr val="bg1"/>
                    </a:gs>
                  </a:gsLst>
                  <a:lin ang="5400000" scaled="1"/>
                </a:gra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fontAlgn="base" hangingPunct="0">
              <a:spcBef>
                <a:spcPct val="50000"/>
              </a:spcBef>
              <a:spcAft>
                <a:spcPct val="0"/>
              </a:spcAft>
              <a:defRPr/>
            </a:pPr>
            <a:endParaRPr lang="en-US" sz="2400">
              <a:solidFill>
                <a:srgbClr val="000000"/>
              </a:solidFill>
              <a:latin typeface="Arial" charset="0"/>
              <a:ea typeface="ＭＳ Ｐゴシック"/>
            </a:endParaRPr>
          </a:p>
        </p:txBody>
      </p:sp>
      <p:pic>
        <p:nvPicPr>
          <p:cNvPr id="17" name="Picture 16" descr="04_20_Figure.jpg"/>
          <p:cNvPicPr>
            <a:picLocks noChangeAspect="1"/>
          </p:cNvPicPr>
          <p:nvPr/>
        </p:nvPicPr>
        <p:blipFill rotWithShape="1">
          <a:blip r:embed="rId2">
            <a:extLst>
              <a:ext uri="{28A0092B-C50C-407E-A947-70E740481C1C}">
                <a14:useLocalDpi xmlns:a14="http://schemas.microsoft.com/office/drawing/2010/main" val="0"/>
              </a:ext>
            </a:extLst>
          </a:blip>
          <a:srcRect b="2826"/>
          <a:stretch/>
        </p:blipFill>
        <p:spPr>
          <a:xfrm>
            <a:off x="5562150" y="1126419"/>
            <a:ext cx="4720623" cy="5326446"/>
          </a:xfrm>
          <a:prstGeom prst="rect">
            <a:avLst/>
          </a:prstGeom>
        </p:spPr>
      </p:pic>
    </p:spTree>
    <p:extLst>
      <p:ext uri="{BB962C8B-B14F-4D97-AF65-F5344CB8AC3E}">
        <p14:creationId xmlns:p14="http://schemas.microsoft.com/office/powerpoint/2010/main" val="3306534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33" y="82261"/>
            <a:ext cx="7220930" cy="1569660"/>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Example: Two boxes of masses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are pushed together by a horizontal force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 to accelerate to the right on a level frictionless table surface as shown. Calculate the acceleration and the normal force between the boxes.</a:t>
            </a:r>
          </a:p>
        </p:txBody>
      </p:sp>
      <p:grpSp>
        <p:nvGrpSpPr>
          <p:cNvPr id="66" name="Group 65"/>
          <p:cNvGrpSpPr/>
          <p:nvPr/>
        </p:nvGrpSpPr>
        <p:grpSpPr>
          <a:xfrm>
            <a:off x="7798245" y="81150"/>
            <a:ext cx="3988273" cy="1989941"/>
            <a:chOff x="7152429" y="274584"/>
            <a:chExt cx="3988273" cy="1989941"/>
          </a:xfrm>
        </p:grpSpPr>
        <p:sp>
          <p:nvSpPr>
            <p:cNvPr id="4" name="Rectangle 3"/>
            <p:cNvSpPr/>
            <p:nvPr/>
          </p:nvSpPr>
          <p:spPr>
            <a:xfrm>
              <a:off x="7351699" y="1892385"/>
              <a:ext cx="3789003" cy="3721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670759" y="274584"/>
              <a:ext cx="1793058" cy="1614804"/>
              <a:chOff x="8533933" y="1139285"/>
              <a:chExt cx="1793058" cy="1614804"/>
            </a:xfrm>
          </p:grpSpPr>
          <p:sp>
            <p:nvSpPr>
              <p:cNvPr id="6" name="Rectangle 5"/>
              <p:cNvSpPr/>
              <p:nvPr/>
            </p:nvSpPr>
            <p:spPr>
              <a:xfrm>
                <a:off x="9090212" y="1566400"/>
                <a:ext cx="1236779" cy="1187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533933" y="1139285"/>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grpSp>
        <p:cxnSp>
          <p:nvCxnSpPr>
            <p:cNvPr id="16" name="Straight Arrow Connector 15"/>
            <p:cNvCxnSpPr/>
            <p:nvPr/>
          </p:nvCxnSpPr>
          <p:spPr>
            <a:xfrm flipH="1">
              <a:off x="7152429" y="1329726"/>
              <a:ext cx="1075573" cy="15262"/>
            </a:xfrm>
            <a:prstGeom prst="straightConnector1">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9466377" y="657896"/>
              <a:ext cx="1466970" cy="1228495"/>
              <a:chOff x="10326991" y="1519600"/>
              <a:chExt cx="1466970" cy="1228495"/>
            </a:xfrm>
          </p:grpSpPr>
          <p:sp>
            <p:nvSpPr>
              <p:cNvPr id="7" name="Rectangle 6"/>
              <p:cNvSpPr/>
              <p:nvPr/>
            </p:nvSpPr>
            <p:spPr>
              <a:xfrm>
                <a:off x="10326991" y="1900518"/>
                <a:ext cx="974588" cy="847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1283885" y="1519600"/>
                <a:ext cx="510076"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p>
            </p:txBody>
          </p:sp>
        </p:grpSp>
        <p:sp>
          <p:nvSpPr>
            <p:cNvPr id="33" name="TextBox 32"/>
            <p:cNvSpPr txBox="1"/>
            <p:nvPr/>
          </p:nvSpPr>
          <p:spPr>
            <a:xfrm>
              <a:off x="7152429" y="895588"/>
              <a:ext cx="372218"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F</a:t>
              </a:r>
              <a:endParaRPr lang="en-US" sz="2400" i="1" baseline="-25000" dirty="0">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5240251" y="1632678"/>
            <a:ext cx="1829270" cy="2536838"/>
            <a:chOff x="4350518" y="2179771"/>
            <a:chExt cx="1829270" cy="2536838"/>
          </a:xfrm>
        </p:grpSpPr>
        <p:grpSp>
          <p:nvGrpSpPr>
            <p:cNvPr id="39" name="Group 38"/>
            <p:cNvGrpSpPr/>
            <p:nvPr/>
          </p:nvGrpSpPr>
          <p:grpSpPr>
            <a:xfrm>
              <a:off x="4350518" y="2667053"/>
              <a:ext cx="1466970" cy="1228495"/>
              <a:chOff x="10326991" y="1519600"/>
              <a:chExt cx="1466970" cy="1228495"/>
            </a:xfrm>
          </p:grpSpPr>
          <p:sp>
            <p:nvSpPr>
              <p:cNvPr id="40" name="Rectangle 39"/>
              <p:cNvSpPr/>
              <p:nvPr/>
            </p:nvSpPr>
            <p:spPr>
              <a:xfrm>
                <a:off x="10326991" y="1900518"/>
                <a:ext cx="974588" cy="847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1283885" y="1519600"/>
                <a:ext cx="510076"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p>
            </p:txBody>
          </p:sp>
        </p:grpSp>
        <p:cxnSp>
          <p:nvCxnSpPr>
            <p:cNvPr id="44" name="Straight Arrow Connector 43"/>
            <p:cNvCxnSpPr/>
            <p:nvPr/>
          </p:nvCxnSpPr>
          <p:spPr>
            <a:xfrm flipH="1">
              <a:off x="4837812" y="3462221"/>
              <a:ext cx="738347" cy="9538"/>
            </a:xfrm>
            <a:prstGeom prst="straightConnector1">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576159" y="3178166"/>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n</a:t>
              </a:r>
              <a:endParaRPr lang="en-US" sz="2400" baseline="-25000" dirty="0">
                <a:latin typeface="Times New Roman" panose="02020603050405020304" pitchFamily="18" charset="0"/>
                <a:cs typeface="Times New Roman" panose="02020603050405020304" pitchFamily="18" charset="0"/>
              </a:endParaRPr>
            </a:p>
          </p:txBody>
        </p:sp>
        <p:cxnSp>
          <p:nvCxnSpPr>
            <p:cNvPr id="48" name="Straight Arrow Connector 47"/>
            <p:cNvCxnSpPr/>
            <p:nvPr/>
          </p:nvCxnSpPr>
          <p:spPr>
            <a:xfrm flipV="1">
              <a:off x="4837812" y="2667053"/>
              <a:ext cx="0" cy="817524"/>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849624" y="3471759"/>
              <a:ext cx="0" cy="817524"/>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629051" y="2179771"/>
              <a:ext cx="441146"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2</a:t>
              </a:r>
            </a:p>
          </p:txBody>
        </p:sp>
        <p:sp>
          <p:nvSpPr>
            <p:cNvPr id="57" name="TextBox 56"/>
            <p:cNvSpPr txBox="1"/>
            <p:nvPr/>
          </p:nvSpPr>
          <p:spPr>
            <a:xfrm>
              <a:off x="4556497" y="4254944"/>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g</a:t>
              </a:r>
            </a:p>
          </p:txBody>
        </p:sp>
      </p:grpSp>
      <p:grpSp>
        <p:nvGrpSpPr>
          <p:cNvPr id="65" name="Group 64"/>
          <p:cNvGrpSpPr/>
          <p:nvPr/>
        </p:nvGrpSpPr>
        <p:grpSpPr>
          <a:xfrm>
            <a:off x="8385650" y="2454949"/>
            <a:ext cx="1748120" cy="1510539"/>
            <a:chOff x="468068" y="4918673"/>
            <a:chExt cx="1748120" cy="1510539"/>
          </a:xfrm>
        </p:grpSpPr>
        <p:cxnSp>
          <p:nvCxnSpPr>
            <p:cNvPr id="58" name="Straight Arrow Connector 57"/>
            <p:cNvCxnSpPr/>
            <p:nvPr/>
          </p:nvCxnSpPr>
          <p:spPr>
            <a:xfrm flipV="1">
              <a:off x="856537" y="5064446"/>
              <a:ext cx="0" cy="1220052"/>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593039" y="6000376"/>
              <a:ext cx="1325243" cy="2418"/>
            </a:xfrm>
            <a:prstGeom prst="straightConnector1">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68068" y="4918673"/>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y</a:t>
              </a:r>
              <a:endParaRPr lang="en-US" sz="2400" baseline="-25000" dirty="0">
                <a:latin typeface="Times New Roman" panose="02020603050405020304" pitchFamily="18" charset="0"/>
                <a:cs typeface="Times New Roman" panose="02020603050405020304" pitchFamily="18" charset="0"/>
              </a:endParaRPr>
            </a:p>
          </p:txBody>
        </p:sp>
        <p:sp>
          <p:nvSpPr>
            <p:cNvPr id="62" name="TextBox 61"/>
            <p:cNvSpPr txBox="1"/>
            <p:nvPr/>
          </p:nvSpPr>
          <p:spPr>
            <a:xfrm>
              <a:off x="1612559" y="5967547"/>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x</a:t>
              </a:r>
              <a:endParaRPr lang="en-US" sz="2400" baseline="-25000" dirty="0">
                <a:latin typeface="Times New Roman" panose="02020603050405020304" pitchFamily="18" charset="0"/>
                <a:cs typeface="Times New Roman" panose="02020603050405020304" pitchFamily="18" charset="0"/>
              </a:endParaRPr>
            </a:p>
          </p:txBody>
        </p:sp>
      </p:grpSp>
      <p:sp>
        <p:nvSpPr>
          <p:cNvPr id="67" name="TextBox 66"/>
          <p:cNvSpPr txBox="1"/>
          <p:nvPr/>
        </p:nvSpPr>
        <p:spPr>
          <a:xfrm>
            <a:off x="302916" y="4335421"/>
            <a:ext cx="2928984" cy="830997"/>
          </a:xfrm>
          <a:prstGeom prst="rect">
            <a:avLst/>
          </a:prstGeom>
          <a:noFill/>
          <a:ln>
            <a:solidFill>
              <a:schemeClr val="tx1"/>
            </a:solidFill>
          </a:ln>
        </p:spPr>
        <p:txBody>
          <a:bodyPr wrap="square" rtlCol="0">
            <a:spAutoFit/>
          </a:bodyPr>
          <a:lstStyle/>
          <a:p>
            <a:r>
              <a:rPr lang="en-US" sz="2400" i="1">
                <a:latin typeface="Times New Roman" panose="02020603050405020304" pitchFamily="18" charset="0"/>
                <a:cs typeface="Times New Roman" panose="02020603050405020304" pitchFamily="18" charset="0"/>
              </a:rPr>
              <a:t>x</a:t>
            </a:r>
            <a:r>
              <a:rPr lang="en-US" sz="2400">
                <a:latin typeface="Times New Roman" panose="02020603050405020304" pitchFamily="18" charset="0"/>
                <a:cs typeface="Times New Roman" panose="02020603050405020304" pitchFamily="18" charset="0"/>
              </a:rPr>
              <a:t>-axis:	   </a:t>
            </a:r>
            <a:r>
              <a:rPr lang="en-US" sz="2400" i="1">
                <a:latin typeface="Times New Roman" panose="02020603050405020304" pitchFamily="18" charset="0"/>
                <a:cs typeface="Times New Roman" panose="02020603050405020304" pitchFamily="18" charset="0"/>
              </a:rPr>
              <a:t>F – n </a:t>
            </a:r>
            <a:r>
              <a:rPr 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m</a:t>
            </a:r>
            <a:r>
              <a:rPr lang="en-US" sz="2400"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a</a:t>
            </a:r>
          </a:p>
          <a:p>
            <a:r>
              <a:rPr lang="en-US" sz="2400" i="1">
                <a:latin typeface="Times New Roman" panose="02020603050405020304" pitchFamily="18" charset="0"/>
                <a:cs typeface="Times New Roman" panose="02020603050405020304" pitchFamily="18" charset="0"/>
              </a:rPr>
              <a:t>y</a:t>
            </a:r>
            <a:r>
              <a:rPr lang="en-US" sz="2400">
                <a:latin typeface="Times New Roman" panose="02020603050405020304" pitchFamily="18" charset="0"/>
                <a:cs typeface="Times New Roman" panose="02020603050405020304" pitchFamily="18" charset="0"/>
              </a:rPr>
              <a:t>-axis:	   </a:t>
            </a:r>
            <a:r>
              <a:rPr lang="en-US" sz="2400" i="1">
                <a:latin typeface="Times New Roman" panose="02020603050405020304" pitchFamily="18" charset="0"/>
                <a:cs typeface="Times New Roman" panose="02020603050405020304" pitchFamily="18" charset="0"/>
              </a:rPr>
              <a:t>n</a:t>
            </a:r>
            <a:r>
              <a:rPr lang="en-US" sz="2400"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 m</a:t>
            </a:r>
            <a:r>
              <a:rPr lang="en-US" sz="2400" baseline="-250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g</a:t>
            </a:r>
            <a:r>
              <a:rPr lang="en-US" sz="2400"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0</a:t>
            </a:r>
            <a:r>
              <a:rPr lang="en-US" sz="2400" i="1">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grpSp>
        <p:nvGrpSpPr>
          <p:cNvPr id="69" name="Group 68"/>
          <p:cNvGrpSpPr/>
          <p:nvPr/>
        </p:nvGrpSpPr>
        <p:grpSpPr>
          <a:xfrm>
            <a:off x="800757" y="1624350"/>
            <a:ext cx="2727857" cy="2562535"/>
            <a:chOff x="759030" y="1820409"/>
            <a:chExt cx="2727857" cy="2562535"/>
          </a:xfrm>
        </p:grpSpPr>
        <p:grpSp>
          <p:nvGrpSpPr>
            <p:cNvPr id="64" name="Group 63"/>
            <p:cNvGrpSpPr/>
            <p:nvPr/>
          </p:nvGrpSpPr>
          <p:grpSpPr>
            <a:xfrm>
              <a:off x="759030" y="1820409"/>
              <a:ext cx="2305987" cy="2562535"/>
              <a:chOff x="525888" y="2082803"/>
              <a:chExt cx="2305987" cy="2562535"/>
            </a:xfrm>
          </p:grpSpPr>
          <p:grpSp>
            <p:nvGrpSpPr>
              <p:cNvPr id="36" name="Group 35"/>
              <p:cNvGrpSpPr/>
              <p:nvPr/>
            </p:nvGrpSpPr>
            <p:grpSpPr>
              <a:xfrm>
                <a:off x="525888" y="2388040"/>
                <a:ext cx="1793058" cy="1614804"/>
                <a:chOff x="8533933" y="1139285"/>
                <a:chExt cx="1793058" cy="1614804"/>
              </a:xfrm>
            </p:grpSpPr>
            <p:sp>
              <p:nvSpPr>
                <p:cNvPr id="37" name="Rectangle 36"/>
                <p:cNvSpPr/>
                <p:nvPr/>
              </p:nvSpPr>
              <p:spPr>
                <a:xfrm>
                  <a:off x="9090212" y="1566400"/>
                  <a:ext cx="1236779" cy="11876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533933" y="1139285"/>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p>
              </p:txBody>
            </p:sp>
          </p:grpSp>
          <p:cxnSp>
            <p:nvCxnSpPr>
              <p:cNvPr id="42" name="Straight Arrow Connector 41"/>
              <p:cNvCxnSpPr/>
              <p:nvPr/>
            </p:nvCxnSpPr>
            <p:spPr>
              <a:xfrm flipH="1">
                <a:off x="1671281" y="3400851"/>
                <a:ext cx="1160594" cy="0"/>
              </a:xfrm>
              <a:prstGeom prst="straightConnector1">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962212" y="3391313"/>
                <a:ext cx="738347" cy="9538"/>
              </a:xfrm>
              <a:prstGeom prst="straightConnector1">
                <a:avLst/>
              </a:prstGeom>
              <a:ln w="38100">
                <a:solidFill>
                  <a:srgbClr val="00B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54723" y="3128718"/>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n</a:t>
                </a:r>
                <a:endParaRPr lang="en-US" sz="2400" baseline="-25000" dirty="0">
                  <a:latin typeface="Times New Roman" panose="02020603050405020304" pitchFamily="18" charset="0"/>
                  <a:cs typeface="Times New Roman" panose="02020603050405020304" pitchFamily="18" charset="0"/>
                </a:endParaRPr>
              </a:p>
            </p:txBody>
          </p:sp>
          <p:cxnSp>
            <p:nvCxnSpPr>
              <p:cNvPr id="47" name="Straight Arrow Connector 46"/>
              <p:cNvCxnSpPr/>
              <p:nvPr/>
            </p:nvCxnSpPr>
            <p:spPr>
              <a:xfrm flipV="1">
                <a:off x="1700559" y="2180799"/>
                <a:ext cx="0" cy="1220052"/>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1697709" y="3418136"/>
                <a:ext cx="5694" cy="1170404"/>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817378" y="2082803"/>
                <a:ext cx="441146"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1</a:t>
                </a:r>
              </a:p>
            </p:txBody>
          </p:sp>
          <p:sp>
            <p:nvSpPr>
              <p:cNvPr id="56" name="TextBox 55"/>
              <p:cNvSpPr txBox="1"/>
              <p:nvPr/>
            </p:nvSpPr>
            <p:spPr>
              <a:xfrm>
                <a:off x="1830391" y="4183673"/>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g</a:t>
                </a:r>
              </a:p>
            </p:txBody>
          </p:sp>
        </p:grpSp>
        <p:sp>
          <p:nvSpPr>
            <p:cNvPr id="68" name="TextBox 67"/>
            <p:cNvSpPr txBox="1"/>
            <p:nvPr/>
          </p:nvSpPr>
          <p:spPr>
            <a:xfrm>
              <a:off x="3114669" y="2995647"/>
              <a:ext cx="372218"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F</a:t>
              </a:r>
              <a:endParaRPr lang="en-US" sz="2400" i="1" baseline="-25000" dirty="0">
                <a:latin typeface="Times New Roman" panose="02020603050405020304" pitchFamily="18" charset="0"/>
                <a:cs typeface="Times New Roman" panose="02020603050405020304" pitchFamily="18" charset="0"/>
              </a:endParaRPr>
            </a:p>
          </p:txBody>
        </p:sp>
      </p:grpSp>
      <p:sp>
        <p:nvSpPr>
          <p:cNvPr id="70" name="TextBox 69"/>
          <p:cNvSpPr txBox="1"/>
          <p:nvPr/>
        </p:nvSpPr>
        <p:spPr>
          <a:xfrm>
            <a:off x="4057482" y="4332439"/>
            <a:ext cx="2838864" cy="830997"/>
          </a:xfrm>
          <a:prstGeom prst="rect">
            <a:avLst/>
          </a:prstGeom>
          <a:noFill/>
          <a:ln>
            <a:solidFill>
              <a:schemeClr val="tx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-axis:	  </a:t>
            </a:r>
            <a:r>
              <a:rPr lang="en-US" sz="2400" i="1" dirty="0">
                <a:latin typeface="Times New Roman" panose="02020603050405020304" pitchFamily="18"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a</a:t>
            </a:r>
          </a:p>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-axis:	   </a:t>
            </a:r>
            <a:r>
              <a:rPr lang="en-US" sz="2400" i="1" dirty="0">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 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g</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0</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cxnSp>
        <p:nvCxnSpPr>
          <p:cNvPr id="71" name="Straight Arrow Connector 70"/>
          <p:cNvCxnSpPr/>
          <p:nvPr/>
        </p:nvCxnSpPr>
        <p:spPr>
          <a:xfrm flipH="1" flipV="1">
            <a:off x="3256392" y="4606936"/>
            <a:ext cx="740747" cy="18159"/>
          </a:xfrm>
          <a:prstGeom prst="straightConnector1">
            <a:avLst/>
          </a:pr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6998063" y="4606505"/>
            <a:ext cx="444670" cy="431"/>
          </a:xfrm>
          <a:prstGeom prst="straightConnector1">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497255" y="4332439"/>
            <a:ext cx="4448940" cy="2431435"/>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 – m</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a</a:t>
            </a:r>
          </a:p>
          <a:p>
            <a:endParaRPr lang="en-US" sz="8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 F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m</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a:t>
            </a:r>
          </a:p>
          <a:p>
            <a:endParaRPr lang="en-US" sz="8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a =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F</a:t>
            </a:r>
          </a:p>
          <a:p>
            <a:endParaRPr lang="en-US" sz="8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Since</a:t>
            </a:r>
            <a:r>
              <a:rPr lang="en-US" sz="2400" i="1" dirty="0">
                <a:latin typeface="Times New Roman" panose="02020603050405020304" pitchFamily="18" charset="0"/>
                <a:cs typeface="Times New Roman" panose="02020603050405020304" pitchFamily="18" charset="0"/>
              </a:rPr>
              <a:t> 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&lt; 1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&lt; </a:t>
            </a:r>
            <a:r>
              <a:rPr lang="en-US" sz="2400" i="1" dirty="0">
                <a:latin typeface="Times New Roman" panose="02020603050405020304" pitchFamily="18" charset="0"/>
                <a:cs typeface="Times New Roman" panose="02020603050405020304" pitchFamily="18" charset="0"/>
              </a:rPr>
              <a:t>F</a:t>
            </a:r>
          </a:p>
        </p:txBody>
      </p:sp>
      <p:sp>
        <p:nvSpPr>
          <p:cNvPr id="77" name="TextBox 76"/>
          <p:cNvSpPr txBox="1"/>
          <p:nvPr/>
        </p:nvSpPr>
        <p:spPr>
          <a:xfrm>
            <a:off x="1578587" y="5638833"/>
            <a:ext cx="1443393" cy="461665"/>
          </a:xfrm>
          <a:prstGeom prst="rect">
            <a:avLst/>
          </a:prstGeom>
          <a:noFill/>
          <a:ln>
            <a:solidFill>
              <a:schemeClr val="tx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1</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g</a:t>
            </a:r>
          </a:p>
        </p:txBody>
      </p:sp>
      <p:sp>
        <p:nvSpPr>
          <p:cNvPr id="78" name="TextBox 77"/>
          <p:cNvSpPr txBox="1"/>
          <p:nvPr/>
        </p:nvSpPr>
        <p:spPr>
          <a:xfrm>
            <a:off x="5464630" y="5647806"/>
            <a:ext cx="1533433" cy="461665"/>
          </a:xfrm>
          <a:prstGeom prst="rect">
            <a:avLst/>
          </a:prstGeom>
          <a:noFill/>
          <a:ln>
            <a:solidFill>
              <a:schemeClr val="tx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 n</a:t>
            </a:r>
            <a:r>
              <a:rPr lang="en-US" sz="2400" baseline="-25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g</a:t>
            </a:r>
          </a:p>
        </p:txBody>
      </p:sp>
      <p:cxnSp>
        <p:nvCxnSpPr>
          <p:cNvPr id="79" name="Straight Arrow Connector 78"/>
          <p:cNvCxnSpPr/>
          <p:nvPr/>
        </p:nvCxnSpPr>
        <p:spPr>
          <a:xfrm flipH="1" flipV="1">
            <a:off x="5952743" y="5089303"/>
            <a:ext cx="8689" cy="505179"/>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2096572" y="5098271"/>
            <a:ext cx="8689" cy="505179"/>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10526128" y="6539364"/>
            <a:ext cx="542959" cy="8551"/>
          </a:xfrm>
          <a:prstGeom prst="straightConnector1">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7FCC2D-8634-4238-8821-BD5CA462A0B2}"/>
              </a:ext>
            </a:extLst>
          </p:cNvPr>
          <p:cNvSpPr txBox="1"/>
          <p:nvPr/>
        </p:nvSpPr>
        <p:spPr>
          <a:xfrm>
            <a:off x="302915" y="6547915"/>
            <a:ext cx="2599675" cy="276999"/>
          </a:xfrm>
          <a:prstGeom prst="rect">
            <a:avLst/>
          </a:prstGeom>
          <a:noFill/>
        </p:spPr>
        <p:txBody>
          <a:bodyPr wrap="square" rtlCol="0">
            <a:spAutoFit/>
          </a:bodyPr>
          <a:lstStyle/>
          <a:p>
            <a:r>
              <a:rPr lang="en-US" sz="1200" dirty="0"/>
              <a:t>Courtesy of Wenhao Wu</a:t>
            </a:r>
          </a:p>
        </p:txBody>
      </p:sp>
    </p:spTree>
    <p:extLst>
      <p:ext uri="{BB962C8B-B14F-4D97-AF65-F5344CB8AC3E}">
        <p14:creationId xmlns:p14="http://schemas.microsoft.com/office/powerpoint/2010/main" val="48099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7517" y="124370"/>
            <a:ext cx="6464547" cy="461665"/>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Example: Box of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on a frictionless incline</a:t>
            </a:r>
          </a:p>
        </p:txBody>
      </p:sp>
      <p:sp>
        <p:nvSpPr>
          <p:cNvPr id="86" name="TextBox 85"/>
          <p:cNvSpPr txBox="1"/>
          <p:nvPr/>
        </p:nvSpPr>
        <p:spPr>
          <a:xfrm>
            <a:off x="760339" y="728170"/>
            <a:ext cx="7542887" cy="2800767"/>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Given: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and </a:t>
            </a:r>
            <a:r>
              <a:rPr lang="en-US" sz="2400" dirty="0">
                <a:latin typeface="Symbol" panose="05050102010706020507" pitchFamily="18" charset="2"/>
                <a:cs typeface="Times New Roman" panose="02020603050405020304" pitchFamily="18" charset="0"/>
              </a:rPr>
              <a:t>q</a:t>
            </a:r>
          </a:p>
          <a:p>
            <a:r>
              <a:rPr lang="en-US" sz="2400" dirty="0">
                <a:latin typeface="Times New Roman" panose="02020603050405020304" pitchFamily="18" charset="0"/>
                <a:cs typeface="Times New Roman" panose="02020603050405020304" pitchFamily="18" charset="0"/>
              </a:rPr>
              <a:t>Find: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a</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Solutions:</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Weight:</a:t>
            </a:r>
            <a:r>
              <a:rPr lang="en-US" sz="2400" i="1" dirty="0">
                <a:latin typeface="Times New Roman" panose="02020603050405020304" pitchFamily="18" charset="0"/>
                <a:cs typeface="Times New Roman" panose="02020603050405020304" pitchFamily="18" charset="0"/>
              </a:rPr>
              <a:t>     W</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mg</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mg</a:t>
            </a:r>
            <a:r>
              <a:rPr lang="en-US" sz="2400" dirty="0" err="1">
                <a:latin typeface="Times New Roman" panose="02020603050405020304" pitchFamily="18" charset="0"/>
                <a:cs typeface="Times New Roman" panose="02020603050405020304" pitchFamily="18" charset="0"/>
              </a:rPr>
              <a:t>sin</a:t>
            </a:r>
            <a:r>
              <a:rPr lang="en-US" sz="2400" i="1" dirty="0" err="1">
                <a:latin typeface="Symbol" panose="05050102010706020507" pitchFamily="18" charset="2"/>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W</a:t>
            </a:r>
            <a:r>
              <a:rPr lang="en-US" sz="2400" i="1"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 – </a:t>
            </a:r>
            <a:r>
              <a:rPr lang="en-US" sz="2400" i="1" dirty="0" err="1">
                <a:latin typeface="Times New Roman" panose="02020603050405020304" pitchFamily="18" charset="0"/>
                <a:cs typeface="Times New Roman" panose="02020603050405020304" pitchFamily="18" charset="0"/>
              </a:rPr>
              <a:t>mg</a:t>
            </a:r>
            <a:r>
              <a:rPr lang="en-US" sz="2400" dirty="0" err="1">
                <a:latin typeface="Times New Roman" panose="02020603050405020304" pitchFamily="18" charset="0"/>
                <a:cs typeface="Times New Roman" panose="02020603050405020304" pitchFamily="18" charset="0"/>
              </a:rPr>
              <a:t>cos</a:t>
            </a:r>
            <a:r>
              <a:rPr lang="en-US" sz="2400" i="1" dirty="0" err="1">
                <a:latin typeface="Symbol" panose="05050102010706020507" pitchFamily="18" charset="2"/>
                <a:cs typeface="Times New Roman" panose="02020603050405020304" pitchFamily="18" charset="0"/>
              </a:rPr>
              <a:t>q</a:t>
            </a:r>
            <a:endParaRPr lang="en-US" sz="2400" i="1" dirty="0">
              <a:latin typeface="Symbol" panose="05050102010706020507" pitchFamily="18" charset="2"/>
              <a:cs typeface="Times New Roman" panose="02020603050405020304" pitchFamily="18" charset="0"/>
            </a:endParaRPr>
          </a:p>
          <a:p>
            <a:endParaRPr lang="en-US" sz="800" i="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-axis:		</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mg</a:t>
            </a:r>
            <a:r>
              <a:rPr lang="en-US" sz="2400" dirty="0" err="1">
                <a:latin typeface="Times New Roman" panose="02020603050405020304" pitchFamily="18" charset="0"/>
                <a:cs typeface="Times New Roman" panose="02020603050405020304" pitchFamily="18" charset="0"/>
              </a:rPr>
              <a:t>sin</a:t>
            </a:r>
            <a:r>
              <a:rPr lang="en-US" sz="2400" i="1" dirty="0" err="1">
                <a:latin typeface="Symbol" panose="05050102010706020507" pitchFamily="18" charset="2"/>
                <a:cs typeface="Times New Roman" panose="02020603050405020304" pitchFamily="18" charset="0"/>
              </a:rPr>
              <a:t>q</a:t>
            </a:r>
            <a:r>
              <a:rPr lang="en-US" sz="2400" i="1" dirty="0">
                <a:latin typeface="Symbol" panose="05050102010706020507" pitchFamily="18" charset="2"/>
                <a:cs typeface="Times New Roman" panose="02020603050405020304" pitchFamily="18" charset="0"/>
              </a:rPr>
              <a:t>  </a:t>
            </a:r>
            <a:r>
              <a:rPr lang="en-US" sz="2400" dirty="0">
                <a:latin typeface="Symbol" panose="05050102010706020507" pitchFamily="18" charset="2"/>
                <a:cs typeface="Times New Roman" panose="02020603050405020304" pitchFamily="18" charset="0"/>
              </a:rPr>
              <a:t>=</a:t>
            </a:r>
            <a:r>
              <a:rPr lang="en-US" sz="2400" i="1" dirty="0">
                <a:latin typeface="Symbol" panose="05050102010706020507" pitchFamily="18" charset="2"/>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g</a:t>
            </a:r>
            <a:r>
              <a:rPr lang="en-US" sz="2400" dirty="0" err="1">
                <a:latin typeface="Times New Roman" panose="02020603050405020304" pitchFamily="18" charset="0"/>
                <a:cs typeface="Times New Roman" panose="02020603050405020304" pitchFamily="18" charset="0"/>
              </a:rPr>
              <a:t>sin</a:t>
            </a:r>
            <a:r>
              <a:rPr lang="en-US" sz="2400" i="1" dirty="0" err="1">
                <a:latin typeface="Symbol" panose="05050102010706020507" pitchFamily="18" charset="2"/>
                <a:cs typeface="Times New Roman" panose="02020603050405020304" pitchFamily="18" charset="0"/>
              </a:rPr>
              <a:t>q</a:t>
            </a:r>
            <a:endParaRPr lang="en-US" sz="24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-axis:		</a:t>
            </a:r>
            <a:r>
              <a:rPr lang="en-US" sz="2400" i="1" dirty="0">
                <a:latin typeface="Times New Roman" panose="02020603050405020304" pitchFamily="18"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mg</a:t>
            </a:r>
            <a:r>
              <a:rPr lang="en-US" sz="2400" dirty="0" err="1">
                <a:latin typeface="Times New Roman" panose="02020603050405020304" pitchFamily="18" charset="0"/>
                <a:cs typeface="Times New Roman" panose="02020603050405020304" pitchFamily="18" charset="0"/>
              </a:rPr>
              <a:t>cos</a:t>
            </a:r>
            <a:r>
              <a:rPr lang="en-US" sz="2400" i="1" dirty="0" err="1">
                <a:latin typeface="Symbol" panose="05050102010706020507" pitchFamily="18" charset="2"/>
                <a:cs typeface="Times New Roman" panose="02020603050405020304" pitchFamily="18" charset="0"/>
              </a:rPr>
              <a:t>q</a:t>
            </a:r>
            <a:r>
              <a:rPr lang="en-US" sz="2400" i="1" dirty="0">
                <a:latin typeface="Symbol" panose="05050102010706020507" pitchFamily="18" charset="2"/>
                <a:cs typeface="Times New Roman" panose="02020603050405020304" pitchFamily="18" charset="0"/>
              </a:rPr>
              <a:t>  </a:t>
            </a:r>
            <a:r>
              <a:rPr lang="en-US" sz="2400" dirty="0">
                <a:latin typeface="Symbol" panose="05050102010706020507" pitchFamily="18" charset="2"/>
                <a:cs typeface="Times New Roman" panose="02020603050405020304" pitchFamily="18" charset="0"/>
              </a:rPr>
              <a:t>= 0</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n </a:t>
            </a:r>
            <a:r>
              <a:rPr lang="en-US" sz="2400" dirty="0">
                <a:latin typeface="Symbol" panose="05050102010706020507" pitchFamily="18" charset="2"/>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mg</a:t>
            </a:r>
            <a:r>
              <a:rPr lang="en-US" sz="2400" dirty="0" err="1">
                <a:latin typeface="Times New Roman" panose="02020603050405020304" pitchFamily="18" charset="0"/>
                <a:cs typeface="Times New Roman" panose="02020603050405020304" pitchFamily="18" charset="0"/>
              </a:rPr>
              <a:t>cos</a:t>
            </a:r>
            <a:r>
              <a:rPr lang="en-US" sz="2400" i="1" dirty="0" err="1">
                <a:latin typeface="Symbol" panose="05050102010706020507" pitchFamily="18" charset="2"/>
                <a:cs typeface="Times New Roman" panose="02020603050405020304" pitchFamily="18" charset="0"/>
              </a:rPr>
              <a:t>q</a:t>
            </a:r>
            <a:r>
              <a:rPr lang="en-US" sz="2400" i="1" dirty="0">
                <a:latin typeface="Symbol" panose="05050102010706020507" pitchFamily="18" charset="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p:txBody>
      </p:sp>
      <p:grpSp>
        <p:nvGrpSpPr>
          <p:cNvPr id="34" name="Group 33"/>
          <p:cNvGrpSpPr/>
          <p:nvPr/>
        </p:nvGrpSpPr>
        <p:grpSpPr>
          <a:xfrm>
            <a:off x="8237032" y="598976"/>
            <a:ext cx="3592653" cy="3061450"/>
            <a:chOff x="8253965" y="299898"/>
            <a:chExt cx="3592653" cy="3061450"/>
          </a:xfrm>
        </p:grpSpPr>
        <p:grpSp>
          <p:nvGrpSpPr>
            <p:cNvPr id="25" name="Group 24"/>
            <p:cNvGrpSpPr/>
            <p:nvPr/>
          </p:nvGrpSpPr>
          <p:grpSpPr>
            <a:xfrm>
              <a:off x="8253965" y="509339"/>
              <a:ext cx="3592653" cy="2524920"/>
              <a:chOff x="7813700" y="-55105"/>
              <a:chExt cx="3592653" cy="2524920"/>
            </a:xfrm>
          </p:grpSpPr>
          <p:cxnSp>
            <p:nvCxnSpPr>
              <p:cNvPr id="80" name="Straight Arrow Connector 79"/>
              <p:cNvCxnSpPr/>
              <p:nvPr/>
            </p:nvCxnSpPr>
            <p:spPr>
              <a:xfrm flipV="1">
                <a:off x="8585202" y="835980"/>
                <a:ext cx="2117631" cy="916535"/>
              </a:xfrm>
              <a:prstGeom prst="straightConnector1">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9210580" y="-55105"/>
                <a:ext cx="982177" cy="2435754"/>
              </a:xfrm>
              <a:prstGeom prst="straightConnector1">
                <a:avLst/>
              </a:prstGeom>
              <a:ln w="38100">
                <a:solidFill>
                  <a:srgbClr val="00B05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547344" y="179776"/>
                <a:ext cx="33855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n</a:t>
                </a:r>
                <a:endParaRPr lang="en-US" sz="2400" baseline="-25000" dirty="0">
                  <a:latin typeface="Times New Roman" panose="02020603050405020304" pitchFamily="18" charset="0"/>
                  <a:cs typeface="Times New Roman" panose="02020603050405020304" pitchFamily="18" charset="0"/>
                </a:endParaRPr>
              </a:p>
            </p:txBody>
          </p:sp>
          <p:grpSp>
            <p:nvGrpSpPr>
              <p:cNvPr id="20" name="Group 19"/>
              <p:cNvGrpSpPr/>
              <p:nvPr/>
            </p:nvGrpSpPr>
            <p:grpSpPr>
              <a:xfrm rot="20249860">
                <a:off x="7813700" y="914108"/>
                <a:ext cx="3592653" cy="1357395"/>
                <a:chOff x="7892050" y="874889"/>
                <a:chExt cx="3592653" cy="1357395"/>
              </a:xfrm>
            </p:grpSpPr>
            <p:sp>
              <p:nvSpPr>
                <p:cNvPr id="7" name="Rectangle 6"/>
                <p:cNvSpPr/>
                <p:nvPr/>
              </p:nvSpPr>
              <p:spPr>
                <a:xfrm>
                  <a:off x="9584266" y="874889"/>
                  <a:ext cx="718591" cy="7179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8010848" y="1603122"/>
                  <a:ext cx="3473855" cy="72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350140" flipV="1">
                  <a:off x="7892050" y="2215221"/>
                  <a:ext cx="3206430" cy="17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8822267" y="1597378"/>
                  <a:ext cx="150490" cy="310444"/>
                </a:xfrm>
                <a:custGeom>
                  <a:avLst/>
                  <a:gdLst>
                    <a:gd name="connsiteX0" fmla="*/ 0 w 150490"/>
                    <a:gd name="connsiteY0" fmla="*/ 310444 h 310444"/>
                    <a:gd name="connsiteX1" fmla="*/ 135466 w 150490"/>
                    <a:gd name="connsiteY1" fmla="*/ 197555 h 310444"/>
                    <a:gd name="connsiteX2" fmla="*/ 141111 w 150490"/>
                    <a:gd name="connsiteY2" fmla="*/ 0 h 310444"/>
                  </a:gdLst>
                  <a:ahLst/>
                  <a:cxnLst>
                    <a:cxn ang="0">
                      <a:pos x="connsiteX0" y="connsiteY0"/>
                    </a:cxn>
                    <a:cxn ang="0">
                      <a:pos x="connsiteX1" y="connsiteY1"/>
                    </a:cxn>
                    <a:cxn ang="0">
                      <a:pos x="connsiteX2" y="connsiteY2"/>
                    </a:cxn>
                  </a:cxnLst>
                  <a:rect l="l" t="t" r="r" b="b"/>
                  <a:pathLst>
                    <a:path w="150490" h="310444">
                      <a:moveTo>
                        <a:pt x="0" y="310444"/>
                      </a:moveTo>
                      <a:cubicBezTo>
                        <a:pt x="55973" y="279870"/>
                        <a:pt x="111947" y="249296"/>
                        <a:pt x="135466" y="197555"/>
                      </a:cubicBezTo>
                      <a:cubicBezTo>
                        <a:pt x="158985" y="145814"/>
                        <a:pt x="150048" y="72907"/>
                        <a:pt x="14111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8982724" y="1799022"/>
                <a:ext cx="344966" cy="461665"/>
              </a:xfrm>
              <a:prstGeom prst="rect">
                <a:avLst/>
              </a:prstGeom>
              <a:noFill/>
            </p:spPr>
            <p:txBody>
              <a:bodyPr wrap="none" rtlCol="0">
                <a:spAutoFit/>
              </a:bodyPr>
              <a:lstStyle/>
              <a:p>
                <a:r>
                  <a:rPr lang="en-US" sz="2400" i="1" dirty="0">
                    <a:latin typeface="Symbol" panose="05050102010706020507" pitchFamily="18" charset="2"/>
                    <a:cs typeface="Times New Roman" panose="02020603050405020304" pitchFamily="18" charset="0"/>
                  </a:rPr>
                  <a:t>q</a:t>
                </a:r>
                <a:endParaRPr lang="en-US" sz="2400" baseline="-25000" dirty="0">
                  <a:latin typeface="Times New Roman" panose="02020603050405020304" pitchFamily="18" charset="0"/>
                  <a:cs typeface="Times New Roman" panose="02020603050405020304" pitchFamily="18" charset="0"/>
                </a:endParaRPr>
              </a:p>
            </p:txBody>
          </p:sp>
          <p:cxnSp>
            <p:nvCxnSpPr>
              <p:cNvPr id="73" name="Straight Arrow Connector 72"/>
              <p:cNvCxnSpPr/>
              <p:nvPr/>
            </p:nvCxnSpPr>
            <p:spPr>
              <a:xfrm flipV="1">
                <a:off x="9737622" y="1234823"/>
                <a:ext cx="5283" cy="1234992"/>
              </a:xfrm>
              <a:prstGeom prst="straightConnector1">
                <a:avLst/>
              </a:prstGeom>
              <a:ln w="3810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386711" y="399632"/>
                <a:ext cx="350911" cy="850453"/>
              </a:xfrm>
              <a:prstGeom prst="straightConnector1">
                <a:avLst/>
              </a:prstGeom>
              <a:ln w="3810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9302500" y="299898"/>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y</a:t>
              </a:r>
              <a:endParaRPr lang="en-US" sz="2400" baseline="-25000"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8760544" y="1889583"/>
              <a:ext cx="603629"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x</a:t>
              </a:r>
              <a:endParaRPr lang="en-US" sz="2400" baseline="-25000" dirty="0">
                <a:latin typeface="Times New Roman" panose="02020603050405020304" pitchFamily="18" charset="0"/>
                <a:cs typeface="Times New Roman" panose="02020603050405020304" pitchFamily="18" charset="0"/>
              </a:endParaRPr>
            </a:p>
          </p:txBody>
        </p:sp>
        <p:sp>
          <p:nvSpPr>
            <p:cNvPr id="32" name="Freeform 31"/>
            <p:cNvSpPr/>
            <p:nvPr/>
          </p:nvSpPr>
          <p:spPr>
            <a:xfrm>
              <a:off x="10222089" y="2376311"/>
              <a:ext cx="186267" cy="86625"/>
            </a:xfrm>
            <a:custGeom>
              <a:avLst/>
              <a:gdLst>
                <a:gd name="connsiteX0" fmla="*/ 0 w 186267"/>
                <a:gd name="connsiteY0" fmla="*/ 79022 h 86625"/>
                <a:gd name="connsiteX1" fmla="*/ 112889 w 186267"/>
                <a:gd name="connsiteY1" fmla="*/ 79022 h 86625"/>
                <a:gd name="connsiteX2" fmla="*/ 186267 w 186267"/>
                <a:gd name="connsiteY2" fmla="*/ 0 h 86625"/>
              </a:gdLst>
              <a:ahLst/>
              <a:cxnLst>
                <a:cxn ang="0">
                  <a:pos x="connsiteX0" y="connsiteY0"/>
                </a:cxn>
                <a:cxn ang="0">
                  <a:pos x="connsiteX1" y="connsiteY1"/>
                </a:cxn>
                <a:cxn ang="0">
                  <a:pos x="connsiteX2" y="connsiteY2"/>
                </a:cxn>
              </a:cxnLst>
              <a:rect l="l" t="t" r="r" b="b"/>
              <a:pathLst>
                <a:path w="186267" h="86625">
                  <a:moveTo>
                    <a:pt x="0" y="79022"/>
                  </a:moveTo>
                  <a:cubicBezTo>
                    <a:pt x="40922" y="85607"/>
                    <a:pt x="81845" y="92192"/>
                    <a:pt x="112889" y="79022"/>
                  </a:cubicBezTo>
                  <a:cubicBezTo>
                    <a:pt x="143934" y="65852"/>
                    <a:pt x="165100" y="32926"/>
                    <a:pt x="18626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0126639" y="2335508"/>
              <a:ext cx="344966" cy="461665"/>
            </a:xfrm>
            <a:prstGeom prst="rect">
              <a:avLst/>
            </a:prstGeom>
            <a:noFill/>
          </p:spPr>
          <p:txBody>
            <a:bodyPr wrap="none" rtlCol="0">
              <a:spAutoFit/>
            </a:bodyPr>
            <a:lstStyle/>
            <a:p>
              <a:r>
                <a:rPr lang="en-US" sz="2400" i="1" dirty="0">
                  <a:latin typeface="Symbol" panose="05050102010706020507" pitchFamily="18" charset="2"/>
                  <a:cs typeface="Times New Roman" panose="02020603050405020304" pitchFamily="18" charset="0"/>
                </a:rPr>
                <a:t>q</a:t>
              </a:r>
              <a:endParaRPr lang="en-US" sz="2400" baseline="-25000" dirty="0">
                <a:latin typeface="Times New Roman" panose="02020603050405020304" pitchFamily="18" charset="0"/>
                <a:cs typeface="Times New Roman" panose="02020603050405020304" pitchFamily="18" charset="0"/>
              </a:endParaRPr>
            </a:p>
          </p:txBody>
        </p:sp>
        <p:sp>
          <p:nvSpPr>
            <p:cNvPr id="87" name="TextBox 86"/>
            <p:cNvSpPr txBox="1"/>
            <p:nvPr/>
          </p:nvSpPr>
          <p:spPr>
            <a:xfrm>
              <a:off x="9981789" y="2899683"/>
              <a:ext cx="56137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mg</a:t>
              </a:r>
              <a:endParaRPr lang="en-US" sz="2400" baseline="-25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89" name="TextBox 88"/>
              <p:cNvSpPr txBox="1"/>
              <p:nvPr/>
            </p:nvSpPr>
            <p:spPr>
              <a:xfrm>
                <a:off x="760339" y="3799878"/>
                <a:ext cx="10906728" cy="2943498"/>
              </a:xfrm>
              <a:prstGeom prst="rect">
                <a:avLst/>
              </a:prstGeom>
              <a:no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Another Question: Near the bottom of the incline, the box is given an initial velocity of a known magnitude </a:t>
                </a:r>
                <a:r>
                  <a:rPr lang="en-US" sz="2400" i="1"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pointing up the incline. What distance will it slide before it turns around and slides downward?</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Solution:    The acceleration is given above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g</a:t>
                </a:r>
                <a:r>
                  <a:rPr lang="en-US" sz="2400" dirty="0" err="1">
                    <a:latin typeface="Times New Roman" panose="02020603050405020304" pitchFamily="18" charset="0"/>
                    <a:cs typeface="Times New Roman" panose="02020603050405020304" pitchFamily="18" charset="0"/>
                  </a:rPr>
                  <a:t>sin</a:t>
                </a:r>
                <a:r>
                  <a:rPr lang="en-US" sz="2400" i="1" dirty="0" err="1">
                    <a:latin typeface="Symbol" panose="05050102010706020507" pitchFamily="18" charset="2"/>
                    <a:cs typeface="Times New Roman" panose="02020603050405020304" pitchFamily="18" charset="0"/>
                  </a:rPr>
                  <a:t>q</a:t>
                </a:r>
                <a:r>
                  <a:rPr lang="en-US" sz="2400" i="1" dirty="0">
                    <a:latin typeface="Symbol" panose="05050102010706020507" pitchFamily="18" charset="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endParaRPr lang="en-US" sz="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Use the kinematic equation	</a:t>
                </a:r>
                <a14:m>
                  <m:oMath xmlns:m="http://schemas.openxmlformats.org/officeDocument/2006/math">
                    <m:sSubSup>
                      <m:sSubSupPr>
                        <m:ctrlPr>
                          <a:rPr lang="en-US" sz="240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𝑣</m:t>
                        </m:r>
                      </m:e>
                      <m:sub>
                        <m:r>
                          <a:rPr lang="en-US" sz="2400" b="0" i="1" smtClean="0">
                            <a:latin typeface="Cambria Math" panose="02040503050406030204" pitchFamily="18" charset="0"/>
                            <a:cs typeface="Times New Roman" panose="02020603050405020304" pitchFamily="18" charset="0"/>
                          </a:rPr>
                          <m:t>2</m:t>
                        </m:r>
                      </m:sub>
                      <m:sup>
                        <m:r>
                          <a:rPr lang="en-US" sz="2400" b="0" i="1" smtClean="0">
                            <a:latin typeface="Cambria Math" panose="02040503050406030204" pitchFamily="18" charset="0"/>
                            <a:cs typeface="Times New Roman" panose="02020603050405020304" pitchFamily="18" charset="0"/>
                          </a:rPr>
                          <m:t>2</m:t>
                        </m:r>
                      </m:sup>
                    </m:sSubSup>
                    <m:r>
                      <a:rPr lang="en-US" sz="2400" b="0" i="1" smtClean="0">
                        <a:latin typeface="Cambria Math" panose="02040503050406030204" pitchFamily="18" charset="0"/>
                        <a:cs typeface="Times New Roman" panose="02020603050405020304" pitchFamily="18" charset="0"/>
                      </a:rPr>
                      <m:t>−</m:t>
                    </m:r>
                    <m:sSubSup>
                      <m:sSubSupPr>
                        <m:ctrlPr>
                          <a:rPr lang="en-US" sz="2400" b="0" i="1" smtClean="0">
                            <a:latin typeface="Cambria Math" panose="02040503050406030204" pitchFamily="18" charset="0"/>
                            <a:cs typeface="Times New Roman" panose="02020603050405020304" pitchFamily="18" charset="0"/>
                          </a:rPr>
                        </m:ctrlPr>
                      </m:sSubSupPr>
                      <m:e>
                        <m:r>
                          <a:rPr lang="en-US" sz="2400" b="0" i="1" smtClean="0">
                            <a:latin typeface="Cambria Math" panose="02040503050406030204" pitchFamily="18" charset="0"/>
                            <a:cs typeface="Times New Roman" panose="02020603050405020304" pitchFamily="18" charset="0"/>
                          </a:rPr>
                          <m:t>𝑣</m:t>
                        </m:r>
                      </m:e>
                      <m:sub>
                        <m:r>
                          <a:rPr lang="en-US" sz="2400" b="0" i="1" smtClean="0">
                            <a:latin typeface="Cambria Math" panose="02040503050406030204" pitchFamily="18" charset="0"/>
                            <a:cs typeface="Times New Roman" panose="02020603050405020304" pitchFamily="18" charset="0"/>
                          </a:rPr>
                          <m:t>1</m:t>
                        </m:r>
                      </m:sub>
                      <m:sup>
                        <m:r>
                          <a:rPr lang="en-US" sz="2400" b="0" i="1" smtClean="0">
                            <a:latin typeface="Cambria Math" panose="02040503050406030204" pitchFamily="18" charset="0"/>
                            <a:cs typeface="Times New Roman" panose="02020603050405020304" pitchFamily="18" charset="0"/>
                          </a:rPr>
                          <m:t>2</m:t>
                        </m:r>
                      </m:sup>
                    </m:sSubSup>
                    <m:r>
                      <a:rPr lang="en-US" sz="2400" b="0" i="1" smtClean="0">
                        <a:latin typeface="Cambria Math" panose="02040503050406030204" pitchFamily="18" charset="0"/>
                        <a:cs typeface="Times New Roman" panose="02020603050405020304" pitchFamily="18" charset="0"/>
                      </a:rPr>
                      <m:t>=2</m:t>
                    </m:r>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1</m:t>
                        </m:r>
                      </m:sub>
                    </m:sSub>
                    <m:r>
                      <a:rPr lang="en-US" sz="2400" b="0" i="1" smtClean="0">
                        <a:latin typeface="Cambria Math" panose="02040503050406030204" pitchFamily="18" charset="0"/>
                        <a:cs typeface="Times New Roman" panose="02020603050405020304" pitchFamily="18" charset="0"/>
                      </a:rPr>
                      <m:t>)</m:t>
                    </m:r>
                  </m:oMath>
                </a14:m>
                <a:endParaRPr lang="en-US" sz="2400" dirty="0">
                  <a:latin typeface="Symbol" panose="05050102010706020507" pitchFamily="18" charset="2"/>
                  <a:cs typeface="Times New Roman" panose="02020603050405020304" pitchFamily="18" charset="0"/>
                </a:endParaRPr>
              </a:p>
              <a:p>
                <a:r>
                  <a:rPr lang="en-US" sz="2400" dirty="0">
                    <a:latin typeface="Symbol" panose="05050102010706020507" pitchFamily="18" charset="2"/>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cs typeface="Times New Roman" panose="02020603050405020304" pitchFamily="18" charset="0"/>
                          </a:rPr>
                          <m:t>2</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𝑥</m:t>
                        </m:r>
                      </m:e>
                      <m:sub>
                        <m:r>
                          <a:rPr lang="en-US" sz="2400" i="1">
                            <a:latin typeface="Cambria Math" panose="02040503050406030204" pitchFamily="18" charset="0"/>
                            <a:cs typeface="Times New Roman" panose="02020603050405020304" pitchFamily="18" charset="0"/>
                          </a:rPr>
                          <m:t>1</m:t>
                        </m:r>
                      </m:sub>
                    </m:sSub>
                    <m:r>
                      <a:rPr lang="en-US" sz="2400" i="1">
                        <a:latin typeface="Cambria Math" panose="02040503050406030204" pitchFamily="18" charset="0"/>
                        <a:cs typeface="Times New Roman" panose="02020603050405020304" pitchFamily="18" charset="0"/>
                      </a:rPr>
                      <m:t>)=</m:t>
                    </m:r>
                  </m:oMath>
                </a14:m>
                <a:r>
                  <a:rPr lang="en-US" sz="2400" dirty="0">
                    <a:latin typeface="Symbol" panose="05050102010706020507" pitchFamily="18" charset="2"/>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m:t>
                    </m:r>
                    <m:sSubSup>
                      <m:sSubSupPr>
                        <m:ctrlPr>
                          <a:rPr lang="en-US" sz="2400" i="1">
                            <a:latin typeface="Cambria Math" panose="02040503050406030204" pitchFamily="18" charset="0"/>
                            <a:cs typeface="Times New Roman" panose="02020603050405020304" pitchFamily="18" charset="0"/>
                          </a:rPr>
                        </m:ctrlPr>
                      </m:sSubSupPr>
                      <m:e>
                        <m:r>
                          <a:rPr lang="en-US" sz="2400" i="1">
                            <a:latin typeface="Cambria Math" panose="02040503050406030204" pitchFamily="18" charset="0"/>
                            <a:cs typeface="Times New Roman" panose="02020603050405020304" pitchFamily="18" charset="0"/>
                          </a:rPr>
                          <m:t>𝑣</m:t>
                        </m:r>
                      </m:e>
                      <m:sub>
                        <m:r>
                          <a:rPr lang="en-US" sz="2400" i="1">
                            <a:latin typeface="Cambria Math" panose="02040503050406030204" pitchFamily="18" charset="0"/>
                            <a:cs typeface="Times New Roman" panose="02020603050405020304" pitchFamily="18" charset="0"/>
                          </a:rPr>
                          <m:t>1</m:t>
                        </m:r>
                      </m:sub>
                      <m:sup>
                        <m:r>
                          <a:rPr lang="en-US" sz="2400" i="1">
                            <a:latin typeface="Cambria Math" panose="02040503050406030204" pitchFamily="18" charset="0"/>
                            <a:cs typeface="Times New Roman" panose="02020603050405020304" pitchFamily="18" charset="0"/>
                          </a:rPr>
                          <m:t>2</m:t>
                        </m:r>
                      </m:sup>
                    </m:sSubSup>
                  </m:oMath>
                </a14:m>
                <a:r>
                  <a:rPr lang="en-US" sz="2400" dirty="0">
                    <a:latin typeface="Symbol" panose="05050102010706020507" pitchFamily="18" charset="2"/>
                    <a:cs typeface="Times New Roman" panose="02020603050405020304" pitchFamily="18" charset="0"/>
                  </a:rPr>
                  <a:t>/</a:t>
                </a:r>
                <a14:m>
                  <m:oMath xmlns:m="http://schemas.openxmlformats.org/officeDocument/2006/math">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𝑎</m:t>
                    </m:r>
                  </m:oMath>
                </a14:m>
                <a:r>
                  <a:rPr lang="en-US" sz="2400" dirty="0">
                    <a:latin typeface="Symbol" panose="05050102010706020507" pitchFamily="18" charset="2"/>
                    <a:cs typeface="Times New Roman" panose="02020603050405020304" pitchFamily="18" charset="0"/>
                  </a:rPr>
                  <a:t> =</a:t>
                </a:r>
                <a:r>
                  <a:rPr lang="en-US" sz="2400" dirty="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m:t>
                    </m:r>
                    <m:sSubSup>
                      <m:sSubSupPr>
                        <m:ctrlPr>
                          <a:rPr lang="en-US" sz="2400" i="1">
                            <a:latin typeface="Cambria Math" panose="02040503050406030204" pitchFamily="18" charset="0"/>
                            <a:cs typeface="Times New Roman" panose="02020603050405020304" pitchFamily="18" charset="0"/>
                          </a:rPr>
                        </m:ctrlPr>
                      </m:sSubSupPr>
                      <m:e>
                        <m:r>
                          <a:rPr lang="en-US" sz="2400" i="1">
                            <a:latin typeface="Cambria Math" panose="02040503050406030204" pitchFamily="18" charset="0"/>
                            <a:cs typeface="Times New Roman" panose="02020603050405020304" pitchFamily="18" charset="0"/>
                          </a:rPr>
                          <m:t>𝑣</m:t>
                        </m:r>
                      </m:e>
                      <m:sub>
                        <m:r>
                          <a:rPr lang="en-US" sz="2400" b="0" i="1" smtClean="0">
                            <a:latin typeface="Cambria Math" panose="02040503050406030204" pitchFamily="18" charset="0"/>
                            <a:cs typeface="Times New Roman" panose="02020603050405020304" pitchFamily="18" charset="0"/>
                          </a:rPr>
                          <m:t>0</m:t>
                        </m:r>
                      </m:sub>
                      <m:sup>
                        <m:r>
                          <a:rPr lang="en-US" sz="2400" i="1">
                            <a:latin typeface="Cambria Math" panose="02040503050406030204" pitchFamily="18" charset="0"/>
                            <a:cs typeface="Times New Roman" panose="02020603050405020304" pitchFamily="18" charset="0"/>
                          </a:rPr>
                          <m:t>2</m:t>
                        </m:r>
                      </m:sup>
                    </m:sSubSup>
                  </m:oMath>
                </a14:m>
                <a:r>
                  <a:rPr lang="en-US" sz="2400" dirty="0">
                    <a:latin typeface="Symbol" panose="05050102010706020507" pitchFamily="18" charset="2"/>
                    <a:cs typeface="Times New Roman" panose="02020603050405020304" pitchFamily="18" charset="0"/>
                  </a:rPr>
                  <a:t>/</a:t>
                </a:r>
                <a:r>
                  <a:rPr lang="en-US" sz="2400" dirty="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sin</a:t>
                </a:r>
                <a:r>
                  <a:rPr lang="en-US" sz="2400" i="1" dirty="0">
                    <a:latin typeface="Symbol" panose="05050102010706020507" pitchFamily="18" charset="2"/>
                    <a:cs typeface="Times New Roman" panose="02020603050405020304" pitchFamily="18" charset="0"/>
                  </a:rPr>
                  <a:t>q</a:t>
                </a:r>
                <a:endParaRPr lang="en-US" sz="2400" dirty="0">
                  <a:latin typeface="Symbol" panose="05050102010706020507" pitchFamily="18" charset="2"/>
                  <a:cs typeface="Times New Roman" panose="02020603050405020304" pitchFamily="18" charset="0"/>
                </a:endParaRPr>
              </a:p>
              <a:p>
                <a:r>
                  <a:rPr lang="en-US" sz="2400" dirty="0">
                    <a:latin typeface="Symbol" panose="05050102010706020507" pitchFamily="18" charset="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distance that it will slide up the incline is	</a:t>
                </a:r>
                <a14:m>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latin typeface="Cambria Math" panose="02040503050406030204" pitchFamily="18" charset="0"/>
                            <a:cs typeface="Times New Roman" panose="02020603050405020304" pitchFamily="18" charset="0"/>
                          </a:rPr>
                          <m:t>𝑣</m:t>
                        </m:r>
                      </m:e>
                      <m:sub>
                        <m:r>
                          <a:rPr lang="en-US" sz="2400" i="1">
                            <a:latin typeface="Cambria Math" panose="02040503050406030204" pitchFamily="18" charset="0"/>
                            <a:cs typeface="Times New Roman" panose="02020603050405020304" pitchFamily="18" charset="0"/>
                          </a:rPr>
                          <m:t>0</m:t>
                        </m:r>
                      </m:sub>
                      <m:sup>
                        <m:r>
                          <a:rPr lang="en-US" sz="2400" i="1">
                            <a:latin typeface="Cambria Math" panose="02040503050406030204" pitchFamily="18" charset="0"/>
                            <a:cs typeface="Times New Roman" panose="02020603050405020304" pitchFamily="18" charset="0"/>
                          </a:rPr>
                          <m:t>2</m:t>
                        </m:r>
                      </m:sup>
                    </m:sSubSup>
                  </m:oMath>
                </a14:m>
                <a:r>
                  <a:rPr lang="en-US" sz="2400" dirty="0">
                    <a:latin typeface="Symbol" panose="05050102010706020507" pitchFamily="18" charset="2"/>
                    <a:cs typeface="Times New Roman" panose="02020603050405020304" pitchFamily="18" charset="0"/>
                  </a:rPr>
                  <a:t>/</a:t>
                </a:r>
                <a:r>
                  <a:rPr lang="en-US" sz="2400" dirty="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sin</a:t>
                </a:r>
                <a:r>
                  <a:rPr lang="en-US" sz="2400" i="1" dirty="0">
                    <a:latin typeface="Symbol" panose="05050102010706020507" pitchFamily="18" charset="2"/>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a:t>
                </a:r>
              </a:p>
            </p:txBody>
          </p:sp>
        </mc:Choice>
        <mc:Fallback xmlns="">
          <p:sp>
            <p:nvSpPr>
              <p:cNvPr id="89" name="TextBox 88"/>
              <p:cNvSpPr txBox="1">
                <a:spLocks noRot="1" noChangeAspect="1" noMove="1" noResize="1" noEditPoints="1" noAdjustHandles="1" noChangeArrowheads="1" noChangeShapeType="1" noTextEdit="1"/>
              </p:cNvSpPr>
              <p:nvPr/>
            </p:nvSpPr>
            <p:spPr>
              <a:xfrm>
                <a:off x="760339" y="3799878"/>
                <a:ext cx="10906728" cy="2943498"/>
              </a:xfrm>
              <a:prstGeom prst="rect">
                <a:avLst/>
              </a:prstGeom>
              <a:blipFill>
                <a:blip r:embed="rId2"/>
                <a:stretch>
                  <a:fillRect l="-838" t="-1443" r="-782" b="-3505"/>
                </a:stretch>
              </a:blipFill>
              <a:ln>
                <a:solidFill>
                  <a:schemeClr val="tx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C629988A-D602-4571-ADBC-6D1E042CA4CE}"/>
              </a:ext>
            </a:extLst>
          </p:cNvPr>
          <p:cNvSpPr txBox="1"/>
          <p:nvPr/>
        </p:nvSpPr>
        <p:spPr>
          <a:xfrm>
            <a:off x="9889196" y="6653670"/>
            <a:ext cx="2684203" cy="246221"/>
          </a:xfrm>
          <a:prstGeom prst="rect">
            <a:avLst/>
          </a:prstGeom>
          <a:noFill/>
        </p:spPr>
        <p:txBody>
          <a:bodyPr wrap="square" rtlCol="0">
            <a:spAutoFit/>
          </a:bodyPr>
          <a:lstStyle/>
          <a:p>
            <a:r>
              <a:rPr lang="en-US" sz="1000" dirty="0"/>
              <a:t>Courtesy of Wenhao Wu</a:t>
            </a:r>
          </a:p>
        </p:txBody>
      </p:sp>
    </p:spTree>
    <p:extLst>
      <p:ext uri="{BB962C8B-B14F-4D97-AF65-F5344CB8AC3E}">
        <p14:creationId xmlns:p14="http://schemas.microsoft.com/office/powerpoint/2010/main" val="2280895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388" b="31034"/>
          <a:stretch/>
        </p:blipFill>
        <p:spPr>
          <a:xfrm>
            <a:off x="7147940" y="1219200"/>
            <a:ext cx="2925320" cy="4267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819400" y="914401"/>
                <a:ext cx="7315200" cy="5078313"/>
              </a:xfrm>
              <a:prstGeom prst="rect">
                <a:avLst/>
              </a:prstGeom>
            </p:spPr>
            <p:txBody>
              <a:bodyPr wrap="square">
                <a:spAutoFit/>
              </a:bodyPr>
              <a:lstStyle/>
              <a:p>
                <a:pPr fontAlgn="base">
                  <a:spcBef>
                    <a:spcPct val="0"/>
                  </a:spcBef>
                  <a:spcAft>
                    <a:spcPct val="0"/>
                  </a:spcAft>
                </a:pPr>
                <a:r>
                  <a:rPr lang="en-US" dirty="0">
                    <a:solidFill>
                      <a:srgbClr val="000000"/>
                    </a:solidFill>
                    <a:latin typeface="Times New Roman" panose="02020603050405020304" pitchFamily="18" charset="0"/>
                  </a:rPr>
                  <a:t>In which case does the rope break first? Need to see when rope tension is largest.</a:t>
                </a: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Consider the following cases;</a:t>
                </a: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a) He climbs with a constant rate</a:t>
                </a:r>
              </a:p>
              <a:p>
                <a:pPr fontAlgn="base">
                  <a:spcBef>
                    <a:spcPct val="0"/>
                  </a:spcBef>
                  <a:spcAft>
                    <a:spcPct val="0"/>
                  </a:spcAft>
                </a:pPr>
                <a:r>
                  <a:rPr lang="en-US"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𝐹</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𝑚𝑎</m:t>
                    </m:r>
                  </m:oMath>
                </a14:m>
                <a:r>
                  <a:rPr lang="en-US" dirty="0">
                    <a:solidFill>
                      <a:srgbClr val="000000"/>
                    </a:solidFill>
                    <a:latin typeface="Times New Roman" panose="02020603050405020304" pitchFamily="18" charset="0"/>
                  </a:rPr>
                  <a:t> and </a:t>
                </a:r>
                <a14:m>
                  <m:oMath xmlns:m="http://schemas.openxmlformats.org/officeDocument/2006/math">
                    <m:r>
                      <a:rPr lang="en-US" i="1">
                        <a:solidFill>
                          <a:srgbClr val="000000"/>
                        </a:solidFill>
                        <a:latin typeface="Cambria Math" panose="02040503050406030204" pitchFamily="18" charset="0"/>
                      </a:rPr>
                      <m:t>𝑎</m:t>
                    </m:r>
                    <m:r>
                      <a:rPr lang="en-US" i="1">
                        <a:solidFill>
                          <a:srgbClr val="000000"/>
                        </a:solidFill>
                        <a:latin typeface="Cambria Math" panose="02040503050406030204" pitchFamily="18" charset="0"/>
                      </a:rPr>
                      <m:t>=0 </m:t>
                    </m:r>
                    <m:r>
                      <m:rPr>
                        <m:nor/>
                      </m:rPr>
                      <a:rPr lang="en-US" dirty="0">
                        <a:solidFill>
                          <a:srgbClr val="000000"/>
                        </a:solidFill>
                        <a:latin typeface="Times New Roman" panose="02020603050405020304" pitchFamily="18" charset="0"/>
                      </a:rPr>
                      <m:t>So</m:t>
                    </m:r>
                    <m:r>
                      <m:rPr>
                        <m:nor/>
                      </m:rPr>
                      <a:rPr lang="en-US" dirty="0">
                        <a:solidFill>
                          <a:srgbClr val="000000"/>
                        </a:solidFill>
                        <a:latin typeface="Times New Roman" panose="02020603050405020304" pitchFamily="18" charset="0"/>
                      </a:rPr>
                      <m:t>, </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𝑚𝑔</m:t>
                    </m:r>
                  </m:oMath>
                </a14:m>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b) He just hangs on the rope</a:t>
                </a:r>
              </a:p>
              <a:p>
                <a:pPr fontAlgn="base">
                  <a:spcBef>
                    <a:spcPct val="0"/>
                  </a:spcBef>
                  <a:spcAft>
                    <a:spcPct val="0"/>
                  </a:spcAft>
                </a:pPr>
                <a:r>
                  <a:rPr lang="en-US"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𝐹</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𝑚𝑔</m:t>
                    </m:r>
                    <m:r>
                      <a:rPr lang="en-US" i="1">
                        <a:solidFill>
                          <a:srgbClr val="000000"/>
                        </a:solidFill>
                        <a:latin typeface="Cambria Math" panose="02040503050406030204" pitchFamily="18" charset="0"/>
                      </a:rPr>
                      <m:t>=0</m:t>
                    </m:r>
                  </m:oMath>
                </a14:m>
                <a:r>
                  <a:rPr lang="en-US" dirty="0">
                    <a:solidFill>
                      <a:srgbClr val="000000"/>
                    </a:solidFill>
                    <a:latin typeface="Times New Roman" panose="02020603050405020304" pitchFamily="18" charset="0"/>
                  </a:rPr>
                  <a:t>; So, </a:t>
                </a:r>
                <a14:m>
                  <m:oMath xmlns:m="http://schemas.openxmlformats.org/officeDocument/2006/math">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𝑚𝑔</m:t>
                    </m:r>
                  </m:oMath>
                </a14:m>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c) He climbs up with constant acceleration</a:t>
                </a:r>
              </a:p>
              <a:p>
                <a:pPr fontAlgn="base">
                  <a:spcBef>
                    <a:spcPct val="0"/>
                  </a:spcBef>
                  <a:spcAft>
                    <a:spcPct val="0"/>
                  </a:spcAft>
                </a:pPr>
                <a:r>
                  <a:rPr lang="en-US"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𝐹</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𝑚𝑎</m:t>
                    </m:r>
                  </m:oMath>
                </a14:m>
                <a:r>
                  <a:rPr lang="en-US" dirty="0">
                    <a:solidFill>
                      <a:srgbClr val="000000"/>
                    </a:solidFill>
                    <a:latin typeface="Times New Roman" panose="02020603050405020304" pitchFamily="18" charset="0"/>
                  </a:rPr>
                  <a:t>; So, </a:t>
                </a:r>
                <a14:m>
                  <m:oMath xmlns:m="http://schemas.openxmlformats.org/officeDocument/2006/math">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m:t>
                    </m:r>
                    <m:r>
                      <a:rPr lang="en-US" i="1">
                        <a:solidFill>
                          <a:srgbClr val="000000"/>
                        </a:solidFill>
                        <a:latin typeface="Cambria Math" panose="02040503050406030204" pitchFamily="18" charset="0"/>
                      </a:rPr>
                      <m:t>)</m:t>
                    </m:r>
                  </m:oMath>
                </a14:m>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d) He slides downward with constant acceleration</a:t>
                </a:r>
              </a:p>
              <a:p>
                <a:pPr fontAlgn="base">
                  <a:spcBef>
                    <a:spcPct val="0"/>
                  </a:spcBef>
                  <a:spcAft>
                    <a:spcPct val="0"/>
                  </a:spcAft>
                </a:pPr>
                <a:r>
                  <a:rPr lang="en-US"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𝐹</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𝑚𝑎</m:t>
                    </m:r>
                  </m:oMath>
                </a14:m>
                <a:r>
                  <a:rPr lang="en-US" dirty="0">
                    <a:solidFill>
                      <a:srgbClr val="000000"/>
                    </a:solidFill>
                    <a:latin typeface="Times New Roman" panose="02020603050405020304" pitchFamily="18" charset="0"/>
                  </a:rPr>
                  <a:t>; So, </a:t>
                </a:r>
                <a14:m>
                  <m:oMath xmlns:m="http://schemas.openxmlformats.org/officeDocument/2006/math">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m:t>
                    </m:r>
                    <m:r>
                      <a:rPr lang="en-US" i="1">
                        <a:solidFill>
                          <a:srgbClr val="000000"/>
                        </a:solidFill>
                        <a:latin typeface="Cambria Math" panose="02040503050406030204" pitchFamily="18" charset="0"/>
                      </a:rPr>
                      <m:t>)</m:t>
                    </m:r>
                  </m:oMath>
                </a14:m>
                <a:endParaRPr lang="en-US" dirty="0">
                  <a:solidFill>
                    <a:srgbClr val="000000"/>
                  </a:solidFill>
                  <a:latin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19400" y="914401"/>
                <a:ext cx="7315200" cy="5078313"/>
              </a:xfrm>
              <a:prstGeom prst="rect">
                <a:avLst/>
              </a:prstGeom>
              <a:blipFill>
                <a:blip r:embed="rId3"/>
                <a:stretch>
                  <a:fillRect l="-750" t="-600" b="-12725"/>
                </a:stretch>
              </a:blipFill>
            </p:spPr>
            <p:txBody>
              <a:bodyPr/>
              <a:lstStyle/>
              <a:p>
                <a:r>
                  <a:rPr lang="en-US">
                    <a:noFill/>
                  </a:rPr>
                  <a:t> </a:t>
                </a:r>
              </a:p>
            </p:txBody>
          </p:sp>
        </mc:Fallback>
      </mc:AlternateContent>
      <p:sp>
        <p:nvSpPr>
          <p:cNvPr id="3" name="Rectangle 2"/>
          <p:cNvSpPr txBox="1">
            <a:spLocks noChangeArrowheads="1"/>
          </p:cNvSpPr>
          <p:nvPr/>
        </p:nvSpPr>
        <p:spPr>
          <a:xfrm>
            <a:off x="2054290" y="38100"/>
            <a:ext cx="8153400" cy="723900"/>
          </a:xfrm>
          <a:prstGeom prst="rect">
            <a:avLst/>
          </a:prstGeom>
        </p:spPr>
        <p:txBody>
          <a:bodyPr/>
          <a:lstStyle/>
          <a:p>
            <a:pPr algn="ctr" fontAlgn="base">
              <a:spcBef>
                <a:spcPct val="0"/>
              </a:spcBef>
              <a:spcAft>
                <a:spcPct val="0"/>
              </a:spcAft>
              <a:defRPr/>
            </a:pPr>
            <a:r>
              <a:rPr lang="en-US" sz="3600" kern="0" dirty="0">
                <a:solidFill>
                  <a:srgbClr val="FF0000"/>
                </a:solidFill>
                <a:latin typeface="Times New Roman"/>
              </a:rPr>
              <a:t>A gymnast climbs a rope</a:t>
            </a:r>
          </a:p>
        </p:txBody>
      </p:sp>
      <p:sp>
        <p:nvSpPr>
          <p:cNvPr id="4" name="Smiley Face 3"/>
          <p:cNvSpPr/>
          <p:nvPr/>
        </p:nvSpPr>
        <p:spPr>
          <a:xfrm>
            <a:off x="8686800" y="3048000"/>
            <a:ext cx="304800" cy="304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latin typeface="Times New Roman"/>
            </a:endParaRPr>
          </a:p>
        </p:txBody>
      </p:sp>
      <p:cxnSp>
        <p:nvCxnSpPr>
          <p:cNvPr id="7" name="Straight Connector 6"/>
          <p:cNvCxnSpPr/>
          <p:nvPr/>
        </p:nvCxnSpPr>
        <p:spPr>
          <a:xfrm>
            <a:off x="8839200" y="3352800"/>
            <a:ext cx="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flipV="1">
            <a:off x="8610600" y="3517478"/>
            <a:ext cx="228600" cy="639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8686800" y="3810000"/>
            <a:ext cx="152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839200" y="3810000"/>
            <a:ext cx="152400" cy="304800"/>
          </a:xfrm>
          <a:prstGeom prst="line">
            <a:avLst/>
          </a:prstGeom>
        </p:spPr>
        <p:style>
          <a:lnRef idx="2">
            <a:schemeClr val="accent1"/>
          </a:lnRef>
          <a:fillRef idx="0">
            <a:schemeClr val="accent1"/>
          </a:fillRef>
          <a:effectRef idx="1">
            <a:schemeClr val="accent1"/>
          </a:effectRef>
          <a:fontRef idx="minor">
            <a:schemeClr val="tx1"/>
          </a:fontRef>
        </p:style>
      </p:cxnSp>
      <p:sp>
        <p:nvSpPr>
          <p:cNvPr id="16" name="Up Arrow 15"/>
          <p:cNvSpPr/>
          <p:nvPr/>
        </p:nvSpPr>
        <p:spPr>
          <a:xfrm>
            <a:off x="9372600" y="2857501"/>
            <a:ext cx="106870" cy="380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latin typeface="Times New Roman"/>
            </a:endParaRPr>
          </a:p>
        </p:txBody>
      </p:sp>
      <p:sp>
        <p:nvSpPr>
          <p:cNvPr id="17" name="TextBox 16"/>
          <p:cNvSpPr txBox="1"/>
          <p:nvPr/>
        </p:nvSpPr>
        <p:spPr>
          <a:xfrm>
            <a:off x="9479470" y="2857501"/>
            <a:ext cx="457200" cy="380999"/>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Times New Roman" panose="02020603050405020304" pitchFamily="18" charset="0"/>
              </a:rPr>
              <a:t>+a</a:t>
            </a:r>
          </a:p>
        </p:txBody>
      </p:sp>
      <p:sp>
        <p:nvSpPr>
          <p:cNvPr id="18" name="Up Arrow 17"/>
          <p:cNvSpPr/>
          <p:nvPr/>
        </p:nvSpPr>
        <p:spPr>
          <a:xfrm flipV="1">
            <a:off x="10056780" y="2878578"/>
            <a:ext cx="123350" cy="4158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latin typeface="Times New Roman"/>
            </a:endParaRPr>
          </a:p>
        </p:txBody>
      </p:sp>
      <p:sp>
        <p:nvSpPr>
          <p:cNvPr id="19" name="TextBox 18"/>
          <p:cNvSpPr txBox="1"/>
          <p:nvPr/>
        </p:nvSpPr>
        <p:spPr>
          <a:xfrm>
            <a:off x="10193370" y="2878578"/>
            <a:ext cx="457200" cy="380999"/>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Times New Roman" panose="02020603050405020304" pitchFamily="18" charset="0"/>
              </a:rPr>
              <a:t>-a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381001"/>
            <a:ext cx="3657600" cy="584775"/>
          </a:xfrm>
          <a:prstGeom prst="rect">
            <a:avLst/>
          </a:prstGeom>
          <a:noFill/>
        </p:spPr>
        <p:txBody>
          <a:bodyPr wrap="square" rtlCol="0">
            <a:spAutoFit/>
          </a:bodyPr>
          <a:lstStyle/>
          <a:p>
            <a:pPr fontAlgn="base">
              <a:spcBef>
                <a:spcPct val="0"/>
              </a:spcBef>
              <a:spcAft>
                <a:spcPct val="0"/>
              </a:spcAft>
            </a:pPr>
            <a:r>
              <a:rPr lang="en-US" sz="3200" dirty="0">
                <a:solidFill>
                  <a:srgbClr val="FF0000"/>
                </a:solidFill>
                <a:latin typeface="Times New Roman" panose="02020603050405020304" pitchFamily="18" charset="0"/>
              </a:rPr>
              <a:t>Clicker question</a:t>
            </a:r>
          </a:p>
        </p:txBody>
      </p:sp>
      <p:sp>
        <p:nvSpPr>
          <p:cNvPr id="3" name="TextBox 2"/>
          <p:cNvSpPr txBox="1"/>
          <p:nvPr/>
        </p:nvSpPr>
        <p:spPr>
          <a:xfrm>
            <a:off x="2514600" y="1314391"/>
            <a:ext cx="5638800" cy="461665"/>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Times New Roman" panose="02020603050405020304" pitchFamily="18" charset="0"/>
              </a:rPr>
              <a:t>In which case does the rope break first</a:t>
            </a:r>
          </a:p>
        </p:txBody>
      </p:sp>
      <p:sp>
        <p:nvSpPr>
          <p:cNvPr id="5" name="TextBox 4"/>
          <p:cNvSpPr txBox="1"/>
          <p:nvPr/>
        </p:nvSpPr>
        <p:spPr>
          <a:xfrm>
            <a:off x="2667000" y="2286001"/>
            <a:ext cx="5486400" cy="461665"/>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Times New Roman" panose="02020603050405020304" pitchFamily="18" charset="0"/>
              </a:rPr>
              <a:t>a) He climbs with a constant rate</a:t>
            </a:r>
          </a:p>
        </p:txBody>
      </p:sp>
      <p:sp>
        <p:nvSpPr>
          <p:cNvPr id="6" name="TextBox 5"/>
          <p:cNvSpPr txBox="1"/>
          <p:nvPr/>
        </p:nvSpPr>
        <p:spPr>
          <a:xfrm>
            <a:off x="2743200" y="2900065"/>
            <a:ext cx="5867400" cy="457200"/>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Times New Roman" panose="02020603050405020304" pitchFamily="18" charset="0"/>
              </a:rPr>
              <a:t>b)He just hangs in the rope</a:t>
            </a:r>
          </a:p>
        </p:txBody>
      </p:sp>
      <p:sp>
        <p:nvSpPr>
          <p:cNvPr id="7" name="TextBox 6"/>
          <p:cNvSpPr txBox="1"/>
          <p:nvPr/>
        </p:nvSpPr>
        <p:spPr>
          <a:xfrm>
            <a:off x="2743200" y="3429001"/>
            <a:ext cx="6248400" cy="461665"/>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Times New Roman" panose="02020603050405020304" pitchFamily="18" charset="0"/>
              </a:rPr>
              <a:t>c)He accelerates upward with constant a</a:t>
            </a:r>
          </a:p>
        </p:txBody>
      </p:sp>
      <p:sp>
        <p:nvSpPr>
          <p:cNvPr id="8" name="TextBox 7"/>
          <p:cNvSpPr txBox="1"/>
          <p:nvPr/>
        </p:nvSpPr>
        <p:spPr>
          <a:xfrm>
            <a:off x="2743200" y="3871677"/>
            <a:ext cx="7010400" cy="830997"/>
          </a:xfrm>
          <a:prstGeom prst="rect">
            <a:avLst/>
          </a:prstGeom>
          <a:noFill/>
        </p:spPr>
        <p:txBody>
          <a:bodyPr wrap="square" rtlCol="0">
            <a:spAutoFit/>
          </a:bodyPr>
          <a:lstStyle/>
          <a:p>
            <a:pPr fontAlgn="base">
              <a:spcBef>
                <a:spcPct val="0"/>
              </a:spcBef>
              <a:spcAft>
                <a:spcPct val="0"/>
              </a:spcAft>
            </a:pPr>
            <a:r>
              <a:rPr lang="en-US" sz="2400" dirty="0">
                <a:solidFill>
                  <a:srgbClr val="000000"/>
                </a:solidFill>
                <a:latin typeface="Times New Roman" panose="02020603050405020304" pitchFamily="18" charset="0"/>
              </a:rPr>
              <a:t>d) He decelerates downward with the same</a:t>
            </a:r>
          </a:p>
          <a:p>
            <a:pPr fontAlgn="base">
              <a:spcBef>
                <a:spcPct val="0"/>
              </a:spcBef>
              <a:spcAft>
                <a:spcPct val="0"/>
              </a:spcAft>
            </a:pPr>
            <a:r>
              <a:rPr lang="en-US" sz="2400" dirty="0">
                <a:solidFill>
                  <a:srgbClr val="000000"/>
                </a:solidFill>
                <a:latin typeface="Times New Roman" panose="02020603050405020304" pitchFamily="18" charset="0"/>
              </a:rPr>
              <a:t> constant a</a:t>
            </a:r>
          </a:p>
        </p:txBody>
      </p:sp>
    </p:spTree>
    <p:extLst>
      <p:ext uri="{BB962C8B-B14F-4D97-AF65-F5344CB8AC3E}">
        <p14:creationId xmlns:p14="http://schemas.microsoft.com/office/powerpoint/2010/main" val="576639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71712" y="8965"/>
            <a:ext cx="8153400" cy="571500"/>
          </a:xfrm>
          <a:prstGeom prst="rect">
            <a:avLst/>
          </a:prstGeom>
        </p:spPr>
        <p:txBody>
          <a:bodyPr/>
          <a:lstStyle/>
          <a:p>
            <a:pPr algn="ctr" fontAlgn="base">
              <a:spcBef>
                <a:spcPct val="0"/>
              </a:spcBef>
              <a:spcAft>
                <a:spcPct val="0"/>
              </a:spcAft>
              <a:defRPr/>
            </a:pPr>
            <a:r>
              <a:rPr lang="en-US" sz="3600" kern="0" dirty="0">
                <a:solidFill>
                  <a:srgbClr val="FF0000"/>
                </a:solidFill>
                <a:latin typeface="Times New Roman"/>
              </a:rPr>
              <a:t>Where does the thread break?</a:t>
            </a:r>
          </a:p>
        </p:txBody>
      </p:sp>
      <p:pic>
        <p:nvPicPr>
          <p:cNvPr id="2" name="Picture 1"/>
          <p:cNvPicPr>
            <a:picLocks noChangeAspect="1"/>
          </p:cNvPicPr>
          <p:nvPr/>
        </p:nvPicPr>
        <p:blipFill>
          <a:blip r:embed="rId2"/>
          <a:stretch>
            <a:fillRect/>
          </a:stretch>
        </p:blipFill>
        <p:spPr>
          <a:xfrm>
            <a:off x="4114801" y="580466"/>
            <a:ext cx="3724275" cy="2619375"/>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752600" y="2682234"/>
                <a:ext cx="7315200" cy="4154984"/>
              </a:xfrm>
              <a:prstGeom prst="rect">
                <a:avLst/>
              </a:prstGeom>
            </p:spPr>
            <p:txBody>
              <a:bodyPr wrap="square">
                <a:spAutoFit/>
              </a:bodyPr>
              <a:lstStyle/>
              <a:p>
                <a:pPr fontAlgn="base">
                  <a:spcBef>
                    <a:spcPct val="0"/>
                  </a:spcBef>
                  <a:spcAft>
                    <a:spcPct val="0"/>
                  </a:spcAft>
                </a:pPr>
                <a:r>
                  <a:rPr lang="en-US" altLang="en-US" sz="2400" dirty="0">
                    <a:solidFill>
                      <a:srgbClr val="000000"/>
                    </a:solidFill>
                    <a:latin typeface="Times New Roman" panose="02020603050405020304" pitchFamily="18" charset="0"/>
                  </a:rPr>
                  <a:t>Where does the tread break? </a:t>
                </a: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sz="2400" i="1">
                            <a:solidFill>
                              <a:srgbClr val="000000"/>
                            </a:solidFill>
                            <a:latin typeface="Cambria Math" panose="02040503050406030204" pitchFamily="18" charset="0"/>
                          </a:rPr>
                        </m:ctrlPr>
                      </m:naryPr>
                      <m:sub/>
                      <m:sup/>
                      <m:e>
                        <m:r>
                          <a:rPr lang="en-US" sz="2400" i="1">
                            <a:solidFill>
                              <a:srgbClr val="000000"/>
                            </a:solidFill>
                            <a:latin typeface="Cambria Math" panose="02040503050406030204" pitchFamily="18" charset="0"/>
                          </a:rPr>
                          <m:t>𝐹</m:t>
                        </m:r>
                      </m:e>
                    </m:nary>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𝑚𝑎</m:t>
                    </m:r>
                  </m:oMath>
                </a14:m>
                <a:endParaRPr lang="en-US" sz="2400" dirty="0">
                  <a:solidFill>
                    <a:srgbClr val="000000"/>
                  </a:solidFill>
                  <a:latin typeface="Times New Roman" panose="02020603050405020304" pitchFamily="18" charset="0"/>
                </a:endParaRPr>
              </a:p>
              <a:p>
                <a:pPr fontAlgn="base">
                  <a:spcBef>
                    <a:spcPct val="0"/>
                  </a:spcBef>
                  <a:spcAft>
                    <a:spcPct val="0"/>
                  </a:spcAft>
                </a:pPr>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1)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oMath>
                </a14:m>
                <a:r>
                  <a:rPr lang="en-US" sz="2400" dirty="0">
                    <a:solidFill>
                      <a:srgbClr val="000000"/>
                    </a:solidFill>
                    <a:latin typeface="Times New Roman" panose="02020603050405020304" pitchFamily="18" charset="0"/>
                    <a:sym typeface="Wingdings" panose="05000000000000000000" pitchFamily="2" charset="2"/>
                  </a:rPr>
                  <a:t> 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𝑚𝑎</m:t>
                    </m:r>
                  </m:oMath>
                </a14:m>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&gt;</m:t>
                    </m:r>
                    <m:r>
                      <a:rPr lang="en-US" sz="2400" i="1">
                        <a:solidFill>
                          <a:srgbClr val="000000"/>
                        </a:solidFill>
                        <a:latin typeface="Cambria Math" panose="02040503050406030204" pitchFamily="18" charset="0"/>
                      </a:rPr>
                      <m:t>𝑔</m:t>
                    </m:r>
                  </m:oMath>
                </a14:m>
                <a:r>
                  <a:rPr lang="en-US" sz="2400" dirty="0">
                    <a:solidFill>
                      <a:srgbClr val="000000"/>
                    </a:solidFill>
                    <a:latin typeface="Times New Roman" panose="02020603050405020304" pitchFamily="18" charset="0"/>
                  </a:rPr>
                  <a:t> and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&gt;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2</m:t>
                        </m:r>
                      </m:sub>
                    </m:sSub>
                  </m:oMath>
                </a14:m>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		Threads break below</a:t>
                </a:r>
              </a:p>
              <a:p>
                <a:pPr fontAlgn="base">
                  <a:spcBef>
                    <a:spcPct val="0"/>
                  </a:spcBef>
                  <a:spcAft>
                    <a:spcPct val="0"/>
                  </a:spcAft>
                </a:pPr>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2)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𝑚𝑔</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𝑚𝑎</m:t>
                    </m:r>
                  </m:oMath>
                </a14:m>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r>
                      <a:rPr lang="en-US" sz="2400" i="1">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&lt;</m:t>
                    </m:r>
                    <m:r>
                      <a:rPr lang="en-US" sz="2400" i="1">
                        <a:solidFill>
                          <a:srgbClr val="000000"/>
                        </a:solidFill>
                        <a:latin typeface="Cambria Math" panose="02040503050406030204" pitchFamily="18" charset="0"/>
                      </a:rPr>
                      <m:t>𝑔</m:t>
                    </m:r>
                  </m:oMath>
                </a14:m>
                <a:r>
                  <a:rPr lang="en-US" sz="2400" dirty="0">
                    <a:solidFill>
                      <a:srgbClr val="000000"/>
                    </a:solidFill>
                    <a:latin typeface="Times New Roman" panose="02020603050405020304" pitchFamily="18" charset="0"/>
                  </a:rPr>
                  <a:t> and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2</m:t>
                        </m:r>
                      </m:sub>
                    </m:sSub>
                    <m:r>
                      <a:rPr lang="en-US" sz="2400" i="1">
                        <a:solidFill>
                          <a:srgbClr val="000000"/>
                        </a:solidFill>
                        <a:latin typeface="Cambria Math" panose="02040503050406030204" pitchFamily="18" charset="0"/>
                      </a:rPr>
                      <m:t>&gt;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𝑇</m:t>
                        </m:r>
                      </m:e>
                      <m:sub>
                        <m:r>
                          <a:rPr lang="en-US" sz="2400" i="1">
                            <a:solidFill>
                              <a:srgbClr val="000000"/>
                            </a:solidFill>
                            <a:latin typeface="Cambria Math" panose="02040503050406030204" pitchFamily="18" charset="0"/>
                          </a:rPr>
                          <m:t>1</m:t>
                        </m:r>
                      </m:sub>
                    </m:sSub>
                  </m:oMath>
                </a14:m>
                <a:endParaRPr 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		Threads break above</a:t>
                </a:r>
              </a:p>
              <a:p>
                <a:pPr fontAlgn="base">
                  <a:spcBef>
                    <a:spcPct val="0"/>
                  </a:spcBef>
                  <a:spcAft>
                    <a:spcPct val="0"/>
                  </a:spcAft>
                </a:pPr>
                <a:endParaRPr lang="en-US" sz="2400" dirty="0">
                  <a:solidFill>
                    <a:srgbClr val="000000"/>
                  </a:solidFill>
                  <a:latin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52600" y="2682234"/>
                <a:ext cx="7315200" cy="4154984"/>
              </a:xfrm>
              <a:prstGeom prst="rect">
                <a:avLst/>
              </a:prstGeom>
              <a:blipFill>
                <a:blip r:embed="rId3"/>
                <a:stretch>
                  <a:fillRect l="-1333" t="-557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453BA4D-9E5E-444A-ACAF-4E61FA7291FB}"/>
              </a:ext>
            </a:extLst>
          </p:cNvPr>
          <p:cNvSpPr txBox="1"/>
          <p:nvPr/>
        </p:nvSpPr>
        <p:spPr>
          <a:xfrm>
            <a:off x="377505" y="788565"/>
            <a:ext cx="4584583" cy="461665"/>
          </a:xfrm>
          <a:prstGeom prst="rect">
            <a:avLst/>
          </a:prstGeom>
          <a:noFill/>
        </p:spPr>
        <p:txBody>
          <a:bodyPr wrap="square" rtlCol="0">
            <a:spAutoFit/>
          </a:bodyPr>
          <a:lstStyle/>
          <a:p>
            <a:r>
              <a:rPr lang="en-US" sz="2400" dirty="0">
                <a:solidFill>
                  <a:srgbClr val="FF0000"/>
                </a:solidFill>
              </a:rPr>
              <a:t>Similar to Multiple Choice 8</a:t>
            </a:r>
          </a:p>
        </p:txBody>
      </p:sp>
      <p:sp>
        <p:nvSpPr>
          <p:cNvPr id="7" name="TextBox 6">
            <a:extLst>
              <a:ext uri="{FF2B5EF4-FFF2-40B4-BE49-F238E27FC236}">
                <a16:creationId xmlns:a16="http://schemas.microsoft.com/office/drawing/2014/main" id="{7D90ACE1-E483-00E9-D795-C1D1E625710E}"/>
              </a:ext>
            </a:extLst>
          </p:cNvPr>
          <p:cNvSpPr txBox="1"/>
          <p:nvPr/>
        </p:nvSpPr>
        <p:spPr>
          <a:xfrm>
            <a:off x="9067800" y="1019397"/>
            <a:ext cx="2949169" cy="2523768"/>
          </a:xfrm>
          <a:prstGeom prst="rect">
            <a:avLst/>
          </a:prstGeom>
          <a:noFill/>
        </p:spPr>
        <p:txBody>
          <a:bodyPr wrap="square">
            <a:spAutoFit/>
          </a:bodyPr>
          <a:lstStyle/>
          <a:p>
            <a:r>
              <a:rPr lang="en-US" sz="1400" b="0" i="0" dirty="0">
                <a:solidFill>
                  <a:srgbClr val="222222"/>
                </a:solidFill>
                <a:effectLst/>
                <a:latin typeface="Libre Franklin" pitchFamily="2" charset="0"/>
              </a:rPr>
              <a:t>If the lower string is pulled slowly, the upper string eventually breaks, because it supports both the applied force and the hanging weight. However, if the lower string is suddenly jerked, it is the one which breaks. The traditional explanation is that the inertia of the mass keeps it from moving and hence from stretching the upper string</a:t>
            </a:r>
            <a:r>
              <a:rPr lang="en-US" b="0" i="0" dirty="0">
                <a:solidFill>
                  <a:srgbClr val="222222"/>
                </a:solidFill>
                <a:effectLst/>
                <a:latin typeface="Libre Franklin" pitchFamily="2" charset="0"/>
              </a:rPr>
              <a: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1" y="762001"/>
            <a:ext cx="2543175" cy="215995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600200" y="152401"/>
                <a:ext cx="8610600" cy="5292987"/>
              </a:xfrm>
              <a:prstGeom prst="rect">
                <a:avLst/>
              </a:prstGeom>
            </p:spPr>
            <p:txBody>
              <a:bodyPr wrap="square">
                <a:spAutoFit/>
              </a:bodyPr>
              <a:lstStyle/>
              <a:p>
                <a:pPr fontAlgn="base">
                  <a:spcBef>
                    <a:spcPct val="0"/>
                  </a:spcBef>
                  <a:spcAft>
                    <a:spcPct val="0"/>
                  </a:spcAft>
                </a:pPr>
                <a:r>
                  <a:rPr lang="en-US" altLang="en-US" sz="2400" dirty="0">
                    <a:solidFill>
                      <a:srgbClr val="000000"/>
                    </a:solidFill>
                    <a:latin typeface="Times New Roman" panose="02020603050405020304" pitchFamily="18" charset="0"/>
                  </a:rPr>
                  <a:t>A parachutist relies on air. Let upward direction be positive and F</a:t>
                </a:r>
                <a:r>
                  <a:rPr lang="en-US" altLang="en-US" sz="2400" baseline="-25000" dirty="0">
                    <a:solidFill>
                      <a:srgbClr val="000000"/>
                    </a:solidFill>
                    <a:latin typeface="Times New Roman" panose="02020603050405020304" pitchFamily="18" charset="0"/>
                  </a:rPr>
                  <a:t>air</a:t>
                </a:r>
                <a:r>
                  <a:rPr lang="en-US" altLang="en-US" sz="2400" dirty="0">
                    <a:solidFill>
                      <a:srgbClr val="000000"/>
                    </a:solidFill>
                    <a:latin typeface="Times New Roman" panose="02020603050405020304" pitchFamily="18" charset="0"/>
                  </a:rPr>
                  <a:t> =620N is the force of air resistance. </a:t>
                </a:r>
              </a:p>
              <a:p>
                <a:pPr fontAlgn="base">
                  <a:spcBef>
                    <a:spcPct val="0"/>
                  </a:spcBef>
                  <a:spcAft>
                    <a:spcPct val="0"/>
                  </a:spcAft>
                </a:pPr>
                <a:endParaRPr lang="en-US" altLang="en-US" sz="2400" dirty="0">
                  <a:solidFill>
                    <a:srgbClr val="000000"/>
                  </a:solidFill>
                  <a:latin typeface="Times New Roman" panose="02020603050405020304" pitchFamily="18" charset="0"/>
                </a:endParaRP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sz="2400" i="1">
                            <a:solidFill>
                              <a:srgbClr val="000000"/>
                            </a:solidFill>
                            <a:latin typeface="Cambria Math" panose="02040503050406030204" pitchFamily="18" charset="0"/>
                          </a:rPr>
                        </m:ctrlPr>
                      </m:naryPr>
                      <m:sub/>
                      <m:sup/>
                      <m:e>
                        <m:r>
                          <a:rPr lang="en-US" sz="2400" i="1">
                            <a:solidFill>
                              <a:srgbClr val="000000"/>
                            </a:solidFill>
                            <a:latin typeface="Cambria Math" panose="02040503050406030204" pitchFamily="18" charset="0"/>
                          </a:rPr>
                          <m:t>𝐹</m:t>
                        </m:r>
                      </m:e>
                    </m:nary>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𝑚𝑎</m:t>
                    </m:r>
                  </m:oMath>
                </a14:m>
                <a:endParaRPr lang="en-US" sz="2400" dirty="0">
                  <a:solidFill>
                    <a:srgbClr val="000000"/>
                  </a:solidFill>
                  <a:latin typeface="Times New Roman" panose="02020603050405020304" pitchFamily="18" charset="0"/>
                </a:endParaRPr>
              </a:p>
              <a:p>
                <a:pPr fontAlgn="base">
                  <a:spcBef>
                    <a:spcPct val="0"/>
                  </a:spcBef>
                  <a:spcAft>
                    <a:spcPct val="0"/>
                  </a:spcAft>
                </a:pPr>
                <a:endParaRPr lang="en-US" sz="2400" dirty="0">
                  <a:solidFill>
                    <a:srgbClr val="000000"/>
                  </a:solidFill>
                  <a:latin typeface="Times New Roman" panose="02020603050405020304" pitchFamily="18" charset="0"/>
                </a:endParaRPr>
              </a:p>
              <a:p>
                <a:pPr marL="457200" indent="-457200" fontAlgn="base">
                  <a:spcBef>
                    <a:spcPct val="0"/>
                  </a:spcBef>
                  <a:spcAft>
                    <a:spcPct val="0"/>
                  </a:spcAft>
                  <a:buFontTx/>
                  <a:buAutoNum type="alphaLcParenR"/>
                </a:pPr>
                <a:r>
                  <a:rPr lang="en-US" sz="2400" dirty="0">
                    <a:solidFill>
                      <a:srgbClr val="000000"/>
                    </a:solidFill>
                    <a:latin typeface="Times New Roman" panose="02020603050405020304" pitchFamily="18" charset="0"/>
                  </a:rPr>
                  <a:t>What is the weight of the parachutist?</a:t>
                </a: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r>
                      <a:rPr lang="en-US" sz="2400" i="1">
                        <a:solidFill>
                          <a:srgbClr val="000000"/>
                        </a:solidFill>
                        <a:latin typeface="Cambria Math" panose="02040503050406030204" pitchFamily="18" charset="0"/>
                      </a:rPr>
                      <m:t>𝑊</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𝑚𝑔</m:t>
                    </m:r>
                    <m:r>
                      <a:rPr lang="en-US" sz="2400" i="1">
                        <a:solidFill>
                          <a:srgbClr val="000000"/>
                        </a:solidFill>
                        <a:latin typeface="Cambria Math" panose="02040503050406030204" pitchFamily="18" charset="0"/>
                      </a:rPr>
                      <m:t>=55</m:t>
                    </m:r>
                    <m:r>
                      <a:rPr lang="en-US" sz="2400" i="1">
                        <a:solidFill>
                          <a:srgbClr val="000000"/>
                        </a:solidFill>
                        <a:latin typeface="Cambria Math" panose="02040503050406030204" pitchFamily="18" charset="0"/>
                      </a:rPr>
                      <m:t>𝑘𝑔</m:t>
                    </m:r>
                    <m:r>
                      <a:rPr lang="en-US" sz="2400" i="1">
                        <a:solidFill>
                          <a:srgbClr val="000000"/>
                        </a:solidFill>
                        <a:latin typeface="Cambria Math" panose="02040503050406030204" pitchFamily="18" charset="0"/>
                      </a:rPr>
                      <m:t>∗9.8</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𝑚</m:t>
                        </m:r>
                      </m:num>
                      <m:den>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𝑠</m:t>
                            </m:r>
                          </m:e>
                          <m:sup>
                            <m:r>
                              <a:rPr lang="en-US" sz="2400" i="1">
                                <a:solidFill>
                                  <a:srgbClr val="000000"/>
                                </a:solidFill>
                                <a:latin typeface="Cambria Math" panose="02040503050406030204" pitchFamily="18" charset="0"/>
                              </a:rPr>
                              <m:t>2</m:t>
                            </m:r>
                          </m:sup>
                        </m:sSup>
                      </m:den>
                    </m:f>
                    <m:r>
                      <a:rPr lang="en-US" sz="2400" i="1">
                        <a:solidFill>
                          <a:srgbClr val="000000"/>
                        </a:solidFill>
                        <a:latin typeface="Cambria Math" panose="02040503050406030204" pitchFamily="18" charset="0"/>
                      </a:rPr>
                      <m:t>=539</m:t>
                    </m:r>
                    <m:r>
                      <a:rPr lang="en-US" sz="2400" i="1">
                        <a:solidFill>
                          <a:srgbClr val="000000"/>
                        </a:solidFill>
                        <a:latin typeface="Cambria Math" panose="02040503050406030204" pitchFamily="18" charset="0"/>
                      </a:rPr>
                      <m:t>𝑁</m:t>
                    </m:r>
                  </m:oMath>
                </a14:m>
                <a:endParaRPr lang="en-US" sz="2400" dirty="0">
                  <a:solidFill>
                    <a:srgbClr val="000000"/>
                  </a:solidFill>
                  <a:latin typeface="Times New Roman" panose="02020603050405020304" pitchFamily="18" charset="0"/>
                </a:endParaRPr>
              </a:p>
              <a:p>
                <a:pPr fontAlgn="base">
                  <a:spcBef>
                    <a:spcPct val="0"/>
                  </a:spcBef>
                  <a:spcAft>
                    <a:spcPct val="0"/>
                  </a:spcAft>
                </a:pPr>
                <a:endParaRPr lang="en-US" sz="2400" dirty="0">
                  <a:solidFill>
                    <a:srgbClr val="000000"/>
                  </a:solidFill>
                  <a:latin typeface="Times New Roman" panose="02020603050405020304" pitchFamily="18" charset="0"/>
                </a:endParaRPr>
              </a:p>
              <a:p>
                <a:pPr marL="457200" indent="-457200" fontAlgn="base">
                  <a:spcBef>
                    <a:spcPct val="0"/>
                  </a:spcBef>
                  <a:spcAft>
                    <a:spcPct val="0"/>
                  </a:spcAft>
                  <a:buFontTx/>
                  <a:buAutoNum type="alphaLcParenR" startAt="2"/>
                </a:pPr>
                <a:r>
                  <a:rPr lang="en-US" sz="2400" dirty="0">
                    <a:solidFill>
                      <a:srgbClr val="000000"/>
                    </a:solidFill>
                    <a:latin typeface="Times New Roman" panose="02020603050405020304" pitchFamily="18" charset="0"/>
                  </a:rPr>
                  <a:t>What is the net force on the parachutist?</a:t>
                </a: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sz="2400" i="1">
                            <a:solidFill>
                              <a:srgbClr val="000000"/>
                            </a:solidFill>
                            <a:latin typeface="Cambria Math" panose="02040503050406030204" pitchFamily="18" charset="0"/>
                          </a:rPr>
                        </m:ctrlPr>
                      </m:naryPr>
                      <m:sub/>
                      <m:sup/>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𝑦</m:t>
                            </m:r>
                          </m:sub>
                        </m:sSub>
                      </m:e>
                    </m:nary>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𝑎𝑖𝑟</m:t>
                        </m:r>
                      </m:sub>
                    </m:sSub>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𝑊</m:t>
                    </m:r>
                    <m:r>
                      <a:rPr lang="en-US" sz="2400" i="1">
                        <a:solidFill>
                          <a:srgbClr val="000000"/>
                        </a:solidFill>
                        <a:latin typeface="Cambria Math" panose="02040503050406030204" pitchFamily="18" charset="0"/>
                      </a:rPr>
                      <m:t>=620</m:t>
                    </m:r>
                    <m:r>
                      <a:rPr lang="en-US" sz="2400" i="1">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−539</m:t>
                    </m:r>
                    <m:r>
                      <a:rPr lang="en-US" sz="2400" i="1">
                        <a:solidFill>
                          <a:srgbClr val="000000"/>
                        </a:solidFill>
                        <a:latin typeface="Cambria Math" panose="02040503050406030204" pitchFamily="18" charset="0"/>
                      </a:rPr>
                      <m:t>𝑁</m:t>
                    </m:r>
                    <m:r>
                      <a:rPr lang="en-US" sz="2400" i="1">
                        <a:solidFill>
                          <a:srgbClr val="000000"/>
                        </a:solidFill>
                        <a:latin typeface="Cambria Math" panose="02040503050406030204" pitchFamily="18" charset="0"/>
                      </a:rPr>
                      <m:t>=81</m:t>
                    </m:r>
                    <m:r>
                      <a:rPr lang="en-US" sz="2400" i="1">
                        <a:solidFill>
                          <a:srgbClr val="000000"/>
                        </a:solidFill>
                        <a:latin typeface="Cambria Math" panose="02040503050406030204" pitchFamily="18" charset="0"/>
                      </a:rPr>
                      <m:t>𝑁</m:t>
                    </m:r>
                  </m:oMath>
                </a14:m>
                <a:r>
                  <a:rPr lang="en-US" sz="2400" dirty="0">
                    <a:solidFill>
                      <a:srgbClr val="000000"/>
                    </a:solidFill>
                    <a:latin typeface="Times New Roman" panose="02020603050405020304" pitchFamily="18" charset="0"/>
                  </a:rPr>
                  <a:t> </a:t>
                </a:r>
              </a:p>
              <a:p>
                <a:pPr fontAlgn="base">
                  <a:spcBef>
                    <a:spcPct val="0"/>
                  </a:spcBef>
                  <a:spcAft>
                    <a:spcPct val="0"/>
                  </a:spcAft>
                </a:pPr>
                <a:endParaRPr lang="en-US" sz="2400" dirty="0">
                  <a:solidFill>
                    <a:srgbClr val="000000"/>
                  </a:solidFill>
                  <a:latin typeface="Times New Roman" panose="02020603050405020304" pitchFamily="18" charset="0"/>
                </a:endParaRPr>
              </a:p>
              <a:p>
                <a:pPr marL="457200" indent="-457200" fontAlgn="base">
                  <a:spcBef>
                    <a:spcPct val="0"/>
                  </a:spcBef>
                  <a:spcAft>
                    <a:spcPct val="0"/>
                  </a:spcAft>
                  <a:buFontTx/>
                  <a:buAutoNum type="alphaLcParenR" startAt="3"/>
                </a:pPr>
                <a:r>
                  <a:rPr lang="en-US" sz="2400" dirty="0">
                    <a:solidFill>
                      <a:srgbClr val="000000"/>
                    </a:solidFill>
                    <a:latin typeface="Times New Roman" panose="02020603050405020304" pitchFamily="18" charset="0"/>
                  </a:rPr>
                  <a:t>What is the acceleration of the parachutist?</a:t>
                </a:r>
              </a:p>
              <a:p>
                <a:pPr fontAlgn="base">
                  <a:spcBef>
                    <a:spcPct val="0"/>
                  </a:spcBef>
                  <a:spcAft>
                    <a:spcPct val="0"/>
                  </a:spcAft>
                </a:pPr>
                <a:r>
                  <a:rPr lang="en-US" sz="2400" dirty="0">
                    <a:solidFill>
                      <a:srgbClr val="000000"/>
                    </a:solidFill>
                    <a:latin typeface="Times New Roman" panose="02020603050405020304" pitchFamily="18" charset="0"/>
                  </a:rPr>
                  <a:t>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𝑎</m:t>
                        </m:r>
                      </m:e>
                      <m:sub>
                        <m:r>
                          <a:rPr lang="en-US" sz="2400" i="1">
                            <a:solidFill>
                              <a:srgbClr val="000000"/>
                            </a:solidFill>
                            <a:latin typeface="Cambria Math" panose="02040503050406030204" pitchFamily="18" charset="0"/>
                          </a:rPr>
                          <m:t>𝑦</m:t>
                        </m:r>
                      </m:sub>
                    </m:sSub>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nary>
                          <m:naryPr>
                            <m:chr m:val="∑"/>
                            <m:subHide m:val="on"/>
                            <m:supHide m:val="on"/>
                            <m:ctrlPr>
                              <a:rPr lang="en-US" sz="2400" i="1">
                                <a:solidFill>
                                  <a:srgbClr val="000000"/>
                                </a:solidFill>
                                <a:latin typeface="Cambria Math" panose="02040503050406030204" pitchFamily="18" charset="0"/>
                              </a:rPr>
                            </m:ctrlPr>
                          </m:naryPr>
                          <m:sub/>
                          <m:sup/>
                          <m:e>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𝑦</m:t>
                                </m:r>
                              </m:sub>
                            </m:sSub>
                          </m:e>
                        </m:nary>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𝑚</m:t>
                            </m:r>
                          </m:e>
                          <m:sub>
                            <m:r>
                              <a:rPr lang="en-US" sz="2400" i="1">
                                <a:solidFill>
                                  <a:srgbClr val="000000"/>
                                </a:solidFill>
                                <a:latin typeface="Cambria Math" panose="02040503050406030204" pitchFamily="18" charset="0"/>
                              </a:rPr>
                              <m:t>1</m:t>
                            </m:r>
                          </m:sub>
                        </m:sSub>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𝑚</m:t>
                            </m:r>
                          </m:e>
                          <m:sub>
                            <m:r>
                              <a:rPr lang="en-US" sz="2400" i="1">
                                <a:solidFill>
                                  <a:srgbClr val="000000"/>
                                </a:solidFill>
                                <a:latin typeface="Cambria Math" panose="02040503050406030204" pitchFamily="18" charset="0"/>
                              </a:rPr>
                              <m:t>2</m:t>
                            </m:r>
                          </m:sub>
                        </m:sSub>
                      </m:den>
                    </m:f>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81</m:t>
                        </m:r>
                        <m:r>
                          <a:rPr lang="en-US" sz="2400" i="1">
                            <a:solidFill>
                              <a:srgbClr val="000000"/>
                            </a:solidFill>
                            <a:latin typeface="Cambria Math" panose="02040503050406030204" pitchFamily="18" charset="0"/>
                          </a:rPr>
                          <m:t>𝑁</m:t>
                        </m:r>
                      </m:num>
                      <m:den>
                        <m:r>
                          <a:rPr lang="en-US" sz="2400" i="1">
                            <a:solidFill>
                              <a:srgbClr val="000000"/>
                            </a:solidFill>
                            <a:latin typeface="Cambria Math" panose="02040503050406030204" pitchFamily="18" charset="0"/>
                          </a:rPr>
                          <m:t>55</m:t>
                        </m:r>
                        <m:r>
                          <a:rPr lang="en-US" sz="2400" i="1">
                            <a:solidFill>
                              <a:srgbClr val="000000"/>
                            </a:solidFill>
                            <a:latin typeface="Cambria Math" panose="02040503050406030204" pitchFamily="18" charset="0"/>
                          </a:rPr>
                          <m:t>𝑘𝑔</m:t>
                        </m:r>
                      </m:den>
                    </m:f>
                    <m:r>
                      <a:rPr lang="en-US" sz="2400" i="1">
                        <a:solidFill>
                          <a:srgbClr val="000000"/>
                        </a:solidFill>
                        <a:latin typeface="Cambria Math" panose="02040503050406030204" pitchFamily="18" charset="0"/>
                      </a:rPr>
                      <m:t>=1.5</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𝑚</m:t>
                        </m:r>
                      </m:num>
                      <m:den>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𝑠</m:t>
                            </m:r>
                          </m:e>
                          <m:sup>
                            <m:r>
                              <a:rPr lang="en-US" sz="2400" i="1">
                                <a:solidFill>
                                  <a:srgbClr val="000000"/>
                                </a:solidFill>
                                <a:latin typeface="Cambria Math" panose="02040503050406030204" pitchFamily="18" charset="0"/>
                              </a:rPr>
                              <m:t>2</m:t>
                            </m:r>
                          </m:sup>
                        </m:sSup>
                      </m:den>
                    </m:f>
                  </m:oMath>
                </a14:m>
                <a:r>
                  <a:rPr lang="en-US" sz="2400" dirty="0">
                    <a:solidFill>
                      <a:srgbClr val="000000"/>
                    </a:solidFill>
                    <a:latin typeface="Times New Roman" panose="02020603050405020304" pitchFamily="18" charset="0"/>
                  </a:rPr>
                  <a:t>  (upward)</a:t>
                </a:r>
              </a:p>
            </p:txBody>
          </p:sp>
        </mc:Choice>
        <mc:Fallback xmlns="">
          <p:sp>
            <p:nvSpPr>
              <p:cNvPr id="4" name="Rectangle 3"/>
              <p:cNvSpPr>
                <a:spLocks noRot="1" noChangeAspect="1" noMove="1" noResize="1" noEditPoints="1" noAdjustHandles="1" noChangeArrowheads="1" noChangeShapeType="1" noTextEdit="1"/>
              </p:cNvSpPr>
              <p:nvPr/>
            </p:nvSpPr>
            <p:spPr>
              <a:xfrm>
                <a:off x="1600200" y="152401"/>
                <a:ext cx="8610600" cy="5292987"/>
              </a:xfrm>
              <a:prstGeom prst="rect">
                <a:avLst/>
              </a:prstGeom>
              <a:blipFill>
                <a:blip r:embed="rId3"/>
                <a:stretch>
                  <a:fillRect l="-1133" t="-92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EBE4045-B7CA-4755-B7E5-804CC09B118D}"/>
              </a:ext>
            </a:extLst>
          </p:cNvPr>
          <p:cNvSpPr txBox="1"/>
          <p:nvPr/>
        </p:nvSpPr>
        <p:spPr>
          <a:xfrm flipH="1">
            <a:off x="509210" y="234892"/>
            <a:ext cx="1195852" cy="523220"/>
          </a:xfrm>
          <a:prstGeom prst="rect">
            <a:avLst/>
          </a:prstGeom>
          <a:noFill/>
        </p:spPr>
        <p:txBody>
          <a:bodyPr wrap="square" rtlCol="0">
            <a:spAutoFit/>
          </a:bodyPr>
          <a:lstStyle/>
          <a:p>
            <a:r>
              <a:rPr lang="en-US" sz="2800" dirty="0">
                <a:solidFill>
                  <a:srgbClr val="FF0000"/>
                </a:solidFill>
              </a:rPr>
              <a:t>42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0"/>
            <a:ext cx="7772400" cy="1143000"/>
          </a:xfrm>
        </p:spPr>
        <p:txBody>
          <a:bodyPr/>
          <a:lstStyle/>
          <a:p>
            <a:pPr eaLnBrk="1" hangingPunct="1"/>
            <a:r>
              <a:rPr lang="en-US" altLang="en-US" sz="4000" dirty="0">
                <a:solidFill>
                  <a:srgbClr val="FF0000"/>
                </a:solidFill>
              </a:rPr>
              <a:t>Getting the car out of the sand</a:t>
            </a:r>
          </a:p>
        </p:txBody>
      </p:sp>
      <p:sp>
        <p:nvSpPr>
          <p:cNvPr id="18435" name="Rectangle 4" descr="Green marble"/>
          <p:cNvSpPr>
            <a:spLocks noChangeArrowheads="1"/>
          </p:cNvSpPr>
          <p:nvPr/>
        </p:nvSpPr>
        <p:spPr bwMode="auto">
          <a:xfrm>
            <a:off x="1981201" y="9144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ltLang="en-US">
              <a:solidFill>
                <a:srgbClr val="000000"/>
              </a:solidFill>
            </a:endParaRPr>
          </a:p>
        </p:txBody>
      </p:sp>
      <p:pic>
        <p:nvPicPr>
          <p:cNvPr id="18436" name="Picture 6" descr="Fg04_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97321"/>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1600201"/>
            <a:ext cx="3390900" cy="225742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866900" y="554333"/>
                <a:ext cx="8305800" cy="5610062"/>
              </a:xfrm>
              <a:prstGeom prst="rect">
                <a:avLst/>
              </a:prstGeom>
            </p:spPr>
            <p:txBody>
              <a:bodyPr wrap="square">
                <a:spAutoFit/>
              </a:bodyPr>
              <a:lstStyle/>
              <a:p>
                <a:pPr fontAlgn="base">
                  <a:spcBef>
                    <a:spcPct val="0"/>
                  </a:spcBef>
                  <a:spcAft>
                    <a:spcPct val="0"/>
                  </a:spcAft>
                </a:pPr>
                <a:r>
                  <a:rPr lang="en-US" dirty="0">
                    <a:solidFill>
                      <a:srgbClr val="000000"/>
                    </a:solidFill>
                    <a:latin typeface="Times New Roman" panose="02020603050405020304" pitchFamily="18" charset="0"/>
                  </a:rPr>
                  <a:t>Getting the car out of the sand. </a:t>
                </a:r>
                <a:r>
                  <a:rPr lang="en-US" dirty="0">
                    <a:solidFill>
                      <a:srgbClr val="FF0000"/>
                    </a:solidFill>
                    <a:latin typeface="Times New Roman" panose="02020603050405020304" pitchFamily="18" charset="0"/>
                  </a:rPr>
                  <a:t>All you need is a rope and Newton’s second law;</a:t>
                </a:r>
              </a:p>
              <a:p>
                <a:pPr fontAlgn="base">
                  <a:spcBef>
                    <a:spcPct val="0"/>
                  </a:spcBef>
                  <a:spcAft>
                    <a:spcPct val="0"/>
                  </a:spcAft>
                </a:pPr>
                <a:endParaRPr lang="en-US" dirty="0">
                  <a:solidFill>
                    <a:srgbClr val="FF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	</a:t>
                </a:r>
                <a14:m>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r>
                          <a:rPr lang="en-US" i="1">
                            <a:solidFill>
                              <a:srgbClr val="000000"/>
                            </a:solidFill>
                            <a:latin typeface="Cambria Math" panose="02040503050406030204" pitchFamily="18" charset="0"/>
                          </a:rPr>
                          <m:t>𝐹</m:t>
                        </m:r>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𝑚𝑎</m:t>
                    </m:r>
                  </m:oMath>
                </a14:m>
                <a:r>
                  <a:rPr lang="en-US" dirty="0">
                    <a:solidFill>
                      <a:srgbClr val="000000"/>
                    </a:solidFill>
                    <a:latin typeface="Times New Roman" panose="02020603050405020304" pitchFamily="18" charset="0"/>
                  </a:rPr>
                  <a:t>  and   </a:t>
                </a:r>
                <a14:m>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1</m:t>
                            </m:r>
                          </m:sub>
                        </m:sSub>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ea typeface="Cambria Math" panose="02040503050406030204" pitchFamily="18" charset="0"/>
                              </a:rPr>
                              <m:t>𝜃</m:t>
                            </m:r>
                          </m:e>
                        </m:func>
                      </m:e>
                    </m:nary>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2</m:t>
                        </m:r>
                      </m:sub>
                    </m:sSub>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ea typeface="Cambria Math" panose="02040503050406030204" pitchFamily="18" charset="0"/>
                          </a:rPr>
                          <m:t>𝜃</m:t>
                        </m:r>
                      </m:e>
                    </m:func>
                  </m:oMath>
                </a14:m>
                <a:r>
                  <a:rPr lang="en-US" dirty="0">
                    <a:solidFill>
                      <a:srgbClr val="000000"/>
                    </a:solidFill>
                    <a:latin typeface="Times New Roman" panose="02020603050405020304" pitchFamily="18" charset="0"/>
                  </a:rPr>
                  <a:t> and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2</m:t>
                        </m:r>
                      </m:sub>
                    </m:sSub>
                  </m:oMath>
                </a14:m>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14:m>
                  <m:oMath xmlns:m="http://schemas.openxmlformats.org/officeDocument/2006/math">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𝑃</m:t>
                            </m:r>
                          </m:sub>
                        </m:sSub>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𝑇</m:t>
                            </m:r>
                          </m:sub>
                        </m:sSub>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ea typeface="Cambria Math" panose="02040503050406030204" pitchFamily="18" charset="0"/>
                              </a:rPr>
                              <m:t>𝜃</m:t>
                            </m:r>
                          </m:e>
                        </m:func>
                      </m:e>
                    </m:nary>
                    <m:r>
                      <a:rPr lang="en-US" i="1">
                        <a:solidFill>
                          <a:srgbClr val="000000"/>
                        </a:solidFill>
                        <a:latin typeface="Cambria Math" panose="02040503050406030204" pitchFamily="18" charset="0"/>
                        <a:ea typeface="Cambria Math" panose="02040503050406030204" pitchFamily="18" charset="0"/>
                      </a:rPr>
                      <m:t>=</m:t>
                    </m:r>
                    <m:r>
                      <a:rPr lang="en-US" i="1">
                        <a:solidFill>
                          <a:srgbClr val="000000"/>
                        </a:solidFill>
                        <a:latin typeface="Cambria Math" panose="02040503050406030204" pitchFamily="18" charset="0"/>
                        <a:ea typeface="Cambria Math" panose="02040503050406030204" pitchFamily="18" charset="0"/>
                      </a:rPr>
                      <m:t>𝑚𝑎</m:t>
                    </m:r>
                    <m:r>
                      <a:rPr lang="en-US" i="1">
                        <a:solidFill>
                          <a:srgbClr val="000000"/>
                        </a:solidFill>
                        <a:latin typeface="Cambria Math" panose="02040503050406030204" pitchFamily="18" charset="0"/>
                        <a:ea typeface="Cambria Math" panose="02040503050406030204" pitchFamily="18" charset="0"/>
                      </a:rPr>
                      <m:t>=0</m:t>
                    </m:r>
                  </m:oMath>
                </a14:m>
                <a:r>
                  <a:rPr lang="en-US" dirty="0">
                    <a:solidFill>
                      <a:srgbClr val="000000"/>
                    </a:solidFill>
                    <a:latin typeface="Times New Roman" panose="02020603050405020304" pitchFamily="18" charset="0"/>
                  </a:rPr>
                  <a:t> (At the break or loose point)</a:t>
                </a: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𝑇</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𝑃</m:t>
                            </m:r>
                          </m:sub>
                        </m:sSub>
                      </m:num>
                      <m:den>
                        <m:r>
                          <a:rPr lang="en-US" i="1">
                            <a:solidFill>
                              <a:srgbClr val="000000"/>
                            </a:solidFill>
                            <a:latin typeface="Cambria Math" panose="02040503050406030204" pitchFamily="18" charset="0"/>
                          </a:rPr>
                          <m:t>2</m:t>
                        </m:r>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ea typeface="Cambria Math" panose="02040503050406030204" pitchFamily="18" charset="0"/>
                              </a:rPr>
                              <m:t>𝜃</m:t>
                            </m:r>
                          </m:e>
                        </m:func>
                      </m:den>
                    </m:f>
                  </m:oMath>
                </a14:m>
                <a:r>
                  <a:rPr lang="en-US" dirty="0">
                    <a:solidFill>
                      <a:srgbClr val="000000"/>
                    </a:solidFill>
                    <a:latin typeface="Times New Roman" panose="02020603050405020304" pitchFamily="18" charset="0"/>
                  </a:rPr>
                  <a:t>  and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𝑃</m:t>
                        </m:r>
                      </m:sub>
                    </m:sSub>
                    <m:r>
                      <a:rPr lang="en-US" i="1">
                        <a:solidFill>
                          <a:srgbClr val="000000"/>
                        </a:solidFill>
                        <a:latin typeface="Cambria Math" panose="02040503050406030204" pitchFamily="18" charset="0"/>
                      </a:rPr>
                      <m:t>=300</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ea typeface="Cambria Math" panose="02040503050406030204" pitchFamily="18" charset="0"/>
                      </a:rPr>
                      <m:t>𝜃</m:t>
                    </m:r>
                    <m:r>
                      <a:rPr lang="en-US" i="1">
                        <a:solidFill>
                          <a:srgbClr val="000000"/>
                        </a:solidFill>
                        <a:latin typeface="Cambria Math" panose="02040503050406030204" pitchFamily="18" charset="0"/>
                        <a:ea typeface="Cambria Math" panose="02040503050406030204" pitchFamily="18" charset="0"/>
                      </a:rPr>
                      <m:t>=</m:t>
                    </m:r>
                    <m:sSup>
                      <m:sSupPr>
                        <m:ctrlPr>
                          <a:rPr lang="en-US" i="1">
                            <a:solidFill>
                              <a:srgbClr val="000000"/>
                            </a:solidFill>
                            <a:latin typeface="Cambria Math" panose="02040503050406030204" pitchFamily="18" charset="0"/>
                            <a:ea typeface="Cambria Math" panose="02040503050406030204" pitchFamily="18" charset="0"/>
                          </a:rPr>
                        </m:ctrlPr>
                      </m:sSupPr>
                      <m:e>
                        <m:r>
                          <a:rPr lang="en-US" i="1">
                            <a:solidFill>
                              <a:srgbClr val="000000"/>
                            </a:solidFill>
                            <a:latin typeface="Cambria Math" panose="02040503050406030204" pitchFamily="18" charset="0"/>
                            <a:ea typeface="Cambria Math" panose="02040503050406030204" pitchFamily="18" charset="0"/>
                          </a:rPr>
                          <m:t>5</m:t>
                        </m:r>
                      </m:e>
                      <m:sup>
                        <m:r>
                          <a:rPr lang="en-US" i="1">
                            <a:solidFill>
                              <a:srgbClr val="000000"/>
                            </a:solidFill>
                            <a:latin typeface="Cambria Math" panose="02040503050406030204" pitchFamily="18" charset="0"/>
                            <a:ea typeface="Cambria Math" panose="02040503050406030204" pitchFamily="18" charset="0"/>
                          </a:rPr>
                          <m:t>𝑜</m:t>
                        </m:r>
                      </m:sup>
                    </m:sSup>
                  </m:oMath>
                </a14:m>
                <a:endParaRPr lang="en-US" dirty="0">
                  <a:solidFill>
                    <a:srgbClr val="000000"/>
                  </a:solidFill>
                  <a:latin typeface="Times New Roman" panose="02020603050405020304" pitchFamily="18" charset="0"/>
                </a:endParaRPr>
              </a:p>
              <a:p>
                <a:pPr fontAlgn="base">
                  <a:spcBef>
                    <a:spcPct val="0"/>
                  </a:spcBef>
                  <a:spcAft>
                    <a:spcPct val="0"/>
                  </a:spcAft>
                </a:pPr>
                <a:endParaRPr lang="en-US" dirty="0">
                  <a:solidFill>
                    <a:srgbClr val="000000"/>
                  </a:solidFill>
                  <a:latin typeface="Times New Roman" panose="02020603050405020304" pitchFamily="18" charset="0"/>
                </a:endParaRPr>
              </a:p>
              <a:p>
                <a:pPr fontAlgn="base">
                  <a:spcBef>
                    <a:spcPct val="0"/>
                  </a:spcBef>
                  <a:spcAft>
                    <a:spcPct val="0"/>
                  </a:spcAft>
                </a:pPr>
                <a:r>
                  <a:rPr lang="en-US" dirty="0">
                    <a:solidFill>
                      <a:srgbClr val="000000"/>
                    </a:solidFill>
                    <a:latin typeface="Times New Roman" panose="02020603050405020304" pitchFamily="18" charset="0"/>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𝑇</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300</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𝑠𝑖𝑛</m:t>
                        </m:r>
                        <m:r>
                          <a:rPr lang="en-US" i="1">
                            <a:solidFill>
                              <a:srgbClr val="000000"/>
                            </a:solidFill>
                            <a:latin typeface="Cambria Math" panose="02040503050406030204" pitchFamily="18" charset="0"/>
                          </a:rPr>
                          <m:t>5</m:t>
                        </m:r>
                      </m:den>
                    </m:f>
                    <m:r>
                      <a:rPr lang="en-US" i="1">
                        <a:solidFill>
                          <a:srgbClr val="000000"/>
                        </a:solidFill>
                        <a:latin typeface="Cambria Math" panose="02040503050406030204" pitchFamily="18" charset="0"/>
                      </a:rPr>
                      <m:t>=1700</m:t>
                    </m:r>
                    <m:r>
                      <a:rPr lang="en-US" i="1">
                        <a:solidFill>
                          <a:srgbClr val="000000"/>
                        </a:solidFill>
                        <a:latin typeface="Cambria Math" panose="02040503050406030204" pitchFamily="18" charset="0"/>
                      </a:rPr>
                      <m:t>𝑁</m:t>
                    </m:r>
                  </m:oMath>
                </a14:m>
                <a:r>
                  <a:rPr lang="en-US" dirty="0">
                    <a:solidFill>
                      <a:srgbClr val="000000"/>
                    </a:solidFill>
                    <a:latin typeface="Times New Roman" panose="02020603050405020304" pitchFamily="18" charset="0"/>
                  </a:rPr>
                  <a:t>  (</a:t>
                </a:r>
                <a:r>
                  <a:rPr lang="en-US" dirty="0">
                    <a:solidFill>
                      <a:srgbClr val="FF0000"/>
                    </a:solidFill>
                    <a:latin typeface="Times New Roman" panose="02020603050405020304" pitchFamily="18" charset="0"/>
                  </a:rPr>
                  <a:t>almost 6 times large</a:t>
                </a:r>
                <a:r>
                  <a:rPr lang="en-US" dirty="0">
                    <a:solidFill>
                      <a:srgbClr val="000000"/>
                    </a:solidFill>
                    <a:latin typeface="Times New Roman" panose="02020603050405020304" pitchFamily="18" charset="0"/>
                  </a:rPr>
                  <a:t>)</a:t>
                </a:r>
              </a:p>
            </p:txBody>
          </p:sp>
        </mc:Choice>
        <mc:Fallback>
          <p:sp>
            <p:nvSpPr>
              <p:cNvPr id="5" name="Rectangle 4"/>
              <p:cNvSpPr>
                <a:spLocks noRot="1" noChangeAspect="1" noMove="1" noResize="1" noEditPoints="1" noAdjustHandles="1" noChangeArrowheads="1" noChangeShapeType="1" noTextEdit="1"/>
              </p:cNvSpPr>
              <p:nvPr/>
            </p:nvSpPr>
            <p:spPr>
              <a:xfrm>
                <a:off x="1866900" y="554333"/>
                <a:ext cx="8305800" cy="5610062"/>
              </a:xfrm>
              <a:prstGeom prst="rect">
                <a:avLst/>
              </a:prstGeom>
              <a:blipFill>
                <a:blip r:embed="rId3"/>
                <a:stretch>
                  <a:fillRect l="-4035" t="-652"/>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772400" y="2133601"/>
            <a:ext cx="1423776" cy="76892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3"/>
              <p:cNvSpPr txBox="1">
                <a:spLocks noChangeArrowheads="1"/>
              </p:cNvSpPr>
              <p:nvPr/>
            </p:nvSpPr>
            <p:spPr>
              <a:xfrm>
                <a:off x="1752600" y="914401"/>
                <a:ext cx="8229600" cy="61566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None/>
                </a:pPr>
                <a:r>
                  <a:rPr lang="en-US" altLang="en-US" sz="2000" kern="0" dirty="0">
                    <a:solidFill>
                      <a:srgbClr val="000000"/>
                    </a:solidFill>
                    <a:latin typeface="Times New Roman"/>
                  </a:rPr>
                  <a:t>	What force is required to bring a 1500kg car to rest to rest from a speed of 100 km/h within 55m?</a:t>
                </a:r>
              </a:p>
              <a:p>
                <a:pPr eaLnBrk="1" hangingPunct="1">
                  <a:buNone/>
                </a:pPr>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a:p>
                <a:pPr eaLnBrk="1" hangingPunct="1">
                  <a:buNone/>
                </a:pPr>
                <a:r>
                  <a:rPr lang="en-US" altLang="en-US" sz="2000" kern="0" dirty="0">
                    <a:solidFill>
                      <a:srgbClr val="000000"/>
                    </a:solidFill>
                    <a:latin typeface="Times New Roman"/>
                  </a:rPr>
                  <a:t>Conversion of units; </a:t>
                </a:r>
                <a14:m>
                  <m:oMath xmlns:m="http://schemas.openxmlformats.org/officeDocument/2006/math">
                    <m:r>
                      <a:rPr lang="en-US" altLang="en-US" sz="2000" i="1" kern="0">
                        <a:solidFill>
                          <a:srgbClr val="000000"/>
                        </a:solidFill>
                        <a:latin typeface="Cambria Math" panose="02040503050406030204" pitchFamily="18" charset="0"/>
                      </a:rPr>
                      <m:t>100</m:t>
                    </m:r>
                    <m:f>
                      <m:fPr>
                        <m:ctrlPr>
                          <a:rPr lang="en-US" altLang="en-US" sz="2000" i="1" kern="0">
                            <a:solidFill>
                              <a:srgbClr val="000000"/>
                            </a:solidFill>
                            <a:latin typeface="Cambria Math" panose="02040503050406030204" pitchFamily="18" charset="0"/>
                          </a:rPr>
                        </m:ctrlPr>
                      </m:fPr>
                      <m:num>
                        <m:r>
                          <a:rPr lang="en-US" altLang="en-US" sz="2000" i="1" kern="0">
                            <a:solidFill>
                              <a:srgbClr val="000000"/>
                            </a:solidFill>
                            <a:latin typeface="Cambria Math" panose="02040503050406030204" pitchFamily="18" charset="0"/>
                          </a:rPr>
                          <m:t>𝑘𝑚</m:t>
                        </m:r>
                      </m:num>
                      <m:den>
                        <m:r>
                          <a:rPr lang="en-US" altLang="en-US" sz="2000" i="1" kern="0">
                            <a:solidFill>
                              <a:srgbClr val="000000"/>
                            </a:solidFill>
                            <a:latin typeface="Cambria Math" panose="02040503050406030204" pitchFamily="18" charset="0"/>
                          </a:rPr>
                          <m:t>h</m:t>
                        </m:r>
                      </m:den>
                    </m:f>
                    <m:r>
                      <a:rPr lang="en-US" altLang="en-US" sz="2000" i="1" kern="0">
                        <a:solidFill>
                          <a:srgbClr val="000000"/>
                        </a:solidFill>
                        <a:latin typeface="Cambria Math" panose="02040503050406030204" pitchFamily="18" charset="0"/>
                      </a:rPr>
                      <m:t>∗</m:t>
                    </m:r>
                    <m:f>
                      <m:fPr>
                        <m:ctrlPr>
                          <a:rPr lang="en-US" altLang="en-US" sz="2000" i="1" kern="0">
                            <a:solidFill>
                              <a:srgbClr val="000000"/>
                            </a:solidFill>
                            <a:latin typeface="Cambria Math" panose="02040503050406030204" pitchFamily="18" charset="0"/>
                          </a:rPr>
                        </m:ctrlPr>
                      </m:fPr>
                      <m:num>
                        <m:sSup>
                          <m:sSupPr>
                            <m:ctrlPr>
                              <a:rPr lang="en-US" altLang="en-US" sz="2000" i="1" kern="0">
                                <a:solidFill>
                                  <a:srgbClr val="000000"/>
                                </a:solidFill>
                                <a:latin typeface="Cambria Math" panose="02040503050406030204" pitchFamily="18" charset="0"/>
                              </a:rPr>
                            </m:ctrlPr>
                          </m:sSupPr>
                          <m:e>
                            <m:r>
                              <a:rPr lang="en-US" altLang="en-US" sz="2000" i="1" kern="0">
                                <a:solidFill>
                                  <a:srgbClr val="000000"/>
                                </a:solidFill>
                                <a:latin typeface="Cambria Math" panose="02040503050406030204" pitchFamily="18" charset="0"/>
                              </a:rPr>
                              <m:t>10</m:t>
                            </m:r>
                          </m:e>
                          <m:sup>
                            <m:r>
                              <a:rPr lang="en-US" altLang="en-US" sz="2000" i="1" kern="0">
                                <a:solidFill>
                                  <a:srgbClr val="000000"/>
                                </a:solidFill>
                                <a:latin typeface="Cambria Math" panose="02040503050406030204" pitchFamily="18" charset="0"/>
                              </a:rPr>
                              <m:t>3</m:t>
                            </m:r>
                          </m:sup>
                        </m:sSup>
                        <m:r>
                          <a:rPr lang="en-US" altLang="en-US" sz="2000" i="1" kern="0">
                            <a:solidFill>
                              <a:srgbClr val="000000"/>
                            </a:solidFill>
                            <a:latin typeface="Cambria Math" panose="02040503050406030204" pitchFamily="18" charset="0"/>
                          </a:rPr>
                          <m:t>𝑚</m:t>
                        </m:r>
                      </m:num>
                      <m:den>
                        <m:r>
                          <a:rPr lang="en-US" altLang="en-US" sz="2000" i="1" kern="0">
                            <a:solidFill>
                              <a:srgbClr val="000000"/>
                            </a:solidFill>
                            <a:latin typeface="Cambria Math" panose="02040503050406030204" pitchFamily="18" charset="0"/>
                          </a:rPr>
                          <m:t>1</m:t>
                        </m:r>
                        <m:r>
                          <a:rPr lang="en-US" altLang="en-US" sz="2000" i="1" kern="0">
                            <a:solidFill>
                              <a:srgbClr val="000000"/>
                            </a:solidFill>
                            <a:latin typeface="Cambria Math" panose="02040503050406030204" pitchFamily="18" charset="0"/>
                          </a:rPr>
                          <m:t>𝑘𝑚</m:t>
                        </m:r>
                      </m:den>
                    </m:f>
                    <m:r>
                      <a:rPr lang="en-US" altLang="en-US" sz="2000" i="1" kern="0">
                        <a:solidFill>
                          <a:srgbClr val="000000"/>
                        </a:solidFill>
                        <a:latin typeface="Cambria Math" panose="02040503050406030204" pitchFamily="18" charset="0"/>
                      </a:rPr>
                      <m:t>∗</m:t>
                    </m:r>
                    <m:f>
                      <m:fPr>
                        <m:ctrlPr>
                          <a:rPr lang="en-US" altLang="en-US" sz="2000" i="1" kern="0">
                            <a:solidFill>
                              <a:srgbClr val="000000"/>
                            </a:solidFill>
                            <a:latin typeface="Cambria Math" panose="02040503050406030204" pitchFamily="18" charset="0"/>
                          </a:rPr>
                        </m:ctrlPr>
                      </m:fPr>
                      <m:num>
                        <m:r>
                          <a:rPr lang="en-US" altLang="en-US" sz="2000" i="1" kern="0">
                            <a:solidFill>
                              <a:srgbClr val="000000"/>
                            </a:solidFill>
                            <a:latin typeface="Cambria Math" panose="02040503050406030204" pitchFamily="18" charset="0"/>
                          </a:rPr>
                          <m:t>1</m:t>
                        </m:r>
                        <m:r>
                          <a:rPr lang="en-US" altLang="en-US" sz="2000" i="1" kern="0">
                            <a:solidFill>
                              <a:srgbClr val="000000"/>
                            </a:solidFill>
                            <a:latin typeface="Cambria Math" panose="02040503050406030204" pitchFamily="18" charset="0"/>
                          </a:rPr>
                          <m:t>h</m:t>
                        </m:r>
                      </m:num>
                      <m:den>
                        <m:sSup>
                          <m:sSupPr>
                            <m:ctrlPr>
                              <a:rPr lang="en-US" altLang="en-US" sz="2000" i="1" kern="0">
                                <a:solidFill>
                                  <a:srgbClr val="000000"/>
                                </a:solidFill>
                                <a:latin typeface="Cambria Math" panose="02040503050406030204" pitchFamily="18" charset="0"/>
                              </a:rPr>
                            </m:ctrlPr>
                          </m:sSupPr>
                          <m:e>
                            <m:r>
                              <a:rPr lang="en-US" altLang="en-US" sz="2000" i="1" kern="0">
                                <a:solidFill>
                                  <a:srgbClr val="000000"/>
                                </a:solidFill>
                                <a:latin typeface="Cambria Math" panose="02040503050406030204" pitchFamily="18" charset="0"/>
                              </a:rPr>
                              <m:t>3.6</m:t>
                            </m:r>
                            <m:r>
                              <a:rPr lang="en-US" altLang="en-US" sz="2000" i="1" kern="0">
                                <a:solidFill>
                                  <a:srgbClr val="000000"/>
                                </a:solidFill>
                                <a:latin typeface="Cambria Math" panose="02040503050406030204" pitchFamily="18" charset="0"/>
                              </a:rPr>
                              <m:t>𝑥</m:t>
                            </m:r>
                            <m:r>
                              <a:rPr lang="en-US" altLang="en-US" sz="2000" i="1" kern="0">
                                <a:solidFill>
                                  <a:srgbClr val="000000"/>
                                </a:solidFill>
                                <a:latin typeface="Cambria Math" panose="02040503050406030204" pitchFamily="18" charset="0"/>
                              </a:rPr>
                              <m:t>10</m:t>
                            </m:r>
                          </m:e>
                          <m:sup>
                            <m:r>
                              <a:rPr lang="en-US" altLang="en-US" sz="2000" i="1" kern="0">
                                <a:solidFill>
                                  <a:srgbClr val="000000"/>
                                </a:solidFill>
                                <a:latin typeface="Cambria Math" panose="02040503050406030204" pitchFamily="18" charset="0"/>
                              </a:rPr>
                              <m:t>3</m:t>
                            </m:r>
                          </m:sup>
                        </m:sSup>
                        <m:r>
                          <a:rPr lang="en-US" altLang="en-US" sz="2000" i="1" kern="0">
                            <a:solidFill>
                              <a:srgbClr val="000000"/>
                            </a:solidFill>
                            <a:latin typeface="Cambria Math" panose="02040503050406030204" pitchFamily="18" charset="0"/>
                          </a:rPr>
                          <m:t>𝑠</m:t>
                        </m:r>
                      </m:den>
                    </m:f>
                    <m:r>
                      <a:rPr lang="en-US" altLang="en-US" sz="2000" i="1" kern="0">
                        <a:solidFill>
                          <a:srgbClr val="000000"/>
                        </a:solidFill>
                        <a:latin typeface="Cambria Math" panose="02040503050406030204" pitchFamily="18" charset="0"/>
                      </a:rPr>
                      <m:t>=28</m:t>
                    </m:r>
                    <m:f>
                      <m:fPr>
                        <m:ctrlPr>
                          <a:rPr lang="en-US" altLang="en-US" sz="2000" i="1" kern="0">
                            <a:solidFill>
                              <a:srgbClr val="000000"/>
                            </a:solidFill>
                            <a:latin typeface="Cambria Math" panose="02040503050406030204" pitchFamily="18" charset="0"/>
                          </a:rPr>
                        </m:ctrlPr>
                      </m:fPr>
                      <m:num>
                        <m:r>
                          <a:rPr lang="en-US" altLang="en-US" sz="2000" i="1" kern="0">
                            <a:solidFill>
                              <a:srgbClr val="000000"/>
                            </a:solidFill>
                            <a:latin typeface="Cambria Math" panose="02040503050406030204" pitchFamily="18" charset="0"/>
                          </a:rPr>
                          <m:t>𝑚</m:t>
                        </m:r>
                      </m:num>
                      <m:den>
                        <m:r>
                          <a:rPr lang="en-US" altLang="en-US" sz="2000" i="1" kern="0">
                            <a:solidFill>
                              <a:srgbClr val="000000"/>
                            </a:solidFill>
                            <a:latin typeface="Cambria Math" panose="02040503050406030204" pitchFamily="18" charset="0"/>
                          </a:rPr>
                          <m:t>𝑠</m:t>
                        </m:r>
                      </m:den>
                    </m:f>
                  </m:oMath>
                </a14:m>
                <a:endParaRPr lang="en-US" altLang="en-US" sz="2000" kern="0" dirty="0">
                  <a:solidFill>
                    <a:srgbClr val="000000"/>
                  </a:solidFill>
                  <a:latin typeface="Times New Roman"/>
                </a:endParaRPr>
              </a:p>
              <a:p>
                <a:pPr eaLnBrk="1" hangingPunct="1">
                  <a:buNone/>
                </a:pPr>
                <a:r>
                  <a:rPr lang="en-US" altLang="en-US" sz="2000" kern="0" dirty="0">
                    <a:solidFill>
                      <a:srgbClr val="000000"/>
                    </a:solidFill>
                    <a:latin typeface="Times New Roman"/>
                  </a:rPr>
                  <a:t>		 </a:t>
                </a:r>
                <a14:m>
                  <m:oMath xmlns:m="http://schemas.openxmlformats.org/officeDocument/2006/math">
                    <m:acc>
                      <m:accPr>
                        <m:chr m:val="⃑"/>
                        <m:ctrlPr>
                          <a:rPr lang="en-US" altLang="en-US" sz="2000" i="1" kern="0">
                            <a:solidFill>
                              <a:srgbClr val="000000"/>
                            </a:solidFill>
                            <a:latin typeface="Cambria Math" panose="02040503050406030204" pitchFamily="18" charset="0"/>
                          </a:rPr>
                        </m:ctrlPr>
                      </m:accPr>
                      <m:e>
                        <m:r>
                          <a:rPr lang="en-US" altLang="en-US" sz="2000" i="1" kern="0">
                            <a:solidFill>
                              <a:srgbClr val="000000"/>
                            </a:solidFill>
                            <a:latin typeface="Cambria Math" panose="02040503050406030204" pitchFamily="18" charset="0"/>
                          </a:rPr>
                          <m:t>𝐹</m:t>
                        </m:r>
                      </m:e>
                    </m:acc>
                    <m:r>
                      <a:rPr lang="en-US" altLang="en-US" sz="2000" i="1" kern="0">
                        <a:solidFill>
                          <a:srgbClr val="000000"/>
                        </a:solidFill>
                        <a:latin typeface="Cambria Math" panose="02040503050406030204" pitchFamily="18" charset="0"/>
                      </a:rPr>
                      <m:t>=</m:t>
                    </m:r>
                    <m:r>
                      <a:rPr lang="en-US" altLang="en-US" sz="2000" i="1" kern="0">
                        <a:solidFill>
                          <a:srgbClr val="000000"/>
                        </a:solidFill>
                        <a:latin typeface="Cambria Math" panose="02040503050406030204" pitchFamily="18" charset="0"/>
                      </a:rPr>
                      <m:t>𝑚</m:t>
                    </m:r>
                    <m:acc>
                      <m:accPr>
                        <m:chr m:val="⃑"/>
                        <m:ctrlPr>
                          <a:rPr lang="en-US" altLang="en-US" sz="2000" i="1" kern="0">
                            <a:solidFill>
                              <a:srgbClr val="000000"/>
                            </a:solidFill>
                            <a:latin typeface="Cambria Math" panose="02040503050406030204" pitchFamily="18" charset="0"/>
                          </a:rPr>
                        </m:ctrlPr>
                      </m:accPr>
                      <m:e>
                        <m:r>
                          <a:rPr lang="en-US" altLang="en-US" sz="2000" i="1" kern="0">
                            <a:solidFill>
                              <a:srgbClr val="000000"/>
                            </a:solidFill>
                            <a:latin typeface="Cambria Math" panose="02040503050406030204" pitchFamily="18" charset="0"/>
                          </a:rPr>
                          <m:t>𝑎</m:t>
                        </m:r>
                      </m:e>
                    </m:acc>
                  </m:oMath>
                </a14:m>
                <a:r>
                  <a:rPr lang="en-US" altLang="en-US" sz="2000" kern="0" dirty="0">
                    <a:solidFill>
                      <a:srgbClr val="000000"/>
                    </a:solidFill>
                    <a:latin typeface="Times New Roman"/>
                  </a:rPr>
                  <a:t>    and  </a:t>
                </a:r>
                <a14:m>
                  <m:oMath xmlns:m="http://schemas.openxmlformats.org/officeDocument/2006/math">
                    <m:sSup>
                      <m:sSupPr>
                        <m:ctrlPr>
                          <a:rPr lang="en-US" altLang="en-US" sz="2000" i="1" kern="0">
                            <a:solidFill>
                              <a:srgbClr val="000000"/>
                            </a:solidFill>
                            <a:latin typeface="Cambria Math" panose="02040503050406030204" pitchFamily="18" charset="0"/>
                          </a:rPr>
                        </m:ctrlPr>
                      </m:sSupPr>
                      <m:e>
                        <m:r>
                          <a:rPr lang="en-US" altLang="en-US" sz="2000" i="1" kern="0">
                            <a:solidFill>
                              <a:srgbClr val="000000"/>
                            </a:solidFill>
                            <a:latin typeface="Cambria Math" panose="02040503050406030204" pitchFamily="18" charset="0"/>
                          </a:rPr>
                          <m:t>𝑣</m:t>
                        </m:r>
                      </m:e>
                      <m:sup>
                        <m:r>
                          <a:rPr lang="en-US" altLang="en-US" sz="2000" i="1" kern="0">
                            <a:solidFill>
                              <a:srgbClr val="000000"/>
                            </a:solidFill>
                            <a:latin typeface="Cambria Math" panose="02040503050406030204" pitchFamily="18" charset="0"/>
                          </a:rPr>
                          <m:t>2</m:t>
                        </m:r>
                      </m:sup>
                    </m:sSup>
                    <m:r>
                      <a:rPr lang="en-US" altLang="en-US" sz="2000" i="1" kern="0">
                        <a:solidFill>
                          <a:srgbClr val="000000"/>
                        </a:solidFill>
                        <a:latin typeface="Cambria Math" panose="02040503050406030204" pitchFamily="18" charset="0"/>
                      </a:rPr>
                      <m:t>=</m:t>
                    </m:r>
                    <m:sSubSup>
                      <m:sSubSupPr>
                        <m:ctrlPr>
                          <a:rPr lang="en-US" altLang="en-US" sz="2000" i="1" kern="0">
                            <a:solidFill>
                              <a:srgbClr val="000000"/>
                            </a:solidFill>
                            <a:latin typeface="Cambria Math" panose="02040503050406030204" pitchFamily="18" charset="0"/>
                          </a:rPr>
                        </m:ctrlPr>
                      </m:sSubSupPr>
                      <m:e>
                        <m:r>
                          <a:rPr lang="en-US" altLang="en-US" sz="2000" i="1" kern="0">
                            <a:solidFill>
                              <a:srgbClr val="000000"/>
                            </a:solidFill>
                            <a:latin typeface="Cambria Math" panose="02040503050406030204" pitchFamily="18" charset="0"/>
                          </a:rPr>
                          <m:t>𝑣</m:t>
                        </m:r>
                      </m:e>
                      <m:sub>
                        <m:r>
                          <a:rPr lang="en-US" altLang="en-US" sz="2000" i="1" kern="0">
                            <a:solidFill>
                              <a:srgbClr val="000000"/>
                            </a:solidFill>
                            <a:latin typeface="Cambria Math" panose="02040503050406030204" pitchFamily="18" charset="0"/>
                          </a:rPr>
                          <m:t>𝑜</m:t>
                        </m:r>
                      </m:sub>
                      <m:sup>
                        <m:r>
                          <a:rPr lang="en-US" altLang="en-US" sz="2000" i="1" kern="0">
                            <a:solidFill>
                              <a:srgbClr val="000000"/>
                            </a:solidFill>
                            <a:latin typeface="Cambria Math" panose="02040503050406030204" pitchFamily="18" charset="0"/>
                          </a:rPr>
                          <m:t>2</m:t>
                        </m:r>
                      </m:sup>
                    </m:sSubSup>
                    <m:r>
                      <a:rPr lang="en-US" altLang="en-US" sz="2000" i="1" kern="0">
                        <a:solidFill>
                          <a:srgbClr val="000000"/>
                        </a:solidFill>
                        <a:latin typeface="Cambria Math" panose="02040503050406030204" pitchFamily="18" charset="0"/>
                      </a:rPr>
                      <m:t>+2</m:t>
                    </m:r>
                    <m:r>
                      <a:rPr lang="en-US" altLang="en-US" sz="2000" i="1" kern="0">
                        <a:solidFill>
                          <a:srgbClr val="000000"/>
                        </a:solidFill>
                        <a:latin typeface="Cambria Math" panose="02040503050406030204" pitchFamily="18" charset="0"/>
                      </a:rPr>
                      <m:t>𝑎</m:t>
                    </m:r>
                    <m:r>
                      <a:rPr lang="en-US" altLang="en-US" sz="2000" i="1" kern="0">
                        <a:solidFill>
                          <a:srgbClr val="000000"/>
                        </a:solidFill>
                        <a:latin typeface="Cambria Math" panose="02040503050406030204" pitchFamily="18" charset="0"/>
                      </a:rPr>
                      <m:t>(</m:t>
                    </m:r>
                    <m:r>
                      <a:rPr lang="en-US" altLang="en-US" sz="2000" i="1" kern="0">
                        <a:solidFill>
                          <a:srgbClr val="000000"/>
                        </a:solidFill>
                        <a:latin typeface="Cambria Math" panose="02040503050406030204" pitchFamily="18" charset="0"/>
                      </a:rPr>
                      <m:t>𝑥</m:t>
                    </m:r>
                    <m:r>
                      <a:rPr lang="en-US" altLang="en-US" sz="2000" i="1" kern="0">
                        <a:solidFill>
                          <a:srgbClr val="000000"/>
                        </a:solidFill>
                        <a:latin typeface="Cambria Math" panose="02040503050406030204" pitchFamily="18" charset="0"/>
                      </a:rPr>
                      <m:t>−</m:t>
                    </m:r>
                    <m:sSub>
                      <m:sSubPr>
                        <m:ctrlPr>
                          <a:rPr lang="en-US" altLang="en-US" sz="2000" i="1" kern="0">
                            <a:solidFill>
                              <a:srgbClr val="000000"/>
                            </a:solidFill>
                            <a:latin typeface="Cambria Math" panose="02040503050406030204" pitchFamily="18" charset="0"/>
                          </a:rPr>
                        </m:ctrlPr>
                      </m:sSubPr>
                      <m:e>
                        <m:r>
                          <a:rPr lang="en-US" altLang="en-US" sz="2000" i="1" kern="0">
                            <a:solidFill>
                              <a:srgbClr val="000000"/>
                            </a:solidFill>
                            <a:latin typeface="Cambria Math" panose="02040503050406030204" pitchFamily="18" charset="0"/>
                          </a:rPr>
                          <m:t>𝑥</m:t>
                        </m:r>
                      </m:e>
                      <m:sub>
                        <m:r>
                          <a:rPr lang="en-US" altLang="en-US" sz="2000" i="1" kern="0">
                            <a:solidFill>
                              <a:srgbClr val="000000"/>
                            </a:solidFill>
                            <a:latin typeface="Cambria Math" panose="02040503050406030204" pitchFamily="18" charset="0"/>
                          </a:rPr>
                          <m:t>𝑜</m:t>
                        </m:r>
                      </m:sub>
                    </m:sSub>
                    <m:r>
                      <a:rPr lang="en-US" altLang="en-US" sz="2000" i="1" kern="0">
                        <a:solidFill>
                          <a:srgbClr val="000000"/>
                        </a:solidFill>
                        <a:latin typeface="Cambria Math" panose="02040503050406030204" pitchFamily="18" charset="0"/>
                      </a:rPr>
                      <m:t>)</m:t>
                    </m:r>
                  </m:oMath>
                </a14:m>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a:p>
                <a:pPr eaLnBrk="1" hangingPunct="1">
                  <a:buNone/>
                </a:pPr>
                <a:r>
                  <a:rPr lang="en-US" altLang="en-US" sz="2000" kern="0" dirty="0">
                    <a:solidFill>
                      <a:srgbClr val="000000"/>
                    </a:solidFill>
                    <a:latin typeface="Times New Roman"/>
                  </a:rPr>
                  <a:t>		So, </a:t>
                </a:r>
                <a14:m>
                  <m:oMath xmlns:m="http://schemas.openxmlformats.org/officeDocument/2006/math">
                    <m:r>
                      <a:rPr lang="en-US" altLang="en-US" sz="2000" i="1" kern="0">
                        <a:solidFill>
                          <a:srgbClr val="000000"/>
                        </a:solidFill>
                        <a:latin typeface="Cambria Math" panose="02040503050406030204" pitchFamily="18" charset="0"/>
                      </a:rPr>
                      <m:t>𝑎</m:t>
                    </m:r>
                    <m:r>
                      <a:rPr lang="en-US" altLang="en-US" sz="2000" i="1" kern="0">
                        <a:solidFill>
                          <a:srgbClr val="000000"/>
                        </a:solidFill>
                        <a:latin typeface="Cambria Math" panose="02040503050406030204" pitchFamily="18" charset="0"/>
                      </a:rPr>
                      <m:t>=</m:t>
                    </m:r>
                    <m:f>
                      <m:fPr>
                        <m:ctrlPr>
                          <a:rPr lang="en-US" altLang="en-US" sz="2000" i="1" kern="0">
                            <a:solidFill>
                              <a:srgbClr val="000000"/>
                            </a:solidFill>
                            <a:latin typeface="Cambria Math" panose="02040503050406030204" pitchFamily="18" charset="0"/>
                          </a:rPr>
                        </m:ctrlPr>
                      </m:fPr>
                      <m:num>
                        <m:sSup>
                          <m:sSupPr>
                            <m:ctrlPr>
                              <a:rPr lang="en-US" altLang="en-US" sz="2000" i="1" kern="0">
                                <a:solidFill>
                                  <a:srgbClr val="000000"/>
                                </a:solidFill>
                                <a:latin typeface="Cambria Math" panose="02040503050406030204" pitchFamily="18" charset="0"/>
                              </a:rPr>
                            </m:ctrlPr>
                          </m:sSupPr>
                          <m:e>
                            <m:r>
                              <a:rPr lang="en-US" altLang="en-US" sz="2000" i="1" kern="0">
                                <a:solidFill>
                                  <a:srgbClr val="000000"/>
                                </a:solidFill>
                                <a:latin typeface="Cambria Math" panose="02040503050406030204" pitchFamily="18" charset="0"/>
                              </a:rPr>
                              <m:t>𝑣</m:t>
                            </m:r>
                          </m:e>
                          <m:sup>
                            <m:r>
                              <a:rPr lang="en-US" altLang="en-US" sz="2000" i="1" kern="0">
                                <a:solidFill>
                                  <a:srgbClr val="000000"/>
                                </a:solidFill>
                                <a:latin typeface="Cambria Math" panose="02040503050406030204" pitchFamily="18" charset="0"/>
                              </a:rPr>
                              <m:t>2</m:t>
                            </m:r>
                          </m:sup>
                        </m:sSup>
                        <m:r>
                          <a:rPr lang="en-US" altLang="en-US" sz="2000" i="1" kern="0">
                            <a:solidFill>
                              <a:srgbClr val="000000"/>
                            </a:solidFill>
                            <a:latin typeface="Cambria Math" panose="02040503050406030204" pitchFamily="18" charset="0"/>
                          </a:rPr>
                          <m:t>−</m:t>
                        </m:r>
                        <m:sSubSup>
                          <m:sSubSupPr>
                            <m:ctrlPr>
                              <a:rPr lang="en-US" altLang="en-US" sz="2000" i="1" kern="0">
                                <a:solidFill>
                                  <a:srgbClr val="000000"/>
                                </a:solidFill>
                                <a:latin typeface="Cambria Math" panose="02040503050406030204" pitchFamily="18" charset="0"/>
                              </a:rPr>
                            </m:ctrlPr>
                          </m:sSubSupPr>
                          <m:e>
                            <m:r>
                              <a:rPr lang="en-US" altLang="en-US" sz="2000" i="1" kern="0">
                                <a:solidFill>
                                  <a:srgbClr val="000000"/>
                                </a:solidFill>
                                <a:latin typeface="Cambria Math" panose="02040503050406030204" pitchFamily="18" charset="0"/>
                              </a:rPr>
                              <m:t>𝑣</m:t>
                            </m:r>
                          </m:e>
                          <m:sub>
                            <m:r>
                              <a:rPr lang="en-US" altLang="en-US" sz="2000" i="1" kern="0">
                                <a:solidFill>
                                  <a:srgbClr val="000000"/>
                                </a:solidFill>
                                <a:latin typeface="Cambria Math" panose="02040503050406030204" pitchFamily="18" charset="0"/>
                              </a:rPr>
                              <m:t>𝑜</m:t>
                            </m:r>
                          </m:sub>
                          <m:sup>
                            <m:r>
                              <a:rPr lang="en-US" altLang="en-US" sz="2000" i="1" kern="0">
                                <a:solidFill>
                                  <a:srgbClr val="000000"/>
                                </a:solidFill>
                                <a:latin typeface="Cambria Math" panose="02040503050406030204" pitchFamily="18" charset="0"/>
                              </a:rPr>
                              <m:t>2</m:t>
                            </m:r>
                          </m:sup>
                        </m:sSubSup>
                      </m:num>
                      <m:den>
                        <m:r>
                          <a:rPr lang="en-US" altLang="en-US" sz="2000" i="1" kern="0">
                            <a:solidFill>
                              <a:srgbClr val="000000"/>
                            </a:solidFill>
                            <a:latin typeface="Cambria Math" panose="02040503050406030204" pitchFamily="18" charset="0"/>
                          </a:rPr>
                          <m:t>2(</m:t>
                        </m:r>
                        <m:r>
                          <a:rPr lang="en-US" altLang="en-US" sz="2000" i="1" kern="0">
                            <a:solidFill>
                              <a:srgbClr val="000000"/>
                            </a:solidFill>
                            <a:latin typeface="Cambria Math" panose="02040503050406030204" pitchFamily="18" charset="0"/>
                          </a:rPr>
                          <m:t>𝑥</m:t>
                        </m:r>
                        <m:r>
                          <a:rPr lang="en-US" altLang="en-US" sz="2000" i="1" kern="0">
                            <a:solidFill>
                              <a:srgbClr val="000000"/>
                            </a:solidFill>
                            <a:latin typeface="Cambria Math" panose="02040503050406030204" pitchFamily="18" charset="0"/>
                          </a:rPr>
                          <m:t>−</m:t>
                        </m:r>
                        <m:sSub>
                          <m:sSubPr>
                            <m:ctrlPr>
                              <a:rPr lang="en-US" altLang="en-US" sz="2000" i="1" kern="0">
                                <a:solidFill>
                                  <a:srgbClr val="000000"/>
                                </a:solidFill>
                                <a:latin typeface="Cambria Math" panose="02040503050406030204" pitchFamily="18" charset="0"/>
                              </a:rPr>
                            </m:ctrlPr>
                          </m:sSubPr>
                          <m:e>
                            <m:r>
                              <a:rPr lang="en-US" altLang="en-US" sz="2000" i="1" kern="0">
                                <a:solidFill>
                                  <a:srgbClr val="000000"/>
                                </a:solidFill>
                                <a:latin typeface="Cambria Math" panose="02040503050406030204" pitchFamily="18" charset="0"/>
                              </a:rPr>
                              <m:t>𝑥</m:t>
                            </m:r>
                          </m:e>
                          <m:sub>
                            <m:r>
                              <a:rPr lang="en-US" altLang="en-US" sz="2000" i="1" kern="0">
                                <a:solidFill>
                                  <a:srgbClr val="000000"/>
                                </a:solidFill>
                                <a:latin typeface="Cambria Math" panose="02040503050406030204" pitchFamily="18" charset="0"/>
                              </a:rPr>
                              <m:t>𝑜</m:t>
                            </m:r>
                          </m:sub>
                        </m:sSub>
                        <m:r>
                          <a:rPr lang="en-US" altLang="en-US" sz="2000" i="1" kern="0">
                            <a:solidFill>
                              <a:srgbClr val="000000"/>
                            </a:solidFill>
                            <a:latin typeface="Cambria Math" panose="02040503050406030204" pitchFamily="18" charset="0"/>
                          </a:rPr>
                          <m:t>)</m:t>
                        </m:r>
                      </m:den>
                    </m:f>
                    <m:r>
                      <a:rPr lang="en-US" altLang="en-US" sz="2000" i="1" kern="0">
                        <a:solidFill>
                          <a:srgbClr val="000000"/>
                        </a:solidFill>
                        <a:latin typeface="Cambria Math" panose="02040503050406030204" pitchFamily="18" charset="0"/>
                      </a:rPr>
                      <m:t>=</m:t>
                    </m:r>
                    <m:f>
                      <m:fPr>
                        <m:ctrlPr>
                          <a:rPr lang="en-US" altLang="en-US" sz="2000" i="1" kern="0">
                            <a:solidFill>
                              <a:srgbClr val="000000"/>
                            </a:solidFill>
                            <a:latin typeface="Cambria Math" panose="02040503050406030204" pitchFamily="18" charset="0"/>
                          </a:rPr>
                        </m:ctrlPr>
                      </m:fPr>
                      <m:num>
                        <m:r>
                          <a:rPr lang="en-US" altLang="en-US" sz="2000" i="1" kern="0">
                            <a:solidFill>
                              <a:srgbClr val="000000"/>
                            </a:solidFill>
                            <a:latin typeface="Cambria Math" panose="02040503050406030204" pitchFamily="18" charset="0"/>
                          </a:rPr>
                          <m:t>0−</m:t>
                        </m:r>
                        <m:sSup>
                          <m:sSupPr>
                            <m:ctrlPr>
                              <a:rPr lang="en-US" altLang="en-US" sz="2000" i="1" kern="0">
                                <a:solidFill>
                                  <a:srgbClr val="000000"/>
                                </a:solidFill>
                                <a:latin typeface="Cambria Math" panose="02040503050406030204" pitchFamily="18" charset="0"/>
                              </a:rPr>
                            </m:ctrlPr>
                          </m:sSupPr>
                          <m:e>
                            <m:r>
                              <a:rPr lang="en-US" altLang="en-US" sz="2000" i="1" kern="0">
                                <a:solidFill>
                                  <a:srgbClr val="000000"/>
                                </a:solidFill>
                                <a:latin typeface="Cambria Math" panose="02040503050406030204" pitchFamily="18" charset="0"/>
                              </a:rPr>
                              <m:t>28</m:t>
                            </m:r>
                          </m:e>
                          <m:sup>
                            <m:r>
                              <a:rPr lang="en-US" altLang="en-US" sz="2000" i="1" kern="0">
                                <a:solidFill>
                                  <a:srgbClr val="000000"/>
                                </a:solidFill>
                                <a:latin typeface="Cambria Math" panose="02040503050406030204" pitchFamily="18" charset="0"/>
                              </a:rPr>
                              <m:t>2</m:t>
                            </m:r>
                          </m:sup>
                        </m:sSup>
                      </m:num>
                      <m:den>
                        <m:r>
                          <a:rPr lang="en-US" altLang="en-US" sz="2000" i="1" kern="0">
                            <a:solidFill>
                              <a:srgbClr val="000000"/>
                            </a:solidFill>
                            <a:latin typeface="Cambria Math" panose="02040503050406030204" pitchFamily="18" charset="0"/>
                          </a:rPr>
                          <m:t>2∗55</m:t>
                        </m:r>
                      </m:den>
                    </m:f>
                    <m:r>
                      <a:rPr lang="en-US" altLang="en-US" sz="2000" i="1" kern="0">
                        <a:solidFill>
                          <a:srgbClr val="000000"/>
                        </a:solidFill>
                        <a:latin typeface="Cambria Math" panose="02040503050406030204" pitchFamily="18" charset="0"/>
                      </a:rPr>
                      <m:t>=−7.1</m:t>
                    </m:r>
                    <m:f>
                      <m:fPr>
                        <m:ctrlPr>
                          <a:rPr lang="en-US" altLang="en-US" sz="2000" i="1" kern="0">
                            <a:solidFill>
                              <a:srgbClr val="000000"/>
                            </a:solidFill>
                            <a:latin typeface="Cambria Math" panose="02040503050406030204" pitchFamily="18" charset="0"/>
                          </a:rPr>
                        </m:ctrlPr>
                      </m:fPr>
                      <m:num>
                        <m:r>
                          <a:rPr lang="en-US" altLang="en-US" sz="2000" i="1" kern="0">
                            <a:solidFill>
                              <a:srgbClr val="000000"/>
                            </a:solidFill>
                            <a:latin typeface="Cambria Math" panose="02040503050406030204" pitchFamily="18" charset="0"/>
                          </a:rPr>
                          <m:t>𝑚</m:t>
                        </m:r>
                      </m:num>
                      <m:den>
                        <m:sSup>
                          <m:sSupPr>
                            <m:ctrlPr>
                              <a:rPr lang="en-US" altLang="en-US" sz="2000" i="1" kern="0">
                                <a:solidFill>
                                  <a:srgbClr val="000000"/>
                                </a:solidFill>
                                <a:latin typeface="Cambria Math" panose="02040503050406030204" pitchFamily="18" charset="0"/>
                              </a:rPr>
                            </m:ctrlPr>
                          </m:sSupPr>
                          <m:e>
                            <m:r>
                              <a:rPr lang="en-US" altLang="en-US" sz="2000" i="1" kern="0">
                                <a:solidFill>
                                  <a:srgbClr val="000000"/>
                                </a:solidFill>
                                <a:latin typeface="Cambria Math" panose="02040503050406030204" pitchFamily="18" charset="0"/>
                              </a:rPr>
                              <m:t>𝑠</m:t>
                            </m:r>
                          </m:e>
                          <m:sup>
                            <m:r>
                              <a:rPr lang="en-US" altLang="en-US" sz="2000" i="1" kern="0">
                                <a:solidFill>
                                  <a:srgbClr val="000000"/>
                                </a:solidFill>
                                <a:latin typeface="Cambria Math" panose="02040503050406030204" pitchFamily="18" charset="0"/>
                              </a:rPr>
                              <m:t>2</m:t>
                            </m:r>
                          </m:sup>
                        </m:sSup>
                      </m:den>
                    </m:f>
                  </m:oMath>
                </a14:m>
                <a:endParaRPr lang="en-US" altLang="en-US" sz="2000" kern="0" dirty="0">
                  <a:solidFill>
                    <a:srgbClr val="000000"/>
                  </a:solidFill>
                  <a:latin typeface="Times New Roman"/>
                </a:endParaRPr>
              </a:p>
              <a:p>
                <a:pPr eaLnBrk="1" hangingPunct="1">
                  <a:buNone/>
                </a:pPr>
                <a:r>
                  <a:rPr lang="en-US" altLang="en-US" sz="2000" kern="0" dirty="0">
                    <a:solidFill>
                      <a:srgbClr val="000000"/>
                    </a:solidFill>
                    <a:latin typeface="Times New Roman"/>
                  </a:rPr>
                  <a:t>		</a:t>
                </a:r>
              </a:p>
              <a:p>
                <a:pPr eaLnBrk="1" hangingPunct="1">
                  <a:buNone/>
                </a:pPr>
                <a:r>
                  <a:rPr lang="en-US" altLang="en-US" sz="2000" kern="0" dirty="0">
                    <a:solidFill>
                      <a:srgbClr val="000000"/>
                    </a:solidFill>
                    <a:latin typeface="Times New Roman"/>
                  </a:rPr>
                  <a:t>			</a:t>
                </a:r>
                <a14:m>
                  <m:oMath xmlns:m="http://schemas.openxmlformats.org/officeDocument/2006/math">
                    <m:acc>
                      <m:accPr>
                        <m:chr m:val="⃑"/>
                        <m:ctrlPr>
                          <a:rPr lang="en-US" altLang="en-US" sz="2000" i="1" kern="0">
                            <a:solidFill>
                              <a:srgbClr val="000000"/>
                            </a:solidFill>
                            <a:latin typeface="Cambria Math" panose="02040503050406030204" pitchFamily="18" charset="0"/>
                          </a:rPr>
                        </m:ctrlPr>
                      </m:accPr>
                      <m:e>
                        <m:r>
                          <a:rPr lang="en-US" altLang="en-US" sz="2000" i="1" kern="0">
                            <a:solidFill>
                              <a:srgbClr val="000000"/>
                            </a:solidFill>
                            <a:latin typeface="Cambria Math" panose="02040503050406030204" pitchFamily="18" charset="0"/>
                          </a:rPr>
                          <m:t>𝐹</m:t>
                        </m:r>
                      </m:e>
                    </m:acc>
                    <m:r>
                      <a:rPr lang="en-US" altLang="en-US" sz="2000" i="1" kern="0">
                        <a:solidFill>
                          <a:srgbClr val="000000"/>
                        </a:solidFill>
                        <a:latin typeface="Cambria Math" panose="02040503050406030204" pitchFamily="18" charset="0"/>
                      </a:rPr>
                      <m:t>=1500</m:t>
                    </m:r>
                    <m:d>
                      <m:dPr>
                        <m:ctrlPr>
                          <a:rPr lang="en-US" altLang="en-US" sz="2000" i="1" kern="0">
                            <a:solidFill>
                              <a:srgbClr val="000000"/>
                            </a:solidFill>
                            <a:latin typeface="Cambria Math" panose="02040503050406030204" pitchFamily="18" charset="0"/>
                          </a:rPr>
                        </m:ctrlPr>
                      </m:dPr>
                      <m:e>
                        <m:r>
                          <a:rPr lang="en-US" altLang="en-US" sz="2000" i="1" kern="0">
                            <a:solidFill>
                              <a:srgbClr val="000000"/>
                            </a:solidFill>
                            <a:latin typeface="Cambria Math" panose="02040503050406030204" pitchFamily="18" charset="0"/>
                          </a:rPr>
                          <m:t>−7.1</m:t>
                        </m:r>
                      </m:e>
                    </m:d>
                    <m:r>
                      <a:rPr lang="en-US" altLang="en-US" sz="2000" i="1" kern="0">
                        <a:solidFill>
                          <a:srgbClr val="000000"/>
                        </a:solidFill>
                        <a:latin typeface="Cambria Math" panose="02040503050406030204" pitchFamily="18" charset="0"/>
                      </a:rPr>
                      <m:t>=</m:t>
                    </m:r>
                    <m:sSup>
                      <m:sSupPr>
                        <m:ctrlPr>
                          <a:rPr lang="en-US" altLang="en-US" sz="2000" i="1" kern="0">
                            <a:solidFill>
                              <a:srgbClr val="000000"/>
                            </a:solidFill>
                            <a:latin typeface="Cambria Math" panose="02040503050406030204" pitchFamily="18" charset="0"/>
                          </a:rPr>
                        </m:ctrlPr>
                      </m:sSupPr>
                      <m:e>
                        <m:r>
                          <a:rPr lang="en-US" altLang="en-US" sz="2000" i="1" kern="0">
                            <a:solidFill>
                              <a:srgbClr val="000000"/>
                            </a:solidFill>
                            <a:latin typeface="Cambria Math" panose="02040503050406030204" pitchFamily="18" charset="0"/>
                          </a:rPr>
                          <m:t>−1.1</m:t>
                        </m:r>
                        <m:r>
                          <a:rPr lang="en-US" altLang="en-US" sz="2000" i="1" kern="0">
                            <a:solidFill>
                              <a:srgbClr val="000000"/>
                            </a:solidFill>
                            <a:latin typeface="Cambria Math" panose="02040503050406030204" pitchFamily="18" charset="0"/>
                          </a:rPr>
                          <m:t>𝑥</m:t>
                        </m:r>
                        <m:r>
                          <a:rPr lang="en-US" altLang="en-US" sz="2000" i="1" kern="0">
                            <a:solidFill>
                              <a:srgbClr val="000000"/>
                            </a:solidFill>
                            <a:latin typeface="Cambria Math" panose="02040503050406030204" pitchFamily="18" charset="0"/>
                          </a:rPr>
                          <m:t>10</m:t>
                        </m:r>
                      </m:e>
                      <m:sup>
                        <m:r>
                          <a:rPr lang="en-US" altLang="en-US" sz="2000" i="1" kern="0">
                            <a:solidFill>
                              <a:srgbClr val="000000"/>
                            </a:solidFill>
                            <a:latin typeface="Cambria Math" panose="02040503050406030204" pitchFamily="18" charset="0"/>
                          </a:rPr>
                          <m:t>4</m:t>
                        </m:r>
                      </m:sup>
                    </m:sSup>
                    <m:r>
                      <a:rPr lang="en-US" altLang="en-US" sz="2000" i="1" kern="0">
                        <a:solidFill>
                          <a:srgbClr val="000000"/>
                        </a:solidFill>
                        <a:latin typeface="Cambria Math" panose="02040503050406030204" pitchFamily="18" charset="0"/>
                      </a:rPr>
                      <m:t>𝑁</m:t>
                    </m:r>
                  </m:oMath>
                </a14:m>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a:p>
                <a:pPr eaLnBrk="1" hangingPunct="1">
                  <a:buNone/>
                </a:pPr>
                <a:endParaRPr lang="en-US" altLang="en-US" sz="2000" kern="0" dirty="0">
                  <a:solidFill>
                    <a:srgbClr val="000000"/>
                  </a:solidFill>
                  <a:latin typeface="Times New Roman"/>
                </a:endParaRPr>
              </a:p>
            </p:txBody>
          </p:sp>
        </mc:Choice>
        <mc:Fallback xmlns="">
          <p:sp>
            <p:nvSpPr>
              <p:cNvPr id="3" name="Rectangle 3"/>
              <p:cNvSpPr txBox="1">
                <a:spLocks noRot="1" noChangeAspect="1" noMove="1" noResize="1" noEditPoints="1" noAdjustHandles="1" noChangeArrowheads="1" noChangeShapeType="1" noTextEdit="1"/>
              </p:cNvSpPr>
              <p:nvPr/>
            </p:nvSpPr>
            <p:spPr>
              <a:xfrm>
                <a:off x="1752600" y="914401"/>
                <a:ext cx="8229600" cy="6156649"/>
              </a:xfrm>
              <a:prstGeom prst="rect">
                <a:avLst/>
              </a:prstGeom>
              <a:blipFill>
                <a:blip r:embed="rId2"/>
                <a:stretch>
                  <a:fillRect l="-815" t="-495"/>
                </a:stretch>
              </a:blipFill>
            </p:spPr>
            <p:txBody>
              <a:bodyPr/>
              <a:lstStyle/>
              <a:p>
                <a:r>
                  <a:rPr lang="en-US">
                    <a:noFill/>
                  </a:rPr>
                  <a:t> </a:t>
                </a:r>
              </a:p>
            </p:txBody>
          </p:sp>
        </mc:Fallback>
      </mc:AlternateContent>
      <p:sp>
        <p:nvSpPr>
          <p:cNvPr id="4" name="Rectangle 2"/>
          <p:cNvSpPr txBox="1">
            <a:spLocks noChangeArrowheads="1"/>
          </p:cNvSpPr>
          <p:nvPr/>
        </p:nvSpPr>
        <p:spPr>
          <a:xfrm>
            <a:off x="1447800" y="152400"/>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solidFill>
                  <a:srgbClr val="FF0000"/>
                </a:solidFill>
                <a:latin typeface="Times New Roman"/>
              </a:rPr>
              <a:t>Force to stop a car</a:t>
            </a:r>
          </a:p>
        </p:txBody>
      </p:sp>
      <p:pic>
        <p:nvPicPr>
          <p:cNvPr id="2" name="Picture 1"/>
          <p:cNvPicPr>
            <a:picLocks noChangeAspect="1"/>
          </p:cNvPicPr>
          <p:nvPr/>
        </p:nvPicPr>
        <p:blipFill>
          <a:blip r:embed="rId3"/>
          <a:stretch>
            <a:fillRect/>
          </a:stretch>
        </p:blipFill>
        <p:spPr>
          <a:xfrm>
            <a:off x="4572001" y="1600201"/>
            <a:ext cx="3419475" cy="1228725"/>
          </a:xfrm>
          <a:prstGeom prst="rect">
            <a:avLst/>
          </a:prstGeom>
        </p:spPr>
      </p:pic>
    </p:spTree>
    <p:extLst>
      <p:ext uri="{BB962C8B-B14F-4D97-AF65-F5344CB8AC3E}">
        <p14:creationId xmlns:p14="http://schemas.microsoft.com/office/powerpoint/2010/main" val="3908139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2EEF-33CD-4E30-8751-EA5ED5D290DD}"/>
              </a:ext>
            </a:extLst>
          </p:cNvPr>
          <p:cNvSpPr>
            <a:spLocks noGrp="1"/>
          </p:cNvSpPr>
          <p:nvPr>
            <p:ph type="title"/>
          </p:nvPr>
        </p:nvSpPr>
        <p:spPr>
          <a:xfrm>
            <a:off x="775064" y="399959"/>
            <a:ext cx="9535885" cy="427355"/>
          </a:xfrm>
        </p:spPr>
        <p:txBody>
          <a:bodyPr>
            <a:normAutofit fontScale="90000"/>
          </a:bodyPr>
          <a:lstStyle/>
          <a:p>
            <a:r>
              <a:rPr lang="en-US" dirty="0"/>
              <a:t> </a:t>
            </a:r>
            <a:r>
              <a:rPr lang="en-US" dirty="0">
                <a:solidFill>
                  <a:srgbClr val="FF0000"/>
                </a:solidFill>
              </a:rPr>
              <a:t>problems with solution</a:t>
            </a:r>
          </a:p>
        </p:txBody>
      </p:sp>
      <p:pic>
        <p:nvPicPr>
          <p:cNvPr id="4" name="Content Placeholder 3">
            <a:extLst>
              <a:ext uri="{FF2B5EF4-FFF2-40B4-BE49-F238E27FC236}">
                <a16:creationId xmlns:a16="http://schemas.microsoft.com/office/drawing/2014/main" id="{23A3CE99-1DFF-4BAC-8336-346378DC120A}"/>
              </a:ext>
            </a:extLst>
          </p:cNvPr>
          <p:cNvPicPr>
            <a:picLocks noGrp="1" noChangeAspect="1"/>
          </p:cNvPicPr>
          <p:nvPr>
            <p:ph idx="1"/>
          </p:nvPr>
        </p:nvPicPr>
        <p:blipFill>
          <a:blip r:embed="rId2"/>
          <a:stretch>
            <a:fillRect/>
          </a:stretch>
        </p:blipFill>
        <p:spPr>
          <a:xfrm>
            <a:off x="775064" y="1084852"/>
            <a:ext cx="5951014" cy="5373189"/>
          </a:xfrm>
          <a:prstGeom prst="rect">
            <a:avLst/>
          </a:prstGeom>
        </p:spPr>
      </p:pic>
      <p:pic>
        <p:nvPicPr>
          <p:cNvPr id="5" name="Picture 4">
            <a:extLst>
              <a:ext uri="{FF2B5EF4-FFF2-40B4-BE49-F238E27FC236}">
                <a16:creationId xmlns:a16="http://schemas.microsoft.com/office/drawing/2014/main" id="{86DE641D-04F3-4F53-B8E1-F74521CC586B}"/>
              </a:ext>
            </a:extLst>
          </p:cNvPr>
          <p:cNvPicPr>
            <a:picLocks noChangeAspect="1"/>
          </p:cNvPicPr>
          <p:nvPr/>
        </p:nvPicPr>
        <p:blipFill>
          <a:blip r:embed="rId3"/>
          <a:stretch>
            <a:fillRect/>
          </a:stretch>
        </p:blipFill>
        <p:spPr>
          <a:xfrm>
            <a:off x="6625045" y="943338"/>
            <a:ext cx="5943600" cy="2254250"/>
          </a:xfrm>
          <a:prstGeom prst="rect">
            <a:avLst/>
          </a:prstGeom>
        </p:spPr>
      </p:pic>
    </p:spTree>
    <p:extLst>
      <p:ext uri="{BB962C8B-B14F-4D97-AF65-F5344CB8AC3E}">
        <p14:creationId xmlns:p14="http://schemas.microsoft.com/office/powerpoint/2010/main" val="158753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279" y="101837"/>
            <a:ext cx="4470400" cy="342900"/>
          </a:xfrm>
        </p:spPr>
        <p:txBody>
          <a:bodyPr>
            <a:noAutofit/>
          </a:bodyPr>
          <a:lstStyle/>
          <a:p>
            <a:r>
              <a:rPr lang="en-US" sz="2800" dirty="0">
                <a:solidFill>
                  <a:srgbClr val="FF0000"/>
                </a:solidFill>
              </a:rPr>
              <a:t>Astronauts on the moon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67" y="607964"/>
            <a:ext cx="4865691" cy="5851079"/>
          </a:xfrm>
          <a:prstGeom prst="rect">
            <a:avLst/>
          </a:prstGeom>
        </p:spPr>
      </p:pic>
      <p:pic>
        <p:nvPicPr>
          <p:cNvPr id="1028" name="Picture 4" descr="From bated breath to cheers: A nation's journey to rare moon-landing feat">
            <a:extLst>
              <a:ext uri="{FF2B5EF4-FFF2-40B4-BE49-F238E27FC236}">
                <a16:creationId xmlns:a16="http://schemas.microsoft.com/office/drawing/2014/main" id="{728787AB-CC2E-ABBD-3628-C87AD21E5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5691" y="607964"/>
            <a:ext cx="5300617" cy="39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45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165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520" y="594006"/>
            <a:ext cx="7116051" cy="5632311"/>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Example (Sections 5.1: Equilibrium of a Particle)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box of known mass m is hung at rest by three</a:t>
            </a:r>
          </a:p>
          <a:p>
            <a:r>
              <a:rPr lang="en-US" sz="2400" dirty="0">
                <a:latin typeface="Times New Roman" panose="02020603050405020304" pitchFamily="18" charset="0"/>
                <a:cs typeface="Times New Roman" panose="02020603050405020304" pitchFamily="18" charset="0"/>
              </a:rPr>
              <a:t>ropes as shown. Rope A is vertical. Rope B is</a:t>
            </a:r>
          </a:p>
          <a:p>
            <a:r>
              <a:rPr lang="en-US" sz="2400" dirty="0">
                <a:latin typeface="Times New Roman" panose="02020603050405020304" pitchFamily="18" charset="0"/>
                <a:cs typeface="Times New Roman" panose="02020603050405020304" pitchFamily="18" charset="0"/>
              </a:rPr>
              <a:t>horizontal. Rope C forms an angle of </a:t>
            </a:r>
            <a:r>
              <a:rPr lang="en-US" sz="2400" dirty="0">
                <a:latin typeface="Symbol" panose="05050102010706020507" pitchFamily="18" charset="2"/>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 60º with</a:t>
            </a:r>
          </a:p>
          <a:p>
            <a:r>
              <a:rPr lang="en-US" sz="2400" dirty="0">
                <a:latin typeface="Times New Roman" panose="02020603050405020304" pitchFamily="18" charset="0"/>
                <a:cs typeface="Times New Roman" panose="02020603050405020304" pitchFamily="18" charset="0"/>
              </a:rPr>
              <a:t>the horizontal.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Find:	the magnitude of tension T</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in Rope C</a:t>
            </a:r>
            <a:endParaRPr lang="en-US" sz="2400" baseline="-25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 magnitude of tension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B</a:t>
            </a:r>
            <a:r>
              <a:rPr lang="en-US" sz="2400" dirty="0" err="1">
                <a:latin typeface="Times New Roman" panose="02020603050405020304" pitchFamily="18" charset="0"/>
                <a:cs typeface="Times New Roman" panose="02020603050405020304" pitchFamily="18" charset="0"/>
              </a:rPr>
              <a:t>in</a:t>
            </a:r>
            <a:r>
              <a:rPr lang="en-US" sz="2400" dirty="0">
                <a:latin typeface="Times New Roman" panose="02020603050405020304" pitchFamily="18" charset="0"/>
                <a:cs typeface="Times New Roman" panose="02020603050405020304" pitchFamily="18" charset="0"/>
              </a:rPr>
              <a:t> Rope B</a:t>
            </a:r>
            <a:endParaRPr lang="en-US" sz="2400" baseline="-25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Solutions:</a:t>
            </a:r>
          </a:p>
          <a:p>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-axis:		</a:t>
            </a:r>
            <a:r>
              <a:rPr lang="en-US" sz="2400" i="1"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sin</a:t>
            </a:r>
            <a:r>
              <a:rPr lang="en-US" sz="2400" i="1" dirty="0" err="1">
                <a:latin typeface="Symbol" panose="05050102010706020507" pitchFamily="18" charset="2"/>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mg</a:t>
            </a:r>
            <a:r>
              <a:rPr lang="en-US" sz="2400" dirty="0">
                <a:latin typeface="Times New Roman" panose="02020603050405020304" pitchFamily="18" charset="0"/>
                <a:cs typeface="Times New Roman" panose="02020603050405020304" pitchFamily="18" charset="0"/>
              </a:rPr>
              <a:t> = 0	</a:t>
            </a:r>
            <a:r>
              <a:rPr lang="en-US" sz="2400" i="1"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mg/</a:t>
            </a:r>
            <a:r>
              <a:rPr lang="en-US" sz="2400" dirty="0" err="1">
                <a:latin typeface="Times New Roman" panose="02020603050405020304" pitchFamily="18" charset="0"/>
                <a:cs typeface="Times New Roman" panose="02020603050405020304" pitchFamily="18" charset="0"/>
              </a:rPr>
              <a:t>sin</a:t>
            </a:r>
            <a:r>
              <a:rPr lang="en-US" sz="2400" i="1" dirty="0" err="1">
                <a:latin typeface="Symbol" panose="05050102010706020507" pitchFamily="18" charset="2"/>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-axis:		</a:t>
            </a:r>
            <a:r>
              <a:rPr lang="en-US" sz="2400" i="1"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cos</a:t>
            </a:r>
            <a:r>
              <a:rPr lang="en-US" sz="2400" i="1" dirty="0" err="1">
                <a:latin typeface="Symbol" panose="05050102010706020507" pitchFamily="18" charset="2"/>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 0	</a:t>
            </a:r>
            <a:r>
              <a:rPr lang="en-US" sz="2400" i="1"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B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mg</a:t>
            </a:r>
            <a:r>
              <a:rPr lang="en-US" sz="2400" dirty="0" err="1">
                <a:latin typeface="Times New Roman" panose="02020603050405020304" pitchFamily="18" charset="0"/>
                <a:cs typeface="Times New Roman" panose="02020603050405020304" pitchFamily="18" charset="0"/>
              </a:rPr>
              <a:t>cos</a:t>
            </a:r>
            <a:r>
              <a:rPr lang="en-US" sz="2400" i="1" dirty="0" err="1">
                <a:latin typeface="Symbol" panose="05050102010706020507" pitchFamily="18" charset="2"/>
                <a:cs typeface="Times New Roman" panose="02020603050405020304" pitchFamily="18" charset="0"/>
              </a:rPr>
              <a:t>q</a:t>
            </a:r>
            <a:r>
              <a:rPr lang="en-US" sz="2400" i="1"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sin</a:t>
            </a:r>
            <a:r>
              <a:rPr lang="en-US" sz="2400" i="1" dirty="0" err="1">
                <a:latin typeface="Symbol" panose="05050102010706020507" pitchFamily="18" charset="2"/>
                <a:cs typeface="Times New Roman" panose="02020603050405020304" pitchFamily="18" charset="0"/>
              </a:rPr>
              <a:t>q</a:t>
            </a:r>
            <a:r>
              <a:rPr lang="en-US" sz="2400" dirty="0">
                <a:latin typeface="Times New Roman" panose="02020603050405020304" pitchFamily="18" charset="0"/>
                <a:cs typeface="Times New Roman" panose="02020603050405020304" pitchFamily="18" charset="0"/>
              </a:rPr>
              <a:t> </a:t>
            </a:r>
          </a:p>
        </p:txBody>
      </p:sp>
      <p:grpSp>
        <p:nvGrpSpPr>
          <p:cNvPr id="25" name="Group 24"/>
          <p:cNvGrpSpPr/>
          <p:nvPr/>
        </p:nvGrpSpPr>
        <p:grpSpPr>
          <a:xfrm>
            <a:off x="6908454" y="464240"/>
            <a:ext cx="5075949" cy="5500748"/>
            <a:chOff x="6908454" y="464240"/>
            <a:chExt cx="5075949" cy="5500748"/>
          </a:xfrm>
        </p:grpSpPr>
        <p:grpSp>
          <p:nvGrpSpPr>
            <p:cNvPr id="3" name="Group 2"/>
            <p:cNvGrpSpPr/>
            <p:nvPr/>
          </p:nvGrpSpPr>
          <p:grpSpPr>
            <a:xfrm>
              <a:off x="6914169" y="666765"/>
              <a:ext cx="5070234" cy="5298223"/>
              <a:chOff x="564169" y="536943"/>
              <a:chExt cx="5070234" cy="5298223"/>
            </a:xfrm>
          </p:grpSpPr>
          <p:cxnSp>
            <p:nvCxnSpPr>
              <p:cNvPr id="8" name="Straight Arrow Connector 7"/>
              <p:cNvCxnSpPr/>
              <p:nvPr/>
            </p:nvCxnSpPr>
            <p:spPr>
              <a:xfrm>
                <a:off x="3047274" y="3325433"/>
                <a:ext cx="2587129" cy="2775"/>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033974" y="857637"/>
                <a:ext cx="19469" cy="3481262"/>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06966" y="3350434"/>
                <a:ext cx="347503"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x</a:t>
                </a:r>
              </a:p>
            </p:txBody>
          </p:sp>
          <p:grpSp>
            <p:nvGrpSpPr>
              <p:cNvPr id="40" name="Group 39"/>
              <p:cNvGrpSpPr/>
              <p:nvPr/>
            </p:nvGrpSpPr>
            <p:grpSpPr>
              <a:xfrm>
                <a:off x="564169" y="536943"/>
                <a:ext cx="4816549" cy="5298223"/>
                <a:chOff x="1531088" y="677275"/>
                <a:chExt cx="4816549" cy="5298223"/>
              </a:xfrm>
            </p:grpSpPr>
            <p:sp>
              <p:nvSpPr>
                <p:cNvPr id="10" name="TextBox 9"/>
                <p:cNvSpPr txBox="1"/>
                <p:nvPr/>
              </p:nvSpPr>
              <p:spPr>
                <a:xfrm>
                  <a:off x="4005885" y="4646009"/>
                  <a:ext cx="524653" cy="52874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p:txBody>
            </p:sp>
            <p:cxnSp>
              <p:nvCxnSpPr>
                <p:cNvPr id="14" name="Straight Arrow Connector 13"/>
                <p:cNvCxnSpPr/>
                <p:nvPr/>
              </p:nvCxnSpPr>
              <p:spPr>
                <a:xfrm>
                  <a:off x="4014193" y="3467154"/>
                  <a:ext cx="11884" cy="1126652"/>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998725" y="1718482"/>
                  <a:ext cx="1390486" cy="1759129"/>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41181" y="3441588"/>
                  <a:ext cx="1454071" cy="7237"/>
                </a:xfrm>
                <a:prstGeom prst="straightConnector1">
                  <a:avLst/>
                </a:prstGeom>
                <a:ln w="508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4365649" y="3032577"/>
                  <a:ext cx="203200" cy="434622"/>
                </a:xfrm>
                <a:custGeom>
                  <a:avLst/>
                  <a:gdLst>
                    <a:gd name="connsiteX0" fmla="*/ 203200 w 203200"/>
                    <a:gd name="connsiteY0" fmla="*/ 434622 h 434622"/>
                    <a:gd name="connsiteX1" fmla="*/ 169334 w 203200"/>
                    <a:gd name="connsiteY1" fmla="*/ 169333 h 434622"/>
                    <a:gd name="connsiteX2" fmla="*/ 0 w 203200"/>
                    <a:gd name="connsiteY2" fmla="*/ 0 h 434622"/>
                  </a:gdLst>
                  <a:ahLst/>
                  <a:cxnLst>
                    <a:cxn ang="0">
                      <a:pos x="connsiteX0" y="connsiteY0"/>
                    </a:cxn>
                    <a:cxn ang="0">
                      <a:pos x="connsiteX1" y="connsiteY1"/>
                    </a:cxn>
                    <a:cxn ang="0">
                      <a:pos x="connsiteX2" y="connsiteY2"/>
                    </a:cxn>
                  </a:cxnLst>
                  <a:rect l="l" t="t" r="r" b="b"/>
                  <a:pathLst>
                    <a:path w="203200" h="434622">
                      <a:moveTo>
                        <a:pt x="203200" y="434622"/>
                      </a:moveTo>
                      <a:cubicBezTo>
                        <a:pt x="203200" y="338196"/>
                        <a:pt x="203201" y="241770"/>
                        <a:pt x="169334" y="169333"/>
                      </a:cubicBezTo>
                      <a:cubicBezTo>
                        <a:pt x="135467" y="96896"/>
                        <a:pt x="67733" y="48448"/>
                        <a:pt x="0" y="0"/>
                      </a:cubicBezTo>
                    </a:path>
                  </a:pathLst>
                </a:custGeom>
                <a:noFill/>
                <a:ln w="3810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510577" y="2889478"/>
                      <a:ext cx="43576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510577" y="2889478"/>
                      <a:ext cx="435760" cy="461665"/>
                    </a:xfrm>
                    <a:prstGeom prst="rect">
                      <a:avLst/>
                    </a:prstGeom>
                    <a:blipFill>
                      <a:blip r:embed="rId5"/>
                      <a:stretch>
                        <a:fillRect/>
                      </a:stretch>
                    </a:blipFill>
                  </p:spPr>
                  <p:txBody>
                    <a:bodyPr/>
                    <a:lstStyle/>
                    <a:p>
                      <a:r>
                        <a:rPr lang="en-US">
                          <a:noFill/>
                        </a:rPr>
                        <a:t> </a:t>
                      </a:r>
                    </a:p>
                  </p:txBody>
                </p:sp>
              </mc:Fallback>
            </mc:AlternateContent>
            <p:cxnSp>
              <p:nvCxnSpPr>
                <p:cNvPr id="26" name="Straight Connector 25"/>
                <p:cNvCxnSpPr/>
                <p:nvPr/>
              </p:nvCxnSpPr>
              <p:spPr>
                <a:xfrm>
                  <a:off x="4025597" y="3467153"/>
                  <a:ext cx="4882" cy="1760051"/>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00294" y="5204476"/>
                  <a:ext cx="870696" cy="7710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531088" y="3441588"/>
                  <a:ext cx="2494989" cy="2556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05885" y="677275"/>
                  <a:ext cx="2227683" cy="2782503"/>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61343" y="2944627"/>
                  <a:ext cx="4554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34" name="TextBox 33"/>
                <p:cNvSpPr txBox="1"/>
                <p:nvPr/>
              </p:nvSpPr>
              <p:spPr>
                <a:xfrm>
                  <a:off x="5830010" y="997969"/>
                  <a:ext cx="51762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p>
              </p:txBody>
            </p:sp>
            <p:sp>
              <p:nvSpPr>
                <p:cNvPr id="36" name="TextBox 35"/>
                <p:cNvSpPr txBox="1"/>
                <p:nvPr/>
              </p:nvSpPr>
              <p:spPr>
                <a:xfrm>
                  <a:off x="4319379" y="1927060"/>
                  <a:ext cx="8528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t>
                  </a:r>
                  <a:r>
                    <a:rPr lang="en-US" sz="2800" baseline="-25000" dirty="0">
                      <a:latin typeface="Times New Roman" panose="02020603050405020304" pitchFamily="18" charset="0"/>
                      <a:cs typeface="Times New Roman" panose="02020603050405020304" pitchFamily="18" charset="0"/>
                    </a:rPr>
                    <a:t>C</a:t>
                  </a:r>
                </a:p>
              </p:txBody>
            </p:sp>
            <p:sp>
              <p:nvSpPr>
                <p:cNvPr id="37" name="TextBox 36"/>
                <p:cNvSpPr txBox="1"/>
                <p:nvPr/>
              </p:nvSpPr>
              <p:spPr>
                <a:xfrm>
                  <a:off x="3132605" y="2824625"/>
                  <a:ext cx="8528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t>
                  </a:r>
                  <a:r>
                    <a:rPr lang="en-US" sz="2800" baseline="-25000" dirty="0">
                      <a:latin typeface="Times New Roman" panose="02020603050405020304" pitchFamily="18" charset="0"/>
                      <a:cs typeface="Times New Roman" panose="02020603050405020304" pitchFamily="18" charset="0"/>
                    </a:rPr>
                    <a:t>B</a:t>
                  </a:r>
                </a:p>
              </p:txBody>
            </p:sp>
            <p:sp>
              <p:nvSpPr>
                <p:cNvPr id="38" name="TextBox 37"/>
                <p:cNvSpPr txBox="1"/>
                <p:nvPr/>
              </p:nvSpPr>
              <p:spPr>
                <a:xfrm>
                  <a:off x="4029578" y="3741299"/>
                  <a:ext cx="8528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t>
                  </a:r>
                  <a:r>
                    <a:rPr lang="en-US" sz="2800" baseline="-25000" dirty="0">
                      <a:latin typeface="Times New Roman" panose="02020603050405020304" pitchFamily="18" charset="0"/>
                      <a:cs typeface="Times New Roman" panose="02020603050405020304" pitchFamily="18" charset="0"/>
                    </a:rPr>
                    <a:t>A</a:t>
                  </a:r>
                </a:p>
              </p:txBody>
            </p:sp>
            <p:sp>
              <p:nvSpPr>
                <p:cNvPr id="39" name="TextBox 38"/>
                <p:cNvSpPr txBox="1"/>
                <p:nvPr/>
              </p:nvSpPr>
              <p:spPr>
                <a:xfrm>
                  <a:off x="3801752" y="5279407"/>
                  <a:ext cx="51762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t>
                  </a:r>
                </a:p>
              </p:txBody>
            </p:sp>
          </p:grpSp>
          <p:sp>
            <p:nvSpPr>
              <p:cNvPr id="30" name="TextBox 29"/>
              <p:cNvSpPr txBox="1"/>
              <p:nvPr/>
            </p:nvSpPr>
            <p:spPr>
              <a:xfrm>
                <a:off x="2582569" y="730788"/>
                <a:ext cx="347503"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y</a:t>
                </a:r>
              </a:p>
            </p:txBody>
          </p:sp>
        </p:grpSp>
        <p:sp>
          <p:nvSpPr>
            <p:cNvPr id="22" name="Rectangle 21"/>
            <p:cNvSpPr/>
            <p:nvPr/>
          </p:nvSpPr>
          <p:spPr>
            <a:xfrm>
              <a:off x="6908454" y="464240"/>
              <a:ext cx="5075949" cy="2595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908454" y="519289"/>
              <a:ext cx="309994" cy="43805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921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Types of Force Illustrated </a:t>
            </a:r>
            <a:r>
              <a:rPr lang="en-US" sz="400" dirty="0">
                <a:solidFill>
                  <a:schemeClr val="bg1"/>
                </a:solidFill>
              </a:rPr>
              <a:t>One</a:t>
            </a:r>
            <a:r>
              <a:rPr lang="en-US" sz="3400" dirty="0"/>
              <a:t> – Figure 4.1</a:t>
            </a:r>
            <a:endParaRPr lang="en-AU" sz="3400" dirty="0"/>
          </a:p>
        </p:txBody>
      </p:sp>
      <p:graphicFrame>
        <p:nvGraphicFramePr>
          <p:cNvPr id="4" name="Object 3"/>
          <p:cNvGraphicFramePr>
            <a:graphicFrameLocks noChangeAspect="1"/>
          </p:cNvGraphicFramePr>
          <p:nvPr/>
        </p:nvGraphicFramePr>
        <p:xfrm>
          <a:off x="7324793" y="815328"/>
          <a:ext cx="216614" cy="469347"/>
        </p:xfrm>
        <a:graphic>
          <a:graphicData uri="http://schemas.openxmlformats.org/presentationml/2006/ole">
            <mc:AlternateContent xmlns:mc="http://schemas.openxmlformats.org/markup-compatibility/2006">
              <mc:Choice xmlns:v="urn:schemas-microsoft-com:vml" Requires="v">
                <p:oleObj name="Equation" r:id="rId2" imgW="75960" imgH="164880" progId="Equation.DSMT4">
                  <p:embed/>
                </p:oleObj>
              </mc:Choice>
              <mc:Fallback>
                <p:oleObj name="Equation" r:id="rId2" imgW="75960" imgH="164880" progId="Equation.DSMT4">
                  <p:embed/>
                  <p:pic>
                    <p:nvPicPr>
                      <p:cNvPr id="4" name="Object 3"/>
                      <p:cNvPicPr/>
                      <p:nvPr/>
                    </p:nvPicPr>
                    <p:blipFill>
                      <a:blip r:embed="rId3"/>
                      <a:stretch>
                        <a:fillRect/>
                      </a:stretch>
                    </p:blipFill>
                    <p:spPr>
                      <a:xfrm>
                        <a:off x="7324793" y="815328"/>
                        <a:ext cx="216614" cy="469347"/>
                      </a:xfrm>
                      <a:prstGeom prst="rect">
                        <a:avLst/>
                      </a:prstGeom>
                    </p:spPr>
                  </p:pic>
                </p:oleObj>
              </mc:Fallback>
            </mc:AlternateContent>
          </a:graphicData>
        </a:graphic>
      </p:graphicFrame>
      <p:pic>
        <p:nvPicPr>
          <p:cNvPr id="6" name="Picture 5" descr="A force is a push or a pull. A force in an interaction between two objects or between an object and its environment. A force is a vector quantity, with magnitude and direction. When you push an object, the force is indicated as vector F pointing away from you. When you pull an object, the force is vector F pointing toward you. Gravity is an example of a force that acts over a distance. Gravity is shown as a downward vector F below the falling object."/>
          <p:cNvPicPr>
            <a:picLocks noChangeAspect="1"/>
          </p:cNvPicPr>
          <p:nvPr/>
        </p:nvPicPr>
        <p:blipFill rotWithShape="1">
          <a:blip r:embed="rId4">
            <a:extLst>
              <a:ext uri="{28A0092B-C50C-407E-A947-70E740481C1C}">
                <a14:useLocalDpi xmlns:a14="http://schemas.microsoft.com/office/drawing/2010/main" val="0"/>
              </a:ext>
            </a:extLst>
          </a:blip>
          <a:srcRect b="2425"/>
          <a:stretch/>
        </p:blipFill>
        <p:spPr>
          <a:xfrm>
            <a:off x="4324985" y="1559428"/>
            <a:ext cx="3538982" cy="4773873"/>
          </a:xfrm>
          <a:prstGeom prst="rect">
            <a:avLst/>
          </a:prstGeom>
        </p:spPr>
      </p:pic>
    </p:spTree>
    <p:extLst>
      <p:ext uri="{BB962C8B-B14F-4D97-AF65-F5344CB8AC3E}">
        <p14:creationId xmlns:p14="http://schemas.microsoft.com/office/powerpoint/2010/main" val="110534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Force </a:t>
            </a:r>
            <a:r>
              <a:rPr lang="en-US" sz="1200" dirty="0">
                <a:solidFill>
                  <a:schemeClr val="bg1"/>
                </a:solidFill>
              </a:rPr>
              <a:t>Two</a:t>
            </a:r>
            <a:r>
              <a:rPr lang="en-US" dirty="0"/>
              <a:t> – Figure 4.2</a:t>
            </a:r>
            <a:endParaRPr lang="en-AU" dirty="0"/>
          </a:p>
        </p:txBody>
      </p:sp>
      <p:graphicFrame>
        <p:nvGraphicFramePr>
          <p:cNvPr id="4" name="Object 3"/>
          <p:cNvGraphicFramePr>
            <a:graphicFrameLocks noChangeAspect="1"/>
          </p:cNvGraphicFramePr>
          <p:nvPr/>
        </p:nvGraphicFramePr>
        <p:xfrm>
          <a:off x="5307012" y="806467"/>
          <a:ext cx="373343" cy="487328"/>
        </p:xfrm>
        <a:graphic>
          <a:graphicData uri="http://schemas.openxmlformats.org/presentationml/2006/ole">
            <mc:AlternateContent xmlns:mc="http://schemas.openxmlformats.org/markup-compatibility/2006">
              <mc:Choice xmlns:v="urn:schemas-microsoft-com:vml" Requires="v">
                <p:oleObj name="Equation" r:id="rId2" imgW="126720" imgH="164880" progId="Equation.DSMT4">
                  <p:embed/>
                </p:oleObj>
              </mc:Choice>
              <mc:Fallback>
                <p:oleObj name="Equation" r:id="rId2" imgW="126720" imgH="164880" progId="Equation.DSMT4">
                  <p:embed/>
                  <p:pic>
                    <p:nvPicPr>
                      <p:cNvPr id="4" name="Object 3"/>
                      <p:cNvPicPr/>
                      <p:nvPr/>
                    </p:nvPicPr>
                    <p:blipFill>
                      <a:blip r:embed="rId3"/>
                      <a:stretch>
                        <a:fillRect/>
                      </a:stretch>
                    </p:blipFill>
                    <p:spPr>
                      <a:xfrm>
                        <a:off x="5307012" y="806467"/>
                        <a:ext cx="373343" cy="487328"/>
                      </a:xfrm>
                      <a:prstGeom prst="rect">
                        <a:avLst/>
                      </a:prstGeom>
                    </p:spPr>
                  </p:pic>
                </p:oleObj>
              </mc:Fallback>
            </mc:AlternateContent>
          </a:graphicData>
        </a:graphic>
      </p:graphicFrame>
      <p:sp>
        <p:nvSpPr>
          <p:cNvPr id="3" name="Content Placeholder 2"/>
          <p:cNvSpPr>
            <a:spLocks noGrp="1"/>
          </p:cNvSpPr>
          <p:nvPr>
            <p:ph sz="quarter" idx="13"/>
          </p:nvPr>
        </p:nvSpPr>
        <p:spPr>
          <a:xfrm>
            <a:off x="1981200" y="1556327"/>
            <a:ext cx="3001992" cy="2670617"/>
          </a:xfrm>
        </p:spPr>
        <p:txBody>
          <a:bodyPr/>
          <a:lstStyle/>
          <a:p>
            <a:r>
              <a:rPr lang="en-US" dirty="0"/>
              <a:t>Single or net</a:t>
            </a:r>
          </a:p>
          <a:p>
            <a:pPr lvl="1" indent="-284400"/>
            <a:r>
              <a:rPr lang="en-US" sz="2400" dirty="0">
                <a:latin typeface="+mn-lt"/>
              </a:rPr>
              <a:t>Contact force</a:t>
            </a:r>
          </a:p>
          <a:p>
            <a:pPr lvl="1" indent="-284400"/>
            <a:r>
              <a:rPr lang="en-US" sz="2400" dirty="0">
                <a:latin typeface="+mn-lt"/>
              </a:rPr>
              <a:t>Normal force</a:t>
            </a:r>
          </a:p>
          <a:p>
            <a:pPr lvl="1" indent="-284400"/>
            <a:r>
              <a:rPr lang="en-US" sz="2400" dirty="0">
                <a:latin typeface="+mn-lt"/>
              </a:rPr>
              <a:t>Frictional force</a:t>
            </a:r>
          </a:p>
          <a:p>
            <a:pPr lvl="1" indent="-284400"/>
            <a:r>
              <a:rPr lang="en-US" sz="2400" dirty="0">
                <a:latin typeface="+mn-lt"/>
              </a:rPr>
              <a:t>Tension</a:t>
            </a:r>
          </a:p>
          <a:p>
            <a:pPr lvl="1" indent="-284400"/>
            <a:r>
              <a:rPr lang="en-US" sz="2400" dirty="0">
                <a:latin typeface="+mn-lt"/>
              </a:rPr>
              <a:t>Weight</a:t>
            </a:r>
          </a:p>
        </p:txBody>
      </p:sp>
      <p:pic>
        <p:nvPicPr>
          <p:cNvPr id="5" name="Picture 4" descr="Normal force or vector n: When an object rests or pushes on a surface, the surface exerts a push on it that is directed perpendicular to the surface. An object rests on a flat surface and the normal force is a vector N that points straight up from the object. When the surface and object are tilted, vector N remains perpendicular to the surface. Friction force or vector lowercase f: In addition to the normal force, a surface may exert a frictional force on an object, directed parallel to the surface. An object rests on a surface with vector N pointing straight up from the object. Vector lowercase f pointing to the left of the object parallel with the surface. Tension force or vector T: A pulling force exerted on an object by a rope, cord, etc. The object is pulled to the side by a rope. Vector T extends from the object up along the rope. Weight or vector W: The pull of gravity on an object. Vector W pulls straight down from the object."/>
          <p:cNvPicPr>
            <a:picLocks noChangeAspect="1"/>
          </p:cNvPicPr>
          <p:nvPr/>
        </p:nvPicPr>
        <p:blipFill rotWithShape="1">
          <a:blip r:embed="rId4">
            <a:extLst>
              <a:ext uri="{28A0092B-C50C-407E-A947-70E740481C1C}">
                <a14:useLocalDpi xmlns:a14="http://schemas.microsoft.com/office/drawing/2010/main" val="0"/>
              </a:ext>
            </a:extLst>
          </a:blip>
          <a:srcRect b="2718"/>
          <a:stretch/>
        </p:blipFill>
        <p:spPr>
          <a:xfrm>
            <a:off x="6430167" y="1527293"/>
            <a:ext cx="2316528" cy="4855236"/>
          </a:xfrm>
          <a:prstGeom prst="rect">
            <a:avLst/>
          </a:prstGeom>
        </p:spPr>
      </p:pic>
    </p:spTree>
    <p:extLst>
      <p:ext uri="{BB962C8B-B14F-4D97-AF65-F5344CB8AC3E}">
        <p14:creationId xmlns:p14="http://schemas.microsoft.com/office/powerpoint/2010/main" val="209281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400" dirty="0">
                <a:solidFill>
                  <a:srgbClr val="FF0000"/>
                </a:solidFill>
              </a:rPr>
              <a:t>Forces</a:t>
            </a:r>
            <a:r>
              <a:rPr lang="en-US" sz="3400" dirty="0"/>
              <a:t> and Free </a:t>
            </a:r>
            <a:r>
              <a:rPr lang="en-US" sz="3400" dirty="0">
                <a:solidFill>
                  <a:srgbClr val="FF0000"/>
                </a:solidFill>
              </a:rPr>
              <a:t>Body Diagrams </a:t>
            </a:r>
            <a:r>
              <a:rPr lang="en-US" sz="600" dirty="0">
                <a:solidFill>
                  <a:schemeClr val="bg1"/>
                </a:solidFill>
              </a:rPr>
              <a:t>One</a:t>
            </a:r>
            <a:r>
              <a:rPr lang="en-US" sz="3400" dirty="0"/>
              <a:t> – Example 4.1</a:t>
            </a:r>
            <a:endParaRPr lang="en-AU" sz="3400" dirty="0"/>
          </a:p>
        </p:txBody>
      </p:sp>
      <p:graphicFrame>
        <p:nvGraphicFramePr>
          <p:cNvPr id="6" name="Object 5"/>
          <p:cNvGraphicFramePr>
            <a:graphicFrameLocks noChangeAspect="1"/>
          </p:cNvGraphicFramePr>
          <p:nvPr/>
        </p:nvGraphicFramePr>
        <p:xfrm>
          <a:off x="8681503" y="303213"/>
          <a:ext cx="214312" cy="468312"/>
        </p:xfrm>
        <a:graphic>
          <a:graphicData uri="http://schemas.openxmlformats.org/presentationml/2006/ole">
            <mc:AlternateContent xmlns:mc="http://schemas.openxmlformats.org/markup-compatibility/2006">
              <mc:Choice xmlns:v="urn:schemas-microsoft-com:vml" Requires="v">
                <p:oleObj name="Equation" r:id="rId2" imgW="75960" imgH="164880" progId="Equation.DSMT4">
                  <p:embed/>
                </p:oleObj>
              </mc:Choice>
              <mc:Fallback>
                <p:oleObj name="Equation" r:id="rId2" imgW="75960" imgH="164880" progId="Equation.DSMT4">
                  <p:embed/>
                  <p:pic>
                    <p:nvPicPr>
                      <p:cNvPr id="6" name="Object 5"/>
                      <p:cNvPicPr/>
                      <p:nvPr/>
                    </p:nvPicPr>
                    <p:blipFill>
                      <a:blip r:embed="rId3"/>
                      <a:stretch>
                        <a:fillRect/>
                      </a:stretch>
                    </p:blipFill>
                    <p:spPr>
                      <a:xfrm>
                        <a:off x="8681503" y="303213"/>
                        <a:ext cx="214312" cy="468312"/>
                      </a:xfrm>
                      <a:prstGeom prst="rect">
                        <a:avLst/>
                      </a:prstGeom>
                    </p:spPr>
                  </p:pic>
                </p:oleObj>
              </mc:Fallback>
            </mc:AlternateContent>
          </a:graphicData>
        </a:graphic>
      </p:graphicFrame>
      <p:sp>
        <p:nvSpPr>
          <p:cNvPr id="8" name="Content Placeholder 7"/>
          <p:cNvSpPr>
            <a:spLocks noGrp="1"/>
          </p:cNvSpPr>
          <p:nvPr>
            <p:ph sz="quarter" idx="13"/>
          </p:nvPr>
        </p:nvSpPr>
        <p:spPr>
          <a:xfrm>
            <a:off x="1981201" y="1556327"/>
            <a:ext cx="3562709" cy="4467955"/>
          </a:xfrm>
        </p:spPr>
        <p:txBody>
          <a:bodyPr/>
          <a:lstStyle/>
          <a:p>
            <a:r>
              <a:rPr lang="en-US" dirty="0"/>
              <a:t>Observe the worked example on page 103.</a:t>
            </a:r>
          </a:p>
          <a:p>
            <a:r>
              <a:rPr lang="en-US" dirty="0"/>
              <a:t>The vertical forces are in </a:t>
            </a:r>
            <a:r>
              <a:rPr lang="en-US" b="1" dirty="0"/>
              <a:t>equilibrium</a:t>
            </a:r>
            <a:r>
              <a:rPr lang="en-US" dirty="0"/>
              <a:t> so there is no vertical motion.</a:t>
            </a:r>
          </a:p>
          <a:p>
            <a:r>
              <a:rPr lang="en-US" dirty="0"/>
              <a:t>But there is a net force along the horizontal direction, and thus acceleration.</a:t>
            </a:r>
          </a:p>
        </p:txBody>
      </p:sp>
      <p:pic>
        <p:nvPicPr>
          <p:cNvPr id="9" name="Picture 8" descr="A person pulls a 40 kilogram object across a flat surface (x axis). At the center of the object are three vectors. Vector n moves vertically straight up, vector w moves vertically straight down, and vector T = 20 N moves horizontally toward the person pulling the object. The box has no vertical acceleration, so the vertical components of the net force sum to zero. Nevertheless, for completeness, we show the vertical forces acting on the box. "/>
          <p:cNvPicPr>
            <a:picLocks noChangeAspect="1"/>
          </p:cNvPicPr>
          <p:nvPr/>
        </p:nvPicPr>
        <p:blipFill rotWithShape="1">
          <a:blip r:embed="rId4" cstate="print">
            <a:extLst>
              <a:ext uri="{28A0092B-C50C-407E-A947-70E740481C1C}">
                <a14:useLocalDpi xmlns:a14="http://schemas.microsoft.com/office/drawing/2010/main" val="0"/>
              </a:ext>
            </a:extLst>
          </a:blip>
          <a:srcRect b="3783"/>
          <a:stretch/>
        </p:blipFill>
        <p:spPr>
          <a:xfrm>
            <a:off x="5699974" y="1574369"/>
            <a:ext cx="4665846" cy="2682149"/>
          </a:xfrm>
          <a:prstGeom prst="rect">
            <a:avLst/>
          </a:prstGeom>
        </p:spPr>
      </p:pic>
      <p:graphicFrame>
        <p:nvGraphicFramePr>
          <p:cNvPr id="10" name="Object 9" descr="The sum of F sub y = n sub y + W sub y = 0, a sub y = 0. The sum of F sub x = T sub x, a sub x = start fraction T sub x over m end fraction, does not equal 0."/>
          <p:cNvGraphicFramePr>
            <a:graphicFrameLocks noChangeAspect="1"/>
          </p:cNvGraphicFramePr>
          <p:nvPr/>
        </p:nvGraphicFramePr>
        <p:xfrm>
          <a:off x="6318701" y="4670860"/>
          <a:ext cx="3600918" cy="1249144"/>
        </p:xfrm>
        <a:graphic>
          <a:graphicData uri="http://schemas.openxmlformats.org/presentationml/2006/ole">
            <mc:AlternateContent xmlns:mc="http://schemas.openxmlformats.org/markup-compatibility/2006">
              <mc:Choice xmlns:v="urn:schemas-microsoft-com:vml" Requires="v">
                <p:oleObj name="Equation" r:id="rId5" imgW="1904760" imgH="660240" progId="Equation.DSMT4">
                  <p:embed/>
                </p:oleObj>
              </mc:Choice>
              <mc:Fallback>
                <p:oleObj name="Equation" r:id="rId5" imgW="1904760" imgH="660240" progId="Equation.DSMT4">
                  <p:embed/>
                  <p:pic>
                    <p:nvPicPr>
                      <p:cNvPr id="10" name="Object 9" descr="The sum of F sub y = n sub y + W sub y = 0, a sub y = 0. The sum of F sub x = T sub x, a sub x = start fraction T sub x over m end fraction, does not equal 0."/>
                      <p:cNvPicPr/>
                      <p:nvPr/>
                    </p:nvPicPr>
                    <p:blipFill>
                      <a:blip r:embed="rId6"/>
                      <a:stretch>
                        <a:fillRect/>
                      </a:stretch>
                    </p:blipFill>
                    <p:spPr>
                      <a:xfrm>
                        <a:off x="6318701" y="4670860"/>
                        <a:ext cx="3600918" cy="1249144"/>
                      </a:xfrm>
                      <a:prstGeom prst="rect">
                        <a:avLst/>
                      </a:prstGeom>
                    </p:spPr>
                  </p:pic>
                </p:oleObj>
              </mc:Fallback>
            </mc:AlternateContent>
          </a:graphicData>
        </a:graphic>
      </p:graphicFrame>
    </p:spTree>
    <p:extLst>
      <p:ext uri="{BB962C8B-B14F-4D97-AF65-F5344CB8AC3E}">
        <p14:creationId xmlns:p14="http://schemas.microsoft.com/office/powerpoint/2010/main" val="68959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52600" y="123111"/>
            <a:ext cx="9832596" cy="461665"/>
          </a:xfrm>
        </p:spPr>
        <p:txBody>
          <a:bodyPr/>
          <a:lstStyle/>
          <a:p>
            <a:r>
              <a:rPr lang="en-US" sz="2400" dirty="0">
                <a:solidFill>
                  <a:srgbClr val="FF0000"/>
                </a:solidFill>
              </a:rPr>
              <a:t>Forces and Free Body Diagrams </a:t>
            </a:r>
            <a:r>
              <a:rPr lang="en-US" sz="2400" dirty="0"/>
              <a:t>– Example 4.2  </a:t>
            </a:r>
            <a:r>
              <a:rPr lang="en-US" sz="2400" dirty="0">
                <a:solidFill>
                  <a:srgbClr val="FF0000"/>
                </a:solidFill>
              </a:rPr>
              <a:t>ketchup-slide</a:t>
            </a:r>
          </a:p>
        </p:txBody>
      </p:sp>
      <p:sp>
        <p:nvSpPr>
          <p:cNvPr id="6" name="Content Placeholder 5"/>
          <p:cNvSpPr>
            <a:spLocks noGrp="1"/>
          </p:cNvSpPr>
          <p:nvPr>
            <p:ph idx="1"/>
          </p:nvPr>
        </p:nvSpPr>
        <p:spPr>
          <a:xfrm>
            <a:off x="1857241" y="584776"/>
            <a:ext cx="8229600" cy="5106987"/>
          </a:xfrm>
        </p:spPr>
        <p:txBody>
          <a:bodyPr/>
          <a:lstStyle/>
          <a:p>
            <a:r>
              <a:rPr lang="en-US" sz="2400" dirty="0"/>
              <a:t>Like the previous example, we account for the forces and draw a free body diagram.</a:t>
            </a:r>
          </a:p>
          <a:p>
            <a:r>
              <a:rPr lang="en-US" sz="2400" dirty="0"/>
              <a:t>Again, in this case, the net horizontal force is unbalanced.</a:t>
            </a:r>
          </a:p>
          <a:p>
            <a:r>
              <a:rPr lang="en-US" sz="2400" dirty="0"/>
              <a:t>In this case, the net horizontal force opposes the motion and the bottle slows down (decelerates) until it stops.</a:t>
            </a:r>
          </a:p>
        </p:txBody>
      </p:sp>
      <p:pic>
        <p:nvPicPr>
          <p:cNvPr id="13" name="Picture 12" descr="04_14_Figure.jpg"/>
          <p:cNvPicPr>
            <a:picLocks noChangeAspect="1"/>
          </p:cNvPicPr>
          <p:nvPr/>
        </p:nvPicPr>
        <p:blipFill rotWithShape="1">
          <a:blip r:embed="rId2">
            <a:extLst>
              <a:ext uri="{28A0092B-C50C-407E-A947-70E740481C1C}">
                <a14:useLocalDpi xmlns:a14="http://schemas.microsoft.com/office/drawing/2010/main" val="0"/>
              </a:ext>
            </a:extLst>
          </a:blip>
          <a:srcRect b="6947"/>
          <a:stretch/>
        </p:blipFill>
        <p:spPr>
          <a:xfrm>
            <a:off x="1885594" y="2930236"/>
            <a:ext cx="8601456" cy="243351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124201" y="5434440"/>
                <a:ext cx="5229207" cy="1393715"/>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ea typeface="Cambria Math" panose="02040503050406030204" pitchFamily="18" charset="0"/>
                            </a:rPr>
                          </m:ctrlPr>
                        </m:sSubSup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𝑥</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d>
                    </m:oMath>
                  </m:oMathPara>
                </a14:m>
                <a:endParaRPr lang="en-US" dirty="0">
                  <a:solidFill>
                    <a:srgbClr val="000000"/>
                  </a:solidFill>
                  <a:latin typeface="Times New Roman" panose="02020603050405020304" pitchFamily="18" charset="0"/>
                  <a:ea typeface="ＭＳ Ｐゴシック"/>
                </a:endParaRPr>
              </a:p>
              <a:p>
                <a:pPr fontAlgn="base">
                  <a:spcBef>
                    <a:spcPct val="0"/>
                  </a:spcBef>
                  <a:spcAft>
                    <a:spcPct val="0"/>
                  </a:spcAft>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0−</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2.8</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𝑚</m:t>
                                  </m:r>
                                </m:num>
                                <m:den>
                                  <m:r>
                                    <a:rPr lang="en-US" i="1">
                                      <a:solidFill>
                                        <a:srgbClr val="000000"/>
                                      </a:solidFill>
                                      <a:latin typeface="Cambria Math" panose="02040503050406030204" pitchFamily="18" charset="0"/>
                                    </a:rPr>
                                    <m:t>𝑠</m:t>
                                  </m:r>
                                </m:den>
                              </m:f>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𝑥</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1.0 </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 −0</m:t>
                          </m:r>
                        </m:e>
                      </m:d>
                    </m:oMath>
                  </m:oMathPara>
                </a14:m>
                <a:endParaRPr lang="en-US" dirty="0">
                  <a:solidFill>
                    <a:srgbClr val="000000"/>
                  </a:solidFill>
                  <a:latin typeface="Times New Roman" panose="02020603050405020304" pitchFamily="18" charset="0"/>
                  <a:ea typeface="ＭＳ Ｐゴシック"/>
                </a:endParaRPr>
              </a:p>
              <a:p>
                <a:pPr fontAlgn="base">
                  <a:spcBef>
                    <a:spcPct val="0"/>
                  </a:spcBef>
                  <a:spcAft>
                    <a:spcPct val="0"/>
                  </a:spcAft>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𝑎</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=−3.9</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𝑚</m:t>
                          </m:r>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𝑠</m:t>
                              </m:r>
                            </m:e>
                            <m:sup>
                              <m:r>
                                <a:rPr lang="en-US" i="1">
                                  <a:solidFill>
                                    <a:srgbClr val="000000"/>
                                  </a:solidFill>
                                  <a:latin typeface="Cambria Math" panose="02040503050406030204" pitchFamily="18" charset="0"/>
                                </a:rPr>
                                <m:t>2</m:t>
                              </m:r>
                            </m:sup>
                          </m:sSup>
                        </m:den>
                      </m:f>
                    </m:oMath>
                  </m:oMathPara>
                </a14:m>
                <a:endParaRPr lang="en-US" dirty="0">
                  <a:solidFill>
                    <a:srgbClr val="000000"/>
                  </a:solidFill>
                  <a:latin typeface="Times New Roman" panose="02020603050405020304" pitchFamily="18" charset="0"/>
                  <a:ea typeface="ＭＳ Ｐゴシック"/>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24201" y="5434440"/>
                <a:ext cx="5229207" cy="139371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080657" y="5448866"/>
                <a:ext cx="3276600" cy="1379288"/>
              </a:xfrm>
              <a:prstGeom prst="rect">
                <a:avLst/>
              </a:prstGeom>
              <a:noFill/>
            </p:spPr>
            <p:txBody>
              <a:bodyPr wrap="square" lIns="0" tIns="0" rIns="0" bIns="0" rtlCol="0">
                <a:spAutoFit/>
              </a:bodyPr>
              <a:lstStyle/>
              <a:p>
                <a:pPr fontAlgn="base">
                  <a:spcBef>
                    <a:spcPct val="0"/>
                  </a:spcBef>
                  <a:spcAft>
                    <a:spcPct val="0"/>
                  </a:spcAft>
                </a:pPr>
                <a14:m>
                  <m:oMathPara xmlns:m="http://schemas.openxmlformats.org/officeDocument/2006/math">
                    <m:oMathParaPr>
                      <m:jc m:val="left"/>
                    </m:oMathParaPr>
                    <m:oMath xmlns:m="http://schemas.openxmlformats.org/officeDocument/2006/math">
                      <m:r>
                        <m:rPr>
                          <m:sty m:val="p"/>
                        </m:rPr>
                        <a:rPr lang="el-GR" sz="2000" i="1">
                          <a:solidFill>
                            <a:srgbClr val="000000"/>
                          </a:solidFill>
                          <a:latin typeface="Cambria Math" panose="02040503050406030204" pitchFamily="18" charset="0"/>
                          <a:ea typeface="Cambria Math" panose="02040503050406030204" pitchFamily="18" charset="0"/>
                        </a:rPr>
                        <m:t>Σ</m:t>
                      </m:r>
                      <m:sSub>
                        <m:sSubPr>
                          <m:ctrlPr>
                            <a:rPr lang="el-GR"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𝐹</m:t>
                          </m:r>
                        </m:e>
                        <m:sub>
                          <m:r>
                            <a:rPr lang="en-US" sz="2000" i="1">
                              <a:solidFill>
                                <a:srgbClr val="000000"/>
                              </a:solidFill>
                              <a:latin typeface="Cambria Math" panose="02040503050406030204" pitchFamily="18" charset="0"/>
                              <a:ea typeface="Cambria Math" panose="02040503050406030204" pitchFamily="18" charset="0"/>
                            </a:rPr>
                            <m:t>𝑥</m:t>
                          </m:r>
                        </m:sub>
                      </m:sSub>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𝑓</m:t>
                      </m:r>
                      <m:r>
                        <a:rPr lang="en-US" sz="2000" i="1">
                          <a:solidFill>
                            <a:srgbClr val="000000"/>
                          </a:solidFill>
                          <a:latin typeface="Cambria Math" panose="02040503050406030204" pitchFamily="18" charset="0"/>
                          <a:ea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𝑚</m:t>
                      </m:r>
                      <m:sSub>
                        <m:sSubPr>
                          <m:ctrlPr>
                            <a:rPr lang="en-US" sz="2000" i="1">
                              <a:solidFill>
                                <a:srgbClr val="000000"/>
                              </a:solidFill>
                              <a:latin typeface="Cambria Math" panose="02040503050406030204" pitchFamily="18" charset="0"/>
                              <a:ea typeface="Cambria Math" panose="02040503050406030204" pitchFamily="18" charset="0"/>
                            </a:rPr>
                          </m:ctrlPr>
                        </m:sSubPr>
                        <m:e>
                          <m:r>
                            <a:rPr lang="en-US" sz="2000" i="1">
                              <a:solidFill>
                                <a:srgbClr val="000000"/>
                              </a:solidFill>
                              <a:latin typeface="Cambria Math" panose="02040503050406030204" pitchFamily="18" charset="0"/>
                              <a:ea typeface="Cambria Math" panose="02040503050406030204" pitchFamily="18" charset="0"/>
                            </a:rPr>
                            <m:t>𝑎</m:t>
                          </m:r>
                        </m:e>
                        <m:sub>
                          <m:r>
                            <a:rPr lang="en-US" sz="2000" i="1">
                              <a:solidFill>
                                <a:srgbClr val="000000"/>
                              </a:solidFill>
                              <a:latin typeface="Cambria Math" panose="02040503050406030204" pitchFamily="18" charset="0"/>
                              <a:ea typeface="Cambria Math" panose="02040503050406030204" pitchFamily="18" charset="0"/>
                            </a:rPr>
                            <m:t>𝑥</m:t>
                          </m:r>
                        </m:sub>
                      </m:sSub>
                    </m:oMath>
                  </m:oMathPara>
                </a14:m>
                <a:endParaRPr lang="en-US" sz="2000" dirty="0">
                  <a:solidFill>
                    <a:srgbClr val="000000"/>
                  </a:solidFill>
                  <a:latin typeface="Times New Roman" panose="02020603050405020304" pitchFamily="18" charset="0"/>
                  <a:ea typeface="ＭＳ Ｐゴシック"/>
                </a:endParaRPr>
              </a:p>
              <a:p>
                <a:pPr fontAlgn="base">
                  <a:spcBef>
                    <a:spcPct val="0"/>
                  </a:spcBef>
                  <a:spcAft>
                    <a:spcPct val="0"/>
                  </a:spcAft>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𝑓</m:t>
                          </m:r>
                        </m:e>
                      </m:acc>
                      <m:r>
                        <a:rPr lang="en-US" sz="2000" i="1">
                          <a:solidFill>
                            <a:srgbClr val="000000"/>
                          </a:solidFill>
                          <a:latin typeface="Cambria Math" panose="02040503050406030204" pitchFamily="18" charset="0"/>
                        </a:rPr>
                        <m:t>=</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0.20 </m:t>
                          </m:r>
                          <m:r>
                            <a:rPr lang="en-US" sz="2000" i="1">
                              <a:solidFill>
                                <a:srgbClr val="000000"/>
                              </a:solidFill>
                              <a:latin typeface="Cambria Math" panose="02040503050406030204" pitchFamily="18" charset="0"/>
                            </a:rPr>
                            <m:t>𝑘𝑔</m:t>
                          </m:r>
                        </m:e>
                      </m:d>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−3.9</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𝑚</m:t>
                              </m:r>
                            </m:num>
                            <m:den>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𝑠</m:t>
                                  </m:r>
                                </m:e>
                                <m:sup>
                                  <m:r>
                                    <a:rPr lang="en-US" sz="2000" i="1">
                                      <a:solidFill>
                                        <a:srgbClr val="000000"/>
                                      </a:solidFill>
                                      <a:latin typeface="Cambria Math" panose="02040503050406030204" pitchFamily="18" charset="0"/>
                                    </a:rPr>
                                    <m:t>2</m:t>
                                  </m:r>
                                </m:sup>
                              </m:sSup>
                            </m:den>
                          </m:f>
                        </m:e>
                      </m:d>
                      <m:r>
                        <a:rPr lang="en-US" sz="2000" i="1">
                          <a:solidFill>
                            <a:srgbClr val="000000"/>
                          </a:solidFill>
                          <a:latin typeface="Cambria Math" panose="02040503050406030204" pitchFamily="18" charset="0"/>
                        </a:rPr>
                        <m:t>=−0.78</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𝑚</m:t>
                          </m:r>
                        </m:num>
                        <m:den>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𝑠</m:t>
                              </m:r>
                            </m:e>
                            <m:sup>
                              <m:r>
                                <a:rPr lang="en-US" sz="2000" i="1">
                                  <a:solidFill>
                                    <a:srgbClr val="000000"/>
                                  </a:solidFill>
                                  <a:latin typeface="Cambria Math" panose="02040503050406030204" pitchFamily="18" charset="0"/>
                                </a:rPr>
                                <m:t>2</m:t>
                              </m:r>
                            </m:sup>
                          </m:sSup>
                        </m:den>
                      </m:f>
                      <m:r>
                        <a:rPr lang="en-US" sz="2000" i="1">
                          <a:solidFill>
                            <a:srgbClr val="000000"/>
                          </a:solidFill>
                          <a:latin typeface="Cambria Math" panose="02040503050406030204" pitchFamily="18" charset="0"/>
                        </a:rPr>
                        <m:t>=−0.78 </m:t>
                      </m:r>
                      <m:r>
                        <a:rPr lang="en-US" sz="2000" i="1">
                          <a:solidFill>
                            <a:srgbClr val="000000"/>
                          </a:solidFill>
                          <a:latin typeface="Cambria Math" panose="02040503050406030204" pitchFamily="18" charset="0"/>
                        </a:rPr>
                        <m:t>𝑁</m:t>
                      </m:r>
                    </m:oMath>
                  </m:oMathPara>
                </a14:m>
                <a:endParaRPr lang="en-US" sz="2000" dirty="0">
                  <a:solidFill>
                    <a:srgbClr val="000000"/>
                  </a:solidFill>
                  <a:latin typeface="Times New Roman" panose="02020603050405020304" pitchFamily="18" charset="0"/>
                  <a:ea typeface="ＭＳ Ｐゴシック"/>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080657" y="5448866"/>
                <a:ext cx="3276600" cy="1379288"/>
              </a:xfrm>
              <a:prstGeom prst="rect">
                <a:avLst/>
              </a:prstGeom>
              <a:blipFill>
                <a:blip r:embed="rId4"/>
                <a:stretch>
                  <a:fillRect l="-279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7BC28DD-A56E-4117-9F52-66007FE6B774}"/>
              </a:ext>
            </a:extLst>
          </p:cNvPr>
          <p:cNvSpPr txBox="1"/>
          <p:nvPr/>
        </p:nvSpPr>
        <p:spPr>
          <a:xfrm>
            <a:off x="179572" y="5691763"/>
            <a:ext cx="2814506" cy="646331"/>
          </a:xfrm>
          <a:prstGeom prst="rect">
            <a:avLst/>
          </a:prstGeom>
          <a:noFill/>
        </p:spPr>
        <p:txBody>
          <a:bodyPr wrap="square" rtlCol="0">
            <a:spAutoFit/>
          </a:bodyPr>
          <a:lstStyle/>
          <a:p>
            <a:r>
              <a:rPr lang="en-US" dirty="0">
                <a:solidFill>
                  <a:srgbClr val="FF0000"/>
                </a:solidFill>
              </a:rPr>
              <a:t>Newton</a:t>
            </a:r>
          </a:p>
          <a:p>
            <a:r>
              <a:rPr lang="en-US" dirty="0">
                <a:solidFill>
                  <a:srgbClr val="FF0000"/>
                </a:solidFill>
              </a:rPr>
              <a:t>1 N = (1 kg ) ( 1 m/s^2 )</a:t>
            </a:r>
          </a:p>
        </p:txBody>
      </p:sp>
    </p:spTree>
    <p:extLst>
      <p:ext uri="{BB962C8B-B14F-4D97-AF65-F5344CB8AC3E}">
        <p14:creationId xmlns:p14="http://schemas.microsoft.com/office/powerpoint/2010/main" val="158187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8526</TotalTime>
  <Words>3608</Words>
  <Application>Microsoft Office PowerPoint</Application>
  <PresentationFormat>Widescreen</PresentationFormat>
  <Paragraphs>497</Paragraphs>
  <Slides>51</Slides>
  <Notes>5</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2</vt:i4>
      </vt:variant>
      <vt:variant>
        <vt:lpstr>Slide Titles</vt:lpstr>
      </vt:variant>
      <vt:variant>
        <vt:i4>51</vt:i4>
      </vt:variant>
    </vt:vector>
  </HeadingPairs>
  <TitlesOfParts>
    <vt:vector size="68" baseType="lpstr">
      <vt:lpstr>Arial</vt:lpstr>
      <vt:lpstr>Calibri</vt:lpstr>
      <vt:lpstr>Calibri Light</vt:lpstr>
      <vt:lpstr>Cambria Math</vt:lpstr>
      <vt:lpstr>Libre Franklin</vt:lpstr>
      <vt:lpstr>Noto Sans Symbols</vt:lpstr>
      <vt:lpstr>Symbol</vt:lpstr>
      <vt:lpstr>Times New Roman</vt:lpstr>
      <vt:lpstr>Verdana</vt:lpstr>
      <vt:lpstr>Office Theme</vt:lpstr>
      <vt:lpstr>508 Lecture</vt:lpstr>
      <vt:lpstr>15_HA5Lect_template</vt:lpstr>
      <vt:lpstr>Default Design</vt:lpstr>
      <vt:lpstr>HA5Lect_template</vt:lpstr>
      <vt:lpstr>1_Office Theme</vt:lpstr>
      <vt:lpstr>Equation</vt:lpstr>
      <vt:lpstr>Equation.3</vt:lpstr>
      <vt:lpstr>PowerPoint Presentation</vt:lpstr>
      <vt:lpstr>Dynamics, a New Frontier</vt:lpstr>
      <vt:lpstr>PowerPoint Presentation</vt:lpstr>
      <vt:lpstr>Measurement of Mass</vt:lpstr>
      <vt:lpstr>Astronauts on the moon</vt:lpstr>
      <vt:lpstr>Types of Force Illustrated One – Figure 4.1</vt:lpstr>
      <vt:lpstr>Types of Force Two – Figure 4.2</vt:lpstr>
      <vt:lpstr>Forces and Free Body Diagrams One – Example 4.1</vt:lpstr>
      <vt:lpstr>Forces and Free Body Diagrams – Example 4.2  ketchup-slide</vt:lpstr>
      <vt:lpstr>We Can Solve for Dynamic Information – Example 4.4</vt:lpstr>
      <vt:lpstr>Weight, normal force and a box</vt:lpstr>
      <vt:lpstr>PowerPoint Presentation</vt:lpstr>
      <vt:lpstr>A Force May Be Resolved Into Components </vt:lpstr>
      <vt:lpstr>PowerPoint Presentation</vt:lpstr>
      <vt:lpstr>Pulling a box</vt:lpstr>
      <vt:lpstr>PowerPoint Presentation</vt:lpstr>
      <vt:lpstr>PowerPoint Presentation</vt:lpstr>
      <vt:lpstr>Dynamics, Newton’s Laws</vt:lpstr>
      <vt:lpstr>PowerPoint Presentation</vt:lpstr>
      <vt:lpstr>Newton's First Law – Figure 4.7</vt:lpstr>
      <vt:lpstr>We Determine Effect with the Net Force – Figure 4.8</vt:lpstr>
      <vt:lpstr>Forces are Inertial and Non-inertial – Figure 4.9</vt:lpstr>
      <vt:lpstr>PowerPoint Presentation</vt:lpstr>
      <vt:lpstr>Mass and Newton's Second Law I –Figure 4.11</vt:lpstr>
      <vt:lpstr>Mass and Newton’s Second Law Two – Figure 4.12</vt:lpstr>
      <vt:lpstr>PowerPoint Presentation</vt:lpstr>
      <vt:lpstr>PowerPoint Presentation</vt:lpstr>
      <vt:lpstr>Newton's Third Law      Action – Reaction Pair</vt:lpstr>
      <vt:lpstr>Chapter Summary Figure 5</vt:lpstr>
      <vt:lpstr>You use a cord and pulley to raise boxes up to a loft, moving each box at a constant speed. You raise the first box slowly. If you raise the second box more quickly, what is true about the force exerted by the cord on the box while the box is moving upward?</vt:lpstr>
      <vt:lpstr>pulling a sled, Michelangelo’s assistant</vt:lpstr>
      <vt:lpstr>PowerPoint Presentation</vt:lpstr>
      <vt:lpstr>Use Free Body Diagrams In Any Situation – Figure 4.24</vt:lpstr>
      <vt:lpstr>Forces Transmit Themselves as Tension – Example 4.9</vt:lpstr>
      <vt:lpstr>Unwanted weight loss(descending)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the car out of the sand</vt:lpstr>
      <vt:lpstr>PowerPoint Presentation</vt:lpstr>
      <vt:lpstr>PowerPoint Presentation</vt:lpstr>
      <vt:lpstr> problems with solution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Wenhao Wu</dc:creator>
  <cp:lastModifiedBy>Schuessler, Hans A</cp:lastModifiedBy>
  <cp:revision>462</cp:revision>
  <dcterms:created xsi:type="dcterms:W3CDTF">2017-01-18T03:01:20Z</dcterms:created>
  <dcterms:modified xsi:type="dcterms:W3CDTF">2023-08-31T17:12:54Z</dcterms:modified>
</cp:coreProperties>
</file>