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4.xml" ContentType="application/inkml+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77" r:id="rId3"/>
    <p:sldMasterId id="2147483689" r:id="rId4"/>
    <p:sldMasterId id="2147483701" r:id="rId5"/>
    <p:sldMasterId id="2147483713" r:id="rId6"/>
    <p:sldMasterId id="2147483725" r:id="rId7"/>
    <p:sldMasterId id="2147483737" r:id="rId8"/>
    <p:sldMasterId id="2147483749" r:id="rId9"/>
    <p:sldMasterId id="2147483764" r:id="rId10"/>
    <p:sldMasterId id="2147483768" r:id="rId11"/>
    <p:sldMasterId id="2147483780" r:id="rId12"/>
  </p:sldMasterIdLst>
  <p:notesMasterIdLst>
    <p:notesMasterId r:id="rId74"/>
  </p:notesMasterIdLst>
  <p:sldIdLst>
    <p:sldId id="276" r:id="rId13"/>
    <p:sldId id="371" r:id="rId14"/>
    <p:sldId id="346" r:id="rId15"/>
    <p:sldId id="347" r:id="rId16"/>
    <p:sldId id="398" r:id="rId17"/>
    <p:sldId id="354" r:id="rId18"/>
    <p:sldId id="372" r:id="rId19"/>
    <p:sldId id="335" r:id="rId20"/>
    <p:sldId id="373" r:id="rId21"/>
    <p:sldId id="325" r:id="rId22"/>
    <p:sldId id="313" r:id="rId23"/>
    <p:sldId id="296" r:id="rId24"/>
    <p:sldId id="358" r:id="rId25"/>
    <p:sldId id="328" r:id="rId26"/>
    <p:sldId id="331" r:id="rId27"/>
    <p:sldId id="332" r:id="rId28"/>
    <p:sldId id="396" r:id="rId29"/>
    <p:sldId id="375" r:id="rId30"/>
    <p:sldId id="314" r:id="rId31"/>
    <p:sldId id="361" r:id="rId32"/>
    <p:sldId id="317" r:id="rId33"/>
    <p:sldId id="273" r:id="rId34"/>
    <p:sldId id="349" r:id="rId35"/>
    <p:sldId id="378" r:id="rId36"/>
    <p:sldId id="367" r:id="rId37"/>
    <p:sldId id="297" r:id="rId38"/>
    <p:sldId id="380" r:id="rId39"/>
    <p:sldId id="381" r:id="rId40"/>
    <p:sldId id="348" r:id="rId41"/>
    <p:sldId id="397" r:id="rId42"/>
    <p:sldId id="382" r:id="rId43"/>
    <p:sldId id="310" r:id="rId44"/>
    <p:sldId id="260" r:id="rId45"/>
    <p:sldId id="288" r:id="rId46"/>
    <p:sldId id="363" r:id="rId47"/>
    <p:sldId id="300" r:id="rId48"/>
    <p:sldId id="330" r:id="rId49"/>
    <p:sldId id="320" r:id="rId50"/>
    <p:sldId id="329" r:id="rId51"/>
    <p:sldId id="333" r:id="rId52"/>
    <p:sldId id="343" r:id="rId53"/>
    <p:sldId id="334" r:id="rId54"/>
    <p:sldId id="384" r:id="rId55"/>
    <p:sldId id="326" r:id="rId56"/>
    <p:sldId id="342" r:id="rId57"/>
    <p:sldId id="385" r:id="rId58"/>
    <p:sldId id="386" r:id="rId59"/>
    <p:sldId id="387" r:id="rId60"/>
    <p:sldId id="344" r:id="rId61"/>
    <p:sldId id="391" r:id="rId62"/>
    <p:sldId id="345" r:id="rId63"/>
    <p:sldId id="403" r:id="rId64"/>
    <p:sldId id="399" r:id="rId65"/>
    <p:sldId id="400" r:id="rId66"/>
    <p:sldId id="401" r:id="rId67"/>
    <p:sldId id="402" r:id="rId68"/>
    <p:sldId id="394" r:id="rId69"/>
    <p:sldId id="395" r:id="rId70"/>
    <p:sldId id="392" r:id="rId71"/>
    <p:sldId id="287" r:id="rId72"/>
    <p:sldId id="393"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essler, Hans A" initials="SHA" lastIdx="3" clrIdx="0">
    <p:extLst>
      <p:ext uri="{19B8F6BF-5375-455C-9EA6-DF929625EA0E}">
        <p15:presenceInfo xmlns:p15="http://schemas.microsoft.com/office/powerpoint/2012/main" userId="Schuessler, Hans 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05" autoAdjust="0"/>
    <p:restoredTop sz="94660"/>
  </p:normalViewPr>
  <p:slideViewPr>
    <p:cSldViewPr snapToGrid="0">
      <p:cViewPr varScale="1">
        <p:scale>
          <a:sx n="115" d="100"/>
          <a:sy n="115" d="100"/>
        </p:scale>
        <p:origin x="1668" y="108"/>
      </p:cViewPr>
      <p:guideLst/>
    </p:cSldViewPr>
  </p:slideViewPr>
  <p:notesTextViewPr>
    <p:cViewPr>
      <p:scale>
        <a:sx n="3" d="2"/>
        <a:sy n="3" d="2"/>
      </p:scale>
      <p:origin x="0" y="0"/>
    </p:cViewPr>
  </p:notesTextViewPr>
  <p:sorterViewPr>
    <p:cViewPr>
      <p:scale>
        <a:sx n="116" d="100"/>
        <a:sy n="116" d="100"/>
      </p:scale>
      <p:origin x="0" y="-1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5T09:05:23.096" idx="1">
    <p:pos x="10" y="10"/>
    <p:text>pulling is most efficient</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1-15T12:13:44.560" idx="2">
    <p:pos x="10" y="10"/>
    <p:text>Drag foce doubles . if  v increases by square root of 2</p:text>
    <p:extLst>
      <p:ext uri="{C676402C-5697-4E1C-873F-D02D1690AC5C}">
        <p15:threadingInfo xmlns:p15="http://schemas.microsoft.com/office/powerpoint/2012/main" timeZoneBias="360"/>
      </p:ext>
    </p:extLst>
  </p:cm>
  <p:cm authorId="1" dt="2022-01-15T12:28:24.970" idx="3">
    <p:pos x="10" y="106"/>
    <p:text>to get zero acceleration the drag force must double for the adult to get zero acceleration</p:text>
    <p:extLst>
      <p:ext uri="{C676402C-5697-4E1C-873F-D02D1690AC5C}">
        <p15:threadingInfo xmlns:p15="http://schemas.microsoft.com/office/powerpoint/2012/main" timeZoneBias="360">
          <p15:parentCm authorId="1" idx="2"/>
        </p15:threadingInfo>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7.wmf"/></Relationships>
</file>

<file path=ppt/ink/ink1.xml><?xml version="1.0" encoding="utf-8"?>
<inkml:ink xmlns:inkml="http://www.w3.org/2003/InkML">
  <inkml:definitions>
    <inkml:context xml:id="ctx0">
      <inkml:inkSource xml:id="inkSrc0">
        <inkml:traceFormat>
          <inkml:channel name="X" type="integer" min="-1680" max="3840" units="cm"/>
          <inkml:channel name="Y" type="integer" max="2160" units="cm"/>
          <inkml:channel name="T" type="integer" max="2.14748E9" units="dev"/>
        </inkml:traceFormat>
        <inkml:channelProperties>
          <inkml:channelProperty channel="X" name="resolution" value="92.46231" units="1/cm"/>
          <inkml:channelProperty channel="Y" name="resolution" value="64.28571" units="1/cm"/>
          <inkml:channelProperty channel="T" name="resolution" value="1" units="1/dev"/>
        </inkml:channelProperties>
      </inkml:inkSource>
      <inkml:timestamp xml:id="ts0" timeString="2022-02-09T18:10:20.398"/>
    </inkml:context>
    <inkml:brush xml:id="br0">
      <inkml:brushProperty name="width" value="0.05292" units="cm"/>
      <inkml:brushProperty name="height" value="0.05292" units="cm"/>
      <inkml:brushProperty name="color" value="#FF0000"/>
    </inkml:brush>
  </inkml:definitions>
  <inkml:trace contextRef="#ctx0" brushRef="#br0">4482 17998 0</inkml:trace>
  <inkml:trace contextRef="#ctx0" brushRef="#br0" timeOffset="1082.46">2686 18107 0</inkml:trace>
  <inkml:trace contextRef="#ctx0" brushRef="#br0" timeOffset="25593.24">2413 17435 0</inkml:trace>
  <inkml:trace contextRef="#ctx0" brushRef="#br0" timeOffset="75016.28">14406 13444 0,'18'-18'687,"0"18"-484,0 0 641,0 0-828,1 0-16,-1 0 15,0 0 1173,0 0-1110,0 0 47,0-18-110,0 18 126,55 18-110,-37-18-15,-18 0 78,-18 18-79,0 0 1,0 18 171,0 1 17,0-19-189,0 0 16,-18 0 126,18 0-157,-18 0 93,0-18-14,0 18-64,-18-18 141,17 19-140,-17-1 93,18-18-62,0 18-47,-18 0 2000,-1-18-1953,37 54 719,0-17-766,0 17 15,0-36-15,0 19 16,0-19 0,0 0 562,18-18-563,1 0-15,-1 0 32,0 0-32,0 0 15,36 0 188,-35 0-187,35 0-16,-18 0 16,1 0-16,-19-18 15,0 18-15</inkml:trace>
</inkml:ink>
</file>

<file path=ppt/ink/ink2.xml><?xml version="1.0" encoding="utf-8"?>
<inkml:ink xmlns:inkml="http://www.w3.org/2003/InkML">
  <inkml:definitions>
    <inkml:context xml:id="ctx0">
      <inkml:inkSource xml:id="inkSrc0">
        <inkml:traceFormat>
          <inkml:channel name="X" type="integer" min="-1680" max="3840" units="cm"/>
          <inkml:channel name="Y" type="integer" max="2160" units="cm"/>
          <inkml:channel name="T" type="integer" max="2.14748E9" units="dev"/>
        </inkml:traceFormat>
        <inkml:channelProperties>
          <inkml:channelProperty channel="X" name="resolution" value="92.46231" units="1/cm"/>
          <inkml:channelProperty channel="Y" name="resolution" value="64.28571" units="1/cm"/>
          <inkml:channelProperty channel="T" name="resolution" value="1" units="1/dev"/>
        </inkml:channelProperties>
      </inkml:inkSource>
      <inkml:timestamp xml:id="ts0" timeString="2022-02-09T02:52:06.484"/>
    </inkml:context>
    <inkml:brush xml:id="br0">
      <inkml:brushProperty name="width" value="0.05292" units="cm"/>
      <inkml:brushProperty name="height" value="0.05292" units="cm"/>
      <inkml:brushProperty name="color" value="#FF0000"/>
    </inkml:brush>
  </inkml:definitions>
  <inkml:trace contextRef="#ctx0" brushRef="#br0">11340 8182 0</inkml:trace>
  <inkml:trace contextRef="#ctx0" brushRef="#br0" timeOffset="29543.24">9925 7584 0,'-19'0'938,"1"0"-829,0 0-93,0 18 93,0-18-93,-18 0-1,-19 54 626,37-36-625,18 1-1,0-1 1,0 0 15,18-18 610,0 0-610,0 0-15,1 0 15,17 0 31,-18 0 32,18 0-78,-18 0 328,1 0-329,-1-18 532,0 18-531,0 0-1,0 0 32,0-18 47</inkml:trace>
  <inkml:trace contextRef="#ctx0" brushRef="#br0" timeOffset="47790.11">11158 9108 0,'0'-18'406,"-18"18"-234,0 0 62,0 18-109,18 0-109,-18-18 171,18 18-171,-18-18 78,18 18-47,-19-18 78,1 18-63,18 0 63,-18-18 406,18 19-312,0 17-203,36 55 15,-17-91 63,-1 0 234,0 0-313,0 0 48,0 0-47,0 0-1,0 0 126,1 0 15,-1 0-140,0 0 452</inkml:trace>
  <inkml:trace contextRef="#ctx0" brushRef="#br0" timeOffset="117959.96">11049 8001 0,'0'-18'781,"-18"18"-781,-18 0 344,0 0-344,18 0 16,-1 0-1,1 0 110,0 0-109,0 0-16,0 18 359,0-18-359,0 0 297,-1 36-297,19 1 16,0 35 15,-18-54-15,18 19 15,0 17 0,0-36 407,18-18-407,1 0-16,-1 0 17,0 0-1,36-18-15,-36 18 437,-18-18-391</inkml:trace>
  <inkml:trace contextRef="#ctx0" brushRef="#br0" timeOffset="120125.84">3339 8164 0</inkml:trace>
</inkml:ink>
</file>

<file path=ppt/ink/ink3.xml><?xml version="1.0" encoding="utf-8"?>
<inkml:ink xmlns:inkml="http://www.w3.org/2003/InkML">
  <inkml:definitions>
    <inkml:context xml:id="ctx0">
      <inkml:inkSource xml:id="inkSrc0">
        <inkml:traceFormat>
          <inkml:channel name="X" type="integer" min="-1680" max="3840" units="cm"/>
          <inkml:channel name="Y" type="integer" max="2160" units="cm"/>
          <inkml:channel name="T" type="integer" max="2.14748E9" units="dev"/>
        </inkml:traceFormat>
        <inkml:channelProperties>
          <inkml:channelProperty channel="X" name="resolution" value="92.46231" units="1/cm"/>
          <inkml:channelProperty channel="Y" name="resolution" value="64.28571" units="1/cm"/>
          <inkml:channelProperty channel="T" name="resolution" value="1" units="1/dev"/>
        </inkml:channelProperties>
      </inkml:inkSource>
      <inkml:timestamp xml:id="ts0" timeString="2023-02-06T18:14:59.941"/>
    </inkml:context>
    <inkml:brush xml:id="br0">
      <inkml:brushProperty name="width" value="0.05292" units="cm"/>
      <inkml:brushProperty name="height" value="0.05292" units="cm"/>
      <inkml:brushProperty name="color" value="#FF0000"/>
    </inkml:brush>
  </inkml:definitions>
  <inkml:trace contextRef="#ctx0" brushRef="#br0">9633 10497 0</inkml:trace>
  <inkml:trace contextRef="#ctx0" brushRef="#br0" timeOffset="148296.18">376 14159 0,'25'0'1062,"-25"12"-1046,38 26 234,-26-13-234,51 50-16,-50-12 15,-13-51 1,25 14-16,-13-26 62,1 0 735,24 0-781,1 0-16,25 0 15,-38 0-15,38-13 16,-26 13 0,-12-13 484,0-12-500,76-37 15,-89 37-15,26 12 16,-1-12-16,1-13 16,-25 26-16,12-1 15,-13-12-15,1 13 16,12-1 62,-75 13 516,37 0-594,1-12 859,12-14-765,0-24-94,0-38 15,0 51-15,0-13 16,0 25-16,0 12 16,0 1-16,-25-14 390,-1 26-390,-11 0 16,-1 0 0,26 0-16,-64 0 218,14 13-218,-1-13 16,0 38-16,51-38 16,-13 25-1,12-25 501,1 12-501,-14 26 439,-36 75-454,-1 25 15,25-51-15,13 1 16,-25 38-16,0-26 15,37-87-15</inkml:trace>
</inkml:ink>
</file>

<file path=ppt/ink/ink4.xml><?xml version="1.0" encoding="utf-8"?>
<inkml:ink xmlns:inkml="http://www.w3.org/2003/InkML">
  <inkml:definitions>
    <inkml:context xml:id="ctx0">
      <inkml:inkSource xml:id="inkSrc0">
        <inkml:traceFormat>
          <inkml:channel name="X" type="integer" min="-1680" max="3840" units="cm"/>
          <inkml:channel name="Y" type="integer" max="2160" units="cm"/>
          <inkml:channel name="T" type="integer" max="2.14748E9" units="dev"/>
        </inkml:traceFormat>
        <inkml:channelProperties>
          <inkml:channelProperty channel="X" name="resolution" value="92.46231" units="1/cm"/>
          <inkml:channelProperty channel="Y" name="resolution" value="64.28571" units="1/cm"/>
          <inkml:channelProperty channel="T" name="resolution" value="1" units="1/dev"/>
        </inkml:channelProperties>
      </inkml:inkSource>
      <inkml:timestamp xml:id="ts0" timeString="2023-02-06T18:44:09.653"/>
    </inkml:context>
    <inkml:brush xml:id="br0">
      <inkml:brushProperty name="width" value="0.05292" units="cm"/>
      <inkml:brushProperty name="height" value="0.05292" units="cm"/>
      <inkml:brushProperty name="color" value="#FF0000"/>
    </inkml:brush>
  </inkml:definitions>
  <inkml:trace contextRef="#ctx0" brushRef="#br0">9294 10986 0,'13'0'125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702DE-5B0D-4B30-92EE-A28E1660656D}" type="datetimeFigureOut">
              <a:rPr lang="en-US" smtClean="0"/>
              <a:t>9/1/2023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61809-6673-4F45-8AF8-8487780D33DC}" type="slidenum">
              <a:rPr lang="en-US" smtClean="0"/>
              <a:t>‹#›</a:t>
            </a:fld>
            <a:endParaRPr lang="en-US"/>
          </a:p>
        </p:txBody>
      </p:sp>
    </p:spTree>
    <p:extLst>
      <p:ext uri="{BB962C8B-B14F-4D97-AF65-F5344CB8AC3E}">
        <p14:creationId xmlns:p14="http://schemas.microsoft.com/office/powerpoint/2010/main" val="306256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Answer: b) Rope 1 pulls harder on cart A than rope 2 pulls on cart B.</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D06030-A43E-3640-991B-A2F99FE93F48}"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4559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81544D-272D-B840-A322-42D87597A087}"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Unnumbered Figure 1 Page 132</a:t>
            </a:r>
            <a:endParaRPr lang="en-US" dirty="0">
              <a:solidFill>
                <a:srgbClr val="000000"/>
              </a:solidFill>
            </a:endParaRPr>
          </a:p>
        </p:txBody>
      </p:sp>
    </p:spTree>
    <p:extLst>
      <p:ext uri="{BB962C8B-B14F-4D97-AF65-F5344CB8AC3E}">
        <p14:creationId xmlns:p14="http://schemas.microsoft.com/office/powerpoint/2010/main" val="2625041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81544D-272D-B840-A322-42D87597A087}"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7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Unnumbered Figure 1 Page 134</a:t>
            </a:r>
            <a:endParaRPr lang="en-US" dirty="0">
              <a:solidFill>
                <a:srgbClr val="000000"/>
              </a:solidFill>
            </a:endParaRPr>
          </a:p>
        </p:txBody>
      </p:sp>
    </p:spTree>
    <p:extLst>
      <p:ext uri="{BB962C8B-B14F-4D97-AF65-F5344CB8AC3E}">
        <p14:creationId xmlns:p14="http://schemas.microsoft.com/office/powerpoint/2010/main" val="34584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Answer: c)</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D06030-A43E-3640-991B-A2F99FE93F48}"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3275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5"/>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2250" b="1" i="0" u="none" strike="noStrike" cap="none">
                <a:solidFill>
                  <a:srgbClr val="007FA3"/>
                </a:solidFill>
                <a:latin typeface="+mj-lt"/>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26" name="Content Placeholder"/>
          <p:cNvSpPr txBox="1">
            <a:spLocks noGrp="1"/>
          </p:cNvSpPr>
          <p:nvPr>
            <p:ph type="body" idx="1"/>
          </p:nvPr>
        </p:nvSpPr>
        <p:spPr>
          <a:xfrm>
            <a:off x="457200" y="1600204"/>
            <a:ext cx="8229600" cy="4525963"/>
          </a:xfrm>
          <a:prstGeom prst="rect">
            <a:avLst/>
          </a:prstGeom>
          <a:noFill/>
          <a:ln>
            <a:noFill/>
          </a:ln>
        </p:spPr>
        <p:txBody>
          <a:bodyPr lIns="91425" tIns="91425" rIns="91425" bIns="91425" anchor="t" anchorCtr="0"/>
          <a:lstStyle>
            <a:lvl1pPr marL="191700" marR="0" lvl="0" indent="-191700" algn="l" rtl="0">
              <a:spcBef>
                <a:spcPts val="1125"/>
              </a:spcBef>
              <a:buClr>
                <a:srgbClr val="007FA3"/>
              </a:buClr>
              <a:buSzPct val="100000"/>
              <a:buFont typeface="Arial" panose="020B0604020202020204" pitchFamily="34" charset="0"/>
              <a:buChar char="•"/>
              <a:tabLst>
                <a:tab pos="132160" algn="l"/>
              </a:tabLst>
              <a:defRPr sz="1650" b="0" i="0" u="none" strike="noStrike" cap="none">
                <a:solidFill>
                  <a:schemeClr val="dk1"/>
                </a:solidFill>
                <a:latin typeface="+mn-lt"/>
                <a:ea typeface="Arial"/>
                <a:cs typeface="Arial"/>
                <a:sym typeface="Arial"/>
              </a:defRPr>
            </a:lvl1pPr>
            <a:lvl2pPr marL="557213" marR="0" lvl="1" indent="-212598" algn="l" rtl="0">
              <a:spcBef>
                <a:spcPts val="450"/>
              </a:spcBef>
              <a:buClr>
                <a:srgbClr val="007FA3"/>
              </a:buClr>
              <a:buSzPct val="100000"/>
              <a:buFont typeface="Arial"/>
              <a:buChar char="–"/>
              <a:defRPr sz="1650" b="0" i="0" u="none" strike="noStrike" cap="none">
                <a:solidFill>
                  <a:schemeClr val="dk1"/>
                </a:solidFill>
                <a:latin typeface="+mn-lt"/>
                <a:ea typeface="Arial"/>
                <a:cs typeface="Arial"/>
                <a:sym typeface="Arial"/>
              </a:defRPr>
            </a:lvl2pPr>
            <a:lvl3pPr marL="857250" marR="0" lvl="2" indent="-171450" algn="l" rtl="0">
              <a:spcBef>
                <a:spcPts val="450"/>
              </a:spcBef>
              <a:buClr>
                <a:srgbClr val="007FA3"/>
              </a:buClr>
              <a:buSzPct val="100000"/>
              <a:buFont typeface="Noto Sans Symbols"/>
              <a:buChar char="▪"/>
              <a:defRPr sz="1650" b="0" i="0" u="none" strike="noStrike" cap="none">
                <a:solidFill>
                  <a:schemeClr val="dk1"/>
                </a:solidFill>
                <a:latin typeface="+mn-lt"/>
                <a:ea typeface="Arial"/>
                <a:cs typeface="Arial"/>
                <a:sym typeface="Arial"/>
              </a:defRPr>
            </a:lvl3pPr>
            <a:lvl4pPr marL="1200150" marR="0" lvl="3" indent="-95250" algn="l" rtl="0">
              <a:spcBef>
                <a:spcPts val="450"/>
              </a:spcBef>
              <a:buClr>
                <a:srgbClr val="007FA3"/>
              </a:buClr>
              <a:buSzPct val="100000"/>
              <a:buFont typeface="Arial"/>
              <a:buChar char="–"/>
              <a:defRPr sz="1200" b="0" i="0" u="none" strike="noStrike" cap="none">
                <a:solidFill>
                  <a:schemeClr val="dk1"/>
                </a:solidFill>
                <a:latin typeface="Arial"/>
                <a:ea typeface="Arial"/>
                <a:cs typeface="Arial"/>
                <a:sym typeface="Arial"/>
              </a:defRPr>
            </a:lvl4pPr>
            <a:lvl5pPr marL="1543050" marR="0" lvl="4" indent="-95250" algn="l" rtl="0">
              <a:spcBef>
                <a:spcPts val="450"/>
              </a:spcBef>
              <a:buClr>
                <a:srgbClr val="007FA3"/>
              </a:buClr>
              <a:buSzPct val="100000"/>
              <a:buFont typeface="Arial"/>
              <a:buChar char="•"/>
              <a:defRPr sz="1200" b="0" i="0" u="none" strike="noStrike" cap="none">
                <a:solidFill>
                  <a:schemeClr val="dk1"/>
                </a:solidFill>
                <a:latin typeface="Arial"/>
                <a:ea typeface="Arial"/>
                <a:cs typeface="Arial"/>
                <a:sym typeface="Arial"/>
              </a:defRPr>
            </a:lvl5pPr>
            <a:lvl6pPr marL="1885950" marR="0" lvl="5" indent="-95250" algn="l" rtl="0">
              <a:spcBef>
                <a:spcPts val="225"/>
              </a:spcBef>
              <a:buClr>
                <a:srgbClr val="007FA3"/>
              </a:buClr>
              <a:buSzPct val="100000"/>
              <a:buFont typeface="Arial"/>
              <a:buChar char="•"/>
              <a:defRPr sz="1200" b="0" i="0" u="none" strike="noStrike" cap="none">
                <a:solidFill>
                  <a:schemeClr val="dk1"/>
                </a:solidFill>
                <a:latin typeface="Arial"/>
                <a:ea typeface="Arial"/>
                <a:cs typeface="Arial"/>
                <a:sym typeface="Arial"/>
              </a:defRPr>
            </a:lvl6pPr>
            <a:lvl7pPr marL="2228850" marR="0" lvl="6" indent="-95250" algn="l" rtl="0">
              <a:spcBef>
                <a:spcPts val="225"/>
              </a:spcBef>
              <a:buClr>
                <a:srgbClr val="007FA3"/>
              </a:buClr>
              <a:buSzPct val="100000"/>
              <a:buFont typeface="Arial"/>
              <a:buChar char="•"/>
              <a:defRPr sz="1200" b="0" i="0" u="none" strike="noStrike" cap="none">
                <a:solidFill>
                  <a:schemeClr val="dk1"/>
                </a:solidFill>
                <a:latin typeface="Arial"/>
                <a:ea typeface="Arial"/>
                <a:cs typeface="Arial"/>
                <a:sym typeface="Arial"/>
              </a:defRPr>
            </a:lvl7pPr>
            <a:lvl8pPr marL="2571750" marR="0" lvl="7" indent="-95250" algn="l" rtl="0">
              <a:spcBef>
                <a:spcPts val="225"/>
              </a:spcBef>
              <a:buClr>
                <a:srgbClr val="007FA3"/>
              </a:buClr>
              <a:buSzPct val="100000"/>
              <a:buFont typeface="Arial"/>
              <a:buChar char="•"/>
              <a:defRPr sz="1200" b="0" i="0" u="none" strike="noStrike" cap="none">
                <a:solidFill>
                  <a:schemeClr val="dk1"/>
                </a:solidFill>
                <a:latin typeface="Arial"/>
                <a:ea typeface="Arial"/>
                <a:cs typeface="Arial"/>
                <a:sym typeface="Arial"/>
              </a:defRPr>
            </a:lvl8pPr>
            <a:lvl9pPr marL="2914650" marR="0" lvl="8" indent="-95250" algn="l" rtl="0">
              <a:spcBef>
                <a:spcPts val="225"/>
              </a:spcBef>
              <a:buClr>
                <a:srgbClr val="007FA3"/>
              </a:buClr>
              <a:buSzPct val="100000"/>
              <a:buFont typeface="Arial"/>
              <a:buChar char="•"/>
              <a:defRPr sz="1200" b="0" i="0" u="none" strike="noStrike" cap="none">
                <a:solidFill>
                  <a:schemeClr val="dk1"/>
                </a:solidFill>
                <a:latin typeface="Arial"/>
                <a:ea typeface="Arial"/>
                <a:cs typeface="Arial"/>
                <a:sym typeface="Arial"/>
              </a:defRPr>
            </a:lvl9pPr>
          </a:lstStyle>
          <a:p>
            <a:endParaRPr lang="en-IN" dirty="0"/>
          </a:p>
          <a:p>
            <a:pPr lvl="1"/>
            <a:endParaRPr lang="en-IN" dirty="0"/>
          </a:p>
          <a:p>
            <a:pPr lvl="2"/>
            <a:endParaRPr lang="en-IN" dirty="0"/>
          </a:p>
        </p:txBody>
      </p:sp>
    </p:spTree>
    <p:extLst>
      <p:ext uri="{BB962C8B-B14F-4D97-AF65-F5344CB8AC3E}">
        <p14:creationId xmlns:p14="http://schemas.microsoft.com/office/powerpoint/2010/main" val="1983456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4"/>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2700" b="1" i="0" u="none" strike="noStrike" cap="none">
                <a:solidFill>
                  <a:schemeClr val="lt1"/>
                </a:solidFill>
                <a:latin typeface="+mj-lt"/>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20" name="Shape 20"/>
          <p:cNvSpPr txBox="1">
            <a:spLocks noGrp="1"/>
          </p:cNvSpPr>
          <p:nvPr>
            <p:ph type="subTitle" idx="1"/>
          </p:nvPr>
        </p:nvSpPr>
        <p:spPr>
          <a:xfrm>
            <a:off x="674689"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342900" marR="0" lvl="1" indent="0" algn="ctr" rtl="0">
              <a:spcBef>
                <a:spcPts val="450"/>
              </a:spcBef>
              <a:buClr>
                <a:srgbClr val="007FA3"/>
              </a:buClr>
              <a:buFont typeface="Arial"/>
              <a:buNone/>
              <a:defRPr sz="1200" b="0" i="0" u="none" strike="noStrike" cap="none">
                <a:solidFill>
                  <a:srgbClr val="888888"/>
                </a:solidFill>
                <a:latin typeface="Arial"/>
                <a:ea typeface="Arial"/>
                <a:cs typeface="Arial"/>
                <a:sym typeface="Arial"/>
              </a:defRPr>
            </a:lvl2pPr>
            <a:lvl3pPr marL="685800" marR="0" lvl="2" indent="0" algn="ctr" rtl="0">
              <a:spcBef>
                <a:spcPts val="450"/>
              </a:spcBef>
              <a:buClr>
                <a:srgbClr val="007FA3"/>
              </a:buClr>
              <a:buFont typeface="Noto Sans Symbols"/>
              <a:buNone/>
              <a:defRPr sz="1200" b="0" i="0" u="none" strike="noStrike" cap="none">
                <a:solidFill>
                  <a:srgbClr val="888888"/>
                </a:solidFill>
                <a:latin typeface="Arial"/>
                <a:ea typeface="Arial"/>
                <a:cs typeface="Arial"/>
                <a:sym typeface="Arial"/>
              </a:defRPr>
            </a:lvl3pPr>
            <a:lvl4pPr marL="1028700" marR="0" lvl="3" indent="0" algn="ctr" rtl="0">
              <a:spcBef>
                <a:spcPts val="450"/>
              </a:spcBef>
              <a:buClr>
                <a:srgbClr val="007FA3"/>
              </a:buClr>
              <a:buFont typeface="Arial"/>
              <a:buNone/>
              <a:defRPr sz="1200" b="0" i="0" u="none" strike="noStrike" cap="none">
                <a:solidFill>
                  <a:srgbClr val="888888"/>
                </a:solidFill>
                <a:latin typeface="Arial"/>
                <a:ea typeface="Arial"/>
                <a:cs typeface="Arial"/>
                <a:sym typeface="Arial"/>
              </a:defRPr>
            </a:lvl4pPr>
            <a:lvl5pPr marL="1371600" marR="0" lvl="4" indent="0" algn="ctr" rtl="0">
              <a:spcBef>
                <a:spcPts val="450"/>
              </a:spcBef>
              <a:buClr>
                <a:srgbClr val="007FA3"/>
              </a:buClr>
              <a:buFont typeface="Arial"/>
              <a:buNone/>
              <a:defRPr sz="1200" b="0" i="0" u="none" strike="noStrike" cap="none">
                <a:solidFill>
                  <a:srgbClr val="888888"/>
                </a:solidFill>
                <a:latin typeface="Arial"/>
                <a:ea typeface="Arial"/>
                <a:cs typeface="Arial"/>
                <a:sym typeface="Arial"/>
              </a:defRPr>
            </a:lvl5pPr>
            <a:lvl6pPr marL="1714500" marR="0" lvl="5" indent="0" algn="ctr" rtl="0">
              <a:spcBef>
                <a:spcPts val="225"/>
              </a:spcBef>
              <a:buClr>
                <a:srgbClr val="007FA3"/>
              </a:buClr>
              <a:buFont typeface="Arial"/>
              <a:buNone/>
              <a:defRPr sz="1200" b="0" i="0" u="none" strike="noStrike" cap="none">
                <a:solidFill>
                  <a:srgbClr val="888888"/>
                </a:solidFill>
                <a:latin typeface="Arial"/>
                <a:ea typeface="Arial"/>
                <a:cs typeface="Arial"/>
                <a:sym typeface="Arial"/>
              </a:defRPr>
            </a:lvl6pPr>
            <a:lvl7pPr marL="2057400" marR="0" lvl="6" indent="0" algn="ctr" rtl="0">
              <a:spcBef>
                <a:spcPts val="225"/>
              </a:spcBef>
              <a:buClr>
                <a:srgbClr val="007FA3"/>
              </a:buClr>
              <a:buFont typeface="Arial"/>
              <a:buNone/>
              <a:defRPr sz="1200" b="0" i="0" u="none" strike="noStrike" cap="none">
                <a:solidFill>
                  <a:srgbClr val="888888"/>
                </a:solidFill>
                <a:latin typeface="Arial"/>
                <a:ea typeface="Arial"/>
                <a:cs typeface="Arial"/>
                <a:sym typeface="Arial"/>
              </a:defRPr>
            </a:lvl7pPr>
            <a:lvl8pPr marL="2400300" marR="0" lvl="7" indent="0" algn="ctr" rtl="0">
              <a:spcBef>
                <a:spcPts val="225"/>
              </a:spcBef>
              <a:buClr>
                <a:srgbClr val="007FA3"/>
              </a:buClr>
              <a:buFont typeface="Arial"/>
              <a:buNone/>
              <a:defRPr sz="1200" b="0" i="0" u="none" strike="noStrike" cap="none">
                <a:solidFill>
                  <a:srgbClr val="888888"/>
                </a:solidFill>
                <a:latin typeface="Arial"/>
                <a:ea typeface="Arial"/>
                <a:cs typeface="Arial"/>
                <a:sym typeface="Arial"/>
              </a:defRPr>
            </a:lvl8pPr>
            <a:lvl9pPr marL="2743200" marR="0" lvl="8" indent="0" algn="ctr" rtl="0">
              <a:spcBef>
                <a:spcPts val="225"/>
              </a:spcBef>
              <a:buClr>
                <a:srgbClr val="007FA3"/>
              </a:buClr>
              <a:buFont typeface="Arial"/>
              <a:buNone/>
              <a:defRPr sz="12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71"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82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6335714" y="113075"/>
            <a:ext cx="2133599" cy="182879"/>
          </a:xfrm>
          <a:prstGeom prst="rect">
            <a:avLst/>
          </a:prstGeom>
          <a:noFill/>
          <a:ln>
            <a:noFill/>
          </a:ln>
        </p:spPr>
        <p:txBody>
          <a:bodyPr lIns="91425" tIns="91425" rIns="91425" bIns="91425" anchor="ctr" anchorCtr="0"/>
          <a:lstStyle>
            <a:lvl1pPr marL="0" marR="0" lvl="0" indent="0" algn="r" rtl="0">
              <a:spcBef>
                <a:spcPts val="0"/>
              </a:spcBef>
              <a:buNone/>
              <a:defRPr sz="675" b="0" i="0" u="none" strike="noStrike" cap="none">
                <a:solidFill>
                  <a:schemeClr val="lt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8469313" y="113075"/>
            <a:ext cx="551783" cy="182879"/>
          </a:xfrm>
          <a:prstGeom prst="rect">
            <a:avLst/>
          </a:prstGeom>
          <a:noFill/>
          <a:ln>
            <a:noFill/>
          </a:ln>
        </p:spPr>
        <p:txBody>
          <a:bodyPr lIns="91425" tIns="45700" rIns="91425" bIns="45700" anchor="ctr" anchorCtr="0">
            <a:noAutofit/>
          </a:bodyPr>
          <a:lstStyle/>
          <a:p>
            <a:pPr algn="r">
              <a:buSzPct val="25000"/>
              <a:defRPr/>
            </a:pPr>
            <a:fld id="{00000000-1234-1234-1234-123412341234}" type="slidenum">
              <a:rPr lang="en-US" sz="675" kern="0" smtClean="0">
                <a:solidFill>
                  <a:srgbClr val="FFFFFF"/>
                </a:solidFill>
                <a:ea typeface="Arial"/>
                <a:cs typeface="Arial"/>
                <a:sym typeface="Arial"/>
              </a:rPr>
              <a:pPr algn="r">
                <a:buSzPct val="25000"/>
                <a:defRPr/>
              </a:pPr>
              <a:t>‹#›</a:t>
            </a:fld>
            <a:endParaRPr lang="en-US" sz="675" kern="0">
              <a:solidFill>
                <a:srgbClr val="FFFFFF"/>
              </a:solidFill>
              <a:ea typeface="Arial"/>
              <a:cs typeface="Arial"/>
              <a:sym typeface="Arial"/>
            </a:endParaRPr>
          </a:p>
        </p:txBody>
      </p:sp>
    </p:spTree>
    <p:extLst>
      <p:ext uri="{BB962C8B-B14F-4D97-AF65-F5344CB8AC3E}">
        <p14:creationId xmlns:p14="http://schemas.microsoft.com/office/powerpoint/2010/main" val="1601176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4674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8044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686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0873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8200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2679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8912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7089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3384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47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7" y="3124200"/>
            <a:ext cx="6569075" cy="461665"/>
          </a:xfrm>
          <a:extLst>
            <a:ext uri="{909E8E84-426E-40dd-AFC4-6F175D3DCCD1}">
              <a14:hiddenFill xmlns:a14="http://schemas.microsoft.com/office/drawing/2010/main" xmlns="">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7" y="4860925"/>
            <a:ext cx="6569075" cy="323165"/>
          </a:xfrm>
        </p:spPr>
        <p:txBody>
          <a:bodyPr>
            <a:spAutoFit/>
          </a:bodyPr>
          <a:lstStyle>
            <a:lvl1pPr marL="0" indent="0">
              <a:buFontTx/>
              <a:buNone/>
              <a:defRPr sz="15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sz="1350" dirty="0">
              <a:solidFill>
                <a:srgbClr val="BBE0E3"/>
              </a:solidFill>
              <a:latin typeface="Arial" charset="0"/>
            </a:endParaRPr>
          </a:p>
        </p:txBody>
      </p:sp>
      <p:sp>
        <p:nvSpPr>
          <p:cNvPr id="4102" name="Text Box 6"/>
          <p:cNvSpPr txBox="1">
            <a:spLocks noChangeArrowheads="1"/>
          </p:cNvSpPr>
          <p:nvPr/>
        </p:nvSpPr>
        <p:spPr bwMode="auto">
          <a:xfrm>
            <a:off x="365125" y="44453"/>
            <a:ext cx="8001000" cy="41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100" dirty="0">
                <a:solidFill>
                  <a:srgbClr val="FFFFFF"/>
                </a:solidFill>
                <a:latin typeface="Arial" charset="0"/>
              </a:rPr>
              <a:t>Chapter 5 Lecture</a:t>
            </a:r>
          </a:p>
        </p:txBody>
      </p:sp>
      <p:pic>
        <p:nvPicPr>
          <p:cNvPr id="9" name="Picture 8" descr="YOUN2785_10_thumbnai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18056543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 xmlns:a14="http://schemas.microsoft.com/office/drawing/2010/main">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dirty="0">
              <a:solidFill>
                <a:srgbClr val="BBE0E3"/>
              </a:solidFill>
              <a:latin typeface="Arial" charset="0"/>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solidFill>
                  <a:srgbClr val="FFFFFF"/>
                </a:solidFill>
                <a:latin typeface="Arial" charset="0"/>
              </a:rPr>
              <a:t>Chapter 5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9414983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34281023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38295935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60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43163"/>
            <a:ext cx="4191000" cy="160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236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974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600075" indent="-257175">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2562447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7"/>
            <a:ext cx="4038600" cy="5106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7"/>
            <a:ext cx="4038600" cy="5106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318090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8229600" cy="461665"/>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4"/>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4"/>
            <a:ext cx="4191000" cy="160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43163"/>
            <a:ext cx="4191000" cy="160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243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8229600" cy="461665"/>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4"/>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4"/>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5417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7" y="3124200"/>
            <a:ext cx="6569075" cy="369332"/>
          </a:xfrm>
          <a:extLst>
            <a:ext uri="{909E8E84-426E-40dd-AFC4-6F175D3DCCD1}">
              <a14:hiddenFill xmlns="" xmlns:a14="http://schemas.microsoft.com/office/drawing/2010/main">
                <a:solidFill>
                  <a:schemeClr val="accent1"/>
                </a:solidFill>
              </a14:hiddenFill>
            </a:ext>
          </a:extLst>
        </p:spPr>
        <p:txBody>
          <a:bodyPr lIns="91440"/>
          <a:lstStyle>
            <a:lvl1pPr>
              <a:defRPr sz="1800"/>
            </a:lvl1pPr>
          </a:lstStyle>
          <a:p>
            <a:pPr lvl="0"/>
            <a:r>
              <a:rPr lang="en-US" noProof="0"/>
              <a:t>Click to edit Master title style</a:t>
            </a:r>
          </a:p>
        </p:txBody>
      </p:sp>
      <p:sp>
        <p:nvSpPr>
          <p:cNvPr id="4099" name="Rectangle 3"/>
          <p:cNvSpPr>
            <a:spLocks noGrp="1" noChangeArrowheads="1"/>
          </p:cNvSpPr>
          <p:nvPr>
            <p:ph type="subTitle" idx="1"/>
          </p:nvPr>
        </p:nvSpPr>
        <p:spPr bwMode="auto">
          <a:xfrm>
            <a:off x="365127" y="3811588"/>
            <a:ext cx="6569075" cy="369332"/>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buFontTx/>
              <a:buNone/>
              <a:defRPr sz="1800"/>
            </a:lvl1pPr>
          </a:lstStyle>
          <a:p>
            <a:pPr lvl="0"/>
            <a:r>
              <a:rPr lang="en-US" noProof="0"/>
              <a:t>Click to edit Master subtitle style</a:t>
            </a:r>
          </a:p>
        </p:txBody>
      </p:sp>
      <p:sp>
        <p:nvSpPr>
          <p:cNvPr id="4101" name="Rectangle 5"/>
          <p:cNvSpPr>
            <a:spLocks noChangeArrowheads="1"/>
          </p:cNvSpPr>
          <p:nvPr/>
        </p:nvSpPr>
        <p:spPr bwMode="auto">
          <a:xfrm>
            <a:off x="0" y="0"/>
            <a:ext cx="9144000" cy="609600"/>
          </a:xfrm>
          <a:prstGeom prst="rect">
            <a:avLst/>
          </a:prstGeom>
          <a:solidFill>
            <a:srgbClr val="3333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900" dirty="0">
              <a:solidFill>
                <a:srgbClr val="000000"/>
              </a:solidFill>
              <a:latin typeface="Arial" charset="0"/>
            </a:endParaRPr>
          </a:p>
        </p:txBody>
      </p:sp>
      <p:sp>
        <p:nvSpPr>
          <p:cNvPr id="4102" name="Text Box 6"/>
          <p:cNvSpPr txBox="1">
            <a:spLocks noChangeArrowheads="1"/>
          </p:cNvSpPr>
          <p:nvPr/>
        </p:nvSpPr>
        <p:spPr bwMode="auto">
          <a:xfrm>
            <a:off x="365125" y="44453"/>
            <a:ext cx="8001000" cy="415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100" dirty="0">
                <a:solidFill>
                  <a:srgbClr val="FFFFFF"/>
                </a:solidFill>
                <a:latin typeface="Arial" charset="0"/>
              </a:rPr>
              <a:t>Chapter X Lecture</a:t>
            </a:r>
          </a:p>
        </p:txBody>
      </p:sp>
      <p:sp>
        <p:nvSpPr>
          <p:cNvPr id="4104" name="Rectangle 8"/>
          <p:cNvSpPr>
            <a:spLocks noChangeArrowheads="1"/>
          </p:cNvSpPr>
          <p:nvPr userDrawn="1"/>
        </p:nvSpPr>
        <p:spPr bwMode="gray">
          <a:xfrm>
            <a:off x="0" y="6400800"/>
            <a:ext cx="9144000" cy="457200"/>
          </a:xfrm>
          <a:prstGeom prst="rect">
            <a:avLst/>
          </a:prstGeom>
          <a:solidFill>
            <a:srgbClr val="3333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eaLnBrk="0" hangingPunct="0"/>
            <a:endParaRPr lang="en-US" sz="900" dirty="0">
              <a:solidFill>
                <a:srgbClr val="000000"/>
              </a:solidFill>
              <a:latin typeface="Arial" charset="0"/>
            </a:endParaRPr>
          </a:p>
        </p:txBody>
      </p:sp>
      <p:pic>
        <p:nvPicPr>
          <p:cNvPr id="4107" name="Picture 11" descr="Pearson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12065" y="6356354"/>
            <a:ext cx="1528762" cy="493713"/>
          </a:xfrm>
          <a:prstGeom prst="rect">
            <a:avLst/>
          </a:prstGeom>
          <a:noFill/>
          <a:extLst>
            <a:ext uri="{909E8E84-426E-40dd-AFC4-6F175D3DCCD1}">
              <a14:hiddenFill xmlns="" xmlns:a14="http://schemas.microsoft.com/office/drawing/2010/main">
                <a:solidFill>
                  <a:srgbClr val="FFFFFF"/>
                </a:solidFill>
              </a14:hiddenFill>
            </a:ext>
          </a:extLst>
        </p:spPr>
      </p:pic>
      <p:pic>
        <p:nvPicPr>
          <p:cNvPr id="4108" name="Picture 12" descr="Pearson_Strap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 y="6356354"/>
            <a:ext cx="1762125" cy="493713"/>
          </a:xfrm>
          <a:prstGeom prst="rect">
            <a:avLst/>
          </a:prstGeom>
          <a:noFill/>
          <a:extLst>
            <a:ext uri="{909E8E84-426E-40dd-AFC4-6F175D3DCCD1}">
              <a14:hiddenFill xmlns="" xmlns:a14="http://schemas.microsoft.com/office/drawing/2010/main">
                <a:solidFill>
                  <a:srgbClr val="FFFFFF"/>
                </a:solidFill>
              </a14:hiddenFill>
            </a:ext>
          </a:extLst>
        </p:spPr>
      </p:pic>
      <p:sp>
        <p:nvSpPr>
          <p:cNvPr id="4110" name="Line 14"/>
          <p:cNvSpPr>
            <a:spLocks noChangeShapeType="1"/>
          </p:cNvSpPr>
          <p:nvPr userDrawn="1"/>
        </p:nvSpPr>
        <p:spPr bwMode="gray">
          <a:xfrm>
            <a:off x="1" y="6397625"/>
            <a:ext cx="9139238" cy="0"/>
          </a:xfrm>
          <a:prstGeom prst="line">
            <a:avLst/>
          </a:prstGeom>
          <a:noFill/>
          <a:ln w="635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900" dirty="0">
              <a:solidFill>
                <a:srgbClr val="000000"/>
              </a:solidFill>
              <a:latin typeface="Arial" charset="0"/>
            </a:endParaRPr>
          </a:p>
        </p:txBody>
      </p:sp>
      <p:sp>
        <p:nvSpPr>
          <p:cNvPr id="4111" name="Text Box 15"/>
          <p:cNvSpPr txBox="1">
            <a:spLocks noChangeArrowheads="1"/>
          </p:cNvSpPr>
          <p:nvPr userDrawn="1"/>
        </p:nvSpPr>
        <p:spPr bwMode="auto">
          <a:xfrm>
            <a:off x="457202" y="881067"/>
            <a:ext cx="8448675" cy="736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2700" b="1" dirty="0">
                <a:solidFill>
                  <a:srgbClr val="000000"/>
                </a:solidFill>
                <a:latin typeface="Arial" charset="0"/>
              </a:rPr>
              <a:t>Book Title</a:t>
            </a:r>
          </a:p>
          <a:p>
            <a:pPr algn="r">
              <a:spcBef>
                <a:spcPct val="10000"/>
              </a:spcBef>
            </a:pPr>
            <a:r>
              <a:rPr lang="en-US" sz="1350" dirty="0">
                <a:solidFill>
                  <a:srgbClr val="000000"/>
                </a:solidFill>
                <a:latin typeface="Arial" charset="0"/>
              </a:rPr>
              <a:t>Edition</a:t>
            </a:r>
            <a:endParaRPr lang="en-US" sz="1350" b="1" dirty="0">
              <a:solidFill>
                <a:srgbClr val="000000"/>
              </a:solidFill>
              <a:latin typeface="Arial" charset="0"/>
            </a:endParaRPr>
          </a:p>
        </p:txBody>
      </p:sp>
    </p:spTree>
    <p:extLst>
      <p:ext uri="{BB962C8B-B14F-4D97-AF65-F5344CB8AC3E}">
        <p14:creationId xmlns:p14="http://schemas.microsoft.com/office/powerpoint/2010/main" val="2009915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8747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553998"/>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733687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vert="horz"/>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vert="horz"/>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79500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7"/>
            <a:ext cx="8229600" cy="110265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2700" b="1" i="0" u="none" strike="noStrike" cap="none">
                <a:solidFill>
                  <a:srgbClr val="007FA3"/>
                </a:solidFill>
                <a:latin typeface="+mj-lt"/>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9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2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71"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82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4" y="113075"/>
            <a:ext cx="2133599" cy="182879"/>
          </a:xfrm>
          <a:prstGeom prst="rect">
            <a:avLst/>
          </a:prstGeom>
          <a:noFill/>
          <a:ln>
            <a:noFill/>
          </a:ln>
        </p:spPr>
        <p:txBody>
          <a:bodyPr lIns="91425" tIns="91425" rIns="91425" bIns="91425" anchor="ctr" anchorCtr="0"/>
          <a:lstStyle>
            <a:lvl1pPr marL="0" marR="0" lvl="0" indent="0" algn="r" rtl="0">
              <a:spcBef>
                <a:spcPts val="0"/>
              </a:spcBef>
              <a:buNone/>
              <a:defRPr sz="67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3" y="113075"/>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675" smtClean="0">
                <a:solidFill>
                  <a:schemeClr val="dk1"/>
                </a:solidFill>
                <a:ea typeface="Arial"/>
                <a:cs typeface="Arial"/>
                <a:sym typeface="Arial"/>
              </a:rPr>
              <a:pPr algn="r">
                <a:buSzPct val="25000"/>
              </a:pPr>
              <a:t>‹#›</a:t>
            </a:fld>
            <a:endParaRPr lang="en-US" sz="675">
              <a:solidFill>
                <a:schemeClr val="dk1"/>
              </a:solidFill>
              <a:ea typeface="Arial"/>
              <a:cs typeface="Arial"/>
              <a:sym typeface="Arial"/>
            </a:endParaRPr>
          </a:p>
        </p:txBody>
      </p:sp>
    </p:spTree>
    <p:extLst>
      <p:ext uri="{BB962C8B-B14F-4D97-AF65-F5344CB8AC3E}">
        <p14:creationId xmlns:p14="http://schemas.microsoft.com/office/powerpoint/2010/main" val="2761921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316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vert="horz"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vert="horz"/>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742762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605439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399922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81102"/>
            <a:ext cx="3008313" cy="55399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a:prstGeom prst="rect">
            <a:avLst/>
          </a:prstGeom>
        </p:spPr>
        <p:txBody>
          <a:bodyPr vert="horz"/>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vert="horz"/>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496968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44173"/>
            <a:ext cx="5486400" cy="32316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750658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824964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59170" y="4"/>
            <a:ext cx="78483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4"/>
            <a:ext cx="67056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774862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338794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935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079013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5"/>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2700" b="1" i="0" u="none" strike="noStrike" cap="none">
                <a:solidFill>
                  <a:srgbClr val="007FA3"/>
                </a:solidFill>
                <a:latin typeface="+mj-lt"/>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34" name="Shape 34"/>
          <p:cNvSpPr txBox="1">
            <a:spLocks noGrp="1"/>
          </p:cNvSpPr>
          <p:nvPr>
            <p:ph type="ftr" idx="11"/>
          </p:nvPr>
        </p:nvSpPr>
        <p:spPr>
          <a:xfrm>
            <a:off x="93971"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82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4" y="113075"/>
            <a:ext cx="2133599" cy="182879"/>
          </a:xfrm>
          <a:prstGeom prst="rect">
            <a:avLst/>
          </a:prstGeom>
          <a:noFill/>
          <a:ln>
            <a:noFill/>
          </a:ln>
        </p:spPr>
        <p:txBody>
          <a:bodyPr lIns="91425" tIns="91425" rIns="91425" bIns="91425" anchor="ctr" anchorCtr="0"/>
          <a:lstStyle>
            <a:lvl1pPr marL="0" marR="0" lvl="0" indent="0" algn="r" rtl="0">
              <a:spcBef>
                <a:spcPts val="0"/>
              </a:spcBef>
              <a:buNone/>
              <a:defRPr sz="675" b="0" i="0" u="none" strike="noStrike" cap="none">
                <a:solidFill>
                  <a:schemeClr val="lt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3" y="113075"/>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675" smtClean="0">
                <a:solidFill>
                  <a:schemeClr val="lt1"/>
                </a:solidFill>
                <a:ea typeface="Arial"/>
                <a:cs typeface="Arial"/>
                <a:sym typeface="Arial"/>
              </a:rPr>
              <a:pPr algn="r">
                <a:buSzPct val="25000"/>
              </a:pPr>
              <a:t>‹#›</a:t>
            </a:fld>
            <a:endParaRPr lang="en-US" sz="675">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9"/>
            <a:ext cx="8229600" cy="4467955"/>
          </a:xfrm>
        </p:spPr>
        <p:txBody>
          <a:bodyPr lIns="0" tIns="0" rIns="0" bIns="0"/>
          <a:lstStyle>
            <a:lvl1pPr indent="-191700">
              <a:defRPr sz="1800">
                <a:latin typeface="+mn-lt"/>
              </a:defRPr>
            </a:lvl1pPr>
          </a:lstStyle>
          <a:p>
            <a:pPr lvl="0"/>
            <a:r>
              <a:rPr lang="en-US" dirty="0"/>
              <a:t>Edit Master text styles</a:t>
            </a:r>
          </a:p>
        </p:txBody>
      </p:sp>
    </p:spTree>
    <p:extLst>
      <p:ext uri="{BB962C8B-B14F-4D97-AF65-F5344CB8AC3E}">
        <p14:creationId xmlns:p14="http://schemas.microsoft.com/office/powerpoint/2010/main" val="62760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0578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421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9481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86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526851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9509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267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435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477A8AC-BBA0-4190-B899-44DD95239D77}" type="slidenum">
              <a:rPr lang="en-US" altLang="en-US"/>
              <a:pPr/>
              <a:t>‹#›</a:t>
            </a:fld>
            <a:endParaRPr lang="en-US" altLang="en-US"/>
          </a:p>
        </p:txBody>
      </p:sp>
    </p:spTree>
    <p:extLst>
      <p:ext uri="{BB962C8B-B14F-4D97-AF65-F5344CB8AC3E}">
        <p14:creationId xmlns:p14="http://schemas.microsoft.com/office/powerpoint/2010/main" val="2064751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7CCF17-64ED-45B4-ADA7-E2325D588237}" type="slidenum">
              <a:rPr lang="en-US" altLang="en-US"/>
              <a:pPr/>
              <a:t>‹#›</a:t>
            </a:fld>
            <a:endParaRPr lang="en-US" altLang="en-US"/>
          </a:p>
        </p:txBody>
      </p:sp>
    </p:spTree>
    <p:extLst>
      <p:ext uri="{BB962C8B-B14F-4D97-AF65-F5344CB8AC3E}">
        <p14:creationId xmlns:p14="http://schemas.microsoft.com/office/powerpoint/2010/main" val="266600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5"/>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2700" b="1" i="0" u="none" strike="noStrike" cap="none">
                <a:solidFill>
                  <a:srgbClr val="007FA3"/>
                </a:solidFill>
                <a:latin typeface="+mj-lt"/>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34" name="Shape 34"/>
          <p:cNvSpPr txBox="1">
            <a:spLocks noGrp="1"/>
          </p:cNvSpPr>
          <p:nvPr>
            <p:ph type="ftr" idx="11"/>
          </p:nvPr>
        </p:nvSpPr>
        <p:spPr>
          <a:xfrm>
            <a:off x="93971"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82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4" y="113075"/>
            <a:ext cx="2133599" cy="182879"/>
          </a:xfrm>
          <a:prstGeom prst="rect">
            <a:avLst/>
          </a:prstGeom>
          <a:noFill/>
          <a:ln>
            <a:noFill/>
          </a:ln>
        </p:spPr>
        <p:txBody>
          <a:bodyPr lIns="91425" tIns="91425" rIns="91425" bIns="91425" anchor="ctr" anchorCtr="0"/>
          <a:lstStyle>
            <a:lvl1pPr marL="0" marR="0" lvl="0" indent="0" algn="r" rtl="0">
              <a:spcBef>
                <a:spcPts val="0"/>
              </a:spcBef>
              <a:buNone/>
              <a:defRPr sz="675" b="0" i="0" u="none" strike="noStrike" cap="none">
                <a:solidFill>
                  <a:schemeClr val="lt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3" y="113075"/>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675" smtClean="0">
                <a:solidFill>
                  <a:schemeClr val="lt1"/>
                </a:solidFill>
                <a:ea typeface="Arial"/>
                <a:cs typeface="Arial"/>
                <a:sym typeface="Arial"/>
              </a:rPr>
              <a:pPr algn="r">
                <a:buSzPct val="25000"/>
              </a:pPr>
              <a:t>‹#›</a:t>
            </a:fld>
            <a:endParaRPr lang="en-US" sz="675">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lIns="0" tIns="0" rIns="0" bIns="0"/>
          <a:lstStyle>
            <a:lvl1pPr indent="-191700">
              <a:defRPr sz="1800">
                <a:latin typeface="+mn-lt"/>
              </a:defRPr>
            </a:lvl1p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9"/>
            <a:ext cx="8229600" cy="2105025"/>
          </a:xfrm>
        </p:spPr>
        <p:txBody>
          <a:bodyPr lIns="0" tIns="0" rIns="0" bIns="0"/>
          <a:lstStyle>
            <a:lvl1pPr marL="192024" indent="-191700">
              <a:defRPr lang="en-US" sz="1800" b="0" i="0" u="none" strike="noStrike" cap="none" dirty="0">
                <a:solidFill>
                  <a:schemeClr val="dk1"/>
                </a:solidFill>
                <a:latin typeface="+mn-lt"/>
                <a:ea typeface="Arial"/>
                <a:cs typeface="Arial"/>
                <a:sym typeface="Arial"/>
              </a:defRPr>
            </a:lvl1pPr>
          </a:lstStyle>
          <a:p>
            <a:pPr marL="192024" marR="0" lvl="0" indent="-191700" algn="l" rtl="0">
              <a:lnSpc>
                <a:spcPct val="100000"/>
              </a:lnSpc>
              <a:spcBef>
                <a:spcPts val="1125"/>
              </a:spcBef>
              <a:spcAft>
                <a:spcPts val="0"/>
              </a:spcAft>
              <a:buClr>
                <a:srgbClr val="007FA3"/>
              </a:buClr>
              <a:buSzPct val="100000"/>
              <a:buFont typeface="Arial"/>
              <a:buChar char="•"/>
            </a:pPr>
            <a:r>
              <a:rPr lang="en-US" dirty="0"/>
              <a:t>Edit Master text styles</a:t>
            </a:r>
          </a:p>
        </p:txBody>
      </p:sp>
    </p:spTree>
    <p:extLst>
      <p:ext uri="{BB962C8B-B14F-4D97-AF65-F5344CB8AC3E}">
        <p14:creationId xmlns:p14="http://schemas.microsoft.com/office/powerpoint/2010/main" val="4060603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7EF796-4E5D-4D06-9303-E76EFF153701}" type="slidenum">
              <a:rPr lang="en-US" altLang="en-US"/>
              <a:pPr/>
              <a:t>‹#›</a:t>
            </a:fld>
            <a:endParaRPr lang="en-US" altLang="en-US"/>
          </a:p>
        </p:txBody>
      </p:sp>
    </p:spTree>
    <p:extLst>
      <p:ext uri="{BB962C8B-B14F-4D97-AF65-F5344CB8AC3E}">
        <p14:creationId xmlns:p14="http://schemas.microsoft.com/office/powerpoint/2010/main" val="1730762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9F1BF76-0EF5-4A12-B202-2D03E6F07770}" type="slidenum">
              <a:rPr lang="en-US" altLang="en-US"/>
              <a:pPr/>
              <a:t>‹#›</a:t>
            </a:fld>
            <a:endParaRPr lang="en-US" altLang="en-US"/>
          </a:p>
        </p:txBody>
      </p:sp>
    </p:spTree>
    <p:extLst>
      <p:ext uri="{BB962C8B-B14F-4D97-AF65-F5344CB8AC3E}">
        <p14:creationId xmlns:p14="http://schemas.microsoft.com/office/powerpoint/2010/main" val="2107401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A9AA039-DF1C-4CB1-B204-DC12CA3C28A1}" type="slidenum">
              <a:rPr lang="en-US" altLang="en-US"/>
              <a:pPr/>
              <a:t>‹#›</a:t>
            </a:fld>
            <a:endParaRPr lang="en-US" altLang="en-US"/>
          </a:p>
        </p:txBody>
      </p:sp>
    </p:spTree>
    <p:extLst>
      <p:ext uri="{BB962C8B-B14F-4D97-AF65-F5344CB8AC3E}">
        <p14:creationId xmlns:p14="http://schemas.microsoft.com/office/powerpoint/2010/main" val="436620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EF2525D-3D82-4474-92D2-36028B2D2A45}" type="slidenum">
              <a:rPr lang="en-US" altLang="en-US"/>
              <a:pPr/>
              <a:t>‹#›</a:t>
            </a:fld>
            <a:endParaRPr lang="en-US" altLang="en-US"/>
          </a:p>
        </p:txBody>
      </p:sp>
    </p:spTree>
    <p:extLst>
      <p:ext uri="{BB962C8B-B14F-4D97-AF65-F5344CB8AC3E}">
        <p14:creationId xmlns:p14="http://schemas.microsoft.com/office/powerpoint/2010/main" val="336131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313AC8A-E5E1-4AFD-B100-43364E4120E7}" type="slidenum">
              <a:rPr lang="en-US" altLang="en-US"/>
              <a:pPr/>
              <a:t>‹#›</a:t>
            </a:fld>
            <a:endParaRPr lang="en-US" altLang="en-US"/>
          </a:p>
        </p:txBody>
      </p:sp>
    </p:spTree>
    <p:extLst>
      <p:ext uri="{BB962C8B-B14F-4D97-AF65-F5344CB8AC3E}">
        <p14:creationId xmlns:p14="http://schemas.microsoft.com/office/powerpoint/2010/main" val="3097869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F794BE3-8638-4A17-81D6-274BCE6010A1}" type="slidenum">
              <a:rPr lang="en-US" altLang="en-US"/>
              <a:pPr/>
              <a:t>‹#›</a:t>
            </a:fld>
            <a:endParaRPr lang="en-US" altLang="en-US"/>
          </a:p>
        </p:txBody>
      </p:sp>
    </p:spTree>
    <p:extLst>
      <p:ext uri="{BB962C8B-B14F-4D97-AF65-F5344CB8AC3E}">
        <p14:creationId xmlns:p14="http://schemas.microsoft.com/office/powerpoint/2010/main" val="13262422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F07511-C9A2-4F71-B9B1-7A038E77662C}" type="slidenum">
              <a:rPr lang="en-US" altLang="en-US"/>
              <a:pPr/>
              <a:t>‹#›</a:t>
            </a:fld>
            <a:endParaRPr lang="en-US" altLang="en-US"/>
          </a:p>
        </p:txBody>
      </p:sp>
    </p:spTree>
    <p:extLst>
      <p:ext uri="{BB962C8B-B14F-4D97-AF65-F5344CB8AC3E}">
        <p14:creationId xmlns:p14="http://schemas.microsoft.com/office/powerpoint/2010/main" val="1649153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384E66-CCB2-4948-AC72-5820C077CC0C}" type="slidenum">
              <a:rPr lang="en-US" altLang="en-US"/>
              <a:pPr/>
              <a:t>‹#›</a:t>
            </a:fld>
            <a:endParaRPr lang="en-US" altLang="en-US"/>
          </a:p>
        </p:txBody>
      </p:sp>
    </p:spTree>
    <p:extLst>
      <p:ext uri="{BB962C8B-B14F-4D97-AF65-F5344CB8AC3E}">
        <p14:creationId xmlns:p14="http://schemas.microsoft.com/office/powerpoint/2010/main" val="367408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2683D2-3A6C-4508-85DC-C4F07A7CF851}" type="slidenum">
              <a:rPr lang="en-US" altLang="en-US"/>
              <a:pPr/>
              <a:t>‹#›</a:t>
            </a:fld>
            <a:endParaRPr lang="en-US" altLang="en-US"/>
          </a:p>
        </p:txBody>
      </p:sp>
    </p:spTree>
    <p:extLst>
      <p:ext uri="{BB962C8B-B14F-4D97-AF65-F5344CB8AC3E}">
        <p14:creationId xmlns:p14="http://schemas.microsoft.com/office/powerpoint/2010/main" val="3376889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798563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5"/>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2700" b="1" i="0" u="none" strike="noStrike" cap="none">
                <a:solidFill>
                  <a:srgbClr val="007FA3"/>
                </a:solidFill>
                <a:latin typeface="+mj-lt"/>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34" name="Shape 34"/>
          <p:cNvSpPr txBox="1">
            <a:spLocks noGrp="1"/>
          </p:cNvSpPr>
          <p:nvPr>
            <p:ph type="ftr" idx="11"/>
          </p:nvPr>
        </p:nvSpPr>
        <p:spPr>
          <a:xfrm>
            <a:off x="93971"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82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4" y="113075"/>
            <a:ext cx="2133599" cy="182879"/>
          </a:xfrm>
          <a:prstGeom prst="rect">
            <a:avLst/>
          </a:prstGeom>
          <a:noFill/>
          <a:ln>
            <a:noFill/>
          </a:ln>
        </p:spPr>
        <p:txBody>
          <a:bodyPr lIns="91425" tIns="91425" rIns="91425" bIns="91425" anchor="ctr" anchorCtr="0"/>
          <a:lstStyle>
            <a:lvl1pPr marL="0" marR="0" lvl="0" indent="0" algn="r" rtl="0">
              <a:spcBef>
                <a:spcPts val="0"/>
              </a:spcBef>
              <a:buNone/>
              <a:defRPr sz="675" b="0" i="0" u="none" strike="noStrike" cap="none">
                <a:solidFill>
                  <a:schemeClr val="lt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3" y="113075"/>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675" smtClean="0">
                <a:solidFill>
                  <a:schemeClr val="lt1"/>
                </a:solidFill>
                <a:ea typeface="Arial"/>
                <a:cs typeface="Arial"/>
                <a:sym typeface="Arial"/>
              </a:rPr>
              <a:pPr algn="r">
                <a:buSzPct val="25000"/>
              </a:pPr>
              <a:t>‹#›</a:t>
            </a:fld>
            <a:endParaRPr lang="en-US" sz="675">
              <a:solidFill>
                <a:schemeClr val="lt1"/>
              </a:solidFill>
              <a:ea typeface="Arial"/>
              <a:cs typeface="Arial"/>
              <a:sym typeface="Arial"/>
            </a:endParaRPr>
          </a:p>
        </p:txBody>
      </p:sp>
      <p:sp>
        <p:nvSpPr>
          <p:cNvPr id="8" name="Content Placeholder 7"/>
          <p:cNvSpPr>
            <a:spLocks noGrp="1"/>
          </p:cNvSpPr>
          <p:nvPr>
            <p:ph sz="quarter" idx="16"/>
          </p:nvPr>
        </p:nvSpPr>
        <p:spPr>
          <a:xfrm>
            <a:off x="457201" y="1555753"/>
            <a:ext cx="8232128" cy="1416051"/>
          </a:xfrm>
        </p:spPr>
        <p:txBody>
          <a:bodyPr lIns="0" tIns="0" rIns="0" bIns="0"/>
          <a:lstStyle>
            <a:lvl1pPr indent="-191700">
              <a:defRPr sz="1650">
                <a:latin typeface="+mn-lt"/>
              </a:defRPr>
            </a:lvl1pPr>
            <a:lvl2pPr indent="-213300">
              <a:defRPr sz="1650">
                <a:latin typeface="+mn-lt"/>
              </a:defRPr>
            </a:lvl2pPr>
            <a:lvl3pPr indent="-172800">
              <a:defRPr sz="1650">
                <a:latin typeface="+mn-lt"/>
              </a:defRPr>
            </a:lvl3pPr>
            <a:lvl4pPr indent="-172800">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3173413"/>
            <a:ext cx="8229600" cy="1339636"/>
          </a:xfrm>
        </p:spPr>
        <p:txBody>
          <a:bodyPr lIns="0" tIns="0" rIns="0" bIns="0"/>
          <a:lstStyle>
            <a:lvl1pPr indent="-191700">
              <a:defRPr sz="1650">
                <a:latin typeface="+mn-lt"/>
              </a:defRPr>
            </a:lvl1pPr>
            <a:lvl2pPr indent="-213300">
              <a:defRPr sz="1650">
                <a:latin typeface="+mn-lt"/>
              </a:defRPr>
            </a:lvl2pPr>
            <a:lvl3pPr indent="-172800">
              <a:defRPr sz="1650">
                <a:latin typeface="+mn-lt"/>
              </a:defRPr>
            </a:lvl3pPr>
            <a:lvl4pPr indent="-172800">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1" y="4665666"/>
            <a:ext cx="8232128" cy="1251043"/>
          </a:xfrm>
        </p:spPr>
        <p:txBody>
          <a:bodyPr lIns="0" tIns="0" rIns="0" bIns="0"/>
          <a:lstStyle>
            <a:lvl1pPr>
              <a:defRPr sz="1650">
                <a:latin typeface="+mn-lt"/>
              </a:defRPr>
            </a:lvl1pPr>
            <a:lvl2pPr indent="-213300">
              <a:defRPr sz="1650">
                <a:latin typeface="+mn-lt"/>
              </a:defRPr>
            </a:lvl2pPr>
            <a:lvl3pPr indent="-172800">
              <a:defRPr sz="1650">
                <a:latin typeface="+mn-lt"/>
              </a:defRPr>
            </a:lvl3pPr>
            <a:lvl4pPr indent="-172800">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325776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300320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510DE9-7EF1-40C5-90AA-4C657746CA9B}"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4167119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510DE9-7EF1-40C5-90AA-4C657746CA9B}"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02942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510DE9-7EF1-40C5-90AA-4C657746CA9B}" type="datetimeFigureOut">
              <a:rPr lang="en-US" smtClean="0"/>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306902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510DE9-7EF1-40C5-90AA-4C657746CA9B}" type="datetimeFigureOut">
              <a:rPr lang="en-US" smtClean="0"/>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272666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10DE9-7EF1-40C5-90AA-4C657746CA9B}" type="datetimeFigureOut">
              <a:rPr lang="en-US" smtClean="0"/>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659152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454376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111462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990379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51934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5"/>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2700" b="1" i="0" u="none" strike="noStrike" cap="none">
                <a:solidFill>
                  <a:srgbClr val="007FA3"/>
                </a:solidFill>
                <a:latin typeface="+mj-lt"/>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34" name="Shape 34"/>
          <p:cNvSpPr txBox="1">
            <a:spLocks noGrp="1"/>
          </p:cNvSpPr>
          <p:nvPr>
            <p:ph type="ftr" idx="11"/>
          </p:nvPr>
        </p:nvSpPr>
        <p:spPr>
          <a:xfrm>
            <a:off x="93971"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82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4" y="113075"/>
            <a:ext cx="2133599" cy="182879"/>
          </a:xfrm>
          <a:prstGeom prst="rect">
            <a:avLst/>
          </a:prstGeom>
          <a:noFill/>
          <a:ln>
            <a:noFill/>
          </a:ln>
        </p:spPr>
        <p:txBody>
          <a:bodyPr lIns="91425" tIns="91425" rIns="91425" bIns="91425" anchor="ctr" anchorCtr="0"/>
          <a:lstStyle>
            <a:lvl1pPr marL="0" marR="0" lvl="0" indent="0" algn="r" rtl="0">
              <a:spcBef>
                <a:spcPts val="0"/>
              </a:spcBef>
              <a:buNone/>
              <a:defRPr sz="675" b="0" i="0" u="none" strike="noStrike" cap="none">
                <a:solidFill>
                  <a:schemeClr val="lt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3" y="113075"/>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675" smtClean="0">
                <a:solidFill>
                  <a:schemeClr val="lt1"/>
                </a:solidFill>
                <a:ea typeface="Arial"/>
                <a:cs typeface="Arial"/>
                <a:sym typeface="Arial"/>
              </a:rPr>
              <a:pPr algn="r">
                <a:buSzPct val="25000"/>
              </a:pPr>
              <a:t>‹#›</a:t>
            </a:fld>
            <a:endParaRPr lang="en-US" sz="675">
              <a:solidFill>
                <a:schemeClr val="lt1"/>
              </a:solidFill>
              <a:ea typeface="Arial"/>
              <a:cs typeface="Arial"/>
              <a:sym typeface="Arial"/>
            </a:endParaRPr>
          </a:p>
        </p:txBody>
      </p:sp>
      <p:sp>
        <p:nvSpPr>
          <p:cNvPr id="3" name="Content Placeholder 2"/>
          <p:cNvSpPr>
            <a:spLocks noGrp="1"/>
          </p:cNvSpPr>
          <p:nvPr>
            <p:ph sz="quarter" idx="14"/>
          </p:nvPr>
        </p:nvSpPr>
        <p:spPr>
          <a:xfrm>
            <a:off x="457200" y="2743202"/>
            <a:ext cx="8229600" cy="1021037"/>
          </a:xfrm>
        </p:spPr>
        <p:txBody>
          <a:bodyPr lIns="0" tIns="0" rIns="0" bIns="0"/>
          <a:lstStyle>
            <a:lvl1pPr indent="-191700">
              <a:defRPr sz="1650">
                <a:latin typeface="+mn-lt"/>
              </a:defRPr>
            </a:lvl1pPr>
            <a:lvl2pPr indent="-213300">
              <a:defRPr sz="1650">
                <a:latin typeface="+mn-lt"/>
              </a:defRPr>
            </a:lvl2pPr>
            <a:lvl3pPr indent="-172800">
              <a:defRPr sz="1650">
                <a:latin typeface="+mn-lt"/>
              </a:defRPr>
            </a:lvl3pPr>
            <a:lvl4pPr>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lIns="0" tIns="0" rIns="0" bIns="0"/>
          <a:lstStyle>
            <a:lvl1pPr indent="-191700">
              <a:defRPr sz="1650">
                <a:latin typeface="+mn-lt"/>
              </a:defRPr>
            </a:lvl1pPr>
            <a:lvl2pPr indent="-213300">
              <a:defRPr sz="1650">
                <a:latin typeface="+mn-lt"/>
              </a:defRPr>
            </a:lvl2pPr>
            <a:lvl3pPr indent="-172800">
              <a:defRPr sz="1650">
                <a:latin typeface="+mn-lt"/>
              </a:defRPr>
            </a:lvl3pPr>
            <a:lvl4pPr>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1" y="1555748"/>
            <a:ext cx="8232128" cy="984807"/>
          </a:xfrm>
        </p:spPr>
        <p:txBody>
          <a:bodyPr lIns="0" tIns="0" rIns="0" bIns="0"/>
          <a:lstStyle>
            <a:lvl1pPr indent="-191700">
              <a:defRPr sz="1650">
                <a:latin typeface="+mn-lt"/>
              </a:defRPr>
            </a:lvl1pPr>
            <a:lvl2pPr indent="-213300">
              <a:defRPr sz="1650">
                <a:latin typeface="+mn-lt"/>
              </a:defRPr>
            </a:lvl2pPr>
            <a:lvl3pPr indent="-172800">
              <a:defRPr sz="1650">
                <a:latin typeface="+mn-lt"/>
              </a:defRPr>
            </a:lvl3pPr>
            <a:lvl4pPr>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1" y="5068609"/>
            <a:ext cx="8232128" cy="915328"/>
          </a:xfrm>
        </p:spPr>
        <p:txBody>
          <a:bodyPr lIns="0" tIns="0" rIns="0" bIns="0"/>
          <a:lstStyle>
            <a:lvl1pPr indent="-191700">
              <a:defRPr sz="1650">
                <a:latin typeface="+mn-lt"/>
              </a:defRPr>
            </a:lvl1pPr>
            <a:lvl2pPr indent="-213300">
              <a:defRPr sz="1650">
                <a:latin typeface="+mn-lt"/>
              </a:defRPr>
            </a:lvl2pPr>
            <a:lvl3pPr indent="-172800">
              <a:defRPr sz="1650">
                <a:latin typeface="+mn-lt"/>
              </a:defRPr>
            </a:lvl3pPr>
            <a:lvl4pPr>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38866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477A8AC-BBA0-4190-B899-44DD95239D77}" type="slidenum">
              <a:rPr lang="en-US" altLang="en-US"/>
              <a:pPr/>
              <a:t>‹#›</a:t>
            </a:fld>
            <a:endParaRPr lang="en-US" altLang="en-US"/>
          </a:p>
        </p:txBody>
      </p:sp>
    </p:spTree>
    <p:extLst>
      <p:ext uri="{BB962C8B-B14F-4D97-AF65-F5344CB8AC3E}">
        <p14:creationId xmlns:p14="http://schemas.microsoft.com/office/powerpoint/2010/main" val="676783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7CCF17-64ED-45B4-ADA7-E2325D588237}" type="slidenum">
              <a:rPr lang="en-US" altLang="en-US"/>
              <a:pPr/>
              <a:t>‹#›</a:t>
            </a:fld>
            <a:endParaRPr lang="en-US" altLang="en-US"/>
          </a:p>
        </p:txBody>
      </p:sp>
    </p:spTree>
    <p:extLst>
      <p:ext uri="{BB962C8B-B14F-4D97-AF65-F5344CB8AC3E}">
        <p14:creationId xmlns:p14="http://schemas.microsoft.com/office/powerpoint/2010/main" val="5784809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7EF796-4E5D-4D06-9303-E76EFF153701}" type="slidenum">
              <a:rPr lang="en-US" altLang="en-US"/>
              <a:pPr/>
              <a:t>‹#›</a:t>
            </a:fld>
            <a:endParaRPr lang="en-US" altLang="en-US"/>
          </a:p>
        </p:txBody>
      </p:sp>
    </p:spTree>
    <p:extLst>
      <p:ext uri="{BB962C8B-B14F-4D97-AF65-F5344CB8AC3E}">
        <p14:creationId xmlns:p14="http://schemas.microsoft.com/office/powerpoint/2010/main" val="15655966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9F1BF76-0EF5-4A12-B202-2D03E6F07770}" type="slidenum">
              <a:rPr lang="en-US" altLang="en-US"/>
              <a:pPr/>
              <a:t>‹#›</a:t>
            </a:fld>
            <a:endParaRPr lang="en-US" altLang="en-US"/>
          </a:p>
        </p:txBody>
      </p:sp>
    </p:spTree>
    <p:extLst>
      <p:ext uri="{BB962C8B-B14F-4D97-AF65-F5344CB8AC3E}">
        <p14:creationId xmlns:p14="http://schemas.microsoft.com/office/powerpoint/2010/main" val="36142182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A9AA039-DF1C-4CB1-B204-DC12CA3C28A1}" type="slidenum">
              <a:rPr lang="en-US" altLang="en-US"/>
              <a:pPr/>
              <a:t>‹#›</a:t>
            </a:fld>
            <a:endParaRPr lang="en-US" altLang="en-US"/>
          </a:p>
        </p:txBody>
      </p:sp>
    </p:spTree>
    <p:extLst>
      <p:ext uri="{BB962C8B-B14F-4D97-AF65-F5344CB8AC3E}">
        <p14:creationId xmlns:p14="http://schemas.microsoft.com/office/powerpoint/2010/main" val="505218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EF2525D-3D82-4474-92D2-36028B2D2A45}" type="slidenum">
              <a:rPr lang="en-US" altLang="en-US"/>
              <a:pPr/>
              <a:t>‹#›</a:t>
            </a:fld>
            <a:endParaRPr lang="en-US" altLang="en-US"/>
          </a:p>
        </p:txBody>
      </p:sp>
    </p:spTree>
    <p:extLst>
      <p:ext uri="{BB962C8B-B14F-4D97-AF65-F5344CB8AC3E}">
        <p14:creationId xmlns:p14="http://schemas.microsoft.com/office/powerpoint/2010/main" val="27963752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313AC8A-E5E1-4AFD-B100-43364E4120E7}" type="slidenum">
              <a:rPr lang="en-US" altLang="en-US"/>
              <a:pPr/>
              <a:t>‹#›</a:t>
            </a:fld>
            <a:endParaRPr lang="en-US" altLang="en-US"/>
          </a:p>
        </p:txBody>
      </p:sp>
    </p:spTree>
    <p:extLst>
      <p:ext uri="{BB962C8B-B14F-4D97-AF65-F5344CB8AC3E}">
        <p14:creationId xmlns:p14="http://schemas.microsoft.com/office/powerpoint/2010/main" val="1734241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F794BE3-8638-4A17-81D6-274BCE6010A1}" type="slidenum">
              <a:rPr lang="en-US" altLang="en-US"/>
              <a:pPr/>
              <a:t>‹#›</a:t>
            </a:fld>
            <a:endParaRPr lang="en-US" altLang="en-US"/>
          </a:p>
        </p:txBody>
      </p:sp>
    </p:spTree>
    <p:extLst>
      <p:ext uri="{BB962C8B-B14F-4D97-AF65-F5344CB8AC3E}">
        <p14:creationId xmlns:p14="http://schemas.microsoft.com/office/powerpoint/2010/main" val="31462303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F07511-C9A2-4F71-B9B1-7A038E77662C}" type="slidenum">
              <a:rPr lang="en-US" altLang="en-US"/>
              <a:pPr/>
              <a:t>‹#›</a:t>
            </a:fld>
            <a:endParaRPr lang="en-US" altLang="en-US"/>
          </a:p>
        </p:txBody>
      </p:sp>
    </p:spTree>
    <p:extLst>
      <p:ext uri="{BB962C8B-B14F-4D97-AF65-F5344CB8AC3E}">
        <p14:creationId xmlns:p14="http://schemas.microsoft.com/office/powerpoint/2010/main" val="4252971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384E66-CCB2-4948-AC72-5820C077CC0C}" type="slidenum">
              <a:rPr lang="en-US" altLang="en-US"/>
              <a:pPr/>
              <a:t>‹#›</a:t>
            </a:fld>
            <a:endParaRPr lang="en-US" altLang="en-US"/>
          </a:p>
        </p:txBody>
      </p:sp>
    </p:spTree>
    <p:extLst>
      <p:ext uri="{BB962C8B-B14F-4D97-AF65-F5344CB8AC3E}">
        <p14:creationId xmlns:p14="http://schemas.microsoft.com/office/powerpoint/2010/main" val="1635052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5"/>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2700" b="1" i="0" u="none" strike="noStrike" cap="none">
                <a:solidFill>
                  <a:srgbClr val="007FA3"/>
                </a:solidFill>
                <a:latin typeface="+mj-lt"/>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34" name="Shape 34"/>
          <p:cNvSpPr txBox="1">
            <a:spLocks noGrp="1"/>
          </p:cNvSpPr>
          <p:nvPr>
            <p:ph type="ftr" idx="11"/>
          </p:nvPr>
        </p:nvSpPr>
        <p:spPr>
          <a:xfrm>
            <a:off x="93971"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82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4" y="113075"/>
            <a:ext cx="2133599" cy="182879"/>
          </a:xfrm>
          <a:prstGeom prst="rect">
            <a:avLst/>
          </a:prstGeom>
          <a:noFill/>
          <a:ln>
            <a:noFill/>
          </a:ln>
        </p:spPr>
        <p:txBody>
          <a:bodyPr lIns="91425" tIns="91425" rIns="91425" bIns="91425" anchor="ctr" anchorCtr="0"/>
          <a:lstStyle>
            <a:lvl1pPr marL="0" marR="0" lvl="0" indent="0" algn="r" rtl="0">
              <a:spcBef>
                <a:spcPts val="0"/>
              </a:spcBef>
              <a:buNone/>
              <a:defRPr sz="675" b="0" i="0" u="none" strike="noStrike" cap="none">
                <a:solidFill>
                  <a:schemeClr val="lt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3" y="113075"/>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675" smtClean="0">
                <a:solidFill>
                  <a:schemeClr val="lt1"/>
                </a:solidFill>
                <a:ea typeface="Arial"/>
                <a:cs typeface="Arial"/>
                <a:sym typeface="Arial"/>
              </a:rPr>
              <a:pPr algn="r">
                <a:buSzPct val="25000"/>
              </a:pPr>
              <a:t>‹#›</a:t>
            </a:fld>
            <a:endParaRPr lang="en-US" sz="675">
              <a:solidFill>
                <a:schemeClr val="lt1"/>
              </a:solidFill>
              <a:ea typeface="Arial"/>
              <a:cs typeface="Arial"/>
              <a:sym typeface="Arial"/>
            </a:endParaRPr>
          </a:p>
        </p:txBody>
      </p:sp>
      <p:sp>
        <p:nvSpPr>
          <p:cNvPr id="3" name="Content Placeholder 2"/>
          <p:cNvSpPr>
            <a:spLocks noGrp="1"/>
          </p:cNvSpPr>
          <p:nvPr>
            <p:ph sz="quarter" idx="14"/>
          </p:nvPr>
        </p:nvSpPr>
        <p:spPr>
          <a:xfrm>
            <a:off x="457200" y="2392649"/>
            <a:ext cx="8229600" cy="739698"/>
          </a:xfrm>
        </p:spPr>
        <p:txBody>
          <a:bodyPr lIns="0" tIns="0" rIns="0" bIns="0"/>
          <a:lstStyle>
            <a:lvl1pPr indent="-191700">
              <a:defRPr sz="1650">
                <a:latin typeface="+mn-lt"/>
              </a:defRPr>
            </a:lvl1pPr>
            <a:lvl2pPr indent="-213300">
              <a:defRPr sz="1650">
                <a:latin typeface="+mn-lt"/>
              </a:defRPr>
            </a:lvl2pPr>
            <a:lvl3pPr>
              <a:defRPr sz="1650">
                <a:latin typeface="+mn-lt"/>
              </a:defRPr>
            </a:lvl3pPr>
            <a:lvl4pPr>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7"/>
            <a:ext cx="8232128" cy="813243"/>
          </a:xfrm>
        </p:spPr>
        <p:txBody>
          <a:bodyPr lIns="0" tIns="0" rIns="0" bIns="0"/>
          <a:lstStyle>
            <a:lvl1pPr indent="-191700">
              <a:defRPr sz="1650">
                <a:latin typeface="+mn-lt"/>
              </a:defRPr>
            </a:lvl1pPr>
            <a:lvl2pPr indent="-213300">
              <a:defRPr sz="1650">
                <a:latin typeface="+mn-lt"/>
              </a:defRPr>
            </a:lvl2pPr>
            <a:lvl3pPr>
              <a:defRPr sz="1650">
                <a:latin typeface="+mn-lt"/>
              </a:defRPr>
            </a:lvl3pPr>
            <a:lvl4pPr>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1" y="1555749"/>
            <a:ext cx="8232128" cy="676464"/>
          </a:xfrm>
        </p:spPr>
        <p:txBody>
          <a:bodyPr lIns="0" tIns="0" rIns="0" bIns="0"/>
          <a:lstStyle>
            <a:lvl1pPr indent="-191700">
              <a:defRPr sz="1650">
                <a:latin typeface="+mn-lt"/>
              </a:defRPr>
            </a:lvl1pPr>
            <a:lvl2pPr indent="-213300">
              <a:defRPr sz="1650">
                <a:latin typeface="+mn-lt"/>
              </a:defRPr>
            </a:lvl2pPr>
            <a:lvl3pPr indent="-172800">
              <a:defRPr sz="1650">
                <a:latin typeface="+mn-lt"/>
              </a:defRPr>
            </a:lvl3pPr>
            <a:lvl4pPr>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1" y="4362943"/>
            <a:ext cx="8232128" cy="693152"/>
          </a:xfrm>
        </p:spPr>
        <p:txBody>
          <a:bodyPr lIns="0" tIns="0" rIns="0" bIns="0"/>
          <a:lstStyle>
            <a:lvl1pPr indent="-191700">
              <a:defRPr sz="1650">
                <a:latin typeface="+mn-lt"/>
              </a:defRPr>
            </a:lvl1pPr>
            <a:lvl2pPr indent="-213300">
              <a:defRPr sz="1650">
                <a:latin typeface="+mn-lt"/>
              </a:defRPr>
            </a:lvl2pPr>
            <a:lvl3pPr>
              <a:defRPr sz="1650">
                <a:latin typeface="+mn-lt"/>
              </a:defRPr>
            </a:lvl3pPr>
            <a:lvl4pPr>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1" y="5297492"/>
            <a:ext cx="8232128" cy="659559"/>
          </a:xfrm>
        </p:spPr>
        <p:txBody>
          <a:bodyPr lIns="0" tIns="0" rIns="0" bIns="0"/>
          <a:lstStyle>
            <a:lvl1pPr indent="-191700">
              <a:defRPr sz="1650">
                <a:latin typeface="+mn-lt"/>
              </a:defRPr>
            </a:lvl1pPr>
            <a:lvl2pPr>
              <a:defRPr sz="1650">
                <a:latin typeface="+mn-lt"/>
              </a:defRPr>
            </a:lvl2pPr>
            <a:lvl3pPr>
              <a:defRPr sz="1650">
                <a:latin typeface="+mn-lt"/>
              </a:defRPr>
            </a:lvl3pPr>
            <a:lvl4pPr>
              <a:defRPr sz="1650">
                <a:latin typeface="+mn-lt"/>
              </a:defRPr>
            </a:lvl4pPr>
            <a:lvl5pPr>
              <a:defRPr sz="165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5805418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2683D2-3A6C-4508-85DC-C4F07A7CF851}" type="slidenum">
              <a:rPr lang="en-US" altLang="en-US"/>
              <a:pPr/>
              <a:t>‹#›</a:t>
            </a:fld>
            <a:endParaRPr lang="en-US" altLang="en-US"/>
          </a:p>
        </p:txBody>
      </p:sp>
    </p:spTree>
    <p:extLst>
      <p:ext uri="{BB962C8B-B14F-4D97-AF65-F5344CB8AC3E}">
        <p14:creationId xmlns:p14="http://schemas.microsoft.com/office/powerpoint/2010/main" val="32276993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457200"/>
          </a:xfrm>
          <a:extLst>
            <a:ext uri="{909E8E84-426E-40dd-AFC4-6F175D3DCCD1}">
              <a14:hiddenFill xmlns:a14="http://schemas.microsoft.com/office/drawing/2010/main" xmlns="">
                <a:solidFill>
                  <a:schemeClr val="accent1"/>
                </a:solidFill>
              </a14:hiddenFill>
            </a:ext>
          </a:extLst>
        </p:spPr>
        <p:txBody>
          <a:bodyPr lIns="91440"/>
          <a:lstStyle>
            <a:lvl1pPr>
              <a:defRPr sz="2400"/>
            </a:lvl1pPr>
          </a:lstStyle>
          <a:p>
            <a:pPr lvl="0"/>
            <a:r>
              <a:rPr lang="en-US" noProof="0"/>
              <a:t>Click to edit Master title style</a:t>
            </a:r>
          </a:p>
        </p:txBody>
      </p:sp>
      <p:sp>
        <p:nvSpPr>
          <p:cNvPr id="4099" name="Rectangle 3"/>
          <p:cNvSpPr>
            <a:spLocks noGrp="1" noChangeArrowheads="1"/>
          </p:cNvSpPr>
          <p:nvPr>
            <p:ph type="subTitle" idx="1"/>
          </p:nvPr>
        </p:nvSpPr>
        <p:spPr bwMode="auto">
          <a:xfrm>
            <a:off x="365125" y="3811588"/>
            <a:ext cx="6569075"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buFontTx/>
              <a:buNone/>
              <a:defRPr sz="2400"/>
            </a:lvl1pPr>
          </a:lstStyle>
          <a:p>
            <a:pPr lvl="0"/>
            <a:r>
              <a:rPr lang="en-US" noProof="0"/>
              <a:t>Click to edit Master subtitle style</a:t>
            </a:r>
          </a:p>
        </p:txBody>
      </p:sp>
      <p:sp>
        <p:nvSpPr>
          <p:cNvPr id="4101" name="Rectangle 5"/>
          <p:cNvSpPr>
            <a:spLocks noChangeArrowheads="1"/>
          </p:cNvSpPr>
          <p:nvPr/>
        </p:nvSpPr>
        <p:spPr bwMode="auto">
          <a:xfrm>
            <a:off x="0" y="0"/>
            <a:ext cx="9144000" cy="6096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200" dirty="0">
              <a:solidFill>
                <a:srgbClr val="000000"/>
              </a:solidFill>
              <a:latin typeface="Arial" charset="0"/>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solidFill>
                  <a:srgbClr val="FFFFFF"/>
                </a:solidFill>
                <a:latin typeface="Arial" charset="0"/>
              </a:rPr>
              <a:t>Chapter X Lecture</a:t>
            </a:r>
          </a:p>
        </p:txBody>
      </p:sp>
      <p:sp>
        <p:nvSpPr>
          <p:cNvPr id="4104" name="Rectangle 8"/>
          <p:cNvSpPr>
            <a:spLocks noChangeArrowheads="1"/>
          </p:cNvSpPr>
          <p:nvPr userDrawn="1"/>
        </p:nvSpPr>
        <p:spPr bwMode="gray">
          <a:xfrm>
            <a:off x="0" y="6400800"/>
            <a:ext cx="9144000" cy="4572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eaLnBrk="0" hangingPunct="0"/>
            <a:endParaRPr lang="en-US" sz="1200" dirty="0">
              <a:solidFill>
                <a:srgbClr val="000000"/>
              </a:solidFill>
              <a:latin typeface="Arial" charset="0"/>
            </a:endParaRPr>
          </a:p>
        </p:txBody>
      </p:sp>
      <p:pic>
        <p:nvPicPr>
          <p:cNvPr id="4107" name="Picture 11" descr="Pearson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descr="Pearson_Strap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extLst>
            <a:ext uri="{909E8E84-426E-40dd-AFC4-6F175D3DCCD1}">
              <a14:hiddenFill xmlns:a14="http://schemas.microsoft.com/office/drawing/2010/main" xmlns="">
                <a:solidFill>
                  <a:srgbClr val="FFFFFF"/>
                </a:solidFill>
              </a14:hiddenFill>
            </a:ext>
          </a:extLst>
        </p:spPr>
      </p:pic>
      <p:sp>
        <p:nvSpPr>
          <p:cNvPr id="4110" name="Line 14"/>
          <p:cNvSpPr>
            <a:spLocks noChangeShapeType="1"/>
          </p:cNvSpPr>
          <p:nvPr userDrawn="1"/>
        </p:nvSpPr>
        <p:spPr bwMode="gray">
          <a:xfrm>
            <a:off x="0" y="6397625"/>
            <a:ext cx="9139238" cy="0"/>
          </a:xfrm>
          <a:prstGeom prst="line">
            <a:avLst/>
          </a:prstGeom>
          <a:noFill/>
          <a:ln w="63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200" dirty="0">
              <a:solidFill>
                <a:srgbClr val="000000"/>
              </a:solidFill>
              <a:latin typeface="Arial" charset="0"/>
            </a:endParaRPr>
          </a:p>
        </p:txBody>
      </p:sp>
      <p:sp>
        <p:nvSpPr>
          <p:cNvPr id="4111" name="Text Box 15"/>
          <p:cNvSpPr txBox="1">
            <a:spLocks noChangeArrowheads="1"/>
          </p:cNvSpPr>
          <p:nvPr userDrawn="1"/>
        </p:nvSpPr>
        <p:spPr bwMode="auto">
          <a:xfrm>
            <a:off x="457200" y="881063"/>
            <a:ext cx="8448675" cy="94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3600" b="1" dirty="0">
                <a:solidFill>
                  <a:srgbClr val="000000"/>
                </a:solidFill>
                <a:latin typeface="Arial" charset="0"/>
              </a:rPr>
              <a:t>Book Title</a:t>
            </a:r>
          </a:p>
          <a:p>
            <a:pPr algn="r">
              <a:spcBef>
                <a:spcPct val="10000"/>
              </a:spcBef>
            </a:pPr>
            <a:r>
              <a:rPr lang="en-US" sz="1800" dirty="0">
                <a:solidFill>
                  <a:srgbClr val="000000"/>
                </a:solidFill>
                <a:latin typeface="Arial" charset="0"/>
              </a:rPr>
              <a:t>Edition</a:t>
            </a:r>
            <a:endParaRPr lang="en-US" sz="1800" b="1" dirty="0">
              <a:solidFill>
                <a:srgbClr val="000000"/>
              </a:solidFill>
              <a:latin typeface="Arial" charset="0"/>
            </a:endParaRPr>
          </a:p>
        </p:txBody>
      </p:sp>
    </p:spTree>
    <p:extLst>
      <p:ext uri="{BB962C8B-B14F-4D97-AF65-F5344CB8AC3E}">
        <p14:creationId xmlns:p14="http://schemas.microsoft.com/office/powerpoint/2010/main" val="25070355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721231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4077144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008841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5497050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8160631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3323995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679399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77339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5"/>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2700" b="1" i="0" u="none" strike="noStrike" cap="none">
                <a:solidFill>
                  <a:srgbClr val="007FA3"/>
                </a:solidFill>
                <a:latin typeface="+mj-lt"/>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34" name="Shape 34"/>
          <p:cNvSpPr txBox="1">
            <a:spLocks noGrp="1"/>
          </p:cNvSpPr>
          <p:nvPr>
            <p:ph type="ftr" idx="11"/>
          </p:nvPr>
        </p:nvSpPr>
        <p:spPr>
          <a:xfrm>
            <a:off x="93971"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82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4" y="113075"/>
            <a:ext cx="2133599" cy="182879"/>
          </a:xfrm>
          <a:prstGeom prst="rect">
            <a:avLst/>
          </a:prstGeom>
          <a:noFill/>
          <a:ln>
            <a:noFill/>
          </a:ln>
        </p:spPr>
        <p:txBody>
          <a:bodyPr lIns="91425" tIns="91425" rIns="91425" bIns="91425" anchor="ctr" anchorCtr="0"/>
          <a:lstStyle>
            <a:lvl1pPr marL="0" marR="0" lvl="0" indent="0" algn="r" rtl="0">
              <a:spcBef>
                <a:spcPts val="0"/>
              </a:spcBef>
              <a:buNone/>
              <a:defRPr sz="675" b="0" i="0" u="none" strike="noStrike" cap="none">
                <a:solidFill>
                  <a:schemeClr val="lt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3" y="113075"/>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675" smtClean="0">
                <a:solidFill>
                  <a:schemeClr val="lt1"/>
                </a:solidFill>
                <a:ea typeface="Arial"/>
                <a:cs typeface="Arial"/>
                <a:sym typeface="Arial"/>
              </a:rPr>
              <a:pPr algn="r">
                <a:buSzPct val="25000"/>
              </a:pPr>
              <a:t>‹#›</a:t>
            </a:fld>
            <a:endParaRPr lang="en-US" sz="675">
              <a:solidFill>
                <a:schemeClr val="lt1"/>
              </a:solidFill>
              <a:ea typeface="Arial"/>
              <a:cs typeface="Arial"/>
              <a:sym typeface="Arial"/>
            </a:endParaRPr>
          </a:p>
        </p:txBody>
      </p:sp>
      <p:sp>
        <p:nvSpPr>
          <p:cNvPr id="3" name="Content Placeholder 2"/>
          <p:cNvSpPr>
            <a:spLocks noGrp="1"/>
          </p:cNvSpPr>
          <p:nvPr>
            <p:ph sz="quarter" idx="14"/>
          </p:nvPr>
        </p:nvSpPr>
        <p:spPr>
          <a:xfrm>
            <a:off x="457202" y="2392649"/>
            <a:ext cx="4124325" cy="739698"/>
          </a:xfrm>
        </p:spPr>
        <p:txBody>
          <a:bodyPr/>
          <a:lstStyle>
            <a:lvl1pPr indent="-191700">
              <a:defRPr/>
            </a:lvl1pPr>
            <a:lvl2pPr indent="-2133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4" y="3335807"/>
            <a:ext cx="4126853" cy="813243"/>
          </a:xfrm>
        </p:spPr>
        <p:txBody>
          <a:bodyPr/>
          <a:lstStyle>
            <a:lvl1pPr indent="-191700">
              <a:defRPr/>
            </a:lvl1pPr>
            <a:lvl2pPr indent="-2133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1" y="1555749"/>
            <a:ext cx="8232128" cy="676464"/>
          </a:xfrm>
        </p:spPr>
        <p:txBody>
          <a:bodyPr/>
          <a:lstStyle>
            <a:lvl1pPr indent="-191700">
              <a:defRPr/>
            </a:lvl1pPr>
            <a:lvl2pPr indent="-213300">
              <a:defRPr/>
            </a:lvl2pPr>
            <a:lvl3pPr indent="-17280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2" y="4362943"/>
            <a:ext cx="4124325" cy="693152"/>
          </a:xfrm>
        </p:spPr>
        <p:txBody>
          <a:bodyPr/>
          <a:lstStyle>
            <a:lvl1pPr indent="-191700">
              <a:defRPr/>
            </a:lvl1pPr>
            <a:lvl2pPr indent="-2133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2" y="5297492"/>
            <a:ext cx="4124325" cy="659559"/>
          </a:xfrm>
        </p:spPr>
        <p:txBody>
          <a:bodyPr/>
          <a:lstStyle>
            <a:lvl1pPr indent="-1917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19"/>
          </p:nvPr>
        </p:nvSpPr>
        <p:spPr>
          <a:xfrm>
            <a:off x="5267327" y="2392367"/>
            <a:ext cx="3419475" cy="739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p:cNvSpPr>
            <a:spLocks noGrp="1"/>
          </p:cNvSpPr>
          <p:nvPr>
            <p:ph sz="quarter" idx="20"/>
          </p:nvPr>
        </p:nvSpPr>
        <p:spPr>
          <a:xfrm>
            <a:off x="5267327" y="3369565"/>
            <a:ext cx="3419475" cy="7905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180218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8756929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2802711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89447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78147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19963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3272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533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06792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831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4235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4"/>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2700" b="1" i="0" u="none" strike="noStrike" cap="none">
                <a:solidFill>
                  <a:srgbClr val="007FA3"/>
                </a:solidFill>
                <a:latin typeface="+mj-lt"/>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5"/>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9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2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71"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82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4" y="113075"/>
            <a:ext cx="2133599" cy="182879"/>
          </a:xfrm>
          <a:prstGeom prst="rect">
            <a:avLst/>
          </a:prstGeom>
          <a:noFill/>
          <a:ln>
            <a:noFill/>
          </a:ln>
        </p:spPr>
        <p:txBody>
          <a:bodyPr lIns="91425" tIns="91425" rIns="91425" bIns="91425" anchor="ctr" anchorCtr="0"/>
          <a:lstStyle>
            <a:lvl1pPr marL="0" marR="0" lvl="0" indent="0" algn="r" rtl="0">
              <a:spcBef>
                <a:spcPts val="0"/>
              </a:spcBef>
              <a:buNone/>
              <a:defRPr sz="675" b="0" i="0" u="none" strike="noStrike" cap="none">
                <a:solidFill>
                  <a:schemeClr val="dk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3" y="113075"/>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675" smtClean="0">
                <a:solidFill>
                  <a:schemeClr val="dk1"/>
                </a:solidFill>
                <a:ea typeface="Arial"/>
                <a:cs typeface="Arial"/>
                <a:sym typeface="Arial"/>
              </a:rPr>
              <a:pPr algn="r">
                <a:buSzPct val="25000"/>
              </a:pPr>
              <a:t>‹#›</a:t>
            </a:fld>
            <a:endParaRPr lang="en-US" sz="675">
              <a:solidFill>
                <a:schemeClr val="dk1"/>
              </a:solidFil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2" y="1512892"/>
            <a:ext cx="8232775" cy="3417887"/>
          </a:xfrm>
        </p:spPr>
        <p:txBody>
          <a:bodyPr/>
          <a:lstStyle/>
          <a:p>
            <a:endParaRPr lang="en-US" dirty="0"/>
          </a:p>
        </p:txBody>
      </p:sp>
    </p:spTree>
    <p:extLst>
      <p:ext uri="{BB962C8B-B14F-4D97-AF65-F5344CB8AC3E}">
        <p14:creationId xmlns:p14="http://schemas.microsoft.com/office/powerpoint/2010/main" val="2692522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86284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7194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97909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44425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836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23104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36612"/>
            <a:ext cx="6569075" cy="584776"/>
          </a:xfrm>
          <a:extLst>
            <a:ext uri="{909E8E84-426E-40dd-AFC4-6F175D3DCCD1}">
              <a14:hiddenFill xmlns="" xmlns:a14="http://schemas.microsoft.com/office/drawing/2010/main">
                <a:solidFill>
                  <a:schemeClr val="accent1"/>
                </a:solidFill>
              </a14:hiddenFill>
            </a:ext>
          </a:extLst>
        </p:spPr>
        <p:txBody>
          <a:bodyPr lIns="91440"/>
          <a:lstStyle>
            <a:lvl1pPr algn="l">
              <a:defRPr sz="3200" b="1">
                <a:solidFill>
                  <a:schemeClr val="tx1"/>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365125" y="4860925"/>
            <a:ext cx="6569075" cy="396875"/>
          </a:xfrm>
        </p:spPr>
        <p:txBody>
          <a:bodyPr>
            <a:spAutoFit/>
          </a:bodyPr>
          <a:lstStyle>
            <a:lvl1pPr marL="0" indent="0">
              <a:buFontTx/>
              <a:buNone/>
              <a:defRPr sz="2000"/>
            </a:lvl1pPr>
          </a:lstStyle>
          <a:p>
            <a:pPr lvl="0"/>
            <a:r>
              <a:rPr lang="en-US" noProof="0" dirty="0"/>
              <a:t>Click to edit Master subtitle style</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a:solidFill>
                <a:srgbClr val="AF3D92"/>
              </a:solidFill>
              <a:latin typeface="Arial" charset="0"/>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solidFill>
                  <a:srgbClr val="FFFFFF"/>
                </a:solidFill>
                <a:latin typeface="Arial" charset="0"/>
              </a:rPr>
              <a:t>Chapter 5 Clicker Questions</a:t>
            </a:r>
          </a:p>
        </p:txBody>
      </p:sp>
      <p:sp>
        <p:nvSpPr>
          <p:cNvPr id="4113" name="Rectangle 17"/>
          <p:cNvSpPr>
            <a:spLocks noGrp="1" noChangeArrowheads="1"/>
          </p:cNvSpPr>
          <p:nvPr>
            <p:ph type="ftr" sz="quarter" idx="3"/>
          </p:nvPr>
        </p:nvSpPr>
        <p:spPr/>
        <p:txBody>
          <a:bodyPr/>
          <a:lstStyle>
            <a:lvl1pPr>
              <a:defRPr/>
            </a:lvl1pPr>
          </a:lstStyle>
          <a:p>
            <a:r>
              <a:rPr lang="en-GB">
                <a:solidFill>
                  <a:srgbClr val="000000"/>
                </a:solidFill>
              </a:rPr>
              <a:t>© 2016 Pearson Education, Inc.</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2901108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p>
        </p:txBody>
      </p:sp>
    </p:spTree>
    <p:extLst>
      <p:ext uri="{BB962C8B-B14F-4D97-AF65-F5344CB8AC3E}">
        <p14:creationId xmlns:p14="http://schemas.microsoft.com/office/powerpoint/2010/main" val="27626752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p>
        </p:txBody>
      </p:sp>
    </p:spTree>
    <p:extLst>
      <p:ext uri="{BB962C8B-B14F-4D97-AF65-F5344CB8AC3E}">
        <p14:creationId xmlns:p14="http://schemas.microsoft.com/office/powerpoint/2010/main" val="3614638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02780B6-113F-4A45-8C31-7E83C19B88E1}" type="datetimeFigureOut">
              <a:rPr lang="en-US">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DB912-6A78-45F7-9428-8E0A2C4D5C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66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theme" Target="../theme/theme12.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9.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5"/>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2700" dirty="0">
                <a:latin typeface="+mj-lt"/>
              </a:rPr>
              <a:t>Click to add title</a:t>
            </a:r>
            <a:endParaRPr dirty="0"/>
          </a:p>
        </p:txBody>
      </p:sp>
      <p:sp>
        <p:nvSpPr>
          <p:cNvPr id="11" name="Shape 11"/>
          <p:cNvSpPr txBox="1">
            <a:spLocks noGrp="1"/>
          </p:cNvSpPr>
          <p:nvPr>
            <p:ph type="body" idx="1"/>
          </p:nvPr>
        </p:nvSpPr>
        <p:spPr>
          <a:xfrm>
            <a:off x="457200" y="1574566"/>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4" y="113075"/>
            <a:ext cx="2133599" cy="182879"/>
          </a:xfrm>
          <a:prstGeom prst="rect">
            <a:avLst/>
          </a:prstGeom>
          <a:noFill/>
          <a:ln>
            <a:noFill/>
          </a:ln>
        </p:spPr>
        <p:txBody>
          <a:bodyPr lIns="91425" tIns="91425" rIns="91425" bIns="91425" anchor="ctr" anchorCtr="0"/>
          <a:lstStyle>
            <a:lvl1pPr marL="0" marR="0" lvl="0" indent="0" algn="r" rtl="0">
              <a:spcBef>
                <a:spcPts val="0"/>
              </a:spcBef>
              <a:buNone/>
              <a:defRPr sz="675" b="0" i="0" u="none" strike="noStrike" cap="none">
                <a:solidFill>
                  <a:schemeClr val="lt1"/>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3" y="113075"/>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675" smtClean="0">
                <a:solidFill>
                  <a:schemeClr val="lt1"/>
                </a:solidFill>
                <a:ea typeface="Arial"/>
                <a:cs typeface="Arial"/>
                <a:sym typeface="Arial"/>
              </a:rPr>
              <a:pPr algn="r">
                <a:buSzPct val="25000"/>
              </a:pPr>
              <a:t>‹#›</a:t>
            </a:fld>
            <a:endParaRPr lang="en-US" sz="675">
              <a:solidFill>
                <a:schemeClr val="lt1"/>
              </a:solidFill>
              <a:ea typeface="Arial"/>
              <a:cs typeface="Arial"/>
              <a:sym typeface="Arial"/>
            </a:endParaRPr>
          </a:p>
        </p:txBody>
      </p:sp>
      <p:pic>
        <p:nvPicPr>
          <p:cNvPr id="15" name="Shape 15" descr="Pearson Logo"/>
          <p:cNvPicPr preferRelativeResize="0"/>
          <p:nvPr/>
        </p:nvPicPr>
        <p:blipFill rotWithShape="1">
          <a:blip r:embed="rId12">
            <a:alphaModFix/>
          </a:blip>
          <a:srcRect/>
          <a:stretch/>
        </p:blipFill>
        <p:spPr>
          <a:xfrm>
            <a:off x="443974"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5"/>
            <a:ext cx="8229600" cy="200549"/>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9" name="Content Placeholder 7"/>
          <p:cNvSpPr txBox="1">
            <a:spLocks/>
          </p:cNvSpPr>
          <p:nvPr userDrawn="1"/>
        </p:nvSpPr>
        <p:spPr>
          <a:xfrm>
            <a:off x="2708694" y="6505575"/>
            <a:ext cx="5978106" cy="3429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ltLang="en-US" sz="900">
                <a:latin typeface="Verdana"/>
                <a:ea typeface="Verdana" panose="020B0604030504040204" pitchFamily="34" charset="0"/>
                <a:cs typeface="Verdana" panose="020B0604030504040204" pitchFamily="34" charset="0"/>
              </a:rPr>
              <a:t>Copyright © 2020, 2016, 2012 Pearson Education, Inc. All Rights Reserved</a:t>
            </a:r>
            <a:endParaRPr lang="en-US" altLang="en-US" sz="900" dirty="0">
              <a:latin typeface="Verdana"/>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41534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25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0"/>
            <a:ext cx="8686800" cy="553998"/>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457200" y="2377440"/>
            <a:ext cx="8229600" cy="2176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a:solidFill>
                  <a:srgbClr val="000000"/>
                </a:solidFill>
                <a:latin typeface="Arial" charset="0"/>
              </a:rPr>
              <a:t>© 2016 Pearson Education, Inc.</a:t>
            </a:r>
          </a:p>
        </p:txBody>
      </p:sp>
    </p:spTree>
    <p:extLst>
      <p:ext uri="{BB962C8B-B14F-4D97-AF65-F5344CB8AC3E}">
        <p14:creationId xmlns:p14="http://schemas.microsoft.com/office/powerpoint/2010/main" val="170838469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Lst>
  <p:hf sldNum="0" hdr="0" dt="0"/>
  <p:txStyles>
    <p:titleStyle>
      <a:lvl1pPr algn="l" rtl="0" fontAlgn="base">
        <a:spcBef>
          <a:spcPct val="50000"/>
        </a:spcBef>
        <a:spcAft>
          <a:spcPct val="0"/>
        </a:spcAft>
        <a:defRPr sz="3000" b="0">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512064" indent="-512064" algn="l" rtl="0" fontAlgn="base">
        <a:spcBef>
          <a:spcPct val="20000"/>
        </a:spcBef>
        <a:spcAft>
          <a:spcPct val="0"/>
        </a:spcAft>
        <a:buClrTx/>
        <a:buFont typeface="+mj-lt"/>
        <a:buAutoNum type="alphaLcParenR"/>
        <a:defRPr sz="2600">
          <a:solidFill>
            <a:schemeClr val="tx1"/>
          </a:solidFill>
          <a:latin typeface="+mn-lt"/>
          <a:ea typeface="+mn-ea"/>
          <a:cs typeface="+mn-cs"/>
        </a:defRPr>
      </a:lvl1pPr>
      <a:lvl2pPr marL="800100" indent="-342900" algn="l" rtl="0" fontAlgn="base">
        <a:spcBef>
          <a:spcPct val="20000"/>
        </a:spcBef>
        <a:spcAft>
          <a:spcPct val="0"/>
        </a:spcAft>
        <a:buClrTx/>
        <a:buChar char="–"/>
        <a:tabLst/>
        <a:defRPr sz="2600">
          <a:solidFill>
            <a:schemeClr val="tx1"/>
          </a:solidFill>
          <a:latin typeface="+mn-lt"/>
          <a:ea typeface="+mn-ea"/>
        </a:defRPr>
      </a:lvl2pPr>
      <a:lvl3pPr marL="1143000" indent="-228600" algn="l" rtl="0" fontAlgn="base">
        <a:spcBef>
          <a:spcPct val="20000"/>
        </a:spcBef>
        <a:spcAft>
          <a:spcPct val="0"/>
        </a:spcAft>
        <a:buClrTx/>
        <a:buChar char="•"/>
        <a:defRPr sz="2400">
          <a:solidFill>
            <a:schemeClr val="tx1"/>
          </a:solidFill>
          <a:latin typeface="+mn-lt"/>
          <a:ea typeface="+mn-ea"/>
        </a:defRPr>
      </a:lvl3pPr>
      <a:lvl4pPr marL="1600200" indent="-228600" algn="l" rtl="0" fontAlgn="base">
        <a:spcBef>
          <a:spcPct val="20000"/>
        </a:spcBef>
        <a:spcAft>
          <a:spcPct val="0"/>
        </a:spcAft>
        <a:buClrTx/>
        <a:buChar char="–"/>
        <a:defRPr sz="2000">
          <a:solidFill>
            <a:schemeClr val="tx1"/>
          </a:solidFill>
          <a:latin typeface="+mn-lt"/>
          <a:ea typeface="+mn-ea"/>
        </a:defRPr>
      </a:lvl4pPr>
      <a:lvl5pPr marL="2057400" indent="-228600" algn="l" rtl="0" fontAlgn="base">
        <a:spcBef>
          <a:spcPct val="20000"/>
        </a:spcBef>
        <a:spcAft>
          <a:spcPct val="0"/>
        </a:spcAft>
        <a:buClrTx/>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A02780B6-113F-4A45-8C31-7E83C19B88E1}" type="datetimeFigureOut">
              <a:rPr lang="en-US" smtClean="0">
                <a:solidFill>
                  <a:prstClr val="black">
                    <a:tint val="75000"/>
                  </a:prstClr>
                </a:solidFill>
                <a:latin typeface="Calibri" panose="020F0502020204030204"/>
              </a:rPr>
              <a:pPr fontAlgn="auto">
                <a:spcBef>
                  <a:spcPts val="0"/>
                </a:spcBef>
                <a:spcAft>
                  <a:spcPts val="0"/>
                </a:spcAft>
              </a:pPr>
              <a:t>9/1/2023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1BDDB912-6A78-45F7-9428-8E0A2C4D5CF4}"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3355306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a:solidFill>
                  <a:srgbClr val="000000"/>
                </a:solidFill>
                <a:latin typeface="Arial" charset="0"/>
              </a:rPr>
              <a:t>© 2016 Pearson Education, Inc.</a:t>
            </a:r>
          </a:p>
        </p:txBody>
      </p:sp>
    </p:spTree>
    <p:extLst>
      <p:ext uri="{BB962C8B-B14F-4D97-AF65-F5344CB8AC3E}">
        <p14:creationId xmlns:p14="http://schemas.microsoft.com/office/powerpoint/2010/main" val="18562232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461665"/>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7"/>
            <a:ext cx="8229600" cy="510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5" y="6613525"/>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675">
                <a:cs typeface="+mj-cs"/>
              </a:defRPr>
            </a:lvl1pPr>
          </a:lstStyle>
          <a:p>
            <a:r>
              <a:rPr lang="en-GB" dirty="0">
                <a:solidFill>
                  <a:srgbClr val="000000"/>
                </a:solidFill>
                <a:latin typeface="Arial" charset="0"/>
              </a:rPr>
              <a:t>© 2016 Pearson Education, Inc.</a:t>
            </a:r>
          </a:p>
        </p:txBody>
      </p:sp>
    </p:spTree>
    <p:extLst>
      <p:ext uri="{BB962C8B-B14F-4D97-AF65-F5344CB8AC3E}">
        <p14:creationId xmlns:p14="http://schemas.microsoft.com/office/powerpoint/2010/main" val="25630733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hf sldNum="0" hdr="0" dt="0"/>
  <p:txStyles>
    <p:titleStyle>
      <a:lvl1pPr algn="l" rtl="0" fontAlgn="base">
        <a:spcBef>
          <a:spcPct val="50000"/>
        </a:spcBef>
        <a:spcAft>
          <a:spcPct val="0"/>
        </a:spcAft>
        <a:defRPr sz="2400" b="1">
          <a:solidFill>
            <a:srgbClr val="3E69A1"/>
          </a:solidFill>
          <a:latin typeface="+mj-lt"/>
          <a:ea typeface="+mj-ea"/>
          <a:cs typeface="+mj-cs"/>
        </a:defRPr>
      </a:lvl1pPr>
      <a:lvl2pPr algn="l" rtl="0" fontAlgn="base">
        <a:spcBef>
          <a:spcPct val="50000"/>
        </a:spcBef>
        <a:spcAft>
          <a:spcPct val="0"/>
        </a:spcAft>
        <a:defRPr sz="2400" b="1">
          <a:solidFill>
            <a:srgbClr val="BE58A1"/>
          </a:solidFill>
          <a:latin typeface="Arial" charset="0"/>
          <a:ea typeface="ＭＳ Ｐゴシック" charset="0"/>
          <a:cs typeface="Arial" charset="0"/>
        </a:defRPr>
      </a:lvl2pPr>
      <a:lvl3pPr algn="l" rtl="0" fontAlgn="base">
        <a:spcBef>
          <a:spcPct val="50000"/>
        </a:spcBef>
        <a:spcAft>
          <a:spcPct val="0"/>
        </a:spcAft>
        <a:defRPr sz="2400" b="1">
          <a:solidFill>
            <a:srgbClr val="BE58A1"/>
          </a:solidFill>
          <a:latin typeface="Arial" charset="0"/>
          <a:ea typeface="ＭＳ Ｐゴシック" charset="0"/>
          <a:cs typeface="Arial" charset="0"/>
        </a:defRPr>
      </a:lvl3pPr>
      <a:lvl4pPr algn="l" rtl="0" fontAlgn="base">
        <a:spcBef>
          <a:spcPct val="50000"/>
        </a:spcBef>
        <a:spcAft>
          <a:spcPct val="0"/>
        </a:spcAft>
        <a:defRPr sz="2400" b="1">
          <a:solidFill>
            <a:srgbClr val="BE58A1"/>
          </a:solidFill>
          <a:latin typeface="Arial" charset="0"/>
          <a:ea typeface="ＭＳ Ｐゴシック" charset="0"/>
          <a:cs typeface="Arial" charset="0"/>
        </a:defRPr>
      </a:lvl4pPr>
      <a:lvl5pPr algn="l" rtl="0" fontAlgn="base">
        <a:spcBef>
          <a:spcPct val="50000"/>
        </a:spcBef>
        <a:spcAft>
          <a:spcPct val="0"/>
        </a:spcAft>
        <a:defRPr sz="2400" b="1">
          <a:solidFill>
            <a:srgbClr val="BE58A1"/>
          </a:solidFill>
          <a:latin typeface="Arial" charset="0"/>
          <a:ea typeface="ＭＳ Ｐゴシック" charset="0"/>
          <a:cs typeface="Arial" charset="0"/>
        </a:defRPr>
      </a:lvl5pPr>
      <a:lvl6pPr marL="342900" algn="l" rtl="0" fontAlgn="base">
        <a:spcBef>
          <a:spcPct val="50000"/>
        </a:spcBef>
        <a:spcAft>
          <a:spcPct val="0"/>
        </a:spcAft>
        <a:defRPr sz="2400" b="1">
          <a:solidFill>
            <a:srgbClr val="BE58A1"/>
          </a:solidFill>
          <a:latin typeface="Arial" charset="0"/>
          <a:ea typeface="ＭＳ Ｐゴシック" charset="0"/>
          <a:cs typeface="Arial" charset="0"/>
        </a:defRPr>
      </a:lvl6pPr>
      <a:lvl7pPr marL="685800" algn="l" rtl="0" fontAlgn="base">
        <a:spcBef>
          <a:spcPct val="50000"/>
        </a:spcBef>
        <a:spcAft>
          <a:spcPct val="0"/>
        </a:spcAft>
        <a:defRPr sz="2400" b="1">
          <a:solidFill>
            <a:srgbClr val="BE58A1"/>
          </a:solidFill>
          <a:latin typeface="Arial" charset="0"/>
          <a:ea typeface="ＭＳ Ｐゴシック" charset="0"/>
          <a:cs typeface="Arial" charset="0"/>
        </a:defRPr>
      </a:lvl7pPr>
      <a:lvl8pPr marL="1028700" algn="l" rtl="0" fontAlgn="base">
        <a:spcBef>
          <a:spcPct val="50000"/>
        </a:spcBef>
        <a:spcAft>
          <a:spcPct val="0"/>
        </a:spcAft>
        <a:defRPr sz="2400" b="1">
          <a:solidFill>
            <a:srgbClr val="BE58A1"/>
          </a:solidFill>
          <a:latin typeface="Arial" charset="0"/>
          <a:ea typeface="ＭＳ Ｐゴシック" charset="0"/>
          <a:cs typeface="Arial" charset="0"/>
        </a:defRPr>
      </a:lvl8pPr>
      <a:lvl9pPr marL="1371600" algn="l" rtl="0" fontAlgn="base">
        <a:spcBef>
          <a:spcPct val="50000"/>
        </a:spcBef>
        <a:spcAft>
          <a:spcPct val="0"/>
        </a:spcAft>
        <a:defRPr sz="2400" b="1">
          <a:solidFill>
            <a:srgbClr val="BE58A1"/>
          </a:solidFill>
          <a:latin typeface="Arial" charset="0"/>
          <a:ea typeface="ＭＳ Ｐゴシック" charset="0"/>
          <a:cs typeface="Arial" charset="0"/>
        </a:defRPr>
      </a:lvl9pPr>
    </p:titleStyle>
    <p:bodyStyle>
      <a:lvl1pPr marL="257175" indent="-257175" algn="l" rtl="0" fontAlgn="base">
        <a:spcBef>
          <a:spcPct val="20000"/>
        </a:spcBef>
        <a:spcAft>
          <a:spcPct val="0"/>
        </a:spcAft>
        <a:buClr>
          <a:srgbClr val="3E69A1"/>
        </a:buClr>
        <a:buChar char="•"/>
        <a:defRPr sz="2100">
          <a:solidFill>
            <a:schemeClr val="tx1"/>
          </a:solidFill>
          <a:latin typeface="+mn-lt"/>
          <a:ea typeface="+mn-ea"/>
          <a:cs typeface="+mn-cs"/>
        </a:defRPr>
      </a:lvl1pPr>
      <a:lvl2pPr marL="600075" indent="-257175" algn="l" rtl="0" fontAlgn="base">
        <a:spcBef>
          <a:spcPct val="20000"/>
        </a:spcBef>
        <a:spcAft>
          <a:spcPct val="0"/>
        </a:spcAft>
        <a:buClr>
          <a:srgbClr val="3E69A1"/>
        </a:buClr>
        <a:buFont typeface="Arial"/>
        <a:buChar char="•"/>
        <a:tabLst/>
        <a:defRPr sz="2100">
          <a:solidFill>
            <a:schemeClr val="tx1"/>
          </a:solidFill>
          <a:latin typeface="+mn-lt"/>
          <a:ea typeface="+mn-ea"/>
        </a:defRPr>
      </a:lvl2pPr>
      <a:lvl3pPr marL="857250" indent="-171450" algn="l" rtl="0" fontAlgn="base">
        <a:spcBef>
          <a:spcPct val="20000"/>
        </a:spcBef>
        <a:spcAft>
          <a:spcPct val="0"/>
        </a:spcAft>
        <a:buClr>
          <a:srgbClr val="3E69A1"/>
        </a:buClr>
        <a:buChar char="•"/>
        <a:defRPr sz="1800">
          <a:solidFill>
            <a:schemeClr val="tx1"/>
          </a:solidFill>
          <a:latin typeface="+mn-lt"/>
          <a:ea typeface="+mn-ea"/>
        </a:defRPr>
      </a:lvl3pPr>
      <a:lvl4pPr marL="1200150" indent="-171450" algn="l" rtl="0" fontAlgn="base">
        <a:spcBef>
          <a:spcPct val="20000"/>
        </a:spcBef>
        <a:spcAft>
          <a:spcPct val="0"/>
        </a:spcAft>
        <a:buClr>
          <a:srgbClr val="3E69A1"/>
        </a:buClr>
        <a:buChar char="–"/>
        <a:defRPr sz="1500">
          <a:solidFill>
            <a:schemeClr val="tx1"/>
          </a:solidFill>
          <a:latin typeface="+mn-lt"/>
          <a:ea typeface="+mn-ea"/>
        </a:defRPr>
      </a:lvl4pPr>
      <a:lvl5pPr marL="1543050" indent="-171450" algn="l" rtl="0" fontAlgn="base">
        <a:spcBef>
          <a:spcPct val="20000"/>
        </a:spcBef>
        <a:spcAft>
          <a:spcPct val="0"/>
        </a:spcAft>
        <a:buClr>
          <a:srgbClr val="3E69A1"/>
        </a:buClr>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4"/>
            <a:ext cx="9144000" cy="323165"/>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a:t>Click to edit Master title style</a:t>
            </a:r>
          </a:p>
        </p:txBody>
      </p:sp>
      <p:sp>
        <p:nvSpPr>
          <p:cNvPr id="3091" name="Rectangle 19"/>
          <p:cNvSpPr>
            <a:spLocks noGrp="1" noChangeArrowheads="1"/>
          </p:cNvSpPr>
          <p:nvPr>
            <p:ph type="ftr" sz="quarter" idx="3"/>
          </p:nvPr>
        </p:nvSpPr>
        <p:spPr bwMode="gray">
          <a:xfrm>
            <a:off x="87315" y="6602417"/>
            <a:ext cx="5399087" cy="179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675">
                <a:cs typeface="+mj-cs"/>
              </a:defRPr>
            </a:lvl1pPr>
          </a:lstStyle>
          <a:p>
            <a:r>
              <a:rPr lang="en-GB">
                <a:solidFill>
                  <a:srgbClr val="000000"/>
                </a:solidFill>
                <a:latin typeface="Arial" charset="0"/>
              </a:rPr>
              <a:t>© 2016 Pearson Education, Inc.</a:t>
            </a:r>
            <a:endParaRPr lang="en-GB" dirty="0">
              <a:solidFill>
                <a:srgbClr val="000000"/>
              </a:solidFill>
              <a:latin typeface="Arial" charset="0"/>
            </a:endParaRPr>
          </a:p>
        </p:txBody>
      </p:sp>
    </p:spTree>
    <p:extLst>
      <p:ext uri="{BB962C8B-B14F-4D97-AF65-F5344CB8AC3E}">
        <p14:creationId xmlns:p14="http://schemas.microsoft.com/office/powerpoint/2010/main" val="28202152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dt="0"/>
  <p:txStyles>
    <p:titleStyle>
      <a:lvl1pPr algn="l" rtl="0" fontAlgn="base">
        <a:spcBef>
          <a:spcPct val="50000"/>
        </a:spcBef>
        <a:spcAft>
          <a:spcPct val="0"/>
        </a:spcAft>
        <a:defRPr sz="1500">
          <a:solidFill>
            <a:schemeClr val="tx1"/>
          </a:solidFill>
          <a:latin typeface="+mj-lt"/>
          <a:ea typeface="+mj-ea"/>
          <a:cs typeface="+mj-cs"/>
        </a:defRPr>
      </a:lvl1pPr>
      <a:lvl2pPr algn="l" rtl="0" fontAlgn="base">
        <a:spcBef>
          <a:spcPct val="50000"/>
        </a:spcBef>
        <a:spcAft>
          <a:spcPct val="0"/>
        </a:spcAft>
        <a:defRPr sz="1500">
          <a:solidFill>
            <a:schemeClr val="tx1"/>
          </a:solidFill>
          <a:latin typeface="Arial" charset="0"/>
          <a:ea typeface="ＭＳ Ｐゴシック" charset="0"/>
          <a:cs typeface="Arial" charset="0"/>
        </a:defRPr>
      </a:lvl2pPr>
      <a:lvl3pPr algn="l" rtl="0" fontAlgn="base">
        <a:spcBef>
          <a:spcPct val="50000"/>
        </a:spcBef>
        <a:spcAft>
          <a:spcPct val="0"/>
        </a:spcAft>
        <a:defRPr sz="1500">
          <a:solidFill>
            <a:schemeClr val="tx1"/>
          </a:solidFill>
          <a:latin typeface="Arial" charset="0"/>
          <a:ea typeface="ＭＳ Ｐゴシック" charset="0"/>
          <a:cs typeface="Arial" charset="0"/>
        </a:defRPr>
      </a:lvl3pPr>
      <a:lvl4pPr algn="l" rtl="0" fontAlgn="base">
        <a:spcBef>
          <a:spcPct val="50000"/>
        </a:spcBef>
        <a:spcAft>
          <a:spcPct val="0"/>
        </a:spcAft>
        <a:defRPr sz="1500">
          <a:solidFill>
            <a:schemeClr val="tx1"/>
          </a:solidFill>
          <a:latin typeface="Arial" charset="0"/>
          <a:ea typeface="ＭＳ Ｐゴシック" charset="0"/>
          <a:cs typeface="Arial" charset="0"/>
        </a:defRPr>
      </a:lvl4pPr>
      <a:lvl5pPr algn="l" rtl="0" fontAlgn="base">
        <a:spcBef>
          <a:spcPct val="50000"/>
        </a:spcBef>
        <a:spcAft>
          <a:spcPct val="0"/>
        </a:spcAft>
        <a:defRPr sz="1500">
          <a:solidFill>
            <a:schemeClr val="tx1"/>
          </a:solidFill>
          <a:latin typeface="Arial" charset="0"/>
          <a:ea typeface="ＭＳ Ｐゴシック" charset="0"/>
          <a:cs typeface="Arial" charset="0"/>
        </a:defRPr>
      </a:lvl5pPr>
      <a:lvl6pPr marL="342900" algn="l" rtl="0" fontAlgn="base">
        <a:spcBef>
          <a:spcPct val="50000"/>
        </a:spcBef>
        <a:spcAft>
          <a:spcPct val="0"/>
        </a:spcAft>
        <a:defRPr sz="1500">
          <a:solidFill>
            <a:schemeClr val="tx1"/>
          </a:solidFill>
          <a:latin typeface="Arial" charset="0"/>
          <a:ea typeface="ＭＳ Ｐゴシック" charset="0"/>
          <a:cs typeface="Arial" charset="0"/>
        </a:defRPr>
      </a:lvl6pPr>
      <a:lvl7pPr marL="685800" algn="l" rtl="0" fontAlgn="base">
        <a:spcBef>
          <a:spcPct val="50000"/>
        </a:spcBef>
        <a:spcAft>
          <a:spcPct val="0"/>
        </a:spcAft>
        <a:defRPr sz="1500">
          <a:solidFill>
            <a:schemeClr val="tx1"/>
          </a:solidFill>
          <a:latin typeface="Arial" charset="0"/>
          <a:ea typeface="ＭＳ Ｐゴシック" charset="0"/>
          <a:cs typeface="Arial" charset="0"/>
        </a:defRPr>
      </a:lvl7pPr>
      <a:lvl8pPr marL="1028700" algn="l" rtl="0" fontAlgn="base">
        <a:spcBef>
          <a:spcPct val="50000"/>
        </a:spcBef>
        <a:spcAft>
          <a:spcPct val="0"/>
        </a:spcAft>
        <a:defRPr sz="1500">
          <a:solidFill>
            <a:schemeClr val="tx1"/>
          </a:solidFill>
          <a:latin typeface="Arial" charset="0"/>
          <a:ea typeface="ＭＳ Ｐゴシック" charset="0"/>
          <a:cs typeface="Arial" charset="0"/>
        </a:defRPr>
      </a:lvl8pPr>
      <a:lvl9pPr marL="1371600" algn="l" rtl="0" fontAlgn="base">
        <a:spcBef>
          <a:spcPct val="50000"/>
        </a:spcBef>
        <a:spcAft>
          <a:spcPct val="0"/>
        </a:spcAft>
        <a:defRPr sz="1500">
          <a:solidFill>
            <a:schemeClr val="tx1"/>
          </a:solidFill>
          <a:latin typeface="Arial" charset="0"/>
          <a:ea typeface="ＭＳ Ｐゴシック" charset="0"/>
          <a:cs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ea typeface="+mn-ea"/>
        </a:defRPr>
      </a:lvl2pPr>
      <a:lvl3pPr marL="857250" indent="-171450" algn="l" rtl="0" fontAlgn="base">
        <a:spcBef>
          <a:spcPct val="20000"/>
        </a:spcBef>
        <a:spcAft>
          <a:spcPct val="0"/>
        </a:spcAft>
        <a:buChar char="•"/>
        <a:defRPr sz="1800">
          <a:solidFill>
            <a:schemeClr val="tx1"/>
          </a:solidFill>
          <a:latin typeface="+mn-lt"/>
          <a:ea typeface="+mn-ea"/>
        </a:defRPr>
      </a:lvl3pPr>
      <a:lvl4pPr marL="1200150" indent="-171450" algn="l" rtl="0" fontAlgn="base">
        <a:spcBef>
          <a:spcPct val="20000"/>
        </a:spcBef>
        <a:spcAft>
          <a:spcPct val="0"/>
        </a:spcAft>
        <a:buChar char="–"/>
        <a:defRPr sz="1500">
          <a:solidFill>
            <a:schemeClr val="tx1"/>
          </a:solidFill>
          <a:latin typeface="+mn-lt"/>
          <a:ea typeface="+mn-ea"/>
        </a:defRPr>
      </a:lvl4pPr>
      <a:lvl5pPr marL="1543050" indent="-171450" algn="l" rtl="0" fontAlgn="base">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2212751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SzPct val="10000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SzPct val="100000"/>
        <a:buChar char="–"/>
        <a:defRPr sz="2100">
          <a:solidFill>
            <a:schemeClr val="tx1"/>
          </a:solidFill>
          <a:latin typeface="+mn-lt"/>
        </a:defRPr>
      </a:lvl2pPr>
      <a:lvl3pPr marL="857250" indent="-171450" algn="l" rtl="0" eaLnBrk="0" fontAlgn="base" hangingPunct="0">
        <a:spcBef>
          <a:spcPct val="20000"/>
        </a:spcBef>
        <a:spcAft>
          <a:spcPct val="0"/>
        </a:spcAft>
        <a:buSzPct val="100000"/>
        <a:buChar char="•"/>
        <a:defRPr sz="1800">
          <a:solidFill>
            <a:schemeClr val="tx1"/>
          </a:solidFill>
          <a:latin typeface="+mn-lt"/>
        </a:defRPr>
      </a:lvl3pPr>
      <a:lvl4pPr marL="1200150" indent="-171450" algn="l" rtl="0" eaLnBrk="0" fontAlgn="base" hangingPunct="0">
        <a:spcBef>
          <a:spcPct val="20000"/>
        </a:spcBef>
        <a:spcAft>
          <a:spcPct val="0"/>
        </a:spcAft>
        <a:buSzPct val="100000"/>
        <a:buChar char="–"/>
        <a:defRPr sz="1500">
          <a:solidFill>
            <a:schemeClr val="tx1"/>
          </a:solidFill>
          <a:latin typeface="+mn-lt"/>
        </a:defRPr>
      </a:lvl4pPr>
      <a:lvl5pPr marL="1543050" indent="-171450" algn="l" rtl="0" eaLnBrk="0" fontAlgn="base" hangingPunct="0">
        <a:spcBef>
          <a:spcPct val="20000"/>
        </a:spcBef>
        <a:spcAft>
          <a:spcPct val="0"/>
        </a:spcAft>
        <a:buSzPct val="100000"/>
        <a:buChar char="•"/>
        <a:defRPr sz="1500">
          <a:solidFill>
            <a:schemeClr val="tx1"/>
          </a:solidFill>
          <a:latin typeface="+mn-lt"/>
        </a:defRPr>
      </a:lvl5pPr>
      <a:lvl6pPr marL="1885950" indent="-171450" algn="l" rtl="0" eaLnBrk="0" fontAlgn="base" hangingPunct="0">
        <a:spcBef>
          <a:spcPct val="20000"/>
        </a:spcBef>
        <a:spcAft>
          <a:spcPct val="0"/>
        </a:spcAft>
        <a:buSzPct val="100000"/>
        <a:buChar char="•"/>
        <a:defRPr sz="1500">
          <a:solidFill>
            <a:schemeClr val="tx1"/>
          </a:solidFill>
          <a:latin typeface="+mn-lt"/>
        </a:defRPr>
      </a:lvl6pPr>
      <a:lvl7pPr marL="2228850" indent="-171450" algn="l" rtl="0" eaLnBrk="0" fontAlgn="base" hangingPunct="0">
        <a:spcBef>
          <a:spcPct val="20000"/>
        </a:spcBef>
        <a:spcAft>
          <a:spcPct val="0"/>
        </a:spcAft>
        <a:buSzPct val="100000"/>
        <a:buChar char="•"/>
        <a:defRPr sz="1500">
          <a:solidFill>
            <a:schemeClr val="tx1"/>
          </a:solidFill>
          <a:latin typeface="+mn-lt"/>
        </a:defRPr>
      </a:lvl7pPr>
      <a:lvl8pPr marL="2571750" indent="-171450" algn="l" rtl="0" eaLnBrk="0" fontAlgn="base" hangingPunct="0">
        <a:spcBef>
          <a:spcPct val="20000"/>
        </a:spcBef>
        <a:spcAft>
          <a:spcPct val="0"/>
        </a:spcAft>
        <a:buSzPct val="100000"/>
        <a:buChar char="•"/>
        <a:defRPr sz="1500">
          <a:solidFill>
            <a:schemeClr val="tx1"/>
          </a:solidFill>
          <a:latin typeface="+mn-lt"/>
        </a:defRPr>
      </a:lvl8pPr>
      <a:lvl9pPr marL="2914650" indent="-171450" algn="l" rtl="0" eaLnBrk="0" fontAlgn="base" hangingPunct="0">
        <a:spcBef>
          <a:spcPct val="20000"/>
        </a:spcBef>
        <a:spcAft>
          <a:spcPct val="0"/>
        </a:spcAft>
        <a:buSzPct val="100000"/>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fld id="{A9567777-556D-4870-BEB2-FCBF163B5078}" type="slidenum">
              <a:rPr lang="en-US" altLang="en-US"/>
              <a:pPr/>
              <a:t>‹#›</a:t>
            </a:fld>
            <a:endParaRPr lang="en-US" altLang="en-US"/>
          </a:p>
        </p:txBody>
      </p:sp>
    </p:spTree>
    <p:extLst>
      <p:ext uri="{BB962C8B-B14F-4D97-AF65-F5344CB8AC3E}">
        <p14:creationId xmlns:p14="http://schemas.microsoft.com/office/powerpoint/2010/main" val="356615890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10DE9-7EF1-40C5-90AA-4C657746CA9B}" type="datetimeFigureOut">
              <a:rPr lang="en-US" smtClean="0"/>
              <a:t>9/1/2023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14918-2525-4508-ACF0-77F171D98C74}" type="slidenum">
              <a:rPr lang="en-US" smtClean="0"/>
              <a:t>‹#›</a:t>
            </a:fld>
            <a:endParaRPr lang="en-US"/>
          </a:p>
        </p:txBody>
      </p:sp>
    </p:spTree>
    <p:extLst>
      <p:ext uri="{BB962C8B-B14F-4D97-AF65-F5344CB8AC3E}">
        <p14:creationId xmlns:p14="http://schemas.microsoft.com/office/powerpoint/2010/main" val="58793702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9567777-556D-4870-BEB2-FCBF163B5078}" type="slidenum">
              <a:rPr lang="en-US" altLang="en-US"/>
              <a:pPr/>
              <a:t>‹#›</a:t>
            </a:fld>
            <a:endParaRPr lang="en-US" altLang="en-US"/>
          </a:p>
        </p:txBody>
      </p:sp>
    </p:spTree>
    <p:extLst>
      <p:ext uri="{BB962C8B-B14F-4D97-AF65-F5344CB8AC3E}">
        <p14:creationId xmlns:p14="http://schemas.microsoft.com/office/powerpoint/2010/main" val="400273314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396875"/>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a:t>Click to edit Master title style</a:t>
            </a:r>
          </a:p>
        </p:txBody>
      </p:sp>
      <p:sp>
        <p:nvSpPr>
          <p:cNvPr id="3091" name="Rectangle 19"/>
          <p:cNvSpPr>
            <a:spLocks noGrp="1" noChangeArrowheads="1"/>
          </p:cNvSpPr>
          <p:nvPr>
            <p:ph type="ftr" sz="quarter" idx="3"/>
          </p:nvPr>
        </p:nvSpPr>
        <p:spPr bwMode="gray">
          <a:xfrm>
            <a:off x="87313" y="6602413"/>
            <a:ext cx="5399087" cy="179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a:solidFill>
                  <a:srgbClr val="000000"/>
                </a:solidFill>
                <a:latin typeface="Arial" charset="0"/>
              </a:rPr>
              <a:t>© 2016 Pearson Education, Inc.</a:t>
            </a:r>
            <a:endParaRPr lang="en-GB" dirty="0">
              <a:solidFill>
                <a:srgbClr val="000000"/>
              </a:solidFill>
              <a:latin typeface="Arial" charset="0"/>
            </a:endParaRPr>
          </a:p>
        </p:txBody>
      </p:sp>
    </p:spTree>
    <p:extLst>
      <p:ext uri="{BB962C8B-B14F-4D97-AF65-F5344CB8AC3E}">
        <p14:creationId xmlns:p14="http://schemas.microsoft.com/office/powerpoint/2010/main" val="24429453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dt="0"/>
  <p:txStyles>
    <p:titleStyle>
      <a:lvl1pPr algn="l" rtl="0" fontAlgn="base">
        <a:spcBef>
          <a:spcPct val="50000"/>
        </a:spcBef>
        <a:spcAft>
          <a:spcPct val="0"/>
        </a:spcAft>
        <a:defRPr sz="2000">
          <a:solidFill>
            <a:schemeClr val="tx1"/>
          </a:solidFill>
          <a:latin typeface="+mj-lt"/>
          <a:ea typeface="+mj-ea"/>
          <a:cs typeface="+mj-cs"/>
        </a:defRPr>
      </a:lvl1pPr>
      <a:lvl2pPr algn="l" rtl="0" fontAlgn="base">
        <a:spcBef>
          <a:spcPct val="50000"/>
        </a:spcBef>
        <a:spcAft>
          <a:spcPct val="0"/>
        </a:spcAft>
        <a:defRPr sz="2000">
          <a:solidFill>
            <a:schemeClr val="tx1"/>
          </a:solidFill>
          <a:latin typeface="Arial" charset="0"/>
          <a:ea typeface="ＭＳ Ｐゴシック" charset="0"/>
          <a:cs typeface="Arial" charset="0"/>
        </a:defRPr>
      </a:lvl2pPr>
      <a:lvl3pPr algn="l" rtl="0" fontAlgn="base">
        <a:spcBef>
          <a:spcPct val="50000"/>
        </a:spcBef>
        <a:spcAft>
          <a:spcPct val="0"/>
        </a:spcAft>
        <a:defRPr sz="2000">
          <a:solidFill>
            <a:schemeClr val="tx1"/>
          </a:solidFill>
          <a:latin typeface="Arial" charset="0"/>
          <a:ea typeface="ＭＳ Ｐゴシック" charset="0"/>
          <a:cs typeface="Arial" charset="0"/>
        </a:defRPr>
      </a:lvl3pPr>
      <a:lvl4pPr algn="l" rtl="0" fontAlgn="base">
        <a:spcBef>
          <a:spcPct val="50000"/>
        </a:spcBef>
        <a:spcAft>
          <a:spcPct val="0"/>
        </a:spcAft>
        <a:defRPr sz="2000">
          <a:solidFill>
            <a:schemeClr val="tx1"/>
          </a:solidFill>
          <a:latin typeface="Arial" charset="0"/>
          <a:ea typeface="ＭＳ Ｐゴシック" charset="0"/>
          <a:cs typeface="Arial" charset="0"/>
        </a:defRPr>
      </a:lvl4pPr>
      <a:lvl5pPr algn="l" rtl="0" fontAlgn="base">
        <a:spcBef>
          <a:spcPct val="50000"/>
        </a:spcBef>
        <a:spcAft>
          <a:spcPct val="0"/>
        </a:spcAft>
        <a:defRPr sz="2000">
          <a:solidFill>
            <a:schemeClr val="tx1"/>
          </a:solidFill>
          <a:latin typeface="Arial" charset="0"/>
          <a:ea typeface="ＭＳ Ｐゴシック" charset="0"/>
          <a:cs typeface="Arial" charset="0"/>
        </a:defRPr>
      </a:lvl5pPr>
      <a:lvl6pPr marL="457200" algn="l" rtl="0" fontAlgn="base">
        <a:spcBef>
          <a:spcPct val="50000"/>
        </a:spcBef>
        <a:spcAft>
          <a:spcPct val="0"/>
        </a:spcAft>
        <a:defRPr sz="2000">
          <a:solidFill>
            <a:schemeClr val="tx1"/>
          </a:solidFill>
          <a:latin typeface="Arial" charset="0"/>
          <a:ea typeface="ＭＳ Ｐゴシック" charset="0"/>
          <a:cs typeface="Arial" charset="0"/>
        </a:defRPr>
      </a:lvl6pPr>
      <a:lvl7pPr marL="914400" algn="l" rtl="0" fontAlgn="base">
        <a:spcBef>
          <a:spcPct val="50000"/>
        </a:spcBef>
        <a:spcAft>
          <a:spcPct val="0"/>
        </a:spcAft>
        <a:defRPr sz="2000">
          <a:solidFill>
            <a:schemeClr val="tx1"/>
          </a:solidFill>
          <a:latin typeface="Arial" charset="0"/>
          <a:ea typeface="ＭＳ Ｐゴシック" charset="0"/>
          <a:cs typeface="Arial" charset="0"/>
        </a:defRPr>
      </a:lvl7pPr>
      <a:lvl8pPr marL="1371600" algn="l" rtl="0" fontAlgn="base">
        <a:spcBef>
          <a:spcPct val="50000"/>
        </a:spcBef>
        <a:spcAft>
          <a:spcPct val="0"/>
        </a:spcAft>
        <a:defRPr sz="2000">
          <a:solidFill>
            <a:schemeClr val="tx1"/>
          </a:solidFill>
          <a:latin typeface="Arial" charset="0"/>
          <a:ea typeface="ＭＳ Ｐゴシック" charset="0"/>
          <a:cs typeface="Arial" charset="0"/>
        </a:defRPr>
      </a:lvl8pPr>
      <a:lvl9pPr marL="1828800" algn="l" rtl="0" fontAlgn="base">
        <a:spcBef>
          <a:spcPct val="50000"/>
        </a:spcBef>
        <a:spcAft>
          <a:spcPct val="0"/>
        </a:spcAft>
        <a:defRPr sz="2000">
          <a:solidFill>
            <a:schemeClr val="tx1"/>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2825138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97.xml"/><Relationship Id="rId5" Type="http://schemas.openxmlformats.org/officeDocument/2006/relationships/image" Target="../media/image26.png"/><Relationship Id="rId4" Type="http://schemas.openxmlformats.org/officeDocument/2006/relationships/customXml" Target="../ink/ink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6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0.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9.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5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2.png"/><Relationship Id="rId5" Type="http://schemas.openxmlformats.org/officeDocument/2006/relationships/customXml" Target="../ink/ink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45.w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9.png"/><Relationship Id="rId7" Type="http://schemas.openxmlformats.org/officeDocument/2006/relationships/oleObject" Target="../embeddings/oleObject4.bin"/><Relationship Id="rId2" Type="http://schemas.openxmlformats.org/officeDocument/2006/relationships/slideLayout" Target="../slideLayouts/slideLayout39.xml"/><Relationship Id="rId1" Type="http://schemas.openxmlformats.org/officeDocument/2006/relationships/vmlDrawing" Target="../drawings/vmlDrawing3.v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44.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56.pn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1.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1.xml"/><Relationship Id="rId4"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8.jpeg"/><Relationship Id="rId1" Type="http://schemas.openxmlformats.org/officeDocument/2006/relationships/slideLayout" Target="../slideLayouts/slideLayout6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63.jpeg"/><Relationship Id="rId1" Type="http://schemas.openxmlformats.org/officeDocument/2006/relationships/slideLayout" Target="../slideLayouts/slideLayout6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customXml" Target="../ink/ink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90.png"/><Relationship Id="rId1" Type="http://schemas.openxmlformats.org/officeDocument/2006/relationships/slideLayout" Target="../slideLayouts/slideLayout66.xml"/><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3.jpeg"/><Relationship Id="rId1" Type="http://schemas.openxmlformats.org/officeDocument/2006/relationships/slideLayout" Target="../slideLayouts/slideLayout61.xml"/><Relationship Id="rId5" Type="http://schemas.openxmlformats.org/officeDocument/2006/relationships/image" Target="../media/image72.jpe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0.png"/><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6.xml"/><Relationship Id="rId5" Type="http://schemas.openxmlformats.org/officeDocument/2006/relationships/image" Target="../media/image660.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7.jpe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2.xml"/><Relationship Id="rId5" Type="http://schemas.openxmlformats.org/officeDocument/2006/relationships/image" Target="../media/image100.pn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4.xml"/><Relationship Id="rId1" Type="http://schemas.openxmlformats.org/officeDocument/2006/relationships/slideLayout" Target="../slideLayouts/slideLayout97.xml"/><Relationship Id="rId6" Type="http://schemas.openxmlformats.org/officeDocument/2006/relationships/comments" Target="../comments/comment2.xml"/><Relationship Id="rId5" Type="http://schemas.openxmlformats.org/officeDocument/2006/relationships/image" Target="../media/image85.gif"/><Relationship Id="rId4" Type="http://schemas.openxmlformats.org/officeDocument/2006/relationships/image" Target="../media/image84.emf"/></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50.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6.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19.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customXml" Target="../ink/ink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90.png"/><Relationship Id="rId1" Type="http://schemas.openxmlformats.org/officeDocument/2006/relationships/slideLayout" Target="../slideLayouts/slideLayout66.xml"/><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95.png"/><Relationship Id="rId1" Type="http://schemas.openxmlformats.org/officeDocument/2006/relationships/slideLayout" Target="../slideLayouts/slideLayout50.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53.jpeg"/><Relationship Id="rId7" Type="http://schemas.openxmlformats.org/officeDocument/2006/relationships/image" Target="../media/image99.jpeg"/><Relationship Id="rId2" Type="http://schemas.openxmlformats.org/officeDocument/2006/relationships/slideLayout" Target="../slideLayouts/slideLayout61.xml"/><Relationship Id="rId1" Type="http://schemas.openxmlformats.org/officeDocument/2006/relationships/vmlDrawing" Target="../drawings/vmlDrawing4.vml"/><Relationship Id="rId6" Type="http://schemas.openxmlformats.org/officeDocument/2006/relationships/image" Target="../media/image98.jpeg"/><Relationship Id="rId5" Type="http://schemas.openxmlformats.org/officeDocument/2006/relationships/image" Target="../media/image97.wmf"/><Relationship Id="rId4" Type="http://schemas.openxmlformats.org/officeDocument/2006/relationships/oleObject" Target="../embeddings/oleObject5.bin"/></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6.xml"/><Relationship Id="rId5" Type="http://schemas.openxmlformats.org/officeDocument/2006/relationships/image" Target="../media/image510.png"/><Relationship Id="rId4" Type="http://schemas.openxmlformats.org/officeDocument/2006/relationships/image" Target="../media/image103.jpeg"/></Relationships>
</file>

<file path=ppt/slides/_rels/slide5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53.jpeg"/><Relationship Id="rId7" Type="http://schemas.openxmlformats.org/officeDocument/2006/relationships/image" Target="../media/image99.jpeg"/><Relationship Id="rId2" Type="http://schemas.openxmlformats.org/officeDocument/2006/relationships/slideLayout" Target="../slideLayouts/slideLayout61.xml"/><Relationship Id="rId1" Type="http://schemas.openxmlformats.org/officeDocument/2006/relationships/vmlDrawing" Target="../drawings/vmlDrawing5.vml"/><Relationship Id="rId6" Type="http://schemas.openxmlformats.org/officeDocument/2006/relationships/image" Target="../media/image98.jpeg"/><Relationship Id="rId5" Type="http://schemas.openxmlformats.org/officeDocument/2006/relationships/image" Target="../media/image97.wmf"/><Relationship Id="rId4" Type="http://schemas.openxmlformats.org/officeDocument/2006/relationships/oleObject" Target="../embeddings/oleObject6.bin"/><Relationship Id="rId9" Type="http://schemas.openxmlformats.org/officeDocument/2006/relationships/image" Target="../media/image610.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20.pn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image" Target="../media/image620.pn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3716" y="2532379"/>
            <a:ext cx="7404298" cy="1754326"/>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 To draw free-body diagrams and analyzing forces on individual objects.</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To solve for unknown quantities using Newton</a:t>
            </a:r>
            <a:r>
              <a:rPr lang="fr-FR"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s 2</a:t>
            </a:r>
            <a:r>
              <a:rPr lang="en-US" baseline="30000" dirty="0">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law.</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To understand kinetic and static friction forces acting on an object.</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To use Hooke</a:t>
            </a:r>
            <a:r>
              <a:rPr lang="fr-FR"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s law to relate the restoring force of a spring to the amount of </a:t>
            </a:r>
          </a:p>
          <a:p>
            <a:r>
              <a:rPr lang="en-US" dirty="0">
                <a:latin typeface="Times New Roman" panose="02020603050405020304" pitchFamily="18" charset="0"/>
                <a:cs typeface="Times New Roman" panose="02020603050405020304" pitchFamily="18" charset="0"/>
              </a:rPr>
              <a:t>   stretching or compression of a spring.</a:t>
            </a:r>
          </a:p>
        </p:txBody>
      </p:sp>
      <p:sp>
        <p:nvSpPr>
          <p:cNvPr id="5" name="TextBox 4"/>
          <p:cNvSpPr txBox="1"/>
          <p:nvPr/>
        </p:nvSpPr>
        <p:spPr>
          <a:xfrm>
            <a:off x="2313865" y="1652073"/>
            <a:ext cx="4568126" cy="369332"/>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Chapter 5	Applications of Newton’s Laws</a:t>
            </a:r>
          </a:p>
        </p:txBody>
      </p:sp>
      <p:sp>
        <p:nvSpPr>
          <p:cNvPr id="2" name="TextBox 1">
            <a:extLst>
              <a:ext uri="{FF2B5EF4-FFF2-40B4-BE49-F238E27FC236}">
                <a16:creationId xmlns:a16="http://schemas.microsoft.com/office/drawing/2014/main" id="{A3DAF389-5223-4F6C-B21C-5D5DE9E15A73}"/>
              </a:ext>
            </a:extLst>
          </p:cNvPr>
          <p:cNvSpPr txBox="1"/>
          <p:nvPr/>
        </p:nvSpPr>
        <p:spPr>
          <a:xfrm>
            <a:off x="6881991" y="6409944"/>
            <a:ext cx="2368296" cy="338554"/>
          </a:xfrm>
          <a:prstGeom prst="rect">
            <a:avLst/>
          </a:prstGeom>
          <a:noFill/>
        </p:spPr>
        <p:txBody>
          <a:bodyPr wrap="square" rtlCol="0">
            <a:spAutoFit/>
          </a:bodyPr>
          <a:lstStyle/>
          <a:p>
            <a:r>
              <a:rPr lang="en-US" sz="1600" dirty="0"/>
              <a:t>Courtesy of Wenhao Wu</a:t>
            </a:r>
          </a:p>
        </p:txBody>
      </p:sp>
    </p:spTree>
    <p:extLst>
      <p:ext uri="{BB962C8B-B14F-4D97-AF65-F5344CB8AC3E}">
        <p14:creationId xmlns:p14="http://schemas.microsoft.com/office/powerpoint/2010/main" val="186502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533400"/>
            <a:ext cx="8686800" cy="2862322"/>
          </a:xfrm>
        </p:spPr>
        <p:txBody>
          <a:bodyPr/>
          <a:lstStyle/>
          <a:p>
            <a:r>
              <a:rPr lang="en-US" dirty="0"/>
              <a:t>The carts in the figure are held together by ropes and are accelerating to the right. The ropes do not stretch and have negligible mass. Which of the following statements is true about the magnitudes of the tension forces exerted by the ropes on the carts?</a:t>
            </a:r>
          </a:p>
        </p:txBody>
      </p:sp>
      <p:sp>
        <p:nvSpPr>
          <p:cNvPr id="3" name="Content Placeholder 2"/>
          <p:cNvSpPr>
            <a:spLocks noGrp="1"/>
          </p:cNvSpPr>
          <p:nvPr>
            <p:ph idx="1"/>
          </p:nvPr>
        </p:nvSpPr>
        <p:spPr>
          <a:xfrm>
            <a:off x="457200" y="4336230"/>
            <a:ext cx="8229600" cy="2252924"/>
          </a:xfrm>
        </p:spPr>
        <p:txBody>
          <a:bodyPr/>
          <a:lstStyle/>
          <a:p>
            <a:r>
              <a:rPr lang="en-US" dirty="0"/>
              <a:t>Rope 2 pulls harder on cart B than on cart A.</a:t>
            </a:r>
          </a:p>
          <a:p>
            <a:r>
              <a:rPr lang="en-US" dirty="0"/>
              <a:t>Rope 1 pulls harder on cart A than rope 2 pulls </a:t>
            </a:r>
            <a:br>
              <a:rPr lang="en-US" dirty="0"/>
            </a:br>
            <a:r>
              <a:rPr lang="en-US" dirty="0"/>
              <a:t>on cart B.</a:t>
            </a:r>
          </a:p>
          <a:p>
            <a:r>
              <a:rPr lang="en-US" dirty="0"/>
              <a:t>Rope 2 pulls harder on cart B than rope 1 pulls on cart A.</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p:pic>
        <p:nvPicPr>
          <p:cNvPr id="6" name="Picture 30" descr="YG clicker Fig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606" y="2901182"/>
            <a:ext cx="4754790" cy="136510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438400" y="0"/>
            <a:ext cx="34290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Clicker question</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C6BB65D-F2C6-733B-F6A5-D3813A4B5D0F}"/>
                  </a:ext>
                </a:extLst>
              </p14:cNvPr>
              <p14:cNvContentPartPr/>
              <p14:nvPr/>
            </p14:nvContentPartPr>
            <p14:xfrm>
              <a:off x="121680" y="3778920"/>
              <a:ext cx="3346560" cy="1467720"/>
            </p14:xfrm>
          </p:contentPart>
        </mc:Choice>
        <mc:Fallback xmlns="">
          <p:pic>
            <p:nvPicPr>
              <p:cNvPr id="5" name="Ink 4">
                <a:extLst>
                  <a:ext uri="{FF2B5EF4-FFF2-40B4-BE49-F238E27FC236}">
                    <a16:creationId xmlns:a16="http://schemas.microsoft.com/office/drawing/2014/main" id="{1C6BB65D-F2C6-733B-F6A5-D3813A4B5D0F}"/>
                  </a:ext>
                </a:extLst>
              </p:cNvPr>
              <p:cNvPicPr/>
              <p:nvPr/>
            </p:nvPicPr>
            <p:blipFill>
              <a:blip r:embed="rId5"/>
              <a:stretch>
                <a:fillRect/>
              </a:stretch>
            </p:blipFill>
            <p:spPr>
              <a:xfrm>
                <a:off x="112320" y="3769560"/>
                <a:ext cx="3365280" cy="1486440"/>
              </a:xfrm>
              <a:prstGeom prst="rect">
                <a:avLst/>
              </a:prstGeom>
            </p:spPr>
          </p:pic>
        </mc:Fallback>
      </mc:AlternateContent>
    </p:spTree>
    <p:extLst>
      <p:ext uri="{BB962C8B-B14F-4D97-AF65-F5344CB8AC3E}">
        <p14:creationId xmlns:p14="http://schemas.microsoft.com/office/powerpoint/2010/main" val="3462806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Application II – Example 5.6</a:t>
            </a:r>
          </a:p>
        </p:txBody>
      </p:sp>
      <p:sp>
        <p:nvSpPr>
          <p:cNvPr id="15" name="Content Placeholder 14"/>
          <p:cNvSpPr>
            <a:spLocks noGrp="1"/>
          </p:cNvSpPr>
          <p:nvPr>
            <p:ph sz="half" idx="1"/>
          </p:nvPr>
        </p:nvSpPr>
        <p:spPr>
          <a:xfrm>
            <a:off x="838200" y="1018316"/>
            <a:ext cx="2590800" cy="3506787"/>
          </a:xfrm>
        </p:spPr>
        <p:txBody>
          <a:bodyPr/>
          <a:lstStyle/>
          <a:p>
            <a:r>
              <a:rPr lang="en-US" dirty="0"/>
              <a:t>Acceleration down a hill, no friction</a:t>
            </a:r>
          </a:p>
        </p:txBody>
      </p:sp>
      <p:sp>
        <p:nvSpPr>
          <p:cNvPr id="2" name="Footer Placeholder 1"/>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7" name="Picture 6" descr="05_08_Figure.jpg"/>
          <p:cNvPicPr>
            <a:picLocks noChangeAspect="1"/>
          </p:cNvPicPr>
          <p:nvPr/>
        </p:nvPicPr>
        <p:blipFill rotWithShape="1">
          <a:blip r:embed="rId2" cstate="print">
            <a:extLst>
              <a:ext uri="{28A0092B-C50C-407E-A947-70E740481C1C}">
                <a14:useLocalDpi xmlns:a14="http://schemas.microsoft.com/office/drawing/2010/main" val="0"/>
              </a:ext>
            </a:extLst>
          </a:blip>
          <a:srcRect b="3740"/>
          <a:stretch/>
        </p:blipFill>
        <p:spPr>
          <a:xfrm>
            <a:off x="4350143" y="1677146"/>
            <a:ext cx="4413906" cy="2601697"/>
          </a:xfrm>
          <a:prstGeom prst="rect">
            <a:avLst/>
          </a:prstGeom>
        </p:spPr>
      </p:pic>
      <p:pic>
        <p:nvPicPr>
          <p:cNvPr id="8" name="Picture 7" descr="9.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472" y="4885092"/>
            <a:ext cx="6925056" cy="1255776"/>
          </a:xfrm>
          <a:prstGeom prst="rect">
            <a:avLst/>
          </a:prstGeom>
        </p:spPr>
      </p:pic>
    </p:spTree>
    <p:extLst>
      <p:ext uri="{BB962C8B-B14F-4D97-AF65-F5344CB8AC3E}">
        <p14:creationId xmlns:p14="http://schemas.microsoft.com/office/powerpoint/2010/main" val="244017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2614613"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3"/>
          <p:cNvSpPr txBox="1">
            <a:spLocks noChangeArrowheads="1"/>
          </p:cNvSpPr>
          <p:nvPr/>
        </p:nvSpPr>
        <p:spPr bwMode="auto">
          <a:xfrm>
            <a:off x="3200400" y="1676400"/>
            <a:ext cx="533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457200" marR="0" lvl="0" indent="-457200" algn="l" defTabSz="914400" rtl="0" eaLnBrk="1" fontAlgn="base" latinLnBrk="0" hangingPunct="1">
              <a:lnSpc>
                <a:spcPct val="100000"/>
              </a:lnSpc>
              <a:spcBef>
                <a:spcPct val="0"/>
              </a:spcBef>
              <a:spcAft>
                <a:spcPct val="0"/>
              </a:spcAft>
              <a:buClrTx/>
              <a:buSzTx/>
              <a:buFontTx/>
              <a:buAutoNum type="alphaLcParenBoth"/>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For the monkey to move up, T&gt;mg. the bananas also move up.</a:t>
            </a:r>
          </a:p>
          <a:p>
            <a:pPr marL="457200" marR="0" lvl="0" indent="-457200" algn="l" defTabSz="914400" rtl="0" eaLnBrk="1" fontAlgn="base" latinLnBrk="0" hangingPunct="1">
              <a:lnSpc>
                <a:spcPct val="100000"/>
              </a:lnSpc>
              <a:spcBef>
                <a:spcPct val="0"/>
              </a:spcBef>
              <a:spcAft>
                <a:spcPct val="0"/>
              </a:spcAft>
              <a:buClrTx/>
              <a:buSzTx/>
              <a:buFontTx/>
              <a:buAutoNum type="alphaLcParenBoth"/>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bananas and monkey move with the same acceleration and the distance between them remains constant.</a:t>
            </a:r>
          </a:p>
          <a:p>
            <a:pPr marL="457200" marR="0" lvl="0" indent="-457200" algn="l" defTabSz="914400" rtl="0" eaLnBrk="1" fontAlgn="base" latinLnBrk="0" hangingPunct="1">
              <a:lnSpc>
                <a:spcPct val="100000"/>
              </a:lnSpc>
              <a:spcBef>
                <a:spcPct val="0"/>
              </a:spcBef>
              <a:spcAft>
                <a:spcPct val="0"/>
              </a:spcAft>
              <a:buClrTx/>
              <a:buSzTx/>
              <a:buFontTx/>
              <a:buAutoNum type="alphaLcParenBoth"/>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Both the monkey and bananas are in free fall. They have the same initial velocity and as they fall the distance between them doesn’t change.</a:t>
            </a:r>
          </a:p>
          <a:p>
            <a:pPr marL="457200" marR="0" lvl="0" indent="-457200" algn="l" defTabSz="914400" rtl="0" eaLnBrk="1" fontAlgn="base" latinLnBrk="0" hangingPunct="1">
              <a:lnSpc>
                <a:spcPct val="100000"/>
              </a:lnSpc>
              <a:spcBef>
                <a:spcPct val="0"/>
              </a:spcBef>
              <a:spcAft>
                <a:spcPct val="0"/>
              </a:spcAft>
              <a:buClrTx/>
              <a:buSzTx/>
              <a:buFontTx/>
              <a:buAutoNum type="alphaLcParenBoth"/>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bananas will slow down at the same rate as the monkey. If the monkey comes to a stop, so will the bananas.</a:t>
            </a:r>
          </a:p>
        </p:txBody>
      </p:sp>
      <p:sp>
        <p:nvSpPr>
          <p:cNvPr id="19461" name="TextBox 4"/>
          <p:cNvSpPr txBox="1">
            <a:spLocks noChangeArrowheads="1"/>
          </p:cNvSpPr>
          <p:nvPr/>
        </p:nvSpPr>
        <p:spPr bwMode="auto">
          <a:xfrm>
            <a:off x="457200" y="457200"/>
            <a:ext cx="8153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What happens to the monkey and the bananas as the monkey climbs up, or releases the rope and falls, and grabs the rope to stop the fall. </a:t>
            </a:r>
          </a:p>
        </p:txBody>
      </p:sp>
      <mc:AlternateContent xmlns:mc="http://schemas.openxmlformats.org/markup-compatibility/2006" xmlns:a14="http://schemas.microsoft.com/office/drawing/2010/main">
        <mc:Choice Requires="a14">
          <p:sp>
            <p:nvSpPr>
              <p:cNvPr id="6" name="Rectangle 5"/>
              <p:cNvSpPr/>
              <p:nvPr/>
            </p:nvSpPr>
            <p:spPr>
              <a:xfrm>
                <a:off x="497055" y="5826742"/>
                <a:ext cx="8572629"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Just as in the gymnast climbing the rope problem; </a:t>
                </a:r>
                <a14:m>
                  <m:oMath xmlns:m="http://schemas.openxmlformats.org/officeDocument/2006/math">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𝑚𝑎</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𝑐𝑜𝑛𝑠𝑡𝑎𝑛𝑡</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d>
                      <m:d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e>
                    </m:d>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&gt;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𝑚𝑔</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497055" y="5826742"/>
                <a:ext cx="8572629" cy="646331"/>
              </a:xfrm>
              <a:prstGeom prst="rect">
                <a:avLst/>
              </a:prstGeom>
              <a:blipFill rotWithShape="0">
                <a:blip r:embed="rId3"/>
                <a:stretch>
                  <a:fillRect l="-640" t="-5660" b="-3774"/>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1786568" y="3577998"/>
            <a:ext cx="1028571" cy="206666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a:t>
            </a:r>
            <a:r>
              <a:rPr lang="en-US" sz="1050" dirty="0">
                <a:solidFill>
                  <a:schemeClr val="bg1"/>
                </a:solidFill>
              </a:rPr>
              <a:t>Three</a:t>
            </a:r>
            <a:r>
              <a:rPr lang="en-US" dirty="0"/>
              <a:t> – Example 5.7     </a:t>
            </a:r>
            <a:r>
              <a:rPr lang="en-US" dirty="0">
                <a:solidFill>
                  <a:srgbClr val="FF0000"/>
                </a:solidFill>
              </a:rPr>
              <a:t>An air track</a:t>
            </a:r>
            <a:endParaRPr lang="en-AU" dirty="0">
              <a:solidFill>
                <a:srgbClr val="FF0000"/>
              </a:solidFill>
            </a:endParaRPr>
          </a:p>
        </p:txBody>
      </p:sp>
      <p:sp>
        <p:nvSpPr>
          <p:cNvPr id="3" name="Content Placeholder 2"/>
          <p:cNvSpPr>
            <a:spLocks noGrp="1"/>
          </p:cNvSpPr>
          <p:nvPr>
            <p:ph sz="quarter" idx="13"/>
          </p:nvPr>
        </p:nvSpPr>
        <p:spPr>
          <a:xfrm>
            <a:off x="1485900" y="2024497"/>
            <a:ext cx="6172200" cy="592544"/>
          </a:xfrm>
        </p:spPr>
        <p:txBody>
          <a:bodyPr/>
          <a:lstStyle/>
          <a:p>
            <a:r>
              <a:rPr lang="en-US" dirty="0"/>
              <a:t>This problem involves two interactive systems in a common lab experiment.</a:t>
            </a:r>
          </a:p>
        </p:txBody>
      </p:sp>
      <p:pic>
        <p:nvPicPr>
          <p:cNvPr id="6" name="Picture 5" descr="Diagram a. The apparatus shows the glider (m sub 1) and the hanging weight from the pulley (m sub 2). Diagram b. Free body for the glider. Vector n is a vertical arrow that points up on the positive y axis from origin. Vector T is a horizontal arrow that points to the right along the x axis and has less magnitude that vector N. Vector a sub 1 is a horizontal arrow that points to the right in the first quadrant and has same magnitude as vector T. M sub 1 times vector g is a vertical arrow that points down on the negative y axis from origin. Diagram c. Free body diagram for weight. Vector T is a vertical arrow that points up on the positive y axis from origin. Vector a sub 2 is a vertical arrow that points down in the first quadrant. M sub 2 times vector g is a vertical arrow that points down on the negative y axis. Vector m sub 2 times g has greater magnitude than vector T. Vector T has greater magnitude than vector a sub 2."/>
          <p:cNvPicPr>
            <a:picLocks noChangeAspect="1"/>
          </p:cNvPicPr>
          <p:nvPr/>
        </p:nvPicPr>
        <p:blipFill rotWithShape="1">
          <a:blip r:embed="rId3" cstate="print">
            <a:extLst>
              <a:ext uri="{28A0092B-C50C-407E-A947-70E740481C1C}">
                <a14:useLocalDpi xmlns:a14="http://schemas.microsoft.com/office/drawing/2010/main" val="0"/>
              </a:ext>
            </a:extLst>
          </a:blip>
          <a:srcRect b="5037"/>
          <a:stretch/>
        </p:blipFill>
        <p:spPr>
          <a:xfrm>
            <a:off x="2454876" y="2654344"/>
            <a:ext cx="4234255" cy="1729781"/>
          </a:xfrm>
          <a:prstGeom prst="rect">
            <a:avLst/>
          </a:prstGeom>
        </p:spPr>
      </p:pic>
      <p:graphicFrame>
        <p:nvGraphicFramePr>
          <p:cNvPr id="7" name="Object 6" descr="Calculations from the glider free body diagram. The sum of F sub x = m a sub x, T = m 1 a sub x. The sum of F sub y = 0, n + negative m 1 g = 0."/>
          <p:cNvGraphicFramePr>
            <a:graphicFrameLocks noChangeAspect="1"/>
          </p:cNvGraphicFramePr>
          <p:nvPr/>
        </p:nvGraphicFramePr>
        <p:xfrm>
          <a:off x="1485903" y="4530797"/>
          <a:ext cx="2905003" cy="989272"/>
        </p:xfrm>
        <a:graphic>
          <a:graphicData uri="http://schemas.openxmlformats.org/presentationml/2006/ole">
            <mc:AlternateContent xmlns:mc="http://schemas.openxmlformats.org/markup-compatibility/2006">
              <mc:Choice xmlns:v="urn:schemas-microsoft-com:vml" Requires="v">
                <p:oleObj spid="_x0000_s1030" name="Equation" r:id="rId4" imgW="2197080" imgH="749160" progId="Equation.DSMT4">
                  <p:embed/>
                </p:oleObj>
              </mc:Choice>
              <mc:Fallback>
                <p:oleObj name="Equation" r:id="rId4" imgW="2197080" imgH="749160" progId="Equation.DSMT4">
                  <p:embed/>
                  <p:pic>
                    <p:nvPicPr>
                      <p:cNvPr id="7" name="Object 6" descr="Calculations from the glider free body diagram. The sum of F sub x = m a sub x, T = m 1 a sub x. The sum of F sub y = 0, n + negative m 1 g = 0."/>
                      <p:cNvPicPr/>
                      <p:nvPr/>
                    </p:nvPicPr>
                    <p:blipFill>
                      <a:blip r:embed="rId5"/>
                      <a:stretch>
                        <a:fillRect/>
                      </a:stretch>
                    </p:blipFill>
                    <p:spPr>
                      <a:xfrm>
                        <a:off x="1485903" y="4530797"/>
                        <a:ext cx="2905003" cy="989272"/>
                      </a:xfrm>
                      <a:prstGeom prst="rect">
                        <a:avLst/>
                      </a:prstGeom>
                    </p:spPr>
                  </p:pic>
                </p:oleObj>
              </mc:Fallback>
            </mc:AlternateContent>
          </a:graphicData>
        </a:graphic>
      </p:graphicFrame>
      <p:graphicFrame>
        <p:nvGraphicFramePr>
          <p:cNvPr id="8" name="Object 7" descr="Calculations from the weight free body diagram. The sum of F sub y = m 2 a sub y, m 2 g + negative T = m 2 a sub y. Here, a sub x glider = a sub y weight = a sub system."/>
          <p:cNvGraphicFramePr>
            <a:graphicFrameLocks noChangeAspect="1"/>
          </p:cNvGraphicFramePr>
          <p:nvPr/>
        </p:nvGraphicFramePr>
        <p:xfrm>
          <a:off x="4696499" y="4550203"/>
          <a:ext cx="3006329" cy="922734"/>
        </p:xfrm>
        <a:graphic>
          <a:graphicData uri="http://schemas.openxmlformats.org/presentationml/2006/ole">
            <mc:AlternateContent xmlns:mc="http://schemas.openxmlformats.org/markup-compatibility/2006">
              <mc:Choice xmlns:v="urn:schemas-microsoft-com:vml" Requires="v">
                <p:oleObj spid="_x0000_s1031" name="Equation" r:id="rId6" imgW="2273040" imgH="698400" progId="Equation.DSMT4">
                  <p:embed/>
                </p:oleObj>
              </mc:Choice>
              <mc:Fallback>
                <p:oleObj name="Equation" r:id="rId6" imgW="2273040" imgH="698400" progId="Equation.DSMT4">
                  <p:embed/>
                  <p:pic>
                    <p:nvPicPr>
                      <p:cNvPr id="8" name="Object 7" descr="Calculations from the weight free body diagram. The sum of F sub y = m 2 a sub y, m 2 g + negative T = m 2 a sub y. Here, a sub x glider = a sub y weight = a sub system."/>
                      <p:cNvPicPr/>
                      <p:nvPr/>
                    </p:nvPicPr>
                    <p:blipFill>
                      <a:blip r:embed="rId7"/>
                      <a:stretch>
                        <a:fillRect/>
                      </a:stretch>
                    </p:blipFill>
                    <p:spPr>
                      <a:xfrm>
                        <a:off x="4696499" y="4550203"/>
                        <a:ext cx="3006329" cy="922734"/>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875DAD3-DDE1-44F9-91AF-91CC13E86315}"/>
              </a:ext>
            </a:extLst>
          </p:cNvPr>
          <p:cNvSpPr txBox="1"/>
          <p:nvPr/>
        </p:nvSpPr>
        <p:spPr>
          <a:xfrm>
            <a:off x="1709928" y="5639014"/>
            <a:ext cx="6437376" cy="369332"/>
          </a:xfrm>
          <a:prstGeom prst="rect">
            <a:avLst/>
          </a:prstGeom>
          <a:noFill/>
        </p:spPr>
        <p:txBody>
          <a:bodyPr wrap="square" rtlCol="0">
            <a:spAutoFit/>
          </a:bodyPr>
          <a:lstStyle/>
          <a:p>
            <a:r>
              <a:rPr lang="en-US" dirty="0"/>
              <a:t>a = ( m</a:t>
            </a:r>
            <a:r>
              <a:rPr lang="en-US" baseline="-25000" dirty="0"/>
              <a:t>2</a:t>
            </a:r>
            <a:r>
              <a:rPr lang="en-US" dirty="0"/>
              <a:t> g ) / ( m </a:t>
            </a:r>
            <a:r>
              <a:rPr lang="en-US" baseline="-25000" dirty="0"/>
              <a:t>1</a:t>
            </a:r>
            <a:r>
              <a:rPr lang="en-US" dirty="0"/>
              <a:t>  + m </a:t>
            </a:r>
            <a:r>
              <a:rPr lang="en-US" baseline="-25000" dirty="0"/>
              <a:t>2</a:t>
            </a:r>
            <a:r>
              <a:rPr lang="en-US" dirty="0"/>
              <a:t> )    T = (m </a:t>
            </a:r>
            <a:r>
              <a:rPr lang="en-US" baseline="-25000" dirty="0"/>
              <a:t>1</a:t>
            </a:r>
            <a:r>
              <a:rPr lang="en-US" dirty="0"/>
              <a:t> m </a:t>
            </a:r>
            <a:r>
              <a:rPr lang="en-US" baseline="-25000" dirty="0"/>
              <a:t>2</a:t>
            </a:r>
            <a:r>
              <a:rPr lang="en-US" dirty="0"/>
              <a:t> ) g / (m </a:t>
            </a:r>
            <a:r>
              <a:rPr lang="en-US" baseline="-25000" dirty="0"/>
              <a:t>1</a:t>
            </a:r>
            <a:r>
              <a:rPr lang="en-US" dirty="0"/>
              <a:t> + m </a:t>
            </a:r>
            <a:r>
              <a:rPr lang="en-US" baseline="-25000" dirty="0"/>
              <a:t>2</a:t>
            </a:r>
            <a:r>
              <a:rPr lang="en-US" dirty="0"/>
              <a:t> )</a:t>
            </a:r>
          </a:p>
        </p:txBody>
      </p:sp>
      <p:sp>
        <p:nvSpPr>
          <p:cNvPr id="11" name="TextBox 10">
            <a:extLst>
              <a:ext uri="{FF2B5EF4-FFF2-40B4-BE49-F238E27FC236}">
                <a16:creationId xmlns:a16="http://schemas.microsoft.com/office/drawing/2014/main" id="{5B7281F4-FAFE-4F8C-8D4C-38DCCE1B136A}"/>
              </a:ext>
            </a:extLst>
          </p:cNvPr>
          <p:cNvSpPr txBox="1"/>
          <p:nvPr/>
        </p:nvSpPr>
        <p:spPr>
          <a:xfrm>
            <a:off x="1773936" y="6190376"/>
            <a:ext cx="5751576" cy="369332"/>
          </a:xfrm>
          <a:prstGeom prst="rect">
            <a:avLst/>
          </a:prstGeom>
          <a:noFill/>
        </p:spPr>
        <p:txBody>
          <a:bodyPr wrap="square" rtlCol="0">
            <a:spAutoFit/>
          </a:bodyPr>
          <a:lstStyle/>
          <a:p>
            <a:r>
              <a:rPr lang="en-US" dirty="0">
                <a:solidFill>
                  <a:srgbClr val="FF0000"/>
                </a:solidFill>
              </a:rPr>
              <a:t>What happens for m</a:t>
            </a:r>
            <a:r>
              <a:rPr lang="en-US" baseline="-25000" dirty="0">
                <a:solidFill>
                  <a:srgbClr val="FF0000"/>
                </a:solidFill>
              </a:rPr>
              <a:t>1</a:t>
            </a:r>
            <a:r>
              <a:rPr lang="en-US" dirty="0">
                <a:solidFill>
                  <a:srgbClr val="FF0000"/>
                </a:solidFill>
              </a:rPr>
              <a:t> =0  ?</a:t>
            </a:r>
          </a:p>
        </p:txBody>
      </p:sp>
    </p:spTree>
    <p:extLst>
      <p:ext uri="{BB962C8B-B14F-4D97-AF65-F5344CB8AC3E}">
        <p14:creationId xmlns:p14="http://schemas.microsoft.com/office/powerpoint/2010/main" val="3663262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Box 16"/>
              <p:cNvSpPr txBox="1"/>
              <p:nvPr/>
            </p:nvSpPr>
            <p:spPr>
              <a:xfrm>
                <a:off x="40684" y="2446453"/>
                <a:ext cx="3175217" cy="3162404"/>
              </a:xfrm>
              <a:prstGeom prst="rect">
                <a:avLst/>
              </a:prstGeom>
              <a:noFill/>
              <a:ln>
                <a:solidFill>
                  <a:schemeClr val="tx1"/>
                </a:solidFill>
              </a:ln>
            </p:spPr>
            <p:txBody>
              <a:bodyPr wrap="square" rtlCol="0">
                <a:spAutoFit/>
              </a:bodyPr>
              <a:lstStyle/>
              <a:p>
                <a:r>
                  <a:rPr lang="en-US" sz="1650" dirty="0">
                    <a:latin typeface="Times New Roman" panose="02020603050405020304" pitchFamily="18" charset="0"/>
                    <a:cs typeface="Times New Roman" panose="02020603050405020304" pitchFamily="18" charset="0"/>
                  </a:rPr>
                  <a:t>Kinetic Friction Force </a:t>
                </a:r>
                <a14:m>
                  <m:oMath xmlns:m="http://schemas.openxmlformats.org/officeDocument/2006/math">
                    <m:sSub>
                      <m:sSubPr>
                        <m:ctrlPr>
                          <a:rPr lang="en-US" sz="1650" i="1">
                            <a:latin typeface="Cambria Math" panose="02040503050406030204" pitchFamily="18" charset="0"/>
                          </a:rPr>
                        </m:ctrlPr>
                      </m:sSubPr>
                      <m:e>
                        <m:r>
                          <a:rPr lang="en-US" sz="1650" i="1">
                            <a:latin typeface="Cambria Math" panose="02040503050406030204" pitchFamily="18" charset="0"/>
                          </a:rPr>
                          <m:t>𝑓</m:t>
                        </m:r>
                      </m:e>
                      <m:sub>
                        <m:r>
                          <a:rPr lang="en-US" sz="1650" i="1">
                            <a:latin typeface="Cambria Math" panose="02040503050406030204" pitchFamily="18" charset="0"/>
                          </a:rPr>
                          <m:t>𝑘</m:t>
                        </m:r>
                      </m:sub>
                    </m:sSub>
                  </m:oMath>
                </a14:m>
                <a:endParaRPr lang="en-US" sz="1650"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sz="1650" dirty="0">
                    <a:solidFill>
                      <a:srgbClr val="FF0000"/>
                    </a:solidFill>
                    <a:latin typeface="Times New Roman" panose="02020603050405020304" pitchFamily="18" charset="0"/>
                    <a:cs typeface="Times New Roman" panose="02020603050405020304" pitchFamily="18" charset="0"/>
                  </a:rPr>
                  <a:t>Magnitude</a:t>
                </a:r>
                <a:r>
                  <a:rPr lang="en-US" sz="1650" dirty="0">
                    <a:latin typeface="Times New Roman" panose="02020603050405020304" pitchFamily="18" charset="0"/>
                    <a:cs typeface="Times New Roman" panose="02020603050405020304" pitchFamily="18" charset="0"/>
                  </a:rPr>
                  <a:t>:</a:t>
                </a:r>
              </a:p>
              <a:p>
                <a:r>
                  <a:rPr lang="en-US" sz="1650" dirty="0">
                    <a:latin typeface="Times New Roman" panose="02020603050405020304" pitchFamily="18" charset="0"/>
                    <a:cs typeface="Times New Roman" panose="02020603050405020304" pitchFamily="18" charset="0"/>
                  </a:rPr>
                  <a:t>It is directly related to the normal force.</a:t>
                </a:r>
              </a:p>
              <a:p>
                <a:endParaRPr lang="en-US" sz="600" dirty="0">
                  <a:latin typeface="Times New Roman" panose="02020603050405020304" pitchFamily="18" charset="0"/>
                  <a:cs typeface="Times New Roman" panose="02020603050405020304" pitchFamily="18" charset="0"/>
                </a:endParaRPr>
              </a:p>
              <a:p>
                <a:r>
                  <a:rPr lang="en-US" sz="165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1650" i="1">
                            <a:latin typeface="Cambria Math" panose="02040503050406030204" pitchFamily="18" charset="0"/>
                          </a:rPr>
                        </m:ctrlPr>
                      </m:sSubPr>
                      <m:e>
                        <m:r>
                          <a:rPr lang="en-US" sz="1650" i="1">
                            <a:latin typeface="Cambria Math" panose="02040503050406030204" pitchFamily="18" charset="0"/>
                          </a:rPr>
                          <m:t>𝑓</m:t>
                        </m:r>
                      </m:e>
                      <m:sub>
                        <m:r>
                          <a:rPr lang="en-US" sz="1650" i="1">
                            <a:latin typeface="Cambria Math" panose="02040503050406030204" pitchFamily="18" charset="0"/>
                          </a:rPr>
                          <m:t>𝑘</m:t>
                        </m:r>
                      </m:sub>
                    </m:sSub>
                    <m:r>
                      <a:rPr lang="en-US" sz="1650" i="1">
                        <a:latin typeface="Cambria Math" panose="02040503050406030204" pitchFamily="18" charset="0"/>
                      </a:rPr>
                      <m:t>=</m:t>
                    </m:r>
                    <m:sSub>
                      <m:sSubPr>
                        <m:ctrlPr>
                          <a:rPr lang="en-US" sz="1650" i="1">
                            <a:latin typeface="Cambria Math" panose="02040503050406030204" pitchFamily="18" charset="0"/>
                          </a:rPr>
                        </m:ctrlPr>
                      </m:sSubPr>
                      <m:e>
                        <m:r>
                          <a:rPr lang="en-US" sz="1650" i="1">
                            <a:latin typeface="Cambria Math" panose="02040503050406030204" pitchFamily="18" charset="0"/>
                            <a:ea typeface="Cambria Math" panose="02040503050406030204" pitchFamily="18" charset="0"/>
                          </a:rPr>
                          <m:t>𝜇</m:t>
                        </m:r>
                      </m:e>
                      <m:sub>
                        <m:r>
                          <a:rPr lang="en-US" sz="1650" i="1">
                            <a:latin typeface="Cambria Math" panose="02040503050406030204" pitchFamily="18" charset="0"/>
                          </a:rPr>
                          <m:t>𝑘</m:t>
                        </m:r>
                      </m:sub>
                    </m:sSub>
                    <m:r>
                      <a:rPr lang="en-US" sz="1650" i="1">
                        <a:latin typeface="Cambria Math" panose="02040503050406030204" pitchFamily="18" charset="0"/>
                      </a:rPr>
                      <m:t>𝑛</m:t>
                    </m:r>
                  </m:oMath>
                </a14:m>
                <a:endParaRPr lang="en-US" sz="1650"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sz="1650" i="1">
                            <a:latin typeface="Cambria Math" panose="02040503050406030204" pitchFamily="18" charset="0"/>
                          </a:rPr>
                        </m:ctrlPr>
                      </m:sSubPr>
                      <m:e>
                        <m:r>
                          <a:rPr lang="en-US" sz="1650" i="1">
                            <a:latin typeface="Cambria Math" panose="02040503050406030204" pitchFamily="18" charset="0"/>
                            <a:ea typeface="Cambria Math" panose="02040503050406030204" pitchFamily="18" charset="0"/>
                          </a:rPr>
                          <m:t>𝜇</m:t>
                        </m:r>
                      </m:e>
                      <m:sub>
                        <m:r>
                          <a:rPr lang="en-US" sz="1650" i="1">
                            <a:latin typeface="Cambria Math" panose="02040503050406030204" pitchFamily="18" charset="0"/>
                            <a:ea typeface="Cambria Math" panose="02040503050406030204" pitchFamily="18" charset="0"/>
                          </a:rPr>
                          <m:t>𝑘</m:t>
                        </m:r>
                      </m:sub>
                    </m:sSub>
                  </m:oMath>
                </a14:m>
                <a:r>
                  <a:rPr lang="en-US" sz="1650" dirty="0">
                    <a:latin typeface="Times New Roman" panose="02020603050405020304" pitchFamily="18" charset="0"/>
                    <a:cs typeface="Times New Roman" panose="02020603050405020304" pitchFamily="18" charset="0"/>
                  </a:rPr>
                  <a:t>: coefficient of kinetic friction</a:t>
                </a:r>
              </a:p>
              <a:p>
                <a:endParaRPr lang="en-US" sz="1650" dirty="0">
                  <a:latin typeface="Times New Roman" panose="02020603050405020304" pitchFamily="18" charset="0"/>
                  <a:cs typeface="Times New Roman" panose="02020603050405020304" pitchFamily="18" charset="0"/>
                </a:endParaRPr>
              </a:p>
              <a:p>
                <a:r>
                  <a:rPr lang="en-US" sz="1650" dirty="0">
                    <a:solidFill>
                      <a:srgbClr val="FF0000"/>
                    </a:solidFill>
                    <a:latin typeface="Times New Roman" panose="02020603050405020304" pitchFamily="18" charset="0"/>
                    <a:cs typeface="Times New Roman" panose="02020603050405020304" pitchFamily="18" charset="0"/>
                  </a:rPr>
                  <a:t>Direction</a:t>
                </a:r>
                <a:r>
                  <a:rPr lang="en-US" sz="1650" dirty="0">
                    <a:latin typeface="Times New Roman" panose="02020603050405020304" pitchFamily="18" charset="0"/>
                    <a:cs typeface="Times New Roman" panose="02020603050405020304" pitchFamily="18" charset="0"/>
                  </a:rPr>
                  <a:t>:	</a:t>
                </a:r>
              </a:p>
              <a:p>
                <a:r>
                  <a:rPr lang="en-US" sz="1650" dirty="0">
                    <a:latin typeface="Times New Roman" panose="02020603050405020304" pitchFamily="18" charset="0"/>
                    <a:cs typeface="Times New Roman" panose="02020603050405020304" pitchFamily="18" charset="0"/>
                  </a:rPr>
                  <a:t>● Parallel to the contact surface</a:t>
                </a:r>
              </a:p>
              <a:p>
                <a:r>
                  <a:rPr lang="en-US" sz="1650" dirty="0">
                    <a:latin typeface="Times New Roman" panose="02020603050405020304" pitchFamily="18" charset="0"/>
                    <a:cs typeface="Times New Roman" panose="02020603050405020304" pitchFamily="18" charset="0"/>
                  </a:rPr>
                  <a:t>● Opposite to the direction of relative motion</a:t>
                </a:r>
              </a:p>
            </p:txBody>
          </p:sp>
        </mc:Choice>
        <mc:Fallback xmlns="">
          <p:sp>
            <p:nvSpPr>
              <p:cNvPr id="17" name="TextBox 16"/>
              <p:cNvSpPr txBox="1">
                <a:spLocks noRot="1" noChangeAspect="1" noMove="1" noResize="1" noEditPoints="1" noAdjustHandles="1" noChangeArrowheads="1" noChangeShapeType="1" noTextEdit="1"/>
              </p:cNvSpPr>
              <p:nvPr/>
            </p:nvSpPr>
            <p:spPr>
              <a:xfrm>
                <a:off x="40684" y="2446453"/>
                <a:ext cx="3175217" cy="3162404"/>
              </a:xfrm>
              <a:prstGeom prst="rect">
                <a:avLst/>
              </a:prstGeom>
              <a:blipFill>
                <a:blip r:embed="rId2"/>
                <a:stretch>
                  <a:fillRect l="-956" t="-384" b="-1536"/>
                </a:stretch>
              </a:blipFill>
              <a:ln>
                <a:solidFill>
                  <a:schemeClr val="tx1"/>
                </a:solidFill>
              </a:ln>
            </p:spPr>
            <p:txBody>
              <a:bodyPr/>
              <a:lstStyle/>
              <a:p>
                <a:r>
                  <a:rPr lang="en-US">
                    <a:noFill/>
                  </a:rPr>
                  <a:t> </a:t>
                </a:r>
              </a:p>
            </p:txBody>
          </p:sp>
        </mc:Fallback>
      </mc:AlternateContent>
      <p:sp>
        <p:nvSpPr>
          <p:cNvPr id="5" name="TextBox 4"/>
          <p:cNvSpPr txBox="1"/>
          <p:nvPr/>
        </p:nvSpPr>
        <p:spPr>
          <a:xfrm>
            <a:off x="777444" y="405943"/>
            <a:ext cx="4073907" cy="369332"/>
          </a:xfrm>
          <a:prstGeom prst="rect">
            <a:avLst/>
          </a:prstGeom>
          <a:noFill/>
          <a:ln>
            <a:solidFill>
              <a:schemeClr val="tx1"/>
            </a:solidFill>
          </a:ln>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5.3	Contact Force and Friction</a:t>
            </a:r>
          </a:p>
        </p:txBody>
      </p:sp>
      <mc:AlternateContent xmlns:mc="http://schemas.openxmlformats.org/markup-compatibility/2006" xmlns:a14="http://schemas.microsoft.com/office/drawing/2010/main">
        <mc:Choice Requires="a14">
          <p:sp>
            <p:nvSpPr>
              <p:cNvPr id="20" name="TextBox 19"/>
              <p:cNvSpPr txBox="1"/>
              <p:nvPr/>
            </p:nvSpPr>
            <p:spPr>
              <a:xfrm>
                <a:off x="6040747" y="2431513"/>
                <a:ext cx="3056300" cy="3012043"/>
              </a:xfrm>
              <a:prstGeom prst="rect">
                <a:avLst/>
              </a:prstGeom>
              <a:noFill/>
              <a:ln>
                <a:solidFill>
                  <a:schemeClr val="tx1"/>
                </a:solidFill>
              </a:ln>
            </p:spPr>
            <p:txBody>
              <a:bodyPr wrap="square" rtlCol="0">
                <a:spAutoFit/>
              </a:bodyPr>
              <a:lstStyle/>
              <a:p>
                <a:r>
                  <a:rPr lang="en-US" sz="1650" dirty="0">
                    <a:latin typeface="Times New Roman" panose="02020603050405020304" pitchFamily="18" charset="0"/>
                    <a:cs typeface="Times New Roman" panose="02020603050405020304" pitchFamily="18" charset="0"/>
                  </a:rPr>
                  <a:t>Static Friction Force </a:t>
                </a:r>
                <a14:m>
                  <m:oMath xmlns:m="http://schemas.openxmlformats.org/officeDocument/2006/math">
                    <m:sSub>
                      <m:sSubPr>
                        <m:ctrlPr>
                          <a:rPr lang="en-US" sz="1650" i="1">
                            <a:latin typeface="Cambria Math" panose="02040503050406030204" pitchFamily="18" charset="0"/>
                          </a:rPr>
                        </m:ctrlPr>
                      </m:sSubPr>
                      <m:e>
                        <m:r>
                          <a:rPr lang="en-US" sz="1650" i="1">
                            <a:latin typeface="Cambria Math" panose="02040503050406030204" pitchFamily="18" charset="0"/>
                          </a:rPr>
                          <m:t>𝑓</m:t>
                        </m:r>
                      </m:e>
                      <m:sub>
                        <m:r>
                          <a:rPr lang="en-US" sz="1650" i="1">
                            <a:latin typeface="Cambria Math" panose="02040503050406030204" pitchFamily="18" charset="0"/>
                          </a:rPr>
                          <m:t>𝑠</m:t>
                        </m:r>
                      </m:sub>
                    </m:sSub>
                  </m:oMath>
                </a14:m>
                <a:endParaRPr lang="en-US" sz="1650"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sz="1650" dirty="0">
                    <a:solidFill>
                      <a:srgbClr val="FF0000"/>
                    </a:solidFill>
                    <a:latin typeface="Times New Roman" panose="02020603050405020304" pitchFamily="18" charset="0"/>
                    <a:cs typeface="Times New Roman" panose="02020603050405020304" pitchFamily="18" charset="0"/>
                  </a:rPr>
                  <a:t>Magnitude</a:t>
                </a:r>
                <a:r>
                  <a:rPr lang="en-US" sz="1650" dirty="0">
                    <a:latin typeface="Times New Roman" panose="02020603050405020304" pitchFamily="18" charset="0"/>
                    <a:cs typeface="Times New Roman" panose="02020603050405020304" pitchFamily="18" charset="0"/>
                  </a:rPr>
                  <a:t>:</a:t>
                </a:r>
              </a:p>
              <a:p>
                <a:r>
                  <a:rPr lang="en-US" sz="1650" dirty="0">
                    <a:latin typeface="Times New Roman" panose="02020603050405020304" pitchFamily="18" charset="0"/>
                    <a:cs typeface="Times New Roman" panose="02020603050405020304" pitchFamily="18" charset="0"/>
                  </a:rPr>
                  <a:t>It depends. It is not fixed.</a:t>
                </a:r>
              </a:p>
              <a:p>
                <a:endParaRPr lang="en-US" sz="600" dirty="0">
                  <a:latin typeface="Times New Roman" panose="02020603050405020304" pitchFamily="18" charset="0"/>
                  <a:cs typeface="Times New Roman" panose="02020603050405020304" pitchFamily="18" charset="0"/>
                </a:endParaRPr>
              </a:p>
              <a:p>
                <a:r>
                  <a:rPr lang="en-US" sz="1650" dirty="0">
                    <a:latin typeface="Times New Roman" panose="02020603050405020304" pitchFamily="18" charset="0"/>
                    <a:cs typeface="Times New Roman" panose="02020603050405020304" pitchFamily="18" charset="0"/>
                  </a:rPr>
                  <a:t>Maximum value</a:t>
                </a:r>
              </a:p>
              <a:p>
                <a:pPr/>
                <a14:m>
                  <m:oMathPara xmlns:m="http://schemas.openxmlformats.org/officeDocument/2006/math">
                    <m:oMathParaPr>
                      <m:jc m:val="centerGroup"/>
                    </m:oMathParaPr>
                    <m:oMath xmlns:m="http://schemas.openxmlformats.org/officeDocument/2006/math">
                      <m:sSub>
                        <m:sSubPr>
                          <m:ctrlPr>
                            <a:rPr lang="en-US" sz="1650" i="1">
                              <a:latin typeface="Cambria Math" panose="02040503050406030204" pitchFamily="18" charset="0"/>
                            </a:rPr>
                          </m:ctrlPr>
                        </m:sSubPr>
                        <m:e>
                          <m:r>
                            <a:rPr lang="en-US" sz="1650" i="1">
                              <a:latin typeface="Cambria Math" panose="02040503050406030204" pitchFamily="18" charset="0"/>
                            </a:rPr>
                            <m:t>𝑓</m:t>
                          </m:r>
                        </m:e>
                        <m:sub>
                          <m:r>
                            <a:rPr lang="en-US" sz="1650" i="1">
                              <a:latin typeface="Cambria Math" panose="02040503050406030204" pitchFamily="18" charset="0"/>
                            </a:rPr>
                            <m:t>𝑠</m:t>
                          </m:r>
                          <m:r>
                            <a:rPr lang="en-US" sz="1650" i="1">
                              <a:latin typeface="Cambria Math" panose="02040503050406030204" pitchFamily="18" charset="0"/>
                            </a:rPr>
                            <m:t>,</m:t>
                          </m:r>
                          <m:r>
                            <a:rPr lang="en-US" sz="1650" i="1">
                              <a:latin typeface="Cambria Math" panose="02040503050406030204" pitchFamily="18" charset="0"/>
                            </a:rPr>
                            <m:t>𝑚𝑎𝑥</m:t>
                          </m:r>
                        </m:sub>
                      </m:sSub>
                      <m:r>
                        <a:rPr lang="en-US" sz="1650" i="1">
                          <a:latin typeface="Cambria Math" panose="02040503050406030204" pitchFamily="18" charset="0"/>
                        </a:rPr>
                        <m:t>=</m:t>
                      </m:r>
                      <m:sSub>
                        <m:sSubPr>
                          <m:ctrlPr>
                            <a:rPr lang="en-US" sz="1650" i="1">
                              <a:latin typeface="Cambria Math" panose="02040503050406030204" pitchFamily="18" charset="0"/>
                            </a:rPr>
                          </m:ctrlPr>
                        </m:sSubPr>
                        <m:e>
                          <m:r>
                            <a:rPr lang="en-US" sz="1650" i="1">
                              <a:latin typeface="Cambria Math" panose="02040503050406030204" pitchFamily="18" charset="0"/>
                              <a:ea typeface="Cambria Math" panose="02040503050406030204" pitchFamily="18" charset="0"/>
                            </a:rPr>
                            <m:t>𝜇</m:t>
                          </m:r>
                        </m:e>
                        <m:sub>
                          <m:r>
                            <a:rPr lang="en-US" sz="1650" i="1">
                              <a:latin typeface="Cambria Math" panose="02040503050406030204" pitchFamily="18" charset="0"/>
                              <a:ea typeface="Cambria Math" panose="02040503050406030204" pitchFamily="18" charset="0"/>
                            </a:rPr>
                            <m:t>𝑠</m:t>
                          </m:r>
                        </m:sub>
                      </m:sSub>
                      <m:r>
                        <a:rPr lang="en-US" sz="1650" i="1">
                          <a:latin typeface="Cambria Math" panose="02040503050406030204" pitchFamily="18" charset="0"/>
                        </a:rPr>
                        <m:t>𝑛</m:t>
                      </m:r>
                    </m:oMath>
                  </m:oMathPara>
                </a14:m>
                <a:endParaRPr lang="en-US" sz="1650"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sz="1650" i="1">
                            <a:latin typeface="Cambria Math" panose="02040503050406030204" pitchFamily="18" charset="0"/>
                          </a:rPr>
                        </m:ctrlPr>
                      </m:sSubPr>
                      <m:e>
                        <m:r>
                          <a:rPr lang="en-US" sz="1650" i="1">
                            <a:latin typeface="Cambria Math" panose="02040503050406030204" pitchFamily="18" charset="0"/>
                            <a:ea typeface="Cambria Math" panose="02040503050406030204" pitchFamily="18" charset="0"/>
                          </a:rPr>
                          <m:t>𝜇</m:t>
                        </m:r>
                      </m:e>
                      <m:sub>
                        <m:r>
                          <a:rPr lang="en-US" sz="1650" i="1">
                            <a:latin typeface="Cambria Math" panose="02040503050406030204" pitchFamily="18" charset="0"/>
                            <a:ea typeface="Cambria Math" panose="02040503050406030204" pitchFamily="18" charset="0"/>
                          </a:rPr>
                          <m:t>𝑠</m:t>
                        </m:r>
                      </m:sub>
                    </m:sSub>
                  </m:oMath>
                </a14:m>
                <a:r>
                  <a:rPr lang="en-US" sz="1650" dirty="0">
                    <a:latin typeface="Times New Roman" panose="02020603050405020304" pitchFamily="18" charset="0"/>
                    <a:cs typeface="Times New Roman" panose="02020603050405020304" pitchFamily="18" charset="0"/>
                  </a:rPr>
                  <a:t>: coefficient of static friction</a:t>
                </a:r>
              </a:p>
              <a:p>
                <a:endParaRPr lang="en-US" sz="600" dirty="0">
                  <a:solidFill>
                    <a:srgbClr val="FF0000"/>
                  </a:solidFill>
                  <a:latin typeface="Times New Roman" panose="02020603050405020304" pitchFamily="18" charset="0"/>
                  <a:cs typeface="Times New Roman" panose="02020603050405020304" pitchFamily="18" charset="0"/>
                </a:endParaRPr>
              </a:p>
              <a:p>
                <a:r>
                  <a:rPr lang="en-US" sz="1650" dirty="0">
                    <a:solidFill>
                      <a:srgbClr val="FF0000"/>
                    </a:solidFill>
                    <a:latin typeface="Times New Roman" panose="02020603050405020304" pitchFamily="18" charset="0"/>
                    <a:cs typeface="Times New Roman" panose="02020603050405020304" pitchFamily="18" charset="0"/>
                  </a:rPr>
                  <a:t>Direction</a:t>
                </a:r>
                <a:r>
                  <a:rPr lang="en-US" sz="1650" dirty="0">
                    <a:latin typeface="Times New Roman" panose="02020603050405020304" pitchFamily="18" charset="0"/>
                    <a:cs typeface="Times New Roman" panose="02020603050405020304" pitchFamily="18" charset="0"/>
                  </a:rPr>
                  <a:t>:	</a:t>
                </a:r>
              </a:p>
              <a:p>
                <a:r>
                  <a:rPr lang="en-US" sz="1650" dirty="0">
                    <a:latin typeface="Times New Roman" panose="02020603050405020304" pitchFamily="18" charset="0"/>
                    <a:cs typeface="Times New Roman" panose="02020603050405020304" pitchFamily="18" charset="0"/>
                  </a:rPr>
                  <a:t>● Parallel to the contact surface</a:t>
                </a:r>
              </a:p>
              <a:p>
                <a:r>
                  <a:rPr lang="en-US" sz="1650" dirty="0">
                    <a:latin typeface="Times New Roman" panose="02020603050405020304" pitchFamily="18" charset="0"/>
                    <a:cs typeface="Times New Roman" panose="02020603050405020304" pitchFamily="18" charset="0"/>
                  </a:rPr>
                  <a:t>● Opposed to the tendency to </a:t>
                </a:r>
              </a:p>
              <a:p>
                <a:r>
                  <a:rPr lang="en-US" sz="1650" dirty="0">
                    <a:latin typeface="Times New Roman" panose="02020603050405020304" pitchFamily="18" charset="0"/>
                    <a:cs typeface="Times New Roman" panose="02020603050405020304" pitchFamily="18" charset="0"/>
                  </a:rPr>
                  <a:t>    change the state of motion</a:t>
                </a:r>
              </a:p>
            </p:txBody>
          </p:sp>
        </mc:Choice>
        <mc:Fallback xmlns="">
          <p:sp>
            <p:nvSpPr>
              <p:cNvPr id="20" name="TextBox 19"/>
              <p:cNvSpPr txBox="1">
                <a:spLocks noRot="1" noChangeAspect="1" noMove="1" noResize="1" noEditPoints="1" noAdjustHandles="1" noChangeArrowheads="1" noChangeShapeType="1" noTextEdit="1"/>
              </p:cNvSpPr>
              <p:nvPr/>
            </p:nvSpPr>
            <p:spPr>
              <a:xfrm>
                <a:off x="6040747" y="2431513"/>
                <a:ext cx="3056300" cy="3012043"/>
              </a:xfrm>
              <a:prstGeom prst="rect">
                <a:avLst/>
              </a:prstGeom>
              <a:blipFill>
                <a:blip r:embed="rId3"/>
                <a:stretch>
                  <a:fillRect l="-994" t="-403" b="-1411"/>
                </a:stretch>
              </a:blipFill>
              <a:ln>
                <a:solidFill>
                  <a:schemeClr val="tx1"/>
                </a:solidFill>
              </a:ln>
            </p:spPr>
            <p:txBody>
              <a:bodyPr/>
              <a:lstStyle/>
              <a:p>
                <a:r>
                  <a:rPr lang="en-US">
                    <a:noFill/>
                  </a:rPr>
                  <a:t> </a:t>
                </a:r>
              </a:p>
            </p:txBody>
          </p:sp>
        </mc:Fallback>
      </mc:AlternateContent>
      <p:grpSp>
        <p:nvGrpSpPr>
          <p:cNvPr id="22" name="Group 21"/>
          <p:cNvGrpSpPr/>
          <p:nvPr/>
        </p:nvGrpSpPr>
        <p:grpSpPr>
          <a:xfrm>
            <a:off x="3251912" y="2431513"/>
            <a:ext cx="2788835" cy="2515238"/>
            <a:chOff x="4420771" y="2202846"/>
            <a:chExt cx="3718446" cy="3353651"/>
          </a:xfrm>
        </p:grpSpPr>
        <p:pic>
          <p:nvPicPr>
            <p:cNvPr id="6" name="Picture 5" descr="05_11_Figure.jpg"/>
            <p:cNvPicPr>
              <a:picLocks noChangeAspect="1"/>
            </p:cNvPicPr>
            <p:nvPr/>
          </p:nvPicPr>
          <p:blipFill rotWithShape="1">
            <a:blip r:embed="rId4" cstate="print">
              <a:extLst>
                <a:ext uri="{28A0092B-C50C-407E-A947-70E740481C1C}">
                  <a14:useLocalDpi xmlns:a14="http://schemas.microsoft.com/office/drawing/2010/main" val="0"/>
                </a:ext>
              </a:extLst>
            </a:blip>
            <a:srcRect b="2629"/>
            <a:stretch/>
          </p:blipFill>
          <p:spPr>
            <a:xfrm>
              <a:off x="4462449" y="2202846"/>
              <a:ext cx="3563033" cy="3314007"/>
            </a:xfrm>
            <a:prstGeom prst="rect">
              <a:avLst/>
            </a:prstGeom>
          </p:spPr>
        </p:pic>
        <p:sp>
          <p:nvSpPr>
            <p:cNvPr id="3" name="Rectangle 2"/>
            <p:cNvSpPr/>
            <p:nvPr/>
          </p:nvSpPr>
          <p:spPr>
            <a:xfrm>
              <a:off x="4462448" y="2202899"/>
              <a:ext cx="3346734" cy="475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5119773" y="4048663"/>
              <a:ext cx="173318" cy="18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4462449" y="4438117"/>
              <a:ext cx="902358" cy="164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2" name="TextBox 11"/>
                <p:cNvSpPr txBox="1"/>
                <p:nvPr/>
              </p:nvSpPr>
              <p:spPr>
                <a:xfrm>
                  <a:off x="7284870" y="4359396"/>
                  <a:ext cx="466609" cy="399255"/>
                </a:xfrm>
                <a:prstGeom prst="rect">
                  <a:avLst/>
                </a:prstGeom>
                <a:noFill/>
                <a:ln>
                  <a:noFill/>
                </a:ln>
              </p:spPr>
              <p:txBody>
                <a:bodyPr wrap="square" rtlCol="0">
                  <a:spAutoFit/>
                </a:bodyPr>
                <a:lstStyle/>
                <a:p>
                  <a:r>
                    <a:rPr lang="en-US" sz="12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1200" i="1" dirty="0">
                              <a:latin typeface="Cambria Math" panose="02040503050406030204" pitchFamily="18" charset="0"/>
                              <a:cs typeface="Times New Roman" panose="02020603050405020304" pitchFamily="18" charset="0"/>
                            </a:rPr>
                          </m:ctrlPr>
                        </m:accPr>
                        <m:e>
                          <m:r>
                            <a:rPr lang="en-US" sz="1200" i="1" dirty="0">
                              <a:latin typeface="Cambria Math" panose="02040503050406030204" pitchFamily="18" charset="0"/>
                              <a:cs typeface="Times New Roman" panose="02020603050405020304" pitchFamily="18" charset="0"/>
                            </a:rPr>
                            <m:t>𝐹</m:t>
                          </m:r>
                        </m:e>
                      </m:acc>
                    </m:oMath>
                  </a14:m>
                  <a:r>
                    <a:rPr lang="en-US" sz="1200" dirty="0">
                      <a:latin typeface="Times New Roman" panose="02020603050405020304" pitchFamily="18" charset="0"/>
                      <a:cs typeface="Times New Roman" panose="02020603050405020304" pitchFamily="18" charset="0"/>
                    </a:rPr>
                    <a:t>       </a:t>
                  </a:r>
                </a:p>
              </p:txBody>
            </p:sp>
          </mc:Choice>
          <mc:Fallback xmlns="">
            <p:sp>
              <p:nvSpPr>
                <p:cNvPr id="12" name="TextBox 11"/>
                <p:cNvSpPr txBox="1">
                  <a:spLocks noRot="1" noChangeAspect="1" noMove="1" noResize="1" noEditPoints="1" noAdjustHandles="1" noChangeArrowheads="1" noChangeShapeType="1" noTextEdit="1"/>
                </p:cNvSpPr>
                <p:nvPr/>
              </p:nvSpPr>
              <p:spPr>
                <a:xfrm>
                  <a:off x="7284870" y="4359396"/>
                  <a:ext cx="466609" cy="399255"/>
                </a:xfrm>
                <a:prstGeom prst="rect">
                  <a:avLst/>
                </a:prstGeom>
                <a:blipFill>
                  <a:blip r:embed="rId5"/>
                  <a:stretch>
                    <a:fillRect r="-5263"/>
                  </a:stretch>
                </a:blipFill>
                <a:ln>
                  <a:noFill/>
                </a:ln>
              </p:spPr>
              <p:txBody>
                <a:bodyPr/>
                <a:lstStyle/>
                <a:p>
                  <a:r>
                    <a:rPr lang="en-US">
                      <a:noFill/>
                    </a:rPr>
                    <a:t> </a:t>
                  </a:r>
                </a:p>
              </p:txBody>
            </p:sp>
          </mc:Fallback>
        </mc:AlternateContent>
        <p:sp>
          <p:nvSpPr>
            <p:cNvPr id="13" name="Rectangle 12"/>
            <p:cNvSpPr/>
            <p:nvPr/>
          </p:nvSpPr>
          <p:spPr>
            <a:xfrm>
              <a:off x="6918059" y="3416787"/>
              <a:ext cx="472771" cy="180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4" name="TextBox 13"/>
                <p:cNvSpPr txBox="1"/>
                <p:nvPr/>
              </p:nvSpPr>
              <p:spPr>
                <a:xfrm>
                  <a:off x="6319073" y="3588311"/>
                  <a:ext cx="965798" cy="369332"/>
                </a:xfrm>
                <a:prstGeom prst="rect">
                  <a:avLst/>
                </a:prstGeom>
                <a:solidFill>
                  <a:schemeClr val="bg1"/>
                </a:solidFill>
                <a:ln>
                  <a:noFill/>
                </a:ln>
              </p:spPr>
              <p:txBody>
                <a:bodyPr wrap="square" rtlCol="0">
                  <a:spAutoFit/>
                </a:bodyPr>
                <a:lstStyle/>
                <a:p>
                  <a:r>
                    <a:rPr lang="en-US" sz="1200" dirty="0">
                      <a:latin typeface="Times New Roman" panose="02020603050405020304" pitchFamily="18" charset="0"/>
                      <a:cs typeface="Times New Roman" panose="02020603050405020304" pitchFamily="18" charset="0"/>
                    </a:rPr>
                    <a:t>force </a:t>
                  </a:r>
                  <a14:m>
                    <m:oMath xmlns:m="http://schemas.openxmlformats.org/officeDocument/2006/math">
                      <m:acc>
                        <m:accPr>
                          <m:chr m:val="⃑"/>
                          <m:ctrlPr>
                            <a:rPr lang="en-US" sz="1200" i="1" dirty="0">
                              <a:latin typeface="Cambria Math" panose="02040503050406030204" pitchFamily="18" charset="0"/>
                              <a:cs typeface="Times New Roman" panose="02020603050405020304" pitchFamily="18" charset="0"/>
                            </a:rPr>
                          </m:ctrlPr>
                        </m:accPr>
                        <m:e>
                          <m:r>
                            <a:rPr lang="en-US" sz="1200" i="1" dirty="0">
                              <a:latin typeface="Cambria Math" panose="02040503050406030204" pitchFamily="18" charset="0"/>
                              <a:cs typeface="Times New Roman" panose="02020603050405020304" pitchFamily="18" charset="0"/>
                            </a:rPr>
                            <m:t>𝑛</m:t>
                          </m:r>
                        </m:e>
                      </m:acc>
                    </m:oMath>
                  </a14:m>
                  <a:r>
                    <a:rPr lang="en-US" sz="1200" dirty="0">
                      <a:latin typeface="Times New Roman" panose="02020603050405020304" pitchFamily="18" charset="0"/>
                      <a:cs typeface="Times New Roman" panose="02020603050405020304" pitchFamily="18" charset="0"/>
                    </a:rPr>
                    <a:t>       </a:t>
                  </a:r>
                </a:p>
              </p:txBody>
            </p:sp>
          </mc:Choice>
          <mc:Fallback xmlns="">
            <p:sp>
              <p:nvSpPr>
                <p:cNvPr id="14" name="TextBox 13"/>
                <p:cNvSpPr txBox="1">
                  <a:spLocks noRot="1" noChangeAspect="1" noMove="1" noResize="1" noEditPoints="1" noAdjustHandles="1" noChangeArrowheads="1" noChangeShapeType="1" noTextEdit="1"/>
                </p:cNvSpPr>
                <p:nvPr/>
              </p:nvSpPr>
              <p:spPr>
                <a:xfrm>
                  <a:off x="6319073" y="3588311"/>
                  <a:ext cx="965798" cy="369332"/>
                </a:xfrm>
                <a:prstGeom prst="rect">
                  <a:avLst/>
                </a:prstGeom>
                <a:blipFill>
                  <a:blip r:embed="rId6"/>
                  <a:stretch>
                    <a:fillRect t="-2222" b="-1777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319677" y="5157242"/>
                  <a:ext cx="541311" cy="399255"/>
                </a:xfrm>
                <a:prstGeom prst="rect">
                  <a:avLst/>
                </a:prstGeom>
                <a:noFill/>
                <a:ln>
                  <a:noFill/>
                </a:ln>
              </p:spPr>
              <p:txBody>
                <a:bodyPr wrap="square" rtlCol="0">
                  <a:spAutoFit/>
                </a:bodyPr>
                <a:lstStyle/>
                <a:p>
                  <a:r>
                    <a:rPr lang="en-US" sz="12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1200" i="1" dirty="0">
                              <a:latin typeface="Cambria Math" panose="02040503050406030204" pitchFamily="18" charset="0"/>
                              <a:cs typeface="Times New Roman" panose="02020603050405020304" pitchFamily="18" charset="0"/>
                            </a:rPr>
                          </m:ctrlPr>
                        </m:accPr>
                        <m:e>
                          <m:r>
                            <a:rPr lang="en-US" sz="1200" i="1" dirty="0">
                              <a:latin typeface="Cambria Math" panose="02040503050406030204" pitchFamily="18" charset="0"/>
                              <a:cs typeface="Times New Roman" panose="02020603050405020304" pitchFamily="18" charset="0"/>
                            </a:rPr>
                            <m:t>𝑊</m:t>
                          </m:r>
                        </m:e>
                      </m:acc>
                    </m:oMath>
                  </a14:m>
                  <a:r>
                    <a:rPr lang="en-US" sz="1200" dirty="0">
                      <a:latin typeface="Times New Roman" panose="02020603050405020304" pitchFamily="18" charset="0"/>
                      <a:cs typeface="Times New Roman" panose="02020603050405020304" pitchFamily="18" charset="0"/>
                    </a:rPr>
                    <a:t>       </a:t>
                  </a:r>
                </a:p>
              </p:txBody>
            </p:sp>
          </mc:Choice>
          <mc:Fallback xmlns="">
            <p:sp>
              <p:nvSpPr>
                <p:cNvPr id="15" name="TextBox 14"/>
                <p:cNvSpPr txBox="1">
                  <a:spLocks noRot="1" noChangeAspect="1" noMove="1" noResize="1" noEditPoints="1" noAdjustHandles="1" noChangeArrowheads="1" noChangeShapeType="1" noTextEdit="1"/>
                </p:cNvSpPr>
                <p:nvPr/>
              </p:nvSpPr>
              <p:spPr>
                <a:xfrm>
                  <a:off x="6319677" y="5157242"/>
                  <a:ext cx="541311" cy="399255"/>
                </a:xfrm>
                <a:prstGeom prst="rect">
                  <a:avLst/>
                </a:prstGeom>
                <a:blipFill>
                  <a:blip r:embed="rId7"/>
                  <a:stretch>
                    <a:fillRect/>
                  </a:stretch>
                </a:blipFill>
                <a:ln>
                  <a:noFill/>
                </a:ln>
              </p:spPr>
              <p:txBody>
                <a:bodyPr/>
                <a:lstStyle/>
                <a:p>
                  <a:r>
                    <a:rPr lang="en-US">
                      <a:noFill/>
                    </a:rPr>
                    <a:t> </a:t>
                  </a:r>
                </a:p>
              </p:txBody>
            </p:sp>
          </mc:Fallback>
        </mc:AlternateContent>
        <p:sp>
          <p:nvSpPr>
            <p:cNvPr id="21" name="TextBox 20"/>
            <p:cNvSpPr txBox="1"/>
            <p:nvPr/>
          </p:nvSpPr>
          <p:spPr>
            <a:xfrm>
              <a:off x="4462446" y="2417319"/>
              <a:ext cx="3676771" cy="677108"/>
            </a:xfrm>
            <a:prstGeom prst="rect">
              <a:avLst/>
            </a:prstGeom>
            <a:noFill/>
            <a:ln>
              <a:solidFill>
                <a:schemeClr val="tx1"/>
              </a:solidFill>
            </a:ln>
          </p:spPr>
          <p:txBody>
            <a:bodyPr wrap="square" rtlCol="0">
              <a:spAutoFit/>
            </a:bodyPr>
            <a:lstStyle/>
            <a:p>
              <a:r>
                <a:rPr lang="en-US" sz="1350" dirty="0">
                  <a:latin typeface="Times New Roman" panose="02020603050405020304" pitchFamily="18" charset="0"/>
                  <a:cs typeface="Times New Roman" panose="02020603050405020304" pitchFamily="18" charset="0"/>
                </a:rPr>
                <a:t>A box being pushed on a table surface</a:t>
              </a:r>
            </a:p>
          </p:txBody>
        </p:sp>
        <mc:AlternateContent xmlns:mc="http://schemas.openxmlformats.org/markup-compatibility/2006" xmlns:a14="http://schemas.microsoft.com/office/drawing/2010/main">
          <mc:Choice Requires="a14">
            <p:sp>
              <p:nvSpPr>
                <p:cNvPr id="11" name="TextBox 10"/>
                <p:cNvSpPr txBox="1"/>
                <p:nvPr/>
              </p:nvSpPr>
              <p:spPr>
                <a:xfrm>
                  <a:off x="4420771" y="4273788"/>
                  <a:ext cx="890249" cy="406351"/>
                </a:xfrm>
                <a:prstGeom prst="rect">
                  <a:avLst/>
                </a:prstGeom>
                <a:noFill/>
                <a:ln>
                  <a:noFill/>
                </a:ln>
              </p:spPr>
              <p:txBody>
                <a:bodyPr wrap="square" rtlCol="0">
                  <a:spAutoFit/>
                </a:bodyPr>
                <a:lstStyle/>
                <a:p>
                  <a:r>
                    <a:rPr lang="en-US" sz="1200" dirty="0">
                      <a:latin typeface="Times New Roman" panose="02020603050405020304" pitchFamily="18" charset="0"/>
                      <a:cs typeface="Times New Roman" panose="02020603050405020304" pitchFamily="18" charset="0"/>
                    </a:rPr>
                    <a:t>force </a:t>
                  </a:r>
                  <a14:m>
                    <m:oMath xmlns:m="http://schemas.openxmlformats.org/officeDocument/2006/math">
                      <m:acc>
                        <m:accPr>
                          <m:chr m:val="⃑"/>
                          <m:ctrlPr>
                            <a:rPr lang="en-US" sz="1200" i="1" dirty="0">
                              <a:latin typeface="Cambria Math" panose="02040503050406030204" pitchFamily="18" charset="0"/>
                              <a:cs typeface="Times New Roman" panose="02020603050405020304" pitchFamily="18" charset="0"/>
                            </a:rPr>
                          </m:ctrlPr>
                        </m:accPr>
                        <m:e>
                          <m:r>
                            <a:rPr lang="en-US" sz="1200" i="1" dirty="0">
                              <a:latin typeface="Cambria Math" panose="02040503050406030204" pitchFamily="18" charset="0"/>
                              <a:cs typeface="Times New Roman" panose="02020603050405020304" pitchFamily="18" charset="0"/>
                            </a:rPr>
                            <m:t>𝑓</m:t>
                          </m:r>
                        </m:e>
                      </m:acc>
                    </m:oMath>
                  </a14:m>
                  <a:endParaRPr lang="en-US" sz="1200" dirty="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420771" y="4273788"/>
                  <a:ext cx="890249" cy="406351"/>
                </a:xfrm>
                <a:prstGeom prst="rect">
                  <a:avLst/>
                </a:prstGeom>
                <a:blipFill>
                  <a:blip r:embed="rId8"/>
                  <a:stretch>
                    <a:fillRect l="-917" r="-14679" b="-16000"/>
                  </a:stretch>
                </a:blipFill>
                <a:ln>
                  <a:noFill/>
                </a:ln>
              </p:spPr>
              <p:txBody>
                <a:bodyPr/>
                <a:lstStyle/>
                <a:p>
                  <a:r>
                    <a:rPr lang="en-US">
                      <a:noFill/>
                    </a:rPr>
                    <a:t> </a:t>
                  </a:r>
                </a:p>
              </p:txBody>
            </p:sp>
          </mc:Fallback>
        </mc:AlternateContent>
      </p:grpSp>
      <p:sp>
        <p:nvSpPr>
          <p:cNvPr id="4" name="Rectangle 3"/>
          <p:cNvSpPr/>
          <p:nvPr/>
        </p:nvSpPr>
        <p:spPr>
          <a:xfrm>
            <a:off x="40684" y="1181977"/>
            <a:ext cx="9060983" cy="923330"/>
          </a:xfrm>
          <a:prstGeom prst="rect">
            <a:avLst/>
          </a:prstGeom>
          <a:solidFill>
            <a:schemeClr val="bg1"/>
          </a:solidFill>
          <a:ln>
            <a:solidFill>
              <a:schemeClr val="tx1"/>
            </a:solidFill>
          </a:ln>
        </p:spPr>
        <p:txBody>
          <a:bodyPr wrap="square">
            <a:spAutoFit/>
          </a:bodyPr>
          <a:lstStyle/>
          <a:p>
            <a:r>
              <a:rPr lang="en-US" dirty="0">
                <a:latin typeface="Times New Roman" panose="02020603050405020304" pitchFamily="18" charset="0"/>
                <a:cs typeface="Times New Roman" panose="02020603050405020304" pitchFamily="18" charset="0"/>
              </a:rPr>
              <a:t>Friction force exits at the contact surfaces of two objects. There are two regions of friction: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when an object is sliding with respect to another </a:t>
            </a:r>
            <a:r>
              <a:rPr lang="en-US" dirty="0">
                <a:latin typeface="Times New Roman" panose="02020603050405020304" pitchFamily="18" charset="0"/>
                <a:cs typeface="Times New Roman" panose="02020603050405020304" pitchFamily="18" charset="0"/>
                <a:sym typeface="Wingdings"/>
              </a:rPr>
              <a:t></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kinetic-friction</a:t>
            </a:r>
            <a:r>
              <a:rPr lang="en-US" dirty="0">
                <a:latin typeface="Times New Roman" panose="02020603050405020304" pitchFamily="18" charset="0"/>
                <a:cs typeface="Times New Roman" panose="02020603050405020304" pitchFamily="18" charset="0"/>
              </a:rPr>
              <a:t> force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when there is no relative motion </a:t>
            </a:r>
            <a:r>
              <a:rPr lang="en-US" dirty="0">
                <a:latin typeface="Times New Roman" panose="02020603050405020304" pitchFamily="18" charset="0"/>
                <a:cs typeface="Times New Roman" panose="02020603050405020304" pitchFamily="18" charset="0"/>
                <a:sym typeface="Wingdings"/>
              </a:rPr>
              <a:t> </a:t>
            </a:r>
            <a:r>
              <a:rPr lang="en-US" i="1" dirty="0">
                <a:latin typeface="Times New Roman" panose="02020603050405020304" pitchFamily="18" charset="0"/>
                <a:cs typeface="Times New Roman" panose="02020603050405020304" pitchFamily="18" charset="0"/>
              </a:rPr>
              <a:t>static-friction</a:t>
            </a:r>
            <a:r>
              <a:rPr lang="en-US" dirty="0">
                <a:latin typeface="Times New Roman" panose="02020603050405020304" pitchFamily="18" charset="0"/>
                <a:cs typeface="Times New Roman" panose="02020603050405020304" pitchFamily="18" charset="0"/>
              </a:rPr>
              <a:t> force</a:t>
            </a:r>
          </a:p>
        </p:txBody>
      </p:sp>
      <p:sp>
        <p:nvSpPr>
          <p:cNvPr id="7" name="TextBox 6">
            <a:extLst>
              <a:ext uri="{FF2B5EF4-FFF2-40B4-BE49-F238E27FC236}">
                <a16:creationId xmlns:a16="http://schemas.microsoft.com/office/drawing/2014/main" id="{0EF1F8F7-5F57-49F6-A7EC-50E3F8EA3720}"/>
              </a:ext>
            </a:extLst>
          </p:cNvPr>
          <p:cNvSpPr txBox="1"/>
          <p:nvPr/>
        </p:nvSpPr>
        <p:spPr>
          <a:xfrm>
            <a:off x="6616705" y="6451730"/>
            <a:ext cx="2307839" cy="338554"/>
          </a:xfrm>
          <a:prstGeom prst="rect">
            <a:avLst/>
          </a:prstGeom>
          <a:noFill/>
        </p:spPr>
        <p:txBody>
          <a:bodyPr wrap="square" rtlCol="0">
            <a:spAutoFit/>
          </a:bodyPr>
          <a:lstStyle/>
          <a:p>
            <a:r>
              <a:rPr lang="en-US" sz="1600" dirty="0"/>
              <a:t>Courtesy of Wenhao Wu</a:t>
            </a:r>
          </a:p>
        </p:txBody>
      </p:sp>
    </p:spTree>
    <p:extLst>
      <p:ext uri="{BB962C8B-B14F-4D97-AF65-F5344CB8AC3E}">
        <p14:creationId xmlns:p14="http://schemas.microsoft.com/office/powerpoint/2010/main" val="648166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fontAlgn="base">
              <a:spcBef>
                <a:spcPct val="0"/>
              </a:spcBef>
              <a:spcAft>
                <a:spcPct val="0"/>
              </a:spcAft>
            </a:pPr>
            <a:r>
              <a:rPr lang="en-GB">
                <a:solidFill>
                  <a:srgbClr val="000000"/>
                </a:solidFill>
                <a:latin typeface="Times New Roman" panose="02020603050405020304" pitchFamily="18" charset="0"/>
                <a:ea typeface="ＭＳ Ｐゴシック"/>
                <a:cs typeface="Arial"/>
              </a:rPr>
              <a:t>© 2016 Pearson Education, Inc.</a:t>
            </a:r>
            <a:endParaRPr lang="en-GB" dirty="0">
              <a:solidFill>
                <a:srgbClr val="000000"/>
              </a:solidFill>
              <a:latin typeface="Times New Roman" panose="02020603050405020304" pitchFamily="18" charset="0"/>
              <a:ea typeface="ＭＳ Ｐゴシック"/>
              <a:cs typeface="Arial"/>
            </a:endParaRPr>
          </a:p>
        </p:txBody>
      </p:sp>
      <p:pic>
        <p:nvPicPr>
          <p:cNvPr id="4" name="Picture 3" descr="05_Pg132_UnFig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8274" y="933454"/>
            <a:ext cx="4767453" cy="4825106"/>
          </a:xfrm>
          <a:prstGeom prst="rect">
            <a:avLst/>
          </a:prstGeom>
        </p:spPr>
      </p:pic>
      <p:sp>
        <p:nvSpPr>
          <p:cNvPr id="2" name="TextBox 1"/>
          <p:cNvSpPr txBox="1"/>
          <p:nvPr/>
        </p:nvSpPr>
        <p:spPr>
          <a:xfrm>
            <a:off x="64404" y="5995822"/>
            <a:ext cx="9144000" cy="369332"/>
          </a:xfrm>
          <a:prstGeom prst="rect">
            <a:avLst/>
          </a:prstGeom>
          <a:noFill/>
        </p:spPr>
        <p:txBody>
          <a:bodyPr wrap="square" rtlCol="0">
            <a:spAutoFit/>
          </a:bodyPr>
          <a:lstStyle/>
          <a:p>
            <a:r>
              <a:rPr lang="en-US" dirty="0" smtClean="0"/>
              <a:t>An angle of 90 degrees between the climber and the rock gives maximum friction. Why?</a:t>
            </a:r>
            <a:endParaRPr lang="en-US" dirty="0"/>
          </a:p>
        </p:txBody>
      </p:sp>
    </p:spTree>
    <p:extLst>
      <p:ext uri="{BB962C8B-B14F-4D97-AF65-F5344CB8AC3E}">
        <p14:creationId xmlns:p14="http://schemas.microsoft.com/office/powerpoint/2010/main" val="3310865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p:pic>
        <p:nvPicPr>
          <p:cNvPr id="4" name="Picture 3" descr="05_Pg134_Un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977900"/>
            <a:ext cx="8601456" cy="4888992"/>
          </a:xfrm>
          <a:prstGeom prst="rect">
            <a:avLst/>
          </a:prstGeom>
        </p:spPr>
      </p:pic>
    </p:spTree>
    <p:extLst>
      <p:ext uri="{BB962C8B-B14F-4D97-AF65-F5344CB8AC3E}">
        <p14:creationId xmlns:p14="http://schemas.microsoft.com/office/powerpoint/2010/main" val="1066474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85"/>
            <a:ext cx="7772400" cy="1143000"/>
          </a:xfrm>
        </p:spPr>
        <p:txBody>
          <a:bodyPr/>
          <a:lstStyle/>
          <a:p>
            <a:r>
              <a:rPr lang="en-US" sz="3200" dirty="0">
                <a:solidFill>
                  <a:srgbClr val="FF0000"/>
                </a:solidFill>
              </a:rPr>
              <a:t>Cooperative Binding of Myosin to Tubulin</a:t>
            </a:r>
          </a:p>
        </p:txBody>
      </p:sp>
      <p:pic>
        <p:nvPicPr>
          <p:cNvPr id="6" name="cooperative bind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914400"/>
            <a:ext cx="6985000" cy="5238750"/>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ADEAD63-09E6-0975-FB89-3453E9B70A7E}"/>
                  </a:ext>
                </a:extLst>
              </p14:cNvPr>
              <p14:cNvContentPartPr/>
              <p14:nvPr/>
            </p14:nvContentPartPr>
            <p14:xfrm>
              <a:off x="3345840" y="3954960"/>
              <a:ext cx="5040" cy="360"/>
            </p14:xfrm>
          </p:contentPart>
        </mc:Choice>
        <mc:Fallback xmlns="">
          <p:pic>
            <p:nvPicPr>
              <p:cNvPr id="3" name="Ink 2">
                <a:extLst>
                  <a:ext uri="{FF2B5EF4-FFF2-40B4-BE49-F238E27FC236}">
                    <a16:creationId xmlns:a16="http://schemas.microsoft.com/office/drawing/2014/main" id="{2ADEAD63-09E6-0975-FB89-3453E9B70A7E}"/>
                  </a:ext>
                </a:extLst>
              </p:cNvPr>
              <p:cNvPicPr/>
              <p:nvPr/>
            </p:nvPicPr>
            <p:blipFill>
              <a:blip r:embed="rId6"/>
              <a:stretch>
                <a:fillRect/>
              </a:stretch>
            </p:blipFill>
            <p:spPr>
              <a:xfrm>
                <a:off x="3336480" y="3945600"/>
                <a:ext cx="23760" cy="19080"/>
              </a:xfrm>
              <a:prstGeom prst="rect">
                <a:avLst/>
              </a:prstGeom>
            </p:spPr>
          </p:pic>
        </mc:Fallback>
      </mc:AlternateContent>
    </p:spTree>
    <p:extLst>
      <p:ext uri="{BB962C8B-B14F-4D97-AF65-F5344CB8AC3E}">
        <p14:creationId xmlns:p14="http://schemas.microsoft.com/office/powerpoint/2010/main" val="2804183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notube and myos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144216" y="857250"/>
            <a:ext cx="6858000" cy="5143500"/>
          </a:xfrm>
          <a:prstGeom prst="rect">
            <a:avLst/>
          </a:prstGeom>
        </p:spPr>
      </p:pic>
      <p:sp>
        <p:nvSpPr>
          <p:cNvPr id="3" name="TextBox 2"/>
          <p:cNvSpPr txBox="1"/>
          <p:nvPr/>
        </p:nvSpPr>
        <p:spPr>
          <a:xfrm>
            <a:off x="1143000" y="971553"/>
            <a:ext cx="6858000" cy="507831"/>
          </a:xfrm>
          <a:prstGeom prst="rect">
            <a:avLst/>
          </a:prstGeom>
          <a:noFill/>
        </p:spPr>
        <p:txBody>
          <a:bodyPr wrap="square" rtlCol="0">
            <a:spAutoFit/>
          </a:bodyPr>
          <a:lstStyle/>
          <a:p>
            <a:pPr algn="ctr"/>
            <a:r>
              <a:rPr lang="en-US" sz="2700" dirty="0">
                <a:solidFill>
                  <a:srgbClr val="FFFFFF"/>
                </a:solidFill>
                <a:latin typeface="Times New Roman"/>
              </a:rPr>
              <a:t>Molecular rail (tubulin) and motor (kinesin)</a:t>
            </a:r>
          </a:p>
        </p:txBody>
      </p:sp>
    </p:spTree>
    <p:extLst>
      <p:ext uri="{BB962C8B-B14F-4D97-AF65-F5344CB8AC3E}">
        <p14:creationId xmlns:p14="http://schemas.microsoft.com/office/powerpoint/2010/main" val="2882769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par>
                                <p:cTn id="7" presetID="10" presetClass="exit" presetSubtype="0" fill="hold" grpId="0" nodeType="withEffect">
                                  <p:stCondLst>
                                    <p:cond delay="500"/>
                                  </p:stCondLst>
                                  <p:childTnLst>
                                    <p:animEffect transition="out" filter="fade">
                                      <p:cBhvr>
                                        <p:cTn id="8" dur="3000"/>
                                        <p:tgtEl>
                                          <p:spTgt spid="3"/>
                                        </p:tgtEl>
                                      </p:cBhvr>
                                    </p:animEffect>
                                    <p:set>
                                      <p:cBhvr>
                                        <p:cTn id="9" dur="1" fill="hold">
                                          <p:stCondLst>
                                            <p:cond delay="2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
                  </p:tgtEl>
                </p:cond>
              </p:nextCondLst>
            </p:seq>
            <p:video>
              <p:cMediaNode vol="80000">
                <p:cTn id="10" fill="hold" display="0">
                  <p:stCondLst>
                    <p:cond delay="indefinite"/>
                  </p:stCondLst>
                </p:cTn>
                <p:tgtEl>
                  <p:spTgt spid="2"/>
                </p:tgtEl>
              </p:cMediaNode>
            </p:vide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smtClean="0">
                <a:solidFill>
                  <a:srgbClr val="FF0000"/>
                </a:solidFill>
              </a:rPr>
              <a:t>5.3 Contact </a:t>
            </a:r>
            <a:r>
              <a:rPr lang="en-US" dirty="0">
                <a:solidFill>
                  <a:srgbClr val="FF0000"/>
                </a:solidFill>
              </a:rPr>
              <a:t>Force and Friction </a:t>
            </a:r>
          </a:p>
        </p:txBody>
      </p:sp>
      <p:sp>
        <p:nvSpPr>
          <p:cNvPr id="165891" name="Rectangle 3"/>
          <p:cNvSpPr>
            <a:spLocks noGrp="1" noChangeArrowheads="1"/>
          </p:cNvSpPr>
          <p:nvPr>
            <p:ph idx="1"/>
          </p:nvPr>
        </p:nvSpPr>
        <p:spPr>
          <a:xfrm>
            <a:off x="365125" y="1424881"/>
            <a:ext cx="8229600" cy="5106987"/>
          </a:xfrm>
        </p:spPr>
        <p:txBody>
          <a:bodyPr/>
          <a:lstStyle/>
          <a:p>
            <a:r>
              <a:rPr lang="en-US" sz="1800" dirty="0"/>
              <a:t>We need to re-examine</a:t>
            </a:r>
            <a:br>
              <a:rPr lang="en-US" sz="1800" dirty="0"/>
            </a:br>
            <a:r>
              <a:rPr lang="en-US" sz="1800" dirty="0"/>
              <a:t>problems we formerly did</a:t>
            </a:r>
            <a:br>
              <a:rPr lang="en-US" sz="1800" dirty="0"/>
            </a:br>
            <a:r>
              <a:rPr lang="en-US" sz="1800" dirty="0"/>
              <a:t>as </a:t>
            </a:r>
            <a:r>
              <a:rPr lang="en-US" altLang="ja-JP" sz="1800" dirty="0"/>
              <a:t>"</a:t>
            </a:r>
            <a:r>
              <a:rPr lang="en-US" sz="1800" dirty="0"/>
              <a:t>ideal.</a:t>
            </a:r>
            <a:r>
              <a:rPr lang="en-US" altLang="ja-JP" sz="1800" dirty="0"/>
              <a:t>"</a:t>
            </a:r>
            <a:r>
              <a:rPr lang="en-US" sz="1800" dirty="0"/>
              <a:t> </a:t>
            </a:r>
          </a:p>
          <a:p>
            <a:r>
              <a:rPr lang="en-US" sz="1800" dirty="0"/>
              <a:t>We need to be able to find</a:t>
            </a:r>
            <a:br>
              <a:rPr lang="en-US" sz="1800" dirty="0"/>
            </a:br>
            <a:r>
              <a:rPr lang="en-US" sz="1800" dirty="0"/>
              <a:t>frictional forces given the</a:t>
            </a:r>
            <a:br>
              <a:rPr lang="en-US" sz="1800" dirty="0"/>
            </a:br>
            <a:r>
              <a:rPr lang="en-US" sz="1800" dirty="0"/>
              <a:t>mass of the object and the</a:t>
            </a:r>
            <a:br>
              <a:rPr lang="en-US" sz="1800" dirty="0"/>
            </a:br>
            <a:r>
              <a:rPr lang="en-US" sz="1800" dirty="0"/>
              <a:t>nature of the surfaces in</a:t>
            </a:r>
            <a:br>
              <a:rPr lang="en-US" sz="1800" dirty="0"/>
            </a:br>
            <a:r>
              <a:rPr lang="en-US" sz="1800" dirty="0"/>
              <a:t>contact with each other.</a:t>
            </a:r>
          </a:p>
          <a:p>
            <a:pPr>
              <a:tabLst>
                <a:tab pos="516731" algn="l"/>
              </a:tabLst>
            </a:pPr>
            <a:r>
              <a:rPr lang="en-US" sz="1800" dirty="0"/>
              <a:t>There are two regions of friction:</a:t>
            </a:r>
            <a:br>
              <a:rPr lang="en-US" sz="1800" dirty="0"/>
            </a:br>
            <a:r>
              <a:rPr lang="en-US" sz="1800" dirty="0"/>
              <a:t>1) when an object is sliding with respect to a surface </a:t>
            </a:r>
            <a:r>
              <a:rPr lang="en-US" sz="1800" dirty="0">
                <a:sym typeface="Wingdings"/>
              </a:rPr>
              <a:t></a:t>
            </a:r>
            <a:r>
              <a:rPr lang="en-US" sz="1800" dirty="0"/>
              <a:t> </a:t>
            </a:r>
            <a:r>
              <a:rPr lang="en-US" sz="1800" b="1" i="1" dirty="0"/>
              <a:t>kinetic-friction</a:t>
            </a:r>
            <a:r>
              <a:rPr lang="en-US" sz="1800" dirty="0"/>
              <a:t> force</a:t>
            </a:r>
            <a:br>
              <a:rPr lang="en-US" sz="1800" dirty="0"/>
            </a:br>
            <a:r>
              <a:rPr lang="en-US" sz="1800" dirty="0"/>
              <a:t>2) when there is no relative motion </a:t>
            </a:r>
            <a:r>
              <a:rPr lang="en-US" sz="1800" dirty="0">
                <a:sym typeface="Wingdings"/>
              </a:rPr>
              <a:t> </a:t>
            </a:r>
            <a:r>
              <a:rPr lang="en-US" sz="1800" b="1" i="1" dirty="0"/>
              <a:t>static-friction</a:t>
            </a:r>
            <a:r>
              <a:rPr lang="en-US" sz="1800" dirty="0"/>
              <a:t> force</a:t>
            </a:r>
          </a:p>
        </p:txBody>
      </p:sp>
      <p:pic>
        <p:nvPicPr>
          <p:cNvPr id="10" name="Picture 9" descr="05_11_Figure.jpg"/>
          <p:cNvPicPr>
            <a:picLocks noChangeAspect="1"/>
          </p:cNvPicPr>
          <p:nvPr/>
        </p:nvPicPr>
        <p:blipFill rotWithShape="1">
          <a:blip r:embed="rId2" cstate="print">
            <a:extLst>
              <a:ext uri="{28A0092B-C50C-407E-A947-70E740481C1C}">
                <a14:useLocalDpi xmlns:a14="http://schemas.microsoft.com/office/drawing/2010/main" val="0"/>
              </a:ext>
            </a:extLst>
          </a:blip>
          <a:srcRect b="2629"/>
          <a:stretch/>
        </p:blipFill>
        <p:spPr>
          <a:xfrm>
            <a:off x="4479925" y="830421"/>
            <a:ext cx="2910600" cy="2707174"/>
          </a:xfrm>
          <a:prstGeom prst="rect">
            <a:avLst/>
          </a:prstGeom>
        </p:spPr>
      </p:pic>
      <p:sp>
        <p:nvSpPr>
          <p:cNvPr id="11" name="Footer Placeholder 10"/>
          <p:cNvSpPr>
            <a:spLocks noGrp="1"/>
          </p:cNvSpPr>
          <p:nvPr>
            <p:ph type="ftr" sz="quarter" idx="10"/>
          </p:nvPr>
        </p:nvSpPr>
        <p:spPr/>
        <p:txBody>
          <a:bodyPr/>
          <a:lstStyle/>
          <a:p>
            <a:pPr fontAlgn="base">
              <a:spcBef>
                <a:spcPct val="0"/>
              </a:spcBef>
              <a:spcAft>
                <a:spcPct val="0"/>
              </a:spcAft>
            </a:pPr>
            <a:r>
              <a:rPr lang="en-GB" dirty="0">
                <a:solidFill>
                  <a:srgbClr val="000000"/>
                </a:solidFill>
                <a:latin typeface="Times New Roman" panose="02020603050405020304" pitchFamily="18" charset="0"/>
                <a:ea typeface="ＭＳ Ｐゴシック"/>
                <a:cs typeface="Arial"/>
              </a:rPr>
              <a:t>© 2016 Pearson Education, Inc.</a:t>
            </a:r>
          </a:p>
        </p:txBody>
      </p:sp>
    </p:spTree>
    <p:extLst>
      <p:ext uri="{BB962C8B-B14F-4D97-AF65-F5344CB8AC3E}">
        <p14:creationId xmlns:p14="http://schemas.microsoft.com/office/powerpoint/2010/main" val="500995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1143000" y="857250"/>
            <a:ext cx="6858000" cy="830997"/>
          </a:xfrm>
        </p:spPr>
        <p:txBody>
          <a:bodyPr/>
          <a:lstStyle/>
          <a:p>
            <a:r>
              <a:rPr lang="en-US" dirty="0"/>
              <a:t>The Conditions for a Particle to be in </a:t>
            </a:r>
            <a:r>
              <a:rPr lang="en-US" dirty="0">
                <a:solidFill>
                  <a:srgbClr val="FF0000"/>
                </a:solidFill>
              </a:rPr>
              <a:t>Equilibrium</a:t>
            </a:r>
          </a:p>
        </p:txBody>
      </p:sp>
      <p:sp>
        <p:nvSpPr>
          <p:cNvPr id="101379" name="Rectangle 3"/>
          <p:cNvSpPr>
            <a:spLocks noGrp="1" noChangeArrowheads="1"/>
          </p:cNvSpPr>
          <p:nvPr>
            <p:ph type="body" idx="1"/>
          </p:nvPr>
        </p:nvSpPr>
        <p:spPr>
          <a:xfrm>
            <a:off x="1314450" y="3086100"/>
            <a:ext cx="6686550" cy="2571750"/>
          </a:xfrm>
        </p:spPr>
        <p:txBody>
          <a:bodyPr/>
          <a:lstStyle/>
          <a:p>
            <a:r>
              <a:rPr lang="en-US" dirty="0"/>
              <a:t>Necessary conditions for an object to settle into equilibrium:</a:t>
            </a:r>
            <a:br>
              <a:rPr lang="en-US" dirty="0"/>
            </a:br>
            <a:r>
              <a:rPr lang="en-US" dirty="0"/>
              <a:t/>
            </a:r>
            <a:br>
              <a:rPr lang="en-US" dirty="0"/>
            </a:br>
            <a:r>
              <a:rPr lang="en-US" dirty="0"/>
              <a:t>Or in component form:</a:t>
            </a:r>
          </a:p>
          <a:p>
            <a:endParaRPr lang="en-US" dirty="0"/>
          </a:p>
          <a:p>
            <a:r>
              <a:rPr lang="en-US" dirty="0">
                <a:solidFill>
                  <a:srgbClr val="FF0000"/>
                </a:solidFill>
              </a:rPr>
              <a:t>Note: </a:t>
            </a:r>
            <a:r>
              <a:rPr lang="en-US" b="1" dirty="0">
                <a:solidFill>
                  <a:srgbClr val="FF0000"/>
                </a:solidFill>
              </a:rPr>
              <a:t>a</a:t>
            </a:r>
            <a:r>
              <a:rPr lang="en-US" dirty="0">
                <a:solidFill>
                  <a:srgbClr val="FF0000"/>
                </a:solidFill>
              </a:rPr>
              <a:t>=0 means that an object in equilibrium may be at </a:t>
            </a:r>
            <a:r>
              <a:rPr lang="en-US" i="1" dirty="0">
                <a:solidFill>
                  <a:srgbClr val="FF0000"/>
                </a:solidFill>
              </a:rPr>
              <a:t>rest</a:t>
            </a:r>
            <a:r>
              <a:rPr lang="en-US" dirty="0">
                <a:solidFill>
                  <a:srgbClr val="FF0000"/>
                </a:solidFill>
              </a:rPr>
              <a:t> or moving with a </a:t>
            </a:r>
            <a:r>
              <a:rPr lang="en-US" i="1" dirty="0">
                <a:solidFill>
                  <a:srgbClr val="FF0000"/>
                </a:solidFill>
              </a:rPr>
              <a:t>constant velocity</a:t>
            </a:r>
            <a:r>
              <a:rPr lang="en-US" dirty="0"/>
              <a:t>.</a:t>
            </a:r>
          </a:p>
        </p:txBody>
      </p:sp>
      <p:sp>
        <p:nvSpPr>
          <p:cNvPr id="2" name="Footer Placeholder 1"/>
          <p:cNvSpPr>
            <a:spLocks noGrp="1"/>
          </p:cNvSpPr>
          <p:nvPr>
            <p:ph type="ftr" sz="quarter" idx="10"/>
          </p:nvPr>
        </p:nvSpPr>
        <p:spPr/>
        <p:txBody>
          <a:bodyPr/>
          <a:lstStyle/>
          <a:p>
            <a:pPr fontAlgn="base">
              <a:spcBef>
                <a:spcPct val="0"/>
              </a:spcBef>
              <a:spcAft>
                <a:spcPct val="0"/>
              </a:spcAft>
            </a:pPr>
            <a:r>
              <a:rPr lang="en-GB" dirty="0">
                <a:solidFill>
                  <a:srgbClr val="000000"/>
                </a:solidFill>
                <a:latin typeface="Times New Roman" panose="02020603050405020304" pitchFamily="18" charset="0"/>
                <a:ea typeface="ＭＳ Ｐゴシック"/>
                <a:cs typeface="Arial"/>
              </a:rPr>
              <a:t>© 2016 Pearson Education, Inc.</a:t>
            </a:r>
          </a:p>
        </p:txBody>
      </p:sp>
      <p:pic>
        <p:nvPicPr>
          <p:cNvPr id="22" name="Picture 21" descr="3.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319" y="3796195"/>
            <a:ext cx="1753362" cy="324612"/>
          </a:xfrm>
          <a:prstGeom prst="rect">
            <a:avLst/>
          </a:prstGeom>
        </p:spPr>
      </p:pic>
      <p:pic>
        <p:nvPicPr>
          <p:cNvPr id="23" name="Picture 22" descr="3.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4987" y="4541125"/>
            <a:ext cx="2494026" cy="400050"/>
          </a:xfrm>
          <a:prstGeom prst="rect">
            <a:avLst/>
          </a:prstGeom>
        </p:spPr>
      </p:pic>
      <p:sp>
        <p:nvSpPr>
          <p:cNvPr id="7" name="Rectangle 6"/>
          <p:cNvSpPr/>
          <p:nvPr/>
        </p:nvSpPr>
        <p:spPr>
          <a:xfrm>
            <a:off x="1257300" y="1828803"/>
            <a:ext cx="6515100" cy="1061829"/>
          </a:xfrm>
          <a:prstGeom prst="rect">
            <a:avLst/>
          </a:prstGeom>
        </p:spPr>
        <p:txBody>
          <a:bodyPr wrap="square">
            <a:spAutoFit/>
          </a:bodyPr>
          <a:lstStyle/>
          <a:p>
            <a:pPr fontAlgn="base">
              <a:spcBef>
                <a:spcPct val="0"/>
              </a:spcBef>
              <a:spcAft>
                <a:spcPct val="0"/>
              </a:spcAft>
            </a:pPr>
            <a:r>
              <a:rPr lang="en-US" sz="2100" dirty="0">
                <a:solidFill>
                  <a:srgbClr val="000000"/>
                </a:solidFill>
                <a:latin typeface="Times New Roman" panose="02020603050405020304" pitchFamily="18" charset="0"/>
                <a:ea typeface="ＭＳ Ｐゴシック"/>
              </a:rPr>
              <a:t>When an object is at rest or moving with constant velocity in an inertial frame of reference (i.e. it is in equilibrium), the vector sum of all forces  acting on it must be zero.</a:t>
            </a:r>
          </a:p>
        </p:txBody>
      </p:sp>
      <p:sp>
        <p:nvSpPr>
          <p:cNvPr id="3" name="TextBox 2"/>
          <p:cNvSpPr txBox="1"/>
          <p:nvPr/>
        </p:nvSpPr>
        <p:spPr>
          <a:xfrm>
            <a:off x="748144" y="157942"/>
            <a:ext cx="5926975" cy="523220"/>
          </a:xfrm>
          <a:prstGeom prst="rect">
            <a:avLst/>
          </a:prstGeom>
          <a:noFill/>
        </p:spPr>
        <p:txBody>
          <a:bodyPr wrap="square" rtlCol="0">
            <a:spAutoFit/>
          </a:bodyPr>
          <a:lstStyle/>
          <a:p>
            <a:r>
              <a:rPr lang="en-US" sz="2800" dirty="0" smtClean="0">
                <a:solidFill>
                  <a:srgbClr val="FF0000"/>
                </a:solidFill>
              </a:rPr>
              <a:t>Applications of Newton’s first law</a:t>
            </a:r>
            <a:endParaRPr lang="en-US" sz="2800" dirty="0">
              <a:solidFill>
                <a:srgbClr val="FF0000"/>
              </a:solidFill>
            </a:endParaRPr>
          </a:p>
        </p:txBody>
      </p:sp>
    </p:spTree>
    <p:extLst>
      <p:ext uri="{BB962C8B-B14F-4D97-AF65-F5344CB8AC3E}">
        <p14:creationId xmlns:p14="http://schemas.microsoft.com/office/powerpoint/2010/main" val="926914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Dependence on Surface Area</a:t>
            </a:r>
            <a:endParaRPr lang="en-AU" dirty="0"/>
          </a:p>
        </p:txBody>
      </p:sp>
      <p:sp>
        <p:nvSpPr>
          <p:cNvPr id="5" name="Content Placeholder 4"/>
          <p:cNvSpPr>
            <a:spLocks noGrp="1"/>
          </p:cNvSpPr>
          <p:nvPr>
            <p:ph sz="quarter" idx="13"/>
          </p:nvPr>
        </p:nvSpPr>
        <p:spPr>
          <a:xfrm>
            <a:off x="1485900" y="2024495"/>
            <a:ext cx="6172200" cy="301403"/>
          </a:xfrm>
        </p:spPr>
        <p:txBody>
          <a:bodyPr/>
          <a:lstStyle/>
          <a:p>
            <a:r>
              <a:rPr lang="en-US" dirty="0"/>
              <a:t>The normal force determines friction.</a:t>
            </a:r>
          </a:p>
        </p:txBody>
      </p:sp>
      <p:pic>
        <p:nvPicPr>
          <p:cNvPr id="6" name="Picture 5" descr="Two blocks move in the same direction with force vector F."/>
          <p:cNvPicPr>
            <a:picLocks noChangeAspect="1"/>
          </p:cNvPicPr>
          <p:nvPr/>
        </p:nvPicPr>
        <p:blipFill rotWithShape="1">
          <a:blip r:embed="rId3">
            <a:extLst>
              <a:ext uri="{28A0092B-C50C-407E-A947-70E740481C1C}">
                <a14:useLocalDpi xmlns:a14="http://schemas.microsoft.com/office/drawing/2010/main" val="0"/>
              </a:ext>
            </a:extLst>
          </a:blip>
          <a:srcRect b="8378"/>
          <a:stretch/>
        </p:blipFill>
        <p:spPr>
          <a:xfrm>
            <a:off x="1639689" y="2569304"/>
            <a:ext cx="5864629" cy="1477558"/>
          </a:xfrm>
          <a:prstGeom prst="rect">
            <a:avLst/>
          </a:prstGeom>
        </p:spPr>
      </p:pic>
      <p:graphicFrame>
        <p:nvGraphicFramePr>
          <p:cNvPr id="7" name="Object 6" descr="F sub s is less than or equal to mu sub s n, no relative movement. F sub s, max equals mu sub s n, interface breaks loose. F sub k = mu sub k n, sliding with friction. Mu sub k is less than or equal to mu sub s."/>
          <p:cNvGraphicFramePr>
            <a:graphicFrameLocks noChangeAspect="1"/>
          </p:cNvGraphicFramePr>
          <p:nvPr/>
        </p:nvGraphicFramePr>
        <p:xfrm>
          <a:off x="2031206" y="4199898"/>
          <a:ext cx="5081588" cy="1031081"/>
        </p:xfrm>
        <a:graphic>
          <a:graphicData uri="http://schemas.openxmlformats.org/presentationml/2006/ole">
            <mc:AlternateContent xmlns:mc="http://schemas.openxmlformats.org/markup-compatibility/2006">
              <mc:Choice xmlns:v="urn:schemas-microsoft-com:vml" Requires="v">
                <p:oleObj spid="_x0000_s2052" name="Equation" r:id="rId4" imgW="3619440" imgH="736560" progId="Equation.DSMT4">
                  <p:embed/>
                </p:oleObj>
              </mc:Choice>
              <mc:Fallback>
                <p:oleObj name="Equation" r:id="rId4" imgW="3619440" imgH="736560" progId="Equation.DSMT4">
                  <p:embed/>
                  <p:pic>
                    <p:nvPicPr>
                      <p:cNvPr id="7" name="Object 6" descr="F sub s is less than or equal to mu sub s n, no relative movement. F sub s, max equals mu sub s n, interface breaks loose. F sub k = mu sub k n, sliding with friction. Mu sub k is less than or equal to mu sub s."/>
                      <p:cNvPicPr/>
                      <p:nvPr/>
                    </p:nvPicPr>
                    <p:blipFill>
                      <a:blip r:embed="rId5"/>
                      <a:stretch>
                        <a:fillRect/>
                      </a:stretch>
                    </p:blipFill>
                    <p:spPr>
                      <a:xfrm>
                        <a:off x="2031206" y="4199898"/>
                        <a:ext cx="5081588" cy="1031081"/>
                      </a:xfrm>
                      <a:prstGeom prst="rect">
                        <a:avLst/>
                      </a:prstGeom>
                    </p:spPr>
                  </p:pic>
                </p:oleObj>
              </mc:Fallback>
            </mc:AlternateContent>
          </a:graphicData>
        </a:graphic>
      </p:graphicFrame>
    </p:spTree>
    <p:extLst>
      <p:ext uri="{BB962C8B-B14F-4D97-AF65-F5344CB8AC3E}">
        <p14:creationId xmlns:p14="http://schemas.microsoft.com/office/powerpoint/2010/main" val="3209522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143000" y="857252"/>
            <a:ext cx="6858000" cy="738664"/>
          </a:xfrm>
        </p:spPr>
        <p:txBody>
          <a:bodyPr/>
          <a:lstStyle/>
          <a:p>
            <a:r>
              <a:rPr lang="en-US" sz="2100" dirty="0"/>
              <a:t>Friction Changes as Forces Change –</a:t>
            </a:r>
            <a:br>
              <a:rPr lang="en-US" sz="2100" dirty="0"/>
            </a:br>
            <a:r>
              <a:rPr lang="en-US" sz="2100" dirty="0"/>
              <a:t>Figure 5.13</a:t>
            </a:r>
          </a:p>
        </p:txBody>
      </p:sp>
      <p:sp>
        <p:nvSpPr>
          <p:cNvPr id="169987" name="Rectangle 3"/>
          <p:cNvSpPr>
            <a:spLocks noGrp="1" noChangeArrowheads="1"/>
          </p:cNvSpPr>
          <p:nvPr>
            <p:ph idx="1"/>
          </p:nvPr>
        </p:nvSpPr>
        <p:spPr>
          <a:xfrm>
            <a:off x="1429025" y="1485903"/>
            <a:ext cx="6172200" cy="3830240"/>
          </a:xfrm>
        </p:spPr>
        <p:txBody>
          <a:bodyPr/>
          <a:lstStyle/>
          <a:p>
            <a:r>
              <a:rPr lang="en-US" sz="1800" dirty="0"/>
              <a:t>Forces from static friction increase as force increases while forces from kinetic friction are </a:t>
            </a:r>
            <a:r>
              <a:rPr lang="en-US" sz="1800" i="1" dirty="0"/>
              <a:t>relatively</a:t>
            </a:r>
            <a:r>
              <a:rPr lang="en-US" sz="1800" dirty="0"/>
              <a:t> constant.</a:t>
            </a:r>
          </a:p>
        </p:txBody>
      </p:sp>
      <p:pic>
        <p:nvPicPr>
          <p:cNvPr id="11" name="Picture 10" descr="05_13_Figure.jpg"/>
          <p:cNvPicPr>
            <a:picLocks noChangeAspect="1"/>
          </p:cNvPicPr>
          <p:nvPr/>
        </p:nvPicPr>
        <p:blipFill rotWithShape="1">
          <a:blip r:embed="rId2" cstate="print">
            <a:extLst>
              <a:ext uri="{28A0092B-C50C-407E-A947-70E740481C1C}">
                <a14:useLocalDpi xmlns:a14="http://schemas.microsoft.com/office/drawing/2010/main" val="0"/>
              </a:ext>
            </a:extLst>
          </a:blip>
          <a:srcRect b="3527"/>
          <a:stretch/>
        </p:blipFill>
        <p:spPr>
          <a:xfrm>
            <a:off x="1429024" y="2074087"/>
            <a:ext cx="6286226" cy="3812366"/>
          </a:xfrm>
          <a:prstGeom prst="rect">
            <a:avLst/>
          </a:prstGeom>
        </p:spPr>
      </p:pic>
      <p:sp>
        <p:nvSpPr>
          <p:cNvPr id="10" name="Footer Placeholder 9"/>
          <p:cNvSpPr>
            <a:spLocks noGrp="1"/>
          </p:cNvSpPr>
          <p:nvPr>
            <p:ph type="ftr" sz="quarter" idx="10"/>
          </p:nvPr>
        </p:nvSpPr>
        <p:spPr>
          <a:xfrm>
            <a:off x="1257301" y="5772150"/>
            <a:ext cx="1543050" cy="232767"/>
          </a:xfrm>
        </p:spPr>
        <p:txBody>
          <a:bodyPr/>
          <a:lstStyle/>
          <a:p>
            <a:pPr fontAlgn="base">
              <a:spcBef>
                <a:spcPct val="0"/>
              </a:spcBef>
              <a:spcAft>
                <a:spcPct val="0"/>
              </a:spcAft>
            </a:pPr>
            <a:r>
              <a:rPr lang="en-GB" dirty="0">
                <a:solidFill>
                  <a:srgbClr val="000000"/>
                </a:solidFill>
                <a:latin typeface="Times New Roman" panose="02020603050405020304" pitchFamily="18" charset="0"/>
                <a:ea typeface="ＭＳ Ｐゴシック"/>
                <a:cs typeface="Arial"/>
              </a:rPr>
              <a:t>© 2016 Pearson Education, Inc.</a:t>
            </a:r>
          </a:p>
        </p:txBody>
      </p:sp>
    </p:spTree>
    <p:extLst>
      <p:ext uri="{BB962C8B-B14F-4D97-AF65-F5344CB8AC3E}">
        <p14:creationId xmlns:p14="http://schemas.microsoft.com/office/powerpoint/2010/main" val="2750182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9" descr="table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450" y="628650"/>
            <a:ext cx="5125212"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4" descr="Fg05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3995737"/>
            <a:ext cx="25717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Fg05_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1543050"/>
            <a:ext cx="2857500" cy="229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Fg05_0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0756" y="3995740"/>
            <a:ext cx="2965847" cy="184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8"/>
          <p:cNvSpPr>
            <a:spLocks noChangeArrowheads="1"/>
          </p:cNvSpPr>
          <p:nvPr/>
        </p:nvSpPr>
        <p:spPr bwMode="auto">
          <a:xfrm>
            <a:off x="4304110" y="3339706"/>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1800">
              <a:solidFill>
                <a:srgbClr val="000000"/>
              </a:solidFill>
            </a:endParaRPr>
          </a:p>
        </p:txBody>
      </p:sp>
      <p:graphicFrame>
        <p:nvGraphicFramePr>
          <p:cNvPr id="2054" name="Object 7"/>
          <p:cNvGraphicFramePr>
            <a:graphicFrameLocks noChangeAspect="1"/>
          </p:cNvGraphicFramePr>
          <p:nvPr/>
        </p:nvGraphicFramePr>
        <p:xfrm>
          <a:off x="1143000" y="3486150"/>
          <a:ext cx="1314450" cy="438150"/>
        </p:xfrm>
        <a:graphic>
          <a:graphicData uri="http://schemas.openxmlformats.org/presentationml/2006/ole">
            <mc:AlternateContent xmlns:mc="http://schemas.openxmlformats.org/markup-compatibility/2006">
              <mc:Choice xmlns:v="urn:schemas-microsoft-com:vml" Requires="v">
                <p:oleObj spid="_x0000_s3076" r:id="rId7" imgW="710891" imgH="241195" progId="Equation.3">
                  <p:embed/>
                </p:oleObj>
              </mc:Choice>
              <mc:Fallback>
                <p:oleObj r:id="rId7" imgW="710891" imgH="241195" progId="Equation.3">
                  <p:embed/>
                  <p:pic>
                    <p:nvPicPr>
                      <p:cNvPr id="2054"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486150"/>
                        <a:ext cx="131445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6" name="Text Box 10"/>
          <p:cNvSpPr txBox="1">
            <a:spLocks noChangeArrowheads="1"/>
          </p:cNvSpPr>
          <p:nvPr/>
        </p:nvSpPr>
        <p:spPr bwMode="auto">
          <a:xfrm>
            <a:off x="2000253" y="2514600"/>
            <a:ext cx="42410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1800">
              <a:solidFill>
                <a:srgbClr val="000000"/>
              </a:solidFill>
            </a:endParaRPr>
          </a:p>
        </p:txBody>
      </p:sp>
      <p:sp>
        <p:nvSpPr>
          <p:cNvPr id="2057" name="Text Box 11"/>
          <p:cNvSpPr txBox="1">
            <a:spLocks noChangeArrowheads="1"/>
          </p:cNvSpPr>
          <p:nvPr/>
        </p:nvSpPr>
        <p:spPr bwMode="auto">
          <a:xfrm>
            <a:off x="971550" y="922736"/>
            <a:ext cx="8629650" cy="600164"/>
          </a:xfrm>
          <a:prstGeom prst="rect">
            <a:avLst/>
          </a:prstGeom>
          <a:solidFill>
            <a:schemeClr val="bg1"/>
          </a:solidFill>
          <a:ln>
            <a:no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3300" dirty="0">
                <a:solidFill>
                  <a:srgbClr val="FF0000"/>
                </a:solidFill>
              </a:rPr>
              <a:t>       Applications of Newton’s laws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descr="Green marble"/>
          <p:cNvSpPr>
            <a:spLocks noChangeArrowheads="1"/>
          </p:cNvSpPr>
          <p:nvPr/>
        </p:nvSpPr>
        <p:spPr bwMode="auto">
          <a:xfrm>
            <a:off x="1600203" y="1600200"/>
            <a:ext cx="5826919" cy="61913"/>
          </a:xfrm>
          <a:prstGeom prst="rect">
            <a:avLst/>
          </a:prstGeom>
          <a:blipFill dpi="0" rotWithShape="0">
            <a:blip r:embed="rId2" cstate="print"/>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1800">
              <a:solidFill>
                <a:srgbClr val="000000"/>
              </a:solidFill>
            </a:endParaRPr>
          </a:p>
        </p:txBody>
      </p:sp>
      <p:sp>
        <p:nvSpPr>
          <p:cNvPr id="10243" name="Rectangle 8"/>
          <p:cNvSpPr>
            <a:spLocks noGrp="1" noChangeArrowheads="1"/>
          </p:cNvSpPr>
          <p:nvPr>
            <p:ph type="title" idx="4294967295"/>
          </p:nvPr>
        </p:nvSpPr>
        <p:spPr>
          <a:xfrm>
            <a:off x="1600200" y="857250"/>
            <a:ext cx="5829300" cy="571500"/>
          </a:xfrm>
          <a:noFill/>
        </p:spPr>
        <p:txBody>
          <a:bodyPr/>
          <a:lstStyle/>
          <a:p>
            <a:pPr eaLnBrk="1" hangingPunct="1"/>
            <a:r>
              <a:rPr lang="en-US" altLang="en-US">
                <a:solidFill>
                  <a:srgbClr val="FF0000"/>
                </a:solidFill>
              </a:rPr>
              <a:t>A box against a wall</a:t>
            </a:r>
          </a:p>
        </p:txBody>
      </p:sp>
      <p:pic>
        <p:nvPicPr>
          <p:cNvPr id="10244" name="Picture 10" descr="Fg05_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4450" y="2400300"/>
            <a:ext cx="451485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11"/>
          <p:cNvSpPr txBox="1">
            <a:spLocks noChangeArrowheads="1"/>
          </p:cNvSpPr>
          <p:nvPr/>
        </p:nvSpPr>
        <p:spPr bwMode="auto">
          <a:xfrm>
            <a:off x="5200653" y="4093371"/>
            <a:ext cx="2343149" cy="784830"/>
          </a:xfrm>
          <a:prstGeom prst="rect">
            <a:avLst/>
          </a:prstGeom>
          <a:solidFill>
            <a:srgbClr val="FFFF99"/>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1800" dirty="0">
                <a:solidFill>
                  <a:srgbClr val="000000"/>
                </a:solidFill>
              </a:rPr>
              <a:t>When </a:t>
            </a:r>
            <a:r>
              <a:rPr lang="en-US" altLang="en-US" sz="1800" dirty="0">
                <a:solidFill>
                  <a:srgbClr val="000000"/>
                </a:solidFill>
                <a:cs typeface="Times New Roman" panose="02020603050405020304" pitchFamily="18" charset="0"/>
              </a:rPr>
              <a:t>f</a:t>
            </a:r>
            <a:r>
              <a:rPr lang="en-US" altLang="en-US" sz="1800" baseline="-30000" dirty="0">
                <a:solidFill>
                  <a:srgbClr val="000000"/>
                </a:solidFill>
                <a:cs typeface="Times New Roman" panose="02020603050405020304" pitchFamily="18" charset="0"/>
              </a:rPr>
              <a:t>s</a:t>
            </a:r>
            <a:r>
              <a:rPr lang="en-US" altLang="en-US" sz="1800" dirty="0">
                <a:solidFill>
                  <a:srgbClr val="000000"/>
                </a:solidFill>
              </a:rPr>
              <a:t>=</a:t>
            </a:r>
            <a:r>
              <a:rPr lang="en-US" altLang="en-US" sz="1800" dirty="0">
                <a:solidFill>
                  <a:srgbClr val="000000"/>
                </a:solidFill>
                <a:cs typeface="Times New Roman" panose="02020603050405020304" pitchFamily="18" charset="0"/>
                <a:sym typeface="Symbol" panose="05050102010706020507" pitchFamily="18" charset="2"/>
              </a:rPr>
              <a:t></a:t>
            </a:r>
            <a:r>
              <a:rPr lang="en-US" altLang="en-US" sz="1800" baseline="-30000" dirty="0" err="1">
                <a:solidFill>
                  <a:srgbClr val="000000"/>
                </a:solidFill>
                <a:cs typeface="Times New Roman" panose="02020603050405020304" pitchFamily="18" charset="0"/>
              </a:rPr>
              <a:t>s</a:t>
            </a:r>
            <a:r>
              <a:rPr lang="en-US" altLang="en-US" sz="1800" dirty="0" err="1">
                <a:solidFill>
                  <a:srgbClr val="000000"/>
                </a:solidFill>
                <a:cs typeface="Times New Roman" panose="02020603050405020304" pitchFamily="18" charset="0"/>
              </a:rPr>
              <a:t>F</a:t>
            </a:r>
            <a:r>
              <a:rPr lang="en-US" altLang="en-US" sz="1800" baseline="-30000" dirty="0" err="1">
                <a:solidFill>
                  <a:srgbClr val="000000"/>
                </a:solidFill>
                <a:cs typeface="Times New Roman" panose="02020603050405020304" pitchFamily="18" charset="0"/>
              </a:rPr>
              <a:t>N</a:t>
            </a:r>
            <a:r>
              <a:rPr lang="en-US" altLang="en-US" sz="1800" dirty="0">
                <a:solidFill>
                  <a:srgbClr val="000000"/>
                </a:solidFill>
              </a:rPr>
              <a:t> &gt; mg,</a:t>
            </a:r>
          </a:p>
          <a:p>
            <a:pPr eaLnBrk="1" fontAlgn="base" hangingPunct="1">
              <a:spcBef>
                <a:spcPct val="50000"/>
              </a:spcBef>
              <a:spcAft>
                <a:spcPct val="0"/>
              </a:spcAft>
            </a:pPr>
            <a:r>
              <a:rPr lang="en-US" altLang="en-US" sz="1800" dirty="0">
                <a:solidFill>
                  <a:srgbClr val="000000"/>
                </a:solidFill>
              </a:rPr>
              <a:t>the box is at rest</a:t>
            </a:r>
          </a:p>
        </p:txBody>
      </p:sp>
      <p:sp>
        <p:nvSpPr>
          <p:cNvPr id="2" name="TextBox 1"/>
          <p:cNvSpPr txBox="1"/>
          <p:nvPr/>
        </p:nvSpPr>
        <p:spPr>
          <a:xfrm>
            <a:off x="1576821" y="1662115"/>
            <a:ext cx="5907771" cy="646331"/>
          </a:xfrm>
          <a:prstGeom prst="rect">
            <a:avLst/>
          </a:prstGeom>
          <a:noFill/>
        </p:spPr>
        <p:txBody>
          <a:bodyPr wrap="none" rtlCol="0">
            <a:spAutoFit/>
          </a:bodyPr>
          <a:lstStyle/>
          <a:p>
            <a:pPr fontAlgn="base">
              <a:spcBef>
                <a:spcPct val="0"/>
              </a:spcBef>
              <a:spcAft>
                <a:spcPct val="0"/>
              </a:spcAft>
            </a:pPr>
            <a:r>
              <a:rPr lang="en-US" dirty="0">
                <a:solidFill>
                  <a:srgbClr val="000000"/>
                </a:solidFill>
                <a:latin typeface="Times New Roman" panose="02020603050405020304" pitchFamily="18" charset="0"/>
              </a:rPr>
              <a:t>With what force F one should press on the box that it will not </a:t>
            </a:r>
          </a:p>
          <a:p>
            <a:pPr fontAlgn="base">
              <a:spcBef>
                <a:spcPct val="0"/>
              </a:spcBef>
              <a:spcAft>
                <a:spcPct val="0"/>
              </a:spcAft>
            </a:pPr>
            <a:r>
              <a:rPr lang="en-US" dirty="0">
                <a:solidFill>
                  <a:srgbClr val="000000"/>
                </a:solidFill>
                <a:latin typeface="Times New Roman" panose="02020603050405020304" pitchFamily="18" charset="0"/>
              </a:rPr>
              <a:t>slide down and will be at rest?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5">
                                            <p:bg/>
                                          </p:spTgt>
                                        </p:tgtEl>
                                        <p:attrNameLst>
                                          <p:attrName>style.visibility</p:attrName>
                                        </p:attrNameLst>
                                      </p:cBhvr>
                                      <p:to>
                                        <p:strVal val="visible"/>
                                      </p:to>
                                    </p:set>
                                    <p:anim calcmode="lin" valueType="num">
                                      <p:cBhvr additive="base">
                                        <p:cTn id="7" dur="500" fill="hold"/>
                                        <p:tgtEl>
                                          <p:spTgt spid="1024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45">
                                            <p:txEl>
                                              <p:pRg st="0" end="0"/>
                                            </p:txEl>
                                          </p:spTgt>
                                        </p:tgtEl>
                                        <p:attrNameLst>
                                          <p:attrName>style.visibility</p:attrName>
                                        </p:attrNameLst>
                                      </p:cBhvr>
                                      <p:to>
                                        <p:strVal val="visible"/>
                                      </p:to>
                                    </p:set>
                                    <p:anim calcmode="lin" valueType="num">
                                      <p:cBhvr additive="base">
                                        <p:cTn id="11"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24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45">
                                            <p:txEl>
                                              <p:pRg st="1" end="1"/>
                                            </p:txEl>
                                          </p:spTgt>
                                        </p:tgtEl>
                                        <p:attrNameLst>
                                          <p:attrName>style.visibility</p:attrName>
                                        </p:attrNameLst>
                                      </p:cBhvr>
                                      <p:to>
                                        <p:strVal val="visible"/>
                                      </p:to>
                                    </p:set>
                                    <p:anim calcmode="lin" valueType="num">
                                      <p:cBhvr additive="base">
                                        <p:cTn id="15" dur="500" fill="hold"/>
                                        <p:tgtEl>
                                          <p:spTgt spid="1024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24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a:spLocks noChangeArrowheads="1"/>
              </p:cNvSpPr>
              <p:nvPr/>
            </p:nvSpPr>
            <p:spPr bwMode="auto">
              <a:xfrm>
                <a:off x="2000250" y="2971802"/>
                <a:ext cx="5143500" cy="29268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1500" u="sng" dirty="0">
                    <a:solidFill>
                      <a:srgbClr val="000000"/>
                    </a:solidFill>
                  </a:rPr>
                  <a:t>Note:</a:t>
                </a:r>
                <a:r>
                  <a:rPr lang="en-US" altLang="en-US" sz="1500" dirty="0">
                    <a:solidFill>
                      <a:srgbClr val="000000"/>
                    </a:solidFill>
                  </a:rPr>
                  <a:t> The system is not moving: Static friction</a:t>
                </a:r>
              </a:p>
              <a:p>
                <a:pPr eaLnBrk="1" fontAlgn="base" hangingPunct="1">
                  <a:spcBef>
                    <a:spcPct val="0"/>
                  </a:spcBef>
                  <a:spcAft>
                    <a:spcPct val="0"/>
                  </a:spcAft>
                </a:pPr>
                <a:r>
                  <a:rPr lang="en-US" altLang="en-US" sz="1500" dirty="0">
                    <a:solidFill>
                      <a:srgbClr val="000000"/>
                    </a:solidFill>
                  </a:rPr>
                  <a:t>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𝑓</m:t>
                        </m:r>
                      </m:e>
                      <m:sub>
                        <m:r>
                          <a:rPr lang="en-US" altLang="en-US" sz="1500" i="1">
                            <a:solidFill>
                              <a:srgbClr val="000000"/>
                            </a:solidFill>
                            <a:latin typeface="Cambria Math" panose="02040503050406030204" pitchFamily="18" charset="0"/>
                          </a:rPr>
                          <m:t>𝑠</m:t>
                        </m:r>
                      </m:sub>
                    </m:sSub>
                    <m:r>
                      <a:rPr lang="en-US" altLang="en-US" sz="1500" i="1">
                        <a:solidFill>
                          <a:srgbClr val="000000"/>
                        </a:solidFill>
                        <a:latin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ea typeface="Cambria Math" panose="02040503050406030204" pitchFamily="18" charset="0"/>
                          </a:rPr>
                          <m:t>𝜇</m:t>
                        </m:r>
                      </m:e>
                      <m:sub>
                        <m:r>
                          <a:rPr lang="en-US" altLang="en-US" sz="1500" i="1">
                            <a:solidFill>
                              <a:srgbClr val="000000"/>
                            </a:solidFill>
                            <a:latin typeface="Cambria Math" panose="02040503050406030204" pitchFamily="18" charset="0"/>
                            <a:ea typeface="Cambria Math" panose="02040503050406030204" pitchFamily="18" charset="0"/>
                          </a:rPr>
                          <m:t>𝑠</m:t>
                        </m:r>
                      </m:sub>
                    </m:sSub>
                    <m:r>
                      <a:rPr lang="en-US" altLang="en-US" sz="1500" i="1">
                        <a:solidFill>
                          <a:srgbClr val="000000"/>
                        </a:solidFill>
                        <a:latin typeface="Cambria Math" panose="02040503050406030204" pitchFamily="18" charset="0"/>
                      </a:rPr>
                      <m:t>𝑛</m:t>
                    </m:r>
                  </m:oMath>
                </a14:m>
                <a:r>
                  <a:rPr lang="en-US" altLang="en-US" sz="1500" dirty="0">
                    <a:solidFill>
                      <a:srgbClr val="000000"/>
                    </a:solidFill>
                  </a:rPr>
                  <a:t>;  </a:t>
                </a:r>
              </a:p>
              <a:p>
                <a:pPr eaLnBrk="1" fontAlgn="base" hangingPunct="1">
                  <a:spcBef>
                    <a:spcPct val="0"/>
                  </a:spcBef>
                  <a:spcAft>
                    <a:spcPct val="0"/>
                  </a:spcAft>
                </a:pPr>
                <a:endParaRPr lang="en-US" altLang="en-US" sz="1500" dirty="0">
                  <a:solidFill>
                    <a:srgbClr val="000000"/>
                  </a:solidFill>
                </a:endParaRPr>
              </a:p>
              <a:p>
                <a:pPr marL="342900" indent="-342900" eaLnBrk="1" fontAlgn="base" hangingPunct="1">
                  <a:spcBef>
                    <a:spcPct val="0"/>
                  </a:spcBef>
                  <a:spcAft>
                    <a:spcPct val="0"/>
                  </a:spcAft>
                  <a:buFontTx/>
                  <a:buAutoNum type="alphaLcParenR"/>
                </a:pPr>
                <a:r>
                  <a:rPr lang="en-US" altLang="en-US" sz="1500" dirty="0">
                    <a:solidFill>
                      <a:srgbClr val="000000"/>
                    </a:solidFill>
                  </a:rPr>
                  <a:t>What is the weight of the heaviest pallet of bricks, that can be supported as not moving?</a:t>
                </a:r>
              </a:p>
              <a:p>
                <a:pPr eaLnBrk="1" fontAlgn="base" hangingPunct="1">
                  <a:spcBef>
                    <a:spcPct val="0"/>
                  </a:spcBef>
                  <a:spcAft>
                    <a:spcPct val="0"/>
                  </a:spcAft>
                </a:pP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𝐹</m:t>
                        </m:r>
                      </m:e>
                      <m:sub>
                        <m:r>
                          <a:rPr lang="en-US" altLang="en-US" sz="1500" i="1">
                            <a:solidFill>
                              <a:srgbClr val="000000"/>
                            </a:solidFill>
                            <a:latin typeface="Cambria Math" panose="02040503050406030204" pitchFamily="18" charset="0"/>
                          </a:rPr>
                          <m:t>𝑦</m:t>
                        </m:r>
                      </m:sub>
                    </m:sSub>
                    <m:r>
                      <a:rPr lang="en-US" altLang="en-US" sz="1500" i="1">
                        <a:solidFill>
                          <a:srgbClr val="000000"/>
                        </a:solidFill>
                        <a:latin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𝑚𝑎</m:t>
                        </m:r>
                      </m:e>
                      <m:sub>
                        <m:r>
                          <a:rPr lang="en-US" altLang="en-US" sz="1500" i="1">
                            <a:solidFill>
                              <a:srgbClr val="000000"/>
                            </a:solidFill>
                            <a:latin typeface="Cambria Math" panose="02040503050406030204" pitchFamily="18" charset="0"/>
                            <a:ea typeface="Cambria Math" panose="02040503050406030204" pitchFamily="18" charset="0"/>
                          </a:rPr>
                          <m:t>𝑦</m:t>
                        </m:r>
                      </m:sub>
                    </m:sSub>
                    <m:r>
                      <a:rPr lang="en-US" altLang="en-US" sz="1500" i="1">
                        <a:solidFill>
                          <a:srgbClr val="000000"/>
                        </a:solidFill>
                        <a:latin typeface="Cambria Math" panose="02040503050406030204" pitchFamily="18" charset="0"/>
                        <a:ea typeface="Cambria Math" panose="02040503050406030204" pitchFamily="18" charset="0"/>
                      </a:rPr>
                      <m:t>=</m:t>
                    </m:r>
                    <m:r>
                      <a:rPr lang="en-US" altLang="en-US" sz="1500" i="1">
                        <a:solidFill>
                          <a:srgbClr val="000000"/>
                        </a:solidFill>
                        <a:latin typeface="Cambria Math" panose="02040503050406030204" pitchFamily="18" charset="0"/>
                        <a:ea typeface="Cambria Math" panose="02040503050406030204" pitchFamily="18" charset="0"/>
                      </a:rPr>
                      <m:t>𝑛</m:t>
                    </m:r>
                    <m:r>
                      <a:rPr lang="en-US" altLang="en-US" sz="1500" i="1">
                        <a:solidFill>
                          <a:srgbClr val="000000"/>
                        </a:solidFill>
                        <a:latin typeface="Cambria Math" panose="02040503050406030204" pitchFamily="18" charset="0"/>
                        <a:ea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𝑤</m:t>
                        </m:r>
                      </m:e>
                      <m:sub>
                        <m:r>
                          <a:rPr lang="en-US" altLang="en-US" sz="1500" i="1">
                            <a:solidFill>
                              <a:srgbClr val="000000"/>
                            </a:solidFill>
                            <a:latin typeface="Cambria Math" panose="02040503050406030204" pitchFamily="18" charset="0"/>
                          </a:rPr>
                          <m:t>𝑐</m:t>
                        </m:r>
                      </m:sub>
                    </m:sSub>
                    <m:r>
                      <a:rPr lang="en-US" altLang="en-US" sz="1500" i="1">
                        <a:solidFill>
                          <a:srgbClr val="000000"/>
                        </a:solidFill>
                        <a:latin typeface="Cambria Math" panose="02040503050406030204" pitchFamily="18" charset="0"/>
                      </a:rPr>
                      <m:t>=0</m:t>
                    </m:r>
                  </m:oMath>
                </a14:m>
                <a:r>
                  <a:rPr lang="en-US" altLang="en-US" sz="1500" dirty="0">
                    <a:solidFill>
                      <a:srgbClr val="000000"/>
                    </a:solidFill>
                  </a:rPr>
                  <a:t> So, </a:t>
                </a:r>
                <a14:m>
                  <m:oMath xmlns:m="http://schemas.openxmlformats.org/officeDocument/2006/math">
                    <m:r>
                      <a:rPr lang="en-US" altLang="en-US" sz="1500" i="1">
                        <a:solidFill>
                          <a:srgbClr val="000000"/>
                        </a:solidFill>
                        <a:latin typeface="Cambria Math" panose="02040503050406030204" pitchFamily="18" charset="0"/>
                      </a:rPr>
                      <m:t>𝑛</m:t>
                    </m:r>
                    <m:r>
                      <a:rPr lang="en-US" altLang="en-US" sz="1500" i="1">
                        <a:solidFill>
                          <a:srgbClr val="000000"/>
                        </a:solidFill>
                        <a:latin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𝑤</m:t>
                        </m:r>
                      </m:e>
                      <m:sub>
                        <m:r>
                          <a:rPr lang="en-US" altLang="en-US" sz="1500" i="1">
                            <a:solidFill>
                              <a:srgbClr val="000000"/>
                            </a:solidFill>
                            <a:latin typeface="Cambria Math" panose="02040503050406030204" pitchFamily="18" charset="0"/>
                          </a:rPr>
                          <m:t>𝑐</m:t>
                        </m:r>
                      </m:sub>
                    </m:sSub>
                    <m:r>
                      <a:rPr lang="en-US" altLang="en-US" sz="1500" i="1">
                        <a:solidFill>
                          <a:srgbClr val="000000"/>
                        </a:solidFill>
                        <a:latin typeface="Cambria Math" panose="02040503050406030204" pitchFamily="18" charset="0"/>
                      </a:rPr>
                      <m:t>=250+150=400</m:t>
                    </m:r>
                  </m:oMath>
                </a14:m>
                <a:r>
                  <a:rPr lang="en-US" altLang="en-US" sz="1500" dirty="0">
                    <a:solidFill>
                      <a:srgbClr val="000000"/>
                    </a:solidFill>
                  </a:rPr>
                  <a:t> lbs</a:t>
                </a:r>
              </a:p>
              <a:p>
                <a:pPr eaLnBrk="1" fontAlgn="base" hangingPunct="1">
                  <a:spcBef>
                    <a:spcPct val="0"/>
                  </a:spcBef>
                  <a:spcAft>
                    <a:spcPct val="0"/>
                  </a:spcAft>
                </a:pP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𝑓</m:t>
                        </m:r>
                      </m:e>
                      <m:sub>
                        <m:r>
                          <a:rPr lang="en-US" altLang="en-US" sz="1500" i="1">
                            <a:solidFill>
                              <a:srgbClr val="000000"/>
                            </a:solidFill>
                            <a:latin typeface="Cambria Math" panose="02040503050406030204" pitchFamily="18" charset="0"/>
                          </a:rPr>
                          <m:t>𝑠</m:t>
                        </m:r>
                      </m:sub>
                    </m:sSub>
                    <m:r>
                      <a:rPr lang="en-US" altLang="en-US" sz="1500" i="1">
                        <a:solidFill>
                          <a:srgbClr val="000000"/>
                        </a:solidFill>
                        <a:latin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ea typeface="Cambria Math" panose="02040503050406030204" pitchFamily="18" charset="0"/>
                          </a:rPr>
                          <m:t>𝜇</m:t>
                        </m:r>
                      </m:e>
                      <m:sub>
                        <m:r>
                          <a:rPr lang="en-US" altLang="en-US" sz="1500" i="1">
                            <a:solidFill>
                              <a:srgbClr val="000000"/>
                            </a:solidFill>
                            <a:latin typeface="Cambria Math" panose="02040503050406030204" pitchFamily="18" charset="0"/>
                            <a:ea typeface="Cambria Math" panose="02040503050406030204" pitchFamily="18" charset="0"/>
                          </a:rPr>
                          <m:t>𝑠</m:t>
                        </m:r>
                      </m:sub>
                    </m:sSub>
                    <m:r>
                      <a:rPr lang="en-US" altLang="en-US" sz="1500" i="1">
                        <a:solidFill>
                          <a:srgbClr val="000000"/>
                        </a:solidFill>
                        <a:latin typeface="Cambria Math" panose="02040503050406030204" pitchFamily="18" charset="0"/>
                      </a:rPr>
                      <m:t>𝑛</m:t>
                    </m:r>
                    <m:r>
                      <a:rPr lang="en-US" altLang="en-US" sz="1500" i="1">
                        <a:solidFill>
                          <a:srgbClr val="000000"/>
                        </a:solidFill>
                        <a:latin typeface="Cambria Math" panose="02040503050406030204" pitchFamily="18" charset="0"/>
                      </a:rPr>
                      <m:t>=0.666∗400=266</m:t>
                    </m:r>
                  </m:oMath>
                </a14:m>
                <a:r>
                  <a:rPr lang="en-US" altLang="en-US" sz="1500" dirty="0">
                    <a:solidFill>
                      <a:srgbClr val="000000"/>
                    </a:solidFill>
                  </a:rPr>
                  <a:t> lbs; </a:t>
                </a:r>
              </a:p>
              <a:p>
                <a:pPr eaLnBrk="1" fontAlgn="base" hangingPunct="1">
                  <a:spcBef>
                    <a:spcPct val="0"/>
                  </a:spcBef>
                  <a:spcAft>
                    <a:spcPct val="0"/>
                  </a:spcAft>
                </a:pPr>
                <a:r>
                  <a:rPr lang="en-US" altLang="en-US" sz="1500" dirty="0">
                    <a:solidFill>
                      <a:srgbClr val="000000"/>
                    </a:solidFill>
                  </a:rPr>
                  <a:t>	</a:t>
                </a:r>
                <a14:m>
                  <m:oMath xmlns:m="http://schemas.openxmlformats.org/officeDocument/2006/math">
                    <m:nary>
                      <m:naryPr>
                        <m:chr m:val="∑"/>
                        <m:subHide m:val="on"/>
                        <m:supHide m:val="on"/>
                        <m:ctrlPr>
                          <a:rPr lang="en-US" altLang="en-US" sz="1200" i="1">
                            <a:solidFill>
                              <a:srgbClr val="000000"/>
                            </a:solidFill>
                            <a:latin typeface="Cambria Math" panose="02040503050406030204" pitchFamily="18" charset="0"/>
                          </a:rPr>
                        </m:ctrlPr>
                      </m:naryPr>
                      <m:sub/>
                      <m:sup/>
                      <m:e>
                        <m:sSub>
                          <m:sSubPr>
                            <m:ctrlPr>
                              <a:rPr lang="en-US" altLang="en-US" sz="1200" i="1">
                                <a:solidFill>
                                  <a:srgbClr val="000000"/>
                                </a:solidFill>
                                <a:latin typeface="Cambria Math" panose="02040503050406030204" pitchFamily="18" charset="0"/>
                              </a:rPr>
                            </m:ctrlPr>
                          </m:sSubPr>
                          <m:e>
                            <m:r>
                              <a:rPr lang="en-US" altLang="en-US" sz="1200" i="1">
                                <a:solidFill>
                                  <a:srgbClr val="000000"/>
                                </a:solidFill>
                                <a:latin typeface="Cambria Math" panose="02040503050406030204" pitchFamily="18" charset="0"/>
                              </a:rPr>
                              <m:t>𝐹</m:t>
                            </m:r>
                          </m:e>
                          <m:sub>
                            <m:r>
                              <a:rPr lang="en-US" altLang="en-US" sz="1200" i="1">
                                <a:solidFill>
                                  <a:srgbClr val="000000"/>
                                </a:solidFill>
                                <a:latin typeface="Cambria Math" panose="02040503050406030204" pitchFamily="18" charset="0"/>
                              </a:rPr>
                              <m:t>𝑥</m:t>
                            </m:r>
                          </m:sub>
                        </m:sSub>
                        <m:r>
                          <a:rPr lang="en-US" altLang="en-US" sz="1200" i="1">
                            <a:solidFill>
                              <a:srgbClr val="000000"/>
                            </a:solidFill>
                            <a:latin typeface="Cambria Math" panose="02040503050406030204" pitchFamily="18" charset="0"/>
                          </a:rPr>
                          <m:t>=</m:t>
                        </m:r>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𝑚𝑎</m:t>
                            </m:r>
                          </m:e>
                          <m:sub>
                            <m:r>
                              <a:rPr lang="en-US" altLang="en-US" sz="1350" i="1">
                                <a:solidFill>
                                  <a:srgbClr val="000000"/>
                                </a:solidFill>
                                <a:latin typeface="Cambria Math" panose="02040503050406030204" pitchFamily="18" charset="0"/>
                              </a:rPr>
                              <m:t>𝑥</m:t>
                            </m:r>
                          </m:sub>
                        </m:sSub>
                        <m:r>
                          <a:rPr lang="en-US" altLang="en-US" sz="1350" i="1">
                            <a:solidFill>
                              <a:srgbClr val="000000"/>
                            </a:solidFill>
                            <a:latin typeface="Cambria Math" panose="02040503050406030204" pitchFamily="18" charset="0"/>
                            <a:ea typeface="Cambria Math" panose="02040503050406030204" pitchFamily="18" charset="0"/>
                          </a:rPr>
                          <m:t>→</m:t>
                        </m:r>
                        <m:r>
                          <a:rPr lang="en-US" altLang="en-US" sz="1200" i="1">
                            <a:solidFill>
                              <a:srgbClr val="000000"/>
                            </a:solidFill>
                            <a:latin typeface="Cambria Math" panose="02040503050406030204" pitchFamily="18" charset="0"/>
                          </a:rPr>
                          <m:t>𝑇</m:t>
                        </m:r>
                        <m:r>
                          <a:rPr lang="en-US" altLang="en-US" sz="1200" i="1">
                            <a:solidFill>
                              <a:srgbClr val="000000"/>
                            </a:solidFill>
                            <a:latin typeface="Cambria Math" panose="02040503050406030204" pitchFamily="18" charset="0"/>
                          </a:rPr>
                          <m:t>−</m:t>
                        </m:r>
                        <m:sSub>
                          <m:sSubPr>
                            <m:ctrlPr>
                              <a:rPr lang="en-US" altLang="en-US" sz="1200" i="1">
                                <a:solidFill>
                                  <a:srgbClr val="000000"/>
                                </a:solidFill>
                                <a:latin typeface="Cambria Math" panose="02040503050406030204" pitchFamily="18" charset="0"/>
                              </a:rPr>
                            </m:ctrlPr>
                          </m:sSubPr>
                          <m:e>
                            <m:r>
                              <a:rPr lang="en-US" altLang="en-US" sz="1200" i="1">
                                <a:solidFill>
                                  <a:srgbClr val="000000"/>
                                </a:solidFill>
                                <a:latin typeface="Cambria Math" panose="02040503050406030204" pitchFamily="18" charset="0"/>
                              </a:rPr>
                              <m:t>𝑓</m:t>
                            </m:r>
                          </m:e>
                          <m:sub>
                            <m:r>
                              <a:rPr lang="en-US" altLang="en-US" sz="1200" i="1">
                                <a:solidFill>
                                  <a:srgbClr val="000000"/>
                                </a:solidFill>
                                <a:latin typeface="Cambria Math" panose="02040503050406030204" pitchFamily="18" charset="0"/>
                              </a:rPr>
                              <m:t>𝑠</m:t>
                            </m:r>
                          </m:sub>
                        </m:sSub>
                        <m:r>
                          <a:rPr lang="en-US" altLang="en-US" sz="1200" i="1">
                            <a:solidFill>
                              <a:srgbClr val="000000"/>
                            </a:solidFill>
                            <a:latin typeface="Cambria Math" panose="02040503050406030204" pitchFamily="18" charset="0"/>
                          </a:rPr>
                          <m:t>=0</m:t>
                        </m:r>
                      </m:e>
                    </m:nary>
                  </m:oMath>
                </a14:m>
                <a:r>
                  <a:rPr lang="en-US" altLang="en-US" sz="1350" dirty="0">
                    <a:solidFill>
                      <a:srgbClr val="000000"/>
                    </a:solidFill>
                  </a:rPr>
                  <a:t>   </a:t>
                </a:r>
                <a14:m>
                  <m:oMath xmlns:m="http://schemas.openxmlformats.org/officeDocument/2006/math">
                    <m:r>
                      <a:rPr lang="en-US" altLang="en-US" sz="1500" i="1" dirty="0">
                        <a:solidFill>
                          <a:srgbClr val="000000"/>
                        </a:solidFill>
                        <a:latin typeface="Cambria Math" panose="02040503050406030204" pitchFamily="18" charset="0"/>
                        <a:ea typeface="Cambria Math" panose="02040503050406030204" pitchFamily="18" charset="0"/>
                      </a:rPr>
                      <m:t>∵</m:t>
                    </m:r>
                    <m:r>
                      <a:rPr lang="en-US" altLang="en-US" sz="1500" i="1" dirty="0">
                        <a:solidFill>
                          <a:srgbClr val="000000"/>
                        </a:solidFill>
                        <a:latin typeface="Cambria Math" panose="02040503050406030204" pitchFamily="18" charset="0"/>
                        <a:ea typeface="Cambria Math" panose="02040503050406030204" pitchFamily="18" charset="0"/>
                      </a:rPr>
                      <m:t>𝑇</m:t>
                    </m:r>
                    <m:r>
                      <a:rPr lang="en-US" altLang="en-US" sz="1500" i="1" dirty="0">
                        <a:solidFill>
                          <a:srgbClr val="000000"/>
                        </a:solidFill>
                        <a:latin typeface="Cambria Math" panose="02040503050406030204" pitchFamily="18" charset="0"/>
                        <a:ea typeface="Cambria Math" panose="02040503050406030204" pitchFamily="18" charset="0"/>
                      </a:rPr>
                      <m:t>=</m:t>
                    </m:r>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𝑓</m:t>
                        </m:r>
                      </m:e>
                      <m:sub>
                        <m:r>
                          <a:rPr lang="en-US" altLang="en-US" sz="1350" i="1">
                            <a:solidFill>
                              <a:srgbClr val="000000"/>
                            </a:solidFill>
                            <a:latin typeface="Cambria Math" panose="02040503050406030204" pitchFamily="18" charset="0"/>
                          </a:rPr>
                          <m:t>𝑠</m:t>
                        </m:r>
                      </m:sub>
                    </m:sSub>
                    <m:r>
                      <a:rPr lang="en-US" altLang="en-US" sz="1350" i="1">
                        <a:solidFill>
                          <a:srgbClr val="000000"/>
                        </a:solidFill>
                        <a:latin typeface="Cambria Math" panose="02040503050406030204" pitchFamily="18" charset="0"/>
                      </a:rPr>
                      <m:t>=266</m:t>
                    </m:r>
                  </m:oMath>
                </a14:m>
                <a:r>
                  <a:rPr lang="en-US" altLang="en-US" sz="1350" dirty="0">
                    <a:solidFill>
                      <a:srgbClr val="000000"/>
                    </a:solidFill>
                  </a:rPr>
                  <a:t> Ibs</a:t>
                </a:r>
              </a:p>
              <a:p>
                <a:pPr eaLnBrk="1" fontAlgn="base" hangingPunct="1">
                  <a:spcBef>
                    <a:spcPct val="0"/>
                  </a:spcBef>
                  <a:spcAft>
                    <a:spcPct val="0"/>
                  </a:spcAft>
                </a:pPr>
                <a:endParaRPr lang="en-US" altLang="en-US" sz="1500" dirty="0">
                  <a:solidFill>
                    <a:srgbClr val="000000"/>
                  </a:solidFill>
                </a:endParaRPr>
              </a:p>
              <a:p>
                <a:pPr eaLnBrk="1" fontAlgn="base" hangingPunct="1">
                  <a:spcBef>
                    <a:spcPct val="0"/>
                  </a:spcBef>
                  <a:spcAft>
                    <a:spcPct val="0"/>
                  </a:spcAft>
                </a:pPr>
                <a:r>
                  <a:rPr lang="en-US" altLang="en-US" sz="1500" dirty="0">
                    <a:solidFill>
                      <a:srgbClr val="000000"/>
                    </a:solidFill>
                  </a:rPr>
                  <a:t>b)    What is the friction force on the upper crate under these conditions?</a:t>
                </a:r>
              </a:p>
              <a:p>
                <a:pPr eaLnBrk="1" fontAlgn="base" hangingPunct="1">
                  <a:spcBef>
                    <a:spcPct val="0"/>
                  </a:spcBef>
                  <a:spcAft>
                    <a:spcPct val="0"/>
                  </a:spcAft>
                </a:pPr>
                <a:r>
                  <a:rPr lang="en-US" altLang="en-US" sz="1350" dirty="0">
                    <a:solidFill>
                      <a:srgbClr val="000000"/>
                    </a:solidFill>
                  </a:rPr>
                  <a:t> 	</a:t>
                </a:r>
                <a:r>
                  <a:rPr lang="en-US" altLang="en-US" sz="1500" dirty="0">
                    <a:solidFill>
                      <a:srgbClr val="000000"/>
                    </a:solidFill>
                    <a:ea typeface="Cambria Math" panose="02040503050406030204" pitchFamily="18" charset="0"/>
                  </a:rPr>
                  <a:t>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𝑎</m:t>
                        </m:r>
                      </m:e>
                      <m:sub>
                        <m:r>
                          <a:rPr lang="en-US" altLang="en-US" sz="1500" i="1">
                            <a:solidFill>
                              <a:srgbClr val="000000"/>
                            </a:solidFill>
                            <a:latin typeface="Cambria Math" panose="02040503050406030204" pitchFamily="18" charset="0"/>
                          </a:rPr>
                          <m:t>𝑥</m:t>
                        </m:r>
                      </m:sub>
                    </m:sSub>
                    <m:r>
                      <a:rPr lang="en-US" altLang="en-US" sz="1500" i="1">
                        <a:solidFill>
                          <a:srgbClr val="000000"/>
                        </a:solidFill>
                        <a:latin typeface="Cambria Math" panose="02040503050406030204" pitchFamily="18" charset="0"/>
                      </a:rPr>
                      <m:t>=0; </m:t>
                    </m:r>
                    <m:nary>
                      <m:naryPr>
                        <m:chr m:val="∑"/>
                        <m:subHide m:val="on"/>
                        <m:supHide m:val="on"/>
                        <m:ctrlPr>
                          <a:rPr lang="en-US" altLang="en-US" sz="2100" i="1">
                            <a:solidFill>
                              <a:srgbClr val="000000"/>
                            </a:solidFill>
                            <a:latin typeface="Cambria Math" panose="02040503050406030204" pitchFamily="18" charset="0"/>
                          </a:rPr>
                        </m:ctrlPr>
                      </m:naryPr>
                      <m:sub/>
                      <m:sup/>
                      <m:e>
                        <m:sSub>
                          <m:sSubPr>
                            <m:ctrlPr>
                              <a:rPr lang="en-US" altLang="en-US" sz="2100" i="1">
                                <a:solidFill>
                                  <a:srgbClr val="000000"/>
                                </a:solidFill>
                                <a:latin typeface="Cambria Math" panose="02040503050406030204" pitchFamily="18" charset="0"/>
                              </a:rPr>
                            </m:ctrlPr>
                          </m:sSubPr>
                          <m:e>
                            <m:r>
                              <a:rPr lang="en-US" altLang="en-US" sz="2100" i="1">
                                <a:solidFill>
                                  <a:srgbClr val="000000"/>
                                </a:solidFill>
                                <a:latin typeface="Cambria Math" panose="02040503050406030204" pitchFamily="18" charset="0"/>
                              </a:rPr>
                              <m:t>𝐹</m:t>
                            </m:r>
                          </m:e>
                          <m:sub>
                            <m:r>
                              <a:rPr lang="en-US" altLang="en-US" sz="2100" i="1">
                                <a:solidFill>
                                  <a:srgbClr val="000000"/>
                                </a:solidFill>
                                <a:latin typeface="Cambria Math" panose="02040503050406030204" pitchFamily="18" charset="0"/>
                              </a:rPr>
                              <m:t>𝑥</m:t>
                            </m:r>
                          </m:sub>
                        </m:sSub>
                        <m:r>
                          <a:rPr lang="en-US" altLang="en-US" sz="2100" i="1">
                            <a:solidFill>
                              <a:srgbClr val="000000"/>
                            </a:solidFill>
                            <a:latin typeface="Cambria Math" panose="02040503050406030204" pitchFamily="18" charset="0"/>
                          </a:rPr>
                          <m:t>=0</m:t>
                        </m:r>
                        <m:r>
                          <a:rPr lang="en-US" altLang="en-US" sz="2100" i="1">
                            <a:solidFill>
                              <a:srgbClr val="000000"/>
                            </a:solidFill>
                            <a:latin typeface="Cambria Math" panose="02040503050406030204" pitchFamily="18" charset="0"/>
                            <a:ea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𝑓</m:t>
                            </m:r>
                          </m:e>
                          <m:sub>
                            <m:r>
                              <a:rPr lang="en-US" altLang="en-US" sz="1500" i="1">
                                <a:solidFill>
                                  <a:srgbClr val="000000"/>
                                </a:solidFill>
                                <a:latin typeface="Cambria Math" panose="02040503050406030204" pitchFamily="18" charset="0"/>
                              </a:rPr>
                              <m:t>𝑥</m:t>
                            </m:r>
                          </m:sub>
                        </m:sSub>
                        <m:r>
                          <a:rPr lang="en-US" altLang="en-US" sz="1500" i="1">
                            <a:solidFill>
                              <a:srgbClr val="000000"/>
                            </a:solidFill>
                            <a:latin typeface="Cambria Math" panose="02040503050406030204" pitchFamily="18" charset="0"/>
                          </a:rPr>
                          <m:t>=</m:t>
                        </m:r>
                        <m:r>
                          <a:rPr lang="en-US" altLang="en-US" sz="2100" i="1">
                            <a:solidFill>
                              <a:srgbClr val="000000"/>
                            </a:solidFill>
                            <a:latin typeface="Cambria Math" panose="02040503050406030204" pitchFamily="18" charset="0"/>
                          </a:rPr>
                          <m:t>0</m:t>
                        </m:r>
                      </m:e>
                    </m:nary>
                  </m:oMath>
                </a14:m>
                <a:r>
                  <a:rPr lang="en-US" altLang="en-US" sz="1350" dirty="0">
                    <a:solidFill>
                      <a:srgbClr val="000000"/>
                    </a:solidFill>
                  </a:rPr>
                  <a:t>  </a:t>
                </a:r>
              </a:p>
            </p:txBody>
          </p:sp>
        </mc:Choice>
        <mc:Fallback xmlns="">
          <p:sp>
            <p:nvSpPr>
              <p:cNvPr id="4" name="TextBox 3"/>
              <p:cNvSpPr txBox="1">
                <a:spLocks noRot="1" noChangeAspect="1" noMove="1" noResize="1" noEditPoints="1" noAdjustHandles="1" noChangeArrowheads="1" noChangeShapeType="1" noTextEdit="1"/>
              </p:cNvSpPr>
              <p:nvPr/>
            </p:nvSpPr>
            <p:spPr bwMode="auto">
              <a:xfrm>
                <a:off x="2000250" y="2971802"/>
                <a:ext cx="5143500" cy="2926827"/>
              </a:xfrm>
              <a:prstGeom prst="rect">
                <a:avLst/>
              </a:prstGeom>
              <a:blipFill>
                <a:blip r:embed="rId2"/>
                <a:stretch>
                  <a:fillRect l="-474" t="-625" b="-2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 name="Picture 1"/>
          <p:cNvPicPr>
            <a:picLocks noChangeAspect="1"/>
          </p:cNvPicPr>
          <p:nvPr/>
        </p:nvPicPr>
        <p:blipFill>
          <a:blip r:embed="rId3" cstate="print"/>
          <a:stretch>
            <a:fillRect/>
          </a:stretch>
        </p:blipFill>
        <p:spPr>
          <a:xfrm>
            <a:off x="1348740" y="1085853"/>
            <a:ext cx="2286000" cy="1745149"/>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3714753" y="1428750"/>
                <a:ext cx="4095993" cy="1200329"/>
              </a:xfrm>
              <a:prstGeom prst="rect">
                <a:avLst/>
              </a:prstGeom>
              <a:noFill/>
            </p:spPr>
            <p:txBody>
              <a:bodyPr wrap="none" rtlCol="0">
                <a:spAutoFit/>
              </a:bodyPr>
              <a:lstStyle/>
              <a:p>
                <a:pPr fontAlgn="base">
                  <a:spcBef>
                    <a:spcPct val="0"/>
                  </a:spcBef>
                  <a:spcAft>
                    <a:spcPct val="0"/>
                  </a:spcAft>
                </a:pPr>
                <a:r>
                  <a:rPr lang="en-US" altLang="en-US" dirty="0">
                    <a:solidFill>
                      <a:srgbClr val="000000"/>
                    </a:solidFill>
                    <a:latin typeface="Times New Roman" panose="02020603050405020304" pitchFamily="18" charset="0"/>
                  </a:rPr>
                  <a:t>Construction site has a pellet of bricks </a:t>
                </a:r>
              </a:p>
              <a:p>
                <a:pPr fontAlgn="base">
                  <a:spcBef>
                    <a:spcPct val="0"/>
                  </a:spcBef>
                  <a:spcAft>
                    <a:spcPct val="0"/>
                  </a:spcAft>
                </a:pPr>
                <a:r>
                  <a:rPr lang="en-US" altLang="en-US" dirty="0">
                    <a:solidFill>
                      <a:srgbClr val="000000"/>
                    </a:solidFill>
                    <a:latin typeface="Times New Roman" panose="02020603050405020304" pitchFamily="18" charset="0"/>
                  </a:rPr>
                  <a:t>hanging on a rope, where the other side is </a:t>
                </a:r>
              </a:p>
              <a:p>
                <a:pPr fontAlgn="base">
                  <a:spcBef>
                    <a:spcPct val="0"/>
                  </a:spcBef>
                  <a:spcAft>
                    <a:spcPct val="0"/>
                  </a:spcAft>
                </a:pPr>
                <a:r>
                  <a:rPr lang="en-US" altLang="en-US" dirty="0">
                    <a:solidFill>
                      <a:srgbClr val="000000"/>
                    </a:solidFill>
                    <a:latin typeface="Times New Roman" panose="02020603050405020304" pitchFamily="18" charset="0"/>
                  </a:rPr>
                  <a:t>tight to a heavy crate. </a:t>
                </a:r>
                <a14:m>
                  <m:oMath xmlns:m="http://schemas.openxmlformats.org/officeDocument/2006/math">
                    <m:sSub>
                      <m:sSubPr>
                        <m:ctrlPr>
                          <a:rPr lang="en-US" altLang="en-US" i="1">
                            <a:solidFill>
                              <a:srgbClr val="000000"/>
                            </a:solidFill>
                            <a:latin typeface="Cambria Math" panose="02040503050406030204" pitchFamily="18" charset="0"/>
                          </a:rPr>
                        </m:ctrlPr>
                      </m:sSubPr>
                      <m:e>
                        <m:r>
                          <a:rPr lang="en-US" altLang="en-US" i="1">
                            <a:solidFill>
                              <a:srgbClr val="000000"/>
                            </a:solidFill>
                            <a:latin typeface="Cambria Math" panose="02040503050406030204" pitchFamily="18" charset="0"/>
                            <a:ea typeface="Cambria Math" panose="02040503050406030204" pitchFamily="18" charset="0"/>
                          </a:rPr>
                          <m:t>𝜇</m:t>
                        </m:r>
                      </m:e>
                      <m:sub>
                        <m:r>
                          <a:rPr lang="en-US" altLang="en-US" i="1">
                            <a:solidFill>
                              <a:srgbClr val="000000"/>
                            </a:solidFill>
                            <a:latin typeface="Cambria Math" panose="02040503050406030204" pitchFamily="18" charset="0"/>
                          </a:rPr>
                          <m:t>𝑠</m:t>
                        </m:r>
                      </m:sub>
                    </m:sSub>
                    <m:r>
                      <a:rPr lang="en-US" altLang="en-US" i="1">
                        <a:solidFill>
                          <a:srgbClr val="000000"/>
                        </a:solidFill>
                        <a:latin typeface="Cambria Math" panose="02040503050406030204" pitchFamily="18" charset="0"/>
                      </a:rPr>
                      <m:t>=0.666</m:t>
                    </m:r>
                  </m:oMath>
                </a14:m>
                <a:endParaRPr lang="en-US" altLang="en-US" dirty="0">
                  <a:solidFill>
                    <a:srgbClr val="000000"/>
                  </a:solidFill>
                  <a:latin typeface="Times New Roman" panose="02020603050405020304" pitchFamily="18" charset="0"/>
                </a:endParaRPr>
              </a:p>
              <a:p>
                <a:pPr fontAlgn="base">
                  <a:spcBef>
                    <a:spcPct val="0"/>
                  </a:spcBef>
                  <a:spcAft>
                    <a:spcPct val="0"/>
                  </a:spcAft>
                </a:pPr>
                <a:endParaRPr lang="en-US" dirty="0">
                  <a:solidFill>
                    <a:srgbClr val="000000"/>
                  </a:solidFill>
                  <a:latin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714753" y="1428750"/>
                <a:ext cx="4095993" cy="1200329"/>
              </a:xfrm>
              <a:prstGeom prst="rect">
                <a:avLst/>
              </a:prstGeom>
              <a:blipFill>
                <a:blip r:embed="rId4"/>
                <a:stretch>
                  <a:fillRect l="-1190" t="-2538" r="-298"/>
                </a:stretch>
              </a:blipFill>
            </p:spPr>
            <p:txBody>
              <a:bodyPr/>
              <a:lstStyle/>
              <a:p>
                <a:r>
                  <a:rPr lang="en-US">
                    <a:noFill/>
                  </a:rPr>
                  <a:t> </a:t>
                </a:r>
              </a:p>
            </p:txBody>
          </p:sp>
        </mc:Fallback>
      </mc:AlternateContent>
      <p:sp>
        <p:nvSpPr>
          <p:cNvPr id="5" name="TextBox 4"/>
          <p:cNvSpPr txBox="1"/>
          <p:nvPr/>
        </p:nvSpPr>
        <p:spPr>
          <a:xfrm>
            <a:off x="3771903" y="1085852"/>
            <a:ext cx="588623" cy="369332"/>
          </a:xfrm>
          <a:prstGeom prst="rect">
            <a:avLst/>
          </a:prstGeom>
          <a:noFill/>
        </p:spPr>
        <p:txBody>
          <a:bodyPr wrap="none" rtlCol="0">
            <a:spAutoFit/>
          </a:bodyPr>
          <a:lstStyle/>
          <a:p>
            <a:pPr fontAlgn="base">
              <a:spcBef>
                <a:spcPct val="0"/>
              </a:spcBef>
              <a:spcAft>
                <a:spcPct val="0"/>
              </a:spcAft>
            </a:pPr>
            <a:r>
              <a:rPr lang="en-US" dirty="0">
                <a:solidFill>
                  <a:srgbClr val="FF0000"/>
                </a:solidFill>
                <a:latin typeface="Times New Roman" panose="02020603050405020304" pitchFamily="18" charset="0"/>
              </a:rPr>
              <a:t>5.27</a:t>
            </a:r>
          </a:p>
        </p:txBody>
      </p:sp>
      <p:sp>
        <p:nvSpPr>
          <p:cNvPr id="6" name="TextBox 5"/>
          <p:cNvSpPr txBox="1"/>
          <p:nvPr/>
        </p:nvSpPr>
        <p:spPr>
          <a:xfrm>
            <a:off x="5683251" y="1435102"/>
            <a:ext cx="857927" cy="369332"/>
          </a:xfrm>
          <a:prstGeom prst="rect">
            <a:avLst/>
          </a:prstGeom>
          <a:solidFill>
            <a:schemeClr val="bg1"/>
          </a:solidFill>
        </p:spPr>
        <p:txBody>
          <a:bodyPr wrap="none" rtlCol="0">
            <a:spAutoFit/>
          </a:bodyPr>
          <a:lstStyle/>
          <a:p>
            <a:pPr fontAlgn="base">
              <a:spcBef>
                <a:spcPct val="0"/>
              </a:spcBef>
              <a:spcAft>
                <a:spcPct val="0"/>
              </a:spcAft>
            </a:pPr>
            <a:r>
              <a:rPr lang="en-US" dirty="0">
                <a:solidFill>
                  <a:srgbClr val="000000"/>
                </a:solidFill>
                <a:latin typeface="Times New Roman" panose="02020603050405020304" pitchFamily="18" charset="0"/>
              </a:rPr>
              <a:t>a pallet</a:t>
            </a:r>
          </a:p>
        </p:txBody>
      </p:sp>
      <p:sp>
        <p:nvSpPr>
          <p:cNvPr id="7" name="TextBox 6"/>
          <p:cNvSpPr txBox="1"/>
          <p:nvPr/>
        </p:nvSpPr>
        <p:spPr>
          <a:xfrm>
            <a:off x="3746500" y="1974852"/>
            <a:ext cx="530915" cy="369332"/>
          </a:xfrm>
          <a:prstGeom prst="rect">
            <a:avLst/>
          </a:prstGeom>
          <a:solidFill>
            <a:schemeClr val="bg1"/>
          </a:solidFill>
        </p:spPr>
        <p:txBody>
          <a:bodyPr wrap="none" rtlCol="0">
            <a:spAutoFit/>
          </a:bodyPr>
          <a:lstStyle/>
          <a:p>
            <a:pPr fontAlgn="base">
              <a:spcBef>
                <a:spcPct val="0"/>
              </a:spcBef>
              <a:spcAft>
                <a:spcPct val="0"/>
              </a:spcAft>
            </a:pPr>
            <a:r>
              <a:rPr lang="en-US" dirty="0">
                <a:solidFill>
                  <a:srgbClr val="000000"/>
                </a:solidFill>
                <a:latin typeface="Times New Roman" panose="02020603050405020304" pitchFamily="18" charset="0"/>
              </a:rPr>
              <a:t>tied</a:t>
            </a:r>
          </a:p>
        </p:txBody>
      </p:sp>
      <p:sp>
        <p:nvSpPr>
          <p:cNvPr id="8" name="TextBox 7"/>
          <p:cNvSpPr txBox="1"/>
          <p:nvPr/>
        </p:nvSpPr>
        <p:spPr>
          <a:xfrm>
            <a:off x="3143250" y="1786542"/>
            <a:ext cx="228600" cy="253916"/>
          </a:xfrm>
          <a:prstGeom prst="rect">
            <a:avLst/>
          </a:prstGeom>
          <a:solidFill>
            <a:schemeClr val="bg1"/>
          </a:solidFill>
        </p:spPr>
        <p:txBody>
          <a:bodyPr wrap="square" rtlCol="0">
            <a:spAutoFit/>
          </a:bodyPr>
          <a:lstStyle/>
          <a:p>
            <a:pPr fontAlgn="base">
              <a:spcBef>
                <a:spcPct val="0"/>
              </a:spcBef>
              <a:spcAft>
                <a:spcPct val="0"/>
              </a:spcAft>
            </a:pPr>
            <a:r>
              <a:rPr lang="en-US" sz="1050" b="1" dirty="0">
                <a:solidFill>
                  <a:srgbClr val="000000"/>
                </a:solidFill>
                <a:latin typeface="Times New Roman" panose="02020603050405020304" pitchFamily="18" charset="0"/>
              </a:rPr>
              <a:t>T</a:t>
            </a:r>
          </a:p>
        </p:txBody>
      </p:sp>
    </p:spTree>
    <p:extLst>
      <p:ext uri="{BB962C8B-B14F-4D97-AF65-F5344CB8AC3E}">
        <p14:creationId xmlns:p14="http://schemas.microsoft.com/office/powerpoint/2010/main" val="1559521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270" y="16761"/>
            <a:ext cx="606583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a:spLocks noChangeArrowheads="1"/>
              </p:cNvSpPr>
              <p:nvPr/>
            </p:nvSpPr>
            <p:spPr bwMode="auto">
              <a:xfrm>
                <a:off x="914400" y="2922284"/>
                <a:ext cx="6858000" cy="36844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Moving the box by pulling upward with a rope at an angle of 30</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mn-cs"/>
                  </a:rPr>
                  <a:t>o</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Is it easier or harder than pulling horizontally, what pulling force is needed in both cases?  </a:t>
                </a:r>
                <a14:m>
                  <m:oMath xmlns:m="http://schemas.openxmlformats.org/officeDocument/2006/math">
                    <m:sSub>
                      <m:sSubPr>
                        <m:ctrlP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=0.4</m:t>
                    </m:r>
                  </m:oMath>
                </a14:m>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14:m>
                  <m:oMath xmlns:m="http://schemas.openxmlformats.org/officeDocument/2006/math">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=500</m:t>
                    </m:r>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Note: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 magnitude of </a:t>
                </a:r>
                <a14:m>
                  <m:oMath xmlns:m="http://schemas.openxmlformats.org/officeDocument/2006/math">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&lt;</m:t>
                    </m:r>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oMath>
                </a14:m>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due to the upward component.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e>
                      <m:sub>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sub>
                    </m:sSub>
                    <m: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sub>
                    </m:sSub>
                    <m: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oMath>
                </a14:m>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For constant velocity moving;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nary>
                      <m:naryPr>
                        <m:chr m:val="∑"/>
                        <m:subHide m:val="on"/>
                        <m:supHide m:val="on"/>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sup/>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𝑇𝑐𝑜𝑠</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𝑘</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𝑇𝑐𝑜𝑠</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30−0.4∗</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nary>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nary>
                      <m:naryPr>
                        <m:chr m:val="∑"/>
                        <m:subHide m:val="on"/>
                        <m:supHide m:val="on"/>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sup/>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𝑇𝑠𝑖𝑛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−500</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nary>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𝑛</m:t>
                    </m:r>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=500−</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30</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𝑐𝑜𝑠</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30</m:t>
                      </m:r>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−0.4(</m:t>
                      </m:r>
                      <m: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500−</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30)=0</m:t>
                      </m:r>
                    </m:oMath>
                  </m:oMathPara>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=188</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14:m>
                  <m:oMath xmlns:m="http://schemas.openxmlformats.org/officeDocument/2006/math">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406</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=0, then n=w and </a:t>
                </a:r>
                <a:r>
                  <a:rPr kumimoji="0" lang="en-US" alt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T-</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0.4x500=0 </a:t>
                </a:r>
                <a:r>
                  <a:rPr kumimoji="0" lang="en-US" alt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T</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ymbol" panose="05050102010706020507" pitchFamily="18" charset="2"/>
                  </a:rPr>
                  <a:t>=200N</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bwMode="auto">
              <a:xfrm>
                <a:off x="914400" y="2922284"/>
                <a:ext cx="6858000" cy="3684470"/>
              </a:xfrm>
              <a:prstGeom prst="rect">
                <a:avLst/>
              </a:prstGeom>
              <a:blipFill rotWithShape="0">
                <a:blip r:embed="rId3"/>
                <a:stretch>
                  <a:fillRect l="-889" t="-826" r="-1511" b="-16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extBox 1">
            <a:extLst>
              <a:ext uri="{FF2B5EF4-FFF2-40B4-BE49-F238E27FC236}">
                <a16:creationId xmlns:a16="http://schemas.microsoft.com/office/drawing/2014/main" id="{32B52B48-CECC-4779-800D-9931D7C3BDEE}"/>
              </a:ext>
            </a:extLst>
          </p:cNvPr>
          <p:cNvSpPr txBox="1"/>
          <p:nvPr/>
        </p:nvSpPr>
        <p:spPr>
          <a:xfrm>
            <a:off x="6327648" y="182880"/>
            <a:ext cx="2386584" cy="523220"/>
          </a:xfrm>
          <a:prstGeom prst="rect">
            <a:avLst/>
          </a:prstGeom>
          <a:noFill/>
        </p:spPr>
        <p:txBody>
          <a:bodyPr wrap="square" rtlCol="0">
            <a:spAutoFit/>
          </a:bodyPr>
          <a:lstStyle/>
          <a:p>
            <a:r>
              <a:rPr lang="en-US" sz="2800" dirty="0">
                <a:solidFill>
                  <a:srgbClr val="FF0000"/>
                </a:solidFill>
              </a:rPr>
              <a:t>Example 5.10</a:t>
            </a:r>
          </a:p>
        </p:txBody>
      </p:sp>
    </p:spTree>
    <p:extLst>
      <p:ext uri="{BB962C8B-B14F-4D97-AF65-F5344CB8AC3E}">
        <p14:creationId xmlns:p14="http://schemas.microsoft.com/office/powerpoint/2010/main" val="183416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a:spLocks noChangeArrowheads="1"/>
              </p:cNvSpPr>
              <p:nvPr/>
            </p:nvSpPr>
            <p:spPr bwMode="auto">
              <a:xfrm>
                <a:off x="603504" y="879392"/>
                <a:ext cx="4997194" cy="48914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1500" dirty="0">
                    <a:solidFill>
                      <a:srgbClr val="000000"/>
                    </a:solidFill>
                  </a:rPr>
                  <a:t>The weight of the box is 500N. For “breaking loose”, a horizontal force of 230N is needed. For “keep moving” at constant velocity a force of 200N is needed. Work out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ea typeface="Cambria Math" panose="02040503050406030204" pitchFamily="18" charset="0"/>
                          </a:rPr>
                          <m:t>𝜇</m:t>
                        </m:r>
                      </m:e>
                      <m:sub>
                        <m:r>
                          <a:rPr lang="en-US" altLang="en-US" sz="1500" i="1">
                            <a:solidFill>
                              <a:srgbClr val="000000"/>
                            </a:solidFill>
                            <a:latin typeface="Cambria Math" panose="02040503050406030204" pitchFamily="18" charset="0"/>
                          </a:rPr>
                          <m:t>𝑠</m:t>
                        </m:r>
                      </m:sub>
                    </m:sSub>
                  </m:oMath>
                </a14:m>
                <a:r>
                  <a:rPr lang="en-US" altLang="en-US" sz="1500" dirty="0">
                    <a:solidFill>
                      <a:srgbClr val="000000"/>
                    </a:solidFill>
                  </a:rPr>
                  <a:t> and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ea typeface="Cambria Math" panose="02040503050406030204" pitchFamily="18" charset="0"/>
                          </a:rPr>
                          <m:t>𝜇</m:t>
                        </m:r>
                      </m:e>
                      <m:sub>
                        <m:r>
                          <a:rPr lang="en-US" altLang="en-US" sz="1500" i="1">
                            <a:solidFill>
                              <a:srgbClr val="000000"/>
                            </a:solidFill>
                            <a:latin typeface="Cambria Math" panose="02040503050406030204" pitchFamily="18" charset="0"/>
                          </a:rPr>
                          <m:t>𝑘</m:t>
                        </m:r>
                      </m:sub>
                    </m:sSub>
                  </m:oMath>
                </a14:m>
                <a:r>
                  <a:rPr lang="en-US" altLang="en-US" sz="1500" dirty="0">
                    <a:solidFill>
                      <a:srgbClr val="000000"/>
                    </a:solidFill>
                  </a:rPr>
                  <a:t> (friction coefficients)</a:t>
                </a:r>
              </a:p>
              <a:p>
                <a:pPr eaLnBrk="1" fontAlgn="base" hangingPunct="1">
                  <a:spcBef>
                    <a:spcPct val="0"/>
                  </a:spcBef>
                  <a:spcAft>
                    <a:spcPct val="0"/>
                  </a:spcAft>
                </a:pPr>
                <a:endParaRPr lang="en-US" altLang="en-US" sz="1500" dirty="0">
                  <a:solidFill>
                    <a:srgbClr val="000000"/>
                  </a:solidFill>
                </a:endParaRPr>
              </a:p>
              <a:p>
                <a:pPr eaLnBrk="1" fontAlgn="base" hangingPunct="1">
                  <a:spcBef>
                    <a:spcPct val="0"/>
                  </a:spcBef>
                  <a:spcAft>
                    <a:spcPct val="0"/>
                  </a:spcAft>
                </a:pPr>
                <a:r>
                  <a:rPr lang="en-US" altLang="en-US" sz="1500" dirty="0">
                    <a:solidFill>
                      <a:srgbClr val="000000"/>
                    </a:solidFill>
                  </a:rPr>
                  <a:t>Moving the box by pulling horizontally.</a:t>
                </a:r>
              </a:p>
              <a:p>
                <a:pPr eaLnBrk="1" fontAlgn="base" hangingPunct="1">
                  <a:spcBef>
                    <a:spcPct val="0"/>
                  </a:spcBef>
                  <a:spcAft>
                    <a:spcPct val="0"/>
                  </a:spcAft>
                </a:pPr>
                <a:endParaRPr lang="en-US" altLang="en-US" sz="1500" dirty="0">
                  <a:solidFill>
                    <a:srgbClr val="000000"/>
                  </a:solidFill>
                </a:endParaRPr>
              </a:p>
              <a:p>
                <a:pPr eaLnBrk="1" fontAlgn="base" hangingPunct="1">
                  <a:spcBef>
                    <a:spcPct val="0"/>
                  </a:spcBef>
                  <a:spcAft>
                    <a:spcPct val="0"/>
                  </a:spcAft>
                </a:pPr>
                <a:r>
                  <a:rPr lang="en-US" altLang="en-US" sz="1500" dirty="0">
                    <a:solidFill>
                      <a:srgbClr val="000000"/>
                    </a:solidFill>
                  </a:rPr>
                  <a:t>b)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𝑓</m:t>
                        </m:r>
                      </m:e>
                      <m:sub>
                        <m:r>
                          <a:rPr lang="en-US" altLang="en-US" sz="1500" i="1">
                            <a:solidFill>
                              <a:srgbClr val="000000"/>
                            </a:solidFill>
                            <a:latin typeface="Cambria Math" panose="02040503050406030204" pitchFamily="18" charset="0"/>
                          </a:rPr>
                          <m:t>𝑠</m:t>
                        </m:r>
                        <m:r>
                          <a:rPr lang="en-US" altLang="en-US" sz="1500" i="1">
                            <a:solidFill>
                              <a:srgbClr val="000000"/>
                            </a:solidFill>
                            <a:latin typeface="Cambria Math" panose="02040503050406030204" pitchFamily="18" charset="0"/>
                          </a:rPr>
                          <m:t>,</m:t>
                        </m:r>
                        <m:r>
                          <a:rPr lang="en-US" altLang="en-US" sz="1500" i="1">
                            <a:solidFill>
                              <a:srgbClr val="000000"/>
                            </a:solidFill>
                            <a:latin typeface="Cambria Math" panose="02040503050406030204" pitchFamily="18" charset="0"/>
                          </a:rPr>
                          <m:t>𝑚𝑎𝑥</m:t>
                        </m:r>
                      </m:sub>
                    </m:sSub>
                    <m:r>
                      <a:rPr lang="en-US" altLang="en-US" sz="1500" i="1">
                        <a:solidFill>
                          <a:srgbClr val="000000"/>
                        </a:solidFill>
                        <a:latin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ea typeface="Cambria Math" panose="02040503050406030204" pitchFamily="18" charset="0"/>
                          </a:rPr>
                          <m:t>𝜇</m:t>
                        </m:r>
                      </m:e>
                      <m:sub>
                        <m:r>
                          <a:rPr lang="en-US" altLang="en-US" sz="1500" i="1">
                            <a:solidFill>
                              <a:srgbClr val="000000"/>
                            </a:solidFill>
                            <a:latin typeface="Cambria Math" panose="02040503050406030204" pitchFamily="18" charset="0"/>
                          </a:rPr>
                          <m:t>𝑠</m:t>
                        </m:r>
                      </m:sub>
                    </m:sSub>
                    <m:r>
                      <a:rPr lang="en-US" altLang="en-US" sz="1500" i="1">
                        <a:solidFill>
                          <a:srgbClr val="000000"/>
                        </a:solidFill>
                        <a:latin typeface="Cambria Math" panose="02040503050406030204" pitchFamily="18" charset="0"/>
                      </a:rPr>
                      <m:t>𝑛</m:t>
                    </m:r>
                  </m:oMath>
                </a14:m>
                <a:r>
                  <a:rPr lang="en-US" altLang="en-US" sz="1500" dirty="0">
                    <a:solidFill>
                      <a:srgbClr val="000000"/>
                    </a:solidFill>
                  </a:rPr>
                  <a:t>; </a:t>
                </a:r>
              </a:p>
              <a:p>
                <a:pPr eaLnBrk="1" fontAlgn="base" hangingPunct="1">
                  <a:spcBef>
                    <a:spcPct val="0"/>
                  </a:spcBef>
                  <a:spcAft>
                    <a:spcPct val="0"/>
                  </a:spcAft>
                </a:pPr>
                <a:endParaRPr lang="en-US" altLang="en-US" sz="1500" dirty="0">
                  <a:solidFill>
                    <a:srgbClr val="000000"/>
                  </a:solidFill>
                </a:endParaRPr>
              </a:p>
              <a:p>
                <a:pPr eaLnBrk="1" fontAlgn="base" hangingPunct="1">
                  <a:spcBef>
                    <a:spcPct val="0"/>
                  </a:spcBef>
                  <a:spcAft>
                    <a:spcPct val="0"/>
                  </a:spcAft>
                </a:pPr>
                <a:r>
                  <a:rPr lang="en-US" altLang="en-US" sz="1500" dirty="0">
                    <a:solidFill>
                      <a:srgbClr val="000000"/>
                    </a:solidFill>
                  </a:rPr>
                  <a:t>		</a:t>
                </a:r>
                <a:r>
                  <a:rPr lang="en-US" altLang="en-US" sz="1350" dirty="0">
                    <a:solidFill>
                      <a:srgbClr val="000000"/>
                    </a:solidFill>
                  </a:rPr>
                  <a:t> </a:t>
                </a:r>
                <a14:m>
                  <m:oMath xmlns:m="http://schemas.openxmlformats.org/officeDocument/2006/math">
                    <m:nary>
                      <m:naryPr>
                        <m:chr m:val="∑"/>
                        <m:subHide m:val="on"/>
                        <m:supHide m:val="on"/>
                        <m:ctrlPr>
                          <a:rPr lang="en-US" altLang="en-US" sz="1350" i="1" dirty="0">
                            <a:solidFill>
                              <a:srgbClr val="000000"/>
                            </a:solidFill>
                            <a:latin typeface="Cambria Math" panose="02040503050406030204" pitchFamily="18" charset="0"/>
                          </a:rPr>
                        </m:ctrlPr>
                      </m:naryPr>
                      <m:sub/>
                      <m:sup/>
                      <m:e>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𝐹</m:t>
                            </m:r>
                          </m:e>
                          <m:sub>
                            <m:r>
                              <a:rPr lang="en-US" altLang="en-US" sz="1350" i="1">
                                <a:solidFill>
                                  <a:srgbClr val="000000"/>
                                </a:solidFill>
                                <a:latin typeface="Cambria Math" panose="02040503050406030204" pitchFamily="18" charset="0"/>
                              </a:rPr>
                              <m:t>𝑥</m:t>
                            </m:r>
                          </m:sub>
                        </m:sSub>
                      </m:e>
                    </m:nary>
                    <m:r>
                      <a:rPr lang="en-US" altLang="en-US" sz="1350" i="1" dirty="0">
                        <a:solidFill>
                          <a:srgbClr val="000000"/>
                        </a:solidFill>
                        <a:latin typeface="Cambria Math" panose="02040503050406030204" pitchFamily="18" charset="0"/>
                      </a:rPr>
                      <m:t>=</m:t>
                    </m:r>
                    <m:r>
                      <a:rPr lang="en-US" altLang="en-US" sz="1350" i="1" dirty="0">
                        <a:solidFill>
                          <a:srgbClr val="000000"/>
                        </a:solidFill>
                        <a:latin typeface="Cambria Math" panose="02040503050406030204" pitchFamily="18" charset="0"/>
                      </a:rPr>
                      <m:t>𝑚𝑎</m:t>
                    </m:r>
                    <m:r>
                      <a:rPr lang="en-US" altLang="en-US" sz="1350" i="1" dirty="0">
                        <a:solidFill>
                          <a:srgbClr val="000000"/>
                        </a:solidFill>
                        <a:latin typeface="Cambria Math" panose="02040503050406030204" pitchFamily="18" charset="0"/>
                      </a:rPr>
                      <m:t>→</m:t>
                    </m:r>
                    <m:r>
                      <a:rPr lang="en-US" altLang="en-US" sz="1350" i="1" dirty="0">
                        <a:solidFill>
                          <a:srgbClr val="000000"/>
                        </a:solidFill>
                        <a:latin typeface="Cambria Math" panose="02040503050406030204" pitchFamily="18" charset="0"/>
                      </a:rPr>
                      <m:t>𝑎</m:t>
                    </m:r>
                    <m:r>
                      <a:rPr lang="en-US" altLang="en-US" sz="1350" i="1" dirty="0">
                        <a:solidFill>
                          <a:srgbClr val="000000"/>
                        </a:solidFill>
                        <a:latin typeface="Cambria Math" panose="02040503050406030204" pitchFamily="18" charset="0"/>
                      </a:rPr>
                      <m:t>=0;</m:t>
                    </m:r>
                    <m:r>
                      <a:rPr lang="en-US" altLang="en-US" sz="1350" i="1" dirty="0">
                        <a:solidFill>
                          <a:srgbClr val="000000"/>
                        </a:solidFill>
                        <a:latin typeface="Cambria Math" panose="02040503050406030204" pitchFamily="18" charset="0"/>
                      </a:rPr>
                      <m:t>𝑣</m:t>
                    </m:r>
                    <m:r>
                      <a:rPr lang="en-US" altLang="en-US" sz="1350" i="1" dirty="0">
                        <a:solidFill>
                          <a:srgbClr val="000000"/>
                        </a:solidFill>
                        <a:latin typeface="Cambria Math" panose="02040503050406030204" pitchFamily="18" charset="0"/>
                      </a:rPr>
                      <m:t>=</m:t>
                    </m:r>
                    <m:r>
                      <a:rPr lang="en-US" altLang="en-US" sz="1350" i="1" dirty="0">
                        <a:solidFill>
                          <a:srgbClr val="000000"/>
                        </a:solidFill>
                        <a:latin typeface="Cambria Math" panose="02040503050406030204" pitchFamily="18" charset="0"/>
                      </a:rPr>
                      <m:t>𝑐𝑜𝑛𝑠𝑡𝑎𝑛𝑡</m:t>
                    </m:r>
                    <m:r>
                      <a:rPr lang="en-US" altLang="en-US" sz="1350" i="1" dirty="0">
                        <a:solidFill>
                          <a:srgbClr val="000000"/>
                        </a:solidFill>
                        <a:latin typeface="Cambria Math" panose="02040503050406030204" pitchFamily="18" charset="0"/>
                      </a:rPr>
                      <m:t> </m:t>
                    </m:r>
                  </m:oMath>
                </a14:m>
                <a:endParaRPr lang="en-US" altLang="en-US" sz="1350" dirty="0">
                  <a:solidFill>
                    <a:srgbClr val="000000"/>
                  </a:solidFill>
                </a:endParaRPr>
              </a:p>
              <a:p>
                <a:pPr eaLnBrk="1" fontAlgn="base" hangingPunct="1">
                  <a:spcBef>
                    <a:spcPct val="0"/>
                  </a:spcBef>
                  <a:spcAft>
                    <a:spcPct val="0"/>
                  </a:spcAft>
                </a:pPr>
                <a:r>
                  <a:rPr lang="en-US" altLang="en-US" sz="1350" dirty="0">
                    <a:solidFill>
                      <a:srgbClr val="000000"/>
                    </a:solidFill>
                  </a:rPr>
                  <a:t>	</a:t>
                </a:r>
                <a14:m>
                  <m:oMath xmlns:m="http://schemas.openxmlformats.org/officeDocument/2006/math">
                    <m:nary>
                      <m:naryPr>
                        <m:chr m:val="∑"/>
                        <m:subHide m:val="on"/>
                        <m:supHide m:val="on"/>
                        <m:ctrlPr>
                          <a:rPr lang="en-US" altLang="en-US" sz="1350" i="1">
                            <a:solidFill>
                              <a:srgbClr val="000000"/>
                            </a:solidFill>
                            <a:latin typeface="Cambria Math" panose="02040503050406030204" pitchFamily="18" charset="0"/>
                          </a:rPr>
                        </m:ctrlPr>
                      </m:naryPr>
                      <m:sub/>
                      <m:sup/>
                      <m:e>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𝐹</m:t>
                            </m:r>
                          </m:e>
                          <m:sub>
                            <m:r>
                              <a:rPr lang="en-US" altLang="en-US" sz="1350" i="1">
                                <a:solidFill>
                                  <a:srgbClr val="000000"/>
                                </a:solidFill>
                                <a:latin typeface="Cambria Math" panose="02040503050406030204" pitchFamily="18" charset="0"/>
                              </a:rPr>
                              <m:t>𝑦</m:t>
                            </m:r>
                          </m:sub>
                        </m:sSub>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𝑛</m:t>
                        </m:r>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𝑊</m:t>
                        </m:r>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𝑛</m:t>
                        </m:r>
                        <m:r>
                          <a:rPr lang="en-US" altLang="en-US" sz="1350" i="1">
                            <a:solidFill>
                              <a:srgbClr val="000000"/>
                            </a:solidFill>
                            <a:latin typeface="Cambria Math" panose="02040503050406030204" pitchFamily="18" charset="0"/>
                          </a:rPr>
                          <m:t>−500</m:t>
                        </m:r>
                        <m:r>
                          <a:rPr lang="en-US" altLang="en-US" sz="1350" i="1">
                            <a:solidFill>
                              <a:srgbClr val="000000"/>
                            </a:solidFill>
                            <a:latin typeface="Cambria Math" panose="02040503050406030204" pitchFamily="18" charset="0"/>
                          </a:rPr>
                          <m:t>𝑁</m:t>
                        </m:r>
                        <m:r>
                          <a:rPr lang="en-US" altLang="en-US" sz="1350" i="1">
                            <a:solidFill>
                              <a:srgbClr val="000000"/>
                            </a:solidFill>
                            <a:latin typeface="Cambria Math" panose="02040503050406030204" pitchFamily="18" charset="0"/>
                          </a:rPr>
                          <m:t>=0 →</m:t>
                        </m:r>
                        <m:r>
                          <a:rPr lang="en-US" altLang="en-US" sz="1350" i="1">
                            <a:solidFill>
                              <a:srgbClr val="000000"/>
                            </a:solidFill>
                            <a:latin typeface="Cambria Math" panose="02040503050406030204" pitchFamily="18" charset="0"/>
                          </a:rPr>
                          <m:t>𝑛</m:t>
                        </m:r>
                        <m:r>
                          <a:rPr lang="en-US" altLang="en-US" sz="1350" i="1">
                            <a:solidFill>
                              <a:srgbClr val="000000"/>
                            </a:solidFill>
                            <a:latin typeface="Cambria Math" panose="02040503050406030204" pitchFamily="18" charset="0"/>
                          </a:rPr>
                          <m:t>=500</m:t>
                        </m:r>
                        <m:r>
                          <a:rPr lang="en-US" altLang="en-US" sz="1350" i="1">
                            <a:solidFill>
                              <a:srgbClr val="000000"/>
                            </a:solidFill>
                            <a:latin typeface="Cambria Math" panose="02040503050406030204" pitchFamily="18" charset="0"/>
                          </a:rPr>
                          <m:t>𝑁</m:t>
                        </m:r>
                      </m:e>
                    </m:nary>
                  </m:oMath>
                </a14:m>
                <a:endParaRPr lang="en-US" altLang="en-US" sz="1350" i="1" dirty="0">
                  <a:solidFill>
                    <a:srgbClr val="000000"/>
                  </a:solidFill>
                  <a:latin typeface="Cambria Math" panose="02040503050406030204" pitchFamily="18" charset="0"/>
                </a:endParaRPr>
              </a:p>
              <a:p>
                <a:pPr eaLnBrk="1" fontAlgn="base" hangingPunct="1">
                  <a:spcBef>
                    <a:spcPct val="0"/>
                  </a:spcBef>
                  <a:spcAft>
                    <a:spcPct val="0"/>
                  </a:spcAft>
                </a:pPr>
                <a:r>
                  <a:rPr lang="en-US" altLang="en-US" sz="1350" dirty="0">
                    <a:solidFill>
                      <a:srgbClr val="000000"/>
                    </a:solidFill>
                  </a:rPr>
                  <a:t> </a:t>
                </a:r>
                <a14:m>
                  <m:oMath xmlns:m="http://schemas.openxmlformats.org/officeDocument/2006/math">
                    <m:nary>
                      <m:naryPr>
                        <m:chr m:val="∑"/>
                        <m:subHide m:val="on"/>
                        <m:supHide m:val="on"/>
                        <m:ctrlPr>
                          <a:rPr lang="en-US" altLang="en-US" sz="1350" i="1">
                            <a:solidFill>
                              <a:srgbClr val="000000"/>
                            </a:solidFill>
                            <a:latin typeface="Cambria Math" panose="02040503050406030204" pitchFamily="18" charset="0"/>
                          </a:rPr>
                        </m:ctrlPr>
                      </m:naryPr>
                      <m:sub/>
                      <m:sup/>
                      <m:e>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𝐹</m:t>
                            </m:r>
                          </m:e>
                          <m:sub>
                            <m:r>
                              <a:rPr lang="en-US" altLang="en-US" sz="1350" i="1">
                                <a:solidFill>
                                  <a:srgbClr val="000000"/>
                                </a:solidFill>
                                <a:latin typeface="Cambria Math" panose="02040503050406030204" pitchFamily="18" charset="0"/>
                              </a:rPr>
                              <m:t>𝑥</m:t>
                            </m:r>
                          </m:sub>
                        </m:sSub>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𝑇</m:t>
                        </m:r>
                        <m:r>
                          <a:rPr lang="en-US" altLang="en-US" sz="1350" i="1">
                            <a:solidFill>
                              <a:srgbClr val="000000"/>
                            </a:solidFill>
                            <a:latin typeface="Cambria Math" panose="02040503050406030204" pitchFamily="18" charset="0"/>
                          </a:rPr>
                          <m:t>−</m:t>
                        </m:r>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𝑓</m:t>
                            </m:r>
                          </m:e>
                          <m:sub>
                            <m:r>
                              <a:rPr lang="en-US" altLang="en-US" sz="1350" i="1">
                                <a:solidFill>
                                  <a:srgbClr val="000000"/>
                                </a:solidFill>
                                <a:latin typeface="Cambria Math" panose="02040503050406030204" pitchFamily="18" charset="0"/>
                              </a:rPr>
                              <m:t>𝑠</m:t>
                            </m:r>
                          </m:sub>
                        </m:sSub>
                        <m:r>
                          <a:rPr lang="en-US" altLang="en-US" sz="1350" i="1">
                            <a:solidFill>
                              <a:srgbClr val="000000"/>
                            </a:solidFill>
                            <a:latin typeface="Cambria Math" panose="02040503050406030204" pitchFamily="18" charset="0"/>
                          </a:rPr>
                          <m:t>=230</m:t>
                        </m:r>
                        <m:r>
                          <a:rPr lang="en-US" altLang="en-US" sz="1350" i="1">
                            <a:solidFill>
                              <a:srgbClr val="000000"/>
                            </a:solidFill>
                            <a:latin typeface="Cambria Math" panose="02040503050406030204" pitchFamily="18" charset="0"/>
                          </a:rPr>
                          <m:t>𝑁</m:t>
                        </m:r>
                        <m:r>
                          <a:rPr lang="en-US" altLang="en-US" sz="1350" i="1">
                            <a:solidFill>
                              <a:srgbClr val="000000"/>
                            </a:solidFill>
                            <a:latin typeface="Cambria Math" panose="02040503050406030204" pitchFamily="18" charset="0"/>
                          </a:rPr>
                          <m:t>−</m:t>
                        </m:r>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𝑓</m:t>
                            </m:r>
                          </m:e>
                          <m:sub>
                            <m:r>
                              <a:rPr lang="en-US" altLang="en-US" sz="1350" i="1">
                                <a:solidFill>
                                  <a:srgbClr val="000000"/>
                                </a:solidFill>
                                <a:latin typeface="Cambria Math" panose="02040503050406030204" pitchFamily="18" charset="0"/>
                              </a:rPr>
                              <m:t>𝑠</m:t>
                            </m:r>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𝑚𝑎𝑥</m:t>
                            </m:r>
                          </m:sub>
                        </m:sSub>
                        <m:r>
                          <a:rPr lang="en-US" altLang="en-US" sz="1350" i="1">
                            <a:solidFill>
                              <a:srgbClr val="000000"/>
                            </a:solidFill>
                            <a:latin typeface="Cambria Math" panose="02040503050406030204" pitchFamily="18" charset="0"/>
                          </a:rPr>
                          <m:t>=0→</m:t>
                        </m:r>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𝑓</m:t>
                            </m:r>
                          </m:e>
                          <m:sub>
                            <m:r>
                              <a:rPr lang="en-US" altLang="en-US" sz="1350" i="1">
                                <a:solidFill>
                                  <a:srgbClr val="000000"/>
                                </a:solidFill>
                                <a:latin typeface="Cambria Math" panose="02040503050406030204" pitchFamily="18" charset="0"/>
                              </a:rPr>
                              <m:t>𝑠</m:t>
                            </m:r>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𝑚𝑎𝑥</m:t>
                            </m:r>
                          </m:sub>
                        </m:sSub>
                        <m:r>
                          <a:rPr lang="en-US" altLang="en-US" sz="1350" i="1">
                            <a:solidFill>
                              <a:srgbClr val="000000"/>
                            </a:solidFill>
                            <a:latin typeface="Cambria Math" panose="02040503050406030204" pitchFamily="18" charset="0"/>
                          </a:rPr>
                          <m:t>=230</m:t>
                        </m:r>
                        <m:r>
                          <a:rPr lang="en-US" altLang="en-US" sz="1350" i="1">
                            <a:solidFill>
                              <a:srgbClr val="000000"/>
                            </a:solidFill>
                            <a:latin typeface="Cambria Math" panose="02040503050406030204" pitchFamily="18" charset="0"/>
                          </a:rPr>
                          <m:t>𝑁</m:t>
                        </m:r>
                      </m:e>
                    </m:nary>
                  </m:oMath>
                </a14:m>
                <a:endParaRPr lang="en-US" altLang="en-US" sz="1350" dirty="0">
                  <a:solidFill>
                    <a:srgbClr val="000000"/>
                  </a:solidFill>
                </a:endParaRPr>
              </a:p>
              <a:p>
                <a:pPr eaLnBrk="1" fontAlgn="base" hangingPunct="1">
                  <a:spcBef>
                    <a:spcPct val="0"/>
                  </a:spcBef>
                  <a:spcAft>
                    <a:spcPct val="0"/>
                  </a:spcAft>
                </a:pPr>
                <a:r>
                  <a:rPr lang="en-US" altLang="en-US" sz="1350" dirty="0">
                    <a:solidFill>
                      <a:srgbClr val="000000"/>
                    </a:solidFill>
                  </a:rPr>
                  <a:t>			</a:t>
                </a:r>
                <a14:m>
                  <m:oMath xmlns:m="http://schemas.openxmlformats.org/officeDocument/2006/math">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ea typeface="Cambria Math" panose="02040503050406030204" pitchFamily="18" charset="0"/>
                          </a:rPr>
                          <m:t>𝜇</m:t>
                        </m:r>
                      </m:e>
                      <m:sub>
                        <m:r>
                          <a:rPr lang="en-US" altLang="en-US" sz="1350" i="1">
                            <a:solidFill>
                              <a:srgbClr val="000000"/>
                            </a:solidFill>
                            <a:latin typeface="Cambria Math" panose="02040503050406030204" pitchFamily="18" charset="0"/>
                          </a:rPr>
                          <m:t>𝑠</m:t>
                        </m:r>
                      </m:sub>
                    </m:sSub>
                    <m:r>
                      <a:rPr lang="en-US" altLang="en-US" sz="1350" i="1">
                        <a:solidFill>
                          <a:srgbClr val="000000"/>
                        </a:solidFill>
                        <a:latin typeface="Cambria Math" panose="02040503050406030204" pitchFamily="18" charset="0"/>
                      </a:rPr>
                      <m:t>=</m:t>
                    </m:r>
                    <m:f>
                      <m:fPr>
                        <m:ctrlPr>
                          <a:rPr lang="en-US" altLang="en-US" sz="1350" i="1">
                            <a:solidFill>
                              <a:srgbClr val="000000"/>
                            </a:solidFill>
                            <a:latin typeface="Cambria Math" panose="02040503050406030204" pitchFamily="18" charset="0"/>
                          </a:rPr>
                        </m:ctrlPr>
                      </m:fPr>
                      <m:num>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𝑓</m:t>
                            </m:r>
                          </m:e>
                          <m:sub>
                            <m:r>
                              <a:rPr lang="en-US" altLang="en-US" sz="1350" i="1">
                                <a:solidFill>
                                  <a:srgbClr val="000000"/>
                                </a:solidFill>
                                <a:latin typeface="Cambria Math" panose="02040503050406030204" pitchFamily="18" charset="0"/>
                              </a:rPr>
                              <m:t>𝑠</m:t>
                            </m:r>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𝑚𝑎𝑥</m:t>
                            </m:r>
                          </m:sub>
                        </m:sSub>
                      </m:num>
                      <m:den>
                        <m:r>
                          <a:rPr lang="en-US" altLang="en-US" sz="1350" i="1">
                            <a:solidFill>
                              <a:srgbClr val="000000"/>
                            </a:solidFill>
                            <a:latin typeface="Cambria Math" panose="02040503050406030204" pitchFamily="18" charset="0"/>
                          </a:rPr>
                          <m:t>𝑛</m:t>
                        </m:r>
                      </m:den>
                    </m:f>
                    <m:r>
                      <a:rPr lang="en-US" altLang="en-US" sz="1350" i="1">
                        <a:solidFill>
                          <a:srgbClr val="000000"/>
                        </a:solidFill>
                        <a:latin typeface="Cambria Math" panose="02040503050406030204" pitchFamily="18" charset="0"/>
                      </a:rPr>
                      <m:t>=</m:t>
                    </m:r>
                    <m:f>
                      <m:fPr>
                        <m:ctrlPr>
                          <a:rPr lang="en-US" altLang="en-US" sz="1350" i="1">
                            <a:solidFill>
                              <a:srgbClr val="000000"/>
                            </a:solidFill>
                            <a:latin typeface="Cambria Math" panose="02040503050406030204" pitchFamily="18" charset="0"/>
                          </a:rPr>
                        </m:ctrlPr>
                      </m:fPr>
                      <m:num>
                        <m:r>
                          <a:rPr lang="en-US" altLang="en-US" sz="1350" i="1">
                            <a:solidFill>
                              <a:srgbClr val="000000"/>
                            </a:solidFill>
                            <a:latin typeface="Cambria Math" panose="02040503050406030204" pitchFamily="18" charset="0"/>
                          </a:rPr>
                          <m:t>230</m:t>
                        </m:r>
                        <m:r>
                          <a:rPr lang="en-US" altLang="en-US" sz="1350" i="1">
                            <a:solidFill>
                              <a:srgbClr val="000000"/>
                            </a:solidFill>
                            <a:latin typeface="Cambria Math" panose="02040503050406030204" pitchFamily="18" charset="0"/>
                          </a:rPr>
                          <m:t>𝑁</m:t>
                        </m:r>
                      </m:num>
                      <m:den>
                        <m:r>
                          <a:rPr lang="en-US" altLang="en-US" sz="1350" i="1">
                            <a:solidFill>
                              <a:srgbClr val="000000"/>
                            </a:solidFill>
                            <a:latin typeface="Cambria Math" panose="02040503050406030204" pitchFamily="18" charset="0"/>
                          </a:rPr>
                          <m:t>500</m:t>
                        </m:r>
                        <m:r>
                          <a:rPr lang="en-US" altLang="en-US" sz="1350" i="1">
                            <a:solidFill>
                              <a:srgbClr val="000000"/>
                            </a:solidFill>
                            <a:latin typeface="Cambria Math" panose="02040503050406030204" pitchFamily="18" charset="0"/>
                          </a:rPr>
                          <m:t>𝑁</m:t>
                        </m:r>
                      </m:den>
                    </m:f>
                    <m:r>
                      <a:rPr lang="en-US" altLang="en-US" sz="1350" i="1">
                        <a:solidFill>
                          <a:srgbClr val="000000"/>
                        </a:solidFill>
                        <a:latin typeface="Cambria Math" panose="02040503050406030204" pitchFamily="18" charset="0"/>
                      </a:rPr>
                      <m:t>=0.46</m:t>
                    </m:r>
                  </m:oMath>
                </a14:m>
                <a:endParaRPr lang="en-US" altLang="en-US" sz="1350" dirty="0">
                  <a:solidFill>
                    <a:srgbClr val="000000"/>
                  </a:solidFill>
                </a:endParaRPr>
              </a:p>
              <a:p>
                <a:pPr eaLnBrk="1" fontAlgn="base" hangingPunct="1">
                  <a:spcBef>
                    <a:spcPct val="0"/>
                  </a:spcBef>
                  <a:spcAft>
                    <a:spcPct val="0"/>
                  </a:spcAft>
                </a:pPr>
                <a:endParaRPr lang="en-US" altLang="en-US" sz="1350" dirty="0">
                  <a:solidFill>
                    <a:srgbClr val="000000"/>
                  </a:solidFill>
                </a:endParaRPr>
              </a:p>
              <a:p>
                <a:pPr eaLnBrk="1" fontAlgn="base" hangingPunct="1">
                  <a:spcBef>
                    <a:spcPct val="0"/>
                  </a:spcBef>
                  <a:spcAft>
                    <a:spcPct val="0"/>
                  </a:spcAft>
                </a:pPr>
                <a:r>
                  <a:rPr lang="en-US" altLang="en-US" sz="1500" dirty="0">
                    <a:solidFill>
                      <a:srgbClr val="000000"/>
                    </a:solidFill>
                  </a:rPr>
                  <a:t>c) Crate moves, so</a:t>
                </a:r>
              </a:p>
              <a:p>
                <a:pPr eaLnBrk="1" fontAlgn="base" hangingPunct="1">
                  <a:spcBef>
                    <a:spcPct val="0"/>
                  </a:spcBef>
                  <a:spcAft>
                    <a:spcPct val="0"/>
                  </a:spcAft>
                </a:pPr>
                <a:r>
                  <a:rPr lang="en-US" altLang="en-US" sz="1500" dirty="0">
                    <a:solidFill>
                      <a:srgbClr val="000000"/>
                    </a:solidFill>
                  </a:rPr>
                  <a:t>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𝑓</m:t>
                        </m:r>
                      </m:e>
                      <m:sub>
                        <m:r>
                          <a:rPr lang="en-US" altLang="en-US" sz="1500" i="1">
                            <a:solidFill>
                              <a:srgbClr val="000000"/>
                            </a:solidFill>
                            <a:latin typeface="Cambria Math" panose="02040503050406030204" pitchFamily="18" charset="0"/>
                          </a:rPr>
                          <m:t>𝑘</m:t>
                        </m:r>
                      </m:sub>
                    </m:sSub>
                    <m:r>
                      <a:rPr lang="en-US" altLang="en-US" sz="1500" i="1">
                        <a:solidFill>
                          <a:srgbClr val="000000"/>
                        </a:solidFill>
                        <a:latin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ea typeface="Cambria Math" panose="02040503050406030204" pitchFamily="18" charset="0"/>
                          </a:rPr>
                          <m:t>𝜇</m:t>
                        </m:r>
                      </m:e>
                      <m:sub>
                        <m:r>
                          <a:rPr lang="en-US" altLang="en-US" sz="1500" i="1">
                            <a:solidFill>
                              <a:srgbClr val="000000"/>
                            </a:solidFill>
                            <a:latin typeface="Cambria Math" panose="02040503050406030204" pitchFamily="18" charset="0"/>
                          </a:rPr>
                          <m:t>𝑘</m:t>
                        </m:r>
                      </m:sub>
                    </m:sSub>
                    <m:r>
                      <a:rPr lang="en-US" altLang="en-US" sz="1500" i="1">
                        <a:solidFill>
                          <a:srgbClr val="000000"/>
                        </a:solidFill>
                        <a:latin typeface="Cambria Math" panose="02040503050406030204" pitchFamily="18" charset="0"/>
                      </a:rPr>
                      <m:t>𝑛</m:t>
                    </m:r>
                  </m:oMath>
                </a14:m>
                <a:r>
                  <a:rPr lang="en-US" altLang="en-US" sz="1500" dirty="0">
                    <a:solidFill>
                      <a:srgbClr val="000000"/>
                    </a:solidFill>
                  </a:rPr>
                  <a:t>;  </a:t>
                </a:r>
              </a:p>
              <a:p>
                <a:pPr eaLnBrk="1" fontAlgn="base" hangingPunct="1">
                  <a:spcBef>
                    <a:spcPct val="0"/>
                  </a:spcBef>
                  <a:spcAft>
                    <a:spcPct val="0"/>
                  </a:spcAft>
                </a:pPr>
                <a:endParaRPr lang="en-US" altLang="en-US" sz="1500" dirty="0">
                  <a:solidFill>
                    <a:srgbClr val="000000"/>
                  </a:solidFill>
                </a:endParaRPr>
              </a:p>
              <a:p>
                <a:pPr eaLnBrk="1" fontAlgn="base" hangingPunct="1">
                  <a:spcBef>
                    <a:spcPct val="0"/>
                  </a:spcBef>
                  <a:spcAft>
                    <a:spcPct val="0"/>
                  </a:spcAft>
                </a:pPr>
                <a:r>
                  <a:rPr lang="en-US" altLang="en-US" sz="1500" dirty="0">
                    <a:solidFill>
                      <a:srgbClr val="000000"/>
                    </a:solidFill>
                  </a:rPr>
                  <a:t>	</a:t>
                </a:r>
                <a14:m>
                  <m:oMath xmlns:m="http://schemas.openxmlformats.org/officeDocument/2006/math">
                    <m:nary>
                      <m:naryPr>
                        <m:chr m:val="∑"/>
                        <m:subHide m:val="on"/>
                        <m:supHide m:val="on"/>
                        <m:ctrlPr>
                          <a:rPr lang="en-US" altLang="en-US" sz="1350" i="1">
                            <a:solidFill>
                              <a:srgbClr val="000000"/>
                            </a:solidFill>
                            <a:latin typeface="Cambria Math" panose="02040503050406030204" pitchFamily="18" charset="0"/>
                          </a:rPr>
                        </m:ctrlPr>
                      </m:naryPr>
                      <m:sub/>
                      <m:sup/>
                      <m:e>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𝐹</m:t>
                            </m:r>
                          </m:e>
                          <m:sub>
                            <m:r>
                              <a:rPr lang="en-US" altLang="en-US" sz="1350" i="1">
                                <a:solidFill>
                                  <a:srgbClr val="000000"/>
                                </a:solidFill>
                                <a:latin typeface="Cambria Math" panose="02040503050406030204" pitchFamily="18" charset="0"/>
                              </a:rPr>
                              <m:t>𝑦</m:t>
                            </m:r>
                          </m:sub>
                        </m:sSub>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𝑛</m:t>
                        </m:r>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𝑊</m:t>
                        </m:r>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𝑛</m:t>
                        </m:r>
                        <m:r>
                          <a:rPr lang="en-US" altLang="en-US" sz="1350" i="1">
                            <a:solidFill>
                              <a:srgbClr val="000000"/>
                            </a:solidFill>
                            <a:latin typeface="Cambria Math" panose="02040503050406030204" pitchFamily="18" charset="0"/>
                          </a:rPr>
                          <m:t>−500</m:t>
                        </m:r>
                        <m:r>
                          <a:rPr lang="en-US" altLang="en-US" sz="1350" i="1">
                            <a:solidFill>
                              <a:srgbClr val="000000"/>
                            </a:solidFill>
                            <a:latin typeface="Cambria Math" panose="02040503050406030204" pitchFamily="18" charset="0"/>
                          </a:rPr>
                          <m:t>𝑁</m:t>
                        </m:r>
                        <m:r>
                          <a:rPr lang="en-US" altLang="en-US" sz="1350" i="1">
                            <a:solidFill>
                              <a:srgbClr val="000000"/>
                            </a:solidFill>
                            <a:latin typeface="Cambria Math" panose="02040503050406030204" pitchFamily="18" charset="0"/>
                          </a:rPr>
                          <m:t>=0 →</m:t>
                        </m:r>
                        <m:r>
                          <a:rPr lang="en-US" altLang="en-US" sz="1350" i="1">
                            <a:solidFill>
                              <a:srgbClr val="000000"/>
                            </a:solidFill>
                            <a:latin typeface="Cambria Math" panose="02040503050406030204" pitchFamily="18" charset="0"/>
                          </a:rPr>
                          <m:t>𝑛</m:t>
                        </m:r>
                        <m:r>
                          <a:rPr lang="en-US" altLang="en-US" sz="1350" i="1">
                            <a:solidFill>
                              <a:srgbClr val="000000"/>
                            </a:solidFill>
                            <a:latin typeface="Cambria Math" panose="02040503050406030204" pitchFamily="18" charset="0"/>
                          </a:rPr>
                          <m:t>=500</m:t>
                        </m:r>
                        <m:r>
                          <a:rPr lang="en-US" altLang="en-US" sz="1350" i="1">
                            <a:solidFill>
                              <a:srgbClr val="000000"/>
                            </a:solidFill>
                            <a:latin typeface="Cambria Math" panose="02040503050406030204" pitchFamily="18" charset="0"/>
                          </a:rPr>
                          <m:t>𝑁</m:t>
                        </m:r>
                      </m:e>
                    </m:nary>
                  </m:oMath>
                </a14:m>
                <a:endParaRPr lang="en-US" altLang="en-US" sz="1350" dirty="0">
                  <a:solidFill>
                    <a:srgbClr val="000000"/>
                  </a:solidFill>
                </a:endParaRPr>
              </a:p>
              <a:p>
                <a:pPr eaLnBrk="1" fontAlgn="base" hangingPunct="1">
                  <a:spcBef>
                    <a:spcPct val="0"/>
                  </a:spcBef>
                  <a:spcAft>
                    <a:spcPct val="0"/>
                  </a:spcAft>
                </a:pPr>
                <a:r>
                  <a:rPr lang="en-US" altLang="en-US" sz="1350" dirty="0">
                    <a:solidFill>
                      <a:srgbClr val="000000"/>
                    </a:solidFill>
                  </a:rPr>
                  <a:t>	</a:t>
                </a:r>
                <a14:m>
                  <m:oMath xmlns:m="http://schemas.openxmlformats.org/officeDocument/2006/math">
                    <m:nary>
                      <m:naryPr>
                        <m:chr m:val="∑"/>
                        <m:subHide m:val="on"/>
                        <m:supHide m:val="on"/>
                        <m:ctrlPr>
                          <a:rPr lang="en-US" altLang="en-US" sz="1350" i="1">
                            <a:solidFill>
                              <a:srgbClr val="000000"/>
                            </a:solidFill>
                            <a:latin typeface="Cambria Math" panose="02040503050406030204" pitchFamily="18" charset="0"/>
                          </a:rPr>
                        </m:ctrlPr>
                      </m:naryPr>
                      <m:sub/>
                      <m:sup/>
                      <m:e>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𝐹</m:t>
                            </m:r>
                          </m:e>
                          <m:sub>
                            <m:r>
                              <a:rPr lang="en-US" altLang="en-US" sz="1350" i="1">
                                <a:solidFill>
                                  <a:srgbClr val="000000"/>
                                </a:solidFill>
                                <a:latin typeface="Cambria Math" panose="02040503050406030204" pitchFamily="18" charset="0"/>
                              </a:rPr>
                              <m:t>𝑥</m:t>
                            </m:r>
                          </m:sub>
                        </m:sSub>
                        <m:r>
                          <a:rPr lang="en-US" altLang="en-US" sz="1350" i="1">
                            <a:solidFill>
                              <a:srgbClr val="000000"/>
                            </a:solidFill>
                            <a:latin typeface="Cambria Math" panose="02040503050406030204" pitchFamily="18" charset="0"/>
                          </a:rPr>
                          <m:t>=</m:t>
                        </m:r>
                        <m:r>
                          <a:rPr lang="en-US" altLang="en-US" sz="1350" i="1">
                            <a:solidFill>
                              <a:srgbClr val="000000"/>
                            </a:solidFill>
                            <a:latin typeface="Cambria Math" panose="02040503050406030204" pitchFamily="18" charset="0"/>
                          </a:rPr>
                          <m:t>𝑇</m:t>
                        </m:r>
                        <m:r>
                          <a:rPr lang="en-US" altLang="en-US" sz="1350" i="1">
                            <a:solidFill>
                              <a:srgbClr val="000000"/>
                            </a:solidFill>
                            <a:latin typeface="Cambria Math" panose="02040503050406030204" pitchFamily="18" charset="0"/>
                          </a:rPr>
                          <m:t>−</m:t>
                        </m:r>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𝑓</m:t>
                            </m:r>
                          </m:e>
                          <m:sub>
                            <m:r>
                              <a:rPr lang="en-US" altLang="en-US" sz="1350" i="1">
                                <a:solidFill>
                                  <a:srgbClr val="000000"/>
                                </a:solidFill>
                                <a:latin typeface="Cambria Math" panose="02040503050406030204" pitchFamily="18" charset="0"/>
                              </a:rPr>
                              <m:t>𝑘</m:t>
                            </m:r>
                          </m:sub>
                        </m:sSub>
                        <m:r>
                          <a:rPr lang="en-US" altLang="en-US" sz="1350" i="1">
                            <a:solidFill>
                              <a:srgbClr val="000000"/>
                            </a:solidFill>
                            <a:latin typeface="Cambria Math" panose="02040503050406030204" pitchFamily="18" charset="0"/>
                          </a:rPr>
                          <m:t>=200</m:t>
                        </m:r>
                        <m:r>
                          <a:rPr lang="en-US" altLang="en-US" sz="1350" i="1">
                            <a:solidFill>
                              <a:srgbClr val="000000"/>
                            </a:solidFill>
                            <a:latin typeface="Cambria Math" panose="02040503050406030204" pitchFamily="18" charset="0"/>
                          </a:rPr>
                          <m:t>𝑁</m:t>
                        </m:r>
                        <m:r>
                          <a:rPr lang="en-US" altLang="en-US" sz="1350" i="1">
                            <a:solidFill>
                              <a:srgbClr val="000000"/>
                            </a:solidFill>
                            <a:latin typeface="Cambria Math" panose="02040503050406030204" pitchFamily="18" charset="0"/>
                          </a:rPr>
                          <m:t>−</m:t>
                        </m:r>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𝑓</m:t>
                            </m:r>
                          </m:e>
                          <m:sub>
                            <m:r>
                              <a:rPr lang="en-US" altLang="en-US" sz="1350" i="1">
                                <a:solidFill>
                                  <a:srgbClr val="000000"/>
                                </a:solidFill>
                                <a:latin typeface="Cambria Math" panose="02040503050406030204" pitchFamily="18" charset="0"/>
                              </a:rPr>
                              <m:t>𝑘</m:t>
                            </m:r>
                          </m:sub>
                        </m:sSub>
                        <m:r>
                          <a:rPr lang="en-US" altLang="en-US" sz="1350" i="1">
                            <a:solidFill>
                              <a:srgbClr val="000000"/>
                            </a:solidFill>
                            <a:latin typeface="Cambria Math" panose="02040503050406030204" pitchFamily="18" charset="0"/>
                          </a:rPr>
                          <m:t>=0→</m:t>
                        </m:r>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𝑓</m:t>
                            </m:r>
                          </m:e>
                          <m:sub>
                            <m:r>
                              <a:rPr lang="en-US" altLang="en-US" sz="1350" i="1">
                                <a:solidFill>
                                  <a:srgbClr val="000000"/>
                                </a:solidFill>
                                <a:latin typeface="Cambria Math" panose="02040503050406030204" pitchFamily="18" charset="0"/>
                              </a:rPr>
                              <m:t>𝑘</m:t>
                            </m:r>
                          </m:sub>
                        </m:sSub>
                        <m:r>
                          <a:rPr lang="en-US" altLang="en-US" sz="1350" i="1">
                            <a:solidFill>
                              <a:srgbClr val="000000"/>
                            </a:solidFill>
                            <a:latin typeface="Cambria Math" panose="02040503050406030204" pitchFamily="18" charset="0"/>
                          </a:rPr>
                          <m:t>=200</m:t>
                        </m:r>
                        <m:r>
                          <a:rPr lang="en-US" altLang="en-US" sz="1350" i="1">
                            <a:solidFill>
                              <a:srgbClr val="000000"/>
                            </a:solidFill>
                            <a:latin typeface="Cambria Math" panose="02040503050406030204" pitchFamily="18" charset="0"/>
                          </a:rPr>
                          <m:t>𝑁</m:t>
                        </m:r>
                      </m:e>
                    </m:nary>
                  </m:oMath>
                </a14:m>
                <a:endParaRPr lang="en-US" altLang="en-US" sz="1350" dirty="0">
                  <a:solidFill>
                    <a:srgbClr val="000000"/>
                  </a:solidFill>
                </a:endParaRPr>
              </a:p>
              <a:p>
                <a:pPr eaLnBrk="1" fontAlgn="base" hangingPunct="1">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ea typeface="Cambria Math" panose="02040503050406030204" pitchFamily="18" charset="0"/>
                            </a:rPr>
                            <m:t>𝜇</m:t>
                          </m:r>
                        </m:e>
                        <m:sub>
                          <m:r>
                            <a:rPr lang="en-US" altLang="en-US" sz="1350" i="1">
                              <a:solidFill>
                                <a:srgbClr val="000000"/>
                              </a:solidFill>
                              <a:latin typeface="Cambria Math" panose="02040503050406030204" pitchFamily="18" charset="0"/>
                            </a:rPr>
                            <m:t>𝑘</m:t>
                          </m:r>
                        </m:sub>
                      </m:sSub>
                      <m:r>
                        <a:rPr lang="en-US" altLang="en-US" sz="1350" i="1">
                          <a:solidFill>
                            <a:srgbClr val="000000"/>
                          </a:solidFill>
                          <a:latin typeface="Cambria Math" panose="02040503050406030204" pitchFamily="18" charset="0"/>
                        </a:rPr>
                        <m:t>=</m:t>
                      </m:r>
                      <m:f>
                        <m:fPr>
                          <m:ctrlPr>
                            <a:rPr lang="en-US" altLang="en-US" sz="1350" i="1">
                              <a:solidFill>
                                <a:srgbClr val="000000"/>
                              </a:solidFill>
                              <a:latin typeface="Cambria Math" panose="02040503050406030204" pitchFamily="18" charset="0"/>
                            </a:rPr>
                          </m:ctrlPr>
                        </m:fPr>
                        <m:num>
                          <m:sSub>
                            <m:sSubPr>
                              <m:ctrlPr>
                                <a:rPr lang="en-US" altLang="en-US" sz="1350" i="1">
                                  <a:solidFill>
                                    <a:srgbClr val="000000"/>
                                  </a:solidFill>
                                  <a:latin typeface="Cambria Math" panose="02040503050406030204" pitchFamily="18" charset="0"/>
                                </a:rPr>
                              </m:ctrlPr>
                            </m:sSubPr>
                            <m:e>
                              <m:r>
                                <a:rPr lang="en-US" altLang="en-US" sz="1350" i="1">
                                  <a:solidFill>
                                    <a:srgbClr val="000000"/>
                                  </a:solidFill>
                                  <a:latin typeface="Cambria Math" panose="02040503050406030204" pitchFamily="18" charset="0"/>
                                </a:rPr>
                                <m:t>𝑓</m:t>
                              </m:r>
                            </m:e>
                            <m:sub>
                              <m:r>
                                <a:rPr lang="en-US" altLang="en-US" sz="1350" i="1">
                                  <a:solidFill>
                                    <a:srgbClr val="000000"/>
                                  </a:solidFill>
                                  <a:latin typeface="Cambria Math" panose="02040503050406030204" pitchFamily="18" charset="0"/>
                                </a:rPr>
                                <m:t>𝑘</m:t>
                              </m:r>
                            </m:sub>
                          </m:sSub>
                        </m:num>
                        <m:den>
                          <m:r>
                            <a:rPr lang="en-US" altLang="en-US" sz="1350" i="1">
                              <a:solidFill>
                                <a:srgbClr val="000000"/>
                              </a:solidFill>
                              <a:latin typeface="Cambria Math" panose="02040503050406030204" pitchFamily="18" charset="0"/>
                            </a:rPr>
                            <m:t>𝑛</m:t>
                          </m:r>
                        </m:den>
                      </m:f>
                      <m:r>
                        <a:rPr lang="en-US" altLang="en-US" sz="1350" i="1">
                          <a:solidFill>
                            <a:srgbClr val="000000"/>
                          </a:solidFill>
                          <a:latin typeface="Cambria Math" panose="02040503050406030204" pitchFamily="18" charset="0"/>
                        </a:rPr>
                        <m:t>=</m:t>
                      </m:r>
                      <m:f>
                        <m:fPr>
                          <m:ctrlPr>
                            <a:rPr lang="en-US" altLang="en-US" sz="1350" i="1">
                              <a:solidFill>
                                <a:srgbClr val="000000"/>
                              </a:solidFill>
                              <a:latin typeface="Cambria Math" panose="02040503050406030204" pitchFamily="18" charset="0"/>
                            </a:rPr>
                          </m:ctrlPr>
                        </m:fPr>
                        <m:num>
                          <m:r>
                            <a:rPr lang="en-US" altLang="en-US" sz="1350" i="1">
                              <a:solidFill>
                                <a:srgbClr val="000000"/>
                              </a:solidFill>
                              <a:latin typeface="Cambria Math" panose="02040503050406030204" pitchFamily="18" charset="0"/>
                            </a:rPr>
                            <m:t>200</m:t>
                          </m:r>
                          <m:r>
                            <a:rPr lang="en-US" altLang="en-US" sz="1350" i="1">
                              <a:solidFill>
                                <a:srgbClr val="000000"/>
                              </a:solidFill>
                              <a:latin typeface="Cambria Math" panose="02040503050406030204" pitchFamily="18" charset="0"/>
                            </a:rPr>
                            <m:t>𝑁</m:t>
                          </m:r>
                        </m:num>
                        <m:den>
                          <m:r>
                            <a:rPr lang="en-US" altLang="en-US" sz="1350" i="1">
                              <a:solidFill>
                                <a:srgbClr val="000000"/>
                              </a:solidFill>
                              <a:latin typeface="Cambria Math" panose="02040503050406030204" pitchFamily="18" charset="0"/>
                            </a:rPr>
                            <m:t>500</m:t>
                          </m:r>
                          <m:r>
                            <a:rPr lang="en-US" altLang="en-US" sz="1350" i="1">
                              <a:solidFill>
                                <a:srgbClr val="000000"/>
                              </a:solidFill>
                              <a:latin typeface="Cambria Math" panose="02040503050406030204" pitchFamily="18" charset="0"/>
                            </a:rPr>
                            <m:t>𝑁</m:t>
                          </m:r>
                        </m:den>
                      </m:f>
                      <m:r>
                        <a:rPr lang="en-US" altLang="en-US" sz="1350" i="1">
                          <a:solidFill>
                            <a:srgbClr val="000000"/>
                          </a:solidFill>
                          <a:latin typeface="Cambria Math" panose="02040503050406030204" pitchFamily="18" charset="0"/>
                        </a:rPr>
                        <m:t>=0.4</m:t>
                      </m:r>
                    </m:oMath>
                  </m:oMathPara>
                </a14:m>
                <a:endParaRPr lang="en-US" altLang="en-US" sz="1350" dirty="0">
                  <a:solidFill>
                    <a:srgbClr val="0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bwMode="auto">
              <a:xfrm>
                <a:off x="603504" y="879392"/>
                <a:ext cx="4997194" cy="4891467"/>
              </a:xfrm>
              <a:prstGeom prst="rect">
                <a:avLst/>
              </a:prstGeom>
              <a:blipFill>
                <a:blip r:embed="rId2"/>
                <a:stretch>
                  <a:fillRect l="-3659" t="-249" b="-12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6" name="Picture 5"/>
          <p:cNvPicPr>
            <a:picLocks noChangeAspect="1"/>
          </p:cNvPicPr>
          <p:nvPr/>
        </p:nvPicPr>
        <p:blipFill>
          <a:blip r:embed="rId3" cstate="print"/>
          <a:stretch>
            <a:fillRect/>
          </a:stretch>
        </p:blipFill>
        <p:spPr>
          <a:xfrm>
            <a:off x="5886453" y="878575"/>
            <a:ext cx="2654043" cy="3457575"/>
          </a:xfrm>
          <a:prstGeom prst="rect">
            <a:avLst/>
          </a:prstGeom>
        </p:spPr>
      </p:pic>
      <p:sp>
        <p:nvSpPr>
          <p:cNvPr id="7" name="Rectangle 6"/>
          <p:cNvSpPr/>
          <p:nvPr/>
        </p:nvSpPr>
        <p:spPr>
          <a:xfrm>
            <a:off x="3328692" y="3664734"/>
            <a:ext cx="2000250" cy="457200"/>
          </a:xfrm>
          <a:prstGeom prst="rect">
            <a:avLst/>
          </a:prstGeom>
          <a:solidFill>
            <a:schemeClr val="accent3">
              <a:alpha val="0"/>
            </a:schemeClr>
          </a:solid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en-US">
              <a:solidFill>
                <a:srgbClr val="FFFFFF"/>
              </a:solidFill>
              <a:latin typeface="Times New Roman"/>
            </a:endParaRPr>
          </a:p>
        </p:txBody>
      </p:sp>
      <p:sp>
        <p:nvSpPr>
          <p:cNvPr id="10" name="Rectangle 9"/>
          <p:cNvSpPr/>
          <p:nvPr/>
        </p:nvSpPr>
        <p:spPr>
          <a:xfrm>
            <a:off x="2187701" y="5313659"/>
            <a:ext cx="1828800" cy="457200"/>
          </a:xfrm>
          <a:prstGeom prst="rect">
            <a:avLst/>
          </a:prstGeom>
          <a:solidFill>
            <a:schemeClr val="accent3">
              <a:alpha val="0"/>
            </a:schemeClr>
          </a:solid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en-US">
              <a:solidFill>
                <a:srgbClr val="FFFFFF"/>
              </a:solidFill>
              <a:latin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FG05_004B"/>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27279" y="27432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stretch>
            <a:fillRect/>
          </a:stretch>
        </p:blipFill>
        <p:spPr>
          <a:xfrm>
            <a:off x="152400" y="1369537"/>
            <a:ext cx="3889585" cy="2914141"/>
          </a:xfrm>
          <a:prstGeom prst="rect">
            <a:avLst/>
          </a:prstGeom>
        </p:spPr>
      </p:pic>
      <p:sp>
        <p:nvSpPr>
          <p:cNvPr id="6" name="Rectangle 5"/>
          <p:cNvSpPr/>
          <p:nvPr/>
        </p:nvSpPr>
        <p:spPr>
          <a:xfrm>
            <a:off x="0" y="662969"/>
            <a:ext cx="91440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0" cap="none" spc="0" normalizeH="0" baseline="0" noProof="0" dirty="0">
                <a:ln>
                  <a:noFill/>
                </a:ln>
                <a:solidFill>
                  <a:srgbClr val="000000"/>
                </a:solidFill>
                <a:effectLst/>
                <a:uLnTx/>
                <a:uFillTx/>
                <a:latin typeface="Times New Roman"/>
                <a:ea typeface="+mn-ea"/>
                <a:cs typeface="+mn-cs"/>
              </a:rPr>
              <a:t>To push or to pull a sled, what is more efficient?</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 name="TextBox 6"/>
          <p:cNvSpPr txBox="1"/>
          <p:nvPr/>
        </p:nvSpPr>
        <p:spPr>
          <a:xfrm>
            <a:off x="4419600" y="1447800"/>
            <a:ext cx="33528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pushing</a:t>
            </a:r>
          </a:p>
        </p:txBody>
      </p:sp>
      <p:sp>
        <p:nvSpPr>
          <p:cNvPr id="8" name="TextBox 7"/>
          <p:cNvSpPr txBox="1"/>
          <p:nvPr/>
        </p:nvSpPr>
        <p:spPr>
          <a:xfrm>
            <a:off x="4419600" y="1909465"/>
            <a:ext cx="1600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pulling</a:t>
            </a:r>
          </a:p>
        </p:txBody>
      </p:sp>
      <p:sp>
        <p:nvSpPr>
          <p:cNvPr id="9" name="TextBox 8"/>
          <p:cNvSpPr txBox="1"/>
          <p:nvPr/>
        </p:nvSpPr>
        <p:spPr>
          <a:xfrm>
            <a:off x="4419600" y="2367005"/>
            <a:ext cx="244178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 the same</a:t>
            </a:r>
          </a:p>
        </p:txBody>
      </p:sp>
      <p:sp>
        <p:nvSpPr>
          <p:cNvPr id="10" name="TextBox 9"/>
          <p:cNvSpPr txBox="1"/>
          <p:nvPr/>
        </p:nvSpPr>
        <p:spPr>
          <a:xfrm>
            <a:off x="4438650" y="2824545"/>
            <a:ext cx="3813865"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 depends on the magnitude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of the force</a:t>
            </a:r>
          </a:p>
        </p:txBody>
      </p:sp>
      <p:sp>
        <p:nvSpPr>
          <p:cNvPr id="11" name="TextBox 10"/>
          <p:cNvSpPr txBox="1"/>
          <p:nvPr/>
        </p:nvSpPr>
        <p:spPr>
          <a:xfrm>
            <a:off x="2971800" y="72934"/>
            <a:ext cx="366098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Clicker question</a:t>
            </a:r>
          </a:p>
        </p:txBody>
      </p:sp>
    </p:spTree>
    <p:extLst>
      <p:ext uri="{BB962C8B-B14F-4D97-AF65-F5344CB8AC3E}">
        <p14:creationId xmlns:p14="http://schemas.microsoft.com/office/powerpoint/2010/main" val="2666893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7" descr="FG05_004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5334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descr="Green marble"/>
          <p:cNvSpPr>
            <a:spLocks noChangeArrowheads="1"/>
          </p:cNvSpPr>
          <p:nvPr/>
        </p:nvSpPr>
        <p:spPr bwMode="auto">
          <a:xfrm>
            <a:off x="533400" y="762000"/>
            <a:ext cx="7769225" cy="8255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5124" name="Picture 6" descr="FG05_004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8382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8" descr="FG05_004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3528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9" descr="FG05_004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40386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10"/>
          <p:cNvSpPr txBox="1">
            <a:spLocks noChangeArrowheads="1"/>
          </p:cNvSpPr>
          <p:nvPr/>
        </p:nvSpPr>
        <p:spPr bwMode="auto">
          <a:xfrm>
            <a:off x="1295400" y="6248400"/>
            <a:ext cx="6019800" cy="46672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Friction is less when you pull, since F</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N</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is less</a:t>
            </a:r>
          </a:p>
        </p:txBody>
      </p:sp>
      <p:sp>
        <p:nvSpPr>
          <p:cNvPr id="5122" name="Rectangle 2"/>
          <p:cNvSpPr>
            <a:spLocks noGrp="1" noChangeArrowheads="1"/>
          </p:cNvSpPr>
          <p:nvPr>
            <p:ph type="title"/>
          </p:nvPr>
        </p:nvSpPr>
        <p:spPr>
          <a:xfrm>
            <a:off x="0" y="0"/>
            <a:ext cx="9144000" cy="838200"/>
          </a:xfrm>
        </p:spPr>
        <p:txBody>
          <a:bodyPr/>
          <a:lstStyle/>
          <a:p>
            <a:pPr eaLnBrk="1" hangingPunct="1"/>
            <a:r>
              <a:rPr lang="en-US" altLang="en-US" dirty="0">
                <a:solidFill>
                  <a:srgbClr val="FF0000"/>
                </a:solidFill>
              </a:rPr>
              <a:t>To push or to pull a sled?</a:t>
            </a:r>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05-Figure56_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837" y="1143000"/>
            <a:ext cx="300672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a:spLocks noChangeArrowheads="1"/>
              </p:cNvSpPr>
              <p:nvPr/>
            </p:nvSpPr>
            <p:spPr bwMode="auto">
              <a:xfrm>
                <a:off x="116837" y="76200"/>
                <a:ext cx="9067800" cy="34470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5-40:</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Note: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Nothing is moving. The coefficient of Static friction 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e>
                      <m:sub>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oMath>
                </a14:m>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alt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=0.8</m:t>
                    </m:r>
                  </m:oMath>
                </a14:m>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Make a free body diagram.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mc:Choice>
        <mc:Fallback xmlns="">
          <p:sp>
            <p:nvSpPr>
              <p:cNvPr id="4" name="TextBox 3"/>
              <p:cNvSpPr txBox="1">
                <a:spLocks noRot="1" noChangeAspect="1" noMove="1" noResize="1" noEditPoints="1" noAdjustHandles="1" noChangeArrowheads="1" noChangeShapeType="1" noTextEdit="1"/>
              </p:cNvSpPr>
              <p:nvPr/>
            </p:nvSpPr>
            <p:spPr bwMode="auto">
              <a:xfrm>
                <a:off x="116837" y="76200"/>
                <a:ext cx="9067800" cy="3447098"/>
              </a:xfrm>
              <a:prstGeom prst="rect">
                <a:avLst/>
              </a:prstGeom>
              <a:blipFill rotWithShape="0">
                <a:blip r:embed="rId3" cstate="print"/>
                <a:stretch>
                  <a:fillRect l="-672" t="-106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p:cNvPicPr>
            <a:picLocks noChangeAspect="1"/>
          </p:cNvPicPr>
          <p:nvPr/>
        </p:nvPicPr>
        <p:blipFill>
          <a:blip r:embed="rId4" cstate="print"/>
          <a:stretch>
            <a:fillRect/>
          </a:stretch>
        </p:blipFill>
        <p:spPr>
          <a:xfrm>
            <a:off x="228600" y="3276600"/>
            <a:ext cx="3454741" cy="297122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926305" y="1153391"/>
                <a:ext cx="5025189" cy="466300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What is the normal force exerted by surface on the box?</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sup/>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𝑚𝑎</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𝐹𝑠𝑖𝑛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𝑊</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nary>
                    </m:oMath>
                  </m:oMathPara>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𝑊</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𝐹𝑠𝑖𝑛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30=125</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+75∗</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𝑠𝑖𝑛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30=163</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 What is the friction force on the box</a:t>
                </a: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nary>
                      <m:naryPr>
                        <m:chr m:val="∑"/>
                        <m:subHide m:val="on"/>
                        <m:supHide m:val="on"/>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sup/>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𝐹𝑐𝑜𝑠</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30=0</m:t>
                        </m:r>
                      </m:e>
                    </m:nary>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𝑓</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𝐹𝑐𝑜𝑠</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30=65</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m:oMathPara>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 What is the largest possible friction force?</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=0.8∗163=150</m:t>
                      </m:r>
                      <m:r>
                        <m:rPr>
                          <m:sty m:val="p"/>
                        </m:rP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N</m:t>
                      </m:r>
                    </m:oMath>
                  </m:oMathPara>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 Replace the push with a 75N pull, what is 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nary>
                      <m:naryPr>
                        <m:chr m:val="∑"/>
                        <m:subHide m:val="on"/>
                        <m:supHide m:val="on"/>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sup/>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30−</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𝑊</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nary>
                  </m:oMath>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𝑊</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30=88</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m:oMathPara>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3926305" y="1153391"/>
                <a:ext cx="5025189" cy="4663008"/>
              </a:xfrm>
              <a:prstGeom prst="rect">
                <a:avLst/>
              </a:prstGeom>
              <a:blipFill rotWithShape="0">
                <a:blip r:embed="rId5" cstate="print"/>
                <a:stretch>
                  <a:fillRect l="-6675" t="-654" b="-7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038600" y="5816399"/>
                <a:ext cx="43434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 What is the largest possible friction force for the75N pull?</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=0.8∗</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88</m:t>
                      </m:r>
                      <m: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70</m:t>
                      </m:r>
                      <m:r>
                        <m:rPr>
                          <m:sty m:val="p"/>
                        </m:rP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N</m:t>
                      </m:r>
                    </m:oMath>
                  </m:oMathPara>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038600" y="5816399"/>
                <a:ext cx="4343400" cy="1200329"/>
              </a:xfrm>
              <a:prstGeom prst="rect">
                <a:avLst/>
              </a:prstGeom>
              <a:blipFill rotWithShape="0">
                <a:blip r:embed="rId6" cstate="print"/>
                <a:stretch>
                  <a:fillRect l="-1264" t="-2538"/>
                </a:stretch>
              </a:blipFill>
            </p:spPr>
            <p:txBody>
              <a:bodyPr/>
              <a:lstStyle/>
              <a:p>
                <a:r>
                  <a:rPr lang="en-US">
                    <a:noFill/>
                  </a:rPr>
                  <a:t> </a:t>
                </a:r>
              </a:p>
            </p:txBody>
          </p:sp>
        </mc:Fallback>
      </mc:AlternateContent>
      <p:sp>
        <p:nvSpPr>
          <p:cNvPr id="8" name="Rectangle 7"/>
          <p:cNvSpPr/>
          <p:nvPr/>
        </p:nvSpPr>
        <p:spPr>
          <a:xfrm>
            <a:off x="6353475" y="381000"/>
            <a:ext cx="152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p:cNvSpPr/>
          <p:nvPr/>
        </p:nvSpPr>
        <p:spPr>
          <a:xfrm>
            <a:off x="1828800" y="5399314"/>
            <a:ext cx="381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0019" y="3219529"/>
            <a:ext cx="3233234" cy="278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6"/>
          <p:cNvSpPr txBox="1">
            <a:spLocks noChangeArrowheads="1"/>
          </p:cNvSpPr>
          <p:nvPr/>
        </p:nvSpPr>
        <p:spPr bwMode="auto">
          <a:xfrm>
            <a:off x="1207394" y="1071967"/>
            <a:ext cx="66294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1500" dirty="0">
                <a:solidFill>
                  <a:srgbClr val="FF0000"/>
                </a:solidFill>
                <a:ea typeface="ＭＳ Ｐゴシック"/>
              </a:rPr>
              <a:t>One-dimensional equilibrium</a:t>
            </a:r>
          </a:p>
          <a:p>
            <a:pPr eaLnBrk="1" fontAlgn="base" hangingPunct="1">
              <a:spcBef>
                <a:spcPct val="0"/>
              </a:spcBef>
              <a:spcAft>
                <a:spcPct val="0"/>
              </a:spcAft>
            </a:pPr>
            <a:r>
              <a:rPr lang="en-US" altLang="en-US" sz="1500" dirty="0">
                <a:solidFill>
                  <a:srgbClr val="000000"/>
                </a:solidFill>
                <a:ea typeface="ＭＳ Ｐゴシック"/>
              </a:rPr>
              <a:t>A gymnast has just begun climbing up a rope hanging from a gymnasium ceiling. She stops, suspended from the lower end of the rope by her hands. Her weight is 500 N, and the weight of the rope is 100 N. Analyze the forces on the gymnast and on the rope. </a:t>
            </a:r>
          </a:p>
        </p:txBody>
      </p:sp>
      <p:sp>
        <p:nvSpPr>
          <p:cNvPr id="3076" name="TextBox 3"/>
          <p:cNvSpPr txBox="1">
            <a:spLocks noChangeArrowheads="1"/>
          </p:cNvSpPr>
          <p:nvPr/>
        </p:nvSpPr>
        <p:spPr bwMode="auto">
          <a:xfrm>
            <a:off x="2786636" y="443674"/>
            <a:ext cx="40382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2800" dirty="0">
                <a:solidFill>
                  <a:srgbClr val="FF0000"/>
                </a:solidFill>
                <a:ea typeface="ＭＳ Ｐゴシック"/>
              </a:rPr>
              <a:t>Equilibrium of a “particle”</a:t>
            </a:r>
          </a:p>
        </p:txBody>
      </p:sp>
      <p:sp>
        <p:nvSpPr>
          <p:cNvPr id="8" name="Rectangle 7"/>
          <p:cNvSpPr/>
          <p:nvPr/>
        </p:nvSpPr>
        <p:spPr>
          <a:xfrm>
            <a:off x="4857750" y="5200650"/>
            <a:ext cx="34290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a:ea typeface="ＭＳ Ｐゴシック"/>
            </a:endParaRPr>
          </a:p>
        </p:txBody>
      </p:sp>
      <mc:AlternateContent xmlns:mc="http://schemas.openxmlformats.org/markup-compatibility/2006" xmlns:a14="http://schemas.microsoft.com/office/drawing/2010/main">
        <mc:Choice Requires="a14">
          <p:sp>
            <p:nvSpPr>
              <p:cNvPr id="9" name="TextBox 6"/>
              <p:cNvSpPr txBox="1">
                <a:spLocks noChangeArrowheads="1"/>
              </p:cNvSpPr>
              <p:nvPr/>
            </p:nvSpPr>
            <p:spPr bwMode="auto">
              <a:xfrm>
                <a:off x="2422988" y="2070172"/>
                <a:ext cx="5389907" cy="4193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1500" dirty="0">
                    <a:solidFill>
                      <a:srgbClr val="000000"/>
                    </a:solidFill>
                    <a:ea typeface="ＭＳ Ｐゴシック"/>
                  </a:rPr>
                  <a:t>Condition for stable equilibrium:	</a:t>
                </a:r>
                <a14:m>
                  <m:oMath xmlns:m="http://schemas.openxmlformats.org/officeDocument/2006/math">
                    <m:nary>
                      <m:naryPr>
                        <m:chr m:val="∑"/>
                        <m:subHide m:val="on"/>
                        <m:supHide m:val="on"/>
                        <m:ctrlPr>
                          <a:rPr lang="en-US" altLang="en-US" sz="1500" i="1">
                            <a:solidFill>
                              <a:srgbClr val="000000"/>
                            </a:solidFill>
                            <a:latin typeface="Cambria Math" panose="02040503050406030204" pitchFamily="18" charset="0"/>
                          </a:rPr>
                        </m:ctrlPr>
                      </m:naryPr>
                      <m:sub/>
                      <m:sup/>
                      <m:e>
                        <m:acc>
                          <m:accPr>
                            <m:chr m:val="⃑"/>
                            <m:ctrlPr>
                              <a:rPr lang="en-US" altLang="en-US" sz="1500" i="1">
                                <a:solidFill>
                                  <a:srgbClr val="000000"/>
                                </a:solidFill>
                                <a:latin typeface="Cambria Math" panose="02040503050406030204" pitchFamily="18" charset="0"/>
                              </a:rPr>
                            </m:ctrlPr>
                          </m:accPr>
                          <m:e>
                            <m:r>
                              <a:rPr lang="en-US" altLang="en-US" sz="1500" i="1">
                                <a:solidFill>
                                  <a:srgbClr val="000000"/>
                                </a:solidFill>
                                <a:latin typeface="Cambria Math" panose="02040503050406030204" pitchFamily="18" charset="0"/>
                              </a:rPr>
                              <m:t>𝐹</m:t>
                            </m:r>
                          </m:e>
                        </m:acc>
                      </m:e>
                    </m:nary>
                    <m:r>
                      <a:rPr lang="en-US" altLang="en-US" sz="1500" i="1">
                        <a:solidFill>
                          <a:srgbClr val="000000"/>
                        </a:solidFill>
                        <a:latin typeface="Cambria Math" panose="02040503050406030204" pitchFamily="18" charset="0"/>
                      </a:rPr>
                      <m:t>=0 </m:t>
                    </m:r>
                    <m:groupChr>
                      <m:groupChrPr>
                        <m:chr m:val="↔"/>
                        <m:pos m:val="top"/>
                        <m:ctrlPr>
                          <a:rPr lang="en-US" altLang="en-US" sz="1500" i="1">
                            <a:solidFill>
                              <a:srgbClr val="000000"/>
                            </a:solidFill>
                            <a:latin typeface="Cambria Math" panose="02040503050406030204" pitchFamily="18" charset="0"/>
                          </a:rPr>
                        </m:ctrlPr>
                      </m:groupChrPr>
                      <m:e>
                        <m:r>
                          <m:rPr>
                            <m:brk m:alnAt="1"/>
                          </m:rPr>
                          <a:rPr lang="en-US" altLang="en-US" sz="1500" i="1">
                            <a:solidFill>
                              <a:srgbClr val="000000"/>
                            </a:solidFill>
                            <a:latin typeface="Cambria Math" panose="02040503050406030204" pitchFamily="18" charset="0"/>
                          </a:rPr>
                          <m:t> </m:t>
                        </m:r>
                      </m:e>
                    </m:groupChr>
                    <m:r>
                      <a:rPr lang="en-US" altLang="en-US" sz="1500" i="1">
                        <a:solidFill>
                          <a:srgbClr val="000000"/>
                        </a:solidFill>
                        <a:latin typeface="Cambria Math" panose="02040503050406030204" pitchFamily="18" charset="0"/>
                      </a:rPr>
                      <m:t> </m:t>
                    </m:r>
                    <m:nary>
                      <m:naryPr>
                        <m:chr m:val="∑"/>
                        <m:subHide m:val="on"/>
                        <m:supHide m:val="on"/>
                        <m:ctrlPr>
                          <a:rPr lang="en-US" altLang="en-US" sz="1500" i="1">
                            <a:solidFill>
                              <a:srgbClr val="000000"/>
                            </a:solidFill>
                            <a:latin typeface="Cambria Math" panose="02040503050406030204" pitchFamily="18" charset="0"/>
                          </a:rPr>
                        </m:ctrlPr>
                      </m:naryPr>
                      <m:sub/>
                      <m:sup/>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𝐹</m:t>
                            </m:r>
                          </m:e>
                          <m:sub>
                            <m:r>
                              <a:rPr lang="en-US" altLang="en-US" sz="1500" i="1">
                                <a:solidFill>
                                  <a:srgbClr val="000000"/>
                                </a:solidFill>
                                <a:latin typeface="Cambria Math" panose="02040503050406030204" pitchFamily="18" charset="0"/>
                              </a:rPr>
                              <m:t>𝑥</m:t>
                            </m:r>
                          </m:sub>
                        </m:sSub>
                        <m:r>
                          <a:rPr lang="en-US" altLang="en-US" sz="1500" i="1">
                            <a:solidFill>
                              <a:srgbClr val="000000"/>
                            </a:solidFill>
                            <a:latin typeface="Cambria Math" panose="02040503050406030204" pitchFamily="18" charset="0"/>
                          </a:rPr>
                          <m:t>=0</m:t>
                        </m:r>
                      </m:e>
                    </m:nary>
                    <m:r>
                      <a:rPr lang="en-US" altLang="en-US" sz="1500" i="1">
                        <a:solidFill>
                          <a:srgbClr val="000000"/>
                        </a:solidFill>
                        <a:latin typeface="Cambria Math" panose="02040503050406030204" pitchFamily="18" charset="0"/>
                      </a:rPr>
                      <m:t>;</m:t>
                    </m:r>
                    <m:nary>
                      <m:naryPr>
                        <m:chr m:val="∑"/>
                        <m:subHide m:val="on"/>
                        <m:supHide m:val="on"/>
                        <m:ctrlPr>
                          <a:rPr lang="en-US" altLang="en-US" sz="1500" i="1">
                            <a:solidFill>
                              <a:srgbClr val="000000"/>
                            </a:solidFill>
                            <a:latin typeface="Cambria Math" panose="02040503050406030204" pitchFamily="18" charset="0"/>
                          </a:rPr>
                        </m:ctrlPr>
                      </m:naryPr>
                      <m:sub/>
                      <m:sup/>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𝐹</m:t>
                            </m:r>
                          </m:e>
                          <m:sub>
                            <m:r>
                              <a:rPr lang="en-US" altLang="en-US" sz="1500" i="1">
                                <a:solidFill>
                                  <a:srgbClr val="000000"/>
                                </a:solidFill>
                                <a:latin typeface="Cambria Math" panose="02040503050406030204" pitchFamily="18" charset="0"/>
                              </a:rPr>
                              <m:t>𝑦</m:t>
                            </m:r>
                          </m:sub>
                        </m:sSub>
                        <m:r>
                          <a:rPr lang="en-US" altLang="en-US" sz="1500" i="1">
                            <a:solidFill>
                              <a:srgbClr val="000000"/>
                            </a:solidFill>
                            <a:latin typeface="Cambria Math" panose="02040503050406030204" pitchFamily="18" charset="0"/>
                          </a:rPr>
                          <m:t>=0</m:t>
                        </m:r>
                      </m:e>
                    </m:nary>
                  </m:oMath>
                </a14:m>
                <a:endParaRPr lang="en-US" altLang="en-US" sz="1500" dirty="0">
                  <a:solidFill>
                    <a:srgbClr val="000000"/>
                  </a:solidFill>
                  <a:ea typeface="ＭＳ Ｐゴシック"/>
                </a:endParaRPr>
              </a:p>
            </p:txBody>
          </p:sp>
        </mc:Choice>
        <mc:Fallback xmlns="">
          <p:sp>
            <p:nvSpPr>
              <p:cNvPr id="9" name="TextBox 6"/>
              <p:cNvSpPr txBox="1">
                <a:spLocks noRot="1" noChangeAspect="1" noMove="1" noResize="1" noEditPoints="1" noAdjustHandles="1" noChangeArrowheads="1" noChangeShapeType="1" noTextEdit="1"/>
              </p:cNvSpPr>
              <p:nvPr/>
            </p:nvSpPr>
            <p:spPr bwMode="auto">
              <a:xfrm>
                <a:off x="2422988" y="2070172"/>
                <a:ext cx="5389907" cy="419346"/>
              </a:xfrm>
              <a:prstGeom prst="rect">
                <a:avLst/>
              </a:prstGeom>
              <a:blipFill>
                <a:blip r:embed="rId3"/>
                <a:stretch>
                  <a:fillRect l="-452" t="-77941" r="-565" b="-1220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6"/>
              <p:cNvSpPr txBox="1">
                <a:spLocks noChangeArrowheads="1"/>
              </p:cNvSpPr>
              <p:nvPr/>
            </p:nvSpPr>
            <p:spPr bwMode="auto">
              <a:xfrm>
                <a:off x="1143003" y="2438062"/>
                <a:ext cx="6858001" cy="7848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1500" dirty="0">
                    <a:solidFill>
                      <a:srgbClr val="000000"/>
                    </a:solidFill>
                    <a:ea typeface="ＭＳ Ｐゴシック"/>
                  </a:rPr>
                  <a:t>a) This problem is about recognizing action-reaction pairs according to Newton’s 3</a:t>
                </a:r>
                <a:r>
                  <a:rPr lang="en-US" altLang="en-US" sz="1500" baseline="30000" dirty="0">
                    <a:solidFill>
                      <a:srgbClr val="000000"/>
                    </a:solidFill>
                    <a:ea typeface="ＭＳ Ｐゴシック"/>
                  </a:rPr>
                  <a:t>rd</a:t>
                </a:r>
                <a:r>
                  <a:rPr lang="en-US" altLang="en-US" sz="1500" dirty="0">
                    <a:solidFill>
                      <a:srgbClr val="000000"/>
                    </a:solidFill>
                    <a:ea typeface="ＭＳ Ｐゴシック"/>
                  </a:rPr>
                  <a:t> law;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𝐹</m:t>
                        </m:r>
                      </m:e>
                      <m:sub>
                        <m:r>
                          <a:rPr lang="en-US" altLang="en-US" sz="1500" i="1">
                            <a:solidFill>
                              <a:srgbClr val="000000"/>
                            </a:solidFill>
                            <a:latin typeface="Cambria Math" panose="02040503050406030204" pitchFamily="18" charset="0"/>
                          </a:rPr>
                          <m:t>𝑎𝑐𝑡𝑖𝑜𝑛</m:t>
                        </m:r>
                      </m:sub>
                    </m:sSub>
                    <m:r>
                      <a:rPr lang="en-US" altLang="en-US" sz="1500" i="1">
                        <a:solidFill>
                          <a:srgbClr val="000000"/>
                        </a:solidFill>
                        <a:latin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𝐹</m:t>
                        </m:r>
                      </m:e>
                      <m:sub>
                        <m:r>
                          <a:rPr lang="en-US" altLang="en-US" sz="1500" i="1">
                            <a:solidFill>
                              <a:srgbClr val="000000"/>
                            </a:solidFill>
                            <a:latin typeface="Cambria Math" panose="02040503050406030204" pitchFamily="18" charset="0"/>
                          </a:rPr>
                          <m:t>𝑟𝑒𝑎𝑐𝑡𝑖𝑜𝑛</m:t>
                        </m:r>
                      </m:sub>
                    </m:sSub>
                  </m:oMath>
                </a14:m>
                <a:endParaRPr lang="en-US" altLang="en-US" sz="1500" dirty="0">
                  <a:solidFill>
                    <a:srgbClr val="000000"/>
                  </a:solidFill>
                  <a:ea typeface="ＭＳ Ｐゴシック"/>
                </a:endParaRPr>
              </a:p>
              <a:p>
                <a:pPr eaLnBrk="1" fontAlgn="base" hangingPunct="1">
                  <a:spcBef>
                    <a:spcPct val="0"/>
                  </a:spcBef>
                  <a:spcAft>
                    <a:spcPct val="0"/>
                  </a:spcAft>
                </a:pPr>
                <a:r>
                  <a:rPr lang="en-US" altLang="en-US" sz="1500" dirty="0">
                    <a:solidFill>
                      <a:srgbClr val="000000"/>
                    </a:solidFill>
                    <a:ea typeface="ＭＳ Ｐゴシック"/>
                  </a:rPr>
                  <a:t>Note: The force diagrams on the left are showing forces on the same object</a:t>
                </a:r>
              </a:p>
            </p:txBody>
          </p:sp>
        </mc:Choice>
        <mc:Fallback xmlns="">
          <p:sp>
            <p:nvSpPr>
              <p:cNvPr id="10" name="TextBox 6"/>
              <p:cNvSpPr txBox="1">
                <a:spLocks noRot="1" noChangeAspect="1" noMove="1" noResize="1" noEditPoints="1" noAdjustHandles="1" noChangeArrowheads="1" noChangeShapeType="1" noTextEdit="1"/>
              </p:cNvSpPr>
              <p:nvPr/>
            </p:nvSpPr>
            <p:spPr bwMode="auto">
              <a:xfrm>
                <a:off x="1143003" y="2438062"/>
                <a:ext cx="6858001" cy="784830"/>
              </a:xfrm>
              <a:prstGeom prst="rect">
                <a:avLst/>
              </a:prstGeom>
              <a:blipFill>
                <a:blip r:embed="rId4"/>
                <a:stretch>
                  <a:fillRect l="-356" t="-1550" b="-69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6"/>
              <p:cNvSpPr txBox="1">
                <a:spLocks noChangeArrowheads="1"/>
              </p:cNvSpPr>
              <p:nvPr/>
            </p:nvSpPr>
            <p:spPr bwMode="auto">
              <a:xfrm>
                <a:off x="4403254" y="3222884"/>
                <a:ext cx="3608141" cy="29433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1500" dirty="0">
                    <a:solidFill>
                      <a:srgbClr val="000000"/>
                    </a:solidFill>
                    <a:ea typeface="ＭＳ Ｐゴシック"/>
                  </a:rPr>
                  <a:t>b) Forces on hanging gymnast</a:t>
                </a:r>
              </a:p>
              <a:p>
                <a:pPr eaLnBrk="1" fontAlgn="base" hangingPunct="1">
                  <a:spcBef>
                    <a:spcPct val="0"/>
                  </a:spcBef>
                  <a:spcAft>
                    <a:spcPct val="0"/>
                  </a:spcAft>
                </a:pPr>
                <a:r>
                  <a:rPr lang="en-US" altLang="en-US" sz="1500" dirty="0">
                    <a:solidFill>
                      <a:srgbClr val="000000"/>
                    </a:solidFill>
                    <a:ea typeface="ＭＳ Ｐゴシック"/>
                  </a:rPr>
                  <a:t>	</a:t>
                </a:r>
                <a14:m>
                  <m:oMath xmlns:m="http://schemas.openxmlformats.org/officeDocument/2006/math">
                    <m:nary>
                      <m:naryPr>
                        <m:chr m:val="∑"/>
                        <m:subHide m:val="on"/>
                        <m:supHide m:val="on"/>
                        <m:ctrlPr>
                          <a:rPr lang="en-US" altLang="en-US" sz="1500" i="1">
                            <a:solidFill>
                              <a:srgbClr val="000000"/>
                            </a:solidFill>
                            <a:latin typeface="Cambria Math" panose="02040503050406030204" pitchFamily="18" charset="0"/>
                          </a:rPr>
                        </m:ctrlPr>
                      </m:naryPr>
                      <m:sub/>
                      <m:sup/>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𝐹</m:t>
                            </m:r>
                          </m:e>
                          <m:sub>
                            <m:r>
                              <a:rPr lang="en-US" altLang="en-US" sz="1500" i="1">
                                <a:solidFill>
                                  <a:srgbClr val="000000"/>
                                </a:solidFill>
                                <a:latin typeface="Cambria Math" panose="02040503050406030204" pitchFamily="18" charset="0"/>
                              </a:rPr>
                              <m:t>𝑦</m:t>
                            </m:r>
                          </m:sub>
                        </m:sSub>
                        <m:r>
                          <a:rPr lang="en-US" altLang="en-US" sz="1500" i="1">
                            <a:solidFill>
                              <a:srgbClr val="000000"/>
                            </a:solidFill>
                            <a:latin typeface="Cambria Math" panose="02040503050406030204" pitchFamily="18" charset="0"/>
                          </a:rPr>
                          <m:t>=0</m:t>
                        </m:r>
                      </m:e>
                    </m:nary>
                    <m:groupChr>
                      <m:groupChrPr>
                        <m:chr m:val="↔"/>
                        <m:pos m:val="top"/>
                        <m:ctrlPr>
                          <a:rPr lang="en-US" altLang="en-US" sz="1500" i="1">
                            <a:solidFill>
                              <a:srgbClr val="000000"/>
                            </a:solidFill>
                            <a:latin typeface="Cambria Math" panose="02040503050406030204" pitchFamily="18" charset="0"/>
                          </a:rPr>
                        </m:ctrlPr>
                      </m:groupChrPr>
                      <m:e>
                        <m:r>
                          <m:rPr>
                            <m:brk m:alnAt="1"/>
                          </m:rPr>
                          <a:rPr lang="en-US" altLang="en-US" sz="1500" i="1">
                            <a:solidFill>
                              <a:srgbClr val="000000"/>
                            </a:solidFill>
                            <a:latin typeface="Cambria Math" panose="02040503050406030204" pitchFamily="18" charset="0"/>
                          </a:rPr>
                          <m:t> </m:t>
                        </m:r>
                      </m:e>
                    </m:groupChr>
                    <m:r>
                      <a:rPr lang="en-US" altLang="en-US" sz="1500" i="1">
                        <a:solidFill>
                          <a:srgbClr val="000000"/>
                        </a:solidFill>
                        <a:latin typeface="Cambria Math" panose="02040503050406030204" pitchFamily="18" charset="0"/>
                      </a:rPr>
                      <m:t> </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1</m:t>
                        </m:r>
                      </m:sub>
                    </m:sSub>
                    <m:r>
                      <a:rPr lang="en-US" altLang="en-US" sz="1500" i="1">
                        <a:solidFill>
                          <a:srgbClr val="000000"/>
                        </a:solidFill>
                        <a:latin typeface="Cambria Math" panose="02040503050406030204" pitchFamily="18" charset="0"/>
                      </a:rPr>
                      <m:t>−</m:t>
                    </m:r>
                    <m:r>
                      <a:rPr lang="en-US" altLang="en-US" sz="1500" i="1">
                        <a:solidFill>
                          <a:srgbClr val="000000"/>
                        </a:solidFill>
                        <a:latin typeface="Cambria Math" panose="02040503050406030204" pitchFamily="18" charset="0"/>
                      </a:rPr>
                      <m:t>𝑊</m:t>
                    </m:r>
                    <m:r>
                      <a:rPr lang="en-US" altLang="en-US" sz="1500" i="1">
                        <a:solidFill>
                          <a:srgbClr val="000000"/>
                        </a:solidFill>
                        <a:latin typeface="Cambria Math" panose="02040503050406030204" pitchFamily="18" charset="0"/>
                      </a:rPr>
                      <m:t>=0; </m:t>
                    </m:r>
                  </m:oMath>
                </a14:m>
                <a:endParaRPr lang="en-US" altLang="en-US" sz="1500" dirty="0">
                  <a:solidFill>
                    <a:srgbClr val="000000"/>
                  </a:solidFill>
                  <a:ea typeface="ＭＳ Ｐゴシック"/>
                </a:endParaRPr>
              </a:p>
              <a:p>
                <a:pPr eaLnBrk="1" fontAlgn="base" hangingPunct="1">
                  <a:spcBef>
                    <a:spcPct val="0"/>
                  </a:spcBef>
                  <a:spcAft>
                    <a:spcPct val="0"/>
                  </a:spcAft>
                </a:pPr>
                <a:r>
                  <a:rPr lang="en-US" altLang="en-US" sz="1500" dirty="0">
                    <a:solidFill>
                      <a:srgbClr val="000000"/>
                    </a:solidFill>
                    <a:ea typeface="ＭＳ Ｐゴシック"/>
                  </a:rPr>
                  <a:t>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1</m:t>
                        </m:r>
                      </m:sub>
                    </m:sSub>
                    <m:r>
                      <a:rPr lang="en-US" altLang="en-US" sz="1500" i="1">
                        <a:solidFill>
                          <a:srgbClr val="000000"/>
                        </a:solidFill>
                        <a:latin typeface="Cambria Math" panose="02040503050406030204" pitchFamily="18" charset="0"/>
                      </a:rPr>
                      <m:t>=</m:t>
                    </m:r>
                    <m:r>
                      <a:rPr lang="en-US" altLang="en-US" sz="1500" i="1">
                        <a:solidFill>
                          <a:srgbClr val="000000"/>
                        </a:solidFill>
                        <a:latin typeface="Cambria Math" panose="02040503050406030204" pitchFamily="18" charset="0"/>
                      </a:rPr>
                      <m:t>𝑊</m:t>
                    </m:r>
                    <m:r>
                      <a:rPr lang="en-US" altLang="en-US" sz="1500" i="1">
                        <a:solidFill>
                          <a:srgbClr val="000000"/>
                        </a:solidFill>
                        <a:latin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1</m:t>
                        </m:r>
                      </m:sub>
                    </m:sSub>
                    <m:r>
                      <a:rPr lang="en-US" altLang="en-US" sz="1500" i="1">
                        <a:solidFill>
                          <a:srgbClr val="000000"/>
                        </a:solidFill>
                        <a:latin typeface="Cambria Math" panose="02040503050406030204" pitchFamily="18" charset="0"/>
                      </a:rPr>
                      <m:t>=500</m:t>
                    </m:r>
                    <m:r>
                      <a:rPr lang="en-US" altLang="en-US" sz="1500" i="1">
                        <a:solidFill>
                          <a:srgbClr val="000000"/>
                        </a:solidFill>
                        <a:latin typeface="Cambria Math" panose="02040503050406030204" pitchFamily="18" charset="0"/>
                      </a:rPr>
                      <m:t>𝑁</m:t>
                    </m:r>
                  </m:oMath>
                </a14:m>
                <a:endParaRPr lang="en-US" altLang="en-US" sz="1500" dirty="0">
                  <a:solidFill>
                    <a:srgbClr val="000000"/>
                  </a:solidFill>
                  <a:ea typeface="ＭＳ Ｐゴシック"/>
                </a:endParaRPr>
              </a:p>
              <a:p>
                <a:pPr eaLnBrk="1" fontAlgn="base" hangingPunct="1">
                  <a:spcBef>
                    <a:spcPct val="0"/>
                  </a:spcBef>
                  <a:spcAft>
                    <a:spcPct val="0"/>
                  </a:spcAft>
                </a:pPr>
                <a:endParaRPr lang="en-US" altLang="en-US" sz="1500" dirty="0">
                  <a:solidFill>
                    <a:srgbClr val="000000"/>
                  </a:solidFill>
                  <a:ea typeface="ＭＳ Ｐゴシック"/>
                </a:endParaRPr>
              </a:p>
              <a:p>
                <a:pPr eaLnBrk="1" fontAlgn="base" hangingPunct="1">
                  <a:spcBef>
                    <a:spcPct val="0"/>
                  </a:spcBef>
                  <a:spcAft>
                    <a:spcPct val="0"/>
                  </a:spcAft>
                </a:pPr>
                <a:r>
                  <a:rPr lang="en-US" altLang="en-US" sz="1500" dirty="0">
                    <a:solidFill>
                      <a:srgbClr val="000000"/>
                    </a:solidFill>
                    <a:ea typeface="ＭＳ Ｐゴシック"/>
                  </a:rPr>
                  <a:t>c) Forces on rope</a:t>
                </a:r>
              </a:p>
              <a:p>
                <a:pPr eaLnBrk="1" fontAlgn="base" hangingPunct="1">
                  <a:spcBef>
                    <a:spcPct val="0"/>
                  </a:spcBef>
                  <a:spcAft>
                    <a:spcPct val="0"/>
                  </a:spcAft>
                </a:pPr>
                <a:r>
                  <a:rPr lang="en-US" altLang="en-US" sz="1500" dirty="0">
                    <a:solidFill>
                      <a:srgbClr val="000000"/>
                    </a:solidFill>
                    <a:ea typeface="ＭＳ Ｐゴシック"/>
                  </a:rPr>
                  <a:t>	</a:t>
                </a:r>
                <a14:m>
                  <m:oMath xmlns:m="http://schemas.openxmlformats.org/officeDocument/2006/math">
                    <m:nary>
                      <m:naryPr>
                        <m:chr m:val="∑"/>
                        <m:subHide m:val="on"/>
                        <m:supHide m:val="on"/>
                        <m:ctrlPr>
                          <a:rPr lang="en-US" altLang="en-US" sz="1500" i="1">
                            <a:solidFill>
                              <a:srgbClr val="000000"/>
                            </a:solidFill>
                            <a:latin typeface="Cambria Math" panose="02040503050406030204" pitchFamily="18" charset="0"/>
                          </a:rPr>
                        </m:ctrlPr>
                      </m:naryPr>
                      <m:sub/>
                      <m:sup/>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𝐹</m:t>
                            </m:r>
                          </m:e>
                          <m:sub>
                            <m:r>
                              <a:rPr lang="en-US" altLang="en-US" sz="1500" i="1">
                                <a:solidFill>
                                  <a:srgbClr val="000000"/>
                                </a:solidFill>
                                <a:latin typeface="Cambria Math" panose="02040503050406030204" pitchFamily="18" charset="0"/>
                              </a:rPr>
                              <m:t>𝑦</m:t>
                            </m:r>
                          </m:sub>
                        </m:sSub>
                        <m:r>
                          <a:rPr lang="en-US" altLang="en-US" sz="1500" i="1">
                            <a:solidFill>
                              <a:srgbClr val="000000"/>
                            </a:solidFill>
                            <a:latin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1</m:t>
                            </m:r>
                          </m:sub>
                        </m:sSub>
                        <m:r>
                          <a:rPr lang="en-US" altLang="en-US" sz="1500" i="1">
                            <a:solidFill>
                              <a:srgbClr val="000000"/>
                            </a:solidFill>
                            <a:latin typeface="Cambria Math" panose="02040503050406030204" pitchFamily="18" charset="0"/>
                          </a:rPr>
                          <m:t>−100</m:t>
                        </m:r>
                        <m:r>
                          <a:rPr lang="en-US" altLang="en-US" sz="1500" i="1">
                            <a:solidFill>
                              <a:srgbClr val="000000"/>
                            </a:solidFill>
                            <a:latin typeface="Cambria Math" panose="02040503050406030204" pitchFamily="18" charset="0"/>
                          </a:rPr>
                          <m:t>𝑁</m:t>
                        </m:r>
                        <m:r>
                          <a:rPr lang="en-US" altLang="en-US" sz="1500" i="1">
                            <a:solidFill>
                              <a:srgbClr val="000000"/>
                            </a:solidFill>
                            <a:latin typeface="Cambria Math" panose="02040503050406030204" pitchFamily="18" charset="0"/>
                          </a:rPr>
                          <m:t>−500</m:t>
                        </m:r>
                        <m:r>
                          <a:rPr lang="en-US" altLang="en-US" sz="1500" i="1">
                            <a:solidFill>
                              <a:srgbClr val="000000"/>
                            </a:solidFill>
                            <a:latin typeface="Cambria Math" panose="02040503050406030204" pitchFamily="18" charset="0"/>
                          </a:rPr>
                          <m:t>𝑁</m:t>
                        </m:r>
                        <m:r>
                          <a:rPr lang="en-US" altLang="en-US" sz="1500" i="1">
                            <a:solidFill>
                              <a:srgbClr val="000000"/>
                            </a:solidFill>
                            <a:latin typeface="Cambria Math" panose="02040503050406030204" pitchFamily="18" charset="0"/>
                          </a:rPr>
                          <m:t>=0;</m:t>
                        </m:r>
                      </m:e>
                    </m:nary>
                  </m:oMath>
                </a14:m>
                <a:endParaRPr lang="en-US" altLang="en-US" sz="1500" dirty="0">
                  <a:solidFill>
                    <a:srgbClr val="000000"/>
                  </a:solidFill>
                  <a:ea typeface="ＭＳ Ｐゴシック"/>
                </a:endParaRPr>
              </a:p>
              <a:p>
                <a:pPr eaLnBrk="1" fontAlgn="base" hangingPunct="1">
                  <a:spcBef>
                    <a:spcPct val="0"/>
                  </a:spcBef>
                  <a:spcAft>
                    <a:spcPct val="0"/>
                  </a:spcAft>
                </a:pP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2</m:t>
                        </m:r>
                      </m:sub>
                    </m:sSub>
                    <m:r>
                      <a:rPr lang="en-US" altLang="en-US" sz="1500" i="1">
                        <a:solidFill>
                          <a:srgbClr val="000000"/>
                        </a:solidFill>
                        <a:latin typeface="Cambria Math" panose="02040503050406030204" pitchFamily="18" charset="0"/>
                      </a:rPr>
                      <m:t>=600</m:t>
                    </m:r>
                    <m:r>
                      <a:rPr lang="en-US" altLang="en-US" sz="1500" i="1">
                        <a:solidFill>
                          <a:srgbClr val="000000"/>
                        </a:solidFill>
                        <a:latin typeface="Cambria Math" panose="02040503050406030204" pitchFamily="18" charset="0"/>
                      </a:rPr>
                      <m:t>𝑁</m:t>
                    </m:r>
                    <m:r>
                      <a:rPr lang="en-US" altLang="en-US" sz="1500" i="1">
                        <a:solidFill>
                          <a:srgbClr val="000000"/>
                        </a:solidFill>
                        <a:latin typeface="Cambria Math" panose="02040503050406030204" pitchFamily="18" charset="0"/>
                      </a:rPr>
                      <m:t>;</m:t>
                    </m:r>
                  </m:oMath>
                </a14:m>
                <a:r>
                  <a:rPr lang="en-US" altLang="en-US" sz="1500" dirty="0">
                    <a:solidFill>
                      <a:srgbClr val="000000"/>
                    </a:solidFill>
                    <a:ea typeface="ＭＳ Ｐゴシック"/>
                  </a:rPr>
                  <a:t> Tension on the top of the rope.</a:t>
                </a:r>
              </a:p>
              <a:p>
                <a:pPr eaLnBrk="1" fontAlgn="base" hangingPunct="1">
                  <a:spcBef>
                    <a:spcPct val="0"/>
                  </a:spcBef>
                  <a:spcAft>
                    <a:spcPct val="0"/>
                  </a:spcAft>
                </a:pPr>
                <a:endParaRPr lang="en-US" altLang="en-US" sz="1500" dirty="0">
                  <a:solidFill>
                    <a:srgbClr val="000000"/>
                  </a:solidFill>
                  <a:ea typeface="ＭＳ Ｐゴシック"/>
                </a:endParaRPr>
              </a:p>
              <a:p>
                <a:pPr eaLnBrk="1" fontAlgn="base" hangingPunct="1">
                  <a:spcBef>
                    <a:spcPct val="0"/>
                  </a:spcBef>
                  <a:spcAft>
                    <a:spcPct val="0"/>
                  </a:spcAft>
                </a:pPr>
                <a:r>
                  <a:rPr lang="en-US" altLang="en-US" sz="1500" dirty="0">
                    <a:solidFill>
                      <a:srgbClr val="000000"/>
                    </a:solidFill>
                    <a:ea typeface="ＭＳ Ｐゴシック"/>
                  </a:rPr>
                  <a:t>d) Forces on ceiling (partial)</a:t>
                </a:r>
              </a:p>
              <a:p>
                <a:pPr eaLnBrk="1" fontAlgn="base" hangingPunct="1">
                  <a:spcBef>
                    <a:spcPct val="0"/>
                  </a:spcBef>
                  <a:spcAft>
                    <a:spcPct val="0"/>
                  </a:spcAft>
                </a:pPr>
                <a:r>
                  <a:rPr lang="en-US" altLang="en-US" sz="1500" dirty="0">
                    <a:solidFill>
                      <a:srgbClr val="000000"/>
                    </a:solidFill>
                    <a:ea typeface="ＭＳ Ｐゴシック"/>
                  </a:rPr>
                  <a:t>	Rope exerts a downward force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2</m:t>
                        </m:r>
                      </m:sub>
                    </m:sSub>
                  </m:oMath>
                </a14:m>
                <a:r>
                  <a:rPr lang="en-US" altLang="en-US" sz="1500" dirty="0">
                    <a:solidFill>
                      <a:srgbClr val="000000"/>
                    </a:solidFill>
                    <a:ea typeface="ＭＳ Ｐゴシック"/>
                  </a:rPr>
                  <a:t> on the ceiling. </a:t>
                </a:r>
              </a:p>
            </p:txBody>
          </p:sp>
        </mc:Choice>
        <mc:Fallback xmlns="">
          <p:sp>
            <p:nvSpPr>
              <p:cNvPr id="11" name="TextBox 6"/>
              <p:cNvSpPr txBox="1">
                <a:spLocks noRot="1" noChangeAspect="1" noMove="1" noResize="1" noEditPoints="1" noAdjustHandles="1" noChangeArrowheads="1" noChangeShapeType="1" noTextEdit="1"/>
              </p:cNvSpPr>
              <p:nvPr/>
            </p:nvSpPr>
            <p:spPr bwMode="auto">
              <a:xfrm>
                <a:off x="4403254" y="3222884"/>
                <a:ext cx="3608141" cy="2943306"/>
              </a:xfrm>
              <a:prstGeom prst="rect">
                <a:avLst/>
              </a:prstGeom>
              <a:blipFill>
                <a:blip r:embed="rId5"/>
                <a:stretch>
                  <a:fillRect l="-7264" t="-4348" b="-1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 name="TextBox 11"/>
          <p:cNvSpPr txBox="1"/>
          <p:nvPr/>
        </p:nvSpPr>
        <p:spPr>
          <a:xfrm>
            <a:off x="5837767" y="4544485"/>
            <a:ext cx="105191" cy="230832"/>
          </a:xfrm>
          <a:prstGeom prst="rect">
            <a:avLst/>
          </a:prstGeom>
          <a:solidFill>
            <a:schemeClr val="bg1"/>
          </a:solidFill>
        </p:spPr>
        <p:txBody>
          <a:bodyPr wrap="square" rtlCol="0">
            <a:spAutoFit/>
          </a:bodyPr>
          <a:lstStyle/>
          <a:p>
            <a:pPr fontAlgn="base">
              <a:spcBef>
                <a:spcPct val="0"/>
              </a:spcBef>
              <a:spcAft>
                <a:spcPct val="0"/>
              </a:spcAft>
            </a:pPr>
            <a:r>
              <a:rPr lang="en-US" sz="900" dirty="0">
                <a:solidFill>
                  <a:srgbClr val="000000"/>
                </a:solidFill>
                <a:latin typeface="Times New Roman" panose="02020603050405020304" pitchFamily="18" charset="0"/>
                <a:ea typeface="ＭＳ Ｐゴシック"/>
              </a:rPr>
              <a:t>2</a:t>
            </a: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EA7FA07D-0B51-4DA9-A678-C9B58D74FBB9}"/>
                  </a:ext>
                </a:extLst>
              </p14:cNvPr>
              <p14:cNvContentPartPr/>
              <p14:nvPr/>
            </p14:nvContentPartPr>
            <p14:xfrm>
              <a:off x="843742" y="4775317"/>
              <a:ext cx="4455000" cy="1692000"/>
            </p14:xfrm>
          </p:contentPart>
        </mc:Choice>
        <mc:Fallback>
          <p:pic>
            <p:nvPicPr>
              <p:cNvPr id="2" name="Ink 1">
                <a:extLst>
                  <a:ext uri="{FF2B5EF4-FFF2-40B4-BE49-F238E27FC236}">
                    <a16:creationId xmlns:a16="http://schemas.microsoft.com/office/drawing/2014/main" id="{EA7FA07D-0B51-4DA9-A678-C9B58D74FBB9}"/>
                  </a:ext>
                </a:extLst>
              </p:cNvPr>
              <p:cNvPicPr/>
              <p:nvPr/>
            </p:nvPicPr>
            <p:blipFill>
              <a:blip r:embed="rId7"/>
              <a:stretch>
                <a:fillRect/>
              </a:stretch>
            </p:blipFill>
            <p:spPr>
              <a:xfrm>
                <a:off x="834382" y="4765957"/>
                <a:ext cx="4473720" cy="1710720"/>
              </a:xfrm>
              <a:prstGeom prst="rect">
                <a:avLst/>
              </a:prstGeom>
            </p:spPr>
          </p:pic>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09204" y="957572"/>
            <a:ext cx="6858000" cy="1241822"/>
          </a:xfrm>
        </p:spPr>
        <p:txBody>
          <a:bodyPr>
            <a:normAutofit/>
          </a:bodyPr>
          <a:lstStyle/>
          <a:p>
            <a:r>
              <a:rPr lang="en-US" sz="3000" dirty="0">
                <a:solidFill>
                  <a:srgbClr val="FF0000"/>
                </a:solidFill>
              </a:rPr>
              <a:t>Box on a horizontal table</a:t>
            </a:r>
          </a:p>
        </p:txBody>
      </p:sp>
      <p:pic>
        <p:nvPicPr>
          <p:cNvPr id="72" name="Picture 71"/>
          <p:cNvPicPr>
            <a:picLocks noChangeAspect="1"/>
          </p:cNvPicPr>
          <p:nvPr/>
        </p:nvPicPr>
        <p:blipFill>
          <a:blip r:embed="rId2"/>
          <a:stretch>
            <a:fillRect/>
          </a:stretch>
        </p:blipFill>
        <p:spPr>
          <a:xfrm>
            <a:off x="250323" y="3366976"/>
            <a:ext cx="8893678" cy="2205908"/>
          </a:xfrm>
          <a:prstGeom prst="rect">
            <a:avLst/>
          </a:prstGeom>
        </p:spPr>
      </p:pic>
      <p:sp>
        <p:nvSpPr>
          <p:cNvPr id="73" name="TextBox 72"/>
          <p:cNvSpPr txBox="1"/>
          <p:nvPr/>
        </p:nvSpPr>
        <p:spPr>
          <a:xfrm>
            <a:off x="432658" y="1644384"/>
            <a:ext cx="4835258" cy="71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An 80 N  box is pulled at an horizontal table.  Kinetic friction is 1/4 ,static friction is ½. What is the friction f on the box if the tension T on the rope is  a. 0 N, b. 25  N, c.39 N,d.41 N, e.150 N  ?</a:t>
            </a:r>
          </a:p>
        </p:txBody>
      </p:sp>
    </p:spTree>
    <p:extLst>
      <p:ext uri="{BB962C8B-B14F-4D97-AF65-F5344CB8AC3E}">
        <p14:creationId xmlns:p14="http://schemas.microsoft.com/office/powerpoint/2010/main" val="4080063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391886" y="3352800"/>
                <a:ext cx="8534399" cy="36507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Two boxes and a pulley with friction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What is the tension in the rope?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What is the tension in the rope?</a:t>
                </a:r>
                <a:endParaRPr kumimoji="0" lang="en-US" altLang="en-US" sz="1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Y: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=49</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and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𝑓𝑟</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=0.2∗49=9.8</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𝑓𝑟</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𝑓𝑟</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oMath>
                </a14:m>
                <a: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(box I)</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(box II)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𝑓𝑟</m:t>
                        </m:r>
                      </m:sub>
                    </m:sSub>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d>
                      <m:dPr>
                        <m:ctrlP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𝑎</m:t>
                        </m:r>
                      </m:e>
                    </m:d>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𝑎</m:t>
                    </m:r>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𝑓𝑟</m:t>
                            </m:r>
                          </m:sub>
                        </m:sSub>
                      </m:num>
                      <m:den>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den>
                    </m:f>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1.4</m:t>
                    </m:r>
                    <m:f>
                      <m:f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num>
                      <m:den>
                        <m:sSup>
                          <m:sSup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m:t>
                            </m:r>
                          </m:e>
                          <m:sup>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den>
                    </m:f>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d>
                      <m:d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d>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=17</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391886" y="3352800"/>
                <a:ext cx="8534399" cy="3650743"/>
              </a:xfrm>
              <a:prstGeom prst="rect">
                <a:avLst/>
              </a:prstGeom>
              <a:blipFill rotWithShape="0">
                <a:blip r:embed="rId2" cstate="print"/>
                <a:stretch>
                  <a:fillRect l="-571" t="-835"/>
                </a:stretch>
              </a:blipFill>
            </p:spPr>
            <p:txBody>
              <a:bodyPr/>
              <a:lstStyle/>
              <a:p>
                <a:r>
                  <a:rPr lang="en-US">
                    <a:noFill/>
                  </a:rPr>
                  <a:t> </a:t>
                </a:r>
              </a:p>
            </p:txBody>
          </p:sp>
        </mc:Fallback>
      </mc:AlternateContent>
      <p:pic>
        <p:nvPicPr>
          <p:cNvPr id="4" name="Picture 6" descr="FG05_007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04800"/>
            <a:ext cx="4267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G05_007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838200"/>
            <a:ext cx="3156688" cy="236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G05_007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2209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7526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0000"/>
                </a:solidFill>
                <a:effectLst/>
                <a:uLnTx/>
                <a:uFillTx/>
                <a:latin typeface="Times New Roman"/>
                <a:ea typeface="+mj-ea"/>
                <a:cs typeface="+mj-cs"/>
              </a:rPr>
              <a:t>Dynamic motion problem: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0000"/>
                </a:solidFill>
                <a:effectLst/>
                <a:uLnTx/>
                <a:uFillTx/>
                <a:latin typeface="Times New Roman"/>
                <a:ea typeface="+mj-ea"/>
                <a:cs typeface="+mj-cs"/>
              </a:rPr>
              <a:t>Two boxes and a pulley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0" y="0"/>
            <a:ext cx="9144000" cy="1077218"/>
          </a:xfrm>
        </p:spPr>
        <p:txBody>
          <a:bodyPr/>
          <a:lstStyle/>
          <a:p>
            <a:r>
              <a:rPr lang="en-US" dirty="0"/>
              <a:t>An Example Involving Two Systems –Example 5.4 </a:t>
            </a:r>
            <a:r>
              <a:rPr lang="en-US" dirty="0">
                <a:solidFill>
                  <a:srgbClr val="FF0000"/>
                </a:solidFill>
              </a:rPr>
              <a:t>Two boxes</a:t>
            </a:r>
          </a:p>
        </p:txBody>
      </p:sp>
      <p:sp>
        <p:nvSpPr>
          <p:cNvPr id="152579" name="Rectangle 3"/>
          <p:cNvSpPr>
            <a:spLocks noGrp="1" noChangeArrowheads="1"/>
          </p:cNvSpPr>
          <p:nvPr>
            <p:ph idx="1"/>
          </p:nvPr>
        </p:nvSpPr>
        <p:spPr/>
        <p:txBody>
          <a:bodyPr/>
          <a:lstStyle/>
          <a:p>
            <a:r>
              <a:rPr lang="en-US" sz="2400" dirty="0"/>
              <a:t>This example brings</a:t>
            </a:r>
            <a:br>
              <a:rPr lang="en-US" sz="2400" dirty="0"/>
            </a:br>
            <a:r>
              <a:rPr lang="en-US" sz="2400" dirty="0"/>
              <a:t>nearly every topic we</a:t>
            </a:r>
            <a:br>
              <a:rPr lang="en-US" sz="2400" dirty="0"/>
            </a:br>
            <a:r>
              <a:rPr lang="en-US" sz="2400" dirty="0"/>
              <a:t>have covered so far in</a:t>
            </a:r>
            <a:br>
              <a:rPr lang="en-US" sz="2400" dirty="0"/>
            </a:br>
            <a:r>
              <a:rPr lang="en-US" sz="2400" dirty="0"/>
              <a:t>the course.</a:t>
            </a:r>
          </a:p>
          <a:p>
            <a:r>
              <a:rPr lang="en-US" sz="2400" dirty="0"/>
              <a:t>This is an </a:t>
            </a:r>
            <a:r>
              <a:rPr lang="en-US" sz="2400" i="1" dirty="0"/>
              <a:t>equilibrium</a:t>
            </a:r>
            <a:br>
              <a:rPr lang="en-US" sz="2400" i="1" dirty="0"/>
            </a:br>
            <a:r>
              <a:rPr lang="en-US" sz="2400" i="1" dirty="0"/>
              <a:t>problem</a:t>
            </a:r>
            <a:r>
              <a:rPr lang="en-US" sz="2400" dirty="0"/>
              <a:t> because</a:t>
            </a:r>
            <a:br>
              <a:rPr lang="en-US" sz="2400" dirty="0"/>
            </a:br>
            <a:r>
              <a:rPr lang="en-US" sz="2400" dirty="0"/>
              <a:t>system moves with</a:t>
            </a:r>
            <a:br>
              <a:rPr lang="en-US" sz="2400" dirty="0"/>
            </a:br>
            <a:r>
              <a:rPr lang="en-US" sz="2400" u="sng" dirty="0"/>
              <a:t>constant speed</a:t>
            </a:r>
            <a:r>
              <a:rPr lang="en-US" sz="2400" dirty="0"/>
              <a:t>!!</a:t>
            </a:r>
          </a:p>
          <a:p>
            <a:r>
              <a:rPr lang="en-US" sz="2400" dirty="0"/>
              <a:t>Note: </a:t>
            </a:r>
            <a:r>
              <a:rPr lang="en-US" sz="2400" i="1" dirty="0"/>
              <a:t>x</a:t>
            </a:r>
            <a:r>
              <a:rPr lang="en-US" sz="2400" dirty="0"/>
              <a:t>-axis for the cart does not have to align with the horizontal direction and is different from the bucket.</a:t>
            </a:r>
          </a:p>
        </p:txBody>
      </p:sp>
      <p:sp>
        <p:nvSpPr>
          <p:cNvPr id="14" name="Footer Placeholder 1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6" name="Picture 5" descr="05_05_Figure.jpg"/>
          <p:cNvPicPr>
            <a:picLocks noChangeAspect="1"/>
          </p:cNvPicPr>
          <p:nvPr/>
        </p:nvPicPr>
        <p:blipFill rotWithShape="1">
          <a:blip r:embed="rId2" cstate="print">
            <a:extLst>
              <a:ext uri="{28A0092B-C50C-407E-A947-70E740481C1C}">
                <a14:useLocalDpi xmlns:a14="http://schemas.microsoft.com/office/drawing/2010/main" val="0"/>
              </a:ext>
            </a:extLst>
          </a:blip>
          <a:srcRect b="4134"/>
          <a:stretch/>
        </p:blipFill>
        <p:spPr>
          <a:xfrm>
            <a:off x="4020444" y="1882309"/>
            <a:ext cx="4855297" cy="2378407"/>
          </a:xfrm>
          <a:prstGeom prst="rect">
            <a:avLst/>
          </a:prstGeom>
        </p:spPr>
      </p:pic>
    </p:spTree>
    <p:extLst>
      <p:ext uri="{BB962C8B-B14F-4D97-AF65-F5344CB8AC3E}">
        <p14:creationId xmlns:p14="http://schemas.microsoft.com/office/powerpoint/2010/main" val="756698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0" y="0"/>
            <a:ext cx="7772400" cy="1143000"/>
          </a:xfrm>
        </p:spPr>
        <p:txBody>
          <a:bodyPr/>
          <a:lstStyle/>
          <a:p>
            <a:pPr eaLnBrk="1" hangingPunct="1"/>
            <a:r>
              <a:rPr lang="en-US" altLang="en-US">
                <a:solidFill>
                  <a:srgbClr val="FF0000"/>
                </a:solidFill>
              </a:rPr>
              <a:t>The skier with friction</a:t>
            </a:r>
            <a:br>
              <a:rPr lang="en-US" altLang="en-US">
                <a:solidFill>
                  <a:srgbClr val="FF0000"/>
                </a:solidFill>
              </a:rPr>
            </a:br>
            <a:endParaRPr lang="en-US" altLang="en-US">
              <a:solidFill>
                <a:srgbClr val="FF0000"/>
              </a:solidFill>
            </a:endParaRPr>
          </a:p>
        </p:txBody>
      </p:sp>
      <p:sp>
        <p:nvSpPr>
          <p:cNvPr id="11267" name="Rectangle 4" descr="Green marble"/>
          <p:cNvSpPr>
            <a:spLocks noChangeArrowheads="1"/>
          </p:cNvSpPr>
          <p:nvPr/>
        </p:nvSpPr>
        <p:spPr bwMode="auto">
          <a:xfrm>
            <a:off x="457200" y="533400"/>
            <a:ext cx="7769225" cy="82550"/>
          </a:xfrm>
          <a:prstGeom prst="rect">
            <a:avLst/>
          </a:prstGeom>
          <a:blipFill dpi="0" rotWithShape="0">
            <a:blip r:embed="rId2" cstate="print"/>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1268" name="Picture 6" descr="FG05_00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62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descr="FG05_008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6858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8" descr="FG05_008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3733800"/>
            <a:ext cx="3886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9"/>
          <p:cNvSpPr txBox="1">
            <a:spLocks noChangeArrowheads="1"/>
          </p:cNvSpPr>
          <p:nvPr/>
        </p:nvSpPr>
        <p:spPr bwMode="auto">
          <a:xfrm>
            <a:off x="990600" y="5029200"/>
            <a:ext cx="3352800" cy="1379538"/>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0.01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Winning (acceleration) does not depend on mass!</a:t>
            </a:r>
          </a:p>
        </p:txBody>
      </p:sp>
      <p:sp>
        <p:nvSpPr>
          <p:cNvPr id="2" name="TextBox 1"/>
          <p:cNvSpPr txBox="1"/>
          <p:nvPr/>
        </p:nvSpPr>
        <p:spPr>
          <a:xfrm>
            <a:off x="945958" y="4267200"/>
            <a:ext cx="3289683" cy="830997"/>
          </a:xfrm>
          <a:prstGeom prst="rect">
            <a:avLst/>
          </a:prstGeom>
          <a:noFill/>
        </p:spPr>
        <p:txBody>
          <a:bodyPr wrap="none" rtlCol="0">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lphaLcParen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What is acceleration?</a:t>
            </a:r>
          </a:p>
          <a:p>
            <a:pPr marL="457200" marR="0" lvl="0" indent="-457200" algn="l" defTabSz="914400" rtl="0" eaLnBrk="1" fontAlgn="base" latinLnBrk="0" hangingPunct="1">
              <a:lnSpc>
                <a:spcPct val="100000"/>
              </a:lnSpc>
              <a:spcBef>
                <a:spcPct val="0"/>
              </a:spcBef>
              <a:spcAft>
                <a:spcPct val="0"/>
              </a:spcAft>
              <a:buClrTx/>
              <a:buSzTx/>
              <a:buFontTx/>
              <a:buAutoNum type="alphaLcParenR"/>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2"/>
          <p:cNvSpPr txBox="1">
            <a:spLocks noChangeArrowheads="1"/>
          </p:cNvSpPr>
          <p:nvPr/>
        </p:nvSpPr>
        <p:spPr bwMode="auto">
          <a:xfrm>
            <a:off x="3200400" y="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Skier with friction</a:t>
            </a:r>
          </a:p>
        </p:txBody>
      </p:sp>
      <p:sp>
        <p:nvSpPr>
          <p:cNvPr id="4" name="Rectangle 3"/>
          <p:cNvSpPr/>
          <p:nvPr/>
        </p:nvSpPr>
        <p:spPr>
          <a:xfrm>
            <a:off x="457200" y="152400"/>
            <a:ext cx="2743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28600" y="3352800"/>
                <a:ext cx="9139989" cy="288874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What is acceleration?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14:m>
                  <m:oMath xmlns:m="http://schemas.openxmlformats.org/officeDocument/2006/math">
                    <m:r>
                      <m:rPr>
                        <m:sty m:val="p"/>
                      </m:rPr>
                      <a:rPr kumimoji="0" lang="el-GR"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θ</m:t>
                    </m:r>
                    <m: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m:t>
                        </m:r>
                      </m:e>
                      <m:sup>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p>
                    </m:sSup>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nary>
                      <m:naryPr>
                        <m:chr m:val="∑"/>
                        <m:subHide m:val="on"/>
                        <m:supHide m:val="on"/>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sup/>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𝑚𝑎</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𝑚𝑔𝑠𝑖𝑛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m:t>
                        </m:r>
                      </m:e>
                    </m:nary>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𝑎𝑛𝑑</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𝑐𝑜𝑠</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30</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      </m:t>
                    </m:r>
                    <m: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𝑔𝑦</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𝑚𝑔𝑐𝑜𝑠</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30</m:t>
                    </m:r>
                  </m:oMath>
                </a14:m>
                <a: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sub>
                    </m:sSub>
                  </m:oMath>
                </a14:m>
                <a:endPar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𝑚𝑔𝑠𝑖𝑛</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𝑚𝑔𝑠𝑖𝑛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30−</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𝑚𝑔𝑐𝑜𝑠</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30=</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=0.41</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𝑔</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9.8</m:t>
                    </m:r>
                    <m:f>
                      <m:f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num>
                      <m:den>
                        <m:sSup>
                          <m:sSup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e>
                          <m:sup>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den>
                    </m:f>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m:t>
                    </m:r>
                    <m:f>
                      <m:f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num>
                      <m:den>
                        <m:sSup>
                          <m:sSup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m:t>
                            </m:r>
                          </m:e>
                          <m:sup>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den>
                    </m:f>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Starting from rest, what is the velocity of the skier after 4 second?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=4∗4=16</m:t>
                    </m:r>
                    <m:f>
                      <m:f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num>
                      <m:den>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den>
                    </m:f>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228600" y="3352800"/>
                <a:ext cx="9139989" cy="2888740"/>
              </a:xfrm>
              <a:prstGeom prst="rect">
                <a:avLst/>
              </a:prstGeom>
              <a:blipFill rotWithShape="0">
                <a:blip r:embed="rId2"/>
                <a:stretch>
                  <a:fillRect l="-3736" t="-5696"/>
                </a:stretch>
              </a:blipFill>
            </p:spPr>
            <p:txBody>
              <a:bodyPr/>
              <a:lstStyle/>
              <a:p>
                <a:r>
                  <a:rPr lang="en-US">
                    <a:noFill/>
                  </a:rPr>
                  <a:t> </a:t>
                </a:r>
              </a:p>
            </p:txBody>
          </p:sp>
        </mc:Fallback>
      </mc:AlternateContent>
      <p:pic>
        <p:nvPicPr>
          <p:cNvPr id="2" name="Picture 1"/>
          <p:cNvPicPr>
            <a:picLocks noChangeAspect="1"/>
          </p:cNvPicPr>
          <p:nvPr/>
        </p:nvPicPr>
        <p:blipFill>
          <a:blip r:embed="rId3" cstate="print"/>
          <a:stretch>
            <a:fillRect/>
          </a:stretch>
        </p:blipFill>
        <p:spPr>
          <a:xfrm>
            <a:off x="4953000" y="425100"/>
            <a:ext cx="3886200" cy="3124200"/>
          </a:xfrm>
          <a:prstGeom prst="rect">
            <a:avLst/>
          </a:prstGeom>
        </p:spPr>
      </p:pic>
      <p:sp>
        <p:nvSpPr>
          <p:cNvPr id="6" name="TextBox 5"/>
          <p:cNvSpPr txBox="1"/>
          <p:nvPr/>
        </p:nvSpPr>
        <p:spPr>
          <a:xfrm>
            <a:off x="685800" y="1143000"/>
            <a:ext cx="4033476"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Initial step: select the right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reference frame: it’s up to 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and is a matter of convenience!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Effort to Move the Crate?</a:t>
            </a:r>
            <a:endParaRPr lang="en-AU" dirty="0"/>
          </a:p>
        </p:txBody>
      </p:sp>
      <p:sp>
        <p:nvSpPr>
          <p:cNvPr id="3" name="Content Placeholder 2"/>
          <p:cNvSpPr>
            <a:spLocks noGrp="1"/>
          </p:cNvSpPr>
          <p:nvPr>
            <p:ph sz="quarter" idx="13"/>
          </p:nvPr>
        </p:nvSpPr>
        <p:spPr>
          <a:xfrm>
            <a:off x="1485900" y="2024497"/>
            <a:ext cx="6172200" cy="721940"/>
          </a:xfrm>
        </p:spPr>
        <p:txBody>
          <a:bodyPr/>
          <a:lstStyle/>
          <a:p>
            <a:r>
              <a:rPr lang="en-US" dirty="0"/>
              <a:t>Dynamics as in the last chapter with a new force.</a:t>
            </a:r>
          </a:p>
          <a:p>
            <a:r>
              <a:rPr lang="en-US" dirty="0"/>
              <a:t>See the worked solution on page 135.</a:t>
            </a:r>
          </a:p>
        </p:txBody>
      </p:sp>
      <p:pic>
        <p:nvPicPr>
          <p:cNvPr id="4" name="Picture 3" descr="Diagram a. A person pulls a crate across the floor using a cable from left to right. Diagram b. Free body diagram for crate (origin) just before it starts to move. Vector n is a vertical arrow that points up on the positive y axis form origin. Vector w (500 N) is a vertical arrow that points down on the negative y axis from origin. Vector f sub s, max is a horizontal arrow that points to the left on the negative x axis from origin. Vector T (230 N) is a horizontal arrow that points to the right on the positive x axis. Diagram c. free body diagram for the crate moving at constant speed. Vector T (200 N) is a horizontal arrow that points to the left on the positive x axis from origin. Vector f sub k is a horizontal arrow that points to the left on the negative x axis from origin. These vectors have less magnitude than the previous diagram vectors."/>
          <p:cNvPicPr>
            <a:picLocks noChangeAspect="1"/>
          </p:cNvPicPr>
          <p:nvPr/>
        </p:nvPicPr>
        <p:blipFill rotWithShape="1">
          <a:blip r:embed="rId2" cstate="print">
            <a:extLst>
              <a:ext uri="{28A0092B-C50C-407E-A947-70E740481C1C}">
                <a14:useLocalDpi xmlns:a14="http://schemas.microsoft.com/office/drawing/2010/main" val="0"/>
              </a:ext>
            </a:extLst>
          </a:blip>
          <a:srcRect b="3477"/>
          <a:stretch/>
        </p:blipFill>
        <p:spPr>
          <a:xfrm>
            <a:off x="2368909" y="2888459"/>
            <a:ext cx="4406183" cy="2607242"/>
          </a:xfrm>
          <a:prstGeom prst="rect">
            <a:avLst/>
          </a:prstGeom>
        </p:spPr>
      </p:pic>
    </p:spTree>
    <p:extLst>
      <p:ext uri="{BB962C8B-B14F-4D97-AF65-F5344CB8AC3E}">
        <p14:creationId xmlns:p14="http://schemas.microsoft.com/office/powerpoint/2010/main" val="3423415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941763"/>
            <a:ext cx="23622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sign_financial_interest_cert0003.BMP"/>
          <p:cNvPicPr>
            <a:picLocks noChangeAspect="1"/>
          </p:cNvPicPr>
          <p:nvPr/>
        </p:nvPicPr>
        <p:blipFill>
          <a:blip r:embed="rId3">
            <a:extLst>
              <a:ext uri="{28A0092B-C50C-407E-A947-70E740481C1C}">
                <a14:useLocalDpi xmlns:a14="http://schemas.microsoft.com/office/drawing/2010/main" val="0"/>
              </a:ext>
            </a:extLst>
          </a:blip>
          <a:srcRect l="12677" t="55527" r="59483" b="24557"/>
          <a:stretch>
            <a:fillRect/>
          </a:stretch>
        </p:blipFill>
        <p:spPr bwMode="auto">
          <a:xfrm>
            <a:off x="3004131" y="4075645"/>
            <a:ext cx="2414587"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descr="sign_financial_interest_cert0003.BMP"/>
          <p:cNvPicPr>
            <a:picLocks noChangeAspect="1"/>
          </p:cNvPicPr>
          <p:nvPr/>
        </p:nvPicPr>
        <p:blipFill>
          <a:blip r:embed="rId4">
            <a:extLst>
              <a:ext uri="{28A0092B-C50C-407E-A947-70E740481C1C}">
                <a14:useLocalDpi xmlns:a14="http://schemas.microsoft.com/office/drawing/2010/main" val="0"/>
              </a:ext>
            </a:extLst>
          </a:blip>
          <a:srcRect l="42772" t="60368" r="36031" b="24557"/>
          <a:stretch>
            <a:fillRect/>
          </a:stretch>
        </p:blipFill>
        <p:spPr bwMode="auto">
          <a:xfrm>
            <a:off x="220237" y="4372508"/>
            <a:ext cx="21066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6"/>
          <p:cNvSpPr>
            <a:spLocks noChangeArrowheads="1"/>
          </p:cNvSpPr>
          <p:nvPr/>
        </p:nvSpPr>
        <p:spPr bwMode="auto">
          <a:xfrm>
            <a:off x="3611563" y="2719388"/>
            <a:ext cx="2927350" cy="73025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216693" y="234271"/>
                <a:ext cx="7924800" cy="321536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5.59 A block friction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25</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 knot and two weights </a:t>
                </a:r>
                <a14:m>
                  <m:oMath xmlns:m="http://schemas.openxmlformats.org/officeDocument/2006/math">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𝑊</m:t>
                    </m:r>
                    <m:d>
                      <m:d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d>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=60</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=12</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Find the friction force on the block at </a:t>
                </a:r>
                <a14:m>
                  <m:oMath xmlns:m="http://schemas.openxmlformats.org/officeDocument/2006/math">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for both objects. The tension in the vertical wire is ‘w’. Applying </a:t>
                </a:r>
                <a14:m>
                  <m:oMath xmlns:m="http://schemas.openxmlformats.org/officeDocument/2006/math">
                    <m:nary>
                      <m:naryPr>
                        <m:chr m:val="∑"/>
                        <m:subHide m:val="on"/>
                        <m:supHide m:val="on"/>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sup/>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𝑚𝑎</m:t>
                        </m:r>
                      </m:e>
                    </m:nary>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to the knot and to the block.</a:t>
                </a:r>
              </a:p>
              <a:p>
                <a:pPr marL="342900" marR="0" lvl="0" indent="-342900" algn="l" defTabSz="914400" rtl="0" eaLnBrk="1" fontAlgn="base" latinLnBrk="0" hangingPunct="1">
                  <a:lnSpc>
                    <a:spcPct val="100000"/>
                  </a:lnSpc>
                  <a:spcBef>
                    <a:spcPct val="0"/>
                  </a:spcBef>
                  <a:spcAft>
                    <a:spcPct val="0"/>
                  </a:spcAft>
                  <a:buClrTx/>
                  <a:buSzTx/>
                  <a:buFontTx/>
                  <a:buAutoNum type="alphaLcParenR"/>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d>
                      <m:dPr>
                        <m:begChr m:val=""/>
                        <m:endChr m:val="}"/>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eqArr>
                          <m:eqArr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eqArrPr>
                          <m:e>
                            <m:nary>
                              <m:naryPr>
                                <m:chr m:val="∑"/>
                                <m:subHide m:val="on"/>
                                <m:supHide m:val="on"/>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sup/>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45=</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𝑤</m:t>
                                </m:r>
                              </m:e>
                            </m:nary>
                          </m:e>
                          <m:e>
                            <m:nary>
                              <m:naryPr>
                                <m:chr m:val="∑"/>
                                <m:subHide m:val="on"/>
                                <m:supHide m:val="on"/>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sup/>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𝑐𝑜𝑠</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45=</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𝑤</m:t>
                                </m:r>
                              </m:e>
                            </m:nary>
                          </m:e>
                        </m:eqArr>
                      </m:e>
                    </m:d>
                    <m:func>
                      <m:func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uncPr>
                      <m:fName>
                        <m:r>
                          <m:rPr>
                            <m:sty m:val="p"/>
                          </m:rP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fName>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45</m:t>
                        </m:r>
                      </m:e>
                    </m:func>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unc>
                      <m:func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uncPr>
                      <m:fName>
                        <m:r>
                          <m:rPr>
                            <m:sty m:val="p"/>
                          </m:rP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fName>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45</m:t>
                        </m:r>
                      </m:e>
                    </m:func>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=12</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Find the maximum weight for which the system remains at rest.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𝑚𝑎𝑥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=0.25∗60</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=15</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a:t>
                </a:r>
                <a14:m>
                  <m:oMath xmlns:m="http://schemas.openxmlformats.org/officeDocument/2006/math">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𝑚𝑎𝑥</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=15</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216693" y="234271"/>
                <a:ext cx="7924800" cy="3215367"/>
              </a:xfrm>
              <a:prstGeom prst="rect">
                <a:avLst/>
              </a:prstGeom>
              <a:blipFill rotWithShape="0">
                <a:blip r:embed="rId5"/>
                <a:stretch>
                  <a:fillRect l="-692" t="-947" b="-1515"/>
                </a:stretch>
              </a:blipFill>
            </p:spPr>
            <p:txBody>
              <a:bodyPr/>
              <a:lstStyle/>
              <a:p>
                <a:r>
                  <a:rPr lang="en-US">
                    <a:noFill/>
                  </a:rPr>
                  <a:t> </a:t>
                </a:r>
              </a:p>
            </p:txBody>
          </p:sp>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t>Forces Applied at an Angle</a:t>
            </a:r>
          </a:p>
        </p:txBody>
      </p:sp>
      <p:sp>
        <p:nvSpPr>
          <p:cNvPr id="176131" name="Rectangle 3"/>
          <p:cNvSpPr>
            <a:spLocks noGrp="1" noChangeArrowheads="1"/>
          </p:cNvSpPr>
          <p:nvPr>
            <p:ph idx="1"/>
          </p:nvPr>
        </p:nvSpPr>
        <p:spPr/>
        <p:txBody>
          <a:bodyPr/>
          <a:lstStyle/>
          <a:p>
            <a:r>
              <a:rPr lang="en-US" dirty="0"/>
              <a:t>The previous example has one new step if the force is applied at an angle.</a:t>
            </a:r>
          </a:p>
        </p:txBody>
      </p:sp>
      <p:pic>
        <p:nvPicPr>
          <p:cNvPr id="8" name="Picture 7" descr="05_17_Figure.jpg"/>
          <p:cNvPicPr>
            <a:picLocks noChangeAspect="1"/>
          </p:cNvPicPr>
          <p:nvPr/>
        </p:nvPicPr>
        <p:blipFill rotWithShape="1">
          <a:blip r:embed="rId2" cstate="print">
            <a:extLst>
              <a:ext uri="{28A0092B-C50C-407E-A947-70E740481C1C}">
                <a14:useLocalDpi xmlns:a14="http://schemas.microsoft.com/office/drawing/2010/main" val="0"/>
              </a:ext>
            </a:extLst>
          </a:blip>
          <a:srcRect b="3566"/>
          <a:stretch/>
        </p:blipFill>
        <p:spPr>
          <a:xfrm>
            <a:off x="1901587" y="3090148"/>
            <a:ext cx="5340827" cy="3161033"/>
          </a:xfrm>
          <a:prstGeom prst="rect">
            <a:avLst/>
          </a:prstGeom>
        </p:spPr>
      </p:pic>
      <p:sp>
        <p:nvSpPr>
          <p:cNvPr id="9" name="Footer Placeholder 8"/>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spTree>
    <p:extLst>
      <p:ext uri="{BB962C8B-B14F-4D97-AF65-F5344CB8AC3E}">
        <p14:creationId xmlns:p14="http://schemas.microsoft.com/office/powerpoint/2010/main" val="3577328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0" y="0"/>
            <a:ext cx="9144000" cy="584775"/>
          </a:xfrm>
        </p:spPr>
        <p:txBody>
          <a:bodyPr/>
          <a:lstStyle/>
          <a:p>
            <a:r>
              <a:rPr lang="en-US" dirty="0"/>
              <a:t>A Toboggan on a Steep Hill with Friction – </a:t>
            </a:r>
          </a:p>
        </p:txBody>
      </p:sp>
      <p:sp>
        <p:nvSpPr>
          <p:cNvPr id="178179" name="Rectangle 3"/>
          <p:cNvSpPr>
            <a:spLocks noGrp="1" noChangeArrowheads="1"/>
          </p:cNvSpPr>
          <p:nvPr>
            <p:ph idx="1"/>
          </p:nvPr>
        </p:nvSpPr>
        <p:spPr/>
        <p:txBody>
          <a:bodyPr/>
          <a:lstStyle/>
          <a:p>
            <a:r>
              <a:rPr lang="en-US" dirty="0"/>
              <a:t>now at constant speed.</a:t>
            </a:r>
          </a:p>
        </p:txBody>
      </p:sp>
      <p:pic>
        <p:nvPicPr>
          <p:cNvPr id="8" name="Picture 7" descr="05_19_Figure.jpg"/>
          <p:cNvPicPr>
            <a:picLocks noChangeAspect="1"/>
          </p:cNvPicPr>
          <p:nvPr/>
        </p:nvPicPr>
        <p:blipFill rotWithShape="1">
          <a:blip r:embed="rId2" cstate="print">
            <a:extLst>
              <a:ext uri="{28A0092B-C50C-407E-A947-70E740481C1C}">
                <a14:useLocalDpi xmlns:a14="http://schemas.microsoft.com/office/drawing/2010/main" val="0"/>
              </a:ext>
            </a:extLst>
          </a:blip>
          <a:srcRect b="3916"/>
          <a:stretch/>
        </p:blipFill>
        <p:spPr>
          <a:xfrm>
            <a:off x="1901587" y="2067056"/>
            <a:ext cx="5340827" cy="2956811"/>
          </a:xfrm>
          <a:prstGeom prst="rect">
            <a:avLst/>
          </a:prstGeom>
        </p:spPr>
      </p:pic>
      <p:pic>
        <p:nvPicPr>
          <p:cNvPr id="9" name="Picture 8" descr="17.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642" y="5351268"/>
            <a:ext cx="8312727" cy="938314"/>
          </a:xfrm>
          <a:prstGeom prst="rect">
            <a:avLst/>
          </a:prstGeom>
        </p:spPr>
      </p:pic>
      <p:sp>
        <p:nvSpPr>
          <p:cNvPr id="10" name="Footer Placeholder 9"/>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spTree>
    <p:extLst>
      <p:ext uri="{BB962C8B-B14F-4D97-AF65-F5344CB8AC3E}">
        <p14:creationId xmlns:p14="http://schemas.microsoft.com/office/powerpoint/2010/main" val="2825326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3"/>
          <p:cNvSpPr>
            <a:spLocks noGrp="1" noChangeArrowheads="1"/>
          </p:cNvSpPr>
          <p:nvPr>
            <p:ph idx="1"/>
          </p:nvPr>
        </p:nvSpPr>
        <p:spPr>
          <a:xfrm>
            <a:off x="2291318" y="886771"/>
            <a:ext cx="4646427" cy="349268"/>
          </a:xfrm>
          <a:ln>
            <a:solidFill>
              <a:schemeClr val="tx1"/>
            </a:solidFill>
          </a:ln>
        </p:spPr>
        <p:txBody>
          <a:bodyPr>
            <a:normAutofit fontScale="92500"/>
          </a:bodyPr>
          <a:lstStyle/>
          <a:p>
            <a:pPr marL="0" indent="0">
              <a:buNone/>
            </a:pPr>
            <a:r>
              <a:rPr lang="en-US" sz="1800" dirty="0">
                <a:latin typeface="Times New Roman" panose="02020603050405020304" pitchFamily="18" charset="0"/>
                <a:cs typeface="Times New Roman" panose="02020603050405020304" pitchFamily="18" charset="0"/>
              </a:rPr>
              <a:t>Distinguishing Static and Kinetic Friction Forces</a:t>
            </a:r>
          </a:p>
        </p:txBody>
      </p:sp>
      <p:pic>
        <p:nvPicPr>
          <p:cNvPr id="11" name="Picture 10" descr="05_13_Figure.jpg"/>
          <p:cNvPicPr>
            <a:picLocks noChangeAspect="1"/>
          </p:cNvPicPr>
          <p:nvPr/>
        </p:nvPicPr>
        <p:blipFill rotWithShape="1">
          <a:blip r:embed="rId2">
            <a:extLst>
              <a:ext uri="{28A0092B-C50C-407E-A947-70E740481C1C}">
                <a14:useLocalDpi xmlns:a14="http://schemas.microsoft.com/office/drawing/2010/main" val="0"/>
              </a:ext>
            </a:extLst>
          </a:blip>
          <a:srcRect b="3527"/>
          <a:stretch/>
        </p:blipFill>
        <p:spPr>
          <a:xfrm>
            <a:off x="1793744" y="1252168"/>
            <a:ext cx="6005242" cy="3424321"/>
          </a:xfrm>
          <a:prstGeom prst="rect">
            <a:avLst/>
          </a:prstGeom>
        </p:spPr>
      </p:pic>
      <p:grpSp>
        <p:nvGrpSpPr>
          <p:cNvPr id="4" name="Group 3"/>
          <p:cNvGrpSpPr/>
          <p:nvPr/>
        </p:nvGrpSpPr>
        <p:grpSpPr>
          <a:xfrm>
            <a:off x="2571749" y="4868383"/>
            <a:ext cx="4864395" cy="1048637"/>
            <a:chOff x="3466214" y="5284381"/>
            <a:chExt cx="6485860" cy="1398182"/>
          </a:xfrm>
        </p:grpSpPr>
        <p:pic>
          <p:nvPicPr>
            <p:cNvPr id="7" name="Picture 6" descr="1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999" y="5326472"/>
              <a:ext cx="6250075" cy="1285810"/>
            </a:xfrm>
            <a:prstGeom prst="rect">
              <a:avLst/>
            </a:prstGeom>
          </p:spPr>
        </p:pic>
        <p:sp>
          <p:nvSpPr>
            <p:cNvPr id="3" name="Rectangle 2"/>
            <p:cNvSpPr/>
            <p:nvPr/>
          </p:nvSpPr>
          <p:spPr>
            <a:xfrm>
              <a:off x="3466214" y="5284381"/>
              <a:ext cx="6119037" cy="13981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9" name="Group 18"/>
          <p:cNvGrpSpPr/>
          <p:nvPr/>
        </p:nvGrpSpPr>
        <p:grpSpPr>
          <a:xfrm>
            <a:off x="510362" y="3432987"/>
            <a:ext cx="3652284" cy="1630061"/>
            <a:chOff x="680483" y="3434316"/>
            <a:chExt cx="4869712" cy="2173414"/>
          </a:xfrm>
        </p:grpSpPr>
        <p:sp>
          <p:nvSpPr>
            <p:cNvPr id="2" name="TextBox 1"/>
            <p:cNvSpPr txBox="1"/>
            <p:nvPr/>
          </p:nvSpPr>
          <p:spPr>
            <a:xfrm>
              <a:off x="680483" y="3434316"/>
              <a:ext cx="3117207" cy="1231106"/>
            </a:xfrm>
            <a:prstGeom prst="rect">
              <a:avLst/>
            </a:prstGeom>
            <a:noFill/>
            <a:ln>
              <a:solidFill>
                <a:schemeClr val="tx1"/>
              </a:solidFill>
            </a:ln>
          </p:spPr>
          <p:txBody>
            <a:bodyPr wrap="square" rtlCol="0">
              <a:spAutoFit/>
            </a:bodyPr>
            <a:lstStyle/>
            <a:p>
              <a:r>
                <a:rPr lang="en-US" i="1" dirty="0">
                  <a:latin typeface="Times New Roman" panose="02020603050405020304" pitchFamily="18" charset="0"/>
                  <a:cs typeface="Times New Roman" panose="02020603050405020304" pitchFamily="18" charset="0"/>
                </a:rPr>
                <a:t>             f</a:t>
              </a:r>
              <a:r>
                <a:rPr lang="en-US" baseline="-25000"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before “breaking loose”</a:t>
              </a:r>
            </a:p>
          </p:txBody>
        </p:sp>
        <p:cxnSp>
          <p:nvCxnSpPr>
            <p:cNvPr id="6" name="Straight Arrow Connector 5"/>
            <p:cNvCxnSpPr/>
            <p:nvPr/>
          </p:nvCxnSpPr>
          <p:spPr>
            <a:xfrm>
              <a:off x="3797690" y="3849814"/>
              <a:ext cx="1752505" cy="0"/>
            </a:xfrm>
            <a:prstGeom prst="straightConnector1">
              <a:avLst/>
            </a:prstGeom>
            <a:ln w="381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42798" y="4265313"/>
              <a:ext cx="12236" cy="133272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239086" y="5598042"/>
              <a:ext cx="1368895" cy="9688"/>
            </a:xfrm>
            <a:prstGeom prst="straightConnector1">
              <a:avLst/>
            </a:prstGeom>
            <a:ln w="381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7567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3" y="2261884"/>
            <a:ext cx="3645694" cy="200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4"/>
          <p:cNvSpPr txBox="1">
            <a:spLocks noChangeArrowheads="1"/>
          </p:cNvSpPr>
          <p:nvPr/>
        </p:nvSpPr>
        <p:spPr bwMode="auto">
          <a:xfrm>
            <a:off x="1200150" y="946137"/>
            <a:ext cx="668655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sz="1800" dirty="0">
                <a:solidFill>
                  <a:srgbClr val="FF0000"/>
                </a:solidFill>
                <a:ea typeface="ＭＳ Ｐゴシック"/>
              </a:rPr>
              <a:t>Two Dimensional Equilibrium – Example 5.2      </a:t>
            </a:r>
            <a:r>
              <a:rPr lang="en-US" altLang="en-US" sz="1800" dirty="0">
                <a:solidFill>
                  <a:srgbClr val="FF0000"/>
                </a:solidFill>
                <a:ea typeface="ＭＳ Ｐゴシック"/>
              </a:rPr>
              <a:t>A cherry-picker</a:t>
            </a:r>
          </a:p>
          <a:p>
            <a:pPr eaLnBrk="1" fontAlgn="base" hangingPunct="1">
              <a:spcBef>
                <a:spcPct val="0"/>
              </a:spcBef>
              <a:spcAft>
                <a:spcPct val="0"/>
              </a:spcAft>
            </a:pPr>
            <a:r>
              <a:rPr lang="en-US" altLang="en-US" sz="1500" dirty="0">
                <a:solidFill>
                  <a:srgbClr val="000000"/>
                </a:solidFill>
                <a:ea typeface="ＭＳ Ｐゴシック"/>
              </a:rPr>
              <a:t>A car engine with weight w=2200N hangs from a chain that is linked at point O to two other chains, one fastened to the ceiling and the other to the wall. Find the tension in each of the three chains, assuming that w is given and the weights of the chains themselves are negligible</a:t>
            </a:r>
            <a:r>
              <a:rPr lang="en-US" altLang="en-US" sz="1800" dirty="0">
                <a:solidFill>
                  <a:srgbClr val="000000"/>
                </a:solidFill>
                <a:ea typeface="ＭＳ Ｐゴシック"/>
              </a:rPr>
              <a:t>. </a:t>
            </a:r>
          </a:p>
        </p:txBody>
      </p:sp>
      <mc:AlternateContent xmlns:mc="http://schemas.openxmlformats.org/markup-compatibility/2006" xmlns:a14="http://schemas.microsoft.com/office/drawing/2010/main">
        <mc:Choice Requires="a14">
          <p:sp>
            <p:nvSpPr>
              <p:cNvPr id="5" name="TextBox 6"/>
              <p:cNvSpPr txBox="1">
                <a:spLocks noChangeArrowheads="1"/>
              </p:cNvSpPr>
              <p:nvPr/>
            </p:nvSpPr>
            <p:spPr bwMode="auto">
              <a:xfrm>
                <a:off x="4044147" y="4264513"/>
                <a:ext cx="3943350" cy="2362826"/>
              </a:xfrm>
              <a:prstGeom prst="rect">
                <a:avLst/>
              </a:prstGeom>
              <a:noFill/>
              <a:ln w="38100">
                <a:solidFill>
                  <a:srgbClr val="FF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1500" dirty="0">
                    <a:solidFill>
                      <a:srgbClr val="000000"/>
                    </a:solidFill>
                    <a:ea typeface="ＭＳ Ｐゴシック"/>
                  </a:rPr>
                  <a:t>2)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2</m:t>
                        </m:r>
                      </m:sub>
                    </m:sSub>
                    <m:r>
                      <a:rPr lang="en-US" altLang="en-US" sz="1500" i="1">
                        <a:solidFill>
                          <a:srgbClr val="000000"/>
                        </a:solidFill>
                        <a:latin typeface="Cambria Math" panose="02040503050406030204" pitchFamily="18" charset="0"/>
                      </a:rPr>
                      <m:t>=</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3</m:t>
                        </m:r>
                      </m:sub>
                    </m:sSub>
                    <m:r>
                      <a:rPr lang="en-US" altLang="en-US" sz="1500" i="1">
                        <a:solidFill>
                          <a:srgbClr val="000000"/>
                        </a:solidFill>
                        <a:latin typeface="Cambria Math" panose="02040503050406030204" pitchFamily="18" charset="0"/>
                      </a:rPr>
                      <m:t>𝑐𝑜𝑠</m:t>
                    </m:r>
                    <m:r>
                      <a:rPr lang="en-US" altLang="en-US" sz="1500" i="1">
                        <a:solidFill>
                          <a:srgbClr val="000000"/>
                        </a:solidFill>
                        <a:latin typeface="Cambria Math" panose="02040503050406030204" pitchFamily="18" charset="0"/>
                      </a:rPr>
                      <m:t>60=1.155</m:t>
                    </m:r>
                    <m:r>
                      <a:rPr lang="en-US" altLang="en-US" sz="1500" i="1">
                        <a:solidFill>
                          <a:srgbClr val="000000"/>
                        </a:solidFill>
                        <a:latin typeface="Cambria Math" panose="02040503050406030204" pitchFamily="18" charset="0"/>
                      </a:rPr>
                      <m:t>𝑤</m:t>
                    </m:r>
                    <m:r>
                      <a:rPr lang="en-US" altLang="en-US" sz="1500" i="1">
                        <a:solidFill>
                          <a:srgbClr val="000000"/>
                        </a:solidFill>
                        <a:latin typeface="Cambria Math" panose="02040503050406030204" pitchFamily="18" charset="0"/>
                      </a:rPr>
                      <m:t>∗</m:t>
                    </m:r>
                    <m:r>
                      <a:rPr lang="en-US" altLang="en-US" sz="1500" i="1">
                        <a:solidFill>
                          <a:srgbClr val="000000"/>
                        </a:solidFill>
                        <a:latin typeface="Cambria Math" panose="02040503050406030204" pitchFamily="18" charset="0"/>
                      </a:rPr>
                      <m:t>𝑐𝑜𝑠</m:t>
                    </m:r>
                    <m:r>
                      <a:rPr lang="en-US" altLang="en-US" sz="1500" i="1">
                        <a:solidFill>
                          <a:srgbClr val="000000"/>
                        </a:solidFill>
                        <a:latin typeface="Cambria Math" panose="02040503050406030204" pitchFamily="18" charset="0"/>
                      </a:rPr>
                      <m:t>60=0.577</m:t>
                    </m:r>
                    <m:r>
                      <a:rPr lang="en-US" altLang="en-US" sz="1500" i="1">
                        <a:solidFill>
                          <a:srgbClr val="000000"/>
                        </a:solidFill>
                        <a:latin typeface="Cambria Math" panose="02040503050406030204" pitchFamily="18" charset="0"/>
                      </a:rPr>
                      <m:t>𝑤</m:t>
                    </m:r>
                  </m:oMath>
                </a14:m>
                <a:endParaRPr lang="en-US" altLang="en-US" sz="1500" baseline="-25000" dirty="0">
                  <a:solidFill>
                    <a:srgbClr val="000000"/>
                  </a:solidFill>
                  <a:ea typeface="ＭＳ Ｐゴシック"/>
                </a:endParaRPr>
              </a:p>
              <a:p>
                <a:pPr marL="342900" indent="-342900" eaLnBrk="1" fontAlgn="base" hangingPunct="1">
                  <a:spcBef>
                    <a:spcPct val="0"/>
                  </a:spcBef>
                  <a:spcAft>
                    <a:spcPct val="0"/>
                  </a:spcAft>
                  <a:buFontTx/>
                  <a:buAutoNum type="arabicParenR"/>
                </a:pPr>
                <a:endParaRPr lang="en-US" altLang="en-US" sz="1500" baseline="-25000" dirty="0">
                  <a:solidFill>
                    <a:srgbClr val="000000"/>
                  </a:solidFill>
                  <a:ea typeface="ＭＳ Ｐゴシック"/>
                </a:endParaRPr>
              </a:p>
              <a:p>
                <a:pPr eaLnBrk="1" fontAlgn="base" hangingPunct="1">
                  <a:spcBef>
                    <a:spcPct val="0"/>
                  </a:spcBef>
                  <a:spcAft>
                    <a:spcPct val="0"/>
                  </a:spcAft>
                </a:pPr>
                <a:r>
                  <a:rPr lang="en-US" altLang="en-US" sz="1500" dirty="0">
                    <a:solidFill>
                      <a:srgbClr val="000000"/>
                    </a:solidFill>
                    <a:ea typeface="ＭＳ Ｐゴシック"/>
                  </a:rPr>
                  <a:t>Summarize;</a:t>
                </a:r>
              </a:p>
              <a:p>
                <a:pPr eaLnBrk="1" fontAlgn="base" hangingPunct="1">
                  <a:spcBef>
                    <a:spcPct val="0"/>
                  </a:spcBef>
                  <a:spcAft>
                    <a:spcPct val="0"/>
                  </a:spcAft>
                </a:pPr>
                <a:r>
                  <a:rPr lang="en-US" altLang="en-US" sz="1500" dirty="0">
                    <a:solidFill>
                      <a:srgbClr val="000000"/>
                    </a:solidFill>
                    <a:ea typeface="ＭＳ Ｐゴシック"/>
                  </a:rPr>
                  <a:t> 	</a:t>
                </a:r>
                <a14:m>
                  <m:oMath xmlns:m="http://schemas.openxmlformats.org/officeDocument/2006/math">
                    <m:d>
                      <m:dPr>
                        <m:begChr m:val=""/>
                        <m:endChr m:val="}"/>
                        <m:ctrlPr>
                          <a:rPr lang="en-US" altLang="en-US" sz="1500" i="1">
                            <a:solidFill>
                              <a:srgbClr val="000000"/>
                            </a:solidFill>
                            <a:latin typeface="Cambria Math" panose="02040503050406030204" pitchFamily="18" charset="0"/>
                          </a:rPr>
                        </m:ctrlPr>
                      </m:dPr>
                      <m:e>
                        <m:eqArr>
                          <m:eqArrPr>
                            <m:ctrlPr>
                              <a:rPr lang="en-US" altLang="en-US" sz="1500" i="1">
                                <a:solidFill>
                                  <a:srgbClr val="000000"/>
                                </a:solidFill>
                                <a:latin typeface="Cambria Math" panose="02040503050406030204" pitchFamily="18" charset="0"/>
                              </a:rPr>
                            </m:ctrlPr>
                          </m:eqArrPr>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1</m:t>
                                </m:r>
                              </m:sub>
                            </m:sSub>
                            <m:r>
                              <a:rPr lang="en-US" altLang="en-US" sz="1500" i="1">
                                <a:solidFill>
                                  <a:srgbClr val="000000"/>
                                </a:solidFill>
                                <a:latin typeface="Cambria Math" panose="02040503050406030204" pitchFamily="18" charset="0"/>
                              </a:rPr>
                              <m:t>=</m:t>
                            </m:r>
                            <m:r>
                              <a:rPr lang="en-US" altLang="en-US" sz="1500" i="1">
                                <a:solidFill>
                                  <a:srgbClr val="000000"/>
                                </a:solidFill>
                                <a:latin typeface="Cambria Math" panose="02040503050406030204" pitchFamily="18" charset="0"/>
                              </a:rPr>
                              <m:t>𝑤</m:t>
                            </m:r>
                          </m:e>
                          <m:e>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𝑇</m:t>
                                </m:r>
                              </m:e>
                              <m:sub>
                                <m:r>
                                  <a:rPr lang="en-US" sz="1800" i="1">
                                    <a:solidFill>
                                      <a:srgbClr val="000000"/>
                                    </a:solidFill>
                                    <a:latin typeface="Cambria Math" panose="02040503050406030204" pitchFamily="18" charset="0"/>
                                  </a:rPr>
                                  <m:t>2</m:t>
                                </m:r>
                              </m:sub>
                            </m:sSub>
                            <m:r>
                              <a:rPr lang="en-US" sz="1800" i="1">
                                <a:solidFill>
                                  <a:srgbClr val="000000"/>
                                </a:solidFill>
                                <a:latin typeface="Cambria Math" panose="02040503050406030204" pitchFamily="18" charset="0"/>
                              </a:rPr>
                              <m:t>=0.577</m:t>
                            </m:r>
                            <m:r>
                              <a:rPr lang="en-US" sz="1800" i="1">
                                <a:solidFill>
                                  <a:srgbClr val="000000"/>
                                </a:solidFill>
                                <a:latin typeface="Cambria Math" panose="02040503050406030204" pitchFamily="18" charset="0"/>
                              </a:rPr>
                              <m:t>𝑤</m:t>
                            </m:r>
                          </m:e>
                          <m:e>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𝑇</m:t>
                                </m:r>
                              </m:e>
                              <m:sub>
                                <m:r>
                                  <a:rPr lang="en-US" sz="1800" i="1">
                                    <a:solidFill>
                                      <a:srgbClr val="000000"/>
                                    </a:solidFill>
                                    <a:latin typeface="Cambria Math" panose="02040503050406030204" pitchFamily="18" charset="0"/>
                                  </a:rPr>
                                  <m:t>3</m:t>
                                </m:r>
                              </m:sub>
                            </m:sSub>
                            <m:r>
                              <a:rPr lang="en-US" sz="1800" i="1">
                                <a:solidFill>
                                  <a:srgbClr val="000000"/>
                                </a:solidFill>
                                <a:latin typeface="Cambria Math" panose="02040503050406030204" pitchFamily="18" charset="0"/>
                              </a:rPr>
                              <m:t>=1.155</m:t>
                            </m:r>
                            <m:r>
                              <a:rPr lang="en-US" sz="1800" i="1">
                                <a:solidFill>
                                  <a:srgbClr val="000000"/>
                                </a:solidFill>
                                <a:latin typeface="Cambria Math" panose="02040503050406030204" pitchFamily="18" charset="0"/>
                              </a:rPr>
                              <m:t>𝑤</m:t>
                            </m:r>
                          </m:e>
                        </m:eqArr>
                      </m:e>
                    </m:d>
                    <m:r>
                      <m:rPr>
                        <m:sty m:val="p"/>
                      </m:rPr>
                      <a:rPr lang="en-US" altLang="en-US" sz="1500">
                        <a:solidFill>
                          <a:srgbClr val="000000"/>
                        </a:solidFill>
                        <a:latin typeface="Cambria Math" panose="02040503050406030204" pitchFamily="18" charset="0"/>
                      </a:rPr>
                      <m:t>with</m:t>
                    </m:r>
                    <m:r>
                      <a:rPr lang="en-US" altLang="en-US" sz="1500">
                        <a:solidFill>
                          <a:srgbClr val="000000"/>
                        </a:solidFill>
                        <a:latin typeface="Cambria Math" panose="02040503050406030204" pitchFamily="18" charset="0"/>
                      </a:rPr>
                      <m:t> </m:t>
                    </m:r>
                    <m:r>
                      <m:rPr>
                        <m:nor/>
                      </m:rPr>
                      <a:rPr lang="en-US" altLang="en-US" sz="1500">
                        <a:solidFill>
                          <a:srgbClr val="000000"/>
                        </a:solidFill>
                        <a:latin typeface="Cambria Math" panose="02040503050406030204" pitchFamily="18" charset="0"/>
                        <a:ea typeface="ＭＳ Ｐゴシック"/>
                      </a:rPr>
                      <m:t>w</m:t>
                    </m:r>
                    <m:d>
                      <m:dPr>
                        <m:begChr m:val="{"/>
                        <m:endChr m:val=""/>
                        <m:ctrlPr>
                          <a:rPr lang="en-US" altLang="en-US" sz="1500" i="1">
                            <a:solidFill>
                              <a:srgbClr val="000000"/>
                            </a:solidFill>
                            <a:latin typeface="Cambria Math" panose="02040503050406030204" pitchFamily="18" charset="0"/>
                          </a:rPr>
                        </m:ctrlPr>
                      </m:dPr>
                      <m:e>
                        <m:eqArr>
                          <m:eqArrPr>
                            <m:ctrlPr>
                              <a:rPr lang="en-US" altLang="en-US" sz="1500" i="1">
                                <a:solidFill>
                                  <a:srgbClr val="000000"/>
                                </a:solidFill>
                                <a:latin typeface="Cambria Math" panose="02040503050406030204" pitchFamily="18" charset="0"/>
                              </a:rPr>
                            </m:ctrlPr>
                          </m:eqArrPr>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1</m:t>
                                </m:r>
                              </m:sub>
                            </m:sSub>
                            <m:r>
                              <a:rPr lang="en-US" altLang="en-US" sz="1500" i="1">
                                <a:solidFill>
                                  <a:srgbClr val="000000"/>
                                </a:solidFill>
                                <a:latin typeface="Cambria Math" panose="02040503050406030204" pitchFamily="18" charset="0"/>
                              </a:rPr>
                              <m:t>=2200</m:t>
                            </m:r>
                            <m:r>
                              <a:rPr lang="en-US" altLang="en-US" sz="1500" i="1">
                                <a:solidFill>
                                  <a:srgbClr val="000000"/>
                                </a:solidFill>
                                <a:latin typeface="Cambria Math" panose="02040503050406030204" pitchFamily="18" charset="0"/>
                              </a:rPr>
                              <m:t>𝑁</m:t>
                            </m:r>
                          </m:e>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2</m:t>
                                </m:r>
                              </m:sub>
                            </m:sSub>
                            <m:r>
                              <a:rPr lang="en-US" altLang="en-US" sz="1500" i="1">
                                <a:solidFill>
                                  <a:srgbClr val="000000"/>
                                </a:solidFill>
                                <a:latin typeface="Cambria Math" panose="02040503050406030204" pitchFamily="18" charset="0"/>
                              </a:rPr>
                              <m:t>=1270</m:t>
                            </m:r>
                            <m:r>
                              <a:rPr lang="en-US" altLang="en-US" sz="1500" i="1">
                                <a:solidFill>
                                  <a:srgbClr val="000000"/>
                                </a:solidFill>
                                <a:latin typeface="Cambria Math" panose="02040503050406030204" pitchFamily="18" charset="0"/>
                              </a:rPr>
                              <m:t>𝑁</m:t>
                            </m:r>
                          </m:e>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3</m:t>
                                </m:r>
                              </m:sub>
                            </m:sSub>
                            <m:r>
                              <a:rPr lang="en-US" altLang="en-US" sz="1500" i="1">
                                <a:solidFill>
                                  <a:srgbClr val="000000"/>
                                </a:solidFill>
                                <a:latin typeface="Cambria Math" panose="02040503050406030204" pitchFamily="18" charset="0"/>
                              </a:rPr>
                              <m:t>=2540</m:t>
                            </m:r>
                            <m:r>
                              <a:rPr lang="en-US" altLang="en-US" sz="1500" i="1">
                                <a:solidFill>
                                  <a:srgbClr val="000000"/>
                                </a:solidFill>
                                <a:latin typeface="Cambria Math" panose="02040503050406030204" pitchFamily="18" charset="0"/>
                              </a:rPr>
                              <m:t>𝑁</m:t>
                            </m:r>
                          </m:e>
                        </m:eqArr>
                      </m:e>
                    </m:d>
                  </m:oMath>
                </a14:m>
                <a:endParaRPr lang="en-US" altLang="en-US" sz="1500" dirty="0">
                  <a:solidFill>
                    <a:srgbClr val="000000"/>
                  </a:solidFill>
                  <a:ea typeface="ＭＳ Ｐゴシック"/>
                </a:endParaRPr>
              </a:p>
              <a:p>
                <a:pPr eaLnBrk="1" fontAlgn="base" hangingPunct="1">
                  <a:spcBef>
                    <a:spcPct val="0"/>
                  </a:spcBef>
                  <a:spcAft>
                    <a:spcPct val="0"/>
                  </a:spcAft>
                </a:pPr>
                <a:r>
                  <a:rPr lang="en-US" altLang="en-US" sz="1500" dirty="0">
                    <a:solidFill>
                      <a:srgbClr val="000000"/>
                    </a:solidFill>
                    <a:ea typeface="ＭＳ Ｐゴシック"/>
                  </a:rPr>
                  <a:t>These tensions are proportional to the weight.</a:t>
                </a:r>
              </a:p>
            </p:txBody>
          </p:sp>
        </mc:Choice>
        <mc:Fallback xmlns="">
          <p:sp>
            <p:nvSpPr>
              <p:cNvPr id="5" name="TextBox 6"/>
              <p:cNvSpPr txBox="1">
                <a:spLocks noRot="1" noChangeAspect="1" noMove="1" noResize="1" noEditPoints="1" noAdjustHandles="1" noChangeArrowheads="1" noChangeShapeType="1" noTextEdit="1"/>
              </p:cNvSpPr>
              <p:nvPr/>
            </p:nvSpPr>
            <p:spPr bwMode="auto">
              <a:xfrm>
                <a:off x="4044147" y="4264513"/>
                <a:ext cx="3943350" cy="2362826"/>
              </a:xfrm>
              <a:prstGeom prst="rect">
                <a:avLst/>
              </a:prstGeom>
              <a:blipFill>
                <a:blip r:embed="rId3"/>
                <a:stretch>
                  <a:fillRect l="-153" b="-1272"/>
                </a:stretch>
              </a:blip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6"/>
              <p:cNvSpPr txBox="1">
                <a:spLocks noChangeArrowheads="1"/>
              </p:cNvSpPr>
              <p:nvPr/>
            </p:nvSpPr>
            <p:spPr bwMode="auto">
              <a:xfrm>
                <a:off x="4842303" y="2243533"/>
                <a:ext cx="3145194" cy="17444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1500" dirty="0">
                    <a:solidFill>
                      <a:srgbClr val="000000"/>
                    </a:solidFill>
                    <a:ea typeface="ＭＳ Ｐゴシック"/>
                  </a:rPr>
                  <a:t>b)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1</m:t>
                        </m:r>
                      </m:sub>
                    </m:sSub>
                    <m:r>
                      <a:rPr lang="en-US" altLang="en-US" sz="1500" i="1">
                        <a:solidFill>
                          <a:srgbClr val="000000"/>
                        </a:solidFill>
                        <a:latin typeface="Cambria Math" panose="02040503050406030204" pitchFamily="18" charset="0"/>
                      </a:rPr>
                      <m:t>−</m:t>
                    </m:r>
                    <m:r>
                      <a:rPr lang="en-US" altLang="en-US" sz="1500" i="1">
                        <a:solidFill>
                          <a:srgbClr val="000000"/>
                        </a:solidFill>
                        <a:latin typeface="Cambria Math" panose="02040503050406030204" pitchFamily="18" charset="0"/>
                      </a:rPr>
                      <m:t>𝑊</m:t>
                    </m:r>
                    <m:r>
                      <a:rPr lang="en-US" altLang="en-US" sz="1500" i="1">
                        <a:solidFill>
                          <a:srgbClr val="000000"/>
                        </a:solidFill>
                        <a:latin typeface="Cambria Math" panose="02040503050406030204" pitchFamily="18" charset="0"/>
                      </a:rPr>
                      <m:t>=</m:t>
                    </m:r>
                    <m:nary>
                      <m:naryPr>
                        <m:chr m:val="∑"/>
                        <m:subHide m:val="on"/>
                        <m:supHide m:val="on"/>
                        <m:ctrlPr>
                          <a:rPr lang="en-US" altLang="en-US" sz="1500" i="1">
                            <a:solidFill>
                              <a:srgbClr val="000000"/>
                            </a:solidFill>
                            <a:latin typeface="Cambria Math" panose="02040503050406030204" pitchFamily="18" charset="0"/>
                          </a:rPr>
                        </m:ctrlPr>
                      </m:naryPr>
                      <m:sub/>
                      <m:sup/>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𝐹</m:t>
                            </m:r>
                          </m:e>
                          <m:sub>
                            <m:r>
                              <a:rPr lang="en-US" altLang="en-US" sz="1500" i="1">
                                <a:solidFill>
                                  <a:srgbClr val="000000"/>
                                </a:solidFill>
                                <a:latin typeface="Cambria Math" panose="02040503050406030204" pitchFamily="18" charset="0"/>
                              </a:rPr>
                              <m:t>𝑦</m:t>
                            </m:r>
                          </m:sub>
                        </m:sSub>
                        <m:r>
                          <a:rPr lang="en-US" altLang="en-US" sz="1500" i="1">
                            <a:solidFill>
                              <a:srgbClr val="000000"/>
                            </a:solidFill>
                            <a:latin typeface="Cambria Math" panose="02040503050406030204" pitchFamily="18" charset="0"/>
                          </a:rPr>
                          <m:t>=0</m:t>
                        </m:r>
                      </m:e>
                    </m:nary>
                    <m:r>
                      <a:rPr lang="en-US" altLang="en-US" sz="1500" i="1">
                        <a:solidFill>
                          <a:srgbClr val="000000"/>
                        </a:solidFill>
                        <a:latin typeface="Cambria Math" panose="02040503050406030204" pitchFamily="18" charset="0"/>
                      </a:rPr>
                      <m:t>; </m:t>
                    </m:r>
                  </m:oMath>
                </a14:m>
                <a:endParaRPr lang="en-US" altLang="en-US" sz="1500" dirty="0">
                  <a:solidFill>
                    <a:srgbClr val="000000"/>
                  </a:solidFill>
                  <a:ea typeface="ＭＳ Ｐゴシック"/>
                </a:endParaRPr>
              </a:p>
              <a:p>
                <a:pPr eaLnBrk="1" fontAlgn="base" hangingPunct="1">
                  <a:spcBef>
                    <a:spcPct val="0"/>
                  </a:spcBef>
                  <a:spcAft>
                    <a:spcPct val="0"/>
                  </a:spcAft>
                </a:pPr>
                <a:r>
                  <a:rPr lang="en-US" altLang="en-US" sz="1500" dirty="0">
                    <a:solidFill>
                      <a:srgbClr val="000000"/>
                    </a:solidFill>
                    <a:ea typeface="ＭＳ Ｐゴシック"/>
                  </a:rPr>
                  <a:t>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1</m:t>
                        </m:r>
                      </m:sub>
                    </m:sSub>
                    <m:r>
                      <a:rPr lang="en-US" altLang="en-US" sz="1500" i="1">
                        <a:solidFill>
                          <a:srgbClr val="000000"/>
                        </a:solidFill>
                        <a:latin typeface="Cambria Math" panose="02040503050406030204" pitchFamily="18" charset="0"/>
                      </a:rPr>
                      <m:t>=</m:t>
                    </m:r>
                    <m:r>
                      <a:rPr lang="en-US" altLang="en-US" sz="1500" i="1">
                        <a:solidFill>
                          <a:srgbClr val="000000"/>
                        </a:solidFill>
                        <a:latin typeface="Cambria Math" panose="02040503050406030204" pitchFamily="18" charset="0"/>
                      </a:rPr>
                      <m:t>𝑊</m:t>
                    </m:r>
                    <m:r>
                      <a:rPr lang="en-US" altLang="en-US" sz="1500" i="1">
                        <a:solidFill>
                          <a:srgbClr val="000000"/>
                        </a:solidFill>
                        <a:latin typeface="Cambria Math" panose="02040503050406030204" pitchFamily="18" charset="0"/>
                      </a:rPr>
                      <m:t>;</m:t>
                    </m:r>
                  </m:oMath>
                </a14:m>
                <a:endParaRPr lang="en-US" altLang="en-US" sz="1500" dirty="0">
                  <a:solidFill>
                    <a:srgbClr val="000000"/>
                  </a:solidFill>
                  <a:ea typeface="ＭＳ Ｐゴシック"/>
                </a:endParaRPr>
              </a:p>
              <a:p>
                <a:pPr eaLnBrk="1" fontAlgn="base" hangingPunct="1">
                  <a:spcBef>
                    <a:spcPct val="0"/>
                  </a:spcBef>
                  <a:spcAft>
                    <a:spcPct val="0"/>
                  </a:spcAft>
                </a:pPr>
                <a:endParaRPr lang="en-US" altLang="en-US" sz="1500" dirty="0">
                  <a:solidFill>
                    <a:srgbClr val="000000"/>
                  </a:solidFill>
                  <a:ea typeface="ＭＳ Ｐゴシック"/>
                </a:endParaRPr>
              </a:p>
              <a:p>
                <a:pPr eaLnBrk="1" fontAlgn="base" hangingPunct="1">
                  <a:spcBef>
                    <a:spcPct val="0"/>
                  </a:spcBef>
                  <a:spcAft>
                    <a:spcPct val="0"/>
                  </a:spcAft>
                </a:pPr>
                <a:r>
                  <a:rPr lang="en-US" altLang="en-US" sz="1500" dirty="0">
                    <a:solidFill>
                      <a:srgbClr val="000000"/>
                    </a:solidFill>
                    <a:ea typeface="ＭＳ Ｐゴシック"/>
                  </a:rPr>
                  <a:t>c) </a:t>
                </a:r>
                <a14:m>
                  <m:oMath xmlns:m="http://schemas.openxmlformats.org/officeDocument/2006/math">
                    <m:nary>
                      <m:naryPr>
                        <m:chr m:val="∑"/>
                        <m:subHide m:val="on"/>
                        <m:supHide m:val="on"/>
                        <m:ctrlPr>
                          <a:rPr lang="en-US" altLang="en-US" sz="1500" i="1">
                            <a:solidFill>
                              <a:srgbClr val="000000"/>
                            </a:solidFill>
                            <a:latin typeface="Cambria Math" panose="02040503050406030204" pitchFamily="18" charset="0"/>
                          </a:rPr>
                        </m:ctrlPr>
                      </m:naryPr>
                      <m:sub/>
                      <m:sup/>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𝐹</m:t>
                            </m:r>
                          </m:e>
                          <m:sub>
                            <m:r>
                              <a:rPr lang="en-US" altLang="en-US" sz="1500" i="1">
                                <a:solidFill>
                                  <a:srgbClr val="000000"/>
                                </a:solidFill>
                                <a:latin typeface="Cambria Math" panose="02040503050406030204" pitchFamily="18" charset="0"/>
                              </a:rPr>
                              <m:t>𝑥</m:t>
                            </m:r>
                          </m:sub>
                        </m:sSub>
                        <m:r>
                          <a:rPr lang="en-US" altLang="en-US" sz="1500" i="1">
                            <a:solidFill>
                              <a:srgbClr val="000000"/>
                            </a:solidFill>
                            <a:latin typeface="Cambria Math" panose="02040503050406030204" pitchFamily="18" charset="0"/>
                          </a:rPr>
                          <m:t>=0; </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3</m:t>
                            </m:r>
                          </m:sub>
                        </m:sSub>
                        <m:r>
                          <a:rPr lang="en-US" altLang="en-US" sz="1500" i="1">
                            <a:solidFill>
                              <a:srgbClr val="000000"/>
                            </a:solidFill>
                            <a:latin typeface="Cambria Math" panose="02040503050406030204" pitchFamily="18" charset="0"/>
                          </a:rPr>
                          <m:t>𝑐𝑜𝑠</m:t>
                        </m:r>
                        <m:r>
                          <a:rPr lang="en-US" altLang="en-US" sz="1500" i="1">
                            <a:solidFill>
                              <a:srgbClr val="000000"/>
                            </a:solidFill>
                            <a:latin typeface="Cambria Math" panose="02040503050406030204" pitchFamily="18" charset="0"/>
                          </a:rPr>
                          <m:t>60+(−</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2</m:t>
                            </m:r>
                          </m:sub>
                        </m:sSub>
                        <m:r>
                          <a:rPr lang="en-US" altLang="en-US" sz="1500" i="1">
                            <a:solidFill>
                              <a:srgbClr val="000000"/>
                            </a:solidFill>
                            <a:latin typeface="Cambria Math" panose="02040503050406030204" pitchFamily="18" charset="0"/>
                          </a:rPr>
                          <m:t>)=0</m:t>
                        </m:r>
                      </m:e>
                    </m:nary>
                  </m:oMath>
                </a14:m>
                <a:r>
                  <a:rPr lang="en-US" altLang="en-US" sz="1500" dirty="0">
                    <a:solidFill>
                      <a:srgbClr val="000000"/>
                    </a:solidFill>
                    <a:ea typeface="ＭＳ Ｐゴシック"/>
                  </a:rPr>
                  <a:t>…</a:t>
                </a:r>
                <a:r>
                  <a:rPr lang="en-US" altLang="en-US" sz="1500" baseline="-25000" dirty="0">
                    <a:solidFill>
                      <a:srgbClr val="000000"/>
                    </a:solidFill>
                    <a:ea typeface="ＭＳ Ｐゴシック"/>
                  </a:rPr>
                  <a:t>(1)</a:t>
                </a:r>
              </a:p>
              <a:p>
                <a:pPr eaLnBrk="1" fontAlgn="base" hangingPunct="1">
                  <a:spcBef>
                    <a:spcPct val="0"/>
                  </a:spcBef>
                  <a:spcAft>
                    <a:spcPct val="0"/>
                  </a:spcAft>
                </a:pPr>
                <a:r>
                  <a:rPr lang="en-US" altLang="en-US" sz="1500" dirty="0">
                    <a:solidFill>
                      <a:srgbClr val="000000"/>
                    </a:solidFill>
                    <a:ea typeface="ＭＳ Ｐゴシック"/>
                  </a:rPr>
                  <a:t>    </a:t>
                </a:r>
                <a14:m>
                  <m:oMath xmlns:m="http://schemas.openxmlformats.org/officeDocument/2006/math">
                    <m:nary>
                      <m:naryPr>
                        <m:chr m:val="∑"/>
                        <m:subHide m:val="on"/>
                        <m:supHide m:val="on"/>
                        <m:ctrlPr>
                          <a:rPr lang="en-US" altLang="en-US" sz="1500" i="1">
                            <a:solidFill>
                              <a:srgbClr val="000000"/>
                            </a:solidFill>
                            <a:latin typeface="Cambria Math" panose="02040503050406030204" pitchFamily="18" charset="0"/>
                          </a:rPr>
                        </m:ctrlPr>
                      </m:naryPr>
                      <m:sub/>
                      <m:sup/>
                      <m:e>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𝐹</m:t>
                            </m:r>
                          </m:e>
                          <m:sub>
                            <m:r>
                              <a:rPr lang="en-US" altLang="en-US" sz="1500" i="1">
                                <a:solidFill>
                                  <a:srgbClr val="000000"/>
                                </a:solidFill>
                                <a:latin typeface="Cambria Math" panose="02040503050406030204" pitchFamily="18" charset="0"/>
                              </a:rPr>
                              <m:t>𝑦</m:t>
                            </m:r>
                          </m:sub>
                        </m:sSub>
                        <m:r>
                          <a:rPr lang="en-US" altLang="en-US" sz="1500" i="1">
                            <a:solidFill>
                              <a:srgbClr val="000000"/>
                            </a:solidFill>
                            <a:latin typeface="Cambria Math" panose="02040503050406030204" pitchFamily="18" charset="0"/>
                          </a:rPr>
                          <m:t>=0; </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3</m:t>
                            </m:r>
                          </m:sub>
                        </m:sSub>
                        <m:r>
                          <a:rPr lang="en-US" altLang="en-US" sz="1500" i="1">
                            <a:solidFill>
                              <a:srgbClr val="000000"/>
                            </a:solidFill>
                            <a:latin typeface="Cambria Math" panose="02040503050406030204" pitchFamily="18" charset="0"/>
                          </a:rPr>
                          <m:t>𝑠𝑖𝑛</m:t>
                        </m:r>
                        <m:r>
                          <a:rPr lang="en-US" altLang="en-US" sz="1500" i="1">
                            <a:solidFill>
                              <a:srgbClr val="000000"/>
                            </a:solidFill>
                            <a:latin typeface="Cambria Math" panose="02040503050406030204" pitchFamily="18" charset="0"/>
                          </a:rPr>
                          <m:t>60+(−</m:t>
                        </m:r>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1</m:t>
                            </m:r>
                          </m:sub>
                        </m:sSub>
                        <m:r>
                          <a:rPr lang="en-US" altLang="en-US" sz="1500" i="1">
                            <a:solidFill>
                              <a:srgbClr val="000000"/>
                            </a:solidFill>
                            <a:latin typeface="Cambria Math" panose="02040503050406030204" pitchFamily="18" charset="0"/>
                          </a:rPr>
                          <m:t>)=0</m:t>
                        </m:r>
                      </m:e>
                    </m:nary>
                  </m:oMath>
                </a14:m>
                <a:r>
                  <a:rPr lang="en-US" altLang="en-US" sz="1500" dirty="0">
                    <a:solidFill>
                      <a:srgbClr val="000000"/>
                    </a:solidFill>
                    <a:ea typeface="ＭＳ Ｐゴシック"/>
                  </a:rPr>
                  <a:t>…</a:t>
                </a:r>
                <a:r>
                  <a:rPr lang="en-US" altLang="en-US" sz="1500" baseline="-25000" dirty="0">
                    <a:solidFill>
                      <a:srgbClr val="000000"/>
                    </a:solidFill>
                    <a:ea typeface="ＭＳ Ｐゴシック"/>
                  </a:rPr>
                  <a:t>(2)</a:t>
                </a:r>
              </a:p>
            </p:txBody>
          </p:sp>
        </mc:Choice>
        <mc:Fallback xmlns="">
          <p:sp>
            <p:nvSpPr>
              <p:cNvPr id="6" name="TextBox 6"/>
              <p:cNvSpPr txBox="1">
                <a:spLocks noRot="1" noChangeAspect="1" noMove="1" noResize="1" noEditPoints="1" noAdjustHandles="1" noChangeArrowheads="1" noChangeShapeType="1" noTextEdit="1"/>
              </p:cNvSpPr>
              <p:nvPr/>
            </p:nvSpPr>
            <p:spPr bwMode="auto">
              <a:xfrm>
                <a:off x="4842303" y="2243533"/>
                <a:ext cx="3145194" cy="1744452"/>
              </a:xfrm>
              <a:prstGeom prst="rect">
                <a:avLst/>
              </a:prstGeom>
              <a:blipFill>
                <a:blip r:embed="rId4"/>
                <a:stretch>
                  <a:fillRect l="-8333" t="-20280" b="-307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a:spLocks noChangeArrowheads="1"/>
              </p:cNvSpPr>
              <p:nvPr/>
            </p:nvSpPr>
            <p:spPr bwMode="auto">
              <a:xfrm>
                <a:off x="1143675" y="4264513"/>
                <a:ext cx="2843997" cy="1574470"/>
              </a:xfrm>
              <a:prstGeom prst="rect">
                <a:avLst/>
              </a:prstGeom>
              <a:noFill/>
              <a:ln w="38100">
                <a:solidFill>
                  <a:srgbClr val="FF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1500" dirty="0">
                    <a:solidFill>
                      <a:srgbClr val="000000"/>
                    </a:solidFill>
                    <a:ea typeface="ＭＳ Ｐゴシック"/>
                  </a:rPr>
                  <a:t>1)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3</m:t>
                        </m:r>
                      </m:sub>
                    </m:sSub>
                    <m:r>
                      <a:rPr lang="en-US" altLang="en-US" sz="1500" i="1">
                        <a:solidFill>
                          <a:srgbClr val="000000"/>
                        </a:solidFill>
                        <a:latin typeface="Cambria Math" panose="02040503050406030204" pitchFamily="18" charset="0"/>
                      </a:rPr>
                      <m:t>=</m:t>
                    </m:r>
                    <m:f>
                      <m:fPr>
                        <m:ctrlPr>
                          <a:rPr lang="en-US" altLang="en-US" sz="1500" i="1">
                            <a:solidFill>
                              <a:srgbClr val="000000"/>
                            </a:solidFill>
                            <a:latin typeface="Cambria Math" panose="02040503050406030204" pitchFamily="18" charset="0"/>
                          </a:rPr>
                        </m:ctrlPr>
                      </m:fPr>
                      <m:num>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1</m:t>
                            </m:r>
                          </m:sub>
                        </m:sSub>
                      </m:num>
                      <m:den>
                        <m:r>
                          <a:rPr lang="en-US" altLang="en-US" sz="1500" i="1">
                            <a:solidFill>
                              <a:srgbClr val="000000"/>
                            </a:solidFill>
                            <a:latin typeface="Cambria Math" panose="02040503050406030204" pitchFamily="18" charset="0"/>
                          </a:rPr>
                          <m:t>𝑠𝑖𝑛</m:t>
                        </m:r>
                        <m:r>
                          <a:rPr lang="en-US" altLang="en-US" sz="1500" i="1">
                            <a:solidFill>
                              <a:srgbClr val="000000"/>
                            </a:solidFill>
                            <a:latin typeface="Cambria Math" panose="02040503050406030204" pitchFamily="18" charset="0"/>
                          </a:rPr>
                          <m:t>60</m:t>
                        </m:r>
                      </m:den>
                    </m:f>
                    <m:r>
                      <a:rPr lang="en-US" altLang="en-US" sz="1500" i="1">
                        <a:solidFill>
                          <a:srgbClr val="000000"/>
                        </a:solidFill>
                        <a:latin typeface="Cambria Math" panose="02040503050406030204" pitchFamily="18" charset="0"/>
                      </a:rPr>
                      <m:t>=</m:t>
                    </m:r>
                    <m:f>
                      <m:fPr>
                        <m:ctrlPr>
                          <a:rPr lang="en-US" altLang="en-US" sz="1500" i="1">
                            <a:solidFill>
                              <a:srgbClr val="000000"/>
                            </a:solidFill>
                            <a:latin typeface="Cambria Math" panose="02040503050406030204" pitchFamily="18" charset="0"/>
                          </a:rPr>
                        </m:ctrlPr>
                      </m:fPr>
                      <m:num>
                        <m:r>
                          <a:rPr lang="en-US" altLang="en-US" sz="1500" i="1">
                            <a:solidFill>
                              <a:srgbClr val="000000"/>
                            </a:solidFill>
                            <a:latin typeface="Cambria Math" panose="02040503050406030204" pitchFamily="18" charset="0"/>
                          </a:rPr>
                          <m:t>𝑤</m:t>
                        </m:r>
                      </m:num>
                      <m:den>
                        <m:r>
                          <a:rPr lang="en-US" altLang="en-US" sz="1500" i="1">
                            <a:solidFill>
                              <a:srgbClr val="000000"/>
                            </a:solidFill>
                            <a:latin typeface="Cambria Math" panose="02040503050406030204" pitchFamily="18" charset="0"/>
                          </a:rPr>
                          <m:t>𝑠𝑖𝑛</m:t>
                        </m:r>
                        <m:r>
                          <a:rPr lang="en-US" altLang="en-US" sz="1500" i="1">
                            <a:solidFill>
                              <a:srgbClr val="000000"/>
                            </a:solidFill>
                            <a:latin typeface="Cambria Math" panose="02040503050406030204" pitchFamily="18" charset="0"/>
                          </a:rPr>
                          <m:t>60</m:t>
                        </m:r>
                      </m:den>
                    </m:f>
                    <m:r>
                      <a:rPr lang="en-US" altLang="en-US" sz="1500" i="1">
                        <a:solidFill>
                          <a:srgbClr val="000000"/>
                        </a:solidFill>
                        <a:latin typeface="Cambria Math" panose="02040503050406030204" pitchFamily="18" charset="0"/>
                      </a:rPr>
                      <m:t>=1.155</m:t>
                    </m:r>
                    <m:r>
                      <a:rPr lang="en-US" altLang="en-US" sz="1500" i="1">
                        <a:solidFill>
                          <a:srgbClr val="000000"/>
                        </a:solidFill>
                        <a:latin typeface="Cambria Math" panose="02040503050406030204" pitchFamily="18" charset="0"/>
                      </a:rPr>
                      <m:t>𝑤</m:t>
                    </m:r>
                  </m:oMath>
                </a14:m>
                <a:endParaRPr lang="en-US" altLang="en-US" sz="1500" dirty="0">
                  <a:solidFill>
                    <a:srgbClr val="000000"/>
                  </a:solidFill>
                  <a:ea typeface="ＭＳ Ｐゴシック"/>
                </a:endParaRPr>
              </a:p>
              <a:p>
                <a:pPr eaLnBrk="1" fontAlgn="base" hangingPunct="1">
                  <a:spcBef>
                    <a:spcPct val="0"/>
                  </a:spcBef>
                  <a:spcAft>
                    <a:spcPct val="0"/>
                  </a:spcAft>
                </a:pPr>
                <a:endParaRPr lang="en-US" altLang="en-US" sz="1500" dirty="0">
                  <a:solidFill>
                    <a:srgbClr val="000000"/>
                  </a:solidFill>
                  <a:ea typeface="ＭＳ Ｐゴシック"/>
                </a:endParaRPr>
              </a:p>
              <a:p>
                <a:pPr eaLnBrk="1" fontAlgn="base" hangingPunct="1">
                  <a:spcBef>
                    <a:spcPct val="0"/>
                  </a:spcBef>
                  <a:spcAft>
                    <a:spcPct val="0"/>
                  </a:spcAft>
                </a:pPr>
                <a:r>
                  <a:rPr lang="en-US" altLang="en-US" sz="1500" dirty="0">
                    <a:solidFill>
                      <a:srgbClr val="000000"/>
                    </a:solidFill>
                    <a:ea typeface="ＭＳ Ｐゴシック"/>
                  </a:rPr>
                  <a:t>	</a:t>
                </a:r>
                <a14:m>
                  <m:oMath xmlns:m="http://schemas.openxmlformats.org/officeDocument/2006/math">
                    <m:sSub>
                      <m:sSubPr>
                        <m:ctrlPr>
                          <a:rPr lang="en-US" altLang="en-US" sz="1500" i="1">
                            <a:solidFill>
                              <a:srgbClr val="000000"/>
                            </a:solidFill>
                            <a:latin typeface="Cambria Math" panose="02040503050406030204" pitchFamily="18" charset="0"/>
                          </a:rPr>
                        </m:ctrlPr>
                      </m:sSubPr>
                      <m:e>
                        <m:r>
                          <a:rPr lang="en-US" altLang="en-US" sz="1500" i="1">
                            <a:solidFill>
                              <a:srgbClr val="000000"/>
                            </a:solidFill>
                            <a:latin typeface="Cambria Math" panose="02040503050406030204" pitchFamily="18" charset="0"/>
                          </a:rPr>
                          <m:t>𝑇</m:t>
                        </m:r>
                      </m:e>
                      <m:sub>
                        <m:r>
                          <a:rPr lang="en-US" altLang="en-US" sz="1500" i="1">
                            <a:solidFill>
                              <a:srgbClr val="000000"/>
                            </a:solidFill>
                            <a:latin typeface="Cambria Math" panose="02040503050406030204" pitchFamily="18" charset="0"/>
                          </a:rPr>
                          <m:t>3</m:t>
                        </m:r>
                      </m:sub>
                    </m:sSub>
                  </m:oMath>
                </a14:m>
                <a:r>
                  <a:rPr lang="en-US" altLang="en-US" sz="1500" dirty="0">
                    <a:solidFill>
                      <a:srgbClr val="000000"/>
                    </a:solidFill>
                    <a:ea typeface="ＭＳ Ｐゴシック"/>
                  </a:rPr>
                  <a:t> is larger than the weight, because it is at an angle and its vertical component must support ‘w’. </a:t>
                </a:r>
                <a:endParaRPr lang="en-US" altLang="en-US" sz="1500" baseline="-25000" dirty="0">
                  <a:solidFill>
                    <a:srgbClr val="000000"/>
                  </a:solidFill>
                  <a:ea typeface="ＭＳ Ｐゴシック"/>
                </a:endParaRPr>
              </a:p>
            </p:txBody>
          </p:sp>
        </mc:Choice>
        <mc:Fallback xmlns="">
          <p:sp>
            <p:nvSpPr>
              <p:cNvPr id="7" name="TextBox 6"/>
              <p:cNvSpPr txBox="1">
                <a:spLocks noRot="1" noChangeAspect="1" noMove="1" noResize="1" noEditPoints="1" noAdjustHandles="1" noChangeArrowheads="1" noChangeShapeType="1" noTextEdit="1"/>
              </p:cNvSpPr>
              <p:nvPr/>
            </p:nvSpPr>
            <p:spPr bwMode="auto">
              <a:xfrm>
                <a:off x="1143675" y="4264513"/>
                <a:ext cx="2843997" cy="1574470"/>
              </a:xfrm>
              <a:prstGeom prst="rect">
                <a:avLst/>
              </a:prstGeom>
              <a:blipFill>
                <a:blip r:embed="rId5"/>
                <a:stretch>
                  <a:fillRect l="-212" b="-1894"/>
                </a:stretch>
              </a:blip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2" name="Rectangle 1"/>
          <p:cNvSpPr/>
          <p:nvPr/>
        </p:nvSpPr>
        <p:spPr>
          <a:xfrm>
            <a:off x="1267308" y="293146"/>
            <a:ext cx="4665060" cy="523220"/>
          </a:xfrm>
          <a:prstGeom prst="rect">
            <a:avLst/>
          </a:prstGeom>
        </p:spPr>
        <p:txBody>
          <a:bodyPr wrap="none">
            <a:spAutoFit/>
          </a:bodyPr>
          <a:lstStyle/>
          <a:p>
            <a:pPr lvl="0"/>
            <a:r>
              <a:rPr lang="en-US" sz="2800" dirty="0">
                <a:solidFill>
                  <a:srgbClr val="FF0000"/>
                </a:solidFill>
                <a:latin typeface="Times New Roman" panose="02020603050405020304" pitchFamily="18" charset="0"/>
                <a:cs typeface="Times New Roman" panose="02020603050405020304" pitchFamily="18" charset="0"/>
              </a:rPr>
              <a:t>5.1	Equilibrium of a Particle</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51378" y="924565"/>
                <a:ext cx="5837260" cy="1685077"/>
              </a:xfrm>
              <a:prstGeom prst="rect">
                <a:avLst/>
              </a:prstGeom>
              <a:noFill/>
              <a:ln>
                <a:solidFill>
                  <a:schemeClr val="tx1"/>
                </a:solidFill>
              </a:ln>
            </p:spPr>
            <p:txBody>
              <a:bodyPr wrap="square" rtlCol="0">
                <a:spAutoFit/>
              </a:bodyPr>
              <a:lstStyle/>
              <a:p>
                <a:r>
                  <a:rPr lang="en-US" sz="1725" dirty="0">
                    <a:latin typeface="Times New Roman" panose="02020603050405020304" pitchFamily="18" charset="0"/>
                    <a:cs typeface="Times New Roman" panose="02020603050405020304" pitchFamily="18" charset="0"/>
                  </a:rPr>
                  <a:t>Example: Two boxes of masses </a:t>
                </a:r>
                <a:r>
                  <a:rPr lang="en-US" sz="1725" i="1" dirty="0">
                    <a:latin typeface="Times New Roman" panose="02020603050405020304" pitchFamily="18" charset="0"/>
                    <a:cs typeface="Times New Roman" panose="02020603050405020304" pitchFamily="18" charset="0"/>
                  </a:rPr>
                  <a:t>m</a:t>
                </a:r>
                <a:r>
                  <a:rPr lang="en-US" sz="1725" baseline="-25000" dirty="0">
                    <a:latin typeface="Times New Roman" panose="02020603050405020304" pitchFamily="18" charset="0"/>
                    <a:cs typeface="Times New Roman" panose="02020603050405020304" pitchFamily="18" charset="0"/>
                  </a:rPr>
                  <a:t>1</a:t>
                </a:r>
                <a:r>
                  <a:rPr lang="en-US" sz="1725" dirty="0">
                    <a:latin typeface="Times New Roman" panose="02020603050405020304" pitchFamily="18" charset="0"/>
                    <a:cs typeface="Times New Roman" panose="02020603050405020304" pitchFamily="18" charset="0"/>
                  </a:rPr>
                  <a:t> and </a:t>
                </a:r>
                <a:r>
                  <a:rPr lang="en-US" sz="1725" i="1" dirty="0">
                    <a:latin typeface="Times New Roman" panose="02020603050405020304" pitchFamily="18" charset="0"/>
                    <a:cs typeface="Times New Roman" panose="02020603050405020304" pitchFamily="18" charset="0"/>
                  </a:rPr>
                  <a:t>m</a:t>
                </a:r>
                <a:r>
                  <a:rPr lang="en-US" sz="1725" baseline="-25000" dirty="0">
                    <a:latin typeface="Times New Roman" panose="02020603050405020304" pitchFamily="18" charset="0"/>
                    <a:cs typeface="Times New Roman" panose="02020603050405020304" pitchFamily="18" charset="0"/>
                  </a:rPr>
                  <a:t>2</a:t>
                </a:r>
                <a:r>
                  <a:rPr lang="en-US" sz="1725" dirty="0">
                    <a:latin typeface="Times New Roman" panose="02020603050405020304" pitchFamily="18" charset="0"/>
                    <a:cs typeface="Times New Roman" panose="02020603050405020304" pitchFamily="18" charset="0"/>
                  </a:rPr>
                  <a:t> are pushed together by a horizontal force </a:t>
                </a:r>
                <a:r>
                  <a:rPr lang="en-US" sz="1725" i="1" dirty="0">
                    <a:latin typeface="Times New Roman" panose="02020603050405020304" pitchFamily="18" charset="0"/>
                    <a:cs typeface="Times New Roman" panose="02020603050405020304" pitchFamily="18" charset="0"/>
                  </a:rPr>
                  <a:t>F</a:t>
                </a:r>
                <a:r>
                  <a:rPr lang="en-US" sz="1725" dirty="0">
                    <a:latin typeface="Times New Roman" panose="02020603050405020304" pitchFamily="18" charset="0"/>
                    <a:cs typeface="Times New Roman" panose="02020603050405020304" pitchFamily="18" charset="0"/>
                  </a:rPr>
                  <a:t> to accelerate to the right on a leveled table surface as shown. The coefficient of kinetic friction between either of the boxes and the table surface is </a:t>
                </a:r>
                <a14:m>
                  <m:oMath xmlns:m="http://schemas.openxmlformats.org/officeDocument/2006/math">
                    <m:r>
                      <a:rPr lang="en-US" sz="1725"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sz="1725" baseline="-25000" dirty="0">
                    <a:latin typeface="Times New Roman" panose="02020603050405020304" pitchFamily="18" charset="0"/>
                    <a:cs typeface="Times New Roman" panose="02020603050405020304" pitchFamily="18" charset="0"/>
                  </a:rPr>
                  <a:t>k</a:t>
                </a:r>
                <a:r>
                  <a:rPr lang="en-US" sz="1725" dirty="0">
                    <a:latin typeface="Times New Roman" panose="02020603050405020304" pitchFamily="18" charset="0"/>
                    <a:cs typeface="Times New Roman" panose="02020603050405020304" pitchFamily="18" charset="0"/>
                  </a:rPr>
                  <a:t>. Calculate the acceleration and the normal force between the boxes.</a:t>
                </a:r>
              </a:p>
            </p:txBody>
          </p:sp>
        </mc:Choice>
        <mc:Fallback xmlns="">
          <p:sp>
            <p:nvSpPr>
              <p:cNvPr id="2" name="TextBox 1"/>
              <p:cNvSpPr txBox="1">
                <a:spLocks noRot="1" noChangeAspect="1" noMove="1" noResize="1" noEditPoints="1" noAdjustHandles="1" noChangeArrowheads="1" noChangeShapeType="1" noTextEdit="1"/>
              </p:cNvSpPr>
              <p:nvPr/>
            </p:nvSpPr>
            <p:spPr>
              <a:xfrm>
                <a:off x="51378" y="924565"/>
                <a:ext cx="5837260" cy="1685077"/>
              </a:xfrm>
              <a:prstGeom prst="rect">
                <a:avLst/>
              </a:prstGeom>
              <a:blipFill>
                <a:blip r:embed="rId2"/>
                <a:stretch>
                  <a:fillRect l="-625" t="-719" b="-3957"/>
                </a:stretch>
              </a:blipFill>
              <a:ln>
                <a:solidFill>
                  <a:schemeClr val="tx1"/>
                </a:solidFill>
              </a:ln>
            </p:spPr>
            <p:txBody>
              <a:bodyPr/>
              <a:lstStyle/>
              <a:p>
                <a:r>
                  <a:rPr lang="en-US">
                    <a:noFill/>
                  </a:rPr>
                  <a:t> </a:t>
                </a:r>
              </a:p>
            </p:txBody>
          </p:sp>
        </mc:Fallback>
      </mc:AlternateContent>
      <p:grpSp>
        <p:nvGrpSpPr>
          <p:cNvPr id="66" name="Group 65"/>
          <p:cNvGrpSpPr/>
          <p:nvPr/>
        </p:nvGrpSpPr>
        <p:grpSpPr>
          <a:xfrm>
            <a:off x="5947475" y="1016172"/>
            <a:ext cx="3097914" cy="1492456"/>
            <a:chOff x="7010150" y="274584"/>
            <a:chExt cx="4130552" cy="1989941"/>
          </a:xfrm>
        </p:grpSpPr>
        <p:sp>
          <p:nvSpPr>
            <p:cNvPr id="4" name="Rectangle 3"/>
            <p:cNvSpPr/>
            <p:nvPr/>
          </p:nvSpPr>
          <p:spPr>
            <a:xfrm>
              <a:off x="7351699" y="1892385"/>
              <a:ext cx="3789003" cy="37214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p:cNvGrpSpPr/>
            <p:nvPr/>
          </p:nvGrpSpPr>
          <p:grpSpPr>
            <a:xfrm>
              <a:off x="7670759" y="274584"/>
              <a:ext cx="1793058" cy="1614804"/>
              <a:chOff x="8533933" y="1139285"/>
              <a:chExt cx="1793058" cy="1614804"/>
            </a:xfrm>
          </p:grpSpPr>
          <p:sp>
            <p:nvSpPr>
              <p:cNvPr id="6" name="Rectangle 5"/>
              <p:cNvSpPr/>
              <p:nvPr/>
            </p:nvSpPr>
            <p:spPr>
              <a:xfrm>
                <a:off x="9090212" y="1566400"/>
                <a:ext cx="1236779" cy="1187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8533933" y="1139285"/>
                <a:ext cx="603629"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p>
            </p:txBody>
          </p:sp>
        </p:grpSp>
        <p:cxnSp>
          <p:nvCxnSpPr>
            <p:cNvPr id="16" name="Straight Arrow Connector 15"/>
            <p:cNvCxnSpPr/>
            <p:nvPr/>
          </p:nvCxnSpPr>
          <p:spPr>
            <a:xfrm flipH="1">
              <a:off x="7010150" y="1329726"/>
              <a:ext cx="1217853" cy="20667"/>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9466377" y="657896"/>
              <a:ext cx="1527991" cy="1228495"/>
              <a:chOff x="10326991" y="1519600"/>
              <a:chExt cx="1527991" cy="1228495"/>
            </a:xfrm>
          </p:grpSpPr>
          <p:sp>
            <p:nvSpPr>
              <p:cNvPr id="7" name="Rectangle 6"/>
              <p:cNvSpPr/>
              <p:nvPr/>
            </p:nvSpPr>
            <p:spPr>
              <a:xfrm>
                <a:off x="10326991" y="1900518"/>
                <a:ext cx="974588" cy="8475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p:cNvSpPr txBox="1"/>
              <p:nvPr/>
            </p:nvSpPr>
            <p:spPr>
              <a:xfrm>
                <a:off x="11283886" y="1519600"/>
                <a:ext cx="571096" cy="49244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p>
            </p:txBody>
          </p:sp>
        </p:grpSp>
        <p:sp>
          <p:nvSpPr>
            <p:cNvPr id="33" name="TextBox 32"/>
            <p:cNvSpPr txBox="1"/>
            <p:nvPr/>
          </p:nvSpPr>
          <p:spPr>
            <a:xfrm>
              <a:off x="7424083" y="888728"/>
              <a:ext cx="434307" cy="49244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F</a:t>
              </a:r>
              <a:endParaRPr lang="en-US" i="1" baseline="-25000" dirty="0">
                <a:latin typeface="Times New Roman" panose="02020603050405020304" pitchFamily="18" charset="0"/>
                <a:cs typeface="Times New Roman" panose="02020603050405020304" pitchFamily="18" charset="0"/>
              </a:endParaRPr>
            </a:p>
          </p:txBody>
        </p:sp>
      </p:grpSp>
      <p:grpSp>
        <p:nvGrpSpPr>
          <p:cNvPr id="65" name="Group 64"/>
          <p:cNvGrpSpPr/>
          <p:nvPr/>
        </p:nvGrpSpPr>
        <p:grpSpPr>
          <a:xfrm>
            <a:off x="7010462" y="2727811"/>
            <a:ext cx="1311090" cy="1155988"/>
            <a:chOff x="468068" y="4918673"/>
            <a:chExt cx="1748120" cy="1541316"/>
          </a:xfrm>
        </p:grpSpPr>
        <p:cxnSp>
          <p:nvCxnSpPr>
            <p:cNvPr id="58" name="Straight Arrow Connector 57"/>
            <p:cNvCxnSpPr/>
            <p:nvPr/>
          </p:nvCxnSpPr>
          <p:spPr>
            <a:xfrm flipV="1">
              <a:off x="856537" y="5064446"/>
              <a:ext cx="0" cy="1220052"/>
            </a:xfrm>
            <a:prstGeom prst="straightConnector1">
              <a:avLst/>
            </a:prstGeom>
            <a:ln w="381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593039" y="6000376"/>
              <a:ext cx="1325243" cy="2418"/>
            </a:xfrm>
            <a:prstGeom prst="straightConnector1">
              <a:avLst/>
            </a:prstGeom>
            <a:ln w="38100">
              <a:solidFill>
                <a:srgbClr val="00B05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68068" y="4918673"/>
              <a:ext cx="603629" cy="49244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y</a:t>
              </a:r>
              <a:endParaRPr lang="en-US" baseline="-25000" dirty="0">
                <a:latin typeface="Times New Roman" panose="02020603050405020304" pitchFamily="18" charset="0"/>
                <a:cs typeface="Times New Roman" panose="02020603050405020304" pitchFamily="18" charset="0"/>
              </a:endParaRPr>
            </a:p>
          </p:txBody>
        </p:sp>
        <p:sp>
          <p:nvSpPr>
            <p:cNvPr id="62" name="TextBox 61"/>
            <p:cNvSpPr txBox="1"/>
            <p:nvPr/>
          </p:nvSpPr>
          <p:spPr>
            <a:xfrm>
              <a:off x="1612559" y="5967547"/>
              <a:ext cx="603629" cy="49244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x</a:t>
              </a:r>
              <a:endParaRPr lang="en-US" baseline="-25000"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67" name="TextBox 66"/>
              <p:cNvSpPr txBox="1"/>
              <p:nvPr/>
            </p:nvSpPr>
            <p:spPr>
              <a:xfrm>
                <a:off x="156930" y="4099045"/>
                <a:ext cx="2064473" cy="1200329"/>
              </a:xfrm>
              <a:prstGeom prst="rect">
                <a:avLst/>
              </a:prstGeom>
              <a:noFill/>
              <a:ln>
                <a:solidFill>
                  <a:schemeClr val="tx1"/>
                </a:solidFill>
              </a:ln>
            </p:spPr>
            <p:txBody>
              <a:bodyPr wrap="square" rtlCol="0">
                <a:spAutoFit/>
              </a:bodyPr>
              <a:lstStyle/>
              <a:p>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-axis: </a:t>
                </a:r>
                <a:r>
                  <a:rPr lang="en-US" i="1" dirty="0">
                    <a:latin typeface="Times New Roman" panose="02020603050405020304" pitchFamily="18" charset="0"/>
                    <a:cs typeface="Times New Roman" panose="02020603050405020304" pitchFamily="18" charset="0"/>
                  </a:rPr>
                  <a:t>F–n–f</a:t>
                </a:r>
                <a:r>
                  <a:rPr lang="en-US" i="1" baseline="-25000" dirty="0">
                    <a:latin typeface="Times New Roman" panose="02020603050405020304" pitchFamily="18" charset="0"/>
                    <a:cs typeface="Times New Roman" panose="02020603050405020304" pitchFamily="18" charset="0"/>
                  </a:rPr>
                  <a:t>k1</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a</a:t>
                </a:r>
              </a:p>
              <a:p>
                <a:r>
                  <a:rPr lang="en-US" i="1" dirty="0">
                    <a:latin typeface="Times New Roman" panose="02020603050405020304" pitchFamily="18" charset="0"/>
                    <a:cs typeface="Times New Roman" panose="02020603050405020304" pitchFamily="18" charset="0"/>
                  </a:rPr>
                  <a:t>            f</a:t>
                </a:r>
                <a:r>
                  <a:rPr lang="en-US" i="1" baseline="-25000" dirty="0">
                    <a:latin typeface="Times New Roman" panose="02020603050405020304" pitchFamily="18" charset="0"/>
                    <a:cs typeface="Times New Roman" panose="02020603050405020304" pitchFamily="18" charset="0"/>
                  </a:rPr>
                  <a:t>k1</a:t>
                </a:r>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g</a:t>
                </a:r>
              </a:p>
              <a:p>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-axis: </a:t>
                </a:r>
                <a:r>
                  <a:rPr lang="en-US" i="1"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 – m</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g</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0</a:t>
                </a:r>
                <a:r>
                  <a:rPr lang="en-US"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156930" y="4099045"/>
                <a:ext cx="2064473" cy="1200329"/>
              </a:xfrm>
              <a:prstGeom prst="rect">
                <a:avLst/>
              </a:prstGeom>
              <a:blipFill>
                <a:blip r:embed="rId3"/>
                <a:stretch>
                  <a:fillRect l="-2353" t="-2010" b="-6533"/>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2807680" y="4095653"/>
                <a:ext cx="1972412" cy="1477328"/>
              </a:xfrm>
              <a:prstGeom prst="rect">
                <a:avLst/>
              </a:prstGeom>
              <a:noFill/>
              <a:ln>
                <a:solidFill>
                  <a:schemeClr val="tx1"/>
                </a:solidFill>
              </a:ln>
            </p:spPr>
            <p:txBody>
              <a:bodyPr wrap="square" rtlCol="0">
                <a:spAutoFit/>
              </a:bodyPr>
              <a:lstStyle/>
              <a:p>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-axis:	</a:t>
                </a:r>
                <a:r>
                  <a:rPr lang="en-US" i="1" dirty="0">
                    <a:latin typeface="Times New Roman" panose="02020603050405020304" pitchFamily="18" charset="0"/>
                    <a:cs typeface="Times New Roman" panose="02020603050405020304" pitchFamily="18" charset="0"/>
                  </a:rPr>
                  <a:t>n – f</a:t>
                </a:r>
                <a:r>
                  <a:rPr lang="en-US" i="1" baseline="-25000" dirty="0">
                    <a:latin typeface="Times New Roman" panose="02020603050405020304" pitchFamily="18" charset="0"/>
                    <a:cs typeface="Times New Roman" panose="02020603050405020304" pitchFamily="18" charset="0"/>
                  </a:rPr>
                  <a:t>k2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a:t>
                </a:r>
              </a:p>
              <a:p>
                <a:r>
                  <a:rPr lang="en-US" i="1" dirty="0">
                    <a:latin typeface="Times New Roman" panose="02020603050405020304" pitchFamily="18" charset="0"/>
                    <a:cs typeface="Times New Roman" panose="02020603050405020304" pitchFamily="18" charset="0"/>
                  </a:rPr>
                  <a:t>            f</a:t>
                </a:r>
                <a:r>
                  <a:rPr lang="en-US" i="1" baseline="-25000" dirty="0">
                    <a:latin typeface="Times New Roman" panose="02020603050405020304" pitchFamily="18" charset="0"/>
                    <a:cs typeface="Times New Roman" panose="02020603050405020304" pitchFamily="18" charset="0"/>
                  </a:rPr>
                  <a:t>k2</a:t>
                </a:r>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g</a:t>
                </a:r>
              </a:p>
              <a:p>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-axis:	</a:t>
                </a:r>
                <a:r>
                  <a:rPr lang="en-US" i="1"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0</a:t>
                </a:r>
              </a:p>
            </p:txBody>
          </p:sp>
        </mc:Choice>
        <mc:Fallback xmlns="">
          <p:sp>
            <p:nvSpPr>
              <p:cNvPr id="70" name="TextBox 69"/>
              <p:cNvSpPr txBox="1">
                <a:spLocks noRot="1" noChangeAspect="1" noMove="1" noResize="1" noEditPoints="1" noAdjustHandles="1" noChangeArrowheads="1" noChangeShapeType="1" noTextEdit="1"/>
              </p:cNvSpPr>
              <p:nvPr/>
            </p:nvSpPr>
            <p:spPr>
              <a:xfrm>
                <a:off x="2807680" y="4095653"/>
                <a:ext cx="1972412" cy="1477328"/>
              </a:xfrm>
              <a:prstGeom prst="rect">
                <a:avLst/>
              </a:prstGeom>
              <a:blipFill>
                <a:blip r:embed="rId4"/>
                <a:stretch>
                  <a:fillRect l="-2462" t="-2049" b="-5328"/>
                </a:stretch>
              </a:blipFill>
              <a:ln>
                <a:solidFill>
                  <a:schemeClr val="tx1"/>
                </a:solidFill>
              </a:ln>
            </p:spPr>
            <p:txBody>
              <a:bodyPr/>
              <a:lstStyle/>
              <a:p>
                <a:r>
                  <a:rPr lang="en-US">
                    <a:noFill/>
                  </a:rPr>
                  <a:t> </a:t>
                </a:r>
              </a:p>
            </p:txBody>
          </p:sp>
        </mc:Fallback>
      </mc:AlternateContent>
      <p:cxnSp>
        <p:nvCxnSpPr>
          <p:cNvPr id="71" name="Straight Arrow Connector 70"/>
          <p:cNvCxnSpPr/>
          <p:nvPr/>
        </p:nvCxnSpPr>
        <p:spPr>
          <a:xfrm flipH="1">
            <a:off x="2166608" y="4304087"/>
            <a:ext cx="717066" cy="1139"/>
          </a:xfrm>
          <a:prstGeom prst="straightConnector1">
            <a:avLst/>
          </a:prstGeom>
          <a:ln w="381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4793048" y="4304087"/>
            <a:ext cx="482030" cy="0"/>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117739" y="5443617"/>
            <a:ext cx="1082545" cy="369332"/>
          </a:xfrm>
          <a:prstGeom prst="rect">
            <a:avLst/>
          </a:prstGeom>
          <a:noFill/>
          <a:ln>
            <a:solidFill>
              <a:schemeClr val="tx1"/>
            </a:solidFill>
          </a:ln>
        </p:spPr>
        <p:txBody>
          <a:bodyPr wrap="square" rtlCol="0">
            <a:spAutoFit/>
          </a:bodyPr>
          <a:lstStyle/>
          <a:p>
            <a:r>
              <a:rPr lang="en-US" i="1" dirty="0">
                <a:latin typeface="Times New Roman" panose="02020603050405020304" pitchFamily="18" charset="0"/>
                <a:cs typeface="Times New Roman" panose="02020603050405020304" pitchFamily="18" charset="0"/>
              </a:rPr>
              <a:t> n</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m</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g</a:t>
            </a:r>
          </a:p>
        </p:txBody>
      </p:sp>
      <p:sp>
        <p:nvSpPr>
          <p:cNvPr id="78" name="TextBox 77"/>
          <p:cNvSpPr txBox="1"/>
          <p:nvPr/>
        </p:nvSpPr>
        <p:spPr>
          <a:xfrm>
            <a:off x="3506391" y="5429169"/>
            <a:ext cx="1082545" cy="369332"/>
          </a:xfrm>
          <a:prstGeom prst="rect">
            <a:avLst/>
          </a:prstGeom>
          <a:noFill/>
          <a:ln>
            <a:solidFill>
              <a:schemeClr val="tx1"/>
            </a:solidFill>
          </a:ln>
        </p:spPr>
        <p:txBody>
          <a:bodyPr wrap="square" rtlCol="0">
            <a:spAutoFit/>
          </a:bodyPr>
          <a:lstStyle/>
          <a:p>
            <a:r>
              <a:rPr lang="en-US" i="1" dirty="0">
                <a:latin typeface="Times New Roman" panose="02020603050405020304" pitchFamily="18" charset="0"/>
                <a:cs typeface="Times New Roman" panose="02020603050405020304" pitchFamily="18" charset="0"/>
              </a:rPr>
              <a:t> n</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a:t>
            </a:r>
          </a:p>
        </p:txBody>
      </p:sp>
      <p:cxnSp>
        <p:nvCxnSpPr>
          <p:cNvPr id="79" name="Straight Arrow Connector 78"/>
          <p:cNvCxnSpPr/>
          <p:nvPr/>
        </p:nvCxnSpPr>
        <p:spPr>
          <a:xfrm flipV="1">
            <a:off x="4032791" y="4965075"/>
            <a:ext cx="1" cy="439640"/>
          </a:xfrm>
          <a:prstGeom prst="straightConnector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7" idx="0"/>
          </p:cNvCxnSpPr>
          <p:nvPr/>
        </p:nvCxnSpPr>
        <p:spPr>
          <a:xfrm flipH="1" flipV="1">
            <a:off x="1652495" y="5013865"/>
            <a:ext cx="6517" cy="429752"/>
          </a:xfrm>
          <a:prstGeom prst="straightConnector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76759" y="2306900"/>
            <a:ext cx="1930043" cy="1802360"/>
            <a:chOff x="682123" y="1904639"/>
            <a:chExt cx="2573390" cy="2403147"/>
          </a:xfrm>
        </p:grpSpPr>
        <p:grpSp>
          <p:nvGrpSpPr>
            <p:cNvPr id="69" name="Group 68"/>
            <p:cNvGrpSpPr/>
            <p:nvPr/>
          </p:nvGrpSpPr>
          <p:grpSpPr>
            <a:xfrm>
              <a:off x="682123" y="1904639"/>
              <a:ext cx="2573390" cy="2403147"/>
              <a:chOff x="759030" y="1795266"/>
              <a:chExt cx="2573390" cy="2403147"/>
            </a:xfrm>
          </p:grpSpPr>
          <p:grpSp>
            <p:nvGrpSpPr>
              <p:cNvPr id="64" name="Group 63"/>
              <p:cNvGrpSpPr/>
              <p:nvPr/>
            </p:nvGrpSpPr>
            <p:grpSpPr>
              <a:xfrm>
                <a:off x="759030" y="1795266"/>
                <a:ext cx="2573390" cy="2403147"/>
                <a:chOff x="525888" y="2057660"/>
                <a:chExt cx="2573390" cy="2403147"/>
              </a:xfrm>
            </p:grpSpPr>
            <p:grpSp>
              <p:nvGrpSpPr>
                <p:cNvPr id="36" name="Group 35"/>
                <p:cNvGrpSpPr/>
                <p:nvPr/>
              </p:nvGrpSpPr>
              <p:grpSpPr>
                <a:xfrm>
                  <a:off x="525888" y="2388040"/>
                  <a:ext cx="1793058" cy="1614804"/>
                  <a:chOff x="8533933" y="1139285"/>
                  <a:chExt cx="1793058" cy="1614804"/>
                </a:xfrm>
              </p:grpSpPr>
              <p:sp>
                <p:nvSpPr>
                  <p:cNvPr id="37" name="Rectangle 36"/>
                  <p:cNvSpPr/>
                  <p:nvPr/>
                </p:nvSpPr>
                <p:spPr>
                  <a:xfrm>
                    <a:off x="9090212" y="1566400"/>
                    <a:ext cx="1236779" cy="1187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TextBox 37"/>
                  <p:cNvSpPr txBox="1"/>
                  <p:nvPr/>
                </p:nvSpPr>
                <p:spPr>
                  <a:xfrm>
                    <a:off x="8533933" y="1139285"/>
                    <a:ext cx="603629"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p>
                </p:txBody>
              </p:sp>
            </p:grpSp>
            <p:cxnSp>
              <p:nvCxnSpPr>
                <p:cNvPr id="42" name="Straight Arrow Connector 41"/>
                <p:cNvCxnSpPr/>
                <p:nvPr/>
              </p:nvCxnSpPr>
              <p:spPr>
                <a:xfrm flipH="1">
                  <a:off x="1692814" y="3400851"/>
                  <a:ext cx="1406464" cy="0"/>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962212" y="3308657"/>
                  <a:ext cx="738347" cy="9538"/>
                </a:xfrm>
                <a:prstGeom prst="straightConnector1">
                  <a:avLst/>
                </a:prstGeom>
                <a:ln w="38100">
                  <a:solidFill>
                    <a:srgbClr val="00B05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11159" y="2973795"/>
                  <a:ext cx="603629"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n</a:t>
                  </a:r>
                  <a:endParaRPr lang="en-US" baseline="-25000" dirty="0">
                    <a:latin typeface="Times New Roman" panose="02020603050405020304" pitchFamily="18" charset="0"/>
                    <a:cs typeface="Times New Roman" panose="02020603050405020304" pitchFamily="18" charset="0"/>
                  </a:endParaRPr>
                </a:p>
              </p:txBody>
            </p:sp>
            <p:cxnSp>
              <p:nvCxnSpPr>
                <p:cNvPr id="47" name="Straight Arrow Connector 46"/>
                <p:cNvCxnSpPr/>
                <p:nvPr/>
              </p:nvCxnSpPr>
              <p:spPr>
                <a:xfrm flipV="1">
                  <a:off x="1700559" y="2180799"/>
                  <a:ext cx="0" cy="1220052"/>
                </a:xfrm>
                <a:prstGeom prst="straightConnector1">
                  <a:avLst/>
                </a:prstGeom>
                <a:ln w="381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1700556" y="3418136"/>
                  <a:ext cx="2847" cy="880538"/>
                </a:xfrm>
                <a:prstGeom prst="straightConnector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789180" y="2057660"/>
                  <a:ext cx="502701" cy="49244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1</a:t>
                  </a:r>
                </a:p>
              </p:txBody>
            </p:sp>
            <p:sp>
              <p:nvSpPr>
                <p:cNvPr id="56" name="TextBox 55"/>
                <p:cNvSpPr txBox="1"/>
                <p:nvPr/>
              </p:nvSpPr>
              <p:spPr>
                <a:xfrm>
                  <a:off x="1740914" y="3968364"/>
                  <a:ext cx="724985" cy="49244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g</a:t>
                  </a:r>
                </a:p>
              </p:txBody>
            </p:sp>
          </p:grpSp>
          <p:sp>
            <p:nvSpPr>
              <p:cNvPr id="68" name="TextBox 67"/>
              <p:cNvSpPr txBox="1"/>
              <p:nvPr/>
            </p:nvSpPr>
            <p:spPr>
              <a:xfrm>
                <a:off x="2746569" y="3155742"/>
                <a:ext cx="434307" cy="49244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F</a:t>
                </a:r>
                <a:endParaRPr lang="en-US" i="1" baseline="-25000" dirty="0">
                  <a:latin typeface="Times New Roman" panose="02020603050405020304" pitchFamily="18" charset="0"/>
                  <a:cs typeface="Times New Roman" panose="02020603050405020304" pitchFamily="18" charset="0"/>
                </a:endParaRPr>
              </a:p>
            </p:txBody>
          </p:sp>
        </p:grpSp>
        <p:cxnSp>
          <p:nvCxnSpPr>
            <p:cNvPr id="53" name="Straight Arrow Connector 52"/>
            <p:cNvCxnSpPr/>
            <p:nvPr/>
          </p:nvCxnSpPr>
          <p:spPr>
            <a:xfrm flipH="1">
              <a:off x="1328911" y="3313202"/>
              <a:ext cx="520138" cy="1921"/>
            </a:xfrm>
            <a:prstGeom prst="straightConnector1">
              <a:avLst/>
            </a:prstGeom>
            <a:ln w="38100">
              <a:solidFill>
                <a:schemeClr val="accent2">
                  <a:lumMod val="75000"/>
                </a:schemeClr>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436451" y="3259499"/>
              <a:ext cx="603629"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f</a:t>
              </a:r>
              <a:r>
                <a:rPr lang="en-US" i="1" baseline="-25000" dirty="0">
                  <a:latin typeface="Times New Roman" panose="02020603050405020304" pitchFamily="18" charset="0"/>
                  <a:cs typeface="Times New Roman" panose="02020603050405020304" pitchFamily="18" charset="0"/>
                </a:rPr>
                <a:t>k1</a:t>
              </a:r>
              <a:endParaRPr lang="en-US" baseline="-25000"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137761" y="2306901"/>
            <a:ext cx="1683206" cy="1732846"/>
            <a:chOff x="5111325" y="1836601"/>
            <a:chExt cx="2244275" cy="2310461"/>
          </a:xfrm>
        </p:grpSpPr>
        <p:grpSp>
          <p:nvGrpSpPr>
            <p:cNvPr id="63" name="Group 62"/>
            <p:cNvGrpSpPr/>
            <p:nvPr/>
          </p:nvGrpSpPr>
          <p:grpSpPr>
            <a:xfrm>
              <a:off x="5526330" y="1836601"/>
              <a:ext cx="1829270" cy="2310461"/>
              <a:chOff x="4350518" y="2179771"/>
              <a:chExt cx="1829270" cy="2310461"/>
            </a:xfrm>
          </p:grpSpPr>
          <p:grpSp>
            <p:nvGrpSpPr>
              <p:cNvPr id="39" name="Group 38"/>
              <p:cNvGrpSpPr/>
              <p:nvPr/>
            </p:nvGrpSpPr>
            <p:grpSpPr>
              <a:xfrm>
                <a:off x="4350518" y="2667053"/>
                <a:ext cx="1527991" cy="1228495"/>
                <a:chOff x="10326991" y="1519600"/>
                <a:chExt cx="1527991" cy="1228495"/>
              </a:xfrm>
            </p:grpSpPr>
            <p:sp>
              <p:nvSpPr>
                <p:cNvPr id="40" name="Rectangle 39"/>
                <p:cNvSpPr/>
                <p:nvPr/>
              </p:nvSpPr>
              <p:spPr>
                <a:xfrm>
                  <a:off x="10326991" y="1900518"/>
                  <a:ext cx="974588" cy="8475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TextBox 40"/>
                <p:cNvSpPr txBox="1"/>
                <p:nvPr/>
              </p:nvSpPr>
              <p:spPr>
                <a:xfrm>
                  <a:off x="11283886" y="1519600"/>
                  <a:ext cx="571096" cy="49244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p>
              </p:txBody>
            </p:sp>
          </p:grpSp>
          <p:cxnSp>
            <p:nvCxnSpPr>
              <p:cNvPr id="44" name="Straight Arrow Connector 43"/>
              <p:cNvCxnSpPr/>
              <p:nvPr/>
            </p:nvCxnSpPr>
            <p:spPr>
              <a:xfrm flipH="1">
                <a:off x="4837812" y="3462221"/>
                <a:ext cx="738347" cy="9538"/>
              </a:xfrm>
              <a:prstGeom prst="straightConnector1">
                <a:avLst/>
              </a:prstGeom>
              <a:ln w="38100">
                <a:solidFill>
                  <a:srgbClr val="00B05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76158" y="3178165"/>
                <a:ext cx="603630"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n</a:t>
                </a:r>
                <a:endParaRPr lang="en-US" baseline="-25000" dirty="0">
                  <a:latin typeface="Times New Roman" panose="02020603050405020304" pitchFamily="18" charset="0"/>
                  <a:cs typeface="Times New Roman" panose="02020603050405020304" pitchFamily="18" charset="0"/>
                </a:endParaRPr>
              </a:p>
            </p:txBody>
          </p:sp>
          <p:cxnSp>
            <p:nvCxnSpPr>
              <p:cNvPr id="48" name="Straight Arrow Connector 47"/>
              <p:cNvCxnSpPr/>
              <p:nvPr/>
            </p:nvCxnSpPr>
            <p:spPr>
              <a:xfrm flipV="1">
                <a:off x="4837812" y="2667053"/>
                <a:ext cx="0" cy="817524"/>
              </a:xfrm>
              <a:prstGeom prst="straightConnector1">
                <a:avLst/>
              </a:prstGeom>
              <a:ln w="381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849624" y="3471759"/>
                <a:ext cx="0" cy="817524"/>
              </a:xfrm>
              <a:prstGeom prst="straightConnector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629051" y="2179771"/>
                <a:ext cx="502702" cy="49244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2</a:t>
                </a:r>
              </a:p>
            </p:txBody>
          </p:sp>
          <p:sp>
            <p:nvSpPr>
              <p:cNvPr id="57" name="TextBox 56"/>
              <p:cNvSpPr txBox="1"/>
              <p:nvPr/>
            </p:nvSpPr>
            <p:spPr>
              <a:xfrm>
                <a:off x="4935556" y="3997789"/>
                <a:ext cx="724986" cy="49244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a:t>
                </a:r>
              </a:p>
            </p:txBody>
          </p:sp>
        </p:grpSp>
        <p:cxnSp>
          <p:nvCxnSpPr>
            <p:cNvPr id="72" name="Straight Arrow Connector 71"/>
            <p:cNvCxnSpPr/>
            <p:nvPr/>
          </p:nvCxnSpPr>
          <p:spPr>
            <a:xfrm flipH="1">
              <a:off x="5505598" y="3122860"/>
              <a:ext cx="520138" cy="1921"/>
            </a:xfrm>
            <a:prstGeom prst="straightConnector1">
              <a:avLst/>
            </a:prstGeom>
            <a:ln w="38100">
              <a:solidFill>
                <a:schemeClr val="accent2">
                  <a:lumMod val="75000"/>
                </a:schemeClr>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111325" y="2894796"/>
              <a:ext cx="603629"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f</a:t>
              </a:r>
              <a:r>
                <a:rPr lang="en-US" i="1" baseline="-25000" dirty="0">
                  <a:latin typeface="Times New Roman" panose="02020603050405020304" pitchFamily="18" charset="0"/>
                  <a:cs typeface="Times New Roman" panose="02020603050405020304" pitchFamily="18" charset="0"/>
                </a:rPr>
                <a:t>k2</a:t>
              </a:r>
              <a:endParaRPr lang="en-US" baseline="-25000"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5" name="TextBox 75"/>
              <p:cNvSpPr txBox="1"/>
              <p:nvPr/>
            </p:nvSpPr>
            <p:spPr>
              <a:xfrm>
                <a:off x="5325440" y="4086177"/>
                <a:ext cx="3723503" cy="1938992"/>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F –  f</a:t>
                </a:r>
                <a:r>
                  <a:rPr lang="en-US" i="1" baseline="-25000" dirty="0">
                    <a:latin typeface="Times New Roman" panose="02020603050405020304" pitchFamily="18" charset="0"/>
                    <a:cs typeface="Times New Roman" panose="02020603050405020304" pitchFamily="18" charset="0"/>
                  </a:rPr>
                  <a:t>k1</a:t>
                </a:r>
                <a:r>
                  <a:rPr lang="en-US" i="1" dirty="0">
                    <a:latin typeface="Times New Roman" panose="02020603050405020304" pitchFamily="18" charset="0"/>
                    <a:cs typeface="Times New Roman" panose="02020603050405020304" pitchFamily="18" charset="0"/>
                  </a:rPr>
                  <a:t> – f</a:t>
                </a:r>
                <a:r>
                  <a:rPr lang="en-US" i="1" baseline="-25000" dirty="0">
                    <a:latin typeface="Times New Roman" panose="02020603050405020304" pitchFamily="18" charset="0"/>
                    <a:cs typeface="Times New Roman" panose="02020603050405020304" pitchFamily="18" charset="0"/>
                  </a:rPr>
                  <a:t>k2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a</a:t>
                </a:r>
              </a:p>
              <a:p>
                <a:endParaRPr lang="en-US" sz="600"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F–f</a:t>
                </a:r>
                <a:r>
                  <a:rPr lang="en-US" i="1" baseline="-25000" dirty="0">
                    <a:latin typeface="Times New Roman" panose="02020603050405020304" pitchFamily="18" charset="0"/>
                    <a:cs typeface="Times New Roman" panose="02020603050405020304" pitchFamily="18" charset="0"/>
                  </a:rPr>
                  <a:t>k1</a:t>
                </a:r>
                <a:r>
                  <a:rPr lang="en-US" i="1" dirty="0">
                    <a:latin typeface="Times New Roman" panose="02020603050405020304" pitchFamily="18" charset="0"/>
                    <a:cs typeface="Times New Roman" panose="02020603050405020304" pitchFamily="18" charset="0"/>
                  </a:rPr>
                  <a:t>–f</a:t>
                </a:r>
                <a:r>
                  <a:rPr lang="en-US" i="1" baseline="-25000" dirty="0">
                    <a:latin typeface="Times New Roman" panose="02020603050405020304" pitchFamily="18" charset="0"/>
                    <a:cs typeface="Times New Roman" panose="02020603050405020304" pitchFamily="18" charset="0"/>
                  </a:rPr>
                  <a:t>k2</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F–</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g–</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p>
              <a:p>
                <a:endParaRPr lang="en-US" sz="600"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n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f</a:t>
                </a:r>
                <a:r>
                  <a:rPr lang="en-US" i="1" baseline="-25000" dirty="0">
                    <a:latin typeface="Times New Roman" panose="02020603050405020304" pitchFamily="18" charset="0"/>
                    <a:cs typeface="Times New Roman" panose="02020603050405020304" pitchFamily="18" charset="0"/>
                  </a:rPr>
                  <a:t>k2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g</a:t>
                </a:r>
                <a:r>
                  <a:rPr lang="en-US" i="1"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F</a:t>
                </a:r>
              </a:p>
            </p:txBody>
          </p:sp>
        </mc:Choice>
        <mc:Fallback xmlns="">
          <p:sp>
            <p:nvSpPr>
              <p:cNvPr id="75" name="TextBox 75"/>
              <p:cNvSpPr txBox="1">
                <a:spLocks noRot="1" noChangeAspect="1" noMove="1" noResize="1" noEditPoints="1" noAdjustHandles="1" noChangeArrowheads="1" noChangeShapeType="1" noTextEdit="1"/>
              </p:cNvSpPr>
              <p:nvPr/>
            </p:nvSpPr>
            <p:spPr>
              <a:xfrm>
                <a:off x="5325440" y="4086177"/>
                <a:ext cx="3723503" cy="1938992"/>
              </a:xfrm>
              <a:prstGeom prst="rect">
                <a:avLst/>
              </a:prstGeom>
              <a:blipFill>
                <a:blip r:embed="rId5"/>
                <a:stretch>
                  <a:fillRect l="-1307" t="-1250" b="-3750"/>
                </a:stretch>
              </a:blipFill>
              <a:ln>
                <a:solidFill>
                  <a:schemeClr val="tx1"/>
                </a:solid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E914D56C-2562-4F05-9865-3451C5FAB081}"/>
              </a:ext>
            </a:extLst>
          </p:cNvPr>
          <p:cNvSpPr txBox="1"/>
          <p:nvPr/>
        </p:nvSpPr>
        <p:spPr>
          <a:xfrm>
            <a:off x="6442932" y="6473952"/>
            <a:ext cx="2216436" cy="338554"/>
          </a:xfrm>
          <a:prstGeom prst="rect">
            <a:avLst/>
          </a:prstGeom>
          <a:noFill/>
        </p:spPr>
        <p:txBody>
          <a:bodyPr wrap="square" rtlCol="0">
            <a:spAutoFit/>
          </a:bodyPr>
          <a:lstStyle/>
          <a:p>
            <a:r>
              <a:rPr lang="en-US" sz="1600" dirty="0"/>
              <a:t>Courtesy of Wenhao Wu</a:t>
            </a:r>
          </a:p>
        </p:txBody>
      </p:sp>
    </p:spTree>
    <p:extLst>
      <p:ext uri="{BB962C8B-B14F-4D97-AF65-F5344CB8AC3E}">
        <p14:creationId xmlns:p14="http://schemas.microsoft.com/office/powerpoint/2010/main" val="2463214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188" y="657581"/>
            <a:ext cx="3379288" cy="461665"/>
          </a:xfrm>
          <a:prstGeom prst="rect">
            <a:avLst/>
          </a:prstGeom>
          <a:noFill/>
          <a:ln>
            <a:solidFill>
              <a:schemeClr val="tx1"/>
            </a:solidFill>
          </a:ln>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Additional Examples</a:t>
            </a:r>
          </a:p>
        </p:txBody>
      </p:sp>
      <p:sp>
        <p:nvSpPr>
          <p:cNvPr id="7" name="TextBox 6"/>
          <p:cNvSpPr txBox="1"/>
          <p:nvPr/>
        </p:nvSpPr>
        <p:spPr>
          <a:xfrm>
            <a:off x="200173" y="1410451"/>
            <a:ext cx="8424161" cy="923330"/>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A box having an initial velocity 10 m/s enters a region of a leveled rough surface and slides a distance of 20 m before it reaches a stop. Assume that the acceleration due to friction is a constant. Calculate the coefficient of kinetic friction.</a:t>
            </a:r>
          </a:p>
        </p:txBody>
      </p:sp>
      <mc:AlternateContent xmlns:mc="http://schemas.openxmlformats.org/markup-compatibility/2006" xmlns:a14="http://schemas.microsoft.com/office/drawing/2010/main">
        <mc:Choice Requires="a14">
          <p:sp>
            <p:nvSpPr>
              <p:cNvPr id="5" name="TextBox 4"/>
              <p:cNvSpPr txBox="1"/>
              <p:nvPr/>
            </p:nvSpPr>
            <p:spPr>
              <a:xfrm>
                <a:off x="202832" y="2463180"/>
                <a:ext cx="8421502" cy="3235373"/>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Solution:</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Initial velocity	</a:t>
                </a:r>
                <a:r>
                  <a:rPr lang="en-US" i="1"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10 m/s;	Final velocity	</a:t>
                </a:r>
                <a:r>
                  <a:rPr lang="en-US" i="1" dirty="0">
                    <a:latin typeface="Times New Roman" panose="02020603050405020304" pitchFamily="18" charset="0"/>
                    <a:cs typeface="Times New Roman" panose="02020603050405020304" pitchFamily="18" charset="0"/>
                  </a:rPr>
                  <a:t> v</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0.0 m/s</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What is the acceleration?</a:t>
                </a:r>
              </a:p>
              <a:p>
                <a:r>
                  <a:rPr lang="en-US"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2</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1</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=2</m:t>
                    </m:r>
                    <m:r>
                      <a:rPr lang="en-US" i="1">
                        <a:latin typeface="Cambria Math" panose="02040503050406030204" pitchFamily="18" charset="0"/>
                        <a:cs typeface="Times New Roman" panose="02020603050405020304" pitchFamily="18" charset="0"/>
                      </a:rPr>
                      <m:t>𝑎𝑑</m:t>
                    </m:r>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cs typeface="Times New Roman" panose="02020603050405020304" pitchFamily="18" charset="0"/>
                      </a:rPr>
                      <m:t>𝑎</m:t>
                    </m:r>
                    <m:r>
                      <a:rPr lang="en-US" i="1">
                        <a:latin typeface="Cambria Math" panose="02040503050406030204" pitchFamily="18" charset="0"/>
                        <a:cs typeface="Times New Roman" panose="02020603050405020304" pitchFamily="18" charset="0"/>
                      </a:rPr>
                      <m:t>=</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2</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1</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)/2</m:t>
                    </m:r>
                    <m:r>
                      <a:rPr lang="en-US" i="1">
                        <a:latin typeface="Cambria Math" panose="02040503050406030204" pitchFamily="18" charset="0"/>
                        <a:cs typeface="Times New Roman" panose="02020603050405020304" pitchFamily="18" charset="0"/>
                      </a:rPr>
                      <m:t>𝑑</m:t>
                    </m:r>
                    <m:r>
                      <a:rPr lang="en-US" i="1">
                        <a:latin typeface="Cambria Math" panose="02040503050406030204" pitchFamily="18" charset="0"/>
                        <a:cs typeface="Times New Roman" panose="02020603050405020304" pitchFamily="18" charset="0"/>
                      </a:rPr>
                      <m:t>=−</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1</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/2</m:t>
                    </m:r>
                    <m:r>
                      <a:rPr lang="en-US" i="1">
                        <a:latin typeface="Cambria Math" panose="02040503050406030204" pitchFamily="18" charset="0"/>
                        <a:cs typeface="Times New Roman" panose="02020603050405020304" pitchFamily="18" charset="0"/>
                      </a:rPr>
                      <m:t>𝑑</m:t>
                    </m:r>
                    <m:r>
                      <a:rPr lang="en-US" i="1">
                        <a:latin typeface="Cambria Math" panose="02040503050406030204" pitchFamily="18" charset="0"/>
                        <a:cs typeface="Times New Roman" panose="02020603050405020304" pitchFamily="18" charset="0"/>
                      </a:rPr>
                      <m:t>=−2.5</m:t>
                    </m:r>
                  </m:oMath>
                </a14:m>
                <a:r>
                  <a:rPr lang="en-US" dirty="0">
                    <a:latin typeface="Times New Roman" panose="02020603050405020304" pitchFamily="18" charset="0"/>
                    <a:cs typeface="Times New Roman" panose="02020603050405020304" pitchFamily="18" charset="0"/>
                  </a:rPr>
                  <a:t> m/s</a:t>
                </a:r>
                <a:r>
                  <a:rPr lang="en-US" baseline="30000" dirty="0">
                    <a:latin typeface="Times New Roman" panose="02020603050405020304" pitchFamily="18" charset="0"/>
                    <a:cs typeface="Times New Roman" panose="02020603050405020304" pitchFamily="18" charset="0"/>
                  </a:rPr>
                  <a:t>2</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Free-body diagram and Newton’s Second Law</a:t>
                </a:r>
              </a:p>
              <a:p>
                <a:r>
                  <a:rPr lang="en-US" sz="6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-axis: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mg</a:t>
                </a:r>
                <a:r>
                  <a:rPr lang="en-US" dirty="0">
                    <a:latin typeface="Times New Roman" panose="02020603050405020304" pitchFamily="18" charset="0"/>
                    <a:cs typeface="Times New Roman" panose="02020603050405020304" pitchFamily="18" charset="0"/>
                  </a:rPr>
                  <a:t> = 0</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-axis:		 – </a:t>
                </a:r>
                <a:r>
                  <a:rPr lang="en-US" i="1" dirty="0" err="1">
                    <a:latin typeface="Times New Roman" panose="02020603050405020304" pitchFamily="18" charset="0"/>
                    <a:cs typeface="Times New Roman" panose="02020603050405020304" pitchFamily="18" charset="0"/>
                  </a:rPr>
                  <a:t>f</a:t>
                </a:r>
                <a:r>
                  <a:rPr lang="en-US" baseline="-25000" dirty="0" err="1">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f</a:t>
                </a:r>
                <a:r>
                  <a:rPr lang="en-US" baseline="-25000" dirty="0" err="1">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err="1">
                    <a:latin typeface="Symbol" panose="05050102010706020507" pitchFamily="18" charset="2"/>
                    <a:cs typeface="Times New Roman" panose="02020603050405020304" pitchFamily="18" charset="0"/>
                  </a:rPr>
                  <a:t>m</a:t>
                </a:r>
                <a:r>
                  <a:rPr lang="en-US" baseline="-25000" dirty="0" err="1">
                    <a:latin typeface="Times New Roman" panose="02020603050405020304" pitchFamily="18" charset="0"/>
                    <a:cs typeface="Times New Roman" panose="02020603050405020304" pitchFamily="18" charset="0"/>
                  </a:rPr>
                  <a:t>k</a:t>
                </a:r>
                <a:r>
                  <a:rPr lang="en-US" i="1" dirty="0" err="1">
                    <a:latin typeface="Times New Roman" panose="020206030504050203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a:t>
                </a:r>
                <a:r>
                  <a:rPr lang="en-US" i="1" dirty="0" err="1">
                    <a:latin typeface="Symbol" panose="05050102010706020507" pitchFamily="18" charset="2"/>
                    <a:cs typeface="Times New Roman" panose="02020603050405020304" pitchFamily="18" charset="0"/>
                  </a:rPr>
                  <a:t>m</a:t>
                </a:r>
                <a:r>
                  <a:rPr lang="en-US" baseline="-25000" dirty="0" err="1">
                    <a:latin typeface="Times New Roman" panose="02020603050405020304" pitchFamily="18" charset="0"/>
                    <a:cs typeface="Times New Roman" panose="02020603050405020304" pitchFamily="18" charset="0"/>
                  </a:rPr>
                  <a:t>k</a:t>
                </a:r>
                <a:r>
                  <a:rPr lang="en-US" baseline="-25000"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f</a:t>
                </a:r>
                <a:r>
                  <a:rPr lang="en-US" baseline="-25000" dirty="0" err="1">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n =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ma/mg =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a/g</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2.5/9.8 = 0.26</a:t>
                </a:r>
              </a:p>
            </p:txBody>
          </p:sp>
        </mc:Choice>
        <mc:Fallback xmlns="">
          <p:sp>
            <p:nvSpPr>
              <p:cNvPr id="5" name="TextBox 4"/>
              <p:cNvSpPr txBox="1">
                <a:spLocks noRot="1" noChangeAspect="1" noMove="1" noResize="1" noEditPoints="1" noAdjustHandles="1" noChangeArrowheads="1" noChangeShapeType="1" noTextEdit="1"/>
              </p:cNvSpPr>
              <p:nvPr/>
            </p:nvSpPr>
            <p:spPr>
              <a:xfrm>
                <a:off x="202832" y="2463180"/>
                <a:ext cx="8421502" cy="3235373"/>
              </a:xfrm>
              <a:prstGeom prst="rect">
                <a:avLst/>
              </a:prstGeom>
              <a:blipFill>
                <a:blip r:embed="rId2"/>
                <a:stretch>
                  <a:fillRect l="-506" t="-750" b="-1876"/>
                </a:stretch>
              </a:blipFill>
              <a:ln>
                <a:solidFill>
                  <a:schemeClr val="tx1"/>
                </a:solidFill>
              </a:ln>
            </p:spPr>
            <p:txBody>
              <a:bodyPr/>
              <a:lstStyle/>
              <a:p>
                <a:r>
                  <a:rPr lang="en-US">
                    <a:noFill/>
                  </a:rPr>
                  <a:t> </a:t>
                </a:r>
              </a:p>
            </p:txBody>
          </p:sp>
        </mc:Fallback>
      </mc:AlternateContent>
      <p:grpSp>
        <p:nvGrpSpPr>
          <p:cNvPr id="26" name="Group 25"/>
          <p:cNvGrpSpPr/>
          <p:nvPr/>
        </p:nvGrpSpPr>
        <p:grpSpPr>
          <a:xfrm>
            <a:off x="6147731" y="3713644"/>
            <a:ext cx="2599298" cy="1793580"/>
            <a:chOff x="8165074" y="3914851"/>
            <a:chExt cx="3465731" cy="2391440"/>
          </a:xfrm>
        </p:grpSpPr>
        <p:cxnSp>
          <p:nvCxnSpPr>
            <p:cNvPr id="22" name="Straight Arrow Connector 21"/>
            <p:cNvCxnSpPr/>
            <p:nvPr/>
          </p:nvCxnSpPr>
          <p:spPr>
            <a:xfrm flipH="1">
              <a:off x="10015853" y="4068476"/>
              <a:ext cx="2642" cy="2237815"/>
            </a:xfrm>
            <a:prstGeom prst="straightConnector1">
              <a:avLst/>
            </a:prstGeom>
            <a:ln w="38100">
              <a:solidFill>
                <a:srgbClr val="00B05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9643731" y="5083817"/>
              <a:ext cx="738963" cy="3455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Arrow Connector 7"/>
            <p:cNvCxnSpPr/>
            <p:nvPr/>
          </p:nvCxnSpPr>
          <p:spPr>
            <a:xfrm flipV="1">
              <a:off x="10013212" y="5296539"/>
              <a:ext cx="5283" cy="657694"/>
            </a:xfrm>
            <a:prstGeom prst="straightConnector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076200" y="5638902"/>
              <a:ext cx="622392" cy="49244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mg</a:t>
              </a:r>
              <a:endParaRPr lang="en-US" baseline="-25000"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a:off x="10013212" y="4657060"/>
              <a:ext cx="0" cy="642456"/>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042065" y="4586578"/>
              <a:ext cx="408659" cy="492443"/>
            </a:xfrm>
            <a:prstGeom prst="rect">
              <a:avLst/>
            </a:prstGeom>
            <a:noFill/>
          </p:spPr>
          <p:txBody>
            <a:bodyPr wrap="none" rtlCol="0">
              <a:spAutoFit/>
            </a:bodyPr>
            <a:lstStyle/>
            <a:p>
              <a:r>
                <a:rPr lang="en-US" dirty="0"/>
                <a:t>n</a:t>
              </a:r>
            </a:p>
          </p:txBody>
        </p:sp>
        <p:cxnSp>
          <p:nvCxnSpPr>
            <p:cNvPr id="13" name="Straight Arrow Connector 12"/>
            <p:cNvCxnSpPr/>
            <p:nvPr/>
          </p:nvCxnSpPr>
          <p:spPr>
            <a:xfrm>
              <a:off x="9229060" y="5286892"/>
              <a:ext cx="786793" cy="0"/>
            </a:xfrm>
            <a:prstGeom prst="straightConnector1">
              <a:avLst/>
            </a:prstGeom>
            <a:ln w="38100">
              <a:solidFill>
                <a:srgbClr val="0070C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34367" y="4753986"/>
              <a:ext cx="423621" cy="492443"/>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f</a:t>
              </a:r>
              <a:r>
                <a:rPr lang="en-US" i="1" baseline="-25000" dirty="0" err="1">
                  <a:latin typeface="Times New Roman" panose="02020603050405020304" pitchFamily="18" charset="0"/>
                  <a:cs typeface="Times New Roman" panose="02020603050405020304" pitchFamily="18" charset="0"/>
                </a:rPr>
                <a:t>k</a:t>
              </a:r>
              <a:endParaRPr lang="en-US" dirty="0"/>
            </a:p>
          </p:txBody>
        </p:sp>
        <p:cxnSp>
          <p:nvCxnSpPr>
            <p:cNvPr id="16" name="Straight Arrow Connector 15"/>
            <p:cNvCxnSpPr/>
            <p:nvPr/>
          </p:nvCxnSpPr>
          <p:spPr>
            <a:xfrm flipV="1">
              <a:off x="8165074" y="5432035"/>
              <a:ext cx="3163917" cy="23923"/>
            </a:xfrm>
            <a:prstGeom prst="straightConnector1">
              <a:avLst/>
            </a:prstGeom>
            <a:ln w="38100">
              <a:solidFill>
                <a:srgbClr val="00B05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027176" y="5394554"/>
              <a:ext cx="603629"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x</a:t>
              </a:r>
              <a:endParaRPr lang="en-US" baseline="-25000" dirty="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a:off x="10781080" y="5141742"/>
              <a:ext cx="464093" cy="8462"/>
            </a:xfrm>
            <a:prstGeom prst="straightConnector1">
              <a:avLst/>
            </a:prstGeom>
            <a:ln w="38100">
              <a:solidFill>
                <a:schemeClr val="accent2"/>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10797365" y="4741404"/>
                  <a:ext cx="492443" cy="492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𝑣</m:t>
                            </m:r>
                          </m:e>
                        </m:acc>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10797365" y="4741404"/>
                  <a:ext cx="492443" cy="492443"/>
                </a:xfrm>
                <a:prstGeom prst="rect">
                  <a:avLst/>
                </a:prstGeom>
                <a:blipFill>
                  <a:blip r:embed="rId3"/>
                  <a:stretch>
                    <a:fillRect t="-6667" r="-14754"/>
                  </a:stretch>
                </a:blipFill>
              </p:spPr>
              <p:txBody>
                <a:bodyPr/>
                <a:lstStyle/>
                <a:p>
                  <a:r>
                    <a:rPr lang="en-US">
                      <a:noFill/>
                    </a:rPr>
                    <a:t> </a:t>
                  </a:r>
                </a:p>
              </p:txBody>
            </p:sp>
          </mc:Fallback>
        </mc:AlternateContent>
        <p:sp>
          <p:nvSpPr>
            <p:cNvPr id="25" name="TextBox 24"/>
            <p:cNvSpPr txBox="1"/>
            <p:nvPr/>
          </p:nvSpPr>
          <p:spPr>
            <a:xfrm>
              <a:off x="9659115" y="3914851"/>
              <a:ext cx="603629"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y</a:t>
              </a:r>
              <a:endParaRPr lang="en-US" baseline="-25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26238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45871" y="1035789"/>
                <a:ext cx="4317137" cy="1200329"/>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Example: Box of mass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is pushed up an incline by a force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parallel to the incline. The coefficient of kinetic friction between the box and the incline is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245871" y="1035789"/>
                <a:ext cx="4317137" cy="1200329"/>
              </a:xfrm>
              <a:prstGeom prst="rect">
                <a:avLst/>
              </a:prstGeom>
              <a:blipFill>
                <a:blip r:embed="rId2"/>
                <a:stretch>
                  <a:fillRect l="-985" t="-2513" b="-6533"/>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241334" y="2329943"/>
                <a:ext cx="7808945" cy="2585323"/>
              </a:xfrm>
              <a:prstGeom prst="rect">
                <a:avLst/>
              </a:prstGeom>
              <a:noFill/>
              <a:ln>
                <a:noFill/>
              </a:ln>
            </p:spPr>
            <p:txBody>
              <a:bodyPr wrap="square" rtlCol="0">
                <a:spAutoFit/>
              </a:bodyPr>
              <a:lstStyle/>
              <a:p>
                <a:r>
                  <a:rPr lang="en-US" dirty="0">
                    <a:latin typeface="Times New Roman" panose="02020603050405020304" pitchFamily="18" charset="0"/>
                    <a:cs typeface="Times New Roman" panose="02020603050405020304" pitchFamily="18" charset="0"/>
                  </a:rPr>
                  <a:t>Given: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and </a:t>
                </a:r>
                <a:r>
                  <a:rPr lang="en-US" i="1" dirty="0">
                    <a:latin typeface="Symbol" panose="05050102010706020507" pitchFamily="18" charset="2"/>
                    <a:cs typeface="Times New Roman" panose="02020603050405020304" pitchFamily="18" charset="0"/>
                  </a:rPr>
                  <a:t>q</a:t>
                </a:r>
              </a:p>
              <a:p>
                <a:r>
                  <a:rPr lang="en-US" dirty="0">
                    <a:latin typeface="Times New Roman" panose="02020603050405020304" pitchFamily="18" charset="0"/>
                    <a:cs typeface="Times New Roman" panose="02020603050405020304" pitchFamily="18" charset="0"/>
                  </a:rPr>
                  <a:t>Find: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a</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Solutions:</a:t>
                </a:r>
              </a:p>
              <a:p>
                <a:endParaRPr lang="en-US" sz="600"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Weight and its components</a:t>
                </a:r>
                <a:r>
                  <a:rPr lang="en-US" i="1" dirty="0">
                    <a:latin typeface="Times New Roman" panose="02020603050405020304" pitchFamily="18" charset="0"/>
                    <a:cs typeface="Times New Roman" panose="02020603050405020304" pitchFamily="18" charset="0"/>
                  </a:rPr>
                  <a:t>	  W</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mg</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W</a:t>
                </a:r>
                <a:r>
                  <a:rPr lang="en-US" i="1" baseline="-25000" dirty="0" err="1">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mg</a:t>
                </a:r>
                <a:r>
                  <a:rPr lang="en-US" dirty="0" err="1">
                    <a:latin typeface="Times New Roman" panose="02020603050405020304" pitchFamily="18" charset="0"/>
                    <a:cs typeface="Times New Roman" panose="02020603050405020304" pitchFamily="18" charset="0"/>
                  </a:rPr>
                  <a:t>sin</a:t>
                </a:r>
                <a:r>
                  <a:rPr lang="en-US" i="1" dirty="0" err="1">
                    <a:latin typeface="Symbol" panose="05050102010706020507" pitchFamily="18" charset="2"/>
                    <a:cs typeface="Times New Roman" panose="02020603050405020304" pitchFamily="18" charset="0"/>
                  </a:rPr>
                  <a:t>q</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W</a:t>
                </a:r>
                <a:r>
                  <a:rPr lang="en-US" i="1" baseline="-25000" dirty="0" err="1">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 = – </a:t>
                </a:r>
                <a:r>
                  <a:rPr lang="en-US" i="1" dirty="0" err="1">
                    <a:latin typeface="Times New Roman" panose="02020603050405020304" pitchFamily="18" charset="0"/>
                    <a:cs typeface="Times New Roman" panose="02020603050405020304" pitchFamily="18" charset="0"/>
                  </a:rPr>
                  <a:t>mg</a:t>
                </a:r>
                <a:r>
                  <a:rPr lang="en-US" dirty="0" err="1">
                    <a:latin typeface="Times New Roman" panose="02020603050405020304" pitchFamily="18" charset="0"/>
                    <a:cs typeface="Times New Roman" panose="02020603050405020304" pitchFamily="18" charset="0"/>
                  </a:rPr>
                  <a:t>cos</a:t>
                </a:r>
                <a:r>
                  <a:rPr lang="en-US" i="1" dirty="0" err="1">
                    <a:latin typeface="Symbol" panose="05050102010706020507" pitchFamily="18" charset="2"/>
                    <a:cs typeface="Times New Roman" panose="02020603050405020304" pitchFamily="18" charset="0"/>
                  </a:rPr>
                  <a:t>q</a:t>
                </a:r>
                <a:endParaRPr lang="en-US" i="1" dirty="0">
                  <a:latin typeface="Symbol" panose="05050102010706020507" pitchFamily="18" charset="2"/>
                  <a:cs typeface="Times New Roman" panose="02020603050405020304" pitchFamily="18" charset="0"/>
                </a:endParaRPr>
              </a:p>
              <a:p>
                <a:endParaRPr lang="en-US" sz="600"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-axis: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a:t>
                </a:r>
                <a:r>
                  <a:rPr lang="en-US" i="1" dirty="0">
                    <a:latin typeface="Symbol" panose="05050102010706020507" pitchFamily="18" charset="2"/>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mg</a:t>
                </a:r>
                <a:r>
                  <a:rPr lang="en-US" dirty="0" err="1">
                    <a:latin typeface="Times New Roman" panose="02020603050405020304" pitchFamily="18" charset="0"/>
                    <a:cs typeface="Times New Roman" panose="02020603050405020304" pitchFamily="18" charset="0"/>
                  </a:rPr>
                  <a:t>sin</a:t>
                </a:r>
                <a:r>
                  <a:rPr lang="en-US" i="1" dirty="0" err="1">
                    <a:latin typeface="Symbol" panose="05050102010706020507" pitchFamily="18" charset="2"/>
                    <a:cs typeface="Times New Roman" panose="02020603050405020304" pitchFamily="18" charset="0"/>
                  </a:rPr>
                  <a:t>q</a:t>
                </a:r>
                <a:r>
                  <a:rPr lang="en-US" i="1" dirty="0">
                    <a:latin typeface="Symbol" panose="05050102010706020507" pitchFamily="18" charset="2"/>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f</a:t>
                </a:r>
                <a:r>
                  <a:rPr lang="en-US" i="1" baseline="-25000" dirty="0" err="1">
                    <a:latin typeface="Times New Roman" panose="02020603050405020304" pitchFamily="18" charset="0"/>
                    <a:cs typeface="Times New Roman" panose="02020603050405020304" pitchFamily="18" charset="0"/>
                  </a:rPr>
                  <a:t>k</a:t>
                </a:r>
                <a:r>
                  <a:rPr lang="en-US" i="1" dirty="0">
                    <a:latin typeface="Symbol" panose="05050102010706020507" pitchFamily="18" charset="2"/>
                    <a:cs typeface="Times New Roman" panose="02020603050405020304" pitchFamily="18" charset="0"/>
                  </a:rPr>
                  <a:t> </a:t>
                </a:r>
                <a:r>
                  <a:rPr lang="en-US" dirty="0">
                    <a:latin typeface="Symbol" panose="05050102010706020507" pitchFamily="18" charset="2"/>
                    <a:cs typeface="Times New Roman" panose="02020603050405020304" pitchFamily="18" charset="0"/>
                  </a:rPr>
                  <a:t>=</a:t>
                </a:r>
                <a:r>
                  <a:rPr lang="en-US" i="1" dirty="0">
                    <a:latin typeface="Symbol" panose="05050102010706020507" pitchFamily="18" charset="2"/>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ma</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f</a:t>
                </a:r>
                <a:r>
                  <a:rPr lang="en-US" i="1" baseline="-25000" dirty="0" err="1">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mg</a:t>
                </a:r>
                <a:r>
                  <a:rPr lang="en-US" dirty="0">
                    <a:latin typeface="Times New Roman" panose="02020603050405020304" pitchFamily="18" charset="0"/>
                    <a:cs typeface="Times New Roman" panose="02020603050405020304" pitchFamily="18" charset="0"/>
                  </a:rPr>
                  <a:t>cos</a:t>
                </a:r>
                <a:r>
                  <a:rPr lang="en-US" i="1" dirty="0">
                    <a:latin typeface="Symbol" panose="05050102010706020507" pitchFamily="18" charset="2"/>
                    <a:cs typeface="Times New Roman" panose="02020603050405020304" pitchFamily="18" charset="0"/>
                  </a:rPr>
                  <a:t>q</a:t>
                </a:r>
              </a:p>
              <a:p>
                <a:endParaRPr lang="en-US" sz="600" i="1"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a:t>
                </a:r>
                <a:r>
                  <a:rPr lang="en-US" i="1" dirty="0">
                    <a:latin typeface="Symbol" panose="05050102010706020507" pitchFamily="18" charset="2"/>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mg</a:t>
                </a:r>
                <a:r>
                  <a:rPr lang="en-US" dirty="0" err="1">
                    <a:latin typeface="Times New Roman" panose="02020603050405020304" pitchFamily="18" charset="0"/>
                    <a:cs typeface="Times New Roman" panose="02020603050405020304" pitchFamily="18" charset="0"/>
                  </a:rPr>
                  <a:t>sin</a:t>
                </a:r>
                <a:r>
                  <a:rPr lang="en-US" i="1" dirty="0" err="1">
                    <a:latin typeface="Symbol" panose="05050102010706020507" pitchFamily="18" charset="2"/>
                    <a:cs typeface="Times New Roman" panose="02020603050405020304" pitchFamily="18" charset="0"/>
                  </a:rPr>
                  <a:t>q</a:t>
                </a:r>
                <a:r>
                  <a:rPr lang="en-US" i="1" dirty="0">
                    <a:latin typeface="Symbol" panose="05050102010706020507" pitchFamily="18" charset="2"/>
                    <a:cs typeface="Times New Roman" panose="02020603050405020304" pitchFamily="18" charset="0"/>
                  </a:rPr>
                  <a:t> -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mg</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endParaRPr lang="en-US"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-axis:		</a:t>
                </a:r>
                <a:r>
                  <a:rPr lang="en-US" i="1" dirty="0">
                    <a:latin typeface="Times New Roman" panose="02020603050405020304" pitchFamily="18" charset="0"/>
                    <a:cs typeface="Times New Roman" panose="02020603050405020304" pitchFamily="18" charset="0"/>
                  </a:rPr>
                  <a:t>n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mg</a:t>
                </a:r>
                <a:r>
                  <a:rPr lang="en-US" dirty="0" err="1">
                    <a:latin typeface="Times New Roman" panose="02020603050405020304" pitchFamily="18" charset="0"/>
                    <a:cs typeface="Times New Roman" panose="02020603050405020304" pitchFamily="18" charset="0"/>
                  </a:rPr>
                  <a:t>cos</a:t>
                </a:r>
                <a:r>
                  <a:rPr lang="en-US" i="1" dirty="0" err="1">
                    <a:latin typeface="Symbol" panose="05050102010706020507" pitchFamily="18" charset="2"/>
                    <a:cs typeface="Times New Roman" panose="02020603050405020304" pitchFamily="18" charset="0"/>
                  </a:rPr>
                  <a:t>q</a:t>
                </a:r>
                <a:r>
                  <a:rPr lang="en-US" i="1" dirty="0">
                    <a:latin typeface="Symbol" panose="05050102010706020507" pitchFamily="18" charset="2"/>
                    <a:cs typeface="Times New Roman" panose="02020603050405020304" pitchFamily="18" charset="0"/>
                  </a:rPr>
                  <a:t>  </a:t>
                </a:r>
                <a:r>
                  <a:rPr lang="en-US" dirty="0">
                    <a:latin typeface="Symbol" panose="05050102010706020507" pitchFamily="18" charset="2"/>
                    <a:cs typeface="Times New Roman" panose="02020603050405020304" pitchFamily="18" charset="0"/>
                  </a:rPr>
                  <a:t>= 0</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n </a:t>
                </a:r>
                <a:r>
                  <a:rPr lang="en-US" dirty="0">
                    <a:latin typeface="Symbol" panose="05050102010706020507" pitchFamily="18" charset="2"/>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mg</a:t>
                </a:r>
                <a:r>
                  <a:rPr lang="en-US" dirty="0" err="1">
                    <a:latin typeface="Times New Roman" panose="02020603050405020304" pitchFamily="18" charset="0"/>
                    <a:cs typeface="Times New Roman" panose="02020603050405020304" pitchFamily="18" charset="0"/>
                  </a:rPr>
                  <a:t>cos</a:t>
                </a:r>
                <a:r>
                  <a:rPr lang="en-US" i="1" dirty="0" err="1">
                    <a:latin typeface="Symbol" panose="05050102010706020507" pitchFamily="18" charset="2"/>
                    <a:cs typeface="Times New Roman" panose="02020603050405020304" pitchFamily="18" charset="0"/>
                  </a:rPr>
                  <a:t>q</a:t>
                </a:r>
                <a:r>
                  <a:rPr lang="en-US" i="1" dirty="0">
                    <a:latin typeface="Symbol" panose="05050102010706020507" pitchFamily="18" charset="2"/>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p>
            </p:txBody>
          </p:sp>
        </mc:Choice>
        <mc:Fallback xmlns="">
          <p:sp>
            <p:nvSpPr>
              <p:cNvPr id="86" name="TextBox 85"/>
              <p:cNvSpPr txBox="1">
                <a:spLocks noRot="1" noChangeAspect="1" noMove="1" noResize="1" noEditPoints="1" noAdjustHandles="1" noChangeArrowheads="1" noChangeShapeType="1" noTextEdit="1"/>
              </p:cNvSpPr>
              <p:nvPr/>
            </p:nvSpPr>
            <p:spPr>
              <a:xfrm>
                <a:off x="241334" y="2329943"/>
                <a:ext cx="7808945" cy="2585323"/>
              </a:xfrm>
              <a:prstGeom prst="rect">
                <a:avLst/>
              </a:prstGeom>
              <a:blipFill>
                <a:blip r:embed="rId3"/>
                <a:stretch>
                  <a:fillRect l="-703" t="-1415" b="-2830"/>
                </a:stretch>
              </a:blipFill>
              <a:ln>
                <a:noFill/>
              </a:ln>
            </p:spPr>
            <p:txBody>
              <a:bodyPr/>
              <a:lstStyle/>
              <a:p>
                <a:r>
                  <a:rPr lang="en-US">
                    <a:noFill/>
                  </a:rPr>
                  <a:t> </a:t>
                </a:r>
              </a:p>
            </p:txBody>
          </p:sp>
        </mc:Fallback>
      </mc:AlternateContent>
      <p:grpSp>
        <p:nvGrpSpPr>
          <p:cNvPr id="12" name="Group 11"/>
          <p:cNvGrpSpPr/>
          <p:nvPr/>
        </p:nvGrpSpPr>
        <p:grpSpPr>
          <a:xfrm>
            <a:off x="6183301" y="995257"/>
            <a:ext cx="2790315" cy="2154265"/>
            <a:chOff x="8113371" y="1183628"/>
            <a:chExt cx="3720420" cy="2872353"/>
          </a:xfrm>
        </p:grpSpPr>
        <p:grpSp>
          <p:nvGrpSpPr>
            <p:cNvPr id="6" name="Group 5"/>
            <p:cNvGrpSpPr/>
            <p:nvPr/>
          </p:nvGrpSpPr>
          <p:grpSpPr>
            <a:xfrm>
              <a:off x="8113371" y="1183628"/>
              <a:ext cx="3720420" cy="2872353"/>
              <a:chOff x="8174773" y="219875"/>
              <a:chExt cx="3720420" cy="2872353"/>
            </a:xfrm>
          </p:grpSpPr>
          <p:grpSp>
            <p:nvGrpSpPr>
              <p:cNvPr id="34" name="Group 33"/>
              <p:cNvGrpSpPr/>
              <p:nvPr/>
            </p:nvGrpSpPr>
            <p:grpSpPr>
              <a:xfrm>
                <a:off x="8174773" y="219875"/>
                <a:ext cx="3720420" cy="2872353"/>
                <a:chOff x="8250700" y="519773"/>
                <a:chExt cx="3720420" cy="2872353"/>
              </a:xfrm>
            </p:grpSpPr>
            <p:grpSp>
              <p:nvGrpSpPr>
                <p:cNvPr id="25" name="Group 24"/>
                <p:cNvGrpSpPr/>
                <p:nvPr/>
              </p:nvGrpSpPr>
              <p:grpSpPr>
                <a:xfrm>
                  <a:off x="8250700" y="519773"/>
                  <a:ext cx="3597105" cy="2579958"/>
                  <a:chOff x="7810435" y="-44671"/>
                  <a:chExt cx="3597105" cy="2579958"/>
                </a:xfrm>
              </p:grpSpPr>
              <p:cxnSp>
                <p:nvCxnSpPr>
                  <p:cNvPr id="80" name="Straight Arrow Connector 79"/>
                  <p:cNvCxnSpPr/>
                  <p:nvPr/>
                </p:nvCxnSpPr>
                <p:spPr>
                  <a:xfrm flipV="1">
                    <a:off x="9686374" y="617980"/>
                    <a:ext cx="1430289" cy="647358"/>
                  </a:xfrm>
                  <a:prstGeom prst="straightConnector1">
                    <a:avLst/>
                  </a:prstGeom>
                  <a:ln w="38100">
                    <a:solidFill>
                      <a:srgbClr val="00B05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82" idx="0"/>
                  </p:cNvCxnSpPr>
                  <p:nvPr/>
                </p:nvCxnSpPr>
                <p:spPr>
                  <a:xfrm>
                    <a:off x="9208132" y="-44671"/>
                    <a:ext cx="1035755" cy="2579958"/>
                  </a:xfrm>
                  <a:prstGeom prst="straightConnector1">
                    <a:avLst/>
                  </a:prstGeom>
                  <a:ln w="38100">
                    <a:solidFill>
                      <a:srgbClr val="00B05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547344" y="179776"/>
                    <a:ext cx="368051" cy="400109"/>
                  </a:xfrm>
                  <a:prstGeom prst="rect">
                    <a:avLst/>
                  </a:prstGeom>
                  <a:noFill/>
                </p:spPr>
                <p:txBody>
                  <a:bodyPr wrap="none" rtlCol="0">
                    <a:spAutoFit/>
                  </a:bodyPr>
                  <a:lstStyle/>
                  <a:p>
                    <a:r>
                      <a:rPr lang="en-US" sz="1350" dirty="0"/>
                      <a:t>n</a:t>
                    </a:r>
                  </a:p>
                </p:txBody>
              </p:sp>
              <p:grpSp>
                <p:nvGrpSpPr>
                  <p:cNvPr id="20" name="Group 19"/>
                  <p:cNvGrpSpPr/>
                  <p:nvPr/>
                </p:nvGrpSpPr>
                <p:grpSpPr>
                  <a:xfrm rot="20249860">
                    <a:off x="7810435" y="914758"/>
                    <a:ext cx="3597105" cy="1362711"/>
                    <a:chOff x="7887598" y="874889"/>
                    <a:chExt cx="3597105" cy="1362711"/>
                  </a:xfrm>
                </p:grpSpPr>
                <p:sp>
                  <p:nvSpPr>
                    <p:cNvPr id="7" name="Rectangle 6"/>
                    <p:cNvSpPr/>
                    <p:nvPr/>
                  </p:nvSpPr>
                  <p:spPr>
                    <a:xfrm>
                      <a:off x="9584266" y="874889"/>
                      <a:ext cx="718591" cy="7179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Connector 9"/>
                    <p:cNvCxnSpPr/>
                    <p:nvPr/>
                  </p:nvCxnSpPr>
                  <p:spPr>
                    <a:xfrm flipV="1">
                      <a:off x="8010848" y="1603122"/>
                      <a:ext cx="3473855" cy="72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350140">
                      <a:off x="7887598" y="2231398"/>
                      <a:ext cx="3206430" cy="62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8770571" y="1614273"/>
                      <a:ext cx="150490" cy="310444"/>
                    </a:xfrm>
                    <a:custGeom>
                      <a:avLst/>
                      <a:gdLst>
                        <a:gd name="connsiteX0" fmla="*/ 0 w 150490"/>
                        <a:gd name="connsiteY0" fmla="*/ 310444 h 310444"/>
                        <a:gd name="connsiteX1" fmla="*/ 135466 w 150490"/>
                        <a:gd name="connsiteY1" fmla="*/ 197555 h 310444"/>
                        <a:gd name="connsiteX2" fmla="*/ 141111 w 150490"/>
                        <a:gd name="connsiteY2" fmla="*/ 0 h 310444"/>
                      </a:gdLst>
                      <a:ahLst/>
                      <a:cxnLst>
                        <a:cxn ang="0">
                          <a:pos x="connsiteX0" y="connsiteY0"/>
                        </a:cxn>
                        <a:cxn ang="0">
                          <a:pos x="connsiteX1" y="connsiteY1"/>
                        </a:cxn>
                        <a:cxn ang="0">
                          <a:pos x="connsiteX2" y="connsiteY2"/>
                        </a:cxn>
                      </a:cxnLst>
                      <a:rect l="l" t="t" r="r" b="b"/>
                      <a:pathLst>
                        <a:path w="150490" h="310444">
                          <a:moveTo>
                            <a:pt x="0" y="310444"/>
                          </a:moveTo>
                          <a:cubicBezTo>
                            <a:pt x="55973" y="279870"/>
                            <a:pt x="111947" y="249296"/>
                            <a:pt x="135466" y="197555"/>
                          </a:cubicBezTo>
                          <a:cubicBezTo>
                            <a:pt x="158985" y="145814"/>
                            <a:pt x="150048" y="72907"/>
                            <a:pt x="141111"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2" name="TextBox 71"/>
                  <p:cNvSpPr txBox="1"/>
                  <p:nvPr/>
                </p:nvSpPr>
                <p:spPr>
                  <a:xfrm>
                    <a:off x="8939627" y="1828087"/>
                    <a:ext cx="406523" cy="492443"/>
                  </a:xfrm>
                  <a:prstGeom prst="rect">
                    <a:avLst/>
                  </a:prstGeom>
                  <a:noFill/>
                </p:spPr>
                <p:txBody>
                  <a:bodyPr wrap="none" rtlCol="0">
                    <a:spAutoFit/>
                  </a:bodyPr>
                  <a:lstStyle/>
                  <a:p>
                    <a:r>
                      <a:rPr lang="en-US" i="1" dirty="0">
                        <a:latin typeface="Symbol" panose="05050102010706020507" pitchFamily="18" charset="2"/>
                        <a:cs typeface="Times New Roman" panose="02020603050405020304" pitchFamily="18" charset="0"/>
                      </a:rPr>
                      <a:t>q</a:t>
                    </a:r>
                    <a:endParaRPr lang="en-US" baseline="-25000" dirty="0">
                      <a:latin typeface="Times New Roman" panose="02020603050405020304" pitchFamily="18" charset="0"/>
                      <a:cs typeface="Times New Roman" panose="02020603050405020304" pitchFamily="18" charset="0"/>
                    </a:endParaRPr>
                  </a:p>
                </p:txBody>
              </p:sp>
              <p:cxnSp>
                <p:nvCxnSpPr>
                  <p:cNvPr id="73" name="Straight Arrow Connector 72"/>
                  <p:cNvCxnSpPr/>
                  <p:nvPr/>
                </p:nvCxnSpPr>
                <p:spPr>
                  <a:xfrm flipV="1">
                    <a:off x="9737622" y="1234823"/>
                    <a:ext cx="5283" cy="1230075"/>
                  </a:xfrm>
                  <a:prstGeom prst="straightConnector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386711" y="399632"/>
                    <a:ext cx="350911" cy="850453"/>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9346583" y="519773"/>
                  <a:ext cx="603629"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y</a:t>
                  </a:r>
                  <a:endParaRPr lang="en-US" baseline="-25000" dirty="0">
                    <a:latin typeface="Times New Roman" panose="02020603050405020304" pitchFamily="18" charset="0"/>
                    <a:cs typeface="Times New Roman" panose="02020603050405020304" pitchFamily="18" charset="0"/>
                  </a:endParaRPr>
                </a:p>
              </p:txBody>
            </p:sp>
            <p:sp>
              <p:nvSpPr>
                <p:cNvPr id="83" name="TextBox 82"/>
                <p:cNvSpPr txBox="1"/>
                <p:nvPr/>
              </p:nvSpPr>
              <p:spPr>
                <a:xfrm>
                  <a:off x="11367491" y="1144668"/>
                  <a:ext cx="603629"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x</a:t>
                  </a:r>
                  <a:endParaRPr lang="en-US" baseline="-25000" dirty="0">
                    <a:latin typeface="Times New Roman" panose="02020603050405020304" pitchFamily="18" charset="0"/>
                    <a:cs typeface="Times New Roman" panose="02020603050405020304" pitchFamily="18" charset="0"/>
                  </a:endParaRPr>
                </a:p>
              </p:txBody>
            </p:sp>
            <p:sp>
              <p:nvSpPr>
                <p:cNvPr id="32" name="Freeform 31"/>
                <p:cNvSpPr/>
                <p:nvPr/>
              </p:nvSpPr>
              <p:spPr>
                <a:xfrm>
                  <a:off x="10222089" y="2376311"/>
                  <a:ext cx="186267" cy="86625"/>
                </a:xfrm>
                <a:custGeom>
                  <a:avLst/>
                  <a:gdLst>
                    <a:gd name="connsiteX0" fmla="*/ 0 w 186267"/>
                    <a:gd name="connsiteY0" fmla="*/ 79022 h 86625"/>
                    <a:gd name="connsiteX1" fmla="*/ 112889 w 186267"/>
                    <a:gd name="connsiteY1" fmla="*/ 79022 h 86625"/>
                    <a:gd name="connsiteX2" fmla="*/ 186267 w 186267"/>
                    <a:gd name="connsiteY2" fmla="*/ 0 h 86625"/>
                  </a:gdLst>
                  <a:ahLst/>
                  <a:cxnLst>
                    <a:cxn ang="0">
                      <a:pos x="connsiteX0" y="connsiteY0"/>
                    </a:cxn>
                    <a:cxn ang="0">
                      <a:pos x="connsiteX1" y="connsiteY1"/>
                    </a:cxn>
                    <a:cxn ang="0">
                      <a:pos x="connsiteX2" y="connsiteY2"/>
                    </a:cxn>
                  </a:cxnLst>
                  <a:rect l="l" t="t" r="r" b="b"/>
                  <a:pathLst>
                    <a:path w="186267" h="86625">
                      <a:moveTo>
                        <a:pt x="0" y="79022"/>
                      </a:moveTo>
                      <a:cubicBezTo>
                        <a:pt x="40922" y="85607"/>
                        <a:pt x="81845" y="92192"/>
                        <a:pt x="112889" y="79022"/>
                      </a:cubicBezTo>
                      <a:cubicBezTo>
                        <a:pt x="143934" y="65852"/>
                        <a:pt x="165100" y="32926"/>
                        <a:pt x="18626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TextBox 84"/>
                <p:cNvSpPr txBox="1"/>
                <p:nvPr/>
              </p:nvSpPr>
              <p:spPr>
                <a:xfrm>
                  <a:off x="10126639" y="2335509"/>
                  <a:ext cx="406523" cy="492443"/>
                </a:xfrm>
                <a:prstGeom prst="rect">
                  <a:avLst/>
                </a:prstGeom>
                <a:noFill/>
              </p:spPr>
              <p:txBody>
                <a:bodyPr wrap="none" rtlCol="0">
                  <a:spAutoFit/>
                </a:bodyPr>
                <a:lstStyle/>
                <a:p>
                  <a:r>
                    <a:rPr lang="en-US" i="1" dirty="0">
                      <a:latin typeface="Symbol" panose="05050102010706020507" pitchFamily="18" charset="2"/>
                      <a:cs typeface="Times New Roman" panose="02020603050405020304" pitchFamily="18" charset="0"/>
                    </a:rPr>
                    <a:t>q</a:t>
                  </a:r>
                  <a:endParaRPr lang="en-US" baseline="-25000" dirty="0">
                    <a:latin typeface="Times New Roman" panose="02020603050405020304" pitchFamily="18" charset="0"/>
                    <a:cs typeface="Times New Roman" panose="02020603050405020304" pitchFamily="18" charset="0"/>
                  </a:endParaRPr>
                </a:p>
              </p:txBody>
            </p:sp>
            <p:sp>
              <p:nvSpPr>
                <p:cNvPr id="87" name="TextBox 86"/>
                <p:cNvSpPr txBox="1"/>
                <p:nvPr/>
              </p:nvSpPr>
              <p:spPr>
                <a:xfrm>
                  <a:off x="9981789" y="2899683"/>
                  <a:ext cx="622392" cy="49244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mg</a:t>
                  </a:r>
                  <a:endParaRPr lang="en-US" baseline="-25000" dirty="0">
                    <a:latin typeface="Times New Roman" panose="02020603050405020304" pitchFamily="18" charset="0"/>
                    <a:cs typeface="Times New Roman" panose="02020603050405020304" pitchFamily="18" charset="0"/>
                  </a:endParaRPr>
                </a:p>
              </p:txBody>
            </p:sp>
          </p:grpSp>
          <p:cxnSp>
            <p:nvCxnSpPr>
              <p:cNvPr id="23" name="Straight Arrow Connector 22"/>
              <p:cNvCxnSpPr/>
              <p:nvPr/>
            </p:nvCxnSpPr>
            <p:spPr>
              <a:xfrm flipH="1">
                <a:off x="10105461" y="1138193"/>
                <a:ext cx="802426" cy="384772"/>
              </a:xfrm>
              <a:prstGeom prst="straightConnector1">
                <a:avLst/>
              </a:prstGeom>
              <a:ln w="38100">
                <a:solidFill>
                  <a:srgbClr val="0070C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489138" y="805239"/>
                <a:ext cx="434307" cy="49244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F</a:t>
                </a:r>
                <a:endParaRPr lang="en-US" baseline="-25000" dirty="0">
                  <a:latin typeface="Times New Roman" panose="02020603050405020304" pitchFamily="18" charset="0"/>
                  <a:cs typeface="Times New Roman" panose="02020603050405020304" pitchFamily="18" charset="0"/>
                </a:endParaRPr>
              </a:p>
            </p:txBody>
          </p:sp>
        </p:grpSp>
        <p:cxnSp>
          <p:nvCxnSpPr>
            <p:cNvPr id="29" name="Straight Arrow Connector 28"/>
            <p:cNvCxnSpPr/>
            <p:nvPr/>
          </p:nvCxnSpPr>
          <p:spPr>
            <a:xfrm flipV="1">
              <a:off x="9387401" y="2463123"/>
              <a:ext cx="653157" cy="303674"/>
            </a:xfrm>
            <a:prstGeom prst="straightConnector1">
              <a:avLst/>
            </a:prstGeom>
            <a:ln w="38100">
              <a:solidFill>
                <a:schemeClr val="accent2"/>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219090" y="2192679"/>
              <a:ext cx="423621" cy="492443"/>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f</a:t>
              </a:r>
              <a:r>
                <a:rPr lang="en-US" i="1" baseline="-25000" dirty="0" err="1">
                  <a:latin typeface="Times New Roman" panose="02020603050405020304" pitchFamily="18" charset="0"/>
                  <a:cs typeface="Times New Roman" panose="02020603050405020304" pitchFamily="18" charset="0"/>
                </a:rPr>
                <a:t>k</a:t>
              </a:r>
              <a:endParaRPr lang="en-US" dirty="0"/>
            </a:p>
          </p:txBody>
        </p:sp>
      </p:grpSp>
      <p:sp>
        <p:nvSpPr>
          <p:cNvPr id="42" name="TextBox 41"/>
          <p:cNvSpPr txBox="1"/>
          <p:nvPr/>
        </p:nvSpPr>
        <p:spPr>
          <a:xfrm>
            <a:off x="241334" y="4964293"/>
            <a:ext cx="8659256" cy="715581"/>
          </a:xfrm>
          <a:prstGeom prst="rect">
            <a:avLst/>
          </a:prstGeom>
          <a:noFill/>
          <a:ln>
            <a:solidFill>
              <a:schemeClr val="tx1"/>
            </a:solidFill>
          </a:ln>
        </p:spPr>
        <p:txBody>
          <a:bodyPr wrap="square" rtlCol="0">
            <a:spAutoFit/>
          </a:bodyPr>
          <a:lstStyle/>
          <a:p>
            <a:r>
              <a:rPr lang="en-US" sz="1725" dirty="0">
                <a:latin typeface="Times New Roman" panose="02020603050405020304" pitchFamily="18" charset="0"/>
                <a:cs typeface="Times New Roman" panose="02020603050405020304" pitchFamily="18" charset="0"/>
              </a:rPr>
              <a:t>What if some other quantities are given and you are asked to calculate some different quantities?</a:t>
            </a:r>
          </a:p>
          <a:p>
            <a:endParaRPr lang="en-US" sz="600" dirty="0">
              <a:latin typeface="Times New Roman" panose="02020603050405020304" pitchFamily="18" charset="0"/>
              <a:cs typeface="Times New Roman" panose="02020603050405020304" pitchFamily="18" charset="0"/>
            </a:endParaRPr>
          </a:p>
          <a:p>
            <a:r>
              <a:rPr lang="en-US" sz="1725" dirty="0">
                <a:latin typeface="Times New Roman" panose="02020603050405020304" pitchFamily="18" charset="0"/>
                <a:cs typeface="Times New Roman" panose="02020603050405020304" pitchFamily="18" charset="0"/>
              </a:rPr>
              <a:t>Consider Problem 9 on Term Exam 1 from 2015.</a:t>
            </a:r>
          </a:p>
        </p:txBody>
      </p:sp>
      <p:cxnSp>
        <p:nvCxnSpPr>
          <p:cNvPr id="31" name="Straight Arrow Connector 30"/>
          <p:cNvCxnSpPr/>
          <p:nvPr/>
        </p:nvCxnSpPr>
        <p:spPr>
          <a:xfrm flipH="1">
            <a:off x="4732819" y="4070941"/>
            <a:ext cx="322964" cy="486440"/>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313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85800" y="0"/>
            <a:ext cx="7772400" cy="1143000"/>
          </a:xfrm>
        </p:spPr>
        <p:txBody>
          <a:bodyPr/>
          <a:lstStyle/>
          <a:p>
            <a:r>
              <a:rPr lang="en-US" dirty="0">
                <a:solidFill>
                  <a:srgbClr val="FF0000"/>
                </a:solidFill>
              </a:rPr>
              <a:t>Forces in Fluids </a:t>
            </a:r>
            <a:r>
              <a:rPr lang="en-US" dirty="0"/>
              <a:t>– Figure 5.19</a:t>
            </a:r>
          </a:p>
        </p:txBody>
      </p:sp>
      <p:sp>
        <p:nvSpPr>
          <p:cNvPr id="180227" name="Rectangle 3"/>
          <p:cNvSpPr>
            <a:spLocks noGrp="1" noChangeArrowheads="1"/>
          </p:cNvSpPr>
          <p:nvPr>
            <p:ph idx="1"/>
          </p:nvPr>
        </p:nvSpPr>
        <p:spPr>
          <a:xfrm>
            <a:off x="609600" y="990600"/>
            <a:ext cx="7772400" cy="4114800"/>
          </a:xfrm>
        </p:spPr>
        <p:txBody>
          <a:bodyPr/>
          <a:lstStyle/>
          <a:p>
            <a:r>
              <a:rPr lang="en-US" dirty="0"/>
              <a:t>This topic is fully developed in advanced courses.</a:t>
            </a:r>
          </a:p>
          <a:p>
            <a:r>
              <a:rPr lang="en-US" dirty="0"/>
              <a:t>Conceptually, as objects fall through </a:t>
            </a:r>
            <a:r>
              <a:rPr lang="en-US" altLang="ja-JP" dirty="0"/>
              <a:t>"</a:t>
            </a:r>
            <a:r>
              <a:rPr lang="en-US" dirty="0"/>
              <a:t>thicker</a:t>
            </a:r>
            <a:r>
              <a:rPr lang="en-US" altLang="ja-JP" dirty="0"/>
              <a:t>"</a:t>
            </a:r>
            <a:r>
              <a:rPr lang="en-US" dirty="0"/>
              <a:t> liquids, they experience a drag force. </a:t>
            </a:r>
          </a:p>
        </p:txBody>
      </p:sp>
      <p:pic>
        <p:nvPicPr>
          <p:cNvPr id="8" name="Picture 7" descr="05_20_Figure.jpg"/>
          <p:cNvPicPr>
            <a:picLocks noChangeAspect="1"/>
          </p:cNvPicPr>
          <p:nvPr/>
        </p:nvPicPr>
        <p:blipFill rotWithShape="1">
          <a:blip r:embed="rId2" cstate="print">
            <a:extLst>
              <a:ext uri="{28A0092B-C50C-407E-A947-70E740481C1C}">
                <a14:useLocalDpi xmlns:a14="http://schemas.microsoft.com/office/drawing/2010/main" val="0"/>
              </a:ext>
            </a:extLst>
          </a:blip>
          <a:srcRect b="3208"/>
          <a:stretch/>
        </p:blipFill>
        <p:spPr>
          <a:xfrm>
            <a:off x="2031999" y="3124200"/>
            <a:ext cx="5340827" cy="3502521"/>
          </a:xfrm>
          <a:prstGeom prst="rect">
            <a:avLst/>
          </a:prstGeom>
        </p:spPr>
      </p:pic>
      <p:sp>
        <p:nvSpPr>
          <p:cNvPr id="9" name="Footer Placeholder 8"/>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2016 Pearson Education, Inc.</a:t>
            </a:r>
          </a:p>
        </p:txBody>
      </p:sp>
    </p:spTree>
    <p:extLst>
      <p:ext uri="{BB962C8B-B14F-4D97-AF65-F5344CB8AC3E}">
        <p14:creationId xmlns:p14="http://schemas.microsoft.com/office/powerpoint/2010/main" val="4286420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90445"/>
            <a:ext cx="8686800" cy="2862322"/>
          </a:xfrm>
        </p:spPr>
        <p:txBody>
          <a:bodyPr/>
          <a:lstStyle/>
          <a:p>
            <a:r>
              <a:rPr lang="en-US" dirty="0"/>
              <a:t>An adult and a teenager go skydiving. The adult weighs twice as much as the teen, but they use identical parachutes that exert identical drag forces. After the parachutes have opened and the two people have reached terminal speed, how do their speeds compare?</a:t>
            </a:r>
          </a:p>
        </p:txBody>
      </p:sp>
      <p:sp>
        <p:nvSpPr>
          <p:cNvPr id="3" name="Content Placeholder 2"/>
          <p:cNvSpPr>
            <a:spLocks noGrp="1"/>
          </p:cNvSpPr>
          <p:nvPr>
            <p:ph idx="1"/>
          </p:nvPr>
        </p:nvSpPr>
        <p:spPr>
          <a:xfrm>
            <a:off x="694944" y="3145535"/>
            <a:ext cx="3158228" cy="1391531"/>
          </a:xfrm>
        </p:spPr>
        <p:txBody>
          <a:bodyPr/>
          <a:lstStyle/>
          <a:p>
            <a:r>
              <a:rPr lang="en-US" dirty="0"/>
              <a:t>They are equal.</a:t>
            </a:r>
          </a:p>
          <a:p>
            <a:r>
              <a:rPr lang="en-US" dirty="0"/>
              <a:t> </a:t>
            </a:r>
          </a:p>
          <a:p>
            <a:r>
              <a:rPr lang="en-US" dirty="0"/>
              <a:t> </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p:pic>
        <p:nvPicPr>
          <p:cNvPr id="19" name="Picture 18"/>
          <p:cNvPicPr>
            <a:picLocks noChangeAspect="1"/>
          </p:cNvPicPr>
          <p:nvPr/>
        </p:nvPicPr>
        <p:blipFill>
          <a:blip r:embed="rId3"/>
          <a:stretch>
            <a:fillRect/>
          </a:stretch>
        </p:blipFill>
        <p:spPr>
          <a:xfrm>
            <a:off x="1050925" y="4038600"/>
            <a:ext cx="1968500" cy="482600"/>
          </a:xfrm>
          <a:prstGeom prst="rect">
            <a:avLst/>
          </a:prstGeom>
        </p:spPr>
      </p:pic>
      <p:pic>
        <p:nvPicPr>
          <p:cNvPr id="21" name="Picture 20"/>
          <p:cNvPicPr>
            <a:picLocks noChangeAspect="1"/>
          </p:cNvPicPr>
          <p:nvPr/>
        </p:nvPicPr>
        <p:blipFill>
          <a:blip r:embed="rId4"/>
          <a:stretch>
            <a:fillRect/>
          </a:stretch>
        </p:blipFill>
        <p:spPr>
          <a:xfrm>
            <a:off x="1080780" y="3705233"/>
            <a:ext cx="1689100" cy="317500"/>
          </a:xfrm>
          <a:prstGeom prst="rect">
            <a:avLst/>
          </a:prstGeom>
        </p:spPr>
      </p:pic>
      <p:sp>
        <p:nvSpPr>
          <p:cNvPr id="2" name="Rectangle 1"/>
          <p:cNvSpPr/>
          <p:nvPr/>
        </p:nvSpPr>
        <p:spPr>
          <a:xfrm>
            <a:off x="2286000" y="2967335"/>
            <a:ext cx="4572000" cy="92333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a:ln>
                  <a:noFill/>
                </a:ln>
                <a:solidFill>
                  <a:srgbClr val="3E69A1"/>
                </a:solidFill>
                <a:effectLst/>
                <a:uLnTx/>
                <a:uFillTx/>
                <a:latin typeface="Arial"/>
                <a:ea typeface="ＭＳ Ｐゴシック"/>
                <a:cs typeface="Arial"/>
              </a:rPr>
              <a:t/>
            </a:r>
            <a:br>
              <a:rPr kumimoji="0" lang="en-US" sz="3000" b="0" i="0" u="none" strike="noStrike" kern="0" cap="none" spc="0" normalizeH="0" baseline="0" noProof="0" dirty="0">
                <a:ln>
                  <a:noFill/>
                </a:ln>
                <a:solidFill>
                  <a:srgbClr val="3E69A1"/>
                </a:solidFill>
                <a:effectLst/>
                <a:uLnTx/>
                <a:uFillTx/>
                <a:latin typeface="Arial"/>
                <a:ea typeface="ＭＳ Ｐゴシック"/>
                <a:cs typeface="Arial"/>
              </a:rPr>
            </a:b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endParaRPr>
          </a:p>
        </p:txBody>
      </p:sp>
      <p:sp>
        <p:nvSpPr>
          <p:cNvPr id="5" name="TextBox 4"/>
          <p:cNvSpPr txBox="1"/>
          <p:nvPr/>
        </p:nvSpPr>
        <p:spPr>
          <a:xfrm>
            <a:off x="2769880" y="-47448"/>
            <a:ext cx="32004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Clicker question</a:t>
            </a:r>
          </a:p>
        </p:txBody>
      </p:sp>
      <p:sp>
        <p:nvSpPr>
          <p:cNvPr id="9" name="Content Placeholder 2"/>
          <p:cNvSpPr txBox="1">
            <a:spLocks/>
          </p:cNvSpPr>
          <p:nvPr/>
        </p:nvSpPr>
        <p:spPr bwMode="auto">
          <a:xfrm>
            <a:off x="4535795" y="8490881"/>
            <a:ext cx="6011051" cy="14527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512064" indent="-512064" algn="l" rtl="0" fontAlgn="base">
              <a:spcBef>
                <a:spcPct val="20000"/>
              </a:spcBef>
              <a:spcAft>
                <a:spcPct val="0"/>
              </a:spcAft>
              <a:buClrTx/>
              <a:buFont typeface="+mj-lt"/>
              <a:buAutoNum type="alphaLcParenR"/>
              <a:defRPr sz="2600">
                <a:solidFill>
                  <a:schemeClr val="tx1"/>
                </a:solidFill>
                <a:latin typeface="+mn-lt"/>
                <a:ea typeface="+mn-ea"/>
                <a:cs typeface="+mn-cs"/>
              </a:defRPr>
            </a:lvl1pPr>
            <a:lvl2pPr marL="800100" indent="-342900" algn="l" rtl="0" fontAlgn="base">
              <a:spcBef>
                <a:spcPct val="20000"/>
              </a:spcBef>
              <a:spcAft>
                <a:spcPct val="0"/>
              </a:spcAft>
              <a:buClrTx/>
              <a:buChar char="–"/>
              <a:tabLst/>
              <a:defRPr sz="2600">
                <a:solidFill>
                  <a:schemeClr val="tx1"/>
                </a:solidFill>
                <a:latin typeface="+mn-lt"/>
                <a:ea typeface="+mn-ea"/>
              </a:defRPr>
            </a:lvl2pPr>
            <a:lvl3pPr marL="1143000" indent="-228600" algn="l" rtl="0" fontAlgn="base">
              <a:spcBef>
                <a:spcPct val="20000"/>
              </a:spcBef>
              <a:spcAft>
                <a:spcPct val="0"/>
              </a:spcAft>
              <a:buClrTx/>
              <a:buChar char="•"/>
              <a:defRPr sz="2400">
                <a:solidFill>
                  <a:schemeClr val="tx1"/>
                </a:solidFill>
                <a:latin typeface="+mn-lt"/>
                <a:ea typeface="+mn-ea"/>
              </a:defRPr>
            </a:lvl3pPr>
            <a:lvl4pPr marL="1600200" indent="-228600" algn="l" rtl="0" fontAlgn="base">
              <a:spcBef>
                <a:spcPct val="20000"/>
              </a:spcBef>
              <a:spcAft>
                <a:spcPct val="0"/>
              </a:spcAft>
              <a:buClrTx/>
              <a:buChar char="–"/>
              <a:defRPr sz="2000">
                <a:solidFill>
                  <a:schemeClr val="tx1"/>
                </a:solidFill>
                <a:latin typeface="+mn-lt"/>
                <a:ea typeface="+mn-ea"/>
              </a:defRPr>
            </a:lvl4pPr>
            <a:lvl5pPr marL="2057400" indent="-228600" algn="l" rtl="0" fontAlgn="base">
              <a:spcBef>
                <a:spcPct val="20000"/>
              </a:spcBef>
              <a:spcAft>
                <a:spcPct val="0"/>
              </a:spcAft>
              <a:buClrTx/>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512064" marR="0" lvl="0" indent="-512064" algn="l" defTabSz="914400" rtl="0" eaLnBrk="1" fontAlgn="base" latinLnBrk="0" hangingPunct="1">
              <a:lnSpc>
                <a:spcPct val="100000"/>
              </a:lnSpc>
              <a:spcBef>
                <a:spcPct val="20000"/>
              </a:spcBef>
              <a:spcAft>
                <a:spcPct val="0"/>
              </a:spcAft>
              <a:buClrTx/>
              <a:buSzTx/>
              <a:buFont typeface="+mj-lt"/>
              <a:buAutoNum type="alphaLcParenR"/>
              <a:tabLst/>
              <a:defRPr/>
            </a:pPr>
            <a:r>
              <a:rPr kumimoji="0" lang="en-US" sz="2600" b="0" i="0" u="none" strike="noStrike" kern="0" cap="none" spc="0" normalizeH="0" baseline="0" noProof="0">
                <a:ln>
                  <a:noFill/>
                </a:ln>
                <a:solidFill>
                  <a:srgbClr val="000000"/>
                </a:solidFill>
                <a:effectLst/>
                <a:uLnTx/>
                <a:uFillTx/>
                <a:latin typeface="Arial"/>
                <a:ea typeface="ＭＳ Ｐゴシック"/>
                <a:cs typeface="+mn-cs"/>
              </a:rPr>
              <a:t>They are equal.</a:t>
            </a:r>
          </a:p>
          <a:p>
            <a:pPr marL="512064" marR="0" lvl="0" indent="-512064" algn="l" defTabSz="914400" rtl="0" eaLnBrk="1" fontAlgn="base" latinLnBrk="0" hangingPunct="1">
              <a:lnSpc>
                <a:spcPct val="100000"/>
              </a:lnSpc>
              <a:spcBef>
                <a:spcPct val="20000"/>
              </a:spcBef>
              <a:spcAft>
                <a:spcPct val="0"/>
              </a:spcAft>
              <a:buClrTx/>
              <a:buSzTx/>
              <a:buFont typeface="+mj-lt"/>
              <a:buAutoNum type="alphaLcParenR"/>
              <a:tabLst/>
              <a:defRPr/>
            </a:pPr>
            <a:r>
              <a:rPr kumimoji="0" lang="en-US" sz="2600" b="0" i="0" u="none" strike="noStrike" kern="0" cap="none" spc="0" normalizeH="0" baseline="0" noProof="0">
                <a:ln>
                  <a:noFill/>
                </a:ln>
                <a:solidFill>
                  <a:srgbClr val="000000"/>
                </a:solidFill>
                <a:effectLst/>
                <a:uLnTx/>
                <a:uFillTx/>
                <a:latin typeface="Arial"/>
                <a:ea typeface="ＭＳ Ｐゴシック"/>
                <a:cs typeface="+mn-cs"/>
              </a:rPr>
              <a:t> </a:t>
            </a:r>
          </a:p>
          <a:p>
            <a:pPr marL="512064" marR="0" lvl="0" indent="-512064" algn="l" defTabSz="914400" rtl="0" eaLnBrk="1" fontAlgn="base" latinLnBrk="0" hangingPunct="1">
              <a:lnSpc>
                <a:spcPct val="100000"/>
              </a:lnSpc>
              <a:spcBef>
                <a:spcPct val="20000"/>
              </a:spcBef>
              <a:spcAft>
                <a:spcPct val="0"/>
              </a:spcAft>
              <a:buClrTx/>
              <a:buSzTx/>
              <a:buFont typeface="+mj-lt"/>
              <a:buAutoNum type="alphaLcParenR"/>
              <a:tabLst/>
              <a:defRPr/>
            </a:pPr>
            <a:r>
              <a:rPr kumimoji="0" lang="en-US" sz="2600" b="0" i="0" u="none" strike="noStrike" kern="0" cap="none" spc="0" normalizeH="0" baseline="0" noProof="0">
                <a:ln>
                  <a:noFill/>
                </a:ln>
                <a:solidFill>
                  <a:srgbClr val="000000"/>
                </a:solidFill>
                <a:effectLst/>
                <a:uLnTx/>
                <a:uFillTx/>
                <a:latin typeface="Arial"/>
                <a:ea typeface="ＭＳ Ｐゴシック"/>
                <a:cs typeface="+mn-cs"/>
              </a:rPr>
              <a:t> </a:t>
            </a:r>
            <a:endParaRPr kumimoji="0" lang="en-US" sz="26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7410" name="Picture 2" descr="http://www.incrediblesnaps.com/wp-content/uploads/2013/11/parachute-photographs-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4171" y="3338850"/>
            <a:ext cx="4452630" cy="32699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8EB76A-E6AE-4A27-8037-ABE68AD82F76}"/>
              </a:ext>
            </a:extLst>
          </p:cNvPr>
          <p:cNvSpPr txBox="1"/>
          <p:nvPr/>
        </p:nvSpPr>
        <p:spPr>
          <a:xfrm>
            <a:off x="782330" y="5300028"/>
            <a:ext cx="2286000" cy="646331"/>
          </a:xfrm>
          <a:prstGeom prst="rect">
            <a:avLst/>
          </a:prstGeom>
          <a:noFill/>
        </p:spPr>
        <p:txBody>
          <a:bodyPr wrap="square" rtlCol="0">
            <a:spAutoFit/>
          </a:bodyPr>
          <a:lstStyle/>
          <a:p>
            <a:r>
              <a:rPr lang="en-US" dirty="0"/>
              <a:t>At terminal velocity</a:t>
            </a:r>
          </a:p>
          <a:p>
            <a:r>
              <a:rPr lang="en-US" dirty="0"/>
              <a:t>mg- D v</a:t>
            </a:r>
            <a:r>
              <a:rPr lang="en-US" baseline="-25000" dirty="0"/>
              <a:t> T  </a:t>
            </a:r>
            <a:r>
              <a:rPr lang="en-US" baseline="30000" dirty="0"/>
              <a:t>2</a:t>
            </a:r>
            <a:r>
              <a:rPr lang="en-US" dirty="0"/>
              <a:t> =0</a:t>
            </a:r>
          </a:p>
        </p:txBody>
      </p:sp>
    </p:spTree>
    <p:extLst>
      <p:ext uri="{BB962C8B-B14F-4D97-AF65-F5344CB8AC3E}">
        <p14:creationId xmlns:p14="http://schemas.microsoft.com/office/powerpoint/2010/main" val="968264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236" y="960128"/>
            <a:ext cx="5925177" cy="646331"/>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5.4	</a:t>
            </a:r>
            <a:r>
              <a:rPr lang="en-US" dirty="0">
                <a:solidFill>
                  <a:srgbClr val="FF0000"/>
                </a:solidFill>
                <a:latin typeface="Times New Roman" panose="02020603050405020304" pitchFamily="18" charset="0"/>
                <a:cs typeface="Times New Roman" panose="02020603050405020304" pitchFamily="18" charset="0"/>
              </a:rPr>
              <a:t>Elastic Force</a:t>
            </a:r>
          </a:p>
          <a:p>
            <a:r>
              <a:rPr lang="en-US" dirty="0">
                <a:latin typeface="Times New Roman" panose="02020603050405020304" pitchFamily="18" charset="0"/>
                <a:cs typeface="Times New Roman" panose="02020603050405020304" pitchFamily="18" charset="0"/>
              </a:rPr>
              <a:t>	Spring, Spring Restoring Force, and Hooke’s Law</a:t>
            </a:r>
          </a:p>
        </p:txBody>
      </p:sp>
      <p:grpSp>
        <p:nvGrpSpPr>
          <p:cNvPr id="38" name="Group 37"/>
          <p:cNvGrpSpPr/>
          <p:nvPr/>
        </p:nvGrpSpPr>
        <p:grpSpPr>
          <a:xfrm>
            <a:off x="6144508" y="1067412"/>
            <a:ext cx="2945588" cy="4806556"/>
            <a:chOff x="8192674" y="280213"/>
            <a:chExt cx="3927451" cy="6408741"/>
          </a:xfrm>
        </p:grpSpPr>
        <p:grpSp>
          <p:nvGrpSpPr>
            <p:cNvPr id="19" name="Group 18"/>
            <p:cNvGrpSpPr/>
            <p:nvPr/>
          </p:nvGrpSpPr>
          <p:grpSpPr>
            <a:xfrm>
              <a:off x="8226563" y="280213"/>
              <a:ext cx="3843337" cy="1902290"/>
              <a:chOff x="7801265" y="551341"/>
              <a:chExt cx="3843337" cy="190229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2467" y="551341"/>
                <a:ext cx="3842135" cy="1870692"/>
              </a:xfrm>
              <a:prstGeom prst="rect">
                <a:avLst/>
              </a:prstGeom>
            </p:spPr>
          </p:pic>
          <p:sp>
            <p:nvSpPr>
              <p:cNvPr id="16" name="Rectangle 15"/>
              <p:cNvSpPr/>
              <p:nvPr/>
            </p:nvSpPr>
            <p:spPr>
              <a:xfrm>
                <a:off x="8015688" y="584655"/>
                <a:ext cx="3483424" cy="436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7801265" y="2341996"/>
                <a:ext cx="577191" cy="111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8541700" y="704300"/>
                <a:ext cx="2069370" cy="400109"/>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equilibrium at </a:t>
                </a:r>
                <a:r>
                  <a:rPr lang="en-US" sz="1350" i="1" dirty="0">
                    <a:latin typeface="Times New Roman" panose="02020603050405020304" pitchFamily="18" charset="0"/>
                    <a:cs typeface="Times New Roman" panose="02020603050405020304" pitchFamily="18" charset="0"/>
                  </a:rPr>
                  <a:t>x</a:t>
                </a:r>
                <a:r>
                  <a:rPr lang="en-US" sz="1350" dirty="0">
                    <a:latin typeface="Times New Roman" panose="02020603050405020304" pitchFamily="18" charset="0"/>
                    <a:cs typeface="Times New Roman" panose="02020603050405020304" pitchFamily="18" charset="0"/>
                  </a:rPr>
                  <a:t> = 0</a:t>
                </a:r>
              </a:p>
            </p:txBody>
          </p:sp>
        </p:grpSp>
        <p:grpSp>
          <p:nvGrpSpPr>
            <p:cNvPr id="29" name="Group 28"/>
            <p:cNvGrpSpPr/>
            <p:nvPr/>
          </p:nvGrpSpPr>
          <p:grpSpPr>
            <a:xfrm>
              <a:off x="8226562" y="2432073"/>
              <a:ext cx="3842133" cy="2592204"/>
              <a:chOff x="8130873" y="2178277"/>
              <a:chExt cx="3889976" cy="268901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166" y="2178277"/>
                <a:ext cx="3867683" cy="2689013"/>
              </a:xfrm>
              <a:prstGeom prst="rect">
                <a:avLst/>
              </a:prstGeom>
            </p:spPr>
          </p:pic>
          <p:sp>
            <p:nvSpPr>
              <p:cNvPr id="26" name="Rectangle 25"/>
              <p:cNvSpPr/>
              <p:nvPr/>
            </p:nvSpPr>
            <p:spPr>
              <a:xfrm>
                <a:off x="10361428" y="3811772"/>
                <a:ext cx="1571847" cy="944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p:cNvSpPr txBox="1"/>
              <p:nvPr/>
            </p:nvSpPr>
            <p:spPr>
              <a:xfrm>
                <a:off x="8493253" y="3914707"/>
                <a:ext cx="3378361" cy="415052"/>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Direction of force with stretching</a:t>
                </a:r>
              </a:p>
            </p:txBody>
          </p:sp>
          <p:sp>
            <p:nvSpPr>
              <p:cNvPr id="28" name="Rectangle 27"/>
              <p:cNvSpPr/>
              <p:nvPr/>
            </p:nvSpPr>
            <p:spPr>
              <a:xfrm>
                <a:off x="8130873" y="4694839"/>
                <a:ext cx="630355" cy="166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p:cNvGrpSpPr/>
            <p:nvPr/>
          </p:nvGrpSpPr>
          <p:grpSpPr>
            <a:xfrm>
              <a:off x="8192674" y="4916920"/>
              <a:ext cx="3927451" cy="1772034"/>
              <a:chOff x="8192674" y="4916920"/>
              <a:chExt cx="3927451" cy="1772034"/>
            </a:xfrm>
          </p:grpSpPr>
          <p:grpSp>
            <p:nvGrpSpPr>
              <p:cNvPr id="33" name="Group 32"/>
              <p:cNvGrpSpPr/>
              <p:nvPr/>
            </p:nvGrpSpPr>
            <p:grpSpPr>
              <a:xfrm>
                <a:off x="8248581" y="4916920"/>
                <a:ext cx="3871544" cy="1772034"/>
                <a:chOff x="8317692" y="4826543"/>
                <a:chExt cx="3871544" cy="1772034"/>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7692" y="4826543"/>
                  <a:ext cx="3871544" cy="1753307"/>
                </a:xfrm>
                <a:prstGeom prst="rect">
                  <a:avLst/>
                </a:prstGeom>
              </p:spPr>
            </p:pic>
            <p:sp>
              <p:nvSpPr>
                <p:cNvPr id="31" name="TextBox 30"/>
                <p:cNvSpPr txBox="1"/>
                <p:nvPr/>
              </p:nvSpPr>
              <p:spPr>
                <a:xfrm>
                  <a:off x="10479491" y="4842914"/>
                  <a:ext cx="1606764" cy="954108"/>
                </a:xfrm>
                <a:prstGeom prst="rect">
                  <a:avLst/>
                </a:prstGeom>
                <a:solidFill>
                  <a:schemeClr val="bg1"/>
                </a:solidFill>
              </p:spPr>
              <p:txBody>
                <a:bodyPr wrap="none" rtlCol="0">
                  <a:spAutoFit/>
                </a:bodyPr>
                <a:lstStyle/>
                <a:p>
                  <a:r>
                    <a:rPr lang="en-US" sz="1350" dirty="0"/>
                    <a:t>Direction of     </a:t>
                  </a:r>
                </a:p>
                <a:p>
                  <a:r>
                    <a:rPr lang="en-US" sz="1350" dirty="0"/>
                    <a:t>force with</a:t>
                  </a:r>
                </a:p>
                <a:p>
                  <a:r>
                    <a:rPr lang="en-US" sz="1350" dirty="0"/>
                    <a:t>compression</a:t>
                  </a:r>
                </a:p>
              </p:txBody>
            </p:sp>
            <p:sp>
              <p:nvSpPr>
                <p:cNvPr id="32" name="Rectangle 31"/>
                <p:cNvSpPr/>
                <p:nvPr/>
              </p:nvSpPr>
              <p:spPr>
                <a:xfrm>
                  <a:off x="8352384" y="6486942"/>
                  <a:ext cx="577191" cy="111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6" name="TextBox 35"/>
              <p:cNvSpPr txBox="1"/>
              <p:nvPr/>
            </p:nvSpPr>
            <p:spPr>
              <a:xfrm>
                <a:off x="8192674" y="6257001"/>
                <a:ext cx="474917" cy="369332"/>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c</a:t>
                </a:r>
                <a:r>
                  <a:rPr lang="en-US" sz="1200" dirty="0">
                    <a:latin typeface="Times New Roman" panose="02020603050405020304" pitchFamily="18" charset="0"/>
                    <a:cs typeface="Times New Roman" panose="02020603050405020304" pitchFamily="18" charset="0"/>
                  </a:rPr>
                  <a:t>)</a:t>
                </a:r>
              </a:p>
            </p:txBody>
          </p:sp>
        </p:grpSp>
      </p:grpSp>
      <p:grpSp>
        <p:nvGrpSpPr>
          <p:cNvPr id="41" name="Group 40"/>
          <p:cNvGrpSpPr/>
          <p:nvPr/>
        </p:nvGrpSpPr>
        <p:grpSpPr>
          <a:xfrm>
            <a:off x="40685" y="1652456"/>
            <a:ext cx="5926727" cy="2258823"/>
            <a:chOff x="411566" y="1215559"/>
            <a:chExt cx="7250320" cy="3011764"/>
          </a:xfrm>
        </p:grpSpPr>
        <mc:AlternateContent xmlns:mc="http://schemas.openxmlformats.org/markup-compatibility/2006" xmlns:a14="http://schemas.microsoft.com/office/drawing/2010/main">
          <mc:Choice Requires="a14">
            <p:sp>
              <p:nvSpPr>
                <p:cNvPr id="17" name="TextBox 16"/>
                <p:cNvSpPr txBox="1"/>
                <p:nvPr/>
              </p:nvSpPr>
              <p:spPr>
                <a:xfrm>
                  <a:off x="411566" y="1215559"/>
                  <a:ext cx="7250320" cy="3011764"/>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Hooke’s Law on spring restoring force: </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In magnitude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𝐹</m:t>
                          </m:r>
                        </m:e>
                        <m:sub>
                          <m:r>
                            <a:rPr lang="en-US" i="1">
                              <a:latin typeface="Cambria Math" panose="02040503050406030204" pitchFamily="18" charset="0"/>
                              <a:cs typeface="Times New Roman" panose="02020603050405020304" pitchFamily="18" charset="0"/>
                            </a:rPr>
                            <m:t>𝑠𝑝𝑟</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m:t>
                      </m:r>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𝐿</m:t>
                      </m:r>
                    </m:oMath>
                  </a14:m>
                  <a:endParaRPr lang="en-US"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sz="600" dirty="0">
                    <a:latin typeface="Times New Roman" panose="02020603050405020304" pitchFamily="18" charset="0"/>
                    <a:ea typeface="Cambria Math" panose="020405030504060302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Direction: Opposed to length change           restoring force</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 general expression taking care of the direction</a:t>
                  </a:r>
                </a:p>
                <a:p>
                  <a:r>
                    <a:rPr lang="en-US" sz="6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𝐹</m:t>
                          </m:r>
                        </m:e>
                        <m:sub>
                          <m:r>
                            <a:rPr lang="en-US" i="1">
                              <a:latin typeface="Cambria Math" panose="02040503050406030204" pitchFamily="18" charset="0"/>
                              <a:cs typeface="Times New Roman" panose="02020603050405020304" pitchFamily="18" charset="0"/>
                            </a:rPr>
                            <m:t>𝑠𝑝𝑟</m:t>
                          </m:r>
                        </m:sub>
                      </m:sSub>
                      <m:r>
                        <a:rPr lang="en-US" i="1">
                          <a:latin typeface="Cambria Math" panose="02040503050406030204" pitchFamily="18" charset="0"/>
                          <a:cs typeface="Times New Roman" panose="02020603050405020304" pitchFamily="18" charset="0"/>
                        </a:rPr>
                        <m:t>=− </m:t>
                      </m:r>
                      <m:r>
                        <a:rPr lang="en-US" i="1">
                          <a:latin typeface="Cambria Math" panose="02040503050406030204" pitchFamily="18" charset="0"/>
                          <a:cs typeface="Times New Roman" panose="02020603050405020304" pitchFamily="18" charset="0"/>
                        </a:rPr>
                        <m:t>𝑘𝑥</m:t>
                      </m:r>
                    </m:oMath>
                  </a14:m>
                  <a:endParaRPr lang="en-US"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sz="600" dirty="0">
                    <a:latin typeface="Times New Roman" panose="02020603050405020304" pitchFamily="18" charset="0"/>
                    <a:ea typeface="Cambria Math" panose="020405030504060302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is measured with respect to the equilibrium position</a:t>
                  </a:r>
                  <a:endParaRPr lang="en-US"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11566" y="1215559"/>
                  <a:ext cx="7250320" cy="3011764"/>
                </a:xfrm>
                <a:prstGeom prst="rect">
                  <a:avLst/>
                </a:prstGeom>
                <a:blipFill>
                  <a:blip r:embed="rId5"/>
                  <a:stretch>
                    <a:fillRect l="-821" t="-1072" b="-2949"/>
                  </a:stretch>
                </a:blipFill>
                <a:ln>
                  <a:solidFill>
                    <a:schemeClr val="tx1"/>
                  </a:solidFill>
                </a:ln>
              </p:spPr>
              <p:txBody>
                <a:bodyPr/>
                <a:lstStyle/>
                <a:p>
                  <a:r>
                    <a:rPr lang="en-US">
                      <a:noFill/>
                    </a:rPr>
                    <a:t> </a:t>
                  </a:r>
                </a:p>
              </p:txBody>
            </p:sp>
          </mc:Fallback>
        </mc:AlternateContent>
        <p:cxnSp>
          <p:nvCxnSpPr>
            <p:cNvPr id="39" name="Straight Arrow Connector 38"/>
            <p:cNvCxnSpPr/>
            <p:nvPr/>
          </p:nvCxnSpPr>
          <p:spPr>
            <a:xfrm flipH="1">
              <a:off x="4913256" y="2504566"/>
              <a:ext cx="642706" cy="0"/>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3" name="TextBox 42"/>
              <p:cNvSpPr txBox="1"/>
              <p:nvPr/>
            </p:nvSpPr>
            <p:spPr>
              <a:xfrm>
                <a:off x="40232" y="3936742"/>
                <a:ext cx="5913853" cy="2123658"/>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Example 5.14</a:t>
                </a:r>
              </a:p>
              <a:p>
                <a:r>
                  <a:rPr lang="en-US" dirty="0">
                    <a:latin typeface="Times New Roman" panose="02020603050405020304" pitchFamily="18" charset="0"/>
                    <a:cs typeface="Times New Roman" panose="02020603050405020304" pitchFamily="18" charset="0"/>
                  </a:rPr>
                  <a:t>A vertical spring balance scale stretches 1.00 cm when a 12.0 N weight is hung on it. If the 12.0 N weight is replaced by a 1.50 kg fish, by what amount is the spring stretched?  </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Answer:</a:t>
                </a:r>
              </a:p>
              <a:p>
                <a:r>
                  <a:rPr lang="en-US" dirty="0">
                    <a:latin typeface="Times New Roman" panose="02020603050405020304" pitchFamily="18" charset="0"/>
                    <a:cs typeface="Times New Roman" panose="02020603050405020304" pitchFamily="18" charset="0"/>
                  </a:rPr>
                  <a:t>Spring constant </a:t>
                </a:r>
                <a:r>
                  <a:rPr lang="en-US" i="1"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𝐿</m:t>
                    </m:r>
                  </m:oMath>
                </a14:m>
                <a:r>
                  <a:rPr lang="en-US" dirty="0">
                    <a:latin typeface="Times New Roman" panose="02020603050405020304" pitchFamily="18" charset="0"/>
                    <a:cs typeface="Times New Roman" panose="02020603050405020304" pitchFamily="18" charset="0"/>
                  </a:rPr>
                  <a:t> = (12.0 N)/(0.0100 m) = 1200 N/m</a:t>
                </a:r>
              </a:p>
              <a:p>
                <a:r>
                  <a:rPr lang="en-US" dirty="0">
                    <a:latin typeface="Times New Roman" panose="02020603050405020304" pitchFamily="18" charset="0"/>
                    <a:cs typeface="Times New Roman" panose="02020603050405020304" pitchFamily="18" charset="0"/>
                  </a:rPr>
                  <a:t>Stretching =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mg</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0.0123 m = 1.23 cm</a:t>
                </a:r>
                <a:endParaRPr lang="en-US" sz="6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0232" y="3936742"/>
                <a:ext cx="5913853" cy="2123658"/>
              </a:xfrm>
              <a:prstGeom prst="rect">
                <a:avLst/>
              </a:prstGeom>
              <a:blipFill>
                <a:blip r:embed="rId6"/>
                <a:stretch>
                  <a:fillRect l="-823" t="-1429" b="-3429"/>
                </a:stretch>
              </a:blipFill>
              <a:ln>
                <a:solidFill>
                  <a:schemeClr val="tx1"/>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211B94AB-1B1F-4609-B380-98027EDB710A}"/>
              </a:ext>
            </a:extLst>
          </p:cNvPr>
          <p:cNvSpPr txBox="1"/>
          <p:nvPr/>
        </p:nvSpPr>
        <p:spPr>
          <a:xfrm>
            <a:off x="6943390" y="6450453"/>
            <a:ext cx="2392634" cy="338554"/>
          </a:xfrm>
          <a:prstGeom prst="rect">
            <a:avLst/>
          </a:prstGeom>
          <a:noFill/>
        </p:spPr>
        <p:txBody>
          <a:bodyPr wrap="square" rtlCol="0">
            <a:spAutoFit/>
          </a:bodyPr>
          <a:lstStyle/>
          <a:p>
            <a:r>
              <a:rPr lang="en-US" sz="1600" dirty="0"/>
              <a:t>Courtesy of Wenhao Wu</a:t>
            </a:r>
          </a:p>
        </p:txBody>
      </p:sp>
    </p:spTree>
    <p:extLst>
      <p:ext uri="{BB962C8B-B14F-4D97-AF65-F5344CB8AC3E}">
        <p14:creationId xmlns:p14="http://schemas.microsoft.com/office/powerpoint/2010/main" val="1691064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685800" y="-1588"/>
            <a:ext cx="7772400" cy="1143000"/>
          </a:xfrm>
        </p:spPr>
        <p:txBody>
          <a:bodyPr/>
          <a:lstStyle/>
          <a:p>
            <a:r>
              <a:rPr lang="en-US" dirty="0"/>
              <a:t>Elastic Forces </a:t>
            </a:r>
          </a:p>
        </p:txBody>
      </p:sp>
      <p:sp>
        <p:nvSpPr>
          <p:cNvPr id="182275" name="Rectangle 3"/>
          <p:cNvSpPr>
            <a:spLocks noGrp="1" noChangeArrowheads="1"/>
          </p:cNvSpPr>
          <p:nvPr>
            <p:ph sz="half" idx="1"/>
          </p:nvPr>
        </p:nvSpPr>
        <p:spPr>
          <a:xfrm>
            <a:off x="365125" y="1141412"/>
            <a:ext cx="4449320" cy="5277271"/>
          </a:xfrm>
        </p:spPr>
        <p:txBody>
          <a:bodyPr/>
          <a:lstStyle/>
          <a:p>
            <a:r>
              <a:rPr lang="en-US" sz="2400" dirty="0"/>
              <a:t>Springs or other elastic material will exert force when stretched or compressed.</a:t>
            </a:r>
          </a:p>
          <a:p>
            <a:r>
              <a:rPr lang="en-US" sz="2400" dirty="0"/>
              <a:t>The magnitude of the spring force </a:t>
            </a:r>
            <a:r>
              <a:rPr lang="en-US" sz="2400" i="1" dirty="0"/>
              <a:t>F</a:t>
            </a:r>
            <a:r>
              <a:rPr lang="en-US" sz="2400" baseline="-25000" dirty="0"/>
              <a:t>spring</a:t>
            </a:r>
            <a:r>
              <a:rPr lang="en-US" sz="2400" dirty="0"/>
              <a:t> is given by Hooke</a:t>
            </a:r>
            <a:r>
              <a:rPr lang="fr-FR" sz="2400" dirty="0"/>
              <a:t>'</a:t>
            </a:r>
            <a:r>
              <a:rPr lang="en-US" sz="2400" dirty="0"/>
              <a:t>s Law:</a:t>
            </a:r>
            <a:br>
              <a:rPr lang="en-US" sz="2400" dirty="0"/>
            </a:br>
            <a:r>
              <a:rPr lang="en-US" sz="2400" dirty="0"/>
              <a:t/>
            </a:r>
            <a:br>
              <a:rPr lang="en-US" sz="2400" dirty="0"/>
            </a:br>
            <a:r>
              <a:rPr lang="en-US" sz="2400" dirty="0"/>
              <a:t/>
            </a:r>
            <a:br>
              <a:rPr lang="en-US" sz="2400" dirty="0"/>
            </a:br>
            <a:r>
              <a:rPr lang="en-US" sz="2400" dirty="0"/>
              <a:t>Where </a:t>
            </a:r>
            <a:r>
              <a:rPr lang="en-US" sz="2400" i="1" dirty="0"/>
              <a:t>k</a:t>
            </a:r>
            <a:r>
              <a:rPr lang="en-US" sz="2400" dirty="0"/>
              <a:t> is spring constant [N/m] and Δ</a:t>
            </a:r>
            <a:r>
              <a:rPr lang="en-US" sz="2400" i="1" dirty="0"/>
              <a:t>L</a:t>
            </a:r>
            <a:r>
              <a:rPr lang="en-US" sz="2400" dirty="0"/>
              <a:t> [m] is distance the spring is stretched or compressed from its equilibrium length.</a:t>
            </a:r>
          </a:p>
        </p:txBody>
      </p:sp>
      <p:pic>
        <p:nvPicPr>
          <p:cNvPr id="10" name="Picture 9" descr="05_21_Figure.jpg"/>
          <p:cNvPicPr>
            <a:picLocks noChangeAspect="1"/>
          </p:cNvPicPr>
          <p:nvPr/>
        </p:nvPicPr>
        <p:blipFill rotWithShape="1">
          <a:blip r:embed="rId2" cstate="print">
            <a:extLst>
              <a:ext uri="{28A0092B-C50C-407E-A947-70E740481C1C}">
                <a14:useLocalDpi xmlns:a14="http://schemas.microsoft.com/office/drawing/2010/main" val="0"/>
              </a:ext>
            </a:extLst>
          </a:blip>
          <a:srcRect b="2481"/>
          <a:stretch/>
        </p:blipFill>
        <p:spPr>
          <a:xfrm>
            <a:off x="5142633" y="187286"/>
            <a:ext cx="3484561" cy="6530883"/>
          </a:xfrm>
          <a:prstGeom prst="rect">
            <a:avLst/>
          </a:prstGeom>
        </p:spPr>
      </p:pic>
      <p:sp>
        <p:nvSpPr>
          <p:cNvPr id="11" name="Footer Placeholder 10"/>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2016 Pearson Education, Inc.</a:t>
            </a:r>
          </a:p>
        </p:txBody>
      </p:sp>
      <p:pic>
        <p:nvPicPr>
          <p:cNvPr id="7" name="Picture 6" descr="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0627" y="3528501"/>
            <a:ext cx="1818315" cy="503093"/>
          </a:xfrm>
          <a:prstGeom prst="rect">
            <a:avLst/>
          </a:prstGeom>
        </p:spPr>
      </p:pic>
    </p:spTree>
    <p:extLst>
      <p:ext uri="{BB962C8B-B14F-4D97-AF65-F5344CB8AC3E}">
        <p14:creationId xmlns:p14="http://schemas.microsoft.com/office/powerpoint/2010/main" val="2048655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0" y="0"/>
            <a:ext cx="9144000" cy="1077218"/>
          </a:xfrm>
        </p:spPr>
        <p:txBody>
          <a:bodyPr/>
          <a:lstStyle/>
          <a:p>
            <a:r>
              <a:rPr lang="en-US" sz="3600" dirty="0"/>
              <a:t>Stretch a Spring to Weigh Objects –</a:t>
            </a:r>
            <a:br>
              <a:rPr lang="en-US" sz="3600" dirty="0"/>
            </a:br>
            <a:r>
              <a:rPr lang="en-US" sz="3600" dirty="0"/>
              <a:t>Example 5.14      </a:t>
            </a:r>
            <a:r>
              <a:rPr lang="en-US" sz="2800" dirty="0">
                <a:solidFill>
                  <a:srgbClr val="FF0000"/>
                </a:solidFill>
              </a:rPr>
              <a:t>Fishy business</a:t>
            </a:r>
          </a:p>
        </p:txBody>
      </p:sp>
      <p:sp>
        <p:nvSpPr>
          <p:cNvPr id="184323" name="Rectangle 3"/>
          <p:cNvSpPr>
            <a:spLocks noGrp="1" noChangeArrowheads="1"/>
          </p:cNvSpPr>
          <p:nvPr>
            <p:ph idx="1"/>
          </p:nvPr>
        </p:nvSpPr>
        <p:spPr>
          <a:xfrm>
            <a:off x="609600" y="914400"/>
            <a:ext cx="7772400" cy="4114800"/>
          </a:xfrm>
        </p:spPr>
        <p:txBody>
          <a:bodyPr/>
          <a:lstStyle/>
          <a:p>
            <a:r>
              <a:rPr lang="en-US" dirty="0"/>
              <a:t>The force settings on the spring are calibrated with mass standards at normal earth gravity.</a:t>
            </a:r>
          </a:p>
          <a:p>
            <a:r>
              <a:rPr lang="en-US" dirty="0"/>
              <a:t>The spring scales are often calibrated in force (N) and mass (kg).</a:t>
            </a:r>
          </a:p>
        </p:txBody>
      </p:sp>
      <p:sp>
        <p:nvSpPr>
          <p:cNvPr id="11" name="Footer Placeholder 10"/>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2016 Pearson Education, Inc.</a:t>
            </a:r>
          </a:p>
        </p:txBody>
      </p:sp>
      <p:pic>
        <p:nvPicPr>
          <p:cNvPr id="6" name="Picture 5" descr="05_22_Figure.jpg"/>
          <p:cNvPicPr>
            <a:picLocks noChangeAspect="1"/>
          </p:cNvPicPr>
          <p:nvPr/>
        </p:nvPicPr>
        <p:blipFill rotWithShape="1">
          <a:blip r:embed="rId2" cstate="print">
            <a:extLst>
              <a:ext uri="{28A0092B-C50C-407E-A947-70E740481C1C}">
                <a14:useLocalDpi xmlns:a14="http://schemas.microsoft.com/office/drawing/2010/main" val="0"/>
              </a:ext>
            </a:extLst>
          </a:blip>
          <a:srcRect b="3746"/>
          <a:stretch/>
        </p:blipFill>
        <p:spPr>
          <a:xfrm>
            <a:off x="2209800" y="3505200"/>
            <a:ext cx="5874910" cy="3200400"/>
          </a:xfrm>
          <a:prstGeom prst="rect">
            <a:avLst/>
          </a:prstGeom>
        </p:spPr>
      </p:pic>
    </p:spTree>
    <p:extLst>
      <p:ext uri="{BB962C8B-B14F-4D97-AF65-F5344CB8AC3E}">
        <p14:creationId xmlns:p14="http://schemas.microsoft.com/office/powerpoint/2010/main" val="3209640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5125"/>
            <a:ext cx="3286125" cy="61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585" y="4018815"/>
            <a:ext cx="5506815" cy="269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5"/>
          <p:cNvSpPr txBox="1">
            <a:spLocks noChangeArrowheads="1"/>
          </p:cNvSpPr>
          <p:nvPr/>
        </p:nvSpPr>
        <p:spPr bwMode="auto">
          <a:xfrm>
            <a:off x="4800600" y="-69676"/>
            <a:ext cx="1847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Elastic forces</a:t>
            </a:r>
          </a:p>
        </p:txBody>
      </p:sp>
      <mc:AlternateContent xmlns:mc="http://schemas.openxmlformats.org/markup-compatibility/2006" xmlns:a14="http://schemas.microsoft.com/office/drawing/2010/main">
        <mc:Choice Requires="a14">
          <p:sp>
            <p:nvSpPr>
              <p:cNvPr id="9" name="Rectangle 8"/>
              <p:cNvSpPr/>
              <p:nvPr/>
            </p:nvSpPr>
            <p:spPr>
              <a:xfrm>
                <a:off x="2971800" y="375125"/>
                <a:ext cx="6172200" cy="364369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Hooke’s Law: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𝑠𝑝𝑟</m:t>
                        </m:r>
                      </m:sub>
                    </m:sSub>
                    <m: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kx</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where </a:t>
                </a:r>
                <a14:m>
                  <m:oMath xmlns:m="http://schemas.openxmlformats.org/officeDocument/2006/math">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𝑠𝑝𝑟𝑖𝑛𝑔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𝑓𝑜𝑟𝑐𝑒</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𝑐𝑜𝑛𝑠𝑡𝑎𝑛𝑡</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𝑑𝑖𝑚𝑒𝑛𝑠𝑖𝑜𝑛</m:t>
                    </m:r>
                    <m:d>
                      <m:dPr>
                        <m:begChr m:val="["/>
                        <m:endChr m:val="]"/>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f>
                          <m:f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num>
                          <m:den>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den>
                        </m:f>
                      </m:e>
                    </m:d>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Example 5-14:</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spring stretches 1 cm for a 12N weight. When the 12N weight is replaced with 1.5kg fish; what distance does the spring stretch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−12</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num>
                      <m:den>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Sup>
                          <m:sSup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m:t>
                            </m:r>
                          </m:e>
                          <m:sup>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den>
                    </m:f>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=1200</m:t>
                    </m:r>
                    <m:f>
                      <m:f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num>
                      <m:den>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den>
                    </m:f>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𝑓𝑖𝑠h</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=1.5</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∗9.8</m:t>
                    </m:r>
                    <m:f>
                      <m:f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num>
                      <m:den>
                        <m:sSup>
                          <m:sSup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e>
                          <m:sup>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den>
                    </m:f>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=14.7</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nary>
                      <m:naryPr>
                        <m:chr m:val="∑"/>
                        <m:subHide m:val="on"/>
                        <m:supHide m:val="on"/>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sup/>
                      <m:e>
                        <m:sSub>
                          <m:sSub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𝑠𝑝𝑟</m:t>
                            </m:r>
                          </m:sub>
                        </m:sSub>
                      </m:e>
                    </m:nary>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a:t>
                </a:r>
                <a14:m>
                  <m:oMath xmlns:m="http://schemas.openxmlformats.org/officeDocument/2006/math">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𝑘𝑥</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14.7</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−1200</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So, </a:t>
                </a:r>
                <a14:m>
                  <m:oMath xmlns:m="http://schemas.openxmlformats.org/officeDocument/2006/math">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14.7</m:t>
                        </m:r>
                      </m:num>
                      <m:den>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1200</m:t>
                        </m:r>
                      </m:den>
                    </m:f>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=1.23 </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𝑐𝑚</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2971800" y="375125"/>
                <a:ext cx="6172200" cy="3643690"/>
              </a:xfrm>
              <a:prstGeom prst="rect">
                <a:avLst/>
              </a:prstGeom>
              <a:blipFill rotWithShape="0">
                <a:blip r:embed="rId4"/>
                <a:stretch>
                  <a:fillRect l="-5534" t="-1005" r="-494" b="-6868"/>
                </a:stretch>
              </a:blipFill>
            </p:spPr>
            <p:txBody>
              <a:bodyPr/>
              <a:lstStyle/>
              <a:p>
                <a:r>
                  <a:rPr lang="en-US">
                    <a:noFill/>
                  </a:rPr>
                  <a:t> </a:t>
                </a:r>
              </a:p>
            </p:txBody>
          </p:sp>
        </mc:Fallback>
      </mc:AlternateContent>
    </p:spTree>
    <p:extLst>
      <p:ext uri="{BB962C8B-B14F-4D97-AF65-F5344CB8AC3E}">
        <p14:creationId xmlns:p14="http://schemas.microsoft.com/office/powerpoint/2010/main" val="235932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04976" y="998503"/>
            <a:ext cx="4161634" cy="2308324"/>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Example with massless and non-stretchable rope &amp; massless and frictionless pulley.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Given: m and M.</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Answer the questions for the following two cases.</a:t>
            </a:r>
          </a:p>
        </p:txBody>
      </p:sp>
      <p:sp>
        <p:nvSpPr>
          <p:cNvPr id="33" name="TextBox 32"/>
          <p:cNvSpPr txBox="1"/>
          <p:nvPr/>
        </p:nvSpPr>
        <p:spPr>
          <a:xfrm>
            <a:off x="104976" y="3681999"/>
            <a:ext cx="4013836" cy="1938992"/>
          </a:xfrm>
          <a:prstGeom prst="rect">
            <a:avLst/>
          </a:prstGeom>
          <a:noFill/>
          <a:ln>
            <a:solidFill>
              <a:schemeClr val="tx1"/>
            </a:solidFill>
          </a:ln>
        </p:spPr>
        <p:txBody>
          <a:bodyPr wrap="square" rtlCol="0">
            <a:spAutoFit/>
          </a:bodyPr>
          <a:lstStyle/>
          <a:p>
            <a:pPr marL="342900" indent="-342900">
              <a:buAutoNum type="alphaLcParenBoth"/>
            </a:pPr>
            <a:r>
              <a:rPr lang="en-US" dirty="0">
                <a:latin typeface="Times New Roman" panose="02020603050405020304" pitchFamily="18" charset="0"/>
                <a:cs typeface="Times New Roman" panose="02020603050405020304" pitchFamily="18" charset="0"/>
              </a:rPr>
              <a:t>If the table top is frictionless.</a:t>
            </a:r>
          </a:p>
          <a:p>
            <a:pPr marL="342900" indent="-342900">
              <a:buAutoNum type="alphaLcParenBoth"/>
            </a:pPr>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Question 1: what is the condition under which M accelerates downward?</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Question 2: If M accelerates downward, calculate the acceleration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and the tension in the rope T.</a:t>
            </a:r>
          </a:p>
        </p:txBody>
      </p:sp>
      <mc:AlternateContent xmlns:mc="http://schemas.openxmlformats.org/markup-compatibility/2006" xmlns:a14="http://schemas.microsoft.com/office/drawing/2010/main">
        <mc:Choice Requires="a14">
          <p:sp>
            <p:nvSpPr>
              <p:cNvPr id="34" name="TextBox 33"/>
              <p:cNvSpPr txBox="1"/>
              <p:nvPr/>
            </p:nvSpPr>
            <p:spPr>
              <a:xfrm>
                <a:off x="4505272" y="3670240"/>
                <a:ext cx="4414115" cy="2215991"/>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(b) Assume the coefficient of friction between m and the table top to be to be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dirty="0">
                    <a:latin typeface="Times New Roman" panose="02020603050405020304" pitchFamily="18" charset="0"/>
                    <a:cs typeface="Times New Roman" panose="02020603050405020304" pitchFamily="18" charset="0"/>
                  </a:rPr>
                  <a:t>.</a:t>
                </a:r>
              </a:p>
              <a:p>
                <a:pPr marL="342900" indent="-342900">
                  <a:buAutoNum type="alphaLcParenBoth"/>
                </a:pPr>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Question 1: what is the condition under which M accelerates downward?</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Question 2: If M accelerates downward, calculate the acceleration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and the tension in the rope T.</a:t>
                </a:r>
              </a:p>
            </p:txBody>
          </p:sp>
        </mc:Choice>
        <mc:Fallback xmlns="">
          <p:sp>
            <p:nvSpPr>
              <p:cNvPr id="34" name="TextBox 33"/>
              <p:cNvSpPr txBox="1">
                <a:spLocks noRot="1" noChangeAspect="1" noMove="1" noResize="1" noEditPoints="1" noAdjustHandles="1" noChangeArrowheads="1" noChangeShapeType="1" noTextEdit="1"/>
              </p:cNvSpPr>
              <p:nvPr/>
            </p:nvSpPr>
            <p:spPr>
              <a:xfrm>
                <a:off x="4505272" y="3670240"/>
                <a:ext cx="4414115" cy="2215991"/>
              </a:xfrm>
              <a:prstGeom prst="rect">
                <a:avLst/>
              </a:prstGeom>
              <a:blipFill>
                <a:blip r:embed="rId2"/>
                <a:stretch>
                  <a:fillRect l="-964" t="-1093" r="-2204" b="-3005"/>
                </a:stretch>
              </a:blipFill>
              <a:ln>
                <a:solidFill>
                  <a:schemeClr val="tx1"/>
                </a:solidFill>
              </a:ln>
            </p:spPr>
            <p:txBody>
              <a:bodyPr/>
              <a:lstStyle/>
              <a:p>
                <a:r>
                  <a:rPr lang="en-US">
                    <a:noFill/>
                  </a:rPr>
                  <a:t> </a:t>
                </a:r>
              </a:p>
            </p:txBody>
          </p:sp>
        </mc:Fallback>
      </mc:AlternateContent>
      <p:grpSp>
        <p:nvGrpSpPr>
          <p:cNvPr id="37" name="Group 36"/>
          <p:cNvGrpSpPr/>
          <p:nvPr/>
        </p:nvGrpSpPr>
        <p:grpSpPr>
          <a:xfrm>
            <a:off x="5168406" y="745191"/>
            <a:ext cx="3540796" cy="2802069"/>
            <a:chOff x="6891208" y="-149412"/>
            <a:chExt cx="4721061" cy="3736092"/>
          </a:xfrm>
        </p:grpSpPr>
        <p:grpSp>
          <p:nvGrpSpPr>
            <p:cNvPr id="31" name="Group 30"/>
            <p:cNvGrpSpPr/>
            <p:nvPr/>
          </p:nvGrpSpPr>
          <p:grpSpPr>
            <a:xfrm>
              <a:off x="6891208" y="-149412"/>
              <a:ext cx="4721061" cy="3736092"/>
              <a:chOff x="5835227" y="602902"/>
              <a:chExt cx="5454681" cy="457906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5227" y="1309855"/>
                <a:ext cx="5165824" cy="3551276"/>
              </a:xfrm>
              <a:prstGeom prst="rect">
                <a:avLst/>
              </a:prstGeom>
            </p:spPr>
          </p:pic>
          <p:cxnSp>
            <p:nvCxnSpPr>
              <p:cNvPr id="10" name="Straight Arrow Connector 9"/>
              <p:cNvCxnSpPr/>
              <p:nvPr/>
            </p:nvCxnSpPr>
            <p:spPr>
              <a:xfrm>
                <a:off x="7297481" y="847059"/>
                <a:ext cx="1770" cy="896681"/>
              </a:xfrm>
              <a:prstGeom prst="straightConnector1">
                <a:avLst/>
              </a:prstGeom>
              <a:ln w="38100">
                <a:solidFill>
                  <a:srgbClr val="00B05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297481" y="1743740"/>
                <a:ext cx="1346304" cy="7088"/>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297481" y="1754013"/>
                <a:ext cx="4661" cy="989546"/>
              </a:xfrm>
              <a:prstGeom prst="straightConnector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0385115" y="3758953"/>
                <a:ext cx="24717" cy="1318554"/>
              </a:xfrm>
              <a:prstGeom prst="straightConnector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0357122" y="2383119"/>
                <a:ext cx="12442" cy="1375835"/>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457674" y="1230260"/>
                <a:ext cx="501795" cy="60355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a:t>
                </a:r>
              </a:p>
            </p:txBody>
          </p:sp>
          <p:sp>
            <p:nvSpPr>
              <p:cNvPr id="26" name="TextBox 25"/>
              <p:cNvSpPr txBox="1"/>
              <p:nvPr/>
            </p:nvSpPr>
            <p:spPr>
              <a:xfrm>
                <a:off x="10409832" y="2281895"/>
                <a:ext cx="408032" cy="60355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a:t>
                </a:r>
              </a:p>
            </p:txBody>
          </p:sp>
          <p:sp>
            <p:nvSpPr>
              <p:cNvPr id="27" name="TextBox 26"/>
              <p:cNvSpPr txBox="1"/>
              <p:nvPr/>
            </p:nvSpPr>
            <p:spPr>
              <a:xfrm>
                <a:off x="10511532" y="4578417"/>
                <a:ext cx="778376" cy="60355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Mg</a:t>
                </a:r>
              </a:p>
            </p:txBody>
          </p:sp>
          <p:sp>
            <p:nvSpPr>
              <p:cNvPr id="28" name="TextBox 27"/>
              <p:cNvSpPr txBox="1"/>
              <p:nvPr/>
            </p:nvSpPr>
            <p:spPr>
              <a:xfrm>
                <a:off x="7358110" y="2272632"/>
                <a:ext cx="738863" cy="60355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mg</a:t>
                </a:r>
              </a:p>
            </p:txBody>
          </p:sp>
          <p:sp>
            <p:nvSpPr>
              <p:cNvPr id="29" name="TextBox 28"/>
              <p:cNvSpPr txBox="1"/>
              <p:nvPr/>
            </p:nvSpPr>
            <p:spPr>
              <a:xfrm>
                <a:off x="7357966" y="602902"/>
                <a:ext cx="462284" cy="60355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a:t>
                </a:r>
              </a:p>
            </p:txBody>
          </p:sp>
          <p:sp>
            <p:nvSpPr>
              <p:cNvPr id="30" name="Rectangle 29"/>
              <p:cNvSpPr/>
              <p:nvPr/>
            </p:nvSpPr>
            <p:spPr>
              <a:xfrm>
                <a:off x="5835227" y="4623490"/>
                <a:ext cx="819569" cy="317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6" name="Rectangle 35"/>
            <p:cNvSpPr/>
            <p:nvPr/>
          </p:nvSpPr>
          <p:spPr>
            <a:xfrm>
              <a:off x="7245879" y="1972235"/>
              <a:ext cx="1431956" cy="45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51231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134B-015C-4B7B-81F9-F9B3B2B92986}"/>
              </a:ext>
            </a:extLst>
          </p:cNvPr>
          <p:cNvSpPr>
            <a:spLocks noGrp="1"/>
          </p:cNvSpPr>
          <p:nvPr>
            <p:ph type="title"/>
          </p:nvPr>
        </p:nvSpPr>
        <p:spPr>
          <a:xfrm>
            <a:off x="457200" y="215375"/>
            <a:ext cx="8229600" cy="241825"/>
          </a:xfrm>
        </p:spPr>
        <p:txBody>
          <a:bodyPr/>
          <a:lstStyle/>
          <a:p>
            <a:r>
              <a:rPr lang="en-US" dirty="0"/>
              <a:t> </a:t>
            </a:r>
            <a:r>
              <a:rPr lang="en-US" dirty="0">
                <a:solidFill>
                  <a:srgbClr val="FF0000"/>
                </a:solidFill>
              </a:rPr>
              <a:t>Problem 5. 1  </a:t>
            </a:r>
            <a:r>
              <a:rPr lang="en-US" dirty="0"/>
              <a:t>4</a:t>
            </a:r>
          </a:p>
        </p:txBody>
      </p:sp>
      <p:pic>
        <p:nvPicPr>
          <p:cNvPr id="37" name="Content Placeholder 36">
            <a:extLst>
              <a:ext uri="{FF2B5EF4-FFF2-40B4-BE49-F238E27FC236}">
                <a16:creationId xmlns:a16="http://schemas.microsoft.com/office/drawing/2014/main" id="{B66C7F5B-7EA6-49B5-8D69-1F86E2FC8D83}"/>
              </a:ext>
            </a:extLst>
          </p:cNvPr>
          <p:cNvPicPr>
            <a:picLocks noGrp="1" noChangeAspect="1"/>
          </p:cNvPicPr>
          <p:nvPr>
            <p:ph sz="quarter" idx="13"/>
          </p:nvPr>
        </p:nvPicPr>
        <p:blipFill>
          <a:blip r:embed="rId2"/>
          <a:stretch>
            <a:fillRect/>
          </a:stretch>
        </p:blipFill>
        <p:spPr>
          <a:xfrm>
            <a:off x="310896" y="457200"/>
            <a:ext cx="8229600" cy="5651256"/>
          </a:xfrm>
          <a:prstGeom prst="rect">
            <a:avLst/>
          </a:prstGeom>
        </p:spPr>
      </p:pic>
      <p:pic>
        <p:nvPicPr>
          <p:cNvPr id="43" name="Picture 42">
            <a:extLst>
              <a:ext uri="{FF2B5EF4-FFF2-40B4-BE49-F238E27FC236}">
                <a16:creationId xmlns:a16="http://schemas.microsoft.com/office/drawing/2014/main" id="{3462961A-69A4-46CB-A9D3-7714F79AB92E}"/>
              </a:ext>
            </a:extLst>
          </p:cNvPr>
          <p:cNvPicPr>
            <a:picLocks noChangeAspect="1"/>
          </p:cNvPicPr>
          <p:nvPr/>
        </p:nvPicPr>
        <p:blipFill>
          <a:blip r:embed="rId3"/>
          <a:stretch>
            <a:fillRect/>
          </a:stretch>
        </p:blipFill>
        <p:spPr>
          <a:xfrm>
            <a:off x="6324206" y="1593001"/>
            <a:ext cx="2819794" cy="2896004"/>
          </a:xfrm>
          <a:prstGeom prst="rect">
            <a:avLst/>
          </a:prstGeom>
        </p:spPr>
      </p:pic>
      <mc:AlternateContent xmlns:mc="http://schemas.openxmlformats.org/markup-compatibility/2006" xmlns:p14="http://schemas.microsoft.com/office/powerpoint/2010/main">
        <mc:Choice Requires="p14">
          <p:contentPart p14:bwMode="auto" r:id="rId4">
            <p14:nvContentPartPr>
              <p14:cNvPr id="44" name="Ink 43">
                <a:extLst>
                  <a:ext uri="{FF2B5EF4-FFF2-40B4-BE49-F238E27FC236}">
                    <a16:creationId xmlns:a16="http://schemas.microsoft.com/office/drawing/2014/main" id="{4BC0E02F-3CA8-441B-94AA-8AC4BEEEB05A}"/>
                  </a:ext>
                </a:extLst>
              </p14:cNvPr>
              <p14:cNvContentPartPr/>
              <p14:nvPr/>
            </p14:nvContentPartPr>
            <p14:xfrm>
              <a:off x="1202040" y="2730240"/>
              <a:ext cx="2880720" cy="633960"/>
            </p14:xfrm>
          </p:contentPart>
        </mc:Choice>
        <mc:Fallback xmlns="">
          <p:pic>
            <p:nvPicPr>
              <p:cNvPr id="44" name="Ink 43">
                <a:extLst>
                  <a:ext uri="{FF2B5EF4-FFF2-40B4-BE49-F238E27FC236}">
                    <a16:creationId xmlns:a16="http://schemas.microsoft.com/office/drawing/2014/main" id="{4BC0E02F-3CA8-441B-94AA-8AC4BEEEB05A}"/>
                  </a:ext>
                </a:extLst>
              </p:cNvPr>
              <p:cNvPicPr/>
              <p:nvPr/>
            </p:nvPicPr>
            <p:blipFill>
              <a:blip r:embed="rId5"/>
              <a:stretch>
                <a:fillRect/>
              </a:stretch>
            </p:blipFill>
            <p:spPr>
              <a:xfrm>
                <a:off x="1192680" y="2720880"/>
                <a:ext cx="2899440" cy="652680"/>
              </a:xfrm>
              <a:prstGeom prst="rect">
                <a:avLst/>
              </a:prstGeom>
            </p:spPr>
          </p:pic>
        </mc:Fallback>
      </mc:AlternateContent>
    </p:spTree>
    <p:extLst>
      <p:ext uri="{BB962C8B-B14F-4D97-AF65-F5344CB8AC3E}">
        <p14:creationId xmlns:p14="http://schemas.microsoft.com/office/powerpoint/2010/main" val="1689691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391886" y="3352800"/>
                <a:ext cx="8534399" cy="36507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Two boxes and a pulley with friction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What is the tension in the rope?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What is the tension in the rope?</a:t>
                </a:r>
                <a:endParaRPr kumimoji="0" lang="en-US" altLang="en-US" sz="1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Y: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=49</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and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𝑓𝑟</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=0.2∗49=9.8</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𝑓𝑟</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𝑓𝑟</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oMath>
                </a14:m>
                <a: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(box I)</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(box II)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𝑓𝑟</m:t>
                        </m:r>
                      </m:sub>
                    </m:sSub>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d>
                      <m:dPr>
                        <m:ctrlP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𝑎</m:t>
                        </m:r>
                      </m:e>
                    </m:d>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𝑎</m:t>
                    </m:r>
                    <m: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alt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𝑓𝑟</m:t>
                            </m:r>
                          </m:sub>
                        </m:sSub>
                      </m:num>
                      <m:den>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den>
                    </m:f>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1.4</m:t>
                    </m:r>
                    <m:f>
                      <m:f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num>
                      <m:den>
                        <m:sSup>
                          <m:sSup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m:t>
                            </m:r>
                          </m:e>
                          <m:sup>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den>
                    </m:f>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d>
                      <m:d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d>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=17</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391886" y="3352800"/>
                <a:ext cx="8534399" cy="3650743"/>
              </a:xfrm>
              <a:prstGeom prst="rect">
                <a:avLst/>
              </a:prstGeom>
              <a:blipFill rotWithShape="0">
                <a:blip r:embed="rId2" cstate="print"/>
                <a:stretch>
                  <a:fillRect l="-571" t="-835"/>
                </a:stretch>
              </a:blipFill>
            </p:spPr>
            <p:txBody>
              <a:bodyPr/>
              <a:lstStyle/>
              <a:p>
                <a:r>
                  <a:rPr lang="en-US">
                    <a:noFill/>
                  </a:rPr>
                  <a:t> </a:t>
                </a:r>
              </a:p>
            </p:txBody>
          </p:sp>
        </mc:Fallback>
      </mc:AlternateContent>
      <p:pic>
        <p:nvPicPr>
          <p:cNvPr id="4" name="Picture 6" descr="FG05_007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04800"/>
            <a:ext cx="4267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G05_007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838200"/>
            <a:ext cx="3156688" cy="236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G05_007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2209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7526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0000"/>
                </a:solidFill>
                <a:effectLst/>
                <a:uLnTx/>
                <a:uFillTx/>
                <a:latin typeface="Times New Roman"/>
                <a:ea typeface="+mj-ea"/>
                <a:cs typeface="+mj-cs"/>
              </a:rPr>
              <a:t>Dynamic motion problem: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0000"/>
                </a:solidFill>
                <a:effectLst/>
                <a:uLnTx/>
                <a:uFillTx/>
                <a:latin typeface="Times New Roman"/>
                <a:ea typeface="+mj-ea"/>
                <a:cs typeface="+mj-cs"/>
              </a:rPr>
              <a:t>Two boxes and a pulley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1" name="TextBox 30"/>
              <p:cNvSpPr txBox="1"/>
              <p:nvPr/>
            </p:nvSpPr>
            <p:spPr>
              <a:xfrm>
                <a:off x="251031" y="943692"/>
                <a:ext cx="4161634" cy="2308324"/>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Example with massless and non-stretchable rope &amp; massless and </a:t>
                </a:r>
                <a:r>
                  <a:rPr lang="en-US" dirty="0">
                    <a:solidFill>
                      <a:srgbClr val="FF0000"/>
                    </a:solidFill>
                    <a:latin typeface="Times New Roman" panose="02020603050405020304" pitchFamily="18" charset="0"/>
                    <a:cs typeface="Times New Roman" panose="02020603050405020304" pitchFamily="18" charset="0"/>
                  </a:rPr>
                  <a:t>frictionless</a:t>
                </a:r>
                <a:r>
                  <a:rPr lang="en-US" dirty="0">
                    <a:latin typeface="Times New Roman" panose="02020603050405020304" pitchFamily="18" charset="0"/>
                    <a:cs typeface="Times New Roman" panose="02020603050405020304" pitchFamily="18" charset="0"/>
                  </a:rPr>
                  <a:t> pulley.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Given: m</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a:t>
                </a:r>
                <a14:m>
                  <m:oMath xmlns:m="http://schemas.openxmlformats.org/officeDocument/2006/math">
                    <m:r>
                      <m:rPr>
                        <m:sty m:val="p"/>
                      </m:rPr>
                      <a:rPr lang="el-GR" i="1">
                        <a:latin typeface="Cambria Math" panose="02040503050406030204" pitchFamily="18" charset="0"/>
                        <a:cs typeface="Times New Roman" panose="02020603050405020304" pitchFamily="18" charset="0"/>
                      </a:rPr>
                      <m:t>θ</m:t>
                    </m:r>
                  </m:oMath>
                </a14:m>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Answer the questions for the following two cases.</a:t>
                </a:r>
              </a:p>
            </p:txBody>
          </p:sp>
        </mc:Choice>
        <mc:Fallback>
          <p:sp>
            <p:nvSpPr>
              <p:cNvPr id="31" name="TextBox 30"/>
              <p:cNvSpPr txBox="1">
                <a:spLocks noRot="1" noChangeAspect="1" noMove="1" noResize="1" noEditPoints="1" noAdjustHandles="1" noChangeArrowheads="1" noChangeShapeType="1" noTextEdit="1"/>
              </p:cNvSpPr>
              <p:nvPr/>
            </p:nvSpPr>
            <p:spPr>
              <a:xfrm>
                <a:off x="251031" y="943692"/>
                <a:ext cx="4161634" cy="2308324"/>
              </a:xfrm>
              <a:prstGeom prst="rect">
                <a:avLst/>
              </a:prstGeom>
              <a:blipFill>
                <a:blip r:embed="rId2"/>
                <a:stretch>
                  <a:fillRect l="-1022" t="-1316" r="-2336" b="-3158"/>
                </a:stretch>
              </a:blipFill>
              <a:ln>
                <a:solidFill>
                  <a:schemeClr val="tx1"/>
                </a:solidFill>
              </a:ln>
            </p:spPr>
            <p:txBody>
              <a:bodyPr/>
              <a:lstStyle/>
              <a:p>
                <a:r>
                  <a:rPr lang="en-US">
                    <a:noFill/>
                  </a:rPr>
                  <a:t> </a:t>
                </a:r>
              </a:p>
            </p:txBody>
          </p:sp>
        </mc:Fallback>
      </mc:AlternateContent>
      <p:sp>
        <p:nvSpPr>
          <p:cNvPr id="36" name="TextBox 35"/>
          <p:cNvSpPr txBox="1"/>
          <p:nvPr/>
        </p:nvSpPr>
        <p:spPr>
          <a:xfrm>
            <a:off x="252890" y="3681999"/>
            <a:ext cx="4141675" cy="1938992"/>
          </a:xfrm>
          <a:prstGeom prst="rect">
            <a:avLst/>
          </a:prstGeom>
          <a:noFill/>
          <a:ln>
            <a:solidFill>
              <a:schemeClr val="tx1"/>
            </a:solidFill>
          </a:ln>
        </p:spPr>
        <p:txBody>
          <a:bodyPr wrap="square" rtlCol="0">
            <a:spAutoFit/>
          </a:bodyPr>
          <a:lstStyle/>
          <a:p>
            <a:pPr marL="342900" indent="-342900">
              <a:buAutoNum type="alphaLcParenBoth"/>
            </a:pPr>
            <a:r>
              <a:rPr lang="en-US" dirty="0">
                <a:latin typeface="Times New Roman" panose="02020603050405020304" pitchFamily="18" charset="0"/>
                <a:cs typeface="Times New Roman" panose="02020603050405020304" pitchFamily="18" charset="0"/>
              </a:rPr>
              <a:t>If the incline is frictionless.</a:t>
            </a:r>
          </a:p>
          <a:p>
            <a:pPr marL="342900" indent="-342900">
              <a:buAutoNum type="alphaLcParenBoth"/>
            </a:pPr>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Question 1: what is the condition under which 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accelerates downward?</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Question 2: If 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accelerates downward, calculate the acceleration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and the tension in the rope T.</a:t>
            </a:r>
          </a:p>
        </p:txBody>
      </p:sp>
      <mc:AlternateContent xmlns:mc="http://schemas.openxmlformats.org/markup-compatibility/2006" xmlns:a14="http://schemas.microsoft.com/office/drawing/2010/main">
        <mc:Choice Requires="a14">
          <p:sp>
            <p:nvSpPr>
              <p:cNvPr id="37" name="TextBox 36"/>
              <p:cNvSpPr txBox="1"/>
              <p:nvPr/>
            </p:nvSpPr>
            <p:spPr>
              <a:xfrm>
                <a:off x="4581306" y="3682000"/>
                <a:ext cx="4389917" cy="2215991"/>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(b) Assume the coefficient of friction between m</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and the incline to be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baseline="-25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𝜇</m:t>
                    </m:r>
                  </m:oMath>
                </a14:m>
                <a:r>
                  <a:rPr lang="en-US" dirty="0">
                    <a:latin typeface="Times New Roman" panose="02020603050405020304" pitchFamily="18" charset="0"/>
                    <a:cs typeface="Times New Roman" panose="02020603050405020304" pitchFamily="18" charset="0"/>
                  </a:rPr>
                  <a:t>.</a:t>
                </a:r>
              </a:p>
              <a:p>
                <a:pPr marL="342900" indent="-342900">
                  <a:buAutoNum type="alphaLcParenBoth"/>
                </a:pPr>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Question 1: what is the condition under which 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accelerates downward?</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Question 2: If 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accelerates downward, calculate the acceleration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and the tension in the rope T.</a:t>
                </a:r>
              </a:p>
            </p:txBody>
          </p:sp>
        </mc:Choice>
        <mc:Fallback xmlns="">
          <p:sp>
            <p:nvSpPr>
              <p:cNvPr id="37" name="TextBox 36"/>
              <p:cNvSpPr txBox="1">
                <a:spLocks noRot="1" noChangeAspect="1" noMove="1" noResize="1" noEditPoints="1" noAdjustHandles="1" noChangeArrowheads="1" noChangeShapeType="1" noTextEdit="1"/>
              </p:cNvSpPr>
              <p:nvPr/>
            </p:nvSpPr>
            <p:spPr>
              <a:xfrm>
                <a:off x="4581306" y="3682000"/>
                <a:ext cx="4389917" cy="2215991"/>
              </a:xfrm>
              <a:prstGeom prst="rect">
                <a:avLst/>
              </a:prstGeom>
              <a:blipFill>
                <a:blip r:embed="rId3"/>
                <a:stretch>
                  <a:fillRect l="-1108" t="-1093" r="-1247" b="-3005"/>
                </a:stretch>
              </a:blipFill>
              <a:ln>
                <a:solidFill>
                  <a:schemeClr val="tx1"/>
                </a:solidFill>
              </a:ln>
            </p:spPr>
            <p:txBody>
              <a:bodyPr/>
              <a:lstStyle/>
              <a:p>
                <a:r>
                  <a:rPr lang="en-US">
                    <a:noFill/>
                  </a:rPr>
                  <a:t> </a:t>
                </a:r>
              </a:p>
            </p:txBody>
          </p:sp>
        </mc:Fallback>
      </mc:AlternateContent>
      <p:grpSp>
        <p:nvGrpSpPr>
          <p:cNvPr id="40" name="Group 39"/>
          <p:cNvGrpSpPr/>
          <p:nvPr/>
        </p:nvGrpSpPr>
        <p:grpSpPr>
          <a:xfrm>
            <a:off x="4639235" y="861464"/>
            <a:ext cx="4480379" cy="2734731"/>
            <a:chOff x="6185647" y="5618"/>
            <a:chExt cx="5973839" cy="3646308"/>
          </a:xfrm>
        </p:grpSpPr>
        <p:grpSp>
          <p:nvGrpSpPr>
            <p:cNvPr id="35" name="Group 34"/>
            <p:cNvGrpSpPr/>
            <p:nvPr/>
          </p:nvGrpSpPr>
          <p:grpSpPr>
            <a:xfrm>
              <a:off x="6185647" y="5618"/>
              <a:ext cx="5973839" cy="3646308"/>
              <a:chOff x="5817048" y="107212"/>
              <a:chExt cx="6348858" cy="3788556"/>
            </a:xfrm>
          </p:grpSpPr>
          <p:sp>
            <p:nvSpPr>
              <p:cNvPr id="29" name="Rectangle 28"/>
              <p:cNvSpPr/>
              <p:nvPr/>
            </p:nvSpPr>
            <p:spPr>
              <a:xfrm>
                <a:off x="10977765" y="3150438"/>
                <a:ext cx="1067929" cy="642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7048" y="107212"/>
                <a:ext cx="6026105" cy="3702787"/>
              </a:xfrm>
              <a:prstGeom prst="rect">
                <a:avLst/>
              </a:prstGeom>
            </p:spPr>
          </p:pic>
          <p:sp>
            <p:nvSpPr>
              <p:cNvPr id="5" name="Rectangle 4"/>
              <p:cNvSpPr/>
              <p:nvPr/>
            </p:nvSpPr>
            <p:spPr>
              <a:xfrm>
                <a:off x="5869106" y="3663933"/>
                <a:ext cx="1067929" cy="14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Arrow Connector 5"/>
              <p:cNvCxnSpPr/>
              <p:nvPr/>
            </p:nvCxnSpPr>
            <p:spPr>
              <a:xfrm flipH="1">
                <a:off x="7874000" y="1253072"/>
                <a:ext cx="1123244" cy="677334"/>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1311470" y="1117596"/>
                <a:ext cx="16931" cy="1320810"/>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895921" y="1924740"/>
                <a:ext cx="6307" cy="1073298"/>
              </a:xfrm>
              <a:prstGeom prst="straightConnector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rot="19766694">
                <a:off x="6869235" y="920369"/>
                <a:ext cx="1067929" cy="597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Arrow Connector 14"/>
              <p:cNvCxnSpPr/>
              <p:nvPr/>
            </p:nvCxnSpPr>
            <p:spPr>
              <a:xfrm>
                <a:off x="7433607" y="1091048"/>
                <a:ext cx="458308" cy="833692"/>
              </a:xfrm>
              <a:prstGeom prst="straightConnector1">
                <a:avLst/>
              </a:prstGeom>
              <a:ln w="38100">
                <a:solidFill>
                  <a:srgbClr val="00B05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825365" y="2998038"/>
                <a:ext cx="1067929" cy="642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11416500" y="860128"/>
                <a:ext cx="461571" cy="51165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a:t>
                </a:r>
              </a:p>
            </p:txBody>
          </p:sp>
          <p:sp>
            <p:nvSpPr>
              <p:cNvPr id="20" name="TextBox 19"/>
              <p:cNvSpPr txBox="1"/>
              <p:nvPr/>
            </p:nvSpPr>
            <p:spPr>
              <a:xfrm>
                <a:off x="11377236" y="3384114"/>
                <a:ext cx="788670" cy="51165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a:t>
                </a:r>
              </a:p>
            </p:txBody>
          </p:sp>
          <p:sp>
            <p:nvSpPr>
              <p:cNvPr id="21" name="TextBox 20"/>
              <p:cNvSpPr txBox="1"/>
              <p:nvPr/>
            </p:nvSpPr>
            <p:spPr>
              <a:xfrm>
                <a:off x="10825365" y="2207572"/>
                <a:ext cx="625120" cy="51165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6467886" y="1490731"/>
                <a:ext cx="625120" cy="51165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flipH="1">
                <a:off x="6615292" y="1924740"/>
                <a:ext cx="1258708" cy="744498"/>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96580" y="1913454"/>
                <a:ext cx="728294" cy="1218015"/>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99089" y="580742"/>
                <a:ext cx="425227" cy="51165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a:t>
                </a:r>
              </a:p>
            </p:txBody>
          </p:sp>
          <p:sp>
            <p:nvSpPr>
              <p:cNvPr id="28" name="TextBox 27"/>
              <p:cNvSpPr txBox="1"/>
              <p:nvPr/>
            </p:nvSpPr>
            <p:spPr>
              <a:xfrm>
                <a:off x="8657056" y="757515"/>
                <a:ext cx="461571" cy="51165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a:t>
                </a:r>
              </a:p>
            </p:txBody>
          </p:sp>
          <p:cxnSp>
            <p:nvCxnSpPr>
              <p:cNvPr id="12" name="Straight Arrow Connector 11"/>
              <p:cNvCxnSpPr/>
              <p:nvPr/>
            </p:nvCxnSpPr>
            <p:spPr>
              <a:xfrm flipV="1">
                <a:off x="11311470" y="2461390"/>
                <a:ext cx="16932" cy="1348609"/>
              </a:xfrm>
              <a:prstGeom prst="straightConnector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807957" y="2864629"/>
                <a:ext cx="788670" cy="51165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g</a:t>
                </a:r>
              </a:p>
            </p:txBody>
          </p:sp>
          <p:sp>
            <p:nvSpPr>
              <p:cNvPr id="33" name="Freeform 32"/>
              <p:cNvSpPr/>
              <p:nvPr/>
            </p:nvSpPr>
            <p:spPr>
              <a:xfrm>
                <a:off x="7907867" y="2472267"/>
                <a:ext cx="321733" cy="84666"/>
              </a:xfrm>
              <a:custGeom>
                <a:avLst/>
                <a:gdLst>
                  <a:gd name="connsiteX0" fmla="*/ 0 w 321733"/>
                  <a:gd name="connsiteY0" fmla="*/ 84666 h 84666"/>
                  <a:gd name="connsiteX1" fmla="*/ 174977 w 321733"/>
                  <a:gd name="connsiteY1" fmla="*/ 67733 h 84666"/>
                  <a:gd name="connsiteX2" fmla="*/ 321733 w 321733"/>
                  <a:gd name="connsiteY2" fmla="*/ 0 h 84666"/>
                </a:gdLst>
                <a:ahLst/>
                <a:cxnLst>
                  <a:cxn ang="0">
                    <a:pos x="connsiteX0" y="connsiteY0"/>
                  </a:cxn>
                  <a:cxn ang="0">
                    <a:pos x="connsiteX1" y="connsiteY1"/>
                  </a:cxn>
                  <a:cxn ang="0">
                    <a:pos x="connsiteX2" y="connsiteY2"/>
                  </a:cxn>
                </a:cxnLst>
                <a:rect l="l" t="t" r="r" b="b"/>
                <a:pathLst>
                  <a:path w="321733" h="84666">
                    <a:moveTo>
                      <a:pt x="0" y="84666"/>
                    </a:moveTo>
                    <a:cubicBezTo>
                      <a:pt x="60677" y="83255"/>
                      <a:pt x="121355" y="81844"/>
                      <a:pt x="174977" y="67733"/>
                    </a:cubicBezTo>
                    <a:cubicBezTo>
                      <a:pt x="228599" y="53622"/>
                      <a:pt x="275166" y="26811"/>
                      <a:pt x="321733"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34" name="TextBox 33"/>
                  <p:cNvSpPr txBox="1"/>
                  <p:nvPr/>
                </p:nvSpPr>
                <p:spPr>
                  <a:xfrm>
                    <a:off x="7871516" y="2440988"/>
                    <a:ext cx="522903" cy="5116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cs typeface="Times New Roman" panose="02020603050405020304" pitchFamily="18" charset="0"/>
                            </a:rPr>
                            <m:t>θ</m:t>
                          </m:r>
                        </m:oMath>
                      </m:oMathPara>
                    </a14:m>
                    <a:endParaRPr lang="en-US" dirty="0">
                      <a:latin typeface="Symbol" panose="05050102010706020507" pitchFamily="18" charset="2"/>
                      <a:cs typeface="Times New Roman" panose="02020603050405020304" pitchFamily="18"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871516" y="2440988"/>
                    <a:ext cx="522903" cy="51165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9" name="TextBox 38"/>
                <p:cNvSpPr txBox="1"/>
                <p:nvPr/>
              </p:nvSpPr>
              <p:spPr>
                <a:xfrm rot="20901305">
                  <a:off x="7640470" y="2760751"/>
                  <a:ext cx="418249" cy="492443"/>
                </a:xfrm>
                <a:prstGeom prst="rect">
                  <a:avLst/>
                </a:prstGeom>
                <a:solidFill>
                  <a:schemeClr val="bg2">
                    <a:lumMod val="9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cs typeface="Times New Roman" panose="02020603050405020304" pitchFamily="18" charset="0"/>
                          </a:rPr>
                          <m:t>θ</m:t>
                        </m:r>
                      </m:oMath>
                    </m:oMathPara>
                  </a14:m>
                  <a:endParaRPr lang="en-US" dirty="0">
                    <a:latin typeface="Symbol" panose="05050102010706020507" pitchFamily="18" charset="2"/>
                    <a:cs typeface="Times New Roman" panose="02020603050405020304"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rot="20901305">
                  <a:off x="7640470" y="2760751"/>
                  <a:ext cx="418249" cy="492443"/>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68214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3B6A1A6-AD2B-5EC2-E3B5-C28632284F50}"/>
                  </a:ext>
                </a:extLst>
              </p:cNvPr>
              <p:cNvSpPr txBox="1"/>
              <p:nvPr/>
            </p:nvSpPr>
            <p:spPr>
              <a:xfrm>
                <a:off x="338328" y="283464"/>
                <a:ext cx="8257032" cy="2475934"/>
              </a:xfrm>
              <a:prstGeom prst="rect">
                <a:avLst/>
              </a:prstGeom>
              <a:noFill/>
            </p:spPr>
            <p:txBody>
              <a:bodyPr wrap="square">
                <a:sp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 box rests on a frozen pond (assume it to be frictionless and horizontal). If a fisherman applies a horizontal force with a magnitude 48N to the box and produces an acceleration of 3 m/s</a:t>
                </a:r>
                <a:r>
                  <a:rPr lang="en-US" sz="1600" b="1"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 what is the box’s mass?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Solution: This problem is a an application of Newton’s second law, F = ma. Here we are given the force (48N) and the acceleration (3 m/s</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1600" dirty="0">
                    <a:effectLst/>
                    <a:latin typeface="Calibri" panose="020F0502020204030204" pitchFamily="34" charset="0"/>
                    <a:ea typeface="Calibri" panose="020F0502020204030204" pitchFamily="34" charset="0"/>
                    <a:cs typeface="Times New Roman" panose="02020603050405020304" pitchFamily="18" charset="0"/>
                  </a:rPr>
                  <a:t>). To find the mass we re-arrange the equation to solve for m.</a:t>
                </a: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𝐹</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𝑎</m:t>
                          </m:r>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48</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=16=</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3B6A1A6-AD2B-5EC2-E3B5-C28632284F50}"/>
                  </a:ext>
                </a:extLst>
              </p:cNvPr>
              <p:cNvSpPr txBox="1">
                <a:spLocks noRot="1" noChangeAspect="1" noMove="1" noResize="1" noEditPoints="1" noAdjustHandles="1" noChangeArrowheads="1" noChangeShapeType="1" noTextEdit="1"/>
              </p:cNvSpPr>
              <p:nvPr/>
            </p:nvSpPr>
            <p:spPr>
              <a:xfrm>
                <a:off x="338328" y="283464"/>
                <a:ext cx="8257032" cy="2475934"/>
              </a:xfrm>
              <a:prstGeom prst="rect">
                <a:avLst/>
              </a:prstGeom>
              <a:blipFill>
                <a:blip r:embed="rId2"/>
                <a:stretch>
                  <a:fillRect l="-443" t="-493" r="-7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BBC2B4BC-599A-62AC-A1F7-93C359A7AF70}"/>
              </a:ext>
            </a:extLst>
          </p:cNvPr>
          <p:cNvSpPr txBox="1"/>
          <p:nvPr/>
        </p:nvSpPr>
        <p:spPr>
          <a:xfrm>
            <a:off x="411480" y="2656382"/>
            <a:ext cx="8257032" cy="1764009"/>
          </a:xfrm>
          <a:prstGeom prst="rect">
            <a:avLst/>
          </a:prstGeom>
          <a:noFill/>
        </p:spPr>
        <p:txBody>
          <a:bodyPr wrap="square">
            <a:sp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 table with a weight equivalent to 800N is slid across a floor with friction. The pushing force has a magnitude of 100N. If the table moves with constant speed, the friction force must be…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Solution: Because we are told the speed is constant, this means that there is no acceleration (or more specifically, the acceleration is 0). This would indicate that the pushing force and friction force have canceled out completely, thus telling use that the friction force is equal in magnitude and opposite in direction to the pushing force. Thus, the friction force is </a:t>
            </a:r>
            <a:r>
              <a:rPr lang="en-US" sz="1600" u="sng" dirty="0">
                <a:effectLst/>
                <a:latin typeface="Calibri" panose="020F0502020204030204" pitchFamily="34" charset="0"/>
                <a:ea typeface="Calibri" panose="020F0502020204030204" pitchFamily="34" charset="0"/>
                <a:cs typeface="Times New Roman" panose="02020603050405020304" pitchFamily="18" charset="0"/>
              </a:rPr>
              <a:t>100N</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5BC20EDE-7E31-FEE1-B14A-4C8ECDF909A1}"/>
              </a:ext>
            </a:extLst>
          </p:cNvPr>
          <p:cNvSpPr txBox="1"/>
          <p:nvPr/>
        </p:nvSpPr>
        <p:spPr>
          <a:xfrm>
            <a:off x="411480" y="5103472"/>
            <a:ext cx="8257032" cy="1237070"/>
          </a:xfrm>
          <a:prstGeom prst="rect">
            <a:avLst/>
          </a:prstGeom>
          <a:noFill/>
        </p:spPr>
        <p:txBody>
          <a:bodyPr wrap="square">
            <a:sp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Two boxes connected by a rope are pulled across a horizontal floor. There is friction between the floor and the boxes. Which way would the force due to friction point in each of the box’s free-body diagrams?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Solution: Friction always points opposite the direction of motion.</a:t>
            </a:r>
          </a:p>
        </p:txBody>
      </p:sp>
      <p:sp>
        <p:nvSpPr>
          <p:cNvPr id="8" name="TextBox 7">
            <a:extLst>
              <a:ext uri="{FF2B5EF4-FFF2-40B4-BE49-F238E27FC236}">
                <a16:creationId xmlns:a16="http://schemas.microsoft.com/office/drawing/2014/main" id="{3C4F5AE0-8A9A-339A-E7D9-20D0BF1A10CC}"/>
              </a:ext>
            </a:extLst>
          </p:cNvPr>
          <p:cNvSpPr txBox="1"/>
          <p:nvPr/>
        </p:nvSpPr>
        <p:spPr>
          <a:xfrm>
            <a:off x="6153912" y="2048256"/>
            <a:ext cx="1243584" cy="369332"/>
          </a:xfrm>
          <a:prstGeom prst="rect">
            <a:avLst/>
          </a:prstGeom>
          <a:noFill/>
        </p:spPr>
        <p:txBody>
          <a:bodyPr wrap="square" rtlCol="0">
            <a:spAutoFit/>
          </a:bodyPr>
          <a:lstStyle/>
          <a:p>
            <a:r>
              <a:rPr lang="en-US" dirty="0"/>
              <a:t>m= 16 kg</a:t>
            </a:r>
          </a:p>
        </p:txBody>
      </p:sp>
    </p:spTree>
    <p:extLst>
      <p:ext uri="{BB962C8B-B14F-4D97-AF65-F5344CB8AC3E}">
        <p14:creationId xmlns:p14="http://schemas.microsoft.com/office/powerpoint/2010/main" val="1062578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EC5FFF-E9C6-4586-006D-2D54769B092F}"/>
                  </a:ext>
                </a:extLst>
              </p:cNvPr>
              <p:cNvSpPr txBox="1"/>
              <p:nvPr/>
            </p:nvSpPr>
            <p:spPr>
              <a:xfrm>
                <a:off x="795528" y="718001"/>
                <a:ext cx="7306056" cy="5042534"/>
              </a:xfrm>
              <a:prstGeom prst="rect">
                <a:avLst/>
              </a:prstGeom>
              <a:noFill/>
            </p:spPr>
            <p:txBody>
              <a:bodyPr wrap="square">
                <a:spAutoFit/>
              </a:bodyPr>
              <a:lstStyle/>
              <a:p>
                <a:pPr marL="0" marR="0">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Two figure skaters, one weighing 625N and the other 725N, push off against each other on frictionless ice. If the lighter skater travels at 1.74 m/s, how fast will the heavier one travel?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Solution: There are many ways to solve this problem, but the simplest way is to use conservation of energy &amp; Newton’s 3</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dirty="0">
                    <a:effectLst/>
                    <a:latin typeface="Calibri" panose="020F0502020204030204" pitchFamily="34" charset="0"/>
                    <a:ea typeface="Calibri" panose="020F0502020204030204" pitchFamily="34" charset="0"/>
                    <a:cs typeface="Times New Roman" panose="02020603050405020304" pitchFamily="18" charset="0"/>
                  </a:rPr>
                  <a:t> law. If the skaters were initially at rest, and then moved by pushing off against each other (over a frictionless surface), their kinetic energies will be equal to each other. Knowing their masses (indirectly from their weight) and one of the skater’s velocity, we can then solve for the other skater’s velocity.</a:t>
                </a: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𝜔</m:t>
                                  </m:r>
                                </m:e>
                                <m:sub>
                                  <m:r>
                                    <a:rPr lang="en-US" i="1">
                                      <a:effectLst/>
                                      <a:latin typeface="Cambria Math" panose="02040503050406030204" pitchFamily="18" charset="0"/>
                                      <a:ea typeface="Calibri" panose="020F0502020204030204" pitchFamily="34" charset="0"/>
                                      <a:cs typeface="Times New Roman" panose="02020603050405020304" pitchFamily="18" charset="0"/>
                                    </a:rPr>
                                    <m:t>1</m:t>
                                  </m:r>
                                </m:sub>
                              </m:sSub>
                            </m:num>
                            <m:den>
                              <m:r>
                                <a:rPr lang="en-US" i="1">
                                  <a:effectLst/>
                                  <a:latin typeface="Cambria Math" panose="02040503050406030204" pitchFamily="18" charset="0"/>
                                  <a:ea typeface="Calibri" panose="020F0502020204030204" pitchFamily="34" charset="0"/>
                                  <a:cs typeface="Times New Roman" panose="02020603050405020304" pitchFamily="18" charset="0"/>
                                </a:rPr>
                                <m:t>𝑔</m:t>
                              </m:r>
                            </m:den>
                          </m:f>
                        </m:e>
                      </m:d>
                      <m:sSubSup>
                        <m:sSub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bSup>
                      <m:r>
                        <a:rPr lang="en-U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𝜔</m:t>
                                  </m:r>
                                </m:e>
                                <m:sub>
                                  <m:r>
                                    <a:rPr lang="en-US" i="1">
                                      <a:effectLst/>
                                      <a:latin typeface="Cambria Math" panose="02040503050406030204" pitchFamily="18" charset="0"/>
                                      <a:ea typeface="Calibri" panose="020F0502020204030204" pitchFamily="34" charset="0"/>
                                      <a:cs typeface="Times New Roman" panose="02020603050405020304" pitchFamily="18" charset="0"/>
                                    </a:rPr>
                                    <m:t>2</m:t>
                                  </m:r>
                                </m:sub>
                              </m:sSub>
                            </m:num>
                            <m:den>
                              <m:r>
                                <a:rPr lang="en-US" i="1">
                                  <a:effectLst/>
                                  <a:latin typeface="Cambria Math" panose="02040503050406030204" pitchFamily="18" charset="0"/>
                                  <a:ea typeface="Calibri" panose="020F0502020204030204" pitchFamily="34" charset="0"/>
                                  <a:cs typeface="Times New Roman" panose="02020603050405020304" pitchFamily="18" charset="0"/>
                                </a:rPr>
                                <m:t>𝑔</m:t>
                              </m:r>
                            </m:den>
                          </m:f>
                        </m:e>
                      </m:d>
                      <m:sSubSup>
                        <m:sSub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i="1">
                              <a:effectLst/>
                              <a:latin typeface="Cambria Math" panose="02040503050406030204" pitchFamily="18" charset="0"/>
                              <a:ea typeface="Calibri" panose="020F0502020204030204" pitchFamily="34" charset="0"/>
                              <a:cs typeface="Times New Roman" panose="02020603050405020304" pitchFamily="18" charset="0"/>
                            </a:rPr>
                            <m:t>2</m:t>
                          </m:r>
                        </m:sub>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bSup>
                    </m:oMath>
                  </m:oMathPara>
                </a14:m>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Calibri" panose="020F0502020204030204" pitchFamily="34" charset="0"/>
                    <a:ea typeface="Times New Roman" panose="02020603050405020304" pitchFamily="18" charset="0"/>
                    <a:cs typeface="Times New Roman" panose="02020603050405020304" pitchFamily="18" charset="0"/>
                  </a:rPr>
                  <a:t>Canceling the common terms (such as the ½ and g), and then solving for v</a:t>
                </a:r>
                <a:r>
                  <a:rPr lang="en-US" baseline="-25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dirty="0">
                    <a:effectLst/>
                    <a:latin typeface="Calibri" panose="020F0502020204030204" pitchFamily="34" charset="0"/>
                    <a:ea typeface="Times New Roman" panose="02020603050405020304" pitchFamily="18" charset="0"/>
                    <a:cs typeface="Times New Roman" panose="02020603050405020304" pitchFamily="18" charset="0"/>
                  </a:rPr>
                  <a:t>, we get: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 xmlns:m="http://schemas.openxmlformats.org/officeDocument/2006/math">
                    <m:rad>
                      <m:radPr>
                        <m:degHide m:val="on"/>
                        <m:ctrlPr>
                          <a:rPr lang="en-US" i="1">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i="1">
                                    <a:effectLst/>
                                    <a:latin typeface="Cambria Math" panose="02040503050406030204" pitchFamily="18" charset="0"/>
                                    <a:ea typeface="Calibri" panose="020F0502020204030204" pitchFamily="34" charset="0"/>
                                    <a:cs typeface="Times New Roman" panose="02020603050405020304" pitchFamily="18" charset="0"/>
                                  </a:rPr>
                                  <m:t>1</m:t>
                                </m:r>
                              </m:sub>
                            </m:sSub>
                            <m:sSubSup>
                              <m:sSub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bSup>
                          </m:num>
                          <m:den>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𝑤</m:t>
                                </m:r>
                              </m:e>
                              <m:sub>
                                <m:r>
                                  <a:rPr lang="en-US" i="1">
                                    <a:effectLst/>
                                    <a:latin typeface="Cambria Math" panose="02040503050406030204" pitchFamily="18" charset="0"/>
                                    <a:ea typeface="Calibri" panose="020F0502020204030204" pitchFamily="34" charset="0"/>
                                    <a:cs typeface="Times New Roman" panose="02020603050405020304" pitchFamily="18" charset="0"/>
                                  </a:rPr>
                                  <m:t>2</m:t>
                                </m:r>
                              </m:sub>
                            </m:sSub>
                          </m:den>
                        </m:f>
                      </m:e>
                    </m:rad>
                    <m:r>
                      <a:rPr lang="en-US"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i="1">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625</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1.74</m:t>
                                    </m:r>
                                  </m:e>
                                </m:d>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i="1">
                                <a:effectLst/>
                                <a:latin typeface="Cambria Math" panose="02040503050406030204" pitchFamily="18" charset="0"/>
                                <a:ea typeface="Calibri" panose="020F0502020204030204" pitchFamily="34" charset="0"/>
                                <a:cs typeface="Times New Roman" panose="02020603050405020304" pitchFamily="18" charset="0"/>
                              </a:rPr>
                              <m:t>725</m:t>
                            </m:r>
                          </m:den>
                        </m:f>
                      </m:e>
                    </m:rad>
                    <m:r>
                      <a:rPr lang="en-US" i="1">
                        <a:effectLst/>
                        <a:latin typeface="Cambria Math" panose="02040503050406030204" pitchFamily="18" charset="0"/>
                        <a:ea typeface="Calibri" panose="020F0502020204030204" pitchFamily="34" charset="0"/>
                        <a:cs typeface="Times New Roman" panose="02020603050405020304" pitchFamily="18" charset="0"/>
                      </a:rPr>
                      <m:t>=1.6=</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i="1">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b="0" i="1" smtClean="0">
                            <a:latin typeface="Cambria Math" panose="02040503050406030204" pitchFamily="18" charset="0"/>
                            <a:ea typeface="Calibri" panose="020F0502020204030204" pitchFamily="34" charset="0"/>
                            <a:cs typeface="Times New Roman" panose="02020603050405020304" pitchFamily="18" charset="0"/>
                          </a:rPr>
                          <m:t>                </m:t>
                        </m:r>
                        <m:r>
                          <a:rPr lang="en-US" i="1">
                            <a:latin typeface="Cambria Math" panose="02040503050406030204" pitchFamily="18" charset="0"/>
                            <a:ea typeface="Calibri" panose="020F0502020204030204" pitchFamily="34" charset="0"/>
                            <a:cs typeface="Times New Roman" panose="02020603050405020304" pitchFamily="18" charset="0"/>
                          </a:rPr>
                          <m:t>𝑣</m:t>
                        </m:r>
                      </m:e>
                      <m:sub>
                        <m:r>
                          <a:rPr lang="en-US" i="1">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dirty="0">
                    <a:effectLst/>
                    <a:latin typeface="Calibri" panose="020F0502020204030204" pitchFamily="34" charset="0"/>
                    <a:ea typeface="Calibri" panose="020F0502020204030204" pitchFamily="34" charset="0"/>
                    <a:cs typeface="Times New Roman" panose="02020603050405020304" pitchFamily="18" charset="0"/>
                  </a:rPr>
                  <a:t>=1.6 m/s</a:t>
                </a:r>
              </a:p>
            </p:txBody>
          </p:sp>
        </mc:Choice>
        <mc:Fallback xmlns="">
          <p:sp>
            <p:nvSpPr>
              <p:cNvPr id="5" name="TextBox 4">
                <a:extLst>
                  <a:ext uri="{FF2B5EF4-FFF2-40B4-BE49-F238E27FC236}">
                    <a16:creationId xmlns:a16="http://schemas.microsoft.com/office/drawing/2014/main" id="{8AEC5FFF-E9C6-4586-006D-2D54769B092F}"/>
                  </a:ext>
                </a:extLst>
              </p:cNvPr>
              <p:cNvSpPr txBox="1">
                <a:spLocks noRot="1" noChangeAspect="1" noMove="1" noResize="1" noEditPoints="1" noAdjustHandles="1" noChangeArrowheads="1" noChangeShapeType="1" noTextEdit="1"/>
              </p:cNvSpPr>
              <p:nvPr/>
            </p:nvSpPr>
            <p:spPr>
              <a:xfrm>
                <a:off x="795528" y="718001"/>
                <a:ext cx="7306056" cy="5042534"/>
              </a:xfrm>
              <a:prstGeom prst="rect">
                <a:avLst/>
              </a:prstGeom>
              <a:blipFill>
                <a:blip r:embed="rId2"/>
                <a:stretch>
                  <a:fillRect l="-751" t="-605" r="-918"/>
                </a:stretch>
              </a:blipFill>
            </p:spPr>
            <p:txBody>
              <a:bodyPr/>
              <a:lstStyle/>
              <a:p>
                <a:r>
                  <a:rPr lang="en-US">
                    <a:noFill/>
                  </a:rPr>
                  <a:t> </a:t>
                </a:r>
              </a:p>
            </p:txBody>
          </p:sp>
        </mc:Fallback>
      </mc:AlternateContent>
    </p:spTree>
    <p:extLst>
      <p:ext uri="{BB962C8B-B14F-4D97-AF65-F5344CB8AC3E}">
        <p14:creationId xmlns:p14="http://schemas.microsoft.com/office/powerpoint/2010/main" val="3529356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0778" y="2701636"/>
            <a:ext cx="6641869" cy="830997"/>
          </a:xfrm>
          <a:prstGeom prst="rect">
            <a:avLst/>
          </a:prstGeom>
          <a:noFill/>
        </p:spPr>
        <p:txBody>
          <a:bodyPr wrap="square" rtlCol="0">
            <a:spAutoFit/>
          </a:bodyPr>
          <a:lstStyle/>
          <a:p>
            <a:r>
              <a:rPr lang="en-US" sz="4800" dirty="0" smtClean="0">
                <a:solidFill>
                  <a:srgbClr val="FF0000"/>
                </a:solidFill>
              </a:rPr>
              <a:t>Thanks for your attention</a:t>
            </a:r>
            <a:endParaRPr lang="en-US" sz="4800" dirty="0">
              <a:solidFill>
                <a:srgbClr val="FF0000"/>
              </a:solidFill>
            </a:endParaRPr>
          </a:p>
        </p:txBody>
      </p:sp>
    </p:spTree>
    <p:extLst>
      <p:ext uri="{BB962C8B-B14F-4D97-AF65-F5344CB8AC3E}">
        <p14:creationId xmlns:p14="http://schemas.microsoft.com/office/powerpoint/2010/main" val="2262357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39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724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81000"/>
            <a:ext cx="8458200" cy="1143000"/>
          </a:xfrm>
        </p:spPr>
        <p:txBody>
          <a:bodyPr/>
          <a:lstStyle/>
          <a:p>
            <a:pPr eaLnBrk="1" hangingPunct="1"/>
            <a:r>
              <a:rPr lang="en-US" altLang="en-US" sz="4000" dirty="0">
                <a:solidFill>
                  <a:srgbClr val="FF0000"/>
                </a:solidFill>
              </a:rPr>
              <a:t>A plane, a pulley and two boxes</a:t>
            </a:r>
          </a:p>
        </p:txBody>
      </p:sp>
      <p:sp>
        <p:nvSpPr>
          <p:cNvPr id="16387" name="Rectangle 4" descr="Green marble"/>
          <p:cNvSpPr>
            <a:spLocks noChangeArrowheads="1"/>
          </p:cNvSpPr>
          <p:nvPr/>
        </p:nvSpPr>
        <p:spPr bwMode="auto">
          <a:xfrm>
            <a:off x="533400" y="609600"/>
            <a:ext cx="7769225" cy="8255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aphicFrame>
        <p:nvGraphicFramePr>
          <p:cNvPr id="16388" name="Object 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4100" name="Equation" r:id="rId4" imgW="114151" imgH="215619" progId="Equation.3">
                  <p:embed/>
                </p:oleObj>
              </mc:Choice>
              <mc:Fallback>
                <p:oleObj name="Equation" r:id="rId4" imgW="114151" imgH="215619" progId="Equation.3">
                  <p:embed/>
                  <p:pic>
                    <p:nvPicPr>
                      <p:cNvPr id="1638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9" name="Rectangle 12"/>
          <p:cNvSpPr>
            <a:spLocks noChangeArrowheads="1"/>
          </p:cNvSpPr>
          <p:nvPr/>
        </p:nvSpPr>
        <p:spPr bwMode="auto">
          <a:xfrm>
            <a:off x="3929063"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6390" name="Picture 15" descr="FG05_009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620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6" descr="FG05_009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8382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7" descr="FG05_009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1910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124200" y="4495800"/>
            <a:ext cx="5710218"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What can be the mass of m</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for this system,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so that it doesn’t move?</a:t>
            </a:r>
          </a:p>
        </p:txBody>
      </p:sp>
      <p:sp>
        <p:nvSpPr>
          <p:cNvPr id="2" name="TextBox 1"/>
          <p:cNvSpPr txBox="1"/>
          <p:nvPr/>
        </p:nvSpPr>
        <p:spPr>
          <a:xfrm>
            <a:off x="1553855" y="806450"/>
            <a:ext cx="731322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Selection of frame of reference for each object – up to us!</a:t>
            </a:r>
          </a:p>
        </p:txBody>
      </p:sp>
    </p:spTree>
    <p:extLst>
      <p:ext uri="{BB962C8B-B14F-4D97-AF65-F5344CB8AC3E}">
        <p14:creationId xmlns:p14="http://schemas.microsoft.com/office/powerpoint/2010/main" val="1106822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7" descr="FG05_009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2647" y="755288"/>
            <a:ext cx="1778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FG05_009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696" y="282687"/>
            <a:ext cx="2935998" cy="220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FG05_009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53816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2955758" y="0"/>
            <a:ext cx="3967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Inclined plane with two boxes </a:t>
            </a:r>
          </a:p>
        </p:txBody>
      </p:sp>
      <mc:AlternateContent xmlns:mc="http://schemas.openxmlformats.org/markup-compatibility/2006" xmlns:a14="http://schemas.microsoft.com/office/drawing/2010/main">
        <mc:Choice Requires="a14">
          <p:sp>
            <p:nvSpPr>
              <p:cNvPr id="5" name="Rectangle 4"/>
              <p:cNvSpPr/>
              <p:nvPr/>
            </p:nvSpPr>
            <p:spPr>
              <a:xfrm>
                <a:off x="228600" y="2133600"/>
                <a:ext cx="7620000" cy="506016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Two boxes and a pulley with friction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alt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r>
                      <a:rPr kumimoji="0" lang="en-US" alt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14:m>
                  <m:oMath xmlns:m="http://schemas.openxmlformats.org/officeDocument/2006/math">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37</m:t>
                        </m:r>
                      </m:e>
                      <m:sup>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𝑜</m:t>
                        </m:r>
                      </m:sup>
                    </m:sSup>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y-motion:</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𝑐𝑜𝑠</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𝑔𝑐𝑜𝑠</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𝑓𝑟</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=0.4∗</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𝑔𝑐𝑜𝑠</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37</m:t>
                      </m:r>
                    </m:oMath>
                  </m:oMathPara>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x-motion: </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𝑓𝑟</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oMath>
                </a14:m>
                <a: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14:m>
                  <m:oMath xmlns:m="http://schemas.openxmlformats.org/officeDocument/2006/math">
                    <m: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𝑦</m:t>
                        </m:r>
                      </m:sub>
                    </m:sSub>
                    <m:r>
                      <a:rPr kumimoji="0" lang="en-US" alt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m:t>
                    </m:r>
                  </m:oMath>
                </a14:m>
                <a:r>
                  <a:rPr kumimoji="0" lang="en-US" altLang="en-US" sz="1800" b="0" i="1"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oMath>
                </a14:m>
                <a: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oMath>
                </a14:m>
                <a:endPar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mn-cs"/>
                  </a:rPr>
                  <a:t>	Static case </a:t>
                </a:r>
                <a14:m>
                  <m:oMath xmlns:m="http://schemas.openxmlformats.org/officeDocument/2006/math">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𝑓𝑟</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oMath>
                </a14:m>
                <a:endPar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𝑔𝑐𝑜𝑠</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m:t>
                    </m:r>
                  </m:oMath>
                </a14:m>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divide by 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𝑐𝑜𝑠</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=2.8</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𝑘𝑔</m:t>
                    </m:r>
                  </m:oMath>
                </a14:m>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𝑓𝑟</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oMath>
                </a14:m>
                <a: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14:m>
                  <m:oMath xmlns:m="http://schemas.openxmlformats.org/officeDocument/2006/math">
                    <m: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𝑎</m:t>
                        </m:r>
                      </m:e>
                      <m:sub>
                        <m:r>
                          <a:rPr kumimoji="0" lang="en-US" alt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𝑥</m:t>
                        </m:r>
                      </m:sub>
                    </m:sSub>
                    <m:r>
                      <a:rPr kumimoji="0" lang="en-US" alt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m:t>
                    </m:r>
                  </m:oMath>
                </a14:m>
                <a:endParaRPr kumimoji="0" lang="en-US" altLang="en-US" sz="1800" b="0" i="1" u="none" strike="noStrike" kern="1200" cap="none" spc="0" normalizeH="0" baseline="0" noProof="0" dirty="0">
                  <a:ln>
                    <a:noFill/>
                  </a:ln>
                  <a:solidFill>
                    <a:srgbClr val="FF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mn-cs"/>
                  </a:rPr>
                  <a:t>	Static case </a:t>
                </a:r>
                <a14:m>
                  <m:oMath xmlns:m="http://schemas.openxmlformats.org/officeDocument/2006/math">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𝑔𝑠𝑖𝑛</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𝑔𝑐𝑜𝑠</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oMath>
                </a14:m>
                <a:endPar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num>
                      <m:den>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m:t>
                        </m:r>
                      </m:den>
                    </m:f>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=9.2</m:t>
                    </m:r>
                    <m:r>
                      <a:rPr kumimoji="0" lang="en-US" alt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𝑘𝑔</m:t>
                    </m:r>
                  </m:oMath>
                </a14:m>
                <a: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14:m>
                  <m:oMath xmlns:m="http://schemas.openxmlformats.org/officeDocument/2006/math">
                    <m: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∵2.8</m:t>
                    </m:r>
                    <m:r>
                      <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𝑘𝑔</m:t>
                    </m:r>
                    <m:sSub>
                      <m:sSubPr>
                        <m:ctrlP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&lt;</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&lt;9.2</m:t>
                    </m:r>
                    <m:r>
                      <a:rPr kumimoji="0" lang="en-US" alt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𝑘𝑔</m:t>
                    </m:r>
                  </m:oMath>
                </a14:m>
                <a:endPar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228600" y="2133600"/>
                <a:ext cx="7620000" cy="5060168"/>
              </a:xfrm>
              <a:prstGeom prst="rect">
                <a:avLst/>
              </a:prstGeom>
              <a:blipFill rotWithShape="0">
                <a:blip r:embed="rId5"/>
                <a:stretch>
                  <a:fillRect l="-720" t="-602"/>
                </a:stretch>
              </a:blipFill>
            </p:spPr>
            <p:txBody>
              <a:bodyPr/>
              <a:lstStyle/>
              <a:p>
                <a:r>
                  <a:rPr lang="en-US">
                    <a:noFill/>
                  </a:rPr>
                  <a:t> </a:t>
                </a:r>
              </a:p>
            </p:txBody>
          </p:sp>
        </mc:Fallback>
      </mc:AlternateContent>
    </p:spTree>
    <p:extLst>
      <p:ext uri="{BB962C8B-B14F-4D97-AF65-F5344CB8AC3E}">
        <p14:creationId xmlns:p14="http://schemas.microsoft.com/office/powerpoint/2010/main" val="4083461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81000"/>
            <a:ext cx="8458200" cy="1143000"/>
          </a:xfrm>
        </p:spPr>
        <p:txBody>
          <a:bodyPr/>
          <a:lstStyle/>
          <a:p>
            <a:pPr eaLnBrk="1" hangingPunct="1"/>
            <a:r>
              <a:rPr lang="en-US" altLang="en-US" sz="4000">
                <a:solidFill>
                  <a:srgbClr val="FF0000"/>
                </a:solidFill>
              </a:rPr>
              <a:t>A plane, a pulley and two boxes</a:t>
            </a:r>
          </a:p>
        </p:txBody>
      </p:sp>
      <p:sp>
        <p:nvSpPr>
          <p:cNvPr id="16387" name="Rectangle 4" descr="Green marble"/>
          <p:cNvSpPr>
            <a:spLocks noChangeArrowheads="1"/>
          </p:cNvSpPr>
          <p:nvPr/>
        </p:nvSpPr>
        <p:spPr bwMode="auto">
          <a:xfrm>
            <a:off x="533400" y="609600"/>
            <a:ext cx="7769225" cy="8255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aphicFrame>
        <p:nvGraphicFramePr>
          <p:cNvPr id="16388" name="Object 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124" name="Equation" r:id="rId4" imgW="114151" imgH="215619" progId="Equation.3">
                  <p:embed/>
                </p:oleObj>
              </mc:Choice>
              <mc:Fallback>
                <p:oleObj name="Equation" r:id="rId4" imgW="114151" imgH="215619" progId="Equation.3">
                  <p:embed/>
                  <p:pic>
                    <p:nvPicPr>
                      <p:cNvPr id="1638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9" name="Rectangle 12"/>
          <p:cNvSpPr>
            <a:spLocks noChangeArrowheads="1"/>
          </p:cNvSpPr>
          <p:nvPr/>
        </p:nvSpPr>
        <p:spPr bwMode="auto">
          <a:xfrm>
            <a:off x="3929063"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6390" name="Picture 15" descr="FG05_009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620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6" descr="FG05_009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8382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7" descr="FG05_009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1910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Rectangle 1"/>
              <p:cNvSpPr/>
              <p:nvPr/>
            </p:nvSpPr>
            <p:spPr>
              <a:xfrm>
                <a:off x="2971800" y="4724400"/>
                <a:ext cx="5788025" cy="830997"/>
              </a:xfrm>
              <a:prstGeom prst="rect">
                <a:avLst/>
              </a:prstGeom>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r>
                      <a:rPr kumimoji="0" lang="en-US" altLang="en-US"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a14:m>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10kg and </a:t>
                </a:r>
                <a14:m>
                  <m:oMath xmlns:m="http://schemas.openxmlformats.org/officeDocument/2006/math">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37</m:t>
                        </m:r>
                      </m:e>
                      <m:sup>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𝑜</m:t>
                        </m:r>
                      </m:sup>
                    </m:sSup>
                  </m:oMath>
                </a14:m>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457200" marR="0" lvl="1"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oMath>
                </a14:m>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will fall  and </a:t>
                </a:r>
                <a14:m>
                  <m:oMath xmlns:m="http://schemas.openxmlformats.org/officeDocument/2006/math">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oMath>
                </a14:m>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will rise</a:t>
                </a:r>
              </a:p>
            </p:txBody>
          </p:sp>
        </mc:Choice>
        <mc:Fallback xmlns="">
          <p:sp>
            <p:nvSpPr>
              <p:cNvPr id="2" name="Rectangle 1"/>
              <p:cNvSpPr>
                <a:spLocks noRot="1" noChangeAspect="1" noMove="1" noResize="1" noEditPoints="1" noAdjustHandles="1" noChangeArrowheads="1" noChangeShapeType="1" noTextEdit="1"/>
              </p:cNvSpPr>
              <p:nvPr/>
            </p:nvSpPr>
            <p:spPr>
              <a:xfrm>
                <a:off x="2971800" y="4724400"/>
                <a:ext cx="5788025" cy="830997"/>
              </a:xfrm>
              <a:prstGeom prst="rect">
                <a:avLst/>
              </a:prstGeom>
              <a:blipFill rotWithShape="0">
                <a:blip r:embed="rId9"/>
                <a:stretch>
                  <a:fillRect t="-5882" b="-16176"/>
                </a:stretch>
              </a:blipFill>
            </p:spPr>
            <p:txBody>
              <a:bodyPr/>
              <a:lstStyle/>
              <a:p>
                <a:r>
                  <a:rPr lang="en-US">
                    <a:noFill/>
                  </a:rPr>
                  <a:t> </a:t>
                </a:r>
              </a:p>
            </p:txBody>
          </p:sp>
        </mc:Fallback>
      </mc:AlternateContent>
      <p:sp>
        <p:nvSpPr>
          <p:cNvPr id="3" name="Rectangle 2"/>
          <p:cNvSpPr/>
          <p:nvPr/>
        </p:nvSpPr>
        <p:spPr>
          <a:xfrm>
            <a:off x="4343400" y="914400"/>
            <a:ext cx="2514599" cy="323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50" dirty="0"/>
              <a:t>An Example Involving Two Systems –Example 5.4</a:t>
            </a:r>
            <a:endParaRPr lang="en-AU" sz="2550" dirty="0"/>
          </a:p>
        </p:txBody>
      </p:sp>
      <p:sp>
        <p:nvSpPr>
          <p:cNvPr id="4" name="Content Placeholder 3"/>
          <p:cNvSpPr>
            <a:spLocks noGrp="1"/>
          </p:cNvSpPr>
          <p:nvPr>
            <p:ph sz="quarter" idx="13"/>
          </p:nvPr>
        </p:nvSpPr>
        <p:spPr>
          <a:xfrm>
            <a:off x="1485901" y="2024497"/>
            <a:ext cx="2400300" cy="2856977"/>
          </a:xfrm>
        </p:spPr>
        <p:txBody>
          <a:bodyPr/>
          <a:lstStyle/>
          <a:p>
            <a:r>
              <a:rPr lang="en-US" sz="1650" dirty="0"/>
              <a:t>See the worked example on page 126.</a:t>
            </a:r>
          </a:p>
          <a:p>
            <a:r>
              <a:rPr lang="en-US" sz="1650" dirty="0"/>
              <a:t>This example brings nearly every topic we have covered so far in the course.</a:t>
            </a:r>
          </a:p>
          <a:p>
            <a:r>
              <a:rPr lang="en-US" sz="1650" dirty="0"/>
              <a:t>This is an </a:t>
            </a:r>
            <a:r>
              <a:rPr lang="en-US" sz="1650" b="1" dirty="0">
                <a:solidFill>
                  <a:srgbClr val="FF0000"/>
                </a:solidFill>
              </a:rPr>
              <a:t>equilibrium problem</a:t>
            </a:r>
            <a:r>
              <a:rPr lang="en-US" sz="1650" dirty="0">
                <a:solidFill>
                  <a:srgbClr val="FF0000"/>
                </a:solidFill>
              </a:rPr>
              <a:t> </a:t>
            </a:r>
            <a:r>
              <a:rPr lang="en-US" sz="1650" dirty="0"/>
              <a:t>because system moves with</a:t>
            </a:r>
            <a:br>
              <a:rPr lang="en-US" sz="1650" dirty="0"/>
            </a:br>
            <a:r>
              <a:rPr lang="en-US" sz="1650" b="1" dirty="0">
                <a:solidFill>
                  <a:srgbClr val="FF0000"/>
                </a:solidFill>
              </a:rPr>
              <a:t>constant speed</a:t>
            </a:r>
            <a:r>
              <a:rPr lang="en-US" sz="1650" dirty="0"/>
              <a:t>!!</a:t>
            </a:r>
          </a:p>
        </p:txBody>
      </p:sp>
      <p:sp>
        <p:nvSpPr>
          <p:cNvPr id="5" name="Content Placeholder 4"/>
          <p:cNvSpPr>
            <a:spLocks noGrp="1"/>
          </p:cNvSpPr>
          <p:nvPr>
            <p:ph sz="quarter" idx="14"/>
          </p:nvPr>
        </p:nvSpPr>
        <p:spPr>
          <a:xfrm>
            <a:off x="1485900" y="4997931"/>
            <a:ext cx="6172200" cy="524057"/>
          </a:xfrm>
        </p:spPr>
        <p:txBody>
          <a:bodyPr/>
          <a:lstStyle/>
          <a:p>
            <a:r>
              <a:rPr lang="en-US" sz="1650" dirty="0"/>
              <a:t>Note: </a:t>
            </a:r>
            <a:r>
              <a:rPr lang="en-US" sz="1650" i="1" dirty="0"/>
              <a:t>x</a:t>
            </a:r>
            <a:r>
              <a:rPr lang="en-US" sz="1650" dirty="0"/>
              <a:t>-axis for the cart does not have to align with the horizontal direction and is different from the bucket.</a:t>
            </a:r>
          </a:p>
        </p:txBody>
      </p:sp>
      <p:pic>
        <p:nvPicPr>
          <p:cNvPr id="6" name="Picture 5" descr="Diagram a. Idealized model. The cart is pulled up a 15-degree incline via a cable. The point of origin is the cart. Vector n is an arrow that points up from the cart at a slight angle to the left. Vector w sub 1 is a vector that points vertically straight down from the cart to the ground below. Vector T is an arrow that points to the right from the cart along the cable. A bucket (origin) hangs below the pulley at the top of the incline. Vector T is a vertical arrow that points up from the bucket to the pulley. Vector w sub 2 is an arrow that points vertically down from the bucket to the ground. Diagram b. Free body diagram for the bucket. Vector T is a vertical arrow pointing up on the positive y axis from origin. Vector w sub 2 is a vertical arrow pointing down on the negative y axis from origin. Diagram c. Free body diagram for the cart. The x y axis is shown at a slight angle to the left, representing the cart on the incline. Vector n is an arrow that points up on the positive y axis from origin. Vector T is an arrow that points to the right on the x axis from origin. W sub 1 sine 15 degrees is a dotted arrow that points to the left on the negative x axis from origin. W sub 1 cosine 15 degrees is a dotted arrow that points down on the negative y axis from origin. Vector w sub 1 is an arrow that points from origin into the third quadrant at a 15-degree angle with the negative y axis."/>
          <p:cNvPicPr>
            <a:picLocks noChangeAspect="1"/>
          </p:cNvPicPr>
          <p:nvPr/>
        </p:nvPicPr>
        <p:blipFill rotWithShape="1">
          <a:blip r:embed="rId2" cstate="print">
            <a:extLst>
              <a:ext uri="{28A0092B-C50C-407E-A947-70E740481C1C}">
                <a14:useLocalDpi xmlns:a14="http://schemas.microsoft.com/office/drawing/2010/main" val="0"/>
              </a:ext>
            </a:extLst>
          </a:blip>
          <a:srcRect b="4134"/>
          <a:stretch/>
        </p:blipFill>
        <p:spPr>
          <a:xfrm>
            <a:off x="4038465" y="2319597"/>
            <a:ext cx="3751814" cy="1837856"/>
          </a:xfrm>
          <a:prstGeom prst="rect">
            <a:avLst/>
          </a:prstGeom>
        </p:spPr>
      </p:pic>
    </p:spTree>
    <p:extLst>
      <p:ext uri="{BB962C8B-B14F-4D97-AF65-F5344CB8AC3E}">
        <p14:creationId xmlns:p14="http://schemas.microsoft.com/office/powerpoint/2010/main" val="4128390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894943" y="457200"/>
            <a:ext cx="7182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Two boxes and an Inclined plane with kinetic friction</a:t>
            </a:r>
          </a:p>
        </p:txBody>
      </p:sp>
      <mc:AlternateContent xmlns:mc="http://schemas.openxmlformats.org/markup-compatibility/2006" xmlns:a14="http://schemas.microsoft.com/office/drawing/2010/main">
        <mc:Choice Requires="a14">
          <p:sp>
            <p:nvSpPr>
              <p:cNvPr id="5" name="Rectangle 4"/>
              <p:cNvSpPr/>
              <p:nvPr/>
            </p:nvSpPr>
            <p:spPr>
              <a:xfrm>
                <a:off x="-90794" y="1600200"/>
                <a:ext cx="9153729" cy="4543103"/>
              </a:xfrm>
              <a:prstGeom prst="rect">
                <a:avLst/>
              </a:prstGeom>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Given that  </a:t>
                </a:r>
                <a14:m>
                  <m:oMath xmlns:m="http://schemas.openxmlformats.org/officeDocument/2006/math">
                    <m:nary>
                      <m:naryPr>
                        <m:chr m:val="∑"/>
                        <m:subHide m:val="on"/>
                        <m:supHide m:val="on"/>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sup/>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𝐹</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𝑚𝑎</m:t>
                        </m:r>
                      </m:e>
                    </m:nary>
                  </m:oMath>
                </a14:m>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𝑠𝑖𝑛</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𝑠𝑖𝑛𝑐𝑒</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𝑎𝑙𝑠𝑜</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𝑎𝑐𝑐𝑒𝑙𝑒𝑟𝑎𝑡𝑒𝑠</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m:oMathPara>
                </a14:m>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𝑔𝑠𝑖𝑛</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sub>
                    </m:sSub>
                  </m:oMath>
                </a14:m>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𝑔𝑐𝑜𝑠</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b>
                    </m:sSub>
                  </m:oMath>
                </a14:m>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𝑔𝑠𝑖𝑛</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𝑔𝑐𝑜𝑠</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den>
                      </m:f>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=0.079</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=0.78</m:t>
                      </m:r>
                      <m:f>
                        <m:f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num>
                        <m:den>
                          <m:sSup>
                            <m:sSup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e>
                            <m:sup>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den>
                      </m:f>
                    </m:oMath>
                  </m:oMathPara>
                </a14:m>
                <a:endParaRPr kumimoji="0" lang="en-US" alt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mn-cs"/>
                  </a:rPr>
                  <a:t>	</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90794" y="1600200"/>
                <a:ext cx="9153729" cy="4543103"/>
              </a:xfrm>
              <a:prstGeom prst="rect">
                <a:avLst/>
              </a:prstGeom>
              <a:blipFill rotWithShape="0">
                <a:blip r:embed="rId2"/>
                <a:stretch>
                  <a:fillRect t="-13154"/>
                </a:stretch>
              </a:blipFill>
            </p:spPr>
            <p:txBody>
              <a:bodyPr/>
              <a:lstStyle/>
              <a:p>
                <a:r>
                  <a:rPr lang="en-US">
                    <a:noFill/>
                  </a:rPr>
                  <a:t> </a:t>
                </a:r>
              </a:p>
            </p:txBody>
          </p:sp>
        </mc:Fallback>
      </mc:AlternateContent>
      <p:sp>
        <p:nvSpPr>
          <p:cNvPr id="9" name="TextBox 8"/>
          <p:cNvSpPr txBox="1"/>
          <p:nvPr/>
        </p:nvSpPr>
        <p:spPr>
          <a:xfrm>
            <a:off x="2590800" y="6019800"/>
            <a:ext cx="219002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m2&gt;&gt;m1    a-&gt;g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894943" y="457200"/>
            <a:ext cx="7182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Two boxes and an Inclined plane with kinetic friction</a:t>
            </a:r>
          </a:p>
        </p:txBody>
      </p:sp>
      <mc:AlternateContent xmlns:mc="http://schemas.openxmlformats.org/markup-compatibility/2006" xmlns:a14="http://schemas.microsoft.com/office/drawing/2010/main">
        <mc:Choice Requires="a14">
          <p:sp>
            <p:nvSpPr>
              <p:cNvPr id="5" name="Rectangle 4"/>
              <p:cNvSpPr/>
              <p:nvPr/>
            </p:nvSpPr>
            <p:spPr>
              <a:xfrm>
                <a:off x="-90794" y="1600200"/>
                <a:ext cx="9153729" cy="4543103"/>
              </a:xfrm>
              <a:prstGeom prst="rect">
                <a:avLst/>
              </a:prstGeom>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Given that  </a:t>
                </a:r>
                <a14:m>
                  <m:oMath xmlns:m="http://schemas.openxmlformats.org/officeDocument/2006/math">
                    <m:nary>
                      <m:naryPr>
                        <m:chr m:val="∑"/>
                        <m:subHide m:val="on"/>
                        <m:supHide m:val="on"/>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sup/>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𝐹</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𝑚𝑎</m:t>
                        </m:r>
                      </m:e>
                    </m:nary>
                  </m:oMath>
                </a14:m>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𝑠𝑖𝑛</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𝑠𝑖𝑛𝑐𝑒</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𝑎𝑙𝑠𝑜</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𝑎𝑐𝑐𝑒𝑙𝑒𝑟𝑎𝑡𝑒𝑠</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m:oMathPara>
                </a14:m>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𝑔𝑠𝑖𝑛</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sub>
                    </m:sSub>
                  </m:oMath>
                </a14:m>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𝑔𝑐𝑜𝑠</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b>
                    </m:sSub>
                  </m:oMath>
                </a14:m>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𝑔𝑠𝑖𝑛</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𝑔𝑐𝑜𝑠</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b>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den>
                      </m:f>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=0.079</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=0.78</m:t>
                      </m:r>
                      <m:f>
                        <m:f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num>
                        <m:den>
                          <m:sSup>
                            <m:sSup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e>
                            <m:sup>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den>
                      </m:f>
                    </m:oMath>
                  </m:oMathPara>
                </a14:m>
                <a:endParaRPr kumimoji="0" lang="en-US" alt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mn-cs"/>
                  </a:rPr>
                  <a:t>	</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90794" y="1600200"/>
                <a:ext cx="9153729" cy="4543103"/>
              </a:xfrm>
              <a:prstGeom prst="rect">
                <a:avLst/>
              </a:prstGeom>
              <a:blipFill rotWithShape="0">
                <a:blip r:embed="rId2"/>
                <a:stretch>
                  <a:fillRect t="-13154"/>
                </a:stretch>
              </a:blipFill>
            </p:spPr>
            <p:txBody>
              <a:bodyPr/>
              <a:lstStyle/>
              <a:p>
                <a:r>
                  <a:rPr lang="en-US">
                    <a:noFill/>
                  </a:rPr>
                  <a:t> </a:t>
                </a:r>
              </a:p>
            </p:txBody>
          </p:sp>
        </mc:Fallback>
      </mc:AlternateContent>
      <p:sp>
        <p:nvSpPr>
          <p:cNvPr id="9" name="TextBox 8"/>
          <p:cNvSpPr txBox="1"/>
          <p:nvPr/>
        </p:nvSpPr>
        <p:spPr>
          <a:xfrm>
            <a:off x="2590800" y="6019800"/>
            <a:ext cx="219002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m2&gt;&gt;m1    a-&gt;g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1143000" y="857250"/>
            <a:ext cx="6858000" cy="692497"/>
          </a:xfrm>
        </p:spPr>
        <p:txBody>
          <a:bodyPr/>
          <a:lstStyle/>
          <a:p>
            <a:r>
              <a:rPr lang="en-US" sz="1950" dirty="0"/>
              <a:t>Let</a:t>
            </a:r>
            <a:r>
              <a:rPr lang="fr-FR" sz="1950" dirty="0"/>
              <a:t>'</a:t>
            </a:r>
            <a:r>
              <a:rPr lang="en-US" altLang="ja-JP" sz="1950" dirty="0"/>
              <a:t>s Examine Applications of </a:t>
            </a:r>
            <a:r>
              <a:rPr lang="en-US" altLang="ja-JP" sz="1950" dirty="0">
                <a:solidFill>
                  <a:srgbClr val="FF0000"/>
                </a:solidFill>
              </a:rPr>
              <a:t>Newton</a:t>
            </a:r>
            <a:r>
              <a:rPr lang="fr-FR" altLang="ja-JP" sz="1950" dirty="0">
                <a:solidFill>
                  <a:srgbClr val="FF0000"/>
                </a:solidFill>
              </a:rPr>
              <a:t>'</a:t>
            </a:r>
            <a:r>
              <a:rPr lang="en-US" altLang="ja-JP" sz="1950" dirty="0">
                <a:solidFill>
                  <a:srgbClr val="FF0000"/>
                </a:solidFill>
              </a:rPr>
              <a:t>s Second Law</a:t>
            </a:r>
            <a:r>
              <a:rPr lang="en-US" altLang="ja-JP" sz="1950" dirty="0"/>
              <a:t>. </a:t>
            </a:r>
            <a:r>
              <a:rPr lang="en-US" altLang="ja-JP" sz="1950" dirty="0">
                <a:sym typeface="Wingdings" charset="0"/>
              </a:rPr>
              <a:t> Non-equilibrium or Dynamic Problems</a:t>
            </a:r>
            <a:endParaRPr lang="en-US" sz="1950" dirty="0"/>
          </a:p>
        </p:txBody>
      </p:sp>
      <p:sp>
        <p:nvSpPr>
          <p:cNvPr id="8" name="Content Placeholder 7"/>
          <p:cNvSpPr>
            <a:spLocks noGrp="1"/>
          </p:cNvSpPr>
          <p:nvPr>
            <p:ph sz="half" idx="1"/>
          </p:nvPr>
        </p:nvSpPr>
        <p:spPr>
          <a:xfrm>
            <a:off x="1416844" y="2850784"/>
            <a:ext cx="3028950" cy="2798330"/>
          </a:xfrm>
        </p:spPr>
        <p:txBody>
          <a:bodyPr/>
          <a:lstStyle/>
          <a:p>
            <a:r>
              <a:rPr lang="en-US" dirty="0"/>
              <a:t>Although this container is on a level surface, the liquid surface is on a slant because the apparatus is being accelerated to the left. </a:t>
            </a:r>
          </a:p>
        </p:txBody>
      </p:sp>
      <p:sp>
        <p:nvSpPr>
          <p:cNvPr id="2" name="Footer Placeholder 1"/>
          <p:cNvSpPr>
            <a:spLocks noGrp="1"/>
          </p:cNvSpPr>
          <p:nvPr>
            <p:ph type="ftr" sz="quarter" idx="10"/>
          </p:nvPr>
        </p:nvSpPr>
        <p:spPr/>
        <p:txBody>
          <a:bodyPr/>
          <a:lstStyle/>
          <a:p>
            <a:pPr fontAlgn="base">
              <a:spcBef>
                <a:spcPct val="0"/>
              </a:spcBef>
              <a:spcAft>
                <a:spcPct val="0"/>
              </a:spcAft>
            </a:pPr>
            <a:r>
              <a:rPr lang="en-GB" dirty="0">
                <a:solidFill>
                  <a:srgbClr val="000000"/>
                </a:solidFill>
                <a:latin typeface="Times New Roman" panose="02020603050405020304" pitchFamily="18" charset="0"/>
                <a:ea typeface="ＭＳ Ｐゴシック"/>
                <a:cs typeface="Arial"/>
              </a:rPr>
              <a:t>© 2016 Pearson Education, Inc.</a:t>
            </a:r>
          </a:p>
        </p:txBody>
      </p:sp>
      <p:pic>
        <p:nvPicPr>
          <p:cNvPr id="7" name="Picture 6" descr="7.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2913" y="1777945"/>
            <a:ext cx="3678174" cy="905256"/>
          </a:xfrm>
          <a:prstGeom prst="rect">
            <a:avLst/>
          </a:prstGeom>
        </p:spPr>
      </p:pic>
      <p:pic>
        <p:nvPicPr>
          <p:cNvPr id="9" name="Picture 8" descr="05_Pg127_UnFig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9913" y="2910396"/>
            <a:ext cx="3310430" cy="2332082"/>
          </a:xfrm>
          <a:prstGeom prst="rect">
            <a:avLst/>
          </a:prstGeom>
        </p:spPr>
      </p:pic>
      <p:sp>
        <p:nvSpPr>
          <p:cNvPr id="3" name="TextBox 2"/>
          <p:cNvSpPr txBox="1"/>
          <p:nvPr/>
        </p:nvSpPr>
        <p:spPr>
          <a:xfrm>
            <a:off x="1416844" y="5943600"/>
            <a:ext cx="5923294" cy="369332"/>
          </a:xfrm>
          <a:prstGeom prst="rect">
            <a:avLst/>
          </a:prstGeom>
          <a:noFill/>
        </p:spPr>
        <p:txBody>
          <a:bodyPr wrap="square" rtlCol="0">
            <a:spAutoFit/>
          </a:bodyPr>
          <a:lstStyle/>
          <a:p>
            <a:r>
              <a:rPr lang="en-US" dirty="0" smtClean="0"/>
              <a:t>Can you tell that </a:t>
            </a:r>
            <a:r>
              <a:rPr lang="en-US" dirty="0" err="1" smtClean="0"/>
              <a:t>th</a:t>
            </a:r>
            <a:r>
              <a:rPr lang="en-US" dirty="0" smtClean="0"/>
              <a:t> container is accelerated to the left ?</a:t>
            </a:r>
            <a:endParaRPr lang="en-US" dirty="0"/>
          </a:p>
        </p:txBody>
      </p:sp>
    </p:spTree>
    <p:extLst>
      <p:ext uri="{BB962C8B-B14F-4D97-AF65-F5344CB8AC3E}">
        <p14:creationId xmlns:p14="http://schemas.microsoft.com/office/powerpoint/2010/main" val="1730944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1242" y="433338"/>
            <a:ext cx="4369169" cy="646331"/>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5.2	Applications of Newton’s Second Law</a:t>
            </a:r>
          </a:p>
        </p:txBody>
      </p:sp>
      <mc:AlternateContent xmlns:mc="http://schemas.openxmlformats.org/markup-compatibility/2006" xmlns:a14="http://schemas.microsoft.com/office/drawing/2010/main">
        <mc:Choice Requires="a14">
          <p:sp>
            <p:nvSpPr>
              <p:cNvPr id="6" name="TextBox 5"/>
              <p:cNvSpPr txBox="1"/>
              <p:nvPr/>
            </p:nvSpPr>
            <p:spPr>
              <a:xfrm>
                <a:off x="259558" y="1825571"/>
                <a:ext cx="8647868" cy="1163524"/>
              </a:xfrm>
              <a:prstGeom prst="rect">
                <a:avLst/>
              </a:prstGeom>
              <a:noFill/>
              <a:ln>
                <a:solidFill>
                  <a:schemeClr val="tx1"/>
                </a:solidFill>
              </a:ln>
            </p:spPr>
            <p:txBody>
              <a:bodyPr wrap="square" rtlCol="0">
                <a:spAutoFit/>
              </a:bodyPr>
              <a:lstStyle/>
              <a:p>
                <a:r>
                  <a:rPr lang="en-US" u="sng" dirty="0">
                    <a:latin typeface="Times New Roman" panose="02020603050405020304" pitchFamily="18" charset="0"/>
                    <a:cs typeface="Times New Roman" panose="02020603050405020304" pitchFamily="18" charset="0"/>
                  </a:rPr>
                  <a:t>Newton’s Second Law:</a:t>
                </a:r>
              </a:p>
              <a:p>
                <a:r>
                  <a:rPr lang="en-US" dirty="0">
                    <a:latin typeface="Times New Roman" panose="02020603050405020304" pitchFamily="18" charset="0"/>
                    <a:cs typeface="Times New Roman" panose="02020603050405020304" pitchFamily="18" charset="0"/>
                  </a:rPr>
                  <a:t>		in vector form			</a:t>
                </a:r>
                <a14:m>
                  <m:oMath xmlns:m="http://schemas.openxmlformats.org/officeDocument/2006/math">
                    <m:nary>
                      <m:naryPr>
                        <m:chr m:val="∑"/>
                        <m:subHide m:val="on"/>
                        <m:supHide m:val="on"/>
                        <m:ctrlPr>
                          <a:rPr lang="en-US" i="1">
                            <a:latin typeface="Cambria Math" panose="02040503050406030204" pitchFamily="18" charset="0"/>
                            <a:cs typeface="Times New Roman" panose="02020603050405020304" pitchFamily="18" charset="0"/>
                          </a:rPr>
                        </m:ctrlPr>
                      </m:naryPr>
                      <m:sub/>
                      <m:sup/>
                      <m:e>
                        <m:acc>
                          <m:accPr>
                            <m:chr m:val="⃑"/>
                            <m:ctrlPr>
                              <a:rPr lang="en-US" i="1">
                                <a:latin typeface="Cambria Math" panose="02040503050406030204" pitchFamily="18" charset="0"/>
                                <a:cs typeface="Times New Roman" panose="02020603050405020304" pitchFamily="18" charset="0"/>
                              </a:rPr>
                            </m:ctrlPr>
                          </m:accPr>
                          <m:e>
                            <m:r>
                              <a:rPr lang="en-US" i="1">
                                <a:latin typeface="Cambria Math" panose="02040503050406030204" pitchFamily="18" charset="0"/>
                                <a:cs typeface="Times New Roman" panose="02020603050405020304" pitchFamily="18" charset="0"/>
                              </a:rPr>
                              <m:t>𝐹</m:t>
                            </m:r>
                          </m:e>
                        </m:acc>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𝑚</m:t>
                        </m:r>
                        <m:acc>
                          <m:accPr>
                            <m:chr m:val="⃑"/>
                            <m:ctrlPr>
                              <a:rPr lang="en-US" i="1">
                                <a:latin typeface="Cambria Math" panose="02040503050406030204" pitchFamily="18" charset="0"/>
                                <a:cs typeface="Times New Roman" panose="02020603050405020304" pitchFamily="18" charset="0"/>
                              </a:rPr>
                            </m:ctrlPr>
                          </m:accPr>
                          <m:e>
                            <m:r>
                              <a:rPr lang="en-US" i="1">
                                <a:latin typeface="Cambria Math" panose="02040503050406030204" pitchFamily="18" charset="0"/>
                                <a:cs typeface="Times New Roman" panose="02020603050405020304" pitchFamily="18" charset="0"/>
                              </a:rPr>
                              <m:t>𝑎</m:t>
                            </m:r>
                          </m:e>
                        </m:acc>
                      </m:e>
                    </m:nary>
                  </m:oMath>
                </a14:m>
                <a:endParaRPr lang="en-US" i="1" dirty="0">
                  <a:latin typeface="Cambria Math" panose="020405030504060302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in component form	            </a:t>
                </a:r>
                <a14:m>
                  <m:oMath xmlns:m="http://schemas.openxmlformats.org/officeDocument/2006/math">
                    <m:nary>
                      <m:naryPr>
                        <m:chr m:val="∑"/>
                        <m:subHide m:val="on"/>
                        <m:supHide m:val="on"/>
                        <m:ctrlPr>
                          <a:rPr lang="en-US" i="1">
                            <a:latin typeface="Cambria Math" panose="02040503050406030204" pitchFamily="18" charset="0"/>
                            <a:cs typeface="Times New Roman" panose="020206030504050203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𝑚</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r>
                          <a:rPr lang="en-US" i="1">
                            <a:latin typeface="Cambria Math" panose="02040503050406030204" pitchFamily="18" charset="0"/>
                          </a:rPr>
                          <m:t> </m:t>
                        </m:r>
                      </m:e>
                    </m:nary>
                  </m:oMath>
                </a14:m>
                <a:r>
                  <a:rPr lang="en-US" i="1" dirty="0">
                    <a:latin typeface="Cambria Math" panose="02040503050406030204" pitchFamily="18" charset="0"/>
                    <a:cs typeface="Times New Roman" panose="02020603050405020304" pitchFamily="18" charset="0"/>
                  </a:rPr>
                  <a:t>        </a:t>
                </a:r>
                <a14:m>
                  <m:oMath xmlns:m="http://schemas.openxmlformats.org/officeDocument/2006/math">
                    <m:nary>
                      <m:naryPr>
                        <m:chr m:val="∑"/>
                        <m:subHide m:val="on"/>
                        <m:supHide m:val="on"/>
                        <m:ctrlPr>
                          <a:rPr lang="en-US" i="1">
                            <a:latin typeface="Cambria Math" panose="02040503050406030204" pitchFamily="18" charset="0"/>
                            <a:cs typeface="Times New Roman" panose="02020603050405020304" pitchFamily="18" charset="0"/>
                          </a:rPr>
                        </m:ctrlPr>
                      </m:naryPr>
                      <m:sub/>
                      <m:sup/>
                      <m:e>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𝐹</m:t>
                            </m:r>
                          </m:e>
                          <m:sub>
                            <m:r>
                              <a:rPr lang="en-US" i="1">
                                <a:latin typeface="Cambria Math" panose="02040503050406030204" pitchFamily="18" charset="0"/>
                                <a:cs typeface="Times New Roman" panose="02020603050405020304" pitchFamily="18" charset="0"/>
                              </a:rPr>
                              <m:t>𝑦</m:t>
                            </m:r>
                          </m:sub>
                        </m:sSub>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𝑚𝑎</m:t>
                            </m:r>
                          </m:e>
                          <m:sub>
                            <m:r>
                              <a:rPr lang="en-US" i="1">
                                <a:latin typeface="Cambria Math" panose="02040503050406030204" pitchFamily="18" charset="0"/>
                              </a:rPr>
                              <m:t>𝑦</m:t>
                            </m:r>
                          </m:sub>
                        </m:sSub>
                      </m:e>
                    </m:nary>
                  </m:oMath>
                </a14:m>
                <a:endParaRPr lang="en-US" dirty="0">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59558" y="1825571"/>
                <a:ext cx="8647868" cy="1163524"/>
              </a:xfrm>
              <a:prstGeom prst="rect">
                <a:avLst/>
              </a:prstGeom>
              <a:blipFill>
                <a:blip r:embed="rId2"/>
                <a:stretch>
                  <a:fillRect l="-563" t="-10363" b="-5544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59558" y="3084225"/>
                <a:ext cx="8647868" cy="2976584"/>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Strategy for Solving </a:t>
                </a:r>
                <a:r>
                  <a:rPr lang="en-US" dirty="0">
                    <a:solidFill>
                      <a:srgbClr val="FF0000"/>
                    </a:solidFill>
                    <a:latin typeface="Times New Roman" panose="02020603050405020304" pitchFamily="18" charset="0"/>
                    <a:cs typeface="Times New Roman" panose="02020603050405020304" pitchFamily="18" charset="0"/>
                  </a:rPr>
                  <a:t>Newton’s Law</a:t>
                </a:r>
                <a:r>
                  <a:rPr lang="en-US" dirty="0">
                    <a:latin typeface="Times New Roman" panose="02020603050405020304" pitchFamily="18" charset="0"/>
                    <a:cs typeface="Times New Roman" panose="02020603050405020304" pitchFamily="18" charset="0"/>
                  </a:rPr>
                  <a:t> Problems</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Isolate the bodies in a system.</a:t>
                </a:r>
              </a:p>
              <a:p>
                <a:r>
                  <a:rPr lang="en-US" dirty="0">
                    <a:latin typeface="Times New Roman" panose="02020603050405020304" pitchFamily="18" charset="0"/>
                    <a:cs typeface="Times New Roman" panose="02020603050405020304" pitchFamily="18" charset="0"/>
                  </a:rPr>
                  <a:t>● Analyze all the forces acting on each body and draw one free-body diagram for each body.</a:t>
                </a:r>
              </a:p>
              <a:p>
                <a:r>
                  <a:rPr lang="en-US" dirty="0">
                    <a:latin typeface="Times New Roman" panose="02020603050405020304" pitchFamily="18" charset="0"/>
                    <a:cs typeface="Times New Roman" panose="02020603050405020304" pitchFamily="18" charset="0"/>
                  </a:rPr>
                  <a:t>● Apply Newton’s Third Law to identify action-reaction force pairs.</a:t>
                </a:r>
              </a:p>
              <a:p>
                <a:r>
                  <a:rPr lang="en-US" dirty="0">
                    <a:latin typeface="Times New Roman" panose="02020603050405020304" pitchFamily="18" charset="0"/>
                    <a:cs typeface="Times New Roman" panose="02020603050405020304" pitchFamily="18" charset="0"/>
                  </a:rPr>
                  <a:t>● Based on the free-body diagram, set up a most convenient </a:t>
                </a:r>
                <a:r>
                  <a:rPr lang="en-US" i="1" dirty="0">
                    <a:latin typeface="Times New Roman" panose="02020603050405020304" pitchFamily="18" charset="0"/>
                    <a:cs typeface="Times New Roman" panose="02020603050405020304" pitchFamily="18" charset="0"/>
                  </a:rPr>
                  <a:t>x-y</a:t>
                </a:r>
                <a:r>
                  <a:rPr lang="en-US" dirty="0">
                    <a:latin typeface="Times New Roman" panose="02020603050405020304" pitchFamily="18" charset="0"/>
                    <a:cs typeface="Times New Roman" panose="02020603050405020304" pitchFamily="18" charset="0"/>
                  </a:rPr>
                  <a:t> coordinate system.</a:t>
                </a:r>
              </a:p>
              <a:p>
                <a:r>
                  <a:rPr lang="en-US" dirty="0">
                    <a:latin typeface="Times New Roman" panose="02020603050405020304" pitchFamily="18" charset="0"/>
                    <a:cs typeface="Times New Roman" panose="02020603050405020304" pitchFamily="18" charset="0"/>
                  </a:rPr>
                  <a:t>● Break each force into components using this coordinate system.</a:t>
                </a:r>
              </a:p>
              <a:p>
                <a:r>
                  <a:rPr lang="en-US" dirty="0">
                    <a:latin typeface="Times New Roman" panose="02020603050405020304" pitchFamily="18" charset="0"/>
                    <a:cs typeface="Times New Roman" panose="02020603050405020304" pitchFamily="18" charset="0"/>
                  </a:rPr>
                  <a:t>● For each body, sum up all the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-components of the forces to an equation: </a:t>
                </a:r>
                <a14:m>
                  <m:oMath xmlns:m="http://schemas.openxmlformats.org/officeDocument/2006/math">
                    <m:nary>
                      <m:naryPr>
                        <m:chr m:val="∑"/>
                        <m:subHide m:val="on"/>
                        <m:supHide m:val="on"/>
                        <m:ctrlPr>
                          <a:rPr lang="en-US" i="1">
                            <a:latin typeface="Cambria Math" panose="02040503050406030204" pitchFamily="18" charset="0"/>
                            <a:cs typeface="Times New Roman" panose="020206030504050203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𝑚</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e>
                    </m:nary>
                  </m:oMath>
                </a14:m>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For each body, sum up all the </a:t>
                </a:r>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-components of the forces to an equation: </a:t>
                </a:r>
                <a14:m>
                  <m:oMath xmlns:m="http://schemas.openxmlformats.org/officeDocument/2006/math">
                    <m:nary>
                      <m:naryPr>
                        <m:chr m:val="∑"/>
                        <m:subHide m:val="on"/>
                        <m:supHide m:val="on"/>
                        <m:ctrlPr>
                          <a:rPr lang="en-US" i="1">
                            <a:latin typeface="Cambria Math" panose="02040503050406030204" pitchFamily="18" charset="0"/>
                            <a:cs typeface="Times New Roman" panose="020206030504050203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𝑦</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𝑚</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𝑦</m:t>
                            </m:r>
                          </m:sub>
                        </m:sSub>
                      </m:e>
                    </m:nary>
                  </m:oMath>
                </a14:m>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Use these equations to solve for unknown quantities.</a:t>
                </a:r>
              </a:p>
            </p:txBody>
          </p:sp>
        </mc:Choice>
        <mc:Fallback xmlns="">
          <p:sp>
            <p:nvSpPr>
              <p:cNvPr id="7" name="TextBox 6"/>
              <p:cNvSpPr txBox="1">
                <a:spLocks noRot="1" noChangeAspect="1" noMove="1" noResize="1" noEditPoints="1" noAdjustHandles="1" noChangeArrowheads="1" noChangeShapeType="1" noTextEdit="1"/>
              </p:cNvSpPr>
              <p:nvPr/>
            </p:nvSpPr>
            <p:spPr>
              <a:xfrm>
                <a:off x="259558" y="3084225"/>
                <a:ext cx="8647868" cy="2976584"/>
              </a:xfrm>
              <a:prstGeom prst="rect">
                <a:avLst/>
              </a:prstGeom>
              <a:blipFill>
                <a:blip r:embed="rId3"/>
                <a:stretch>
                  <a:fillRect l="-563" t="-1020" b="-12245"/>
                </a:stretch>
              </a:blipFill>
              <a:ln>
                <a:solidFill>
                  <a:schemeClr val="tx1"/>
                </a:solidFill>
              </a:ln>
            </p:spPr>
            <p:txBody>
              <a:bodyPr/>
              <a:lstStyle/>
              <a:p>
                <a:r>
                  <a:rPr lang="en-US">
                    <a:noFill/>
                  </a:rPr>
                  <a:t> </a:t>
                </a:r>
              </a:p>
            </p:txBody>
          </p:sp>
        </mc:Fallback>
      </mc:AlternateContent>
      <p:sp>
        <p:nvSpPr>
          <p:cNvPr id="8" name="TextBox 7"/>
          <p:cNvSpPr txBox="1"/>
          <p:nvPr/>
        </p:nvSpPr>
        <p:spPr>
          <a:xfrm>
            <a:off x="2705922" y="1131675"/>
            <a:ext cx="3755140" cy="646331"/>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A Review of Problem-Solving Strategy</a:t>
            </a:r>
          </a:p>
        </p:txBody>
      </p:sp>
      <p:sp>
        <p:nvSpPr>
          <p:cNvPr id="2" name="TextBox 1">
            <a:extLst>
              <a:ext uri="{FF2B5EF4-FFF2-40B4-BE49-F238E27FC236}">
                <a16:creationId xmlns:a16="http://schemas.microsoft.com/office/drawing/2014/main" id="{327D5212-8C71-4E1F-B94A-4E0D2608C7E2}"/>
              </a:ext>
            </a:extLst>
          </p:cNvPr>
          <p:cNvSpPr txBox="1"/>
          <p:nvPr/>
        </p:nvSpPr>
        <p:spPr>
          <a:xfrm>
            <a:off x="6839712" y="6519446"/>
            <a:ext cx="2459736" cy="338554"/>
          </a:xfrm>
          <a:prstGeom prst="rect">
            <a:avLst/>
          </a:prstGeom>
          <a:noFill/>
        </p:spPr>
        <p:txBody>
          <a:bodyPr wrap="square" rtlCol="0">
            <a:spAutoFit/>
          </a:bodyPr>
          <a:lstStyle/>
          <a:p>
            <a:r>
              <a:rPr lang="en-US" sz="1600" dirty="0"/>
              <a:t>Courtesy of Wenhao Wu</a:t>
            </a:r>
          </a:p>
        </p:txBody>
      </p:sp>
    </p:spTree>
    <p:extLst>
      <p:ext uri="{BB962C8B-B14F-4D97-AF65-F5344CB8AC3E}">
        <p14:creationId xmlns:p14="http://schemas.microsoft.com/office/powerpoint/2010/main" val="2715241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Application I – Example 5.5</a:t>
            </a:r>
          </a:p>
        </p:txBody>
      </p:sp>
      <p:sp>
        <p:nvSpPr>
          <p:cNvPr id="5" name="Content Placeholder 4"/>
          <p:cNvSpPr>
            <a:spLocks noGrp="1"/>
          </p:cNvSpPr>
          <p:nvPr>
            <p:ph idx="1"/>
          </p:nvPr>
        </p:nvSpPr>
        <p:spPr/>
        <p:txBody>
          <a:bodyPr/>
          <a:lstStyle/>
          <a:p>
            <a:r>
              <a:rPr lang="en-US" dirty="0"/>
              <a:t>This experiment works in your car, a bus, or even an amusement park ride!</a:t>
            </a:r>
          </a:p>
        </p:txBody>
      </p:sp>
      <p:sp>
        <p:nvSpPr>
          <p:cNvPr id="2" name="Footer Placeholder 1"/>
          <p:cNvSpPr>
            <a:spLocks noGrp="1"/>
          </p:cNvSpPr>
          <p:nvPr>
            <p:ph type="ftr" sz="quarter" idx="10"/>
          </p:nvPr>
        </p:nvSpPr>
        <p:spPr/>
        <p:txBody>
          <a:bodyPr/>
          <a:lstStyle/>
          <a:p>
            <a:pPr fontAlgn="base">
              <a:spcBef>
                <a:spcPct val="0"/>
              </a:spcBef>
              <a:spcAft>
                <a:spcPct val="0"/>
              </a:spcAft>
            </a:pPr>
            <a:r>
              <a:rPr lang="en-GB" dirty="0">
                <a:solidFill>
                  <a:srgbClr val="000000"/>
                </a:solidFill>
                <a:latin typeface="Times New Roman" panose="02020603050405020304" pitchFamily="18" charset="0"/>
                <a:ea typeface="ＭＳ Ｐゴシック"/>
                <a:cs typeface="Arial"/>
              </a:rPr>
              <a:t>© 2016 Pearson Education, Inc.</a:t>
            </a:r>
          </a:p>
        </p:txBody>
      </p:sp>
      <p:pic>
        <p:nvPicPr>
          <p:cNvPr id="8" name="Picture 7" descr="05_07_Figure.jpg"/>
          <p:cNvPicPr>
            <a:picLocks noChangeAspect="1"/>
          </p:cNvPicPr>
          <p:nvPr/>
        </p:nvPicPr>
        <p:blipFill rotWithShape="1">
          <a:blip r:embed="rId2" cstate="print">
            <a:extLst>
              <a:ext uri="{28A0092B-C50C-407E-A947-70E740481C1C}">
                <a14:useLocalDpi xmlns:a14="http://schemas.microsoft.com/office/drawing/2010/main" val="0"/>
              </a:ext>
            </a:extLst>
          </a:blip>
          <a:srcRect b="5056"/>
          <a:stretch/>
        </p:blipFill>
        <p:spPr>
          <a:xfrm>
            <a:off x="1906263" y="2456024"/>
            <a:ext cx="5331481" cy="2281626"/>
          </a:xfrm>
          <a:prstGeom prst="rect">
            <a:avLst/>
          </a:prstGeom>
        </p:spPr>
      </p:pic>
      <p:pic>
        <p:nvPicPr>
          <p:cNvPr id="9" name="Picture 8" descr="8.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1753" y="5011496"/>
            <a:ext cx="4765271" cy="856211"/>
          </a:xfrm>
          <a:prstGeom prst="rect">
            <a:avLst/>
          </a:prstGeom>
        </p:spPr>
      </p:pic>
      <p:sp>
        <p:nvSpPr>
          <p:cNvPr id="3" name="TextBox 2"/>
          <p:cNvSpPr txBox="1"/>
          <p:nvPr/>
        </p:nvSpPr>
        <p:spPr>
          <a:xfrm>
            <a:off x="4147456" y="5011496"/>
            <a:ext cx="449036" cy="646331"/>
          </a:xfrm>
          <a:prstGeom prst="rect">
            <a:avLst/>
          </a:prstGeom>
          <a:solidFill>
            <a:schemeClr val="bg1"/>
          </a:solidFill>
        </p:spPr>
        <p:txBody>
          <a:bodyPr wrap="square" rtlCol="0">
            <a:spAutoFit/>
          </a:bodyPr>
          <a:lstStyle/>
          <a:p>
            <a:pPr fontAlgn="base">
              <a:spcBef>
                <a:spcPct val="0"/>
              </a:spcBef>
              <a:spcAft>
                <a:spcPct val="0"/>
              </a:spcAft>
            </a:pPr>
            <a:r>
              <a:rPr lang="en-US" dirty="0">
                <a:solidFill>
                  <a:srgbClr val="000000"/>
                </a:solidFill>
                <a:latin typeface="Times New Roman" panose="02020603050405020304" pitchFamily="18" charset="0"/>
                <a:ea typeface="ＭＳ Ｐゴシック"/>
              </a:rPr>
              <a:t>sin</a:t>
            </a:r>
          </a:p>
        </p:txBody>
      </p:sp>
      <p:pic>
        <p:nvPicPr>
          <p:cNvPr id="13314" name="Picture 2">
            <a:extLst>
              <a:ext uri="{FF2B5EF4-FFF2-40B4-BE49-F238E27FC236}">
                <a16:creationId xmlns:a16="http://schemas.microsoft.com/office/drawing/2014/main" id="{C0C8427C-6D9A-40A7-B13A-0E62187B8C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437" y="5595468"/>
            <a:ext cx="2302990" cy="11521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476E288-D8B9-41A0-B583-D9D57E4BBBB5}"/>
              </a:ext>
            </a:extLst>
          </p:cNvPr>
          <p:cNvSpPr txBox="1"/>
          <p:nvPr/>
        </p:nvSpPr>
        <p:spPr>
          <a:xfrm>
            <a:off x="7955280" y="3575944"/>
            <a:ext cx="858167" cy="1207255"/>
          </a:xfrm>
          <a:prstGeom prst="rect">
            <a:avLst/>
          </a:prstGeom>
          <a:noFill/>
        </p:spPr>
        <p:txBody>
          <a:bodyPr wrap="square" rtlCol="0">
            <a:spAutoFit/>
          </a:bodyPr>
          <a:lstStyle/>
          <a:p>
            <a:endParaRPr lang="en-US"/>
          </a:p>
        </p:txBody>
      </p:sp>
      <p:pic>
        <p:nvPicPr>
          <p:cNvPr id="13316" name="Picture 4">
            <a:extLst>
              <a:ext uri="{FF2B5EF4-FFF2-40B4-BE49-F238E27FC236}">
                <a16:creationId xmlns:a16="http://schemas.microsoft.com/office/drawing/2014/main" id="{BD7AA6F6-8A50-4CC5-83F4-EB7778783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2697" y="3904297"/>
            <a:ext cx="1531303" cy="252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009824"/>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9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2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66">
                <a:gamma/>
                <a:shade val="66275"/>
                <a:invGamma/>
              </a:srgbClr>
            </a:gs>
            <a:gs pos="50000">
              <a:srgbClr val="FFFF66"/>
            </a:gs>
            <a:gs pos="100000">
              <a:srgbClr val="FFFF66">
                <a:gamma/>
                <a:shade val="66275"/>
                <a:invGamma/>
              </a:srgbClr>
            </a:gs>
          </a:gsLst>
          <a:lin ang="5400000" scaled="1"/>
        </a:gra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FFFF66">
                <a:gamma/>
                <a:shade val="66275"/>
                <a:invGamma/>
              </a:srgbClr>
            </a:gs>
            <a:gs pos="50000">
              <a:srgbClr val="FFFF66"/>
            </a:gs>
            <a:gs pos="100000">
              <a:srgbClr val="FFFF66">
                <a:gamma/>
                <a:shade val="66275"/>
                <a:invGamma/>
              </a:srgbClr>
            </a:gs>
          </a:gsLst>
          <a:lin ang="5400000" scaled="1"/>
        </a:gra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3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IBT2003">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IBT200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BT20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T20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T20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T20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T20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T20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T20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13280</TotalTime>
  <Words>6976</Words>
  <Application>Microsoft Office PowerPoint</Application>
  <PresentationFormat>On-screen Show (4:3)</PresentationFormat>
  <Paragraphs>562</Paragraphs>
  <Slides>61</Slides>
  <Notes>4</Notes>
  <HiddenSlides>0</HiddenSlides>
  <MMClips>2</MMClips>
  <ScaleCrop>false</ScaleCrop>
  <HeadingPairs>
    <vt:vector size="8" baseType="variant">
      <vt:variant>
        <vt:lpstr>Fonts Used</vt:lpstr>
      </vt:variant>
      <vt:variant>
        <vt:i4>10</vt:i4>
      </vt:variant>
      <vt:variant>
        <vt:lpstr>Theme</vt:lpstr>
      </vt:variant>
      <vt:variant>
        <vt:i4>12</vt:i4>
      </vt:variant>
      <vt:variant>
        <vt:lpstr>Embedded OLE Servers</vt:lpstr>
      </vt:variant>
      <vt:variant>
        <vt:i4>2</vt:i4>
      </vt:variant>
      <vt:variant>
        <vt:lpstr>Slide Titles</vt:lpstr>
      </vt:variant>
      <vt:variant>
        <vt:i4>61</vt:i4>
      </vt:variant>
    </vt:vector>
  </HeadingPairs>
  <TitlesOfParts>
    <vt:vector size="85" baseType="lpstr">
      <vt:lpstr>ＭＳ Ｐゴシック</vt:lpstr>
      <vt:lpstr>Arial</vt:lpstr>
      <vt:lpstr>Calibri</vt:lpstr>
      <vt:lpstr>Calibri Light</vt:lpstr>
      <vt:lpstr>Cambria Math</vt:lpstr>
      <vt:lpstr>Noto Sans Symbols</vt:lpstr>
      <vt:lpstr>Symbol</vt:lpstr>
      <vt:lpstr>Times New Roman</vt:lpstr>
      <vt:lpstr>Verdana</vt:lpstr>
      <vt:lpstr>Wingdings</vt:lpstr>
      <vt:lpstr>508 Lecture</vt:lpstr>
      <vt:lpstr>1_HA5Lect_template</vt:lpstr>
      <vt:lpstr>22_HA5Lect_template</vt:lpstr>
      <vt:lpstr>1_Default Design</vt:lpstr>
      <vt:lpstr>Default Design</vt:lpstr>
      <vt:lpstr>Office Theme</vt:lpstr>
      <vt:lpstr>2_Default Design</vt:lpstr>
      <vt:lpstr>23_HA5Lect_template</vt:lpstr>
      <vt:lpstr>IBT2003</vt:lpstr>
      <vt:lpstr>19_HA5Lect_template</vt:lpstr>
      <vt:lpstr>1_Office Theme</vt:lpstr>
      <vt:lpstr>4_HA5Lect_template</vt:lpstr>
      <vt:lpstr>Equation</vt:lpstr>
      <vt:lpstr>Equation.3</vt:lpstr>
      <vt:lpstr>PowerPoint Presentation</vt:lpstr>
      <vt:lpstr>The Conditions for a Particle to be in Equilibrium</vt:lpstr>
      <vt:lpstr>PowerPoint Presentation</vt:lpstr>
      <vt:lpstr>PowerPoint Presentation</vt:lpstr>
      <vt:lpstr> Problem 5. 1  4</vt:lpstr>
      <vt:lpstr>An Example Involving Two Systems –Example 5.4</vt:lpstr>
      <vt:lpstr>Let's Examine Applications of Newton's Second Law.  Non-equilibrium or Dynamic Problems</vt:lpstr>
      <vt:lpstr>PowerPoint Presentation</vt:lpstr>
      <vt:lpstr>Application I – Example 5.5</vt:lpstr>
      <vt:lpstr>The carts in the figure are held together by ropes and are accelerating to the right. The ropes do not stretch and have negligible mass. Which of the following statements is true about the magnitudes of the tension forces exerted by the ropes on the carts?</vt:lpstr>
      <vt:lpstr>Application II – Example 5.6</vt:lpstr>
      <vt:lpstr>PowerPoint Presentation</vt:lpstr>
      <vt:lpstr>Application Three – Example 5.7     An air track</vt:lpstr>
      <vt:lpstr>PowerPoint Presentation</vt:lpstr>
      <vt:lpstr>PowerPoint Presentation</vt:lpstr>
      <vt:lpstr>PowerPoint Presentation</vt:lpstr>
      <vt:lpstr>Cooperative Binding of Myosin to Tubulin</vt:lpstr>
      <vt:lpstr>PowerPoint Presentation</vt:lpstr>
      <vt:lpstr>5.3 Contact Force and Friction </vt:lpstr>
      <vt:lpstr>No Dependence on Surface Area</vt:lpstr>
      <vt:lpstr>Friction Changes as Forces Change – Figure 5.13</vt:lpstr>
      <vt:lpstr>PowerPoint Presentation</vt:lpstr>
      <vt:lpstr>A box against a wall</vt:lpstr>
      <vt:lpstr>PowerPoint Presentation</vt:lpstr>
      <vt:lpstr>PowerPoint Presentation</vt:lpstr>
      <vt:lpstr>PowerPoint Presentation</vt:lpstr>
      <vt:lpstr>PowerPoint Presentation</vt:lpstr>
      <vt:lpstr>To push or to pull a sled?</vt:lpstr>
      <vt:lpstr>PowerPoint Presentation</vt:lpstr>
      <vt:lpstr>PowerPoint Presentation</vt:lpstr>
      <vt:lpstr>PowerPoint Presentation</vt:lpstr>
      <vt:lpstr>An Example Involving Two Systems –Example 5.4 Two boxes</vt:lpstr>
      <vt:lpstr>The skier with friction </vt:lpstr>
      <vt:lpstr>PowerPoint Presentation</vt:lpstr>
      <vt:lpstr>How Much Effort to Move the Crate?</vt:lpstr>
      <vt:lpstr>PowerPoint Presentation</vt:lpstr>
      <vt:lpstr>Forces Applied at an Angle</vt:lpstr>
      <vt:lpstr>A Toboggan on a Steep Hill with Friction – </vt:lpstr>
      <vt:lpstr>PowerPoint Presentation</vt:lpstr>
      <vt:lpstr>PowerPoint Presentation</vt:lpstr>
      <vt:lpstr>PowerPoint Presentation</vt:lpstr>
      <vt:lpstr>PowerPoint Presentation</vt:lpstr>
      <vt:lpstr>Forces in Fluids – Figure 5.19</vt:lpstr>
      <vt:lpstr>An adult and a teenager go skydiving. The adult weighs twice as much as the teen, but they use identical parachutes that exert identical drag forces. After the parachutes have opened and the two people have reached terminal speed, how do their speeds compare?</vt:lpstr>
      <vt:lpstr>PowerPoint Presentation</vt:lpstr>
      <vt:lpstr>Elastic Forces </vt:lpstr>
      <vt:lpstr>Stretch a Spring to Weigh Objects – Example 5.14      Fishy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plane, a pulley and two boxes</vt:lpstr>
      <vt:lpstr>PowerPoint Presentation</vt:lpstr>
      <vt:lpstr>A plane, a pulley and two boxes</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Wenhao Wu</dc:creator>
  <cp:lastModifiedBy>Hans Schuessler</cp:lastModifiedBy>
  <cp:revision>544</cp:revision>
  <dcterms:created xsi:type="dcterms:W3CDTF">2017-01-18T03:01:20Z</dcterms:created>
  <dcterms:modified xsi:type="dcterms:W3CDTF">2023-09-01T22:34:07Z</dcterms:modified>
</cp:coreProperties>
</file>