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88" r:id="rId3"/>
    <p:sldMasterId id="2147483699" r:id="rId4"/>
    <p:sldMasterId id="2147483711" r:id="rId5"/>
    <p:sldMasterId id="2147483715" r:id="rId6"/>
    <p:sldMasterId id="2147483729" r:id="rId7"/>
    <p:sldMasterId id="2147483741" r:id="rId8"/>
  </p:sldMasterIdLst>
  <p:notesMasterIdLst>
    <p:notesMasterId r:id="rId76"/>
  </p:notesMasterIdLst>
  <p:sldIdLst>
    <p:sldId id="276" r:id="rId9"/>
    <p:sldId id="351" r:id="rId10"/>
    <p:sldId id="367" r:id="rId11"/>
    <p:sldId id="388" r:id="rId12"/>
    <p:sldId id="307" r:id="rId13"/>
    <p:sldId id="352" r:id="rId14"/>
    <p:sldId id="353" r:id="rId15"/>
    <p:sldId id="354" r:id="rId16"/>
    <p:sldId id="370" r:id="rId17"/>
    <p:sldId id="312" r:id="rId18"/>
    <p:sldId id="355" r:id="rId19"/>
    <p:sldId id="313" r:id="rId20"/>
    <p:sldId id="323" r:id="rId21"/>
    <p:sldId id="356" r:id="rId22"/>
    <p:sldId id="317" r:id="rId23"/>
    <p:sldId id="326" r:id="rId24"/>
    <p:sldId id="357" r:id="rId25"/>
    <p:sldId id="371" r:id="rId26"/>
    <p:sldId id="318" r:id="rId27"/>
    <p:sldId id="327" r:id="rId28"/>
    <p:sldId id="324" r:id="rId29"/>
    <p:sldId id="358" r:id="rId30"/>
    <p:sldId id="309" r:id="rId31"/>
    <p:sldId id="349" r:id="rId32"/>
    <p:sldId id="310" r:id="rId33"/>
    <p:sldId id="311" r:id="rId34"/>
    <p:sldId id="341" r:id="rId35"/>
    <p:sldId id="339" r:id="rId36"/>
    <p:sldId id="328" r:id="rId37"/>
    <p:sldId id="340" r:id="rId38"/>
    <p:sldId id="329" r:id="rId39"/>
    <p:sldId id="359" r:id="rId40"/>
    <p:sldId id="384" r:id="rId41"/>
    <p:sldId id="385" r:id="rId42"/>
    <p:sldId id="287" r:id="rId43"/>
    <p:sldId id="277" r:id="rId44"/>
    <p:sldId id="350" r:id="rId45"/>
    <p:sldId id="291" r:id="rId46"/>
    <p:sldId id="373" r:id="rId47"/>
    <p:sldId id="278" r:id="rId48"/>
    <p:sldId id="290" r:id="rId49"/>
    <p:sldId id="375" r:id="rId50"/>
    <p:sldId id="361" r:id="rId51"/>
    <p:sldId id="377" r:id="rId52"/>
    <p:sldId id="288" r:id="rId53"/>
    <p:sldId id="336" r:id="rId54"/>
    <p:sldId id="292" r:id="rId55"/>
    <p:sldId id="379" r:id="rId56"/>
    <p:sldId id="362" r:id="rId57"/>
    <p:sldId id="343" r:id="rId58"/>
    <p:sldId id="363" r:id="rId59"/>
    <p:sldId id="342" r:id="rId60"/>
    <p:sldId id="283" r:id="rId61"/>
    <p:sldId id="325" r:id="rId62"/>
    <p:sldId id="299" r:id="rId63"/>
    <p:sldId id="382" r:id="rId64"/>
    <p:sldId id="387" r:id="rId65"/>
    <p:sldId id="337" r:id="rId66"/>
    <p:sldId id="347" r:id="rId67"/>
    <p:sldId id="344" r:id="rId68"/>
    <p:sldId id="301" r:id="rId69"/>
    <p:sldId id="386" r:id="rId70"/>
    <p:sldId id="304" r:id="rId71"/>
    <p:sldId id="364" r:id="rId72"/>
    <p:sldId id="389" r:id="rId73"/>
    <p:sldId id="390" r:id="rId74"/>
    <p:sldId id="25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9" autoAdjust="0"/>
    <p:restoredTop sz="95851" autoAdjust="0"/>
  </p:normalViewPr>
  <p:slideViewPr>
    <p:cSldViewPr snapToGrid="0">
      <p:cViewPr varScale="1">
        <p:scale>
          <a:sx n="77" d="100"/>
          <a:sy n="77" d="100"/>
        </p:scale>
        <p:origin x="1800" y="5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G:\Carlos\Documents\Schuessler%20TA\Teaching\phys201\Fall%202023\Grades\Exam1\Exam%201%20Gradebook.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Results!$C$2:$C$114</cx:f>
        <cx:lvl ptCount="113" formatCode="General">
          <cx:pt idx="0">40</cx:pt>
          <cx:pt idx="3">95</cx:pt>
          <cx:pt idx="4">70</cx:pt>
          <cx:pt idx="5">40</cx:pt>
          <cx:pt idx="6">70</cx:pt>
          <cx:pt idx="7">70</cx:pt>
          <cx:pt idx="8">60</cx:pt>
          <cx:pt idx="9">45</cx:pt>
          <cx:pt idx="10">95</cx:pt>
          <cx:pt idx="11">45</cx:pt>
          <cx:pt idx="12">40</cx:pt>
          <cx:pt idx="13">65</cx:pt>
          <cx:pt idx="14">60</cx:pt>
          <cx:pt idx="15">80</cx:pt>
          <cx:pt idx="16">35</cx:pt>
          <cx:pt idx="17">70</cx:pt>
          <cx:pt idx="18">75</cx:pt>
          <cx:pt idx="19">55.000000000000007</cx:pt>
          <cx:pt idx="20">65</cx:pt>
          <cx:pt idx="22">40</cx:pt>
          <cx:pt idx="23">30</cx:pt>
          <cx:pt idx="24">40</cx:pt>
          <cx:pt idx="25">75</cx:pt>
          <cx:pt idx="26">45</cx:pt>
          <cx:pt idx="27">40</cx:pt>
          <cx:pt idx="28">60</cx:pt>
          <cx:pt idx="29">30</cx:pt>
          <cx:pt idx="30">65</cx:pt>
          <cx:pt idx="31">65</cx:pt>
          <cx:pt idx="33">95</cx:pt>
          <cx:pt idx="34">20</cx:pt>
          <cx:pt idx="35">85</cx:pt>
          <cx:pt idx="36">30</cx:pt>
          <cx:pt idx="37">30</cx:pt>
          <cx:pt idx="38">30</cx:pt>
          <cx:pt idx="39">85</cx:pt>
          <cx:pt idx="41">30</cx:pt>
          <cx:pt idx="42">70</cx:pt>
          <cx:pt idx="43">35</cx:pt>
          <cx:pt idx="44">95</cx:pt>
          <cx:pt idx="45">90</cx:pt>
          <cx:pt idx="46">85</cx:pt>
          <cx:pt idx="47">30</cx:pt>
          <cx:pt idx="48">50</cx:pt>
          <cx:pt idx="49">90</cx:pt>
          <cx:pt idx="50">75</cx:pt>
          <cx:pt idx="51">30</cx:pt>
          <cx:pt idx="52">85</cx:pt>
          <cx:pt idx="54">15</cx:pt>
          <cx:pt idx="55">45</cx:pt>
          <cx:pt idx="56">45</cx:pt>
          <cx:pt idx="57">75</cx:pt>
          <cx:pt idx="58">35</cx:pt>
          <cx:pt idx="59">80</cx:pt>
          <cx:pt idx="60">35</cx:pt>
          <cx:pt idx="61">30</cx:pt>
          <cx:pt idx="64">85</cx:pt>
          <cx:pt idx="65">55.000000000000007</cx:pt>
          <cx:pt idx="66">40</cx:pt>
          <cx:pt idx="67">40</cx:pt>
          <cx:pt idx="68">45</cx:pt>
          <cx:pt idx="69">35</cx:pt>
          <cx:pt idx="70">75</cx:pt>
          <cx:pt idx="71">65</cx:pt>
          <cx:pt idx="72">35</cx:pt>
          <cx:pt idx="73">45</cx:pt>
          <cx:pt idx="74">30</cx:pt>
          <cx:pt idx="75">80</cx:pt>
          <cx:pt idx="76">50</cx:pt>
          <cx:pt idx="77">50</cx:pt>
          <cx:pt idx="78">25</cx:pt>
          <cx:pt idx="79">45</cx:pt>
          <cx:pt idx="80">90</cx:pt>
          <cx:pt idx="81">30</cx:pt>
          <cx:pt idx="82">55.000000000000007</cx:pt>
          <cx:pt idx="83">85</cx:pt>
          <cx:pt idx="84">80</cx:pt>
          <cx:pt idx="85">75</cx:pt>
          <cx:pt idx="86">45</cx:pt>
          <cx:pt idx="88">10</cx:pt>
          <cx:pt idx="89">80</cx:pt>
          <cx:pt idx="90">90</cx:pt>
          <cx:pt idx="91">60</cx:pt>
          <cx:pt idx="92">40</cx:pt>
          <cx:pt idx="93">55.000000000000007</cx:pt>
          <cx:pt idx="94">35</cx:pt>
          <cx:pt idx="95">75</cx:pt>
          <cx:pt idx="96">70</cx:pt>
          <cx:pt idx="97">20</cx:pt>
          <cx:pt idx="98">40</cx:pt>
          <cx:pt idx="99">30</cx:pt>
          <cx:pt idx="100">60</cx:pt>
          <cx:pt idx="101">40</cx:pt>
          <cx:pt idx="102">45</cx:pt>
          <cx:pt idx="103">35</cx:pt>
          <cx:pt idx="104">90</cx:pt>
          <cx:pt idx="105">45</cx:pt>
          <cx:pt idx="106">55.000000000000007</cx:pt>
          <cx:pt idx="108">75</cx:pt>
          <cx:pt idx="109">70</cx:pt>
          <cx:pt idx="110">70</cx:pt>
          <cx:pt idx="111">65</cx:pt>
          <cx:pt idx="112">60</cx:pt>
        </cx:lvl>
      </cx:numDim>
    </cx:data>
  </cx:chartData>
  <cx:chart>
    <cx:plotArea>
      <cx:plotAreaRegion>
        <cx:series layoutId="clusteredColumn" uniqueId="{F153823E-7F02-484D-96B7-60EEE1503A10}">
          <cx:dataLabels>
            <cx:visibility seriesName="0" categoryName="0" value="1"/>
          </cx:dataLabels>
          <cx:dataId val="0"/>
          <cx:layoutPr>
            <cx:binning intervalClosed="r">
              <cx:binSize val="5"/>
            </cx:binning>
          </cx:layoutPr>
        </cx:series>
      </cx:plotAreaRegion>
      <cx:axis id="0">
        <cx:catScaling gapWidth="0"/>
        <cx:title>
          <cx:tx>
            <cx:txData>
              <cx:v>Grade</cx:v>
            </cx:txData>
          </cx:tx>
          <cx:txPr>
            <a:bodyPr spcFirstLastPara="1" vertOverflow="ellipsis" horzOverflow="overflow" wrap="square" lIns="0" tIns="0" rIns="0" bIns="0" anchor="ctr" anchorCtr="1"/>
            <a:lstStyle/>
            <a:p>
              <a:pPr algn="ctr" rtl="0">
                <a:defRPr sz="1000" b="1"/>
              </a:pPr>
              <a:r>
                <a:rPr lang="en-US" sz="1000" b="1" i="0" u="none" strike="noStrike" baseline="0">
                  <a:solidFill>
                    <a:sysClr val="windowText" lastClr="000000">
                      <a:lumMod val="65000"/>
                      <a:lumOff val="35000"/>
                    </a:sysClr>
                  </a:solidFill>
                  <a:latin typeface="Calibri" panose="020F0502020204030204"/>
                </a:rPr>
                <a:t>Grade</a:t>
              </a:r>
            </a:p>
          </cx:txPr>
        </cx:title>
        <cx:tickLabels/>
        <cx:txPr>
          <a:bodyPr spcFirstLastPara="1" vertOverflow="ellipsis" horzOverflow="overflow" wrap="square" lIns="0" tIns="0" rIns="0" bIns="0" anchor="ctr" anchorCtr="1"/>
          <a:lstStyle/>
          <a:p>
            <a:pPr algn="ctr" rtl="0">
              <a:defRPr sz="1000" b="1"/>
            </a:pPr>
            <a:endParaRPr lang="en-US" sz="1000" b="1" i="0" u="none" strike="noStrike" baseline="0">
              <a:solidFill>
                <a:sysClr val="windowText" lastClr="000000">
                  <a:lumMod val="65000"/>
                  <a:lumOff val="35000"/>
                </a:sysClr>
              </a:solidFill>
              <a:latin typeface="Calibri" panose="020F0502020204030204"/>
            </a:endParaRPr>
          </a:p>
        </cx:txPr>
      </cx:axis>
      <cx:axis id="1">
        <cx:valScaling/>
        <cx:title>
          <cx:tx>
            <cx:txData>
              <cx:v># of students</cx:v>
            </cx:txData>
          </cx:tx>
          <cx:txPr>
            <a:bodyPr spcFirstLastPara="1" vertOverflow="ellipsis" horzOverflow="overflow" wrap="square" lIns="0" tIns="0" rIns="0" bIns="0" anchor="ctr" anchorCtr="1"/>
            <a:lstStyle/>
            <a:p>
              <a:pPr algn="ctr" rtl="0">
                <a:defRPr sz="1000" b="1"/>
              </a:pPr>
              <a:r>
                <a:rPr lang="en-US" sz="1000" b="1" i="0" u="none" strike="noStrike" baseline="0">
                  <a:solidFill>
                    <a:sysClr val="windowText" lastClr="000000">
                      <a:lumMod val="65000"/>
                      <a:lumOff val="35000"/>
                    </a:sysClr>
                  </a:solidFill>
                  <a:latin typeface="Calibri" panose="020F0502020204030204"/>
                </a:rPr>
                <a:t># of students</a:t>
              </a:r>
            </a:p>
          </cx:txPr>
        </cx:title>
        <cx:majorGridlines/>
        <cx:tickLabels/>
        <cx:txPr>
          <a:bodyPr spcFirstLastPara="1" vertOverflow="ellipsis" horzOverflow="overflow" wrap="square" lIns="0" tIns="0" rIns="0" bIns="0" anchor="ctr" anchorCtr="1"/>
          <a:lstStyle/>
          <a:p>
            <a:pPr algn="ctr" rtl="0">
              <a:defRPr sz="1000" b="1"/>
            </a:pPr>
            <a:endParaRPr lang="en-US" sz="1000" b="1"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702DE-5B0D-4B30-92EE-A28E1660656D}" type="datetimeFigureOut">
              <a:rPr lang="en-US" smtClean="0"/>
              <a:t>9/19/2023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61809-6673-4F45-8AF8-8487780D33DC}" type="slidenum">
              <a:rPr lang="en-US" smtClean="0"/>
              <a:t>‹#›</a:t>
            </a:fld>
            <a:endParaRPr lang="en-US"/>
          </a:p>
        </p:txBody>
      </p:sp>
    </p:spTree>
    <p:extLst>
      <p:ext uri="{BB962C8B-B14F-4D97-AF65-F5344CB8AC3E}">
        <p14:creationId xmlns:p14="http://schemas.microsoft.com/office/powerpoint/2010/main" val="306256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81544D-272D-B840-A322-42D87597A087}" type="slidenum">
              <a:rPr kumimoji="1" 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
        <p:nvSpPr>
          <p:cNvPr id="67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7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Figure 6.3</a:t>
            </a:r>
            <a:endParaRPr lang="en-US" dirty="0">
              <a:solidFill>
                <a:srgbClr val="000000"/>
              </a:solidFill>
            </a:endParaRPr>
          </a:p>
        </p:txBody>
      </p:sp>
    </p:spTree>
    <p:extLst>
      <p:ext uri="{BB962C8B-B14F-4D97-AF65-F5344CB8AC3E}">
        <p14:creationId xmlns:p14="http://schemas.microsoft.com/office/powerpoint/2010/main" val="1542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a) go over the top of the  moguls.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D06030-A43E-3640-991B-A2F99FE93F48}" type="slidenum">
              <a:rPr kumimoji="1" 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77862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b)</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D06030-A43E-3640-991B-A2F99FE93F48}" type="slidenum">
              <a:rPr kumimoji="1" 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73844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c)</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D06030-A43E-3640-991B-A2F99FE93F48}" type="slidenum">
              <a:rPr kumimoji="1" 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87166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EA560-CCF0-AC4A-BD7D-ABAC8D0B0941}" type="slidenum">
              <a:rPr kumimoji="1" lang="en-US" sz="12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sz="12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p:txBody>
          <a:bodyPr/>
          <a:lstStyle/>
          <a:p>
            <a:r>
              <a:rPr lang="en-US" dirty="0"/>
              <a:t>Answer: D</a:t>
            </a:r>
          </a:p>
        </p:txBody>
      </p:sp>
    </p:spTree>
    <p:extLst>
      <p:ext uri="{BB962C8B-B14F-4D97-AF65-F5344CB8AC3E}">
        <p14:creationId xmlns:p14="http://schemas.microsoft.com/office/powerpoint/2010/main" val="35159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E94B80-9A43-5748-A0B5-A80F7BBCCD02}" type="slidenum">
              <a:rPr kumimoji="1" lang="en-US" sz="12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sz="12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r>
              <a:rPr lang="en-US" dirty="0"/>
              <a:t>Answer: C</a:t>
            </a:r>
          </a:p>
        </p:txBody>
      </p:sp>
    </p:spTree>
    <p:extLst>
      <p:ext uri="{BB962C8B-B14F-4D97-AF65-F5344CB8AC3E}">
        <p14:creationId xmlns:p14="http://schemas.microsoft.com/office/powerpoint/2010/main" val="423678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510DE9-7EF1-40C5-90AA-4C657746CA9B}"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62159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10DE9-7EF1-40C5-90AA-4C657746CA9B}"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214301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10DE9-7EF1-40C5-90AA-4C657746CA9B}"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84013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endParaRPr kumimoji="0" lang="en-US" dirty="0">
              <a:solidFill>
                <a:srgbClr val="BBE0E3"/>
              </a:solidFill>
              <a:latin typeface="Arial" charset="0"/>
              <a:ea typeface="ＭＳ Ｐゴシック"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0" lang="en-US" sz="2800" dirty="0">
                <a:solidFill>
                  <a:srgbClr val="FFFFFF"/>
                </a:solidFill>
                <a:latin typeface="Arial" charset="0"/>
                <a:ea typeface="ＭＳ Ｐゴシック" charset="0"/>
              </a:rPr>
              <a:t>Chapter 6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376942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8001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179653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175711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37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22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2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2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249953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581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lIns="0" tIns="0" rIns="0" bIns="0"/>
          <a:lstStyle>
            <a:lvl1pPr indent="-255600">
              <a:defRPr sz="2400">
                <a:latin typeface="+mn-lt"/>
              </a:defRPr>
            </a:lvl1pPr>
          </a:lstStyle>
          <a:p>
            <a:pPr lvl="0"/>
            <a:r>
              <a:rPr lang="en-US" dirty="0"/>
              <a:t>Edit Master text styles</a:t>
            </a:r>
          </a:p>
        </p:txBody>
      </p:sp>
    </p:spTree>
    <p:extLst>
      <p:ext uri="{BB962C8B-B14F-4D97-AF65-F5344CB8AC3E}">
        <p14:creationId xmlns:p14="http://schemas.microsoft.com/office/powerpoint/2010/main" val="2843602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indent="-255600">
              <a:defRPr sz="2400">
                <a:latin typeface="+mn-lt"/>
              </a:defRPr>
            </a:lvl1p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L="256032" indent="-255600">
              <a:defRPr lang="en-US" sz="2400" b="0" i="0" u="none" strike="noStrike" cap="none" dirty="0">
                <a:solidFill>
                  <a:schemeClr val="dk1"/>
                </a:solidFill>
                <a:latin typeface="+mn-lt"/>
                <a:ea typeface="Arial"/>
                <a:cs typeface="Arial"/>
                <a:sym typeface="Arial"/>
              </a:defRPr>
            </a:lvl1pPr>
          </a:lstStyle>
          <a:p>
            <a:pPr marL="256032" marR="0" lvl="0" indent="-255600" algn="l" rtl="0">
              <a:lnSpc>
                <a:spcPct val="100000"/>
              </a:lnSpc>
              <a:spcBef>
                <a:spcPts val="1500"/>
              </a:spcBef>
              <a:spcAft>
                <a:spcPts val="0"/>
              </a:spcAft>
              <a:buClr>
                <a:srgbClr val="007FA3"/>
              </a:buClr>
              <a:buSzPct val="100000"/>
              <a:buFont typeface="Arial"/>
              <a:buChar char="•"/>
            </a:pPr>
            <a:r>
              <a:rPr lang="en-US" dirty="0"/>
              <a:t>Edit Master text styles</a:t>
            </a:r>
          </a:p>
        </p:txBody>
      </p:sp>
    </p:spTree>
    <p:extLst>
      <p:ext uri="{BB962C8B-B14F-4D97-AF65-F5344CB8AC3E}">
        <p14:creationId xmlns:p14="http://schemas.microsoft.com/office/powerpoint/2010/main" val="350740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10DE9-7EF1-40C5-90AA-4C657746CA9B}"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04765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141605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3173413"/>
            <a:ext cx="8229600" cy="1339636"/>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lIns="0" tIns="0" rIns="0" bIns="0"/>
          <a:lstStyle>
            <a:lvl1pPr>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63352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4"/>
          </p:nvPr>
        </p:nvSpPr>
        <p:spPr>
          <a:xfrm>
            <a:off x="457200" y="2743198"/>
            <a:ext cx="8229600" cy="102103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8"/>
            <a:ext cx="8232128" cy="98480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24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4"/>
          </p:nvPr>
        </p:nvSpPr>
        <p:spPr>
          <a:xfrm>
            <a:off x="457200" y="2392649"/>
            <a:ext cx="8229600" cy="739698"/>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lIns="0" tIns="0" rIns="0" bIns="0"/>
          <a:lstStyle>
            <a:lvl1pPr indent="-255600">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908349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4"/>
          </p:nvPr>
        </p:nvSpPr>
        <p:spPr>
          <a:xfrm>
            <a:off x="457200" y="2392649"/>
            <a:ext cx="4124325" cy="739698"/>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4126853" cy="813243"/>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a:lstStyle>
            <a:lvl1pPr indent="-255600">
              <a:defRPr/>
            </a:lvl1pPr>
            <a:lvl2pPr indent="-284400">
              <a:defRPr/>
            </a:lvl2pPr>
            <a:lvl3pPr indent="-2304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4124325" cy="693152"/>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4124325" cy="659559"/>
          </a:xfrm>
        </p:spPr>
        <p:txBody>
          <a:bodyPr/>
          <a:lstStyle>
            <a:lvl1pPr indent="-2556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9"/>
          </p:nvPr>
        </p:nvSpPr>
        <p:spPr>
          <a:xfrm>
            <a:off x="5267325" y="2392363"/>
            <a:ext cx="3419475" cy="73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20"/>
          </p:nvPr>
        </p:nvSpPr>
        <p:spPr>
          <a:xfrm>
            <a:off x="5267325" y="3369563"/>
            <a:ext cx="3419475" cy="790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7995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228967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012996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F5AB02F-4F05-49F1-8972-00DEC5E678E0}" type="slidenum">
              <a:rPr lang="en-US" altLang="zh-CN"/>
              <a:pPr/>
              <a:t>‹#›</a:t>
            </a:fld>
            <a:endParaRPr lang="en-US" altLang="zh-CN"/>
          </a:p>
        </p:txBody>
      </p:sp>
    </p:spTree>
    <p:extLst>
      <p:ext uri="{BB962C8B-B14F-4D97-AF65-F5344CB8AC3E}">
        <p14:creationId xmlns:p14="http://schemas.microsoft.com/office/powerpoint/2010/main" val="4179778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73B2EBB-F3A0-4DC7-AE8C-C63ED9C59FE1}" type="slidenum">
              <a:rPr lang="en-US" altLang="zh-CN"/>
              <a:pPr/>
              <a:t>‹#›</a:t>
            </a:fld>
            <a:endParaRPr lang="en-US" altLang="zh-CN"/>
          </a:p>
        </p:txBody>
      </p:sp>
    </p:spTree>
    <p:extLst>
      <p:ext uri="{BB962C8B-B14F-4D97-AF65-F5344CB8AC3E}">
        <p14:creationId xmlns:p14="http://schemas.microsoft.com/office/powerpoint/2010/main" val="2731753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9ADBF7C-813E-43D9-B0CF-C302A2064F4B}" type="slidenum">
              <a:rPr lang="en-US" altLang="zh-CN"/>
              <a:pPr/>
              <a:t>‹#›</a:t>
            </a:fld>
            <a:endParaRPr lang="en-US" altLang="zh-CN"/>
          </a:p>
        </p:txBody>
      </p:sp>
    </p:spTree>
    <p:extLst>
      <p:ext uri="{BB962C8B-B14F-4D97-AF65-F5344CB8AC3E}">
        <p14:creationId xmlns:p14="http://schemas.microsoft.com/office/powerpoint/2010/main" val="126247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26E6C4A-C5A3-4752-9CA8-8672F563719F}" type="slidenum">
              <a:rPr lang="en-US" altLang="zh-CN"/>
              <a:pPr/>
              <a:t>‹#›</a:t>
            </a:fld>
            <a:endParaRPr lang="en-US" altLang="zh-CN"/>
          </a:p>
        </p:txBody>
      </p:sp>
    </p:spTree>
    <p:extLst>
      <p:ext uri="{BB962C8B-B14F-4D97-AF65-F5344CB8AC3E}">
        <p14:creationId xmlns:p14="http://schemas.microsoft.com/office/powerpoint/2010/main" val="8946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10DE9-7EF1-40C5-90AA-4C657746CA9B}"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234335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5B6197B6-3DBE-4879-8CCD-B6D1B20462B5}" type="slidenum">
              <a:rPr lang="en-US" altLang="zh-CN"/>
              <a:pPr/>
              <a:t>‹#›</a:t>
            </a:fld>
            <a:endParaRPr lang="en-US" altLang="zh-CN"/>
          </a:p>
        </p:txBody>
      </p:sp>
    </p:spTree>
    <p:extLst>
      <p:ext uri="{BB962C8B-B14F-4D97-AF65-F5344CB8AC3E}">
        <p14:creationId xmlns:p14="http://schemas.microsoft.com/office/powerpoint/2010/main" val="3309632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420DFD09-2D6A-4F00-A57D-CDE441961726}" type="slidenum">
              <a:rPr lang="en-US" altLang="zh-CN"/>
              <a:pPr/>
              <a:t>‹#›</a:t>
            </a:fld>
            <a:endParaRPr lang="en-US" altLang="zh-CN"/>
          </a:p>
        </p:txBody>
      </p:sp>
    </p:spTree>
    <p:extLst>
      <p:ext uri="{BB962C8B-B14F-4D97-AF65-F5344CB8AC3E}">
        <p14:creationId xmlns:p14="http://schemas.microsoft.com/office/powerpoint/2010/main" val="3710201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795E6E4E-9097-41A9-BE15-67D47612FAD5}" type="slidenum">
              <a:rPr lang="en-US" altLang="zh-CN"/>
              <a:pPr/>
              <a:t>‹#›</a:t>
            </a:fld>
            <a:endParaRPr lang="en-US" altLang="zh-CN"/>
          </a:p>
        </p:txBody>
      </p:sp>
    </p:spTree>
    <p:extLst>
      <p:ext uri="{BB962C8B-B14F-4D97-AF65-F5344CB8AC3E}">
        <p14:creationId xmlns:p14="http://schemas.microsoft.com/office/powerpoint/2010/main" val="1712701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45CCBBB-6FB0-4AFE-B68E-31DC1F70B274}" type="slidenum">
              <a:rPr lang="en-US" altLang="zh-CN"/>
              <a:pPr/>
              <a:t>‹#›</a:t>
            </a:fld>
            <a:endParaRPr lang="en-US" altLang="zh-CN"/>
          </a:p>
        </p:txBody>
      </p:sp>
    </p:spTree>
    <p:extLst>
      <p:ext uri="{BB962C8B-B14F-4D97-AF65-F5344CB8AC3E}">
        <p14:creationId xmlns:p14="http://schemas.microsoft.com/office/powerpoint/2010/main" val="3753245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801F79F-9ED8-45BE-A5DC-E3A218E891DB}" type="slidenum">
              <a:rPr lang="en-US" altLang="zh-CN"/>
              <a:pPr/>
              <a:t>‹#›</a:t>
            </a:fld>
            <a:endParaRPr lang="en-US" altLang="zh-CN"/>
          </a:p>
        </p:txBody>
      </p:sp>
    </p:spTree>
    <p:extLst>
      <p:ext uri="{BB962C8B-B14F-4D97-AF65-F5344CB8AC3E}">
        <p14:creationId xmlns:p14="http://schemas.microsoft.com/office/powerpoint/2010/main" val="341974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41BD1A9-FA73-4BC7-A1EA-3EAD8CD71559}" type="slidenum">
              <a:rPr lang="en-US" altLang="zh-CN"/>
              <a:pPr/>
              <a:t>‹#›</a:t>
            </a:fld>
            <a:endParaRPr lang="en-US" altLang="zh-CN"/>
          </a:p>
        </p:txBody>
      </p:sp>
    </p:spTree>
    <p:extLst>
      <p:ext uri="{BB962C8B-B14F-4D97-AF65-F5344CB8AC3E}">
        <p14:creationId xmlns:p14="http://schemas.microsoft.com/office/powerpoint/2010/main" val="1903283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56A8A9A-2D32-4207-AD4A-F7E28CA7F8EF}" type="slidenum">
              <a:rPr lang="en-US" altLang="zh-CN"/>
              <a:pPr/>
              <a:t>‹#›</a:t>
            </a:fld>
            <a:endParaRPr lang="en-US" altLang="zh-CN"/>
          </a:p>
        </p:txBody>
      </p:sp>
    </p:spTree>
    <p:extLst>
      <p:ext uri="{BB962C8B-B14F-4D97-AF65-F5344CB8AC3E}">
        <p14:creationId xmlns:p14="http://schemas.microsoft.com/office/powerpoint/2010/main" val="1584575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36612"/>
            <a:ext cx="6569075" cy="584776"/>
          </a:xfrm>
          <a:extLst>
            <a:ext uri="{909E8E84-426E-40DD-AFC4-6F175D3DCCD1}">
              <a14:hiddenFill xmlns:a14="http://schemas.microsoft.com/office/drawing/2010/main">
                <a:solidFill>
                  <a:schemeClr val="accent1"/>
                </a:solidFill>
              </a14:hiddenFill>
            </a:ext>
          </a:extLst>
        </p:spPr>
        <p:txBody>
          <a:bodyPr lIns="91440"/>
          <a:lstStyle>
            <a:lvl1pPr algn="l">
              <a:defRPr sz="3200" b="1">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dirty="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endParaRPr kumimoji="0" lang="en-US" dirty="0">
              <a:solidFill>
                <a:srgbClr val="AF3D92"/>
              </a:solidFill>
              <a:latin typeface="Arial" charset="0"/>
              <a:ea typeface="ＭＳ Ｐゴシック"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0" lang="en-US" sz="2800" dirty="0">
                <a:solidFill>
                  <a:srgbClr val="FFFFFF"/>
                </a:solidFill>
                <a:latin typeface="Arial" charset="0"/>
                <a:ea typeface="ＭＳ Ｐゴシック" charset="0"/>
              </a:rPr>
              <a:t>Chapter 6 Clicker Questions</a:t>
            </a:r>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3095583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611670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28430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510DE9-7EF1-40C5-90AA-4C657746CA9B}"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942481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5D2430-30CD-4B71-9988-8D41EE10FED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8064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FE40A2-30FD-4A01-BB57-9E20AC9B1217}"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99174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C6BAC1-7E92-4BE7-B0B7-1A457BC3DF6F}"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2902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27897E-9A93-429E-B9A2-1092FEDDB0F4}"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42482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9FE8D9-6467-449A-A65E-792EC3705D27}"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32600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CA3377-6480-49DA-B32F-915C2EC96F8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74699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3AAD46-EBBA-41AE-98CB-0E2F86EA46D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35547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397F4C-0630-4681-956C-AE917A25E13E}"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05121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F353AA-C61F-4447-9ED6-E4ED4D86103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59205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C209D6-2F30-46A1-98A7-B1F1A71EFA97}"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328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10DE9-7EF1-40C5-90AA-4C657746CA9B}"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786641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68969F-F711-4044-BEED-DA3A7740041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4162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E3CE11-82FD-4ABB-90B7-32E3F0E8DBF4}"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5055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FC0EE3-83BC-44EB-9394-E266A6CC5624}"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23647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457200"/>
          </a:xfrm>
          <a:extLst>
            <a:ext uri="{909E8E84-426E-40DD-AFC4-6F175D3DCCD1}">
              <a14:hiddenFill xmlns:a14="http://schemas.microsoft.com/office/drawing/2010/main">
                <a:solidFill>
                  <a:schemeClr val="accent1"/>
                </a:solidFill>
              </a14:hiddenFill>
            </a:ext>
          </a:extLst>
        </p:spPr>
        <p:txBody>
          <a:bodyPr lIns="91440"/>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5" y="3811588"/>
            <a:ext cx="6569075"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buFontTx/>
              <a:buNone/>
              <a:defRPr sz="2400"/>
            </a:lvl1pPr>
          </a:lstStyle>
          <a:p>
            <a:pPr lvl="0"/>
            <a:r>
              <a:rPr lang="en-US" noProof="0"/>
              <a:t>Click to edit Master subtitle style</a:t>
            </a:r>
          </a:p>
        </p:txBody>
      </p:sp>
      <p:sp>
        <p:nvSpPr>
          <p:cNvPr id="4101" name="Rectangle 5"/>
          <p:cNvSpPr>
            <a:spLocks noChangeArrowheads="1"/>
          </p:cNvSpPr>
          <p:nvPr/>
        </p:nvSpPr>
        <p:spPr bwMode="auto">
          <a:xfrm>
            <a:off x="0" y="0"/>
            <a:ext cx="9144000" cy="6096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kumimoji="0" lang="en-US" sz="1200" dirty="0">
              <a:solidFill>
                <a:srgbClr val="000000"/>
              </a:solidFill>
              <a:latin typeface="Arial" charset="0"/>
              <a:ea typeface="ＭＳ Ｐゴシック"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0" lang="en-US" sz="2800" dirty="0">
                <a:solidFill>
                  <a:srgbClr val="FFFFFF"/>
                </a:solidFill>
                <a:latin typeface="Arial" charset="0"/>
                <a:ea typeface="ＭＳ Ｐゴシック" charset="0"/>
              </a:rPr>
              <a:t>Chapter X Lecture</a:t>
            </a:r>
          </a:p>
        </p:txBody>
      </p:sp>
      <p:sp>
        <p:nvSpPr>
          <p:cNvPr id="4104" name="Rectangle 8"/>
          <p:cNvSpPr>
            <a:spLocks noChangeArrowheads="1"/>
          </p:cNvSpPr>
          <p:nvPr userDrawn="1"/>
        </p:nvSpPr>
        <p:spPr bwMode="gray">
          <a:xfrm>
            <a:off x="0" y="6400800"/>
            <a:ext cx="9144000" cy="457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0" hangingPunct="0"/>
            <a:endParaRPr kumimoji="0" lang="en-US" sz="1200" dirty="0">
              <a:solidFill>
                <a:srgbClr val="000000"/>
              </a:solidFill>
              <a:latin typeface="Arial" charset="0"/>
              <a:ea typeface="ＭＳ Ｐゴシック" charset="0"/>
            </a:endParaRPr>
          </a:p>
        </p:txBody>
      </p:sp>
      <p:pic>
        <p:nvPicPr>
          <p:cNvPr id="4107" name="Picture 11"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extLst>
            <a:ext uri="{909E8E84-426E-40DD-AFC4-6F175D3DCCD1}">
              <a14:hiddenFill xmlns:a14="http://schemas.microsoft.com/office/drawing/2010/main">
                <a:solidFill>
                  <a:srgbClr val="FFFFFF"/>
                </a:solidFill>
              </a14:hiddenFill>
            </a:ext>
          </a:extLst>
        </p:spPr>
      </p:pic>
      <p:sp>
        <p:nvSpPr>
          <p:cNvPr id="4110" name="Line 14"/>
          <p:cNvSpPr>
            <a:spLocks noChangeShapeType="1"/>
          </p:cNvSpPr>
          <p:nvPr userDrawn="1"/>
        </p:nvSpPr>
        <p:spPr bwMode="gray">
          <a:xfrm>
            <a:off x="0" y="6397625"/>
            <a:ext cx="9139238"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kumimoji="0" lang="en-US" sz="1200" dirty="0">
              <a:solidFill>
                <a:srgbClr val="000000"/>
              </a:solidFill>
              <a:latin typeface="Arial" charset="0"/>
              <a:ea typeface="ＭＳ Ｐゴシック" charset="0"/>
            </a:endParaRPr>
          </a:p>
        </p:txBody>
      </p:sp>
      <p:sp>
        <p:nvSpPr>
          <p:cNvPr id="4111" name="Text Box 15"/>
          <p:cNvSpPr txBox="1">
            <a:spLocks noChangeArrowheads="1"/>
          </p:cNvSpPr>
          <p:nvPr userDrawn="1"/>
        </p:nvSpPr>
        <p:spPr bwMode="auto">
          <a:xfrm>
            <a:off x="457200" y="881063"/>
            <a:ext cx="844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kumimoji="0" lang="en-US" sz="3600" b="1" dirty="0">
                <a:solidFill>
                  <a:srgbClr val="000000"/>
                </a:solidFill>
                <a:latin typeface="Arial" charset="0"/>
                <a:ea typeface="ＭＳ Ｐゴシック" charset="0"/>
              </a:rPr>
              <a:t>Book Title</a:t>
            </a:r>
          </a:p>
          <a:p>
            <a:pPr algn="r">
              <a:spcBef>
                <a:spcPct val="10000"/>
              </a:spcBef>
            </a:pPr>
            <a:r>
              <a:rPr kumimoji="0" lang="en-US" sz="1800" dirty="0">
                <a:solidFill>
                  <a:srgbClr val="000000"/>
                </a:solidFill>
                <a:latin typeface="Arial" charset="0"/>
                <a:ea typeface="ＭＳ Ｐゴシック" charset="0"/>
              </a:rPr>
              <a:t>Edition</a:t>
            </a:r>
            <a:endParaRPr kumimoji="0" lang="en-US" sz="1800" b="1"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2696983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416393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4260939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740927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630886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459665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0093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10DE9-7EF1-40C5-90AA-4C657746CA9B}"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7292125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975731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10794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491234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918981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019AB-9BB1-BA46-85D1-76FB623A2E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1661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D15C1-B0A3-8140-8799-77506598B9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459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5D7DCF-586C-824A-9808-07346A64F1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0618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ABFAA92-FD8E-3243-9F31-68433C6696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2296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0E52BA3-F418-7446-84E9-A48EB5BA27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0306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A26DBB1-163E-A441-9209-1E97F0317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672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10DE9-7EF1-40C5-90AA-4C657746CA9B}"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7751431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4F6F38A-6677-274A-ADDD-D5ABEF7E4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3495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43EBB1-C197-794B-B2F5-269DD6ED3B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6028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8488D2-4EE6-DE4C-84F4-F3513DD158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62071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F3915F-6DEC-1840-AD73-7CE9F623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832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0F848A-568E-BA45-8E89-D290415C16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831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01870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06016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10DE9-7EF1-40C5-90AA-4C657746CA9B}" type="datetimeFigureOut">
              <a:rPr lang="en-US" smtClean="0"/>
              <a:t>9/19/2023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14918-2525-4508-ACF0-77F171D98C74}" type="slidenum">
              <a:rPr lang="en-US" smtClean="0"/>
              <a:t>‹#›</a:t>
            </a:fld>
            <a:endParaRPr lang="en-US"/>
          </a:p>
        </p:txBody>
      </p:sp>
    </p:spTree>
    <p:extLst>
      <p:ext uri="{BB962C8B-B14F-4D97-AF65-F5344CB8AC3E}">
        <p14:creationId xmlns:p14="http://schemas.microsoft.com/office/powerpoint/2010/main" val="42325497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kumimoji="0" lang="en-GB" dirty="0">
                <a:solidFill>
                  <a:srgbClr val="000000"/>
                </a:solidFill>
                <a:latin typeface="Arial" charset="0"/>
                <a:ea typeface="ＭＳ Ｐゴシック" charset="0"/>
              </a:rPr>
              <a:t>© 2016 Pearson Education, Inc.</a:t>
            </a:r>
          </a:p>
        </p:txBody>
      </p:sp>
    </p:spTree>
    <p:extLst>
      <p:ext uri="{BB962C8B-B14F-4D97-AF65-F5344CB8AC3E}">
        <p14:creationId xmlns:p14="http://schemas.microsoft.com/office/powerpoint/2010/main" val="3415767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dt="0"/>
  <p:txStyles>
    <p:titleStyle>
      <a:lvl1pPr algn="l" rtl="0" fontAlgn="base">
        <a:spcBef>
          <a:spcPct val="50000"/>
        </a:spcBef>
        <a:spcAft>
          <a:spcPct val="0"/>
        </a:spcAft>
        <a:defRPr sz="3200" b="1">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E69A1"/>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3E69A1"/>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E69A1"/>
        </a:buClr>
        <a:buChar char="•"/>
        <a:defRPr sz="2400">
          <a:solidFill>
            <a:schemeClr val="tx1"/>
          </a:solidFill>
          <a:latin typeface="+mn-lt"/>
          <a:ea typeface="+mn-ea"/>
        </a:defRPr>
      </a:lvl3pPr>
      <a:lvl4pPr marL="1600200" indent="-228600" algn="l" rtl="0" fontAlgn="base">
        <a:spcBef>
          <a:spcPct val="20000"/>
        </a:spcBef>
        <a:spcAft>
          <a:spcPct val="0"/>
        </a:spcAft>
        <a:buClr>
          <a:srgbClr val="3E69A1"/>
        </a:buClr>
        <a:buChar char="–"/>
        <a:defRPr sz="2000">
          <a:solidFill>
            <a:schemeClr val="tx1"/>
          </a:solidFill>
          <a:latin typeface="+mn-lt"/>
          <a:ea typeface="+mn-ea"/>
        </a:defRPr>
      </a:lvl4pPr>
      <a:lvl5pPr marL="2057400" indent="-228600" algn="l" rtl="0" fontAlgn="base">
        <a:spcBef>
          <a:spcPct val="20000"/>
        </a:spcBef>
        <a:spcAft>
          <a:spcPct val="0"/>
        </a:spcAft>
        <a:buClr>
          <a:srgbClr val="3E69A1"/>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Content Placeholder 7"/>
          <p:cNvSpPr txBox="1">
            <a:spLocks/>
          </p:cNvSpPr>
          <p:nvPr userDrawn="1"/>
        </p:nvSpPr>
        <p:spPr>
          <a:xfrm>
            <a:off x="2708694" y="6505575"/>
            <a:ext cx="5978106" cy="3429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3233853"/>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0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89E3A06-E97B-4B87-93DE-C5F53E77C65A}" type="slidenum">
              <a:rPr lang="en-US" altLang="zh-CN"/>
              <a:pPr/>
              <a:t>‹#›</a:t>
            </a:fld>
            <a:endParaRPr lang="en-US" altLang="zh-CN"/>
          </a:p>
        </p:txBody>
      </p:sp>
    </p:spTree>
    <p:extLst>
      <p:ext uri="{BB962C8B-B14F-4D97-AF65-F5344CB8AC3E}">
        <p14:creationId xmlns:p14="http://schemas.microsoft.com/office/powerpoint/2010/main" val="22036281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kumimoji="1" sz="4400">
          <a:solidFill>
            <a:schemeClr val="tx2"/>
          </a:solidFill>
          <a:latin typeface="+mj-lt"/>
          <a:ea typeface="SimSun" pitchFamily="2" charset="-122"/>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kumimoji="1"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kumimoji="1"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kumimoji="1" sz="2000">
          <a:solidFill>
            <a:schemeClr val="tx1"/>
          </a:solidFill>
          <a:latin typeface="+mn-lt"/>
          <a:ea typeface="SimSun" pitchFamily="2" charset="-122"/>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457200" y="0"/>
            <a:ext cx="8686800" cy="55399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57200" y="2377440"/>
            <a:ext cx="8229600" cy="217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kumimoji="0" lang="en-GB" dirty="0">
                <a:solidFill>
                  <a:srgbClr val="000000"/>
                </a:solidFill>
                <a:latin typeface="Arial" charset="0"/>
                <a:ea typeface="ＭＳ Ｐゴシック" charset="0"/>
              </a:rPr>
              <a:t>© 2016 Pearson Education, Inc.</a:t>
            </a:r>
          </a:p>
        </p:txBody>
      </p:sp>
    </p:spTree>
    <p:extLst>
      <p:ext uri="{BB962C8B-B14F-4D97-AF65-F5344CB8AC3E}">
        <p14:creationId xmlns:p14="http://schemas.microsoft.com/office/powerpoint/2010/main" val="19458551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hf sldNum="0" hdr="0" dt="0"/>
  <p:txStyles>
    <p:title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6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4B00B3-0C9F-4165-888D-F38A2E60885D}"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3258571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39687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3091" name="Rectangle 19"/>
          <p:cNvSpPr>
            <a:spLocks noGrp="1" noChangeArrowheads="1"/>
          </p:cNvSpPr>
          <p:nvPr>
            <p:ph type="ftr" sz="quarter" idx="3"/>
          </p:nvPr>
        </p:nvSpPr>
        <p:spPr bwMode="gray">
          <a:xfrm>
            <a:off x="87313" y="6602413"/>
            <a:ext cx="53990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kumimoji="0" lang="en-GB">
                <a:solidFill>
                  <a:srgbClr val="000000"/>
                </a:solidFill>
                <a:latin typeface="Arial" charset="0"/>
                <a:ea typeface="ＭＳ Ｐゴシック" charset="0"/>
              </a:rPr>
              <a:t>© 2016 Pearson Education, Inc.</a:t>
            </a:r>
            <a:endParaRPr kumimoji="0" lang="en-GB"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0406768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l" rtl="0" fontAlgn="base">
        <a:spcBef>
          <a:spcPct val="50000"/>
        </a:spcBef>
        <a:spcAft>
          <a:spcPct val="0"/>
        </a:spcAft>
        <a:defRPr sz="2000">
          <a:solidFill>
            <a:schemeClr val="tx1"/>
          </a:solidFill>
          <a:latin typeface="+mj-lt"/>
          <a:ea typeface="+mj-ea"/>
          <a:cs typeface="+mj-cs"/>
        </a:defRPr>
      </a:lvl1pPr>
      <a:lvl2pPr algn="l" rtl="0" fontAlgn="base">
        <a:spcBef>
          <a:spcPct val="50000"/>
        </a:spcBef>
        <a:spcAft>
          <a:spcPct val="0"/>
        </a:spcAft>
        <a:defRPr sz="2000">
          <a:solidFill>
            <a:schemeClr val="tx1"/>
          </a:solidFill>
          <a:latin typeface="Arial" charset="0"/>
          <a:ea typeface="ＭＳ Ｐゴシック" charset="0"/>
          <a:cs typeface="Arial" charset="0"/>
        </a:defRPr>
      </a:lvl2pPr>
      <a:lvl3pPr algn="l" rtl="0" fontAlgn="base">
        <a:spcBef>
          <a:spcPct val="50000"/>
        </a:spcBef>
        <a:spcAft>
          <a:spcPct val="0"/>
        </a:spcAft>
        <a:defRPr sz="2000">
          <a:solidFill>
            <a:schemeClr val="tx1"/>
          </a:solidFill>
          <a:latin typeface="Arial" charset="0"/>
          <a:ea typeface="ＭＳ Ｐゴシック" charset="0"/>
          <a:cs typeface="Arial" charset="0"/>
        </a:defRPr>
      </a:lvl3pPr>
      <a:lvl4pPr algn="l" rtl="0" fontAlgn="base">
        <a:spcBef>
          <a:spcPct val="50000"/>
        </a:spcBef>
        <a:spcAft>
          <a:spcPct val="0"/>
        </a:spcAft>
        <a:defRPr sz="2000">
          <a:solidFill>
            <a:schemeClr val="tx1"/>
          </a:solidFill>
          <a:latin typeface="Arial" charset="0"/>
          <a:ea typeface="ＭＳ Ｐゴシック" charset="0"/>
          <a:cs typeface="Arial" charset="0"/>
        </a:defRPr>
      </a:lvl4pPr>
      <a:lvl5pPr algn="l" rtl="0" fontAlgn="base">
        <a:spcBef>
          <a:spcPct val="50000"/>
        </a:spcBef>
        <a:spcAft>
          <a:spcPct val="0"/>
        </a:spcAft>
        <a:defRPr sz="2000">
          <a:solidFill>
            <a:schemeClr val="tx1"/>
          </a:solidFill>
          <a:latin typeface="Arial" charset="0"/>
          <a:ea typeface="ＭＳ Ｐゴシック" charset="0"/>
          <a:cs typeface="Arial" charset="0"/>
        </a:defRPr>
      </a:lvl5pPr>
      <a:lvl6pPr marL="457200" algn="l" rtl="0" fontAlgn="base">
        <a:spcBef>
          <a:spcPct val="50000"/>
        </a:spcBef>
        <a:spcAft>
          <a:spcPct val="0"/>
        </a:spcAft>
        <a:defRPr sz="2000">
          <a:solidFill>
            <a:schemeClr val="tx1"/>
          </a:solidFill>
          <a:latin typeface="Arial" charset="0"/>
          <a:ea typeface="ＭＳ Ｐゴシック" charset="0"/>
          <a:cs typeface="Arial" charset="0"/>
        </a:defRPr>
      </a:lvl6pPr>
      <a:lvl7pPr marL="914400" algn="l" rtl="0" fontAlgn="base">
        <a:spcBef>
          <a:spcPct val="50000"/>
        </a:spcBef>
        <a:spcAft>
          <a:spcPct val="0"/>
        </a:spcAft>
        <a:defRPr sz="2000">
          <a:solidFill>
            <a:schemeClr val="tx1"/>
          </a:solidFill>
          <a:latin typeface="Arial" charset="0"/>
          <a:ea typeface="ＭＳ Ｐゴシック" charset="0"/>
          <a:cs typeface="Arial" charset="0"/>
        </a:defRPr>
      </a:lvl7pPr>
      <a:lvl8pPr marL="1371600" algn="l" rtl="0" fontAlgn="base">
        <a:spcBef>
          <a:spcPct val="50000"/>
        </a:spcBef>
        <a:spcAft>
          <a:spcPct val="0"/>
        </a:spcAft>
        <a:defRPr sz="2000">
          <a:solidFill>
            <a:schemeClr val="tx1"/>
          </a:solidFill>
          <a:latin typeface="Arial" charset="0"/>
          <a:ea typeface="ＭＳ Ｐゴシック" charset="0"/>
          <a:cs typeface="Arial" charset="0"/>
        </a:defRPr>
      </a:lvl8pPr>
      <a:lvl9pPr marL="1828800" algn="l" rtl="0" fontAlgn="base">
        <a:spcBef>
          <a:spcPct val="50000"/>
        </a:spcBef>
        <a:spcAft>
          <a:spcPct val="0"/>
        </a:spcAft>
        <a:defRPr sz="2000">
          <a:solidFill>
            <a:schemeClr val="tx1"/>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lvl1pPr>
          </a:lstStyle>
          <a:p>
            <a:pPr eaLnBrk="0" hangingPunct="0"/>
            <a:endParaRPr kumimoji="0" lang="en-US">
              <a:solidFill>
                <a:srgbClr val="000000"/>
              </a:solidFill>
              <a:latin typeface="Times" charset="0"/>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algn="ctr" eaLnBrk="0" hangingPunct="0"/>
            <a:endParaRPr kumimoji="0" lang="en-US">
              <a:solidFill>
                <a:srgbClr val="000000"/>
              </a:solidFill>
              <a:latin typeface="Times" charset="0"/>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701D94F-0503-D64E-80D8-FB4DFF9EE9AE}" type="slidenum">
              <a:rPr kumimoji="0" lang="en-US">
                <a:solidFill>
                  <a:srgbClr val="000000"/>
                </a:solidFill>
                <a:latin typeface="Times" charset="0"/>
                <a:ea typeface="ＭＳ Ｐゴシック" charset="0"/>
              </a:rPr>
              <a:pPr eaLnBrk="0" hangingPunct="0"/>
              <a:t>‹#›</a:t>
            </a:fld>
            <a:endParaRPr kumimoji="0" lang="en-US">
              <a:solidFill>
                <a:srgbClr val="000000"/>
              </a:solidFill>
              <a:latin typeface="Times" charset="0"/>
              <a:ea typeface="ＭＳ Ｐゴシック" charset="0"/>
            </a:endParaRPr>
          </a:p>
        </p:txBody>
      </p:sp>
      <p:sp>
        <p:nvSpPr>
          <p:cNvPr id="7" name="Date Placeholder 3"/>
          <p:cNvSpPr txBox="1">
            <a:spLocks/>
          </p:cNvSpPr>
          <p:nvPr userDrawn="1"/>
        </p:nvSpPr>
        <p:spPr>
          <a:xfrm>
            <a:off x="169863" y="6492875"/>
            <a:ext cx="3355975" cy="365125"/>
          </a:xfrm>
          <a:prstGeom prst="rect">
            <a:avLst/>
          </a:prstGeom>
        </p:spPr>
        <p:txBody>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kumimoji="0" lang="en-US" sz="1000" dirty="0">
                <a:solidFill>
                  <a:srgbClr val="000000"/>
                </a:solidFill>
                <a:latin typeface="Arial" charset="0"/>
                <a:cs typeface="Arial" charset="0"/>
              </a:rPr>
              <a:t>© 2016 Pearson Education, Inc.</a:t>
            </a:r>
          </a:p>
        </p:txBody>
      </p:sp>
    </p:spTree>
    <p:extLst>
      <p:ext uri="{BB962C8B-B14F-4D97-AF65-F5344CB8AC3E}">
        <p14:creationId xmlns:p14="http://schemas.microsoft.com/office/powerpoint/2010/main" val="1686313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1.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35.jpg"/><Relationship Id="rId1" Type="http://schemas.openxmlformats.org/officeDocument/2006/relationships/slideLayout" Target="../slideLayouts/slideLayout18.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9.jpeg"/><Relationship Id="rId7" Type="http://schemas.openxmlformats.org/officeDocument/2006/relationships/image" Target="../media/image39.wmf"/><Relationship Id="rId2" Type="http://schemas.openxmlformats.org/officeDocument/2006/relationships/image" Target="../media/image37.jpeg"/><Relationship Id="rId1" Type="http://schemas.openxmlformats.org/officeDocument/2006/relationships/slideLayout" Target="../slideLayouts/slideLayout27.xml"/><Relationship Id="rId6" Type="http://schemas.openxmlformats.org/officeDocument/2006/relationships/oleObject" Target="../embeddings/oleObject8.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3.jpeg"/><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0.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32.xml"/><Relationship Id="rId4" Type="http://schemas.openxmlformats.org/officeDocument/2006/relationships/image" Target="../media/image270.png"/></Relationships>
</file>

<file path=ppt/slides/_rels/slide2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21.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9.jpeg"/><Relationship Id="rId1" Type="http://schemas.openxmlformats.org/officeDocument/2006/relationships/slideLayout" Target="../slideLayouts/slideLayout35.xml"/><Relationship Id="rId6" Type="http://schemas.openxmlformats.org/officeDocument/2006/relationships/image" Target="../media/image69.wmf"/><Relationship Id="rId5" Type="http://schemas.openxmlformats.org/officeDocument/2006/relationships/oleObject" Target="../embeddings/oleObject12.bin"/><Relationship Id="rId10" Type="http://schemas.openxmlformats.org/officeDocument/2006/relationships/image" Target="../media/image71.png"/><Relationship Id="rId4" Type="http://schemas.openxmlformats.org/officeDocument/2006/relationships/image" Target="../media/image68.wmf"/><Relationship Id="rId9"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74.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15.bin"/><Relationship Id="rId1" Type="http://schemas.openxmlformats.org/officeDocument/2006/relationships/slideLayout" Target="../slideLayouts/slideLayout20.xml"/><Relationship Id="rId6" Type="http://schemas.openxmlformats.org/officeDocument/2006/relationships/image" Target="../media/image77.jpg"/><Relationship Id="rId5" Type="http://schemas.openxmlformats.org/officeDocument/2006/relationships/image" Target="../media/image76.w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20.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86.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jpeg"/><Relationship Id="rId7" Type="http://schemas.openxmlformats.org/officeDocument/2006/relationships/oleObject" Target="../embeddings/oleObject4.bin"/><Relationship Id="rId2" Type="http://schemas.openxmlformats.org/officeDocument/2006/relationships/image" Target="../media/image9.jpeg"/><Relationship Id="rId1" Type="http://schemas.openxmlformats.org/officeDocument/2006/relationships/slideLayout" Target="../slideLayouts/slideLayout2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3.xml"/><Relationship Id="rId4" Type="http://schemas.openxmlformats.org/officeDocument/2006/relationships/image" Target="../media/image92.jpeg"/></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13.xml"/><Relationship Id="rId4" Type="http://schemas.openxmlformats.org/officeDocument/2006/relationships/image" Target="../media/image96.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97.jpeg"/><Relationship Id="rId1" Type="http://schemas.openxmlformats.org/officeDocument/2006/relationships/slideLayout" Target="../slideLayouts/slideLayout35.xml"/><Relationship Id="rId6" Type="http://schemas.openxmlformats.org/officeDocument/2006/relationships/image" Target="../media/image99.wmf"/><Relationship Id="rId5" Type="http://schemas.openxmlformats.org/officeDocument/2006/relationships/oleObject" Target="../embeddings/oleObject18.bin"/><Relationship Id="rId4" Type="http://schemas.openxmlformats.org/officeDocument/2006/relationships/image" Target="../media/image98.wmf"/></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0.pn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01.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3.xml"/><Relationship Id="rId4" Type="http://schemas.openxmlformats.org/officeDocument/2006/relationships/image" Target="../media/image105.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8" Type="http://schemas.openxmlformats.org/officeDocument/2006/relationships/hyperlink" Target="https://en.wikipedia.org/wiki/Richland,_Washington" TargetMode="External"/><Relationship Id="rId3" Type="http://schemas.openxmlformats.org/officeDocument/2006/relationships/image" Target="../media/image107.jpeg"/><Relationship Id="rId7" Type="http://schemas.openxmlformats.org/officeDocument/2006/relationships/hyperlink" Target="https://en.wikipedia.org/wiki/Hanford_Site" TargetMode="External"/><Relationship Id="rId2" Type="http://schemas.openxmlformats.org/officeDocument/2006/relationships/image" Target="../media/image106.jpeg"/><Relationship Id="rId1" Type="http://schemas.openxmlformats.org/officeDocument/2006/relationships/slideLayout" Target="../slideLayouts/slideLayout32.xml"/><Relationship Id="rId6" Type="http://schemas.openxmlformats.org/officeDocument/2006/relationships/hyperlink" Target="https://en.wikipedia.org/wiki/Livingston,_Louisiana" TargetMode="External"/><Relationship Id="rId5" Type="http://schemas.openxmlformats.org/officeDocument/2006/relationships/image" Target="../media/image109.jpeg"/><Relationship Id="rId4" Type="http://schemas.openxmlformats.org/officeDocument/2006/relationships/image" Target="../media/image108.png"/></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50.png"/><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3.png"/><Relationship Id="rId2" Type="http://schemas.microsoft.com/office/2014/relationships/chartEx" Target="../charts/chartEx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3716" y="2532380"/>
            <a:ext cx="7404298" cy="2031325"/>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 To understand the dynamics of circular motion.</a:t>
            </a:r>
          </a:p>
          <a:p>
            <a:r>
              <a:rPr lang="en-US" dirty="0">
                <a:latin typeface="Times New Roman" panose="02020603050405020304" pitchFamily="18" charset="0"/>
                <a:cs typeface="Times New Roman" panose="02020603050405020304" pitchFamily="18" charset="0"/>
              </a:rPr>
              <a:t>● To study the application of circular motion as it applies to Newton</a:t>
            </a:r>
            <a:r>
              <a:rPr lang="fr-FR" altLang="ja-JP"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 law of </a:t>
            </a:r>
          </a:p>
          <a:p>
            <a:r>
              <a:rPr lang="en-US" dirty="0">
                <a:latin typeface="Times New Roman" panose="02020603050405020304" pitchFamily="18" charset="0"/>
                <a:cs typeface="Times New Roman" panose="02020603050405020304" pitchFamily="18" charset="0"/>
              </a:rPr>
              <a:t>   gravitation.</a:t>
            </a:r>
          </a:p>
          <a:p>
            <a:r>
              <a:rPr lang="en-US" dirty="0">
                <a:latin typeface="Times New Roman" panose="02020603050405020304" pitchFamily="18" charset="0"/>
                <a:cs typeface="Times New Roman" panose="02020603050405020304" pitchFamily="18" charset="0"/>
              </a:rPr>
              <a:t>● To examine the idea of weight and relate it to mass and Newton</a:t>
            </a:r>
            <a:r>
              <a:rPr lang="fr-FR" altLang="ja-JP"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 law of </a:t>
            </a:r>
          </a:p>
          <a:p>
            <a:r>
              <a:rPr lang="en-US" dirty="0">
                <a:latin typeface="Times New Roman" panose="02020603050405020304" pitchFamily="18" charset="0"/>
                <a:cs typeface="Times New Roman" panose="02020603050405020304" pitchFamily="18" charset="0"/>
              </a:rPr>
              <a:t>   gravitation.</a:t>
            </a:r>
          </a:p>
          <a:p>
            <a:r>
              <a:rPr lang="en-US" dirty="0">
                <a:latin typeface="Times New Roman" panose="02020603050405020304" pitchFamily="18" charset="0"/>
                <a:cs typeface="Times New Roman" panose="02020603050405020304" pitchFamily="18" charset="0"/>
              </a:rPr>
              <a:t>● To study the motion of objects in orbit (satellites) as a special application of </a:t>
            </a:r>
          </a:p>
          <a:p>
            <a:r>
              <a:rPr lang="en-US" dirty="0">
                <a:latin typeface="Times New Roman" panose="02020603050405020304" pitchFamily="18" charset="0"/>
                <a:cs typeface="Times New Roman" panose="02020603050405020304" pitchFamily="18" charset="0"/>
              </a:rPr>
              <a:t>   Newton</a:t>
            </a:r>
            <a:r>
              <a:rPr lang="fr-FR" altLang="ja-JP"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 law of gravitation.</a:t>
            </a:r>
          </a:p>
        </p:txBody>
      </p:sp>
      <p:sp>
        <p:nvSpPr>
          <p:cNvPr id="5" name="TextBox 4"/>
          <p:cNvSpPr txBox="1"/>
          <p:nvPr/>
        </p:nvSpPr>
        <p:spPr>
          <a:xfrm>
            <a:off x="2313865" y="1652072"/>
            <a:ext cx="4568126"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Chapter 6	Circular Motion and Gravitation</a:t>
            </a:r>
          </a:p>
        </p:txBody>
      </p:sp>
      <p:sp>
        <p:nvSpPr>
          <p:cNvPr id="2" name="TextBox 1">
            <a:extLst>
              <a:ext uri="{FF2B5EF4-FFF2-40B4-BE49-F238E27FC236}">
                <a16:creationId xmlns:a16="http://schemas.microsoft.com/office/drawing/2014/main" id="{A3D0DA2C-7CDA-4EC0-9D1F-16B5B4AC7A65}"/>
              </a:ext>
            </a:extLst>
          </p:cNvPr>
          <p:cNvSpPr txBox="1"/>
          <p:nvPr/>
        </p:nvSpPr>
        <p:spPr>
          <a:xfrm>
            <a:off x="6501468" y="6253993"/>
            <a:ext cx="2772561" cy="369332"/>
          </a:xfrm>
          <a:prstGeom prst="rect">
            <a:avLst/>
          </a:prstGeom>
          <a:noFill/>
        </p:spPr>
        <p:txBody>
          <a:bodyPr wrap="square" rtlCol="0">
            <a:spAutoFit/>
          </a:bodyPr>
          <a:lstStyle/>
          <a:p>
            <a:r>
              <a:rPr lang="en-US" dirty="0"/>
              <a:t>Courtesy of Wenhao Wu</a:t>
            </a:r>
          </a:p>
        </p:txBody>
      </p:sp>
    </p:spTree>
    <p:extLst>
      <p:ext uri="{BB962C8B-B14F-4D97-AF65-F5344CB8AC3E}">
        <p14:creationId xmlns:p14="http://schemas.microsoft.com/office/powerpoint/2010/main" val="186502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2091" y="76200"/>
            <a:ext cx="7772400" cy="838200"/>
          </a:xfrm>
        </p:spPr>
        <p:txBody>
          <a:bodyPr/>
          <a:lstStyle/>
          <a:p>
            <a:pPr eaLnBrk="1" hangingPunct="1"/>
            <a:r>
              <a:rPr lang="en-US" altLang="en-US" b="1" dirty="0">
                <a:solidFill>
                  <a:srgbClr val="FF0000"/>
                </a:solidFill>
              </a:rPr>
              <a:t>Conical Pendulum </a:t>
            </a:r>
            <a:r>
              <a:rPr lang="en-US" sz="3200" dirty="0"/>
              <a:t>Tether Ball Problem – Example 6.2</a:t>
            </a:r>
            <a:endParaRPr lang="en-US" altLang="en-US" sz="3200" b="1" dirty="0">
              <a:solidFill>
                <a:srgbClr val="FF0000"/>
              </a:solidFill>
            </a:endParaRPr>
          </a:p>
        </p:txBody>
      </p:sp>
      <p:sp>
        <p:nvSpPr>
          <p:cNvPr id="7171" name="Rectangle 3"/>
          <p:cNvSpPr>
            <a:spLocks noGrp="1" noChangeArrowheads="1"/>
          </p:cNvSpPr>
          <p:nvPr>
            <p:ph type="body" idx="1"/>
          </p:nvPr>
        </p:nvSpPr>
        <p:spPr>
          <a:xfrm>
            <a:off x="685800" y="1219200"/>
            <a:ext cx="7772400" cy="4114800"/>
          </a:xfrm>
        </p:spPr>
        <p:txBody>
          <a:bodyPr/>
          <a:lstStyle/>
          <a:p>
            <a:pPr marL="609600" indent="-609600" eaLnBrk="1" hangingPunct="1">
              <a:buFontTx/>
              <a:buNone/>
            </a:pPr>
            <a:r>
              <a:rPr lang="en-US" altLang="en-US" sz="4000" b="1" i="1" dirty="0"/>
              <a:t>Center-seeking Force</a:t>
            </a:r>
            <a:r>
              <a:rPr lang="en-US" altLang="en-US" sz="4000" b="1" dirty="0"/>
              <a:t>: </a:t>
            </a:r>
            <a:r>
              <a:rPr lang="en-US" altLang="en-US" sz="4000" b="1" i="1" dirty="0">
                <a:solidFill>
                  <a:srgbClr val="FF0000"/>
                </a:solidFill>
              </a:rPr>
              <a:t>Tension</a:t>
            </a:r>
          </a:p>
        </p:txBody>
      </p:sp>
      <p:sp>
        <p:nvSpPr>
          <p:cNvPr id="7172" name="Rectangle 4" descr="Green marble"/>
          <p:cNvSpPr>
            <a:spLocks noChangeArrowheads="1"/>
          </p:cNvSpPr>
          <p:nvPr/>
        </p:nvSpPr>
        <p:spPr bwMode="auto">
          <a:xfrm>
            <a:off x="685800" y="1136650"/>
            <a:ext cx="7823200"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7173" name="Picture 5" descr="FG05_014"/>
          <p:cNvPicPr>
            <a:picLocks noChangeAspect="1" noChangeArrowheads="1"/>
          </p:cNvPicPr>
          <p:nvPr/>
        </p:nvPicPr>
        <p:blipFill>
          <a:blip r:embed="rId3">
            <a:extLst>
              <a:ext uri="{28A0092B-C50C-407E-A947-70E740481C1C}">
                <a14:useLocalDpi xmlns:a14="http://schemas.microsoft.com/office/drawing/2010/main" val="0"/>
              </a:ext>
            </a:extLst>
          </a:blip>
          <a:srcRect l="9000" r="9000"/>
          <a:stretch>
            <a:fillRect/>
          </a:stretch>
        </p:blipFill>
        <p:spPr bwMode="auto">
          <a:xfrm>
            <a:off x="762000" y="1905000"/>
            <a:ext cx="4579938"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rot="-5245237">
            <a:off x="3390900" y="3924300"/>
            <a:ext cx="2325688" cy="1792288"/>
          </a:xfrm>
          <a:prstGeom prst="curvedUpArrow">
            <a:avLst>
              <a:gd name="adj1" fmla="val 25952"/>
              <a:gd name="adj2" fmla="val 51904"/>
              <a:gd name="adj3" fmla="val 33333"/>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7175" name="Rectangle 7"/>
          <p:cNvSpPr>
            <a:spLocks noChangeArrowheads="1"/>
          </p:cNvSpPr>
          <p:nvPr/>
        </p:nvSpPr>
        <p:spPr bwMode="auto">
          <a:xfrm>
            <a:off x="4953000" y="3276600"/>
            <a:ext cx="3810000" cy="609600"/>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4000" b="1" i="1" u="none" strike="noStrike" kern="1200" cap="none" spc="0" normalizeH="0" baseline="0" noProof="0">
                <a:ln>
                  <a:noFill/>
                </a:ln>
                <a:solidFill>
                  <a:srgbClr val="FF6600"/>
                </a:solidFill>
                <a:effectLst/>
                <a:uLnTx/>
                <a:uFillTx/>
                <a:latin typeface="Times New Roman" panose="02020603050405020304" pitchFamily="18" charset="0"/>
                <a:ea typeface="SimSun" panose="02010600030101010101" pitchFamily="2" charset="-122"/>
                <a:cs typeface="+mn-cs"/>
              </a:rPr>
              <a:t>Circular Motion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2301" y="902548"/>
            <a:ext cx="4291317" cy="193899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Example 6.2	A Tether Ball Problem</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Given:	mass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length of string </a:t>
            </a:r>
            <a:r>
              <a:rPr lang="en-US" i="1" dirty="0">
                <a:latin typeface="Times New Roman" panose="02020603050405020304" pitchFamily="18" charset="0"/>
                <a:cs typeface="Times New Roman" panose="02020603050405020304" pitchFamily="18" charset="0"/>
              </a:rPr>
              <a:t>L</a:t>
            </a:r>
            <a:endParaRPr lang="en-US" i="1" dirty="0">
              <a:latin typeface="Symbol" panose="05050102010706020507" pitchFamily="18" charset="2"/>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period</a:t>
            </a:r>
            <a:r>
              <a:rPr lang="en-US" i="1" dirty="0">
                <a:latin typeface="Times New Roman" panose="02020603050405020304" pitchFamily="18" charset="0"/>
                <a:cs typeface="Times New Roman" panose="02020603050405020304" pitchFamily="18" charset="0"/>
              </a:rPr>
              <a:t> T</a:t>
            </a:r>
            <a:endParaRPr lang="en-US"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Find:	Tension in the string, </a:t>
            </a:r>
            <a:r>
              <a:rPr lang="en-US" i="1"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Angle with vertical, </a:t>
            </a:r>
            <a:r>
              <a:rPr lang="en-US" i="1" dirty="0">
                <a:latin typeface="Symbol" panose="05050102010706020507" pitchFamily="18" charset="2"/>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11" name="TextBox 10"/>
              <p:cNvSpPr txBox="1"/>
              <p:nvPr/>
            </p:nvSpPr>
            <p:spPr>
              <a:xfrm>
                <a:off x="4620986" y="4026526"/>
                <a:ext cx="4363310" cy="64633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𝑇</m:t>
                          </m:r>
                        </m:sub>
                      </m:sSub>
                      <m:r>
                        <a:rPr lang="en-US" i="1">
                          <a:latin typeface="Cambria Math" panose="02040503050406030204" pitchFamily="18" charset="0"/>
                          <a:cs typeface="Times New Roman" panose="02020603050405020304" pitchFamily="18" charset="0"/>
                        </a:rPr>
                        <m:t>𝑠𝑖𝑛</m:t>
                      </m:r>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𝑚</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𝑣</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ea typeface="Cambria Math" panose="02040503050406030204" pitchFamily="18" charset="0"/>
                              <a:cs typeface="Times New Roman" panose="02020603050405020304" pitchFamily="18" charset="0"/>
                            </a:rPr>
                            <m:t>𝑅</m:t>
                          </m:r>
                        </m:den>
                      </m:f>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𝑚</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4</m:t>
                          </m:r>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𝜋</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r>
                            <a:rPr lang="en-US" i="1">
                              <a:latin typeface="Cambria Math" panose="02040503050406030204" pitchFamily="18" charset="0"/>
                              <a:ea typeface="Cambria Math" panose="02040503050406030204" pitchFamily="18" charset="0"/>
                              <a:cs typeface="Times New Roman" panose="02020603050405020304" pitchFamily="18" charset="0"/>
                            </a:rPr>
                            <m:t>𝑅</m:t>
                          </m:r>
                        </m:num>
                        <m:den>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𝑇</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4</m:t>
                          </m:r>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𝜋</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𝐿𝑠𝑖𝑛</m:t>
                          </m:r>
                          <m:r>
                            <a:rPr lang="en-US" i="1">
                              <a:latin typeface="Cambria Math" panose="02040503050406030204" pitchFamily="18" charset="0"/>
                              <a:ea typeface="Cambria Math" panose="02040503050406030204" pitchFamily="18" charset="0"/>
                              <a:cs typeface="Times New Roman" panose="02020603050405020304" pitchFamily="18" charset="0"/>
                            </a:rPr>
                            <m:t>𝛽</m:t>
                          </m:r>
                          <m:r>
                            <m:rPr>
                              <m:nor/>
                            </m:rPr>
                            <a:rPr lang="en-US" i="1" dirty="0">
                              <a:latin typeface="Times New Roman" panose="02020603050405020304" pitchFamily="18" charset="0"/>
                              <a:cs typeface="Times New Roman" panose="02020603050405020304" pitchFamily="18" charset="0"/>
                            </a:rPr>
                            <m:t> </m:t>
                          </m:r>
                        </m:num>
                        <m:den>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𝑇</m:t>
                              </m:r>
                            </m:e>
                            <m:sup>
                              <m:r>
                                <a:rPr lang="en-US" i="1">
                                  <a:latin typeface="Cambria Math" panose="02040503050406030204" pitchFamily="18" charset="0"/>
                                  <a:cs typeface="Times New Roman" panose="02020603050405020304" pitchFamily="18" charset="0"/>
                                </a:rPr>
                                <m:t>2</m:t>
                              </m:r>
                            </m:sup>
                          </m:sSup>
                        </m:den>
                      </m:f>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0986" y="4026526"/>
                <a:ext cx="4363310" cy="646331"/>
              </a:xfrm>
              <a:prstGeom prst="rect">
                <a:avLst/>
              </a:prstGeom>
              <a:blipFill>
                <a:blip r:embed="rId2"/>
                <a:stretch>
                  <a:fillRect/>
                </a:stretch>
              </a:blipFill>
            </p:spPr>
            <p:txBody>
              <a:bodyPr/>
              <a:lstStyle/>
              <a:p>
                <a:r>
                  <a:rPr lang="en-US">
                    <a:noFill/>
                  </a:rPr>
                  <a:t> </a:t>
                </a:r>
              </a:p>
            </p:txBody>
          </p:sp>
        </mc:Fallback>
      </mc:AlternateContent>
      <p:grpSp>
        <p:nvGrpSpPr>
          <p:cNvPr id="17" name="Group 16"/>
          <p:cNvGrpSpPr/>
          <p:nvPr/>
        </p:nvGrpSpPr>
        <p:grpSpPr>
          <a:xfrm>
            <a:off x="4712351" y="4999417"/>
            <a:ext cx="3970609" cy="678856"/>
            <a:chOff x="4653193" y="5754944"/>
            <a:chExt cx="5294145" cy="905141"/>
          </a:xfrm>
        </p:grpSpPr>
        <mc:AlternateContent xmlns:mc="http://schemas.openxmlformats.org/markup-compatibility/2006" xmlns:a14="http://schemas.microsoft.com/office/drawing/2010/main">
          <mc:Choice Requires="a14">
            <p:sp>
              <p:nvSpPr>
                <p:cNvPr id="14" name="TextBox 13"/>
                <p:cNvSpPr txBox="1"/>
                <p:nvPr/>
              </p:nvSpPr>
              <p:spPr>
                <a:xfrm>
                  <a:off x="4653193" y="5754944"/>
                  <a:ext cx="2118357" cy="86177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𝑇</m:t>
                            </m:r>
                          </m:sub>
                        </m:sSub>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4</m:t>
                                </m:r>
                                <m:r>
                                  <a:rPr lang="en-US" i="1">
                                    <a:latin typeface="Cambria Math" panose="02040503050406030204" pitchFamily="18" charset="0"/>
                                    <a:ea typeface="Cambria Math" panose="02040503050406030204" pitchFamily="18" charset="0"/>
                                    <a:cs typeface="Times New Roman" panose="02020603050405020304" pitchFamily="18" charset="0"/>
                                  </a:rPr>
                                  <m:t>𝜋</m:t>
                                </m:r>
                              </m:e>
                              <m:sup>
                                <m:r>
                                  <a:rPr lang="en-US" i="1">
                                    <a:latin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𝐿</m:t>
                            </m:r>
                            <m:r>
                              <m:rPr>
                                <m:nor/>
                              </m:rPr>
                              <a:rPr lang="en-US" i="1" dirty="0">
                                <a:latin typeface="Times New Roman" panose="02020603050405020304" pitchFamily="18" charset="0"/>
                                <a:cs typeface="Times New Roman" panose="02020603050405020304" pitchFamily="18" charset="0"/>
                              </a:rPr>
                              <m:t> </m:t>
                            </m:r>
                          </m:num>
                          <m:den>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𝑇</m:t>
                                </m:r>
                              </m:e>
                              <m:sup>
                                <m:r>
                                  <a:rPr lang="en-US" i="1">
                                    <a:latin typeface="Cambria Math" panose="02040503050406030204" pitchFamily="18" charset="0"/>
                                    <a:cs typeface="Times New Roman" panose="02020603050405020304" pitchFamily="18" charset="0"/>
                                  </a:rPr>
                                  <m:t>2</m:t>
                                </m:r>
                              </m:sup>
                            </m:sSup>
                          </m:den>
                        </m:f>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653193" y="5754944"/>
                  <a:ext cx="2118357" cy="8617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94469" y="5795831"/>
                  <a:ext cx="2052869" cy="86425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𝑐𝑜𝑠</m:t>
                        </m:r>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ea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𝑔</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𝑇</m:t>
                                </m:r>
                              </m:e>
                              <m:sup>
                                <m:r>
                                  <a:rPr lang="en-US" i="1">
                                    <a:latin typeface="Cambria Math" panose="02040503050406030204" pitchFamily="18" charset="0"/>
                                    <a:cs typeface="Times New Roman" panose="02020603050405020304" pitchFamily="18" charset="0"/>
                                  </a:rPr>
                                  <m:t>2</m:t>
                                </m:r>
                              </m:sup>
                            </m:sSup>
                          </m:num>
                          <m:den>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4</m:t>
                                </m:r>
                                <m:r>
                                  <a:rPr lang="en-US" i="1">
                                    <a:latin typeface="Cambria Math" panose="02040503050406030204" pitchFamily="18" charset="0"/>
                                    <a:ea typeface="Cambria Math" panose="02040503050406030204" pitchFamily="18" charset="0"/>
                                    <a:cs typeface="Times New Roman" panose="02020603050405020304" pitchFamily="18" charset="0"/>
                                  </a:rPr>
                                  <m:t>𝜋</m:t>
                                </m:r>
                              </m:e>
                              <m:sup>
                                <m:r>
                                  <a:rPr lang="en-US" i="1">
                                    <a:latin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𝐿</m:t>
                            </m:r>
                          </m:den>
                        </m:f>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894469" y="5795831"/>
                  <a:ext cx="2052869" cy="864254"/>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6996396" y="6059533"/>
              <a:ext cx="690788" cy="49244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and</a:t>
              </a:r>
            </a:p>
          </p:txBody>
        </p:sp>
      </p:grpSp>
      <p:grpSp>
        <p:nvGrpSpPr>
          <p:cNvPr id="5" name="Group 4"/>
          <p:cNvGrpSpPr/>
          <p:nvPr/>
        </p:nvGrpSpPr>
        <p:grpSpPr>
          <a:xfrm>
            <a:off x="4620986" y="895982"/>
            <a:ext cx="4476297" cy="2819438"/>
            <a:chOff x="5164667" y="182270"/>
            <a:chExt cx="6807200" cy="4127263"/>
          </a:xfrm>
        </p:grpSpPr>
        <p:grpSp>
          <p:nvGrpSpPr>
            <p:cNvPr id="10" name="Group 9"/>
            <p:cNvGrpSpPr/>
            <p:nvPr/>
          </p:nvGrpSpPr>
          <p:grpSpPr>
            <a:xfrm>
              <a:off x="5164667" y="182270"/>
              <a:ext cx="6807200" cy="4127263"/>
              <a:chOff x="5164667" y="182270"/>
              <a:chExt cx="6807200" cy="4127263"/>
            </a:xfrm>
          </p:grpSpPr>
          <p:pic>
            <p:nvPicPr>
              <p:cNvPr id="7" name="Picture 6" descr="06_06_Figure.jpg"/>
              <p:cNvPicPr>
                <a:picLocks noChangeAspect="1"/>
              </p:cNvPicPr>
              <p:nvPr/>
            </p:nvPicPr>
            <p:blipFill rotWithShape="1">
              <a:blip r:embed="rId5" cstate="print">
                <a:extLst>
                  <a:ext uri="{28A0092B-C50C-407E-A947-70E740481C1C}">
                    <a14:useLocalDpi xmlns:a14="http://schemas.microsoft.com/office/drawing/2010/main" val="0"/>
                  </a:ext>
                </a:extLst>
              </a:blip>
              <a:srcRect b="3424"/>
              <a:stretch/>
            </p:blipFill>
            <p:spPr>
              <a:xfrm>
                <a:off x="5289699" y="244665"/>
                <a:ext cx="6572348" cy="3913661"/>
              </a:xfrm>
              <a:prstGeom prst="rect">
                <a:avLst/>
              </a:prstGeom>
            </p:spPr>
          </p:pic>
          <p:sp>
            <p:nvSpPr>
              <p:cNvPr id="9" name="Rectangle 8"/>
              <p:cNvSpPr/>
              <p:nvPr/>
            </p:nvSpPr>
            <p:spPr>
              <a:xfrm>
                <a:off x="5164667" y="182270"/>
                <a:ext cx="6807200" cy="4127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Freeform 3"/>
            <p:cNvSpPr/>
            <p:nvPr/>
          </p:nvSpPr>
          <p:spPr>
            <a:xfrm>
              <a:off x="10895308" y="2242088"/>
              <a:ext cx="180814" cy="92990"/>
            </a:xfrm>
            <a:custGeom>
              <a:avLst/>
              <a:gdLst>
                <a:gd name="connsiteX0" fmla="*/ 180814 w 180814"/>
                <a:gd name="connsiteY0" fmla="*/ 0 h 92990"/>
                <a:gd name="connsiteX1" fmla="*/ 77492 w 180814"/>
                <a:gd name="connsiteY1" fmla="*/ 25831 h 92990"/>
                <a:gd name="connsiteX2" fmla="*/ 0 w 180814"/>
                <a:gd name="connsiteY2" fmla="*/ 92990 h 92990"/>
              </a:gdLst>
              <a:ahLst/>
              <a:cxnLst>
                <a:cxn ang="0">
                  <a:pos x="connsiteX0" y="connsiteY0"/>
                </a:cxn>
                <a:cxn ang="0">
                  <a:pos x="connsiteX1" y="connsiteY1"/>
                </a:cxn>
                <a:cxn ang="0">
                  <a:pos x="connsiteX2" y="connsiteY2"/>
                </a:cxn>
              </a:cxnLst>
              <a:rect l="l" t="t" r="r" b="b"/>
              <a:pathLst>
                <a:path w="180814" h="92990">
                  <a:moveTo>
                    <a:pt x="180814" y="0"/>
                  </a:moveTo>
                  <a:cubicBezTo>
                    <a:pt x="144221" y="5166"/>
                    <a:pt x="107628" y="10333"/>
                    <a:pt x="77492" y="25831"/>
                  </a:cubicBezTo>
                  <a:cubicBezTo>
                    <a:pt x="47356" y="41329"/>
                    <a:pt x="23678" y="67159"/>
                    <a:pt x="0" y="92990"/>
                  </a:cubicBezTo>
                </a:path>
              </a:pathLst>
            </a:custGeom>
            <a:noFill/>
            <a:ln w="25400">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19" name="TextBox 18"/>
              <p:cNvSpPr txBox="1"/>
              <p:nvPr/>
            </p:nvSpPr>
            <p:spPr>
              <a:xfrm>
                <a:off x="162300" y="3218312"/>
                <a:ext cx="4291318" cy="2598468"/>
              </a:xfrm>
              <a:prstGeom prst="rect">
                <a:avLst/>
              </a:prstGeom>
              <a:noFill/>
              <a:ln>
                <a:solidFill>
                  <a:schemeClr val="tx1"/>
                </a:solidFill>
              </a:ln>
            </p:spPr>
            <p:txBody>
              <a:bodyPr wrap="square" rtlCol="0">
                <a:spAutoFit/>
              </a:bodyPr>
              <a:lstStyle/>
              <a:p>
                <a:r>
                  <a:rPr lang="en-US" dirty="0">
                    <a:cs typeface="Times New Roman" panose="02020603050405020304" pitchFamily="18" charset="0"/>
                  </a:rPr>
                  <a:t> </a:t>
                </a:r>
                <a14:m>
                  <m:oMath xmlns:m="http://schemas.openxmlformats.org/officeDocument/2006/math">
                    <m:nary>
                      <m:naryPr>
                        <m:chr m:val="∑"/>
                        <m:subHide m:val="on"/>
                        <m:supHide m:val="on"/>
                        <m:ctrlPr>
                          <a:rPr lang="en-US" i="1">
                            <a:latin typeface="Cambria Math" panose="02040503050406030204" pitchFamily="18" charset="0"/>
                            <a:cs typeface="Times New Roman" panose="02020603050405020304" pitchFamily="18" charset="0"/>
                          </a:rPr>
                        </m:ctrlPr>
                      </m:naryPr>
                      <m:sub/>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𝑥</m:t>
                            </m:r>
                          </m:sub>
                        </m:sSub>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𝑎</m:t>
                            </m:r>
                          </m:e>
                          <m:sub>
                            <m:r>
                              <a:rPr lang="en-US" i="1">
                                <a:latin typeface="Cambria Math" panose="02040503050406030204" pitchFamily="18" charset="0"/>
                                <a:cs typeface="Times New Roman" panose="02020603050405020304" pitchFamily="18" charset="0"/>
                              </a:rPr>
                              <m:t>𝑟𝑎𝑑</m:t>
                            </m:r>
                          </m:sub>
                        </m:sSub>
                      </m:e>
                    </m:nary>
                  </m:oMath>
                </a14:m>
                <a:r>
                  <a:rPr lang="en-US" i="1"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𝑇</m:t>
                        </m:r>
                      </m:sub>
                    </m:sSub>
                    <m:r>
                      <a:rPr lang="en-US" i="1">
                        <a:latin typeface="Cambria Math" panose="02040503050406030204" pitchFamily="18" charset="0"/>
                        <a:cs typeface="Times New Roman" panose="02020603050405020304" pitchFamily="18" charset="0"/>
                      </a:rPr>
                      <m:t>𝑠𝑖𝑛</m:t>
                    </m:r>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𝑣</m:t>
                            </m:r>
                          </m:e>
                          <m:sup>
                            <m:r>
                              <a:rPr lang="en-US" i="1">
                                <a:latin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cs typeface="Times New Roman" panose="02020603050405020304" pitchFamily="18" charset="0"/>
                          </a:rPr>
                          <m:t>𝑅</m:t>
                        </m:r>
                      </m:den>
                    </m:f>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4</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𝜋</m:t>
                            </m:r>
                          </m:e>
                          <m:sup>
                            <m:r>
                              <a:rPr lang="en-US" i="1">
                                <a:latin typeface="Cambria Math" panose="02040503050406030204" pitchFamily="18" charset="0"/>
                                <a:cs typeface="Times New Roman" panose="02020603050405020304" pitchFamily="18" charset="0"/>
                              </a:rPr>
                              <m:t>2</m:t>
                            </m:r>
                          </m:sup>
                        </m:sSup>
                      </m:num>
                      <m:den>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𝑇</m:t>
                            </m:r>
                          </m:e>
                          <m:sup>
                            <m:r>
                              <a:rPr lang="en-US" i="1">
                                <a:latin typeface="Cambria Math" panose="02040503050406030204" pitchFamily="18" charset="0"/>
                                <a:cs typeface="Times New Roman" panose="02020603050405020304" pitchFamily="18" charset="0"/>
                              </a:rPr>
                              <m:t>2</m:t>
                            </m:r>
                          </m:sup>
                        </m:sSup>
                      </m:den>
                    </m:f>
                  </m:oMath>
                </a14:m>
                <a:endParaRPr lang="en-US" dirty="0">
                  <a:latin typeface="Times New Roman" panose="02020603050405020304" pitchFamily="18" charset="0"/>
                  <a:cs typeface="Times New Roman" panose="02020603050405020304" pitchFamily="18" charset="0"/>
                </a:endParaRPr>
              </a:p>
              <a:p>
                <a:endParaRPr lang="en-US" dirty="0">
                  <a:cs typeface="Times New Roman" panose="02020603050405020304" pitchFamily="18" charset="0"/>
                </a:endParaRPr>
              </a:p>
              <a:p>
                <a:r>
                  <a:rPr lang="en-US" dirty="0">
                    <a:cs typeface="Times New Roman" panose="02020603050405020304" pitchFamily="18" charset="0"/>
                  </a:rPr>
                  <a:t> </a:t>
                </a:r>
                <a14:m>
                  <m:oMath xmlns:m="http://schemas.openxmlformats.org/officeDocument/2006/math">
                    <m:nary>
                      <m:naryPr>
                        <m:chr m:val="∑"/>
                        <m:subHide m:val="on"/>
                        <m:supHide m:val="on"/>
                        <m:ctrlPr>
                          <a:rPr lang="en-US" i="1">
                            <a:latin typeface="Cambria Math" panose="02040503050406030204" pitchFamily="18" charset="0"/>
                            <a:cs typeface="Times New Roman" panose="02020603050405020304" pitchFamily="18" charset="0"/>
                          </a:rPr>
                        </m:ctrlPr>
                      </m:naryPr>
                      <m:sub/>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𝑦</m:t>
                            </m:r>
                          </m:sub>
                        </m:sSub>
                        <m:r>
                          <a:rPr lang="en-US" i="1">
                            <a:latin typeface="Cambria Math" panose="02040503050406030204" pitchFamily="18" charset="0"/>
                            <a:cs typeface="Times New Roman" panose="02020603050405020304" pitchFamily="18" charset="0"/>
                          </a:rPr>
                          <m:t>=0</m:t>
                        </m:r>
                      </m:e>
                    </m:nary>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𝑇</m:t>
                        </m:r>
                      </m:sub>
                    </m:sSub>
                    <m:r>
                      <a:rPr lang="en-US" i="1">
                        <a:latin typeface="Cambria Math" panose="02040503050406030204" pitchFamily="18" charset="0"/>
                        <a:cs typeface="Times New Roman" panose="02020603050405020304" pitchFamily="18" charset="0"/>
                      </a:rPr>
                      <m:t>𝑐𝑜𝑠</m:t>
                    </m:r>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𝑚𝑔</m:t>
                    </m:r>
                    <m:r>
                      <a:rPr lang="en-US" i="1">
                        <a:latin typeface="Cambria Math" panose="02040503050406030204" pitchFamily="18" charset="0"/>
                        <a:cs typeface="Times New Roman" panose="02020603050405020304" pitchFamily="18" charset="0"/>
                      </a:rPr>
                      <m:t>)=0</m:t>
                    </m:r>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a:t>
                </a:r>
                <a14:m>
                  <m:oMath xmlns:m="http://schemas.openxmlformats.org/officeDocument/2006/math">
                    <m:r>
                      <a:rPr lang="en-US" i="1">
                        <a:latin typeface="Cambria Math" panose="02040503050406030204" pitchFamily="18" charset="0"/>
                        <a:cs typeface="Times New Roman" panose="02020603050405020304" pitchFamily="18" charset="0"/>
                      </a:rPr>
                      <m:t>𝑣</m:t>
                    </m:r>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𝜋</m:t>
                        </m:r>
                        <m:r>
                          <a:rPr lang="en-US" i="1">
                            <a:latin typeface="Cambria Math" panose="02040503050406030204" pitchFamily="18" charset="0"/>
                            <a:cs typeface="Times New Roman" panose="02020603050405020304" pitchFamily="18" charset="0"/>
                          </a:rPr>
                          <m:t>𝑅</m:t>
                        </m:r>
                      </m:num>
                      <m:den>
                        <m:r>
                          <a:rPr lang="en-US" i="1">
                            <a:latin typeface="Cambria Math" panose="02040503050406030204" pitchFamily="18" charset="0"/>
                            <a:cs typeface="Times New Roman" panose="02020603050405020304" pitchFamily="18" charset="0"/>
                          </a:rPr>
                          <m:t>𝑇</m:t>
                        </m:r>
                      </m:den>
                    </m:f>
                  </m:oMath>
                </a14:m>
                <a:endParaRPr lang="en-US" dirty="0"/>
              </a:p>
              <a:p>
                <a:endParaRPr lang="en-US" dirty="0"/>
              </a:p>
              <a:p>
                <a:r>
                  <a:rPr lang="en-US" dirty="0"/>
                  <a:t>and</a:t>
                </a:r>
              </a:p>
              <a:p>
                <a:r>
                  <a:rPr lang="en-US" dirty="0"/>
                  <a:t>		</a:t>
                </a:r>
                <a:r>
                  <a:rPr lang="en-US" i="1" dirty="0"/>
                  <a:t>R</a:t>
                </a:r>
                <a:r>
                  <a:rPr lang="en-US" dirty="0"/>
                  <a:t> = </a:t>
                </a:r>
                <a:r>
                  <a:rPr lang="en-US" i="1" dirty="0"/>
                  <a:t>L</a:t>
                </a:r>
                <a14:m>
                  <m:oMath xmlns:m="http://schemas.openxmlformats.org/officeDocument/2006/math">
                    <m:r>
                      <a:rPr lang="en-US" i="1">
                        <a:latin typeface="Cambria Math" panose="02040503050406030204" pitchFamily="18" charset="0"/>
                        <a:cs typeface="Times New Roman" panose="02020603050405020304" pitchFamily="18" charset="0"/>
                      </a:rPr>
                      <m:t>𝑠𝑖𝑛</m:t>
                    </m:r>
                    <m:r>
                      <a:rPr lang="en-US" i="1">
                        <a:latin typeface="Cambria Math" panose="02040503050406030204" pitchFamily="18" charset="0"/>
                        <a:ea typeface="Cambria Math" panose="02040503050406030204" pitchFamily="18" charset="0"/>
                        <a:cs typeface="Times New Roman" panose="02020603050405020304" pitchFamily="18" charset="0"/>
                      </a:rPr>
                      <m:t>𝛽</m:t>
                    </m:r>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62300" y="3218312"/>
                <a:ext cx="4291318" cy="2598468"/>
              </a:xfrm>
              <a:prstGeom prst="rect">
                <a:avLst/>
              </a:prstGeom>
              <a:blipFill>
                <a:blip r:embed="rId6"/>
                <a:stretch>
                  <a:fillRect l="-6516" b="-2570"/>
                </a:stretch>
              </a:blipFill>
              <a:ln>
                <a:solidFill>
                  <a:schemeClr val="tx1"/>
                </a:solidFill>
              </a:ln>
            </p:spPr>
            <p:txBody>
              <a:bodyPr/>
              <a:lstStyle/>
              <a:p>
                <a:r>
                  <a:rPr lang="en-US">
                    <a:noFill/>
                  </a:rPr>
                  <a:t> </a:t>
                </a:r>
              </a:p>
            </p:txBody>
          </p:sp>
        </mc:Fallback>
      </mc:AlternateContent>
      <p:sp>
        <p:nvSpPr>
          <p:cNvPr id="6" name="Rectangle 5"/>
          <p:cNvSpPr/>
          <p:nvPr/>
        </p:nvSpPr>
        <p:spPr>
          <a:xfrm>
            <a:off x="4620986" y="3961723"/>
            <a:ext cx="4476297" cy="1832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3461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2413000" y="1136"/>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Conical Pendulum</a:t>
            </a:r>
          </a:p>
        </p:txBody>
      </p:sp>
      <mc:AlternateContent xmlns:mc="http://schemas.openxmlformats.org/markup-compatibility/2006" xmlns:a14="http://schemas.microsoft.com/office/drawing/2010/main">
        <mc:Choice Requires="a14">
          <p:sp>
            <p:nvSpPr>
              <p:cNvPr id="6" name="TextBox 1"/>
              <p:cNvSpPr txBox="1">
                <a:spLocks noChangeArrowheads="1"/>
              </p:cNvSpPr>
              <p:nvPr/>
            </p:nvSpPr>
            <p:spPr bwMode="auto">
              <a:xfrm>
                <a:off x="76200" y="2933675"/>
                <a:ext cx="6705600" cy="3912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What is the period of this conical pendulum ?</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𝑅</m:t>
                        </m:r>
                      </m:den>
                    </m:f>
                  </m:oMath>
                </a14:m>
                <a:r>
                  <a:rPr kumimoji="1"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 , </a:t>
                </a:r>
                <a14:m>
                  <m:oMath xmlns:m="http://schemas.openxmlformats.org/officeDocument/2006/math">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t>𝑅</m:t>
                    </m:r>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t>𝐿</m:t>
                    </m:r>
                    <m:func>
                      <m:func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t>sin</m:t>
                        </m:r>
                      </m:fName>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So;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den>
                    </m:f>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num>
                      <m:den>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=0</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num>
                      <m:den>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e>
                    </m:nary>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sin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𝑅</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sin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num>
                      <m:den>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𝑔</m:t>
                    </m:r>
                    <m:func>
                      <m:func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tan</m:t>
                        </m:r>
                      </m:fName>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𝜃</m:t>
                        </m:r>
                      </m:e>
                    </m:func>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So;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𝑔</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sin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num>
                      <m:den>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𝜃</m:t>
                            </m:r>
                          </m:e>
                        </m:func>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num>
                      <m:den>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tan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num>
                      <m:den>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𝐿</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num>
                      <m:den>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ad>
                      <m:radPr>
                        <m:deg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radPr>
                      <m:deg/>
                      <m:e>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𝐿</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den>
                        </m:f>
                      </m:e>
                    </m:rad>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the period is independent of mass</a:t>
                </a: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t>
                </a:r>
              </a:p>
            </p:txBody>
          </p:sp>
        </mc:Choice>
        <mc:Fallback xmlns="">
          <p:sp>
            <p:nvSpPr>
              <p:cNvPr id="6" name="TextBox 1"/>
              <p:cNvSpPr txBox="1">
                <a:spLocks noRot="1" noChangeAspect="1" noMove="1" noResize="1" noEditPoints="1" noAdjustHandles="1" noChangeArrowheads="1" noChangeShapeType="1" noTextEdit="1"/>
              </p:cNvSpPr>
              <p:nvPr/>
            </p:nvSpPr>
            <p:spPr bwMode="auto">
              <a:xfrm>
                <a:off x="76200" y="2933675"/>
                <a:ext cx="6705600" cy="3912738"/>
              </a:xfrm>
              <a:prstGeom prst="rect">
                <a:avLst/>
              </a:prstGeom>
              <a:blipFill>
                <a:blip r:embed="rId2"/>
                <a:stretch>
                  <a:fillRect l="-818" t="-7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4876800" y="232118"/>
            <a:ext cx="4010025" cy="4267200"/>
          </a:xfrm>
          <a:prstGeom prst="rect">
            <a:avLst/>
          </a:prstGeom>
        </p:spPr>
      </p:pic>
      <p:sp>
        <p:nvSpPr>
          <p:cNvPr id="3" name="TextBox 2">
            <a:extLst>
              <a:ext uri="{FF2B5EF4-FFF2-40B4-BE49-F238E27FC236}">
                <a16:creationId xmlns:a16="http://schemas.microsoft.com/office/drawing/2014/main" id="{72C41BAF-4A44-4457-AB6D-CFE1C4FDC666}"/>
              </a:ext>
            </a:extLst>
          </p:cNvPr>
          <p:cNvSpPr txBox="1"/>
          <p:nvPr/>
        </p:nvSpPr>
        <p:spPr>
          <a:xfrm>
            <a:off x="6577496" y="5641009"/>
            <a:ext cx="2102678" cy="646331"/>
          </a:xfrm>
          <a:prstGeom prst="rect">
            <a:avLst/>
          </a:prstGeom>
          <a:noFill/>
        </p:spPr>
        <p:txBody>
          <a:bodyPr wrap="square" rtlCol="0">
            <a:spAutoFit/>
          </a:bodyPr>
          <a:lstStyle/>
          <a:p>
            <a:r>
              <a:rPr lang="en-US" dirty="0">
                <a:solidFill>
                  <a:srgbClr val="FF0000"/>
                </a:solidFill>
              </a:rPr>
              <a:t>All information is in the equations in 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79987"/>
            <a:ext cx="38449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809750" y="304800"/>
            <a:ext cx="2343150" cy="2571750"/>
          </a:xfrm>
          <a:prstGeom prst="rect">
            <a:avLst/>
          </a:prstGeom>
        </p:spPr>
      </p:pic>
      <p:sp>
        <p:nvSpPr>
          <p:cNvPr id="5" name="TextBox 1"/>
          <p:cNvSpPr txBox="1">
            <a:spLocks noChangeArrowheads="1"/>
          </p:cNvSpPr>
          <p:nvPr/>
        </p:nvSpPr>
        <p:spPr bwMode="auto">
          <a:xfrm>
            <a:off x="57150" y="3200400"/>
            <a:ext cx="3124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sng"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 “Giant Swing”: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LcParenR"/>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Make a free body diagram of the seat including the person on it.</a:t>
            </a:r>
          </a:p>
          <a:p>
            <a:pPr marL="342900" marR="0" lvl="0" indent="-342900" algn="l" defTabSz="914400" rtl="0" eaLnBrk="1" fontAlgn="base" latinLnBrk="0" hangingPunct="1">
              <a:lnSpc>
                <a:spcPct val="100000"/>
              </a:lnSpc>
              <a:spcBef>
                <a:spcPct val="0"/>
              </a:spcBef>
              <a:spcAft>
                <a:spcPct val="0"/>
              </a:spcAft>
              <a:buClrTx/>
              <a:buSzTx/>
              <a:buFontTx/>
              <a:buAutoNum type="alphaLcParenR"/>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Find the time for one revolution for the indicated angle of 30</a:t>
            </a:r>
            <a:r>
              <a:rPr kumimoji="1" lang="en-US" altLang="en-US" sz="1800" b="0" i="0" u="none" strike="noStrike" kern="1200" cap="none" spc="0" normalizeH="0" baseline="30000" noProof="0" dirty="0">
                <a:ln>
                  <a:noFill/>
                </a:ln>
                <a:solidFill>
                  <a:srgbClr val="000000"/>
                </a:solidFill>
                <a:effectLst/>
                <a:uLnTx/>
                <a:uFillTx/>
                <a:latin typeface="Times New Roman" panose="02020603050405020304" pitchFamily="18" charset="0"/>
                <a:ea typeface="SimSun" panose="02010600030101010101" pitchFamily="2" charset="-122"/>
                <a:cs typeface="+mn-cs"/>
              </a:rPr>
              <a:t>o</a:t>
            </a: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LcParenR"/>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Does the angle depend on the weight of the passenger?</a:t>
            </a:r>
          </a:p>
        </p:txBody>
      </p:sp>
      <mc:AlternateContent xmlns:mc="http://schemas.openxmlformats.org/markup-compatibility/2006" xmlns:a14="http://schemas.microsoft.com/office/drawing/2010/main">
        <mc:Choice Requires="a14">
          <p:sp>
            <p:nvSpPr>
              <p:cNvPr id="6" name="TextBox 1"/>
              <p:cNvSpPr txBox="1">
                <a:spLocks noChangeArrowheads="1"/>
              </p:cNvSpPr>
              <p:nvPr/>
            </p:nvSpPr>
            <p:spPr bwMode="auto">
              <a:xfrm>
                <a:off x="3352800" y="3585187"/>
                <a:ext cx="6019800" cy="3242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AutoNum type="alphaLcParenR"/>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 person moves on a radius of </a:t>
                </a: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R=3+5sin30=5.5m</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LcParenR"/>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30</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num>
                      <m:den>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30</m:t>
                            </m:r>
                          </m:e>
                        </m:func>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e>
                    </m:nary>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sin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30</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𝑅</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sin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30</m:t>
                            </m:r>
                          </m:e>
                        </m:func>
                      </m:num>
                      <m:den>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30</m:t>
                            </m:r>
                          </m:e>
                        </m:func>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𝑅𝑔</m:t>
                        </m:r>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tan</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e>
                        </m:func>
                      </m:e>
                    </m:rad>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5.5∗9.8∗</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𝑡𝑎𝑛</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e>
                    </m:rad>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=5.58</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5.5</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5.58</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=6.19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   The net force is proportional to mass that divides out in </a:t>
                </a:r>
                <a14:m>
                  <m:oMath xmlns:m="http://schemas.openxmlformats.org/officeDocument/2006/math">
                    <m:acc>
                      <m:accPr>
                        <m:chr m:val="⃑"/>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acc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ac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acc>
                      <m:accPr>
                        <m:chr m:val="⃑"/>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acc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acc>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.The angle is independent of mass.</a:t>
                </a:r>
              </a:p>
            </p:txBody>
          </p:sp>
        </mc:Choice>
        <mc:Fallback xmlns="">
          <p:sp>
            <p:nvSpPr>
              <p:cNvPr id="6" name="TextBox 1"/>
              <p:cNvSpPr txBox="1">
                <a:spLocks noRot="1" noChangeAspect="1" noMove="1" noResize="1" noEditPoints="1" noAdjustHandles="1" noChangeArrowheads="1" noChangeShapeType="1" noTextEdit="1"/>
              </p:cNvSpPr>
              <p:nvPr/>
            </p:nvSpPr>
            <p:spPr bwMode="auto">
              <a:xfrm>
                <a:off x="3352800" y="3585187"/>
                <a:ext cx="6019800" cy="3242106"/>
              </a:xfrm>
              <a:prstGeom prst="rect">
                <a:avLst/>
              </a:prstGeom>
              <a:blipFill rotWithShape="1">
                <a:blip r:embed="rId4"/>
                <a:stretch>
                  <a:fillRect l="-810" t="-940" b="-20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TextBox 2">
            <a:extLst>
              <a:ext uri="{FF2B5EF4-FFF2-40B4-BE49-F238E27FC236}">
                <a16:creationId xmlns:a16="http://schemas.microsoft.com/office/drawing/2014/main" id="{A16C0E35-DA4E-4BE9-A1D0-CEFB66A68CA7}"/>
              </a:ext>
            </a:extLst>
          </p:cNvPr>
          <p:cNvSpPr txBox="1"/>
          <p:nvPr/>
        </p:nvSpPr>
        <p:spPr>
          <a:xfrm>
            <a:off x="498475" y="256669"/>
            <a:ext cx="931178" cy="523220"/>
          </a:xfrm>
          <a:prstGeom prst="rect">
            <a:avLst/>
          </a:prstGeom>
          <a:noFill/>
        </p:spPr>
        <p:txBody>
          <a:bodyPr wrap="square" rtlCol="0">
            <a:spAutoFit/>
          </a:bodyPr>
          <a:lstStyle/>
          <a:p>
            <a:r>
              <a:rPr lang="en-US" sz="2800" dirty="0">
                <a:solidFill>
                  <a:srgbClr val="FF0000"/>
                </a:solidFill>
              </a:rPr>
              <a:t>6.5</a:t>
            </a:r>
          </a:p>
        </p:txBody>
      </p:sp>
      <p:sp>
        <p:nvSpPr>
          <p:cNvPr id="7" name="TextBox 6">
            <a:extLst>
              <a:ext uri="{FF2B5EF4-FFF2-40B4-BE49-F238E27FC236}">
                <a16:creationId xmlns:a16="http://schemas.microsoft.com/office/drawing/2014/main" id="{15C4D0B5-64F1-4591-8DF6-3D12E42B12EF}"/>
              </a:ext>
            </a:extLst>
          </p:cNvPr>
          <p:cNvSpPr txBox="1"/>
          <p:nvPr/>
        </p:nvSpPr>
        <p:spPr>
          <a:xfrm>
            <a:off x="353391" y="1391479"/>
            <a:ext cx="1537252" cy="646331"/>
          </a:xfrm>
          <a:prstGeom prst="rect">
            <a:avLst/>
          </a:prstGeom>
          <a:noFill/>
        </p:spPr>
        <p:txBody>
          <a:bodyPr wrap="square" rtlCol="0">
            <a:spAutoFit/>
          </a:bodyPr>
          <a:lstStyle/>
          <a:p>
            <a:r>
              <a:rPr lang="en-US" dirty="0">
                <a:solidFill>
                  <a:srgbClr val="FF0000"/>
                </a:solidFill>
              </a:rPr>
              <a:t>From a Brazos county fair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441" y="1785429"/>
            <a:ext cx="2825600" cy="1200329"/>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Given:	radius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250 m</a:t>
            </a:r>
          </a:p>
          <a:p>
            <a:r>
              <a:rPr lang="en-US" dirty="0">
                <a:latin typeface="Times New Roman" panose="02020603050405020304" pitchFamily="18" charset="0"/>
                <a:cs typeface="Times New Roman" panose="02020603050405020304" pitchFamily="18" charset="0"/>
              </a:rPr>
              <a:t>	</a:t>
            </a:r>
            <a:r>
              <a:rPr lang="en-US" i="1" dirty="0" err="1">
                <a:latin typeface="Symbol" panose="05050102010706020507" pitchFamily="18" charset="2"/>
                <a:cs typeface="Times New Roman" panose="02020603050405020304" pitchFamily="18" charset="0"/>
              </a:rPr>
              <a:t>m</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0.90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Find:	</a:t>
            </a:r>
            <a:r>
              <a:rPr lang="en-US" i="1"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max</a:t>
            </a:r>
            <a:endParaRPr lang="en-US" baseline="-25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966" y="923906"/>
            <a:ext cx="3232090"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Example 6.3</a:t>
            </a:r>
          </a:p>
          <a:p>
            <a:r>
              <a:rPr lang="en-US" dirty="0">
                <a:latin typeface="Times New Roman" panose="02020603050405020304" pitchFamily="18" charset="0"/>
                <a:cs typeface="Times New Roman" panose="02020603050405020304" pitchFamily="18" charset="0"/>
              </a:rPr>
              <a:t>Rounding a Flat Curve, page 157</a:t>
            </a:r>
          </a:p>
        </p:txBody>
      </p:sp>
      <p:grpSp>
        <p:nvGrpSpPr>
          <p:cNvPr id="6" name="Group 5"/>
          <p:cNvGrpSpPr/>
          <p:nvPr/>
        </p:nvGrpSpPr>
        <p:grpSpPr>
          <a:xfrm>
            <a:off x="3368689" y="841499"/>
            <a:ext cx="5687273" cy="3149213"/>
            <a:chOff x="4491584" y="-21001"/>
            <a:chExt cx="7583031" cy="419895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584" y="254765"/>
              <a:ext cx="7583031" cy="3923184"/>
            </a:xfrm>
            <a:prstGeom prst="rect">
              <a:avLst/>
            </a:prstGeom>
          </p:spPr>
        </p:pic>
        <p:cxnSp>
          <p:nvCxnSpPr>
            <p:cNvPr id="13" name="Straight Connector 12"/>
            <p:cNvCxnSpPr/>
            <p:nvPr/>
          </p:nvCxnSpPr>
          <p:spPr>
            <a:xfrm flipH="1" flipV="1">
              <a:off x="6740750" y="1818647"/>
              <a:ext cx="2803735" cy="20977"/>
            </a:xfrm>
            <a:prstGeom prst="line">
              <a:avLst/>
            </a:prstGeom>
            <a:ln w="38100">
              <a:solidFill>
                <a:srgbClr val="00B050"/>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7935" y="149192"/>
              <a:ext cx="32815" cy="2172362"/>
            </a:xfrm>
            <a:prstGeom prst="line">
              <a:avLst/>
            </a:prstGeom>
            <a:ln w="38100">
              <a:solidFill>
                <a:srgbClr val="00B050"/>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176991" y="-21001"/>
                  <a:ext cx="49517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176991" y="-21001"/>
                  <a:ext cx="495179" cy="492443"/>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253596" y="1829135"/>
                  <a:ext cx="49064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9253596" y="1829135"/>
                  <a:ext cx="490648" cy="492443"/>
                </a:xfrm>
                <a:prstGeom prst="rect">
                  <a:avLst/>
                </a:prstGeom>
                <a:blipFill>
                  <a:blip r:embed="rId4"/>
                  <a:stretch>
                    <a:fillRect/>
                  </a:stretch>
                </a:blipFill>
              </p:spPr>
              <p:txBody>
                <a:bodyPr/>
                <a:lstStyle/>
                <a:p>
                  <a:r>
                    <a:rPr lang="en-US">
                      <a:noFill/>
                    </a:rPr>
                    <a:t> </a:t>
                  </a:r>
                </a:p>
              </p:txBody>
            </p:sp>
          </mc:Fallback>
        </mc:AlternateContent>
        <p:cxnSp>
          <p:nvCxnSpPr>
            <p:cNvPr id="18" name="Straight Arrow Connector 17"/>
            <p:cNvCxnSpPr/>
            <p:nvPr/>
          </p:nvCxnSpPr>
          <p:spPr>
            <a:xfrm flipH="1" flipV="1">
              <a:off x="6717561" y="546262"/>
              <a:ext cx="11388" cy="12933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28491" y="1813056"/>
              <a:ext cx="1423373" cy="1118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44667" y="1824237"/>
              <a:ext cx="5709" cy="126636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087325" y="2814545"/>
                  <a:ext cx="768757"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𝑚𝑔</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087325" y="2814545"/>
                  <a:ext cx="768757" cy="492443"/>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221977" y="620568"/>
                  <a:ext cx="49945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𝑛</m:t>
                            </m:r>
                          </m:e>
                        </m:acc>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221977" y="620568"/>
                  <a:ext cx="499453"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730093" y="1812493"/>
                  <a:ext cx="551861" cy="5479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𝑠</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730093" y="1812493"/>
                  <a:ext cx="551861" cy="547928"/>
                </a:xfrm>
                <a:prstGeom prst="rect">
                  <a:avLst/>
                </a:prstGeom>
                <a:blipFill>
                  <a:blip r:embed="rId7"/>
                  <a:stretch>
                    <a:fillRect t="-7463" r="-19118" b="-11940"/>
                  </a:stretch>
                </a:blipFill>
              </p:spPr>
              <p:txBody>
                <a:bodyPr/>
                <a:lstStyle/>
                <a:p>
                  <a:r>
                    <a:rPr lang="en-US">
                      <a:noFill/>
                    </a:rPr>
                    <a:t> </a:t>
                  </a:r>
                </a:p>
              </p:txBody>
            </p:sp>
          </mc:Fallback>
        </mc:AlternateContent>
      </p:grpSp>
      <p:grpSp>
        <p:nvGrpSpPr>
          <p:cNvPr id="2" name="Group 1"/>
          <p:cNvGrpSpPr/>
          <p:nvPr/>
        </p:nvGrpSpPr>
        <p:grpSpPr>
          <a:xfrm>
            <a:off x="93976" y="3683891"/>
            <a:ext cx="8961986" cy="2123658"/>
            <a:chOff x="125301" y="3768855"/>
            <a:chExt cx="11949314" cy="2831543"/>
          </a:xfrm>
        </p:grpSpPr>
        <p:sp>
          <p:nvSpPr>
            <p:cNvPr id="12" name="TextBox 11"/>
            <p:cNvSpPr txBox="1"/>
            <p:nvPr/>
          </p:nvSpPr>
          <p:spPr>
            <a:xfrm>
              <a:off x="125301" y="3768855"/>
              <a:ext cx="11949314" cy="2831543"/>
            </a:xfrm>
            <a:prstGeom prst="rect">
              <a:avLst/>
            </a:prstGeom>
            <a:solidFill>
              <a:schemeClr val="bg1"/>
            </a:solid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Solution:</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source of centripetal force is static friction force provided by the tires.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 name="Picture 9" descr="Slide 8.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1347" y="5005842"/>
              <a:ext cx="6825244" cy="1155539"/>
            </a:xfrm>
            <a:prstGeom prst="rect">
              <a:avLst/>
            </a:prstGeom>
          </p:spPr>
        </p:pic>
      </p:grpSp>
      <p:sp>
        <p:nvSpPr>
          <p:cNvPr id="8" name="TextBox 7">
            <a:extLst>
              <a:ext uri="{FF2B5EF4-FFF2-40B4-BE49-F238E27FC236}">
                <a16:creationId xmlns:a16="http://schemas.microsoft.com/office/drawing/2014/main" id="{C9802DFA-14CD-320C-89CE-E5E5BF8BDCB1}"/>
              </a:ext>
            </a:extLst>
          </p:cNvPr>
          <p:cNvSpPr txBox="1"/>
          <p:nvPr/>
        </p:nvSpPr>
        <p:spPr>
          <a:xfrm>
            <a:off x="372786" y="6256947"/>
            <a:ext cx="8961986" cy="369332"/>
          </a:xfrm>
          <a:prstGeom prst="rect">
            <a:avLst/>
          </a:prstGeom>
          <a:noFill/>
        </p:spPr>
        <p:txBody>
          <a:bodyPr wrap="square" rtlCol="0">
            <a:spAutoFit/>
          </a:bodyPr>
          <a:lstStyle/>
          <a:p>
            <a:r>
              <a:rPr lang="en-US" dirty="0"/>
              <a:t>Equalize the maximum friction force to the force required by circular motion (m/R ) </a:t>
            </a:r>
            <a:r>
              <a:rPr lang="en-US" dirty="0" err="1"/>
              <a:t>v</a:t>
            </a:r>
            <a:r>
              <a:rPr lang="en-US" baseline="-25000" dirty="0" err="1"/>
              <a:t>max</a:t>
            </a:r>
            <a:r>
              <a:rPr lang="en-US" baseline="30000" dirty="0"/>
              <a:t> 2    </a:t>
            </a:r>
            <a:endParaRPr lang="en-US" dirty="0"/>
          </a:p>
        </p:txBody>
      </p:sp>
    </p:spTree>
    <p:extLst>
      <p:ext uri="{BB962C8B-B14F-4D97-AF65-F5344CB8AC3E}">
        <p14:creationId xmlns:p14="http://schemas.microsoft.com/office/powerpoint/2010/main" val="16295393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507177"/>
            <a:ext cx="3919537" cy="2829094"/>
          </a:xfrm>
          <a:prstGeom prst="rect">
            <a:avLst/>
          </a:prstGeom>
        </p:spPr>
      </p:pic>
      <p:sp>
        <p:nvSpPr>
          <p:cNvPr id="3" name="TextBox 2"/>
          <p:cNvSpPr txBox="1">
            <a:spLocks noChangeArrowheads="1"/>
          </p:cNvSpPr>
          <p:nvPr/>
        </p:nvSpPr>
        <p:spPr bwMode="auto">
          <a:xfrm>
            <a:off x="914400" y="219459"/>
            <a:ext cx="4870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Un-Banked Curve</a:t>
            </a:r>
          </a:p>
        </p:txBody>
      </p:sp>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3276600" y="17440"/>
                <a:ext cx="6172200" cy="6726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Given: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m</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=1000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𝑘𝑔</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=14</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=0.6</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&gt;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(no skidding)</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Friction force is smaller than radial force</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&lt;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(skidding)</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𝐺</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=1000∗9.8=9800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𝑓𝑟</m:t>
                        </m:r>
                      </m:sub>
                    </m:sSub>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=0.6∗9800=5900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oMath>
                </a14:m>
                <a:endParaRPr kumimoji="1"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=1000∗</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14</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50</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=3900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oMath>
                  </m:oMathPara>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So, no skidding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=0.6</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By changing friction to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=0.25</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𝑓𝑟</m:t>
                        </m:r>
                      </m:sub>
                    </m:sSub>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=0.25∗9800=2500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&lt;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oMath>
                </a14:m>
                <a:r>
                  <a:rPr kumimoji="1"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rPr>
                  <a:t>   </a:t>
                </a:r>
                <a:r>
                  <a:rPr kumimoji="1" lang="en-US" altLang="en-US" sz="1800" b="0" i="0"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rPr>
                  <a:t>(Skidding)</a:t>
                </a:r>
                <a:endParaRPr kumimoji="1"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 maximum safe velocity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=0</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 </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e>
                    </m:nary>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𝑓𝑟</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𝑚𝑎𝑥</m:t>
                        </m:r>
                      </m:sub>
                    </m:sSub>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bSup>
                          <m:sSub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𝑚𝑎𝑥</m:t>
                            </m:r>
                          </m:sub>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b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Sup>
                      <m:sSubSup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SupPr>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𝑣</m:t>
                        </m:r>
                      </m:e>
                      <m: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𝑚𝑎𝑥</m:t>
                        </m:r>
                      </m:sub>
                      <m:sup>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𝑠𝑎𝑓𝑒</m:t>
                        </m:r>
                      </m:sup>
                    </m:sSubSup>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radPr>
                      <m:deg/>
                      <m:e>
                        <m:sSub>
                          <m:sSub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𝑠</m:t>
                            </m:r>
                          </m:sub>
                        </m:sSub>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𝑔𝑟</m:t>
                        </m:r>
                      </m:e>
                    </m:rad>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3276600" y="17440"/>
                <a:ext cx="6172200" cy="6726008"/>
              </a:xfrm>
              <a:prstGeom prst="rect">
                <a:avLst/>
              </a:prstGeom>
              <a:blipFill>
                <a:blip r:embed="rId3"/>
                <a:stretch>
                  <a:fillRect l="-889" t="-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TextBox 5"/>
          <p:cNvSpPr txBox="1"/>
          <p:nvPr/>
        </p:nvSpPr>
        <p:spPr>
          <a:xfrm>
            <a:off x="3515833" y="450291"/>
            <a:ext cx="3430234"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Friction force is larger than radial force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52400" y="0"/>
            <a:ext cx="91535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6-52 . As the bus rounds a flat curve at constant speed, a package suspended from the luggage rack on a string makes an angle with the vertical as shown.</a:t>
            </a:r>
          </a:p>
        </p:txBody>
      </p:sp>
      <p:pic>
        <p:nvPicPr>
          <p:cNvPr id="2" name="Picture 1"/>
          <p:cNvPicPr>
            <a:picLocks noChangeAspect="1"/>
          </p:cNvPicPr>
          <p:nvPr/>
        </p:nvPicPr>
        <p:blipFill>
          <a:blip r:embed="rId2"/>
          <a:stretch>
            <a:fillRect/>
          </a:stretch>
        </p:blipFill>
        <p:spPr>
          <a:xfrm>
            <a:off x="3429000" y="838200"/>
            <a:ext cx="5524500" cy="3419475"/>
          </a:xfrm>
          <a:prstGeom prst="rect">
            <a:avLst/>
          </a:prstGeom>
        </p:spPr>
      </p:pic>
      <mc:AlternateContent xmlns:mc="http://schemas.openxmlformats.org/markup-compatibility/2006" xmlns:a14="http://schemas.microsoft.com/office/drawing/2010/main">
        <mc:Choice Requires="a14">
          <p:sp>
            <p:nvSpPr>
              <p:cNvPr id="6" name="TextBox 1"/>
              <p:cNvSpPr txBox="1">
                <a:spLocks noChangeArrowheads="1"/>
              </p:cNvSpPr>
              <p:nvPr/>
            </p:nvSpPr>
            <p:spPr bwMode="auto">
              <a:xfrm>
                <a:off x="-838200" y="3887571"/>
                <a:ext cx="6477000" cy="29704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oMath>
                </a14:m>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func>
                      <m:func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30</m:t>
                        </m:r>
                      </m:e>
                    </m:func>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=0 </m:t>
                    </m:r>
                  </m:oMath>
                </a14:m>
                <a:endPar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𝑚𝑔</m:t>
                        </m:r>
                      </m:num>
                      <m:den>
                        <m:func>
                          <m:func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e>
                        </m:func>
                      </m:den>
                    </m:f>
                  </m:oMath>
                </a14:m>
                <a:endPar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m:rPr>
                            <m:nor/>
                          </m:rP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m:t></m:t>
                        </m:r>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func>
                          <m:func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e>
                        </m:func>
                      </m:e>
                    </m:nary>
                    <m:r>
                      <a:rPr kumimoji="1"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m:t>
                    </m:r>
                    <m:f>
                      <m:f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oMath>
                </a14:m>
                <a:endPar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radPr>
                      <m:deg/>
                      <m:e>
                        <m:f>
                          <m:f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r>
                              <a:rPr kumimoji="1" lang="en-US" altLang="en-US" sz="20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sym typeface="Wingdings" panose="05000000000000000000" pitchFamily="2" charset="2"/>
                              </a:rPr>
                              <m:t>𝑇</m:t>
                            </m:r>
                            <m:func>
                              <m:func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e>
                            </m:func>
                          </m:num>
                          <m:den>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den>
                        </m:f>
                      </m:e>
                    </m:rad>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f>
                          <m:f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𝑚𝑔</m:t>
                            </m:r>
                          </m:num>
                          <m:den>
                            <m:func>
                              <m:func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30</m:t>
                                </m:r>
                              </m:e>
                            </m:func>
                          </m:den>
                        </m:f>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func>
                              <m:funcPr>
                                <m:ctrlP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30</m:t>
                                </m:r>
                              </m:e>
                            </m:func>
                          </m:num>
                          <m:den>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den>
                        </m:f>
                      </m:e>
                    </m:rad>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𝑔𝑟</m:t>
                        </m:r>
                        <m:func>
                          <m:func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2000" b="0" i="0" u="none" strike="noStrike" kern="1200" cap="none" spc="0" normalizeH="0" baseline="0" noProof="0" smtClean="0">
                                <a:ln>
                                  <a:noFill/>
                                </a:ln>
                                <a:solidFill>
                                  <a:srgbClr val="000000"/>
                                </a:solidFill>
                                <a:effectLst/>
                                <a:uLnTx/>
                                <a:uFillTx/>
                                <a:latin typeface="Cambria Math" panose="02040503050406030204" pitchFamily="18" charset="0"/>
                                <a:cs typeface="+mn-cs"/>
                              </a:rPr>
                              <m:t>tan</m:t>
                            </m:r>
                          </m:fName>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e>
                        </m:func>
                      </m:e>
                    </m:rad>
                  </m:oMath>
                </a14:m>
                <a:endPar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r>
                      <a:rPr kumimoji="1" lang="en-US" alt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radPr>
                      <m:deg/>
                      <m:e>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9.8∗50∗</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𝑡𝑎𝑛</m:t>
                        </m:r>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30</m:t>
                        </m:r>
                      </m:e>
                    </m:rad>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=16.8</m:t>
                    </m:r>
                    <m:f>
                      <m:fPr>
                        <m:ctrlP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num>
                      <m:den>
                        <m:r>
                          <a:rPr kumimoji="1" lang="en-US" alt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𝑠</m:t>
                        </m:r>
                      </m:den>
                    </m:f>
                  </m:oMath>
                </a14:m>
                <a:endParaRPr kumimoji="1"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6" name="TextBox 1"/>
              <p:cNvSpPr txBox="1">
                <a:spLocks noRot="1" noChangeAspect="1" noMove="1" noResize="1" noEditPoints="1" noAdjustHandles="1" noChangeArrowheads="1" noChangeShapeType="1" noTextEdit="1"/>
              </p:cNvSpPr>
              <p:nvPr/>
            </p:nvSpPr>
            <p:spPr bwMode="auto">
              <a:xfrm>
                <a:off x="-838200" y="3887571"/>
                <a:ext cx="6477000" cy="2970429"/>
              </a:xfrm>
              <a:prstGeom prst="rect">
                <a:avLst/>
              </a:prstGeom>
              <a:blipFill rotWithShape="0">
                <a:blip r:embed="rId3"/>
                <a:stretch>
                  <a:fillRect t="-6160" b="-4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TextBox 2">
            <a:extLst>
              <a:ext uri="{FF2B5EF4-FFF2-40B4-BE49-F238E27FC236}">
                <a16:creationId xmlns:a16="http://schemas.microsoft.com/office/drawing/2014/main" id="{122B8F22-A8E9-FEEE-7A07-4095294B0FB0}"/>
              </a:ext>
            </a:extLst>
          </p:cNvPr>
          <p:cNvSpPr txBox="1"/>
          <p:nvPr/>
        </p:nvSpPr>
        <p:spPr>
          <a:xfrm>
            <a:off x="247374" y="1855304"/>
            <a:ext cx="3600174" cy="400110"/>
          </a:xfrm>
          <a:prstGeom prst="rect">
            <a:avLst/>
          </a:prstGeom>
          <a:noFill/>
        </p:spPr>
        <p:txBody>
          <a:bodyPr wrap="square" rtlCol="0">
            <a:spAutoFit/>
          </a:bodyPr>
          <a:lstStyle/>
          <a:p>
            <a:r>
              <a:rPr lang="en-US" sz="2000" dirty="0"/>
              <a:t>What is the velocity of the bus?</a:t>
            </a:r>
          </a:p>
        </p:txBody>
      </p:sp>
      <p:sp>
        <p:nvSpPr>
          <p:cNvPr id="4" name="TextBox 3">
            <a:extLst>
              <a:ext uri="{FF2B5EF4-FFF2-40B4-BE49-F238E27FC236}">
                <a16:creationId xmlns:a16="http://schemas.microsoft.com/office/drawing/2014/main" id="{17EE9324-070B-170A-3FBC-34064E25B22F}"/>
              </a:ext>
            </a:extLst>
          </p:cNvPr>
          <p:cNvSpPr txBox="1"/>
          <p:nvPr/>
        </p:nvSpPr>
        <p:spPr>
          <a:xfrm>
            <a:off x="247374" y="2323082"/>
            <a:ext cx="3070087" cy="1631216"/>
          </a:xfrm>
          <a:prstGeom prst="rect">
            <a:avLst/>
          </a:prstGeom>
          <a:noFill/>
        </p:spPr>
        <p:txBody>
          <a:bodyPr wrap="square" rtlCol="0">
            <a:spAutoFit/>
          </a:bodyPr>
          <a:lstStyle/>
          <a:p>
            <a:r>
              <a:rPr lang="en-US" sz="2000" dirty="0"/>
              <a:t>What is the radial acceleration?</a:t>
            </a:r>
          </a:p>
          <a:p>
            <a:endParaRPr lang="en-US" sz="2000" dirty="0"/>
          </a:p>
          <a:p>
            <a:r>
              <a:rPr lang="en-US" sz="2000" dirty="0"/>
              <a:t>What is the radius of the curve?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8420" y="506663"/>
            <a:ext cx="4951982"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Example 6.4	Rounding a Banked Curve, page 158</a:t>
            </a:r>
          </a:p>
        </p:txBody>
      </p:sp>
      <p:sp>
        <p:nvSpPr>
          <p:cNvPr id="36" name="TextBox 35"/>
          <p:cNvSpPr txBox="1"/>
          <p:nvPr/>
        </p:nvSpPr>
        <p:spPr>
          <a:xfrm>
            <a:off x="5937622" y="1170486"/>
            <a:ext cx="3020399" cy="2585323"/>
          </a:xfrm>
          <a:prstGeom prst="rect">
            <a:avLst/>
          </a:prstGeom>
          <a:noFill/>
          <a:ln>
            <a:solidFill>
              <a:schemeClr val="tx1"/>
            </a:solid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No need to rely on friction. The horizontal component of the normal force is the source of the centripetal force.</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Given:	  radius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250 m</a:t>
            </a:r>
          </a:p>
          <a:p>
            <a:r>
              <a:rPr lang="en-US" dirty="0">
                <a:latin typeface="Times New Roman" panose="02020603050405020304" pitchFamily="18" charset="0"/>
                <a:cs typeface="Times New Roman" panose="02020603050405020304" pitchFamily="18" charset="0"/>
              </a:rPr>
              <a:t>Design: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max</a:t>
            </a:r>
            <a:r>
              <a:rPr lang="en-US" dirty="0">
                <a:latin typeface="Times New Roman" panose="02020603050405020304" pitchFamily="18" charset="0"/>
                <a:cs typeface="Times New Roman" panose="02020603050405020304" pitchFamily="18" charset="0"/>
              </a:rPr>
              <a:t> = 25 m/s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Find:	  </a:t>
            </a:r>
            <a:r>
              <a:rPr lang="en-US" i="1" dirty="0">
                <a:latin typeface="Symbol" panose="05050102010706020507" pitchFamily="18" charset="2"/>
                <a:cs typeface="Times New Roman" panose="02020603050405020304" pitchFamily="18" charset="0"/>
              </a:rPr>
              <a:t>b</a:t>
            </a:r>
            <a:endParaRPr lang="en-US" baseline="-25000" dirty="0">
              <a:latin typeface="Symbol" panose="05050102010706020507" pitchFamily="18" charset="2"/>
              <a:cs typeface="Times New Roman" panose="02020603050405020304" pitchFamily="18" charset="0"/>
            </a:endParaRPr>
          </a:p>
        </p:txBody>
      </p:sp>
      <p:grpSp>
        <p:nvGrpSpPr>
          <p:cNvPr id="49" name="Group 48"/>
          <p:cNvGrpSpPr/>
          <p:nvPr/>
        </p:nvGrpSpPr>
        <p:grpSpPr>
          <a:xfrm>
            <a:off x="42991" y="1287329"/>
            <a:ext cx="5611787" cy="3265121"/>
            <a:chOff x="57320" y="573439"/>
            <a:chExt cx="7482383" cy="4353494"/>
          </a:xfrm>
        </p:grpSpPr>
        <p:grpSp>
          <p:nvGrpSpPr>
            <p:cNvPr id="45" name="Group 44"/>
            <p:cNvGrpSpPr/>
            <p:nvPr/>
          </p:nvGrpSpPr>
          <p:grpSpPr>
            <a:xfrm>
              <a:off x="57320" y="573439"/>
              <a:ext cx="7482383" cy="4353494"/>
              <a:chOff x="57320" y="573439"/>
              <a:chExt cx="7482383" cy="4353494"/>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20" y="753556"/>
                <a:ext cx="7482383" cy="4173377"/>
              </a:xfrm>
              <a:prstGeom prst="rect">
                <a:avLst/>
              </a:prstGeom>
            </p:spPr>
          </p:pic>
          <p:cxnSp>
            <p:nvCxnSpPr>
              <p:cNvPr id="5" name="Straight Arrow Connector 4"/>
              <p:cNvCxnSpPr/>
              <p:nvPr/>
            </p:nvCxnSpPr>
            <p:spPr>
              <a:xfrm flipV="1">
                <a:off x="2425360" y="1222461"/>
                <a:ext cx="1427834" cy="127135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10690" y="2494635"/>
                <a:ext cx="5709" cy="126636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33635" y="1246317"/>
                <a:ext cx="0" cy="130617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76462" y="731659"/>
                <a:ext cx="44827" cy="1987270"/>
              </a:xfrm>
              <a:prstGeom prst="line">
                <a:avLst/>
              </a:prstGeom>
              <a:ln w="38100">
                <a:solidFill>
                  <a:srgbClr val="00B050"/>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398875" y="1222461"/>
                <a:ext cx="11388" cy="12933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387849" y="1222461"/>
                <a:ext cx="145189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765880" y="887218"/>
                    <a:ext cx="49945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𝑛</m:t>
                              </m:r>
                            </m:e>
                          </m:acc>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765880" y="887218"/>
                    <a:ext cx="499453"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07629" y="2473657"/>
                    <a:ext cx="645391"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𝑥</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507629" y="2473657"/>
                    <a:ext cx="645391"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2263" y="1149811"/>
                    <a:ext cx="655564" cy="5216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2263" y="1149811"/>
                    <a:ext cx="655564" cy="521681"/>
                  </a:xfrm>
                  <a:prstGeom prst="rect">
                    <a:avLst/>
                  </a:prstGeom>
                  <a:blipFill>
                    <a:blip r:embed="rId5"/>
                    <a:stretch>
                      <a:fillRect b="-4688"/>
                    </a:stretch>
                  </a:blipFill>
                </p:spPr>
                <p:txBody>
                  <a:bodyPr/>
                  <a:lstStyle/>
                  <a:p>
                    <a:r>
                      <a:rPr lang="en-US">
                        <a:noFill/>
                      </a:rPr>
                      <a:t> </a:t>
                    </a:r>
                  </a:p>
                </p:txBody>
              </p:sp>
            </mc:Fallback>
          </mc:AlternateContent>
          <p:sp>
            <p:nvSpPr>
              <p:cNvPr id="30" name="Rectangle 29"/>
              <p:cNvSpPr/>
              <p:nvPr/>
            </p:nvSpPr>
            <p:spPr>
              <a:xfrm>
                <a:off x="92907" y="4469313"/>
                <a:ext cx="3478713" cy="420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4" name="Group 43"/>
              <p:cNvGrpSpPr/>
              <p:nvPr/>
            </p:nvGrpSpPr>
            <p:grpSpPr>
              <a:xfrm>
                <a:off x="2404569" y="2477975"/>
                <a:ext cx="2803735" cy="21669"/>
                <a:chOff x="2269376" y="6526415"/>
                <a:chExt cx="2803735" cy="21669"/>
              </a:xfrm>
            </p:grpSpPr>
            <p:cxnSp>
              <p:nvCxnSpPr>
                <p:cNvPr id="41" name="Straight Connector 40"/>
                <p:cNvCxnSpPr/>
                <p:nvPr/>
              </p:nvCxnSpPr>
              <p:spPr>
                <a:xfrm flipH="1" flipV="1">
                  <a:off x="2269376" y="6526415"/>
                  <a:ext cx="2803735" cy="20977"/>
                </a:xfrm>
                <a:prstGeom prst="line">
                  <a:avLst/>
                </a:prstGeom>
                <a:ln w="38100">
                  <a:solidFill>
                    <a:srgbClr val="00B050"/>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69376" y="6536903"/>
                  <a:ext cx="1423373" cy="1118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2398875" y="3464636"/>
                    <a:ext cx="768757"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𝑚𝑔</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2398875" y="3464636"/>
                    <a:ext cx="768757" cy="492443"/>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789574" y="2468777"/>
                    <a:ext cx="49064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4789574" y="2468777"/>
                    <a:ext cx="490648"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897611" y="573439"/>
                    <a:ext cx="49517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1897611" y="573439"/>
                    <a:ext cx="495179" cy="492443"/>
                  </a:xfrm>
                  <a:prstGeom prst="rect">
                    <a:avLst/>
                  </a:prstGeom>
                  <a:blipFill>
                    <a:blip r:embed="rId8"/>
                    <a:stretch>
                      <a:fillRect b="-6557"/>
                    </a:stretch>
                  </a:blipFill>
                </p:spPr>
                <p:txBody>
                  <a:bodyPr/>
                  <a:lstStyle/>
                  <a:p>
                    <a:r>
                      <a:rPr lang="en-US">
                        <a:noFill/>
                      </a:rPr>
                      <a:t> </a:t>
                    </a:r>
                  </a:p>
                </p:txBody>
              </p:sp>
            </mc:Fallback>
          </mc:AlternateContent>
        </p:grpSp>
        <p:sp>
          <p:nvSpPr>
            <p:cNvPr id="46" name="Freeform 45"/>
            <p:cNvSpPr/>
            <p:nvPr/>
          </p:nvSpPr>
          <p:spPr>
            <a:xfrm>
              <a:off x="2402237" y="2004446"/>
              <a:ext cx="396177" cy="183258"/>
            </a:xfrm>
            <a:custGeom>
              <a:avLst/>
              <a:gdLst>
                <a:gd name="connsiteX0" fmla="*/ 0 w 532109"/>
                <a:gd name="connsiteY0" fmla="*/ 0 h 232475"/>
                <a:gd name="connsiteX1" fmla="*/ 330631 w 532109"/>
                <a:gd name="connsiteY1" fmla="*/ 51661 h 232475"/>
                <a:gd name="connsiteX2" fmla="*/ 532109 w 532109"/>
                <a:gd name="connsiteY2" fmla="*/ 232475 h 232475"/>
              </a:gdLst>
              <a:ahLst/>
              <a:cxnLst>
                <a:cxn ang="0">
                  <a:pos x="connsiteX0" y="connsiteY0"/>
                </a:cxn>
                <a:cxn ang="0">
                  <a:pos x="connsiteX1" y="connsiteY1"/>
                </a:cxn>
                <a:cxn ang="0">
                  <a:pos x="connsiteX2" y="connsiteY2"/>
                </a:cxn>
              </a:cxnLst>
              <a:rect l="l" t="t" r="r" b="b"/>
              <a:pathLst>
                <a:path w="532109" h="232475">
                  <a:moveTo>
                    <a:pt x="0" y="0"/>
                  </a:moveTo>
                  <a:cubicBezTo>
                    <a:pt x="120973" y="6457"/>
                    <a:pt x="241946" y="12915"/>
                    <a:pt x="330631" y="51661"/>
                  </a:cubicBezTo>
                  <a:cubicBezTo>
                    <a:pt x="419316" y="90407"/>
                    <a:pt x="475712" y="161441"/>
                    <a:pt x="532109" y="232475"/>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51" name="TextBox 50"/>
                <p:cNvSpPr txBox="1"/>
                <p:nvPr/>
              </p:nvSpPr>
              <p:spPr>
                <a:xfrm>
                  <a:off x="2467568" y="1627307"/>
                  <a:ext cx="48560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1" dirty="0">
                            <a:latin typeface="Symbol" panose="05050102010706020507" pitchFamily="18" charset="2"/>
                            <a:cs typeface="Times New Roman" panose="02020603050405020304" pitchFamily="18" charset="0"/>
                          </a:rPr>
                          <m:t>b</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2467568" y="1627307"/>
                  <a:ext cx="485603" cy="492443"/>
                </a:xfrm>
                <a:prstGeom prst="rect">
                  <a:avLst/>
                </a:prstGeom>
                <a:blipFill>
                  <a:blip r:embed="rId9"/>
                  <a:stretch>
                    <a:fillRect b="-13333"/>
                  </a:stretch>
                </a:blipFill>
              </p:spPr>
              <p:txBody>
                <a:bodyPr/>
                <a:lstStyle/>
                <a:p>
                  <a:r>
                    <a:rPr lang="en-US">
                      <a:noFill/>
                    </a:rPr>
                    <a:t> </a:t>
                  </a:r>
                </a:p>
              </p:txBody>
            </p:sp>
          </mc:Fallback>
        </mc:AlternateContent>
      </p:grpSp>
      <p:grpSp>
        <p:nvGrpSpPr>
          <p:cNvPr id="7" name="Group 6"/>
          <p:cNvGrpSpPr/>
          <p:nvPr/>
        </p:nvGrpSpPr>
        <p:grpSpPr>
          <a:xfrm>
            <a:off x="769994" y="4328078"/>
            <a:ext cx="7764040" cy="1014765"/>
            <a:chOff x="409967" y="4627767"/>
            <a:chExt cx="10352053" cy="1353019"/>
          </a:xfrm>
        </p:grpSpPr>
        <mc:AlternateContent xmlns:mc="http://schemas.openxmlformats.org/markup-compatibility/2006" xmlns:a14="http://schemas.microsoft.com/office/drawing/2010/main">
          <mc:Choice Requires="a14">
            <p:sp>
              <p:nvSpPr>
                <p:cNvPr id="54" name="TextBox 53"/>
                <p:cNvSpPr txBox="1"/>
                <p:nvPr/>
              </p:nvSpPr>
              <p:spPr>
                <a:xfrm>
                  <a:off x="9098833" y="4933715"/>
                  <a:ext cx="1663187" cy="741057"/>
                </a:xfrm>
                <a:prstGeom prst="rect">
                  <a:avLst/>
                </a:prstGeom>
                <a:solidFill>
                  <a:schemeClr val="bg1"/>
                </a:solid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tan</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ea typeface="Cambria Math" panose="02040503050406030204" pitchFamily="18" charset="0"/>
                          <a:cs typeface="Times New Roman" panose="02020603050405020304" pitchFamily="18" charset="0"/>
                        </a:rPr>
                        <m:t>=</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𝑣</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ea typeface="Cambria Math" panose="02040503050406030204" pitchFamily="18" charset="0"/>
                              <a:cs typeface="Times New Roman" panose="02020603050405020304" pitchFamily="18" charset="0"/>
                            </a:rPr>
                            <m:t>𝑔𝑅</m:t>
                          </m:r>
                        </m:den>
                      </m:f>
                    </m:oMath>
                  </a14:m>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9098833" y="4933715"/>
                  <a:ext cx="1663187" cy="741057"/>
                </a:xfrm>
                <a:prstGeom prst="rect">
                  <a:avLst/>
                </a:prstGeom>
                <a:blipFill>
                  <a:blip r:embed="rId10"/>
                  <a:stretch>
                    <a:fillRect l="-3902"/>
                  </a:stretch>
                </a:blipFill>
                <a:ln>
                  <a:noFill/>
                </a:ln>
              </p:spPr>
              <p:txBody>
                <a:bodyPr/>
                <a:lstStyle/>
                <a:p>
                  <a:r>
                    <a:rPr lang="en-US">
                      <a:noFill/>
                    </a:rPr>
                    <a:t> </a:t>
                  </a:r>
                </a:p>
              </p:txBody>
            </p:sp>
          </mc:Fallback>
        </mc:AlternateContent>
        <p:grpSp>
          <p:nvGrpSpPr>
            <p:cNvPr id="6" name="Group 5"/>
            <p:cNvGrpSpPr/>
            <p:nvPr/>
          </p:nvGrpSpPr>
          <p:grpSpPr>
            <a:xfrm>
              <a:off x="409967" y="4627767"/>
              <a:ext cx="8616634" cy="1353019"/>
              <a:chOff x="409967" y="4627767"/>
              <a:chExt cx="8616634" cy="1353019"/>
            </a:xfrm>
          </p:grpSpPr>
          <mc:AlternateContent xmlns:mc="http://schemas.openxmlformats.org/markup-compatibility/2006" xmlns:a14="http://schemas.microsoft.com/office/drawing/2010/main">
            <mc:Choice Requires="a14">
              <p:sp>
                <p:nvSpPr>
                  <p:cNvPr id="53" name="TextBox 52"/>
                  <p:cNvSpPr txBox="1"/>
                  <p:nvPr/>
                </p:nvSpPr>
                <p:spPr>
                  <a:xfrm>
                    <a:off x="5328523" y="4771108"/>
                    <a:ext cx="3420634" cy="1066274"/>
                  </a:xfrm>
                  <a:prstGeom prst="rect">
                    <a:avLst/>
                  </a:prstGeom>
                  <a:solidFill>
                    <a:schemeClr val="bg1"/>
                  </a:solid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a:t>
                    </a:r>
                    <a:r>
                      <a:rPr lang="en-US" dirty="0" err="1">
                        <a:latin typeface="Times New Roman" panose="02020603050405020304" pitchFamily="18" charset="0"/>
                        <a:cs typeface="Times New Roman" panose="02020603050405020304" pitchFamily="18" charset="0"/>
                      </a:rPr>
                      <a:t>sin</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𝑚</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𝑣</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ea typeface="Cambria Math" panose="02040503050406030204" pitchFamily="18" charset="0"/>
                                <a:cs typeface="Times New Roman" panose="02020603050405020304" pitchFamily="18" charset="0"/>
                              </a:rPr>
                              <m:t>𝑅</m:t>
                            </m:r>
                          </m:den>
                        </m:f>
                      </m:oMath>
                    </a14:m>
                    <a:endParaRPr lang="en-US" dirty="0">
                      <a:latin typeface="Times New Roman" panose="02020603050405020304" pitchFamily="18" charset="0"/>
                      <a:ea typeface="Cambria Math" panose="020405030504060302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a:t>
                    </a:r>
                    <a:r>
                      <a:rPr lang="en-US" dirty="0" err="1">
                        <a:latin typeface="Times New Roman" panose="02020603050405020304" pitchFamily="18" charset="0"/>
                        <a:cs typeface="Times New Roman" panose="02020603050405020304" pitchFamily="18" charset="0"/>
                      </a:rPr>
                      <a:t>cos</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𝛽</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𝑚𝑔</m:t>
                        </m:r>
                      </m:oMath>
                    </a14:m>
                    <a:endParaRPr lang="en-US" dirty="0">
                      <a:latin typeface="Times New Roman" panose="02020603050405020304" pitchFamily="18" charset="0"/>
                      <a:cs typeface="Times New Roman" panose="02020603050405020304"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328523" y="4771108"/>
                    <a:ext cx="3420634" cy="1066274"/>
                  </a:xfrm>
                  <a:prstGeom prst="rect">
                    <a:avLst/>
                  </a:prstGeom>
                  <a:blipFill>
                    <a:blip r:embed="rId11"/>
                    <a:stretch>
                      <a:fillRect b="-11450"/>
                    </a:stretch>
                  </a:blipFill>
                  <a:ln>
                    <a:noFill/>
                  </a:ln>
                </p:spPr>
                <p:txBody>
                  <a:bodyPr/>
                  <a:lstStyle/>
                  <a:p>
                    <a:r>
                      <a:rPr lang="en-US">
                        <a:noFill/>
                      </a:rPr>
                      <a:t> </a:t>
                    </a:r>
                  </a:p>
                </p:txBody>
              </p:sp>
            </mc:Fallback>
          </mc:AlternateContent>
          <p:cxnSp>
            <p:nvCxnSpPr>
              <p:cNvPr id="55" name="Straight Arrow Connector 54"/>
              <p:cNvCxnSpPr/>
              <p:nvPr/>
            </p:nvCxnSpPr>
            <p:spPr>
              <a:xfrm>
                <a:off x="5317288" y="5356451"/>
                <a:ext cx="801672" cy="695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224929" y="5348705"/>
                <a:ext cx="801672" cy="695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409967" y="4627767"/>
                    <a:ext cx="4759724" cy="1353019"/>
                  </a:xfrm>
                  <a:prstGeom prst="rect">
                    <a:avLst/>
                  </a:prstGeom>
                </p:spPr>
                <p:txBody>
                  <a:bodyPr wrap="square">
                    <a:spAutoFit/>
                  </a:bodyPr>
                  <a:lstStyle/>
                  <a:p>
                    <a14:m>
                      <m:oMath xmlns:m="http://schemas.openxmlformats.org/officeDocument/2006/math">
                        <m:nary>
                          <m:naryPr>
                            <m:chr m:val="∑"/>
                            <m:subHide m:val="on"/>
                            <m:supHide m:val="on"/>
                            <m:ctrlPr>
                              <a:rPr lang="en-US" sz="1650" i="1">
                                <a:latin typeface="Cambria Math" panose="02040503050406030204" pitchFamily="18" charset="0"/>
                                <a:cs typeface="Times New Roman" panose="02020603050405020304" pitchFamily="18" charset="0"/>
                              </a:rPr>
                            </m:ctrlPr>
                          </m:naryPr>
                          <m:sub/>
                          <m:sup/>
                          <m:e>
                            <m:sSub>
                              <m:sSubPr>
                                <m:ctrlPr>
                                  <a:rPr lang="en-US" sz="1650" i="1">
                                    <a:latin typeface="Cambria Math" panose="02040503050406030204" pitchFamily="18" charset="0"/>
                                    <a:cs typeface="Times New Roman" panose="02020603050405020304" pitchFamily="18" charset="0"/>
                                  </a:rPr>
                                </m:ctrlPr>
                              </m:sSubPr>
                              <m:e>
                                <m:r>
                                  <a:rPr lang="en-US" sz="1650" i="1">
                                    <a:latin typeface="Cambria Math" panose="02040503050406030204" pitchFamily="18" charset="0"/>
                                    <a:cs typeface="Times New Roman" panose="02020603050405020304" pitchFamily="18" charset="0"/>
                                  </a:rPr>
                                  <m:t>𝐹</m:t>
                                </m:r>
                              </m:e>
                              <m:sub>
                                <m:r>
                                  <a:rPr lang="en-US" sz="1650" i="1">
                                    <a:latin typeface="Cambria Math" panose="02040503050406030204" pitchFamily="18" charset="0"/>
                                    <a:cs typeface="Times New Roman" panose="02020603050405020304" pitchFamily="18" charset="0"/>
                                  </a:rPr>
                                  <m:t>𝑥</m:t>
                                </m:r>
                              </m:sub>
                            </m:sSub>
                            <m:r>
                              <a:rPr lang="en-US" sz="1650" i="1">
                                <a:latin typeface="Cambria Math" panose="02040503050406030204" pitchFamily="18" charset="0"/>
                                <a:cs typeface="Times New Roman" panose="02020603050405020304" pitchFamily="18" charset="0"/>
                              </a:rPr>
                              <m:t>=</m:t>
                            </m:r>
                            <m:r>
                              <a:rPr lang="en-US" sz="1650" i="1">
                                <a:latin typeface="Cambria Math" panose="02040503050406030204" pitchFamily="18" charset="0"/>
                                <a:cs typeface="Times New Roman" panose="02020603050405020304" pitchFamily="18" charset="0"/>
                              </a:rPr>
                              <m:t>𝑚</m:t>
                            </m:r>
                            <m:sSub>
                              <m:sSubPr>
                                <m:ctrlPr>
                                  <a:rPr lang="en-US" sz="1650" i="1">
                                    <a:latin typeface="Cambria Math" panose="02040503050406030204" pitchFamily="18" charset="0"/>
                                    <a:cs typeface="Times New Roman" panose="02020603050405020304" pitchFamily="18" charset="0"/>
                                  </a:rPr>
                                </m:ctrlPr>
                              </m:sSubPr>
                              <m:e>
                                <m:r>
                                  <a:rPr lang="en-US" sz="1650" i="1">
                                    <a:latin typeface="Cambria Math" panose="02040503050406030204" pitchFamily="18" charset="0"/>
                                    <a:cs typeface="Times New Roman" panose="02020603050405020304" pitchFamily="18" charset="0"/>
                                  </a:rPr>
                                  <m:t>𝑎</m:t>
                                </m:r>
                              </m:e>
                              <m:sub>
                                <m:r>
                                  <a:rPr lang="en-US" sz="1650" i="1">
                                    <a:latin typeface="Cambria Math" panose="02040503050406030204" pitchFamily="18" charset="0"/>
                                    <a:cs typeface="Times New Roman" panose="02020603050405020304" pitchFamily="18" charset="0"/>
                                  </a:rPr>
                                  <m:t>𝑟𝑎𝑑</m:t>
                                </m:r>
                              </m:sub>
                            </m:sSub>
                          </m:e>
                        </m:nary>
                      </m:oMath>
                    </a14:m>
                    <a:r>
                      <a:rPr lang="en-US" sz="1650" dirty="0">
                        <a:latin typeface="Times New Roman" panose="02020603050405020304" pitchFamily="18" charset="0"/>
                        <a:cs typeface="Times New Roman" panose="02020603050405020304" pitchFamily="18" charset="0"/>
                      </a:rPr>
                      <a:t>,	    </a:t>
                    </a:r>
                    <a14:m>
                      <m:oMath xmlns:m="http://schemas.openxmlformats.org/officeDocument/2006/math">
                        <m:r>
                          <a:rPr lang="en-US" sz="1650" i="1">
                            <a:latin typeface="Cambria Math" panose="02040503050406030204" pitchFamily="18" charset="0"/>
                            <a:cs typeface="Times New Roman" panose="02020603050405020304" pitchFamily="18" charset="0"/>
                          </a:rPr>
                          <m:t>𝑛𝑠𝑖𝑛</m:t>
                        </m:r>
                        <m:r>
                          <a:rPr lang="en-US" sz="1650" i="1">
                            <a:latin typeface="Cambria Math" panose="02040503050406030204" pitchFamily="18" charset="0"/>
                            <a:ea typeface="Cambria Math" panose="02040503050406030204" pitchFamily="18" charset="0"/>
                            <a:cs typeface="Times New Roman" panose="02020603050405020304" pitchFamily="18" charset="0"/>
                          </a:rPr>
                          <m:t>𝛽</m:t>
                        </m:r>
                        <m:r>
                          <a:rPr lang="en-US" sz="1650" i="1">
                            <a:latin typeface="Cambria Math" panose="02040503050406030204" pitchFamily="18" charset="0"/>
                            <a:cs typeface="Times New Roman" panose="02020603050405020304" pitchFamily="18" charset="0"/>
                          </a:rPr>
                          <m:t>=</m:t>
                        </m:r>
                        <m:r>
                          <a:rPr lang="en-US" sz="1650" i="1">
                            <a:latin typeface="Cambria Math" panose="02040503050406030204" pitchFamily="18" charset="0"/>
                            <a:cs typeface="Times New Roman" panose="02020603050405020304" pitchFamily="18" charset="0"/>
                          </a:rPr>
                          <m:t>𝑚</m:t>
                        </m:r>
                        <m:f>
                          <m:fPr>
                            <m:ctrlPr>
                              <a:rPr lang="en-US" sz="1650" i="1">
                                <a:latin typeface="Cambria Math" panose="02040503050406030204" pitchFamily="18" charset="0"/>
                                <a:cs typeface="Times New Roman" panose="02020603050405020304" pitchFamily="18" charset="0"/>
                              </a:rPr>
                            </m:ctrlPr>
                          </m:fPr>
                          <m:num>
                            <m:sSup>
                              <m:sSupPr>
                                <m:ctrlPr>
                                  <a:rPr lang="en-US" sz="1650" i="1">
                                    <a:latin typeface="Cambria Math" panose="02040503050406030204" pitchFamily="18" charset="0"/>
                                    <a:cs typeface="Times New Roman" panose="02020603050405020304" pitchFamily="18" charset="0"/>
                                  </a:rPr>
                                </m:ctrlPr>
                              </m:sSupPr>
                              <m:e>
                                <m:r>
                                  <a:rPr lang="en-US" sz="1650" i="1">
                                    <a:latin typeface="Cambria Math" panose="02040503050406030204" pitchFamily="18" charset="0"/>
                                    <a:cs typeface="Times New Roman" panose="02020603050405020304" pitchFamily="18" charset="0"/>
                                  </a:rPr>
                                  <m:t>𝑣</m:t>
                                </m:r>
                              </m:e>
                              <m:sup>
                                <m:r>
                                  <a:rPr lang="en-US" sz="1650" i="1">
                                    <a:latin typeface="Cambria Math" panose="02040503050406030204" pitchFamily="18" charset="0"/>
                                    <a:cs typeface="Times New Roman" panose="02020603050405020304" pitchFamily="18" charset="0"/>
                                  </a:rPr>
                                  <m:t>2</m:t>
                                </m:r>
                              </m:sup>
                            </m:sSup>
                          </m:num>
                          <m:den>
                            <m:r>
                              <a:rPr lang="en-US" sz="1650" i="1">
                                <a:latin typeface="Cambria Math" panose="02040503050406030204" pitchFamily="18" charset="0"/>
                                <a:cs typeface="Times New Roman" panose="02020603050405020304" pitchFamily="18" charset="0"/>
                              </a:rPr>
                              <m:t>𝑅</m:t>
                            </m:r>
                          </m:den>
                        </m:f>
                      </m:oMath>
                    </a14:m>
                    <a:endParaRPr lang="en-US" sz="1650" dirty="0">
                      <a:latin typeface="Times New Roman" panose="02020603050405020304" pitchFamily="18" charset="0"/>
                      <a:cs typeface="Times New Roman" panose="02020603050405020304" pitchFamily="18" charset="0"/>
                    </a:endParaRPr>
                  </a:p>
                  <a:p>
                    <a:endParaRPr lang="en-US" sz="1650" dirty="0">
                      <a:latin typeface="Times New Roman" panose="02020603050405020304" pitchFamily="18" charset="0"/>
                      <a:cs typeface="Times New Roman" panose="02020603050405020304" pitchFamily="18" charset="0"/>
                    </a:endParaRPr>
                  </a:p>
                  <a:p>
                    <a14:m>
                      <m:oMath xmlns:m="http://schemas.openxmlformats.org/officeDocument/2006/math">
                        <m:nary>
                          <m:naryPr>
                            <m:chr m:val="∑"/>
                            <m:subHide m:val="on"/>
                            <m:supHide m:val="on"/>
                            <m:ctrlPr>
                              <a:rPr lang="en-US" sz="1650" i="1">
                                <a:latin typeface="Cambria Math" panose="02040503050406030204" pitchFamily="18" charset="0"/>
                                <a:cs typeface="Times New Roman" panose="02020603050405020304" pitchFamily="18" charset="0"/>
                              </a:rPr>
                            </m:ctrlPr>
                          </m:naryPr>
                          <m:sub/>
                          <m:sup/>
                          <m:e>
                            <m:sSub>
                              <m:sSubPr>
                                <m:ctrlPr>
                                  <a:rPr lang="en-US" sz="1650" i="1">
                                    <a:latin typeface="Cambria Math" panose="02040503050406030204" pitchFamily="18" charset="0"/>
                                    <a:cs typeface="Times New Roman" panose="02020603050405020304" pitchFamily="18" charset="0"/>
                                  </a:rPr>
                                </m:ctrlPr>
                              </m:sSubPr>
                              <m:e>
                                <m:r>
                                  <a:rPr lang="en-US" sz="1650" i="1">
                                    <a:latin typeface="Cambria Math" panose="02040503050406030204" pitchFamily="18" charset="0"/>
                                    <a:cs typeface="Times New Roman" panose="02020603050405020304" pitchFamily="18" charset="0"/>
                                  </a:rPr>
                                  <m:t>𝐹</m:t>
                                </m:r>
                              </m:e>
                              <m:sub>
                                <m:r>
                                  <a:rPr lang="en-US" sz="1650" i="1">
                                    <a:latin typeface="Cambria Math" panose="02040503050406030204" pitchFamily="18" charset="0"/>
                                    <a:cs typeface="Times New Roman" panose="02020603050405020304" pitchFamily="18" charset="0"/>
                                  </a:rPr>
                                  <m:t>𝑦</m:t>
                                </m:r>
                              </m:sub>
                            </m:sSub>
                            <m:r>
                              <a:rPr lang="en-US" sz="1650" i="1">
                                <a:latin typeface="Cambria Math" panose="02040503050406030204" pitchFamily="18" charset="0"/>
                                <a:cs typeface="Times New Roman" panose="02020603050405020304" pitchFamily="18" charset="0"/>
                              </a:rPr>
                              <m:t>=0</m:t>
                            </m:r>
                          </m:e>
                        </m:nary>
                      </m:oMath>
                    </a14:m>
                    <a:r>
                      <a:rPr lang="en-US" sz="1650" dirty="0">
                        <a:latin typeface="Times New Roman" panose="02020603050405020304" pitchFamily="18" charset="0"/>
                        <a:cs typeface="Times New Roman" panose="02020603050405020304" pitchFamily="18" charset="0"/>
                      </a:rPr>
                      <a:t>,	    </a:t>
                    </a:r>
                    <a14:m>
                      <m:oMath xmlns:m="http://schemas.openxmlformats.org/officeDocument/2006/math">
                        <m:r>
                          <a:rPr lang="en-US" sz="1650" i="1">
                            <a:latin typeface="Cambria Math" panose="02040503050406030204" pitchFamily="18" charset="0"/>
                            <a:cs typeface="Times New Roman" panose="02020603050405020304" pitchFamily="18" charset="0"/>
                          </a:rPr>
                          <m:t>𝑛𝑐𝑜𝑠</m:t>
                        </m:r>
                        <m:r>
                          <a:rPr lang="en-US" sz="1650" i="1">
                            <a:latin typeface="Cambria Math" panose="02040503050406030204" pitchFamily="18" charset="0"/>
                            <a:ea typeface="Cambria Math" panose="02040503050406030204" pitchFamily="18" charset="0"/>
                            <a:cs typeface="Times New Roman" panose="02020603050405020304" pitchFamily="18" charset="0"/>
                          </a:rPr>
                          <m:t>𝛽</m:t>
                        </m:r>
                        <m:r>
                          <a:rPr lang="en-US" sz="1650" i="1">
                            <a:latin typeface="Cambria Math" panose="02040503050406030204" pitchFamily="18" charset="0"/>
                            <a:cs typeface="Times New Roman" panose="02020603050405020304" pitchFamily="18" charset="0"/>
                          </a:rPr>
                          <m:t>+(−</m:t>
                        </m:r>
                        <m:r>
                          <a:rPr lang="en-US" sz="1650" i="1">
                            <a:latin typeface="Cambria Math" panose="02040503050406030204" pitchFamily="18" charset="0"/>
                            <a:cs typeface="Times New Roman" panose="02020603050405020304" pitchFamily="18" charset="0"/>
                          </a:rPr>
                          <m:t>𝑚𝑔</m:t>
                        </m:r>
                        <m:r>
                          <a:rPr lang="en-US" sz="1650" i="1">
                            <a:latin typeface="Cambria Math" panose="02040503050406030204" pitchFamily="18" charset="0"/>
                            <a:cs typeface="Times New Roman" panose="02020603050405020304" pitchFamily="18" charset="0"/>
                          </a:rPr>
                          <m:t>)=0</m:t>
                        </m:r>
                      </m:oMath>
                    </a14:m>
                    <a:endParaRPr lang="en-US" sz="165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9967" y="4627767"/>
                    <a:ext cx="4759724" cy="1353019"/>
                  </a:xfrm>
                  <a:prstGeom prst="rect">
                    <a:avLst/>
                  </a:prstGeom>
                  <a:blipFill>
                    <a:blip r:embed="rId12"/>
                    <a:stretch>
                      <a:fillRect l="-8020" t="-28916" b="-57229"/>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8310857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Rounding a Banked Curve – Example 6.4</a:t>
            </a:r>
            <a:endParaRPr lang="en-IN" sz="3200" dirty="0"/>
          </a:p>
        </p:txBody>
      </p:sp>
      <p:sp>
        <p:nvSpPr>
          <p:cNvPr id="3" name="Content Placeholder 2"/>
          <p:cNvSpPr>
            <a:spLocks noGrp="1"/>
          </p:cNvSpPr>
          <p:nvPr>
            <p:ph sz="quarter" idx="13"/>
          </p:nvPr>
        </p:nvSpPr>
        <p:spPr>
          <a:xfrm>
            <a:off x="457199" y="1556326"/>
            <a:ext cx="8065699" cy="781432"/>
          </a:xfrm>
        </p:spPr>
        <p:txBody>
          <a:bodyPr/>
          <a:lstStyle/>
          <a:p>
            <a:r>
              <a:rPr lang="en-US" dirty="0"/>
              <a:t>The centripetal force comes only from a component of normal force</a:t>
            </a:r>
          </a:p>
        </p:txBody>
      </p:sp>
      <p:pic>
        <p:nvPicPr>
          <p:cNvPr id="4" name="Picture 3" descr="A diagram of vector w, an arrow pointing down from origin, and vector F, an arrow of lesser magnitude pointing u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764" y="2426271"/>
            <a:ext cx="948495" cy="2708204"/>
          </a:xfrm>
          <a:prstGeom prst="rect">
            <a:avLst/>
          </a:prstGeom>
        </p:spPr>
      </p:pic>
      <p:graphicFrame>
        <p:nvGraphicFramePr>
          <p:cNvPr id="5" name="Object 4" descr="The sum of F sub x = m a sub rad, n sine of beta = m start fraction v squared over R end fraction. The sum of F sub y = 0, n cosine of beta + negative m g = 0. Tangent of beta = start fraction v squared over g R end fraction."/>
          <p:cNvGraphicFramePr>
            <a:graphicFrameLocks noChangeAspect="1"/>
          </p:cNvGraphicFramePr>
          <p:nvPr/>
        </p:nvGraphicFramePr>
        <p:xfrm>
          <a:off x="2055065" y="5304546"/>
          <a:ext cx="5033871" cy="1034080"/>
        </p:xfrm>
        <a:graphic>
          <a:graphicData uri="http://schemas.openxmlformats.org/presentationml/2006/ole">
            <mc:AlternateContent xmlns:mc="http://schemas.openxmlformats.org/markup-compatibility/2006">
              <mc:Choice xmlns:v="urn:schemas-microsoft-com:vml" Requires="v">
                <p:oleObj name="Equation" r:id="rId3" imgW="3340080" imgH="685800" progId="Equation.DSMT4">
                  <p:embed/>
                </p:oleObj>
              </mc:Choice>
              <mc:Fallback>
                <p:oleObj name="Equation" r:id="rId3" imgW="3340080" imgH="685800" progId="Equation.DSMT4">
                  <p:embed/>
                  <p:pic>
                    <p:nvPicPr>
                      <p:cNvPr id="5" name="Object 4" descr="The sum of F sub x = m a sub rad, n sine of beta = m start fraction v squared over R end fraction. The sum of F sub y = 0, n cosine of beta + negative m g = 0. Tangent of beta = start fraction v squared over g R end fraction."/>
                      <p:cNvPicPr/>
                      <p:nvPr/>
                    </p:nvPicPr>
                    <p:blipFill>
                      <a:blip r:embed="rId4"/>
                      <a:stretch>
                        <a:fillRect/>
                      </a:stretch>
                    </p:blipFill>
                    <p:spPr>
                      <a:xfrm>
                        <a:off x="2055065" y="5304546"/>
                        <a:ext cx="5033871" cy="1034080"/>
                      </a:xfrm>
                      <a:prstGeom prst="rect">
                        <a:avLst/>
                      </a:prstGeom>
                    </p:spPr>
                  </p:pic>
                </p:oleObj>
              </mc:Fallback>
            </mc:AlternateContent>
          </a:graphicData>
        </a:graphic>
      </p:graphicFrame>
    </p:spTree>
    <p:extLst>
      <p:ext uri="{BB962C8B-B14F-4D97-AF65-F5344CB8AC3E}">
        <p14:creationId xmlns:p14="http://schemas.microsoft.com/office/powerpoint/2010/main" val="250234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05_019"/>
          <p:cNvPicPr>
            <a:picLocks noChangeAspect="1" noChangeArrowheads="1"/>
          </p:cNvPicPr>
          <p:nvPr/>
        </p:nvPicPr>
        <p:blipFill>
          <a:blip r:embed="rId2">
            <a:extLst>
              <a:ext uri="{28A0092B-C50C-407E-A947-70E740481C1C}">
                <a14:useLocalDpi xmlns:a14="http://schemas.microsoft.com/office/drawing/2010/main" val="0"/>
              </a:ext>
            </a:extLst>
          </a:blip>
          <a:srcRect l="17999" r="17999"/>
          <a:stretch>
            <a:fillRect/>
          </a:stretch>
        </p:blipFill>
        <p:spPr bwMode="auto">
          <a:xfrm>
            <a:off x="1799242" y="1447800"/>
            <a:ext cx="39036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a:xfrm>
            <a:off x="685800" y="0"/>
            <a:ext cx="7772400" cy="838200"/>
          </a:xfrm>
        </p:spPr>
        <p:txBody>
          <a:bodyPr/>
          <a:lstStyle/>
          <a:p>
            <a:pPr eaLnBrk="1" hangingPunct="1"/>
            <a:r>
              <a:rPr lang="en-US" altLang="en-US" b="1" dirty="0">
                <a:solidFill>
                  <a:srgbClr val="FF0000"/>
                </a:solidFill>
              </a:rPr>
              <a:t>No Skidding on Banked Curve</a:t>
            </a:r>
            <a:endParaRPr lang="en-US" altLang="en-US" b="1" i="1" dirty="0">
              <a:solidFill>
                <a:srgbClr val="FF0000"/>
              </a:solidFill>
            </a:endParaRPr>
          </a:p>
        </p:txBody>
      </p:sp>
      <p:sp>
        <p:nvSpPr>
          <p:cNvPr id="12292" name="Rectangle 5" descr="Green marble"/>
          <p:cNvSpPr>
            <a:spLocks noChangeArrowheads="1"/>
          </p:cNvSpPr>
          <p:nvPr/>
        </p:nvSpPr>
        <p:spPr bwMode="auto">
          <a:xfrm>
            <a:off x="609600" y="762000"/>
            <a:ext cx="7823200" cy="8255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12293" name="Rectangle 6"/>
          <p:cNvSpPr>
            <a:spLocks noChangeArrowheads="1"/>
          </p:cNvSpPr>
          <p:nvPr/>
        </p:nvSpPr>
        <p:spPr bwMode="auto">
          <a:xfrm>
            <a:off x="5964842" y="3802063"/>
            <a:ext cx="762000" cy="312737"/>
          </a:xfrm>
          <a:prstGeom prst="rect">
            <a:avLst/>
          </a:prstGeom>
          <a:solidFill>
            <a:schemeClr val="bg1"/>
          </a:solidFill>
          <a:ln w="9525">
            <a:no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1" u="none" strike="noStrike" kern="1200" cap="none" spc="0" normalizeH="0" baseline="0" noProof="0" dirty="0">
                <a:ln>
                  <a:noFill/>
                </a:ln>
                <a:solidFill>
                  <a:srgbClr val="3333CC"/>
                </a:solidFill>
                <a:effectLst/>
                <a:uLnTx/>
                <a:uFillTx/>
                <a:latin typeface="Times New Roman" panose="02020603050405020304" pitchFamily="18" charset="0"/>
                <a:ea typeface="SimSun" panose="02010600030101010101" pitchFamily="2" charset="-122"/>
                <a:cs typeface="+mn-cs"/>
              </a:rPr>
              <a:t>F</a:t>
            </a:r>
            <a:r>
              <a:rPr kumimoji="1" lang="en-US" altLang="en-US" sz="2800" b="1" i="1" u="none" strike="noStrike" kern="1200" cap="none" spc="0" normalizeH="0" baseline="-25000" noProof="0" dirty="0">
                <a:ln>
                  <a:noFill/>
                </a:ln>
                <a:solidFill>
                  <a:srgbClr val="3333CC"/>
                </a:solidFill>
                <a:effectLst/>
                <a:uLnTx/>
                <a:uFillTx/>
                <a:latin typeface="Times New Roman" panose="02020603050405020304" pitchFamily="18" charset="0"/>
                <a:ea typeface="SimSun" panose="02010600030101010101" pitchFamily="2" charset="-122"/>
                <a:cs typeface="+mn-cs"/>
              </a:rPr>
              <a:t>rad</a:t>
            </a:r>
          </a:p>
        </p:txBody>
      </p:sp>
      <p:sp>
        <p:nvSpPr>
          <p:cNvPr id="12294" name="Line 7"/>
          <p:cNvSpPr>
            <a:spLocks noChangeShapeType="1"/>
          </p:cNvSpPr>
          <p:nvPr/>
        </p:nvSpPr>
        <p:spPr bwMode="auto">
          <a:xfrm>
            <a:off x="4999642" y="3962400"/>
            <a:ext cx="1066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cxnSp>
        <p:nvCxnSpPr>
          <p:cNvPr id="12296" name="Straight Arrow Connector 10"/>
          <p:cNvCxnSpPr>
            <a:cxnSpLocks noChangeShapeType="1"/>
          </p:cNvCxnSpPr>
          <p:nvPr/>
        </p:nvCxnSpPr>
        <p:spPr bwMode="auto">
          <a:xfrm>
            <a:off x="3628042" y="3962400"/>
            <a:ext cx="914400" cy="4572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12297" name="Object 10"/>
          <p:cNvGraphicFramePr>
            <a:graphicFrameLocks noChangeAspect="1"/>
          </p:cNvGraphicFramePr>
          <p:nvPr/>
        </p:nvGraphicFramePr>
        <p:xfrm>
          <a:off x="3932842" y="5181600"/>
          <a:ext cx="457200" cy="347663"/>
        </p:xfrm>
        <a:graphic>
          <a:graphicData uri="http://schemas.openxmlformats.org/presentationml/2006/ole">
            <mc:AlternateContent xmlns:mc="http://schemas.openxmlformats.org/markup-compatibility/2006">
              <mc:Choice xmlns:v="urn:schemas-microsoft-com:vml" Requires="v">
                <p:oleObj name="Equation" r:id="rId4" imgW="317225" imgH="241091" progId="Equation.3">
                  <p:embed/>
                </p:oleObj>
              </mc:Choice>
              <mc:Fallback>
                <p:oleObj name="Equation" r:id="rId4" imgW="317225" imgH="241091" progId="Equation.3">
                  <p:embed/>
                  <p:pic>
                    <p:nvPicPr>
                      <p:cNvPr id="1229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2842" y="5181600"/>
                        <a:ext cx="4572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8" name="Object 11"/>
          <p:cNvGraphicFramePr>
            <a:graphicFrameLocks noChangeAspect="1"/>
          </p:cNvGraphicFramePr>
          <p:nvPr/>
        </p:nvGraphicFramePr>
        <p:xfrm>
          <a:off x="5380642" y="4484688"/>
          <a:ext cx="836613" cy="366712"/>
        </p:xfrm>
        <a:graphic>
          <a:graphicData uri="http://schemas.openxmlformats.org/presentationml/2006/ole">
            <mc:AlternateContent xmlns:mc="http://schemas.openxmlformats.org/markup-compatibility/2006">
              <mc:Choice xmlns:v="urn:schemas-microsoft-com:vml" Requires="v">
                <p:oleObj name="Equation" r:id="rId6" imgW="494870" imgH="215713" progId="Equation.3">
                  <p:embed/>
                </p:oleObj>
              </mc:Choice>
              <mc:Fallback>
                <p:oleObj name="Equation" r:id="rId6" imgW="494870" imgH="215713" progId="Equation.3">
                  <p:embed/>
                  <p:pic>
                    <p:nvPicPr>
                      <p:cNvPr id="12298"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0642" y="4484688"/>
                        <a:ext cx="8366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9" name="Object 12"/>
          <p:cNvGraphicFramePr>
            <a:graphicFrameLocks noChangeAspect="1"/>
          </p:cNvGraphicFramePr>
          <p:nvPr/>
        </p:nvGraphicFramePr>
        <p:xfrm>
          <a:off x="4556730" y="4335463"/>
          <a:ext cx="196850" cy="260350"/>
        </p:xfrm>
        <a:graphic>
          <a:graphicData uri="http://schemas.openxmlformats.org/presentationml/2006/ole">
            <mc:AlternateContent xmlns:mc="http://schemas.openxmlformats.org/markup-compatibility/2006">
              <mc:Choice xmlns:v="urn:schemas-microsoft-com:vml" Requires="v">
                <p:oleObj name="Equation" r:id="rId8" imgW="164885" imgH="215619" progId="Equation.3">
                  <p:embed/>
                </p:oleObj>
              </mc:Choice>
              <mc:Fallback>
                <p:oleObj name="Equation" r:id="rId8" imgW="164885" imgH="215619" progId="Equation.3">
                  <p:embed/>
                  <p:pic>
                    <p:nvPicPr>
                      <p:cNvPr id="12299"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730" y="4335463"/>
                        <a:ext cx="1968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0" name="Object 14"/>
          <p:cNvGraphicFramePr>
            <a:graphicFrameLocks noChangeAspect="1"/>
          </p:cNvGraphicFramePr>
          <p:nvPr/>
        </p:nvGraphicFramePr>
        <p:xfrm>
          <a:off x="4845655" y="5095875"/>
          <a:ext cx="839787" cy="355600"/>
        </p:xfrm>
        <a:graphic>
          <a:graphicData uri="http://schemas.openxmlformats.org/presentationml/2006/ole">
            <mc:AlternateContent xmlns:mc="http://schemas.openxmlformats.org/markup-compatibility/2006">
              <mc:Choice xmlns:v="urn:schemas-microsoft-com:vml" Requires="v">
                <p:oleObj name="Equation" r:id="rId10" imgW="507780" imgH="215806" progId="Equation.3">
                  <p:embed/>
                </p:oleObj>
              </mc:Choice>
              <mc:Fallback>
                <p:oleObj name="Equation" r:id="rId10" imgW="507780" imgH="215806" progId="Equation.3">
                  <p:embed/>
                  <p:pic>
                    <p:nvPicPr>
                      <p:cNvPr id="1230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5655" y="5095875"/>
                        <a:ext cx="8397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301" name="Straight Arrow Connector 19"/>
          <p:cNvCxnSpPr>
            <a:cxnSpLocks noChangeShapeType="1"/>
          </p:cNvCxnSpPr>
          <p:nvPr/>
        </p:nvCxnSpPr>
        <p:spPr bwMode="auto">
          <a:xfrm rot="10800000">
            <a:off x="4618642" y="4267200"/>
            <a:ext cx="838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2" name="Straight Arrow Connector 21"/>
          <p:cNvCxnSpPr>
            <a:cxnSpLocks noChangeShapeType="1"/>
          </p:cNvCxnSpPr>
          <p:nvPr/>
        </p:nvCxnSpPr>
        <p:spPr bwMode="auto">
          <a:xfrm rot="16200000" flipV="1">
            <a:off x="4161442" y="4495800"/>
            <a:ext cx="8382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3" name="Straight Connector 28"/>
          <p:cNvCxnSpPr>
            <a:cxnSpLocks noChangeShapeType="1"/>
          </p:cNvCxnSpPr>
          <p:nvPr/>
        </p:nvCxnSpPr>
        <p:spPr bwMode="auto">
          <a:xfrm rot="10800000">
            <a:off x="3628042" y="4419600"/>
            <a:ext cx="914400" cy="0"/>
          </a:xfrm>
          <a:prstGeom prst="line">
            <a:avLst/>
          </a:prstGeom>
          <a:noFill/>
          <a:ln w="28575" algn="ctr">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2304" name="Straight Connector 30"/>
          <p:cNvCxnSpPr>
            <a:cxnSpLocks noChangeShapeType="1"/>
          </p:cNvCxnSpPr>
          <p:nvPr/>
        </p:nvCxnSpPr>
        <p:spPr bwMode="auto">
          <a:xfrm rot="5400000" flipH="1" flipV="1">
            <a:off x="4313842" y="4114800"/>
            <a:ext cx="457200" cy="0"/>
          </a:xfrm>
          <a:prstGeom prst="line">
            <a:avLst/>
          </a:prstGeom>
          <a:noFill/>
          <a:ln w="19050" algn="ctr">
            <a:solidFill>
              <a:srgbClr val="FF0000"/>
            </a:solidFill>
            <a:prstDash val="sysDot"/>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Section 3.4</a:t>
            </a:r>
            <a:endParaRPr lang="en-IN" dirty="0"/>
          </a:p>
        </p:txBody>
      </p:sp>
      <p:sp>
        <p:nvSpPr>
          <p:cNvPr id="3" name="Content Placeholder 2"/>
          <p:cNvSpPr>
            <a:spLocks noGrp="1"/>
          </p:cNvSpPr>
          <p:nvPr>
            <p:ph sz="quarter" idx="13"/>
          </p:nvPr>
        </p:nvSpPr>
        <p:spPr/>
        <p:txBody>
          <a:bodyPr/>
          <a:lstStyle/>
          <a:p>
            <a:r>
              <a:rPr lang="en-US" dirty="0"/>
              <a:t>We studied the kinematics of circular motion.</a:t>
            </a:r>
          </a:p>
          <a:p>
            <a:pPr lvl="1" indent="-284400"/>
            <a:r>
              <a:rPr lang="en-US" sz="2400" dirty="0">
                <a:latin typeface="+mn-lt"/>
              </a:rPr>
              <a:t>Centripetal acceleration</a:t>
            </a:r>
          </a:p>
          <a:p>
            <a:pPr lvl="1" indent="-284400"/>
            <a:r>
              <a:rPr lang="en-US" sz="2400" dirty="0">
                <a:latin typeface="+mn-lt"/>
              </a:rPr>
              <a:t>Changing velocity vector</a:t>
            </a:r>
          </a:p>
          <a:p>
            <a:pPr lvl="1" indent="-284400"/>
            <a:r>
              <a:rPr lang="en-US" sz="2400" dirty="0">
                <a:latin typeface="+mn-lt"/>
              </a:rPr>
              <a:t>Uniform circular motion</a:t>
            </a:r>
          </a:p>
          <a:p>
            <a:r>
              <a:rPr lang="en-US" dirty="0"/>
              <a:t>We acquire new terminology.</a:t>
            </a:r>
          </a:p>
          <a:p>
            <a:pPr lvl="1" indent="-284400"/>
            <a:r>
              <a:rPr lang="en-US" sz="2400" dirty="0">
                <a:latin typeface="+mn-lt"/>
              </a:rPr>
              <a:t>Radian</a:t>
            </a:r>
          </a:p>
          <a:p>
            <a:pPr lvl="1" indent="-284400"/>
            <a:r>
              <a:rPr lang="en-US" sz="2400" dirty="0">
                <a:latin typeface="+mn-lt"/>
              </a:rPr>
              <a:t>Period (</a:t>
            </a:r>
            <a:r>
              <a:rPr lang="en-US" sz="2400" i="1" dirty="0">
                <a:latin typeface="+mn-lt"/>
              </a:rPr>
              <a:t>T</a:t>
            </a:r>
            <a:r>
              <a:rPr lang="en-US" sz="2400" dirty="0">
                <a:latin typeface="+mn-lt"/>
              </a:rPr>
              <a:t>)</a:t>
            </a:r>
          </a:p>
          <a:p>
            <a:pPr lvl="1" indent="-284400"/>
            <a:r>
              <a:rPr lang="en-US" sz="2400" dirty="0">
                <a:latin typeface="+mn-lt"/>
              </a:rPr>
              <a:t>Frequency (</a:t>
            </a:r>
            <a:r>
              <a:rPr lang="en-US" sz="2400" i="1" dirty="0">
                <a:latin typeface="+mn-lt"/>
              </a:rPr>
              <a:t>f</a:t>
            </a:r>
            <a:r>
              <a:rPr lang="en-US" sz="2400" dirty="0">
                <a:latin typeface="+mn-lt"/>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A25547-A9D7-0665-6BA2-57DBA8987127}"/>
                  </a:ext>
                </a:extLst>
              </p:cNvPr>
              <p:cNvSpPr txBox="1"/>
              <p:nvPr/>
            </p:nvSpPr>
            <p:spPr>
              <a:xfrm>
                <a:off x="4906979" y="2879002"/>
                <a:ext cx="4037845" cy="3476208"/>
              </a:xfrm>
              <a:prstGeom prst="rect">
                <a:avLst/>
              </a:prstGeom>
              <a:noFill/>
            </p:spPr>
            <p:txBody>
              <a:bodyPr wrap="square" rtlCol="0">
                <a:spAutoFit/>
              </a:bodyPr>
              <a:lstStyle/>
              <a:p>
                <a:pPr lvl="0" eaLnBrk="1" hangingPunct="1">
                  <a:spcBef>
                    <a:spcPct val="0"/>
                  </a:spcBef>
                  <a:buNone/>
                </a:pPr>
                <a:r>
                  <a:rPr lang="en-US" altLang="en-US" sz="1800" b="0" dirty="0">
                    <a:solidFill>
                      <a:srgbClr val="000000"/>
                    </a:solidFill>
                    <a:latin typeface="Times New Roman" panose="02020603050405020304" pitchFamily="18" charset="0"/>
                    <a:ea typeface="+mn-ea"/>
                  </a:rPr>
                  <a:t>How many degrees are in one radian ? </a:t>
                </a:r>
                <a:r>
                  <a:rPr lang="en-US" altLang="en-US" sz="1800" dirty="0">
                    <a:ea typeface="Cambria Math" panose="02040503050406030204" pitchFamily="18" charset="0"/>
                  </a:rPr>
                  <a:t>		</a:t>
                </a:r>
                <a14:m>
                  <m:oMath xmlns:m="http://schemas.openxmlformats.org/officeDocument/2006/math">
                    <m:r>
                      <a:rPr lang="en-US" altLang="en-US" sz="1800" i="1" smtClean="0">
                        <a:latin typeface="Cambria Math" panose="02040503050406030204" pitchFamily="18" charset="0"/>
                        <a:ea typeface="Cambria Math" panose="02040503050406030204" pitchFamily="18" charset="0"/>
                      </a:rPr>
                      <m:t>𝜽</m:t>
                    </m:r>
                    <m:r>
                      <a:rPr lang="en-US" altLang="en-US" sz="1800" b="1" i="1" smtClean="0">
                        <a:latin typeface="Cambria Math" panose="02040503050406030204" pitchFamily="18" charset="0"/>
                        <a:ea typeface="Cambria Math" panose="02040503050406030204" pitchFamily="18" charset="0"/>
                      </a:rPr>
                      <m:t>=</m:t>
                    </m:r>
                    <m:f>
                      <m:fPr>
                        <m:ctrlPr>
                          <a:rPr lang="en-US" altLang="en-US" sz="1800" b="1" i="1" smtClean="0">
                            <a:latin typeface="Cambria Math" panose="02040503050406030204" pitchFamily="18" charset="0"/>
                            <a:ea typeface="Cambria Math" panose="02040503050406030204" pitchFamily="18" charset="0"/>
                          </a:rPr>
                        </m:ctrlPr>
                      </m:fPr>
                      <m:num>
                        <m:r>
                          <a:rPr lang="en-US" altLang="en-US" sz="1800" b="1" i="1" smtClean="0">
                            <a:latin typeface="Cambria Math" panose="02040503050406030204" pitchFamily="18" charset="0"/>
                            <a:ea typeface="Cambria Math" panose="02040503050406030204" pitchFamily="18" charset="0"/>
                          </a:rPr>
                          <m:t>𝑺</m:t>
                        </m:r>
                      </m:num>
                      <m:den>
                        <m:r>
                          <a:rPr lang="en-US" altLang="en-US" sz="1800" b="1" i="1" smtClean="0">
                            <a:latin typeface="Cambria Math" panose="02040503050406030204" pitchFamily="18" charset="0"/>
                            <a:ea typeface="Cambria Math" panose="02040503050406030204" pitchFamily="18" charset="0"/>
                          </a:rPr>
                          <m:t>𝒓</m:t>
                        </m:r>
                      </m:den>
                    </m:f>
                  </m:oMath>
                </a14:m>
                <a:r>
                  <a:rPr lang="en-US" altLang="en-US" sz="1800" dirty="0">
                    <a:latin typeface="Times New Roman" panose="02020603050405020304" pitchFamily="18" charset="0"/>
                  </a:rPr>
                  <a:t> </a:t>
                </a:r>
                <a:r>
                  <a:rPr lang="en-US" altLang="en-US" sz="1800" dirty="0">
                    <a:latin typeface="Times New Roman" panose="02020603050405020304" pitchFamily="18" charset="0"/>
                    <a:sym typeface="Wingdings" panose="05000000000000000000" pitchFamily="2" charset="2"/>
                  </a:rPr>
                  <a:t> ratio of two lengths (dimensionless)</a:t>
                </a:r>
              </a:p>
              <a:p>
                <a:pPr lvl="0" eaLnBrk="1" hangingPunct="1">
                  <a:spcBef>
                    <a:spcPct val="0"/>
                  </a:spcBef>
                  <a:buNone/>
                </a:pPr>
                <a14:m>
                  <m:oMathPara xmlns:m="http://schemas.openxmlformats.org/officeDocument/2006/math">
                    <m:oMathParaPr>
                      <m:jc m:val="centerGroup"/>
                    </m:oMathParaPr>
                    <m:oMath xmlns:m="http://schemas.openxmlformats.org/officeDocument/2006/math">
                      <m:f>
                        <m:fPr>
                          <m:ctrlPr>
                            <a:rPr lang="en-US" altLang="en-US" sz="1800" i="1" smtClean="0">
                              <a:latin typeface="Cambria Math" panose="02040503050406030204" pitchFamily="18" charset="0"/>
                            </a:rPr>
                          </m:ctrlPr>
                        </m:fPr>
                        <m:num>
                          <m:r>
                            <a:rPr lang="en-US" altLang="en-US" sz="1800" b="1" i="1" smtClean="0">
                              <a:latin typeface="Cambria Math" panose="02040503050406030204" pitchFamily="18" charset="0"/>
                            </a:rPr>
                            <m:t>𝑺</m:t>
                          </m:r>
                        </m:num>
                        <m:den>
                          <m:r>
                            <a:rPr lang="en-US" altLang="en-US" sz="1800" b="1" i="1" smtClean="0">
                              <a:latin typeface="Cambria Math" panose="02040503050406030204" pitchFamily="18" charset="0"/>
                            </a:rPr>
                            <m:t>𝒓</m:t>
                          </m:r>
                        </m:den>
                      </m:f>
                      <m:r>
                        <a:rPr lang="en-US" altLang="en-US" sz="1800" b="1" i="1" smtClean="0">
                          <a:latin typeface="Cambria Math" panose="02040503050406030204" pitchFamily="18" charset="0"/>
                        </a:rPr>
                        <m:t>=</m:t>
                      </m:r>
                      <m:f>
                        <m:fPr>
                          <m:ctrlPr>
                            <a:rPr lang="en-US" altLang="en-US" sz="1800" b="1" i="1" smtClean="0">
                              <a:latin typeface="Cambria Math" panose="02040503050406030204" pitchFamily="18" charset="0"/>
                            </a:rPr>
                          </m:ctrlPr>
                        </m:fPr>
                        <m:num>
                          <m:r>
                            <a:rPr lang="en-US" altLang="en-US" sz="1800" b="1" i="1" smtClean="0">
                              <a:latin typeface="Cambria Math" panose="02040503050406030204" pitchFamily="18" charset="0"/>
                            </a:rPr>
                            <m:t>𝟐</m:t>
                          </m:r>
                          <m:r>
                            <a:rPr lang="en-US" altLang="en-US" sz="1800" b="1" i="1" smtClean="0">
                              <a:latin typeface="Cambria Math" panose="02040503050406030204" pitchFamily="18" charset="0"/>
                              <a:ea typeface="Cambria Math" panose="02040503050406030204" pitchFamily="18" charset="0"/>
                            </a:rPr>
                            <m:t>𝝅</m:t>
                          </m:r>
                          <m:r>
                            <a:rPr lang="en-US" altLang="en-US" sz="1800" b="1" i="1" smtClean="0">
                              <a:latin typeface="Cambria Math" panose="02040503050406030204" pitchFamily="18" charset="0"/>
                              <a:ea typeface="Cambria Math" panose="02040503050406030204" pitchFamily="18" charset="0"/>
                            </a:rPr>
                            <m:t>𝒓</m:t>
                          </m:r>
                        </m:num>
                        <m:den>
                          <m:r>
                            <a:rPr lang="en-US" altLang="en-US" sz="1800" b="1" i="1" smtClean="0">
                              <a:latin typeface="Cambria Math" panose="02040503050406030204" pitchFamily="18" charset="0"/>
                            </a:rPr>
                            <m:t>𝒓</m:t>
                          </m:r>
                        </m:den>
                      </m:f>
                      <m:r>
                        <a:rPr lang="en-US" altLang="en-US" sz="1800" b="1" i="1" smtClean="0">
                          <a:latin typeface="Cambria Math" panose="02040503050406030204" pitchFamily="18" charset="0"/>
                        </a:rPr>
                        <m:t>=</m:t>
                      </m:r>
                      <m:r>
                        <a:rPr lang="en-US" altLang="en-US" sz="1800" b="1" i="1" smtClean="0">
                          <a:latin typeface="Cambria Math" panose="02040503050406030204" pitchFamily="18" charset="0"/>
                        </a:rPr>
                        <m:t>𝟐</m:t>
                      </m:r>
                      <m:r>
                        <a:rPr lang="en-US" altLang="en-US" sz="1800" b="1" i="1" smtClean="0">
                          <a:latin typeface="Cambria Math" panose="02040503050406030204" pitchFamily="18" charset="0"/>
                          <a:ea typeface="Cambria Math" panose="02040503050406030204" pitchFamily="18" charset="0"/>
                        </a:rPr>
                        <m:t>𝝅</m:t>
                      </m:r>
                      <m:r>
                        <a:rPr lang="en-US" altLang="en-US" sz="1800" b="1" i="1" smtClean="0">
                          <a:latin typeface="Cambria Math" panose="02040503050406030204" pitchFamily="18" charset="0"/>
                          <a:ea typeface="Cambria Math" panose="02040503050406030204" pitchFamily="18" charset="0"/>
                        </a:rPr>
                        <m:t> </m:t>
                      </m:r>
                      <m:r>
                        <a:rPr lang="en-US" altLang="en-US" sz="1800" b="1" i="1" smtClean="0">
                          <a:latin typeface="Cambria Math" panose="02040503050406030204" pitchFamily="18" charset="0"/>
                          <a:ea typeface="Cambria Math" panose="02040503050406030204" pitchFamily="18" charset="0"/>
                        </a:rPr>
                        <m:t>𝒓𝒂𝒅</m:t>
                      </m:r>
                      <m:r>
                        <a:rPr lang="en-US" altLang="en-US" sz="1800" b="1" i="1" smtClean="0">
                          <a:latin typeface="Cambria Math" panose="02040503050406030204" pitchFamily="18" charset="0"/>
                          <a:ea typeface="Cambria Math" panose="02040503050406030204" pitchFamily="18" charset="0"/>
                        </a:rPr>
                        <m:t> ≅</m:t>
                      </m:r>
                      <m:r>
                        <a:rPr lang="en-US" altLang="en-US" sz="1800" b="1" i="1" smtClean="0">
                          <a:latin typeface="Cambria Math" panose="02040503050406030204" pitchFamily="18" charset="0"/>
                          <a:ea typeface="Cambria Math" panose="02040503050406030204" pitchFamily="18" charset="0"/>
                        </a:rPr>
                        <m:t>𝟑𝟔𝟎</m:t>
                      </m:r>
                      <m:r>
                        <a:rPr lang="en-US" altLang="en-US" sz="1800" b="1" i="1" smtClean="0">
                          <a:latin typeface="Cambria Math" panose="02040503050406030204" pitchFamily="18" charset="0"/>
                          <a:ea typeface="Cambria Math" panose="02040503050406030204" pitchFamily="18" charset="0"/>
                        </a:rPr>
                        <m:t>°</m:t>
                      </m:r>
                    </m:oMath>
                  </m:oMathPara>
                </a14:m>
                <a:endParaRPr lang="en-US" altLang="en-US" sz="1800" dirty="0">
                  <a:latin typeface="Times New Roman" panose="02020603050405020304" pitchFamily="18" charset="0"/>
                </a:endParaRPr>
              </a:p>
              <a:p>
                <a:pPr lvl="0" eaLnBrk="1" hangingPunct="1">
                  <a:spcBef>
                    <a:spcPct val="0"/>
                  </a:spcBef>
                  <a:buNone/>
                </a:pPr>
                <a:r>
                  <a:rPr lang="en-US" altLang="en-US" sz="1800" b="1" dirty="0"/>
                  <a:t>	</a:t>
                </a:r>
                <a14:m>
                  <m:oMath xmlns:m="http://schemas.openxmlformats.org/officeDocument/2006/math">
                    <m:r>
                      <a:rPr lang="en-US" altLang="en-US" sz="1800" b="1" i="1" smtClean="0">
                        <a:latin typeface="Cambria Math" panose="02040503050406030204" pitchFamily="18" charset="0"/>
                      </a:rPr>
                      <m:t>𝟏</m:t>
                    </m:r>
                    <m:r>
                      <a:rPr lang="en-US" altLang="en-US" sz="1800" b="1" i="1" smtClean="0">
                        <a:latin typeface="Cambria Math" panose="02040503050406030204" pitchFamily="18" charset="0"/>
                      </a:rPr>
                      <m:t> </m:t>
                    </m:r>
                    <m:r>
                      <a:rPr lang="en-US" altLang="en-US" sz="1800" b="1" i="1" smtClean="0">
                        <a:latin typeface="Cambria Math" panose="02040503050406030204" pitchFamily="18" charset="0"/>
                      </a:rPr>
                      <m:t>𝒓𝒂𝒅</m:t>
                    </m:r>
                    <m:r>
                      <a:rPr lang="en-US" altLang="en-US" sz="1800" b="1" i="1" smtClean="0">
                        <a:latin typeface="Cambria Math" panose="02040503050406030204" pitchFamily="18" charset="0"/>
                        <a:ea typeface="Cambria Math" panose="02040503050406030204" pitchFamily="18" charset="0"/>
                      </a:rPr>
                      <m:t>≅</m:t>
                    </m:r>
                    <m:f>
                      <m:fPr>
                        <m:ctrlPr>
                          <a:rPr lang="en-US" altLang="en-US" sz="1800" b="1" i="1" smtClean="0">
                            <a:latin typeface="Cambria Math" panose="02040503050406030204" pitchFamily="18" charset="0"/>
                            <a:ea typeface="Cambria Math" panose="02040503050406030204" pitchFamily="18" charset="0"/>
                          </a:rPr>
                        </m:ctrlPr>
                      </m:fPr>
                      <m:num>
                        <m:r>
                          <a:rPr lang="en-US" altLang="en-US" sz="1800" b="1" i="1" smtClean="0">
                            <a:latin typeface="Cambria Math" panose="02040503050406030204" pitchFamily="18" charset="0"/>
                            <a:ea typeface="Cambria Math" panose="02040503050406030204" pitchFamily="18" charset="0"/>
                          </a:rPr>
                          <m:t>𝟑𝟔𝟎</m:t>
                        </m:r>
                        <m:r>
                          <a:rPr lang="en-US" altLang="en-US" sz="1800" b="1" i="1" smtClean="0">
                            <a:latin typeface="Cambria Math" panose="02040503050406030204" pitchFamily="18" charset="0"/>
                            <a:ea typeface="Cambria Math" panose="02040503050406030204" pitchFamily="18" charset="0"/>
                          </a:rPr>
                          <m:t>°</m:t>
                        </m:r>
                      </m:num>
                      <m:den>
                        <m:r>
                          <a:rPr lang="en-US" altLang="en-US" sz="1800" b="1" i="1" smtClean="0">
                            <a:latin typeface="Cambria Math" panose="02040503050406030204" pitchFamily="18" charset="0"/>
                            <a:ea typeface="Cambria Math" panose="02040503050406030204" pitchFamily="18" charset="0"/>
                          </a:rPr>
                          <m:t>𝟐</m:t>
                        </m:r>
                        <m:r>
                          <a:rPr lang="en-US" altLang="en-US" sz="1800" b="1" i="1" smtClean="0">
                            <a:latin typeface="Cambria Math" panose="02040503050406030204" pitchFamily="18" charset="0"/>
                            <a:ea typeface="Cambria Math" panose="02040503050406030204" pitchFamily="18" charset="0"/>
                          </a:rPr>
                          <m:t>𝝅</m:t>
                        </m:r>
                      </m:den>
                    </m:f>
                    <m:r>
                      <a:rPr lang="en-US" altLang="en-US" sz="1800" b="1" i="1" smtClean="0">
                        <a:latin typeface="Cambria Math" panose="02040503050406030204" pitchFamily="18" charset="0"/>
                        <a:ea typeface="Cambria Math" panose="02040503050406030204" pitchFamily="18" charset="0"/>
                      </a:rPr>
                      <m:t>=</m:t>
                    </m:r>
                    <m:f>
                      <m:fPr>
                        <m:ctrlPr>
                          <a:rPr lang="en-US" altLang="en-US" sz="1800" b="1" i="1" smtClean="0">
                            <a:latin typeface="Cambria Math" panose="02040503050406030204" pitchFamily="18" charset="0"/>
                            <a:ea typeface="Cambria Math" panose="02040503050406030204" pitchFamily="18" charset="0"/>
                          </a:rPr>
                        </m:ctrlPr>
                      </m:fPr>
                      <m:num>
                        <m:r>
                          <a:rPr lang="en-US" altLang="en-US" sz="1800" i="1">
                            <a:latin typeface="Cambria Math" panose="02040503050406030204" pitchFamily="18" charset="0"/>
                            <a:ea typeface="Cambria Math" panose="02040503050406030204" pitchFamily="18" charset="0"/>
                          </a:rPr>
                          <m:t>𝟑𝟔𝟎</m:t>
                        </m:r>
                        <m:r>
                          <a:rPr lang="en-US" altLang="en-US" sz="1800" i="1">
                            <a:latin typeface="Cambria Math" panose="02040503050406030204" pitchFamily="18" charset="0"/>
                            <a:ea typeface="Cambria Math" panose="02040503050406030204" pitchFamily="18" charset="0"/>
                          </a:rPr>
                          <m:t>°</m:t>
                        </m:r>
                      </m:num>
                      <m:den>
                        <m:r>
                          <a:rPr lang="en-US" altLang="en-US" sz="1800" b="1" i="1" smtClean="0">
                            <a:latin typeface="Cambria Math" panose="02040503050406030204" pitchFamily="18" charset="0"/>
                            <a:ea typeface="Cambria Math" panose="02040503050406030204" pitchFamily="18" charset="0"/>
                          </a:rPr>
                          <m:t>𝟔</m:t>
                        </m:r>
                        <m:r>
                          <a:rPr lang="en-US" altLang="en-US" sz="1800" b="1" i="1" smtClean="0">
                            <a:latin typeface="Cambria Math" panose="02040503050406030204" pitchFamily="18" charset="0"/>
                            <a:ea typeface="Cambria Math" panose="02040503050406030204" pitchFamily="18" charset="0"/>
                          </a:rPr>
                          <m:t>.</m:t>
                        </m:r>
                        <m:r>
                          <a:rPr lang="en-US" altLang="en-US" sz="1800" b="1" i="1" smtClean="0">
                            <a:latin typeface="Cambria Math" panose="02040503050406030204" pitchFamily="18" charset="0"/>
                            <a:ea typeface="Cambria Math" panose="02040503050406030204" pitchFamily="18" charset="0"/>
                          </a:rPr>
                          <m:t>𝟐𝟖</m:t>
                        </m:r>
                      </m:den>
                    </m:f>
                    <m:r>
                      <a:rPr lang="en-US" altLang="en-US" sz="1800" b="1" i="1" smtClean="0">
                        <a:latin typeface="Cambria Math" panose="02040503050406030204" pitchFamily="18" charset="0"/>
                        <a:ea typeface="Cambria Math" panose="02040503050406030204" pitchFamily="18" charset="0"/>
                      </a:rPr>
                      <m:t>=</m:t>
                    </m:r>
                    <m:r>
                      <a:rPr lang="en-US" altLang="en-US" sz="1800" i="1" smtClean="0">
                        <a:latin typeface="Cambria Math" panose="02040503050406030204" pitchFamily="18" charset="0"/>
                      </a:rPr>
                      <m:t>𝟓𝟕</m:t>
                    </m:r>
                    <m:r>
                      <a:rPr lang="en-US" altLang="en-US" sz="1800" i="1">
                        <a:latin typeface="Cambria Math" panose="02040503050406030204" pitchFamily="18" charset="0"/>
                        <a:ea typeface="Cambria Math" panose="02040503050406030204" pitchFamily="18" charset="0"/>
                      </a:rPr>
                      <m:t>°</m:t>
                    </m:r>
                  </m:oMath>
                </a14:m>
                <a:r>
                  <a:rPr lang="en-US" altLang="en-US" sz="1800" dirty="0">
                    <a:latin typeface="Times New Roman" panose="02020603050405020304" pitchFamily="18" charset="0"/>
                  </a:rPr>
                  <a:t>  </a:t>
                </a:r>
                <a14:m>
                  <m:oMath xmlns:m="http://schemas.openxmlformats.org/officeDocument/2006/math">
                    <m:r>
                      <a:rPr lang="en-US" altLang="en-US" sz="1800" i="1" dirty="0" smtClean="0">
                        <a:latin typeface="Cambria Math" panose="02040503050406030204" pitchFamily="18" charset="0"/>
                        <a:ea typeface="Cambria Math" panose="02040503050406030204" pitchFamily="18" charset="0"/>
                      </a:rPr>
                      <m:t>∴</m:t>
                    </m:r>
                  </m:oMath>
                </a14:m>
                <a:r>
                  <a:rPr lang="en-US" altLang="en-US" sz="1800" dirty="0">
                    <a:latin typeface="Times New Roman" panose="02020603050405020304" pitchFamily="18" charset="0"/>
                  </a:rPr>
                  <a:t> Factors of unity </a:t>
                </a:r>
                <a14:m>
                  <m:oMath xmlns:m="http://schemas.openxmlformats.org/officeDocument/2006/math">
                    <m:f>
                      <m:fPr>
                        <m:ctrlPr>
                          <a:rPr lang="en-US" altLang="en-US" sz="1800" i="1" smtClean="0">
                            <a:latin typeface="Cambria Math" panose="02040503050406030204" pitchFamily="18" charset="0"/>
                          </a:rPr>
                        </m:ctrlPr>
                      </m:fPr>
                      <m:num>
                        <m:r>
                          <a:rPr lang="en-US" altLang="en-US" sz="1800" b="1" i="1" smtClean="0">
                            <a:latin typeface="Cambria Math" panose="02040503050406030204" pitchFamily="18" charset="0"/>
                          </a:rPr>
                          <m:t>𝟏</m:t>
                        </m:r>
                        <m:r>
                          <a:rPr lang="en-US" altLang="en-US" sz="1800" b="1" i="1" smtClean="0">
                            <a:latin typeface="Cambria Math" panose="02040503050406030204" pitchFamily="18" charset="0"/>
                          </a:rPr>
                          <m:t> </m:t>
                        </m:r>
                        <m:r>
                          <a:rPr lang="en-US" altLang="en-US" sz="1800" b="1" i="1" smtClean="0">
                            <a:latin typeface="Cambria Math" panose="02040503050406030204" pitchFamily="18" charset="0"/>
                          </a:rPr>
                          <m:t>𝒓𝒂𝒅</m:t>
                        </m:r>
                      </m:num>
                      <m:den>
                        <m:r>
                          <a:rPr lang="en-US" altLang="en-US" sz="1800" b="1" i="1" smtClean="0">
                            <a:latin typeface="Cambria Math" panose="02040503050406030204" pitchFamily="18" charset="0"/>
                          </a:rPr>
                          <m:t>𝟓𝟕</m:t>
                        </m:r>
                        <m:r>
                          <a:rPr lang="en-US" altLang="en-US" sz="1800" b="1" i="1" smtClean="0">
                            <a:latin typeface="Cambria Math" panose="02040503050406030204" pitchFamily="18" charset="0"/>
                            <a:ea typeface="Cambria Math" panose="02040503050406030204" pitchFamily="18" charset="0"/>
                          </a:rPr>
                          <m:t>°</m:t>
                        </m:r>
                      </m:den>
                    </m:f>
                  </m:oMath>
                </a14:m>
                <a:r>
                  <a:rPr lang="en-US" altLang="en-US" sz="1800" dirty="0">
                    <a:latin typeface="Times New Roman" panose="02020603050405020304" pitchFamily="18" charset="0"/>
                  </a:rPr>
                  <a:t> or </a:t>
                </a:r>
                <a14:m>
                  <m:oMath xmlns:m="http://schemas.openxmlformats.org/officeDocument/2006/math">
                    <m:f>
                      <m:fPr>
                        <m:ctrlPr>
                          <a:rPr lang="en-US" altLang="en-US" sz="1800" i="1" smtClean="0">
                            <a:latin typeface="Cambria Math" panose="02040503050406030204" pitchFamily="18" charset="0"/>
                          </a:rPr>
                        </m:ctrlPr>
                      </m:fPr>
                      <m:num>
                        <m:r>
                          <a:rPr lang="en-US" altLang="en-US" sz="1800" i="1" smtClean="0">
                            <a:latin typeface="Cambria Math" panose="02040503050406030204" pitchFamily="18" charset="0"/>
                          </a:rPr>
                          <m:t>𝟓𝟕</m:t>
                        </m:r>
                        <m:r>
                          <a:rPr lang="en-US" altLang="en-US" sz="1800" i="1">
                            <a:latin typeface="Cambria Math" panose="02040503050406030204" pitchFamily="18" charset="0"/>
                            <a:ea typeface="Cambria Math" panose="02040503050406030204" pitchFamily="18" charset="0"/>
                          </a:rPr>
                          <m:t>°</m:t>
                        </m:r>
                      </m:num>
                      <m:den>
                        <m:r>
                          <a:rPr lang="en-US" altLang="en-US" sz="1800" b="1" i="1" smtClean="0">
                            <a:latin typeface="Cambria Math" panose="02040503050406030204" pitchFamily="18" charset="0"/>
                          </a:rPr>
                          <m:t>𝟏</m:t>
                        </m:r>
                        <m:r>
                          <a:rPr lang="en-US" altLang="en-US" sz="1800" b="1" i="1" smtClean="0">
                            <a:latin typeface="Cambria Math" panose="02040503050406030204" pitchFamily="18" charset="0"/>
                          </a:rPr>
                          <m:t> </m:t>
                        </m:r>
                        <m:r>
                          <a:rPr lang="en-US" altLang="en-US" sz="1800" b="1" i="1" smtClean="0">
                            <a:latin typeface="Cambria Math" panose="02040503050406030204" pitchFamily="18" charset="0"/>
                          </a:rPr>
                          <m:t>𝒓𝒂𝒅</m:t>
                        </m:r>
                      </m:den>
                    </m:f>
                  </m:oMath>
                </a14:m>
                <a:endParaRPr lang="en-US" altLang="en-US" sz="1800" dirty="0">
                  <a:latin typeface="Times New Roman" panose="02020603050405020304" pitchFamily="18" charset="0"/>
                </a:endParaRPr>
              </a:p>
              <a:p>
                <a:pPr lvl="0" eaLnBrk="1" hangingPunct="1">
                  <a:spcBef>
                    <a:spcPct val="0"/>
                  </a:spcBef>
                  <a:buNone/>
                </a:pPr>
                <a:endParaRPr lang="en-US" altLang="en-US" sz="1800" dirty="0">
                  <a:latin typeface="Times New Roman" panose="02020603050405020304" pitchFamily="18" charset="0"/>
                </a:endParaRPr>
              </a:p>
              <a:p>
                <a:pPr lvl="0" eaLnBrk="1" hangingPunct="1">
                  <a:spcBef>
                    <a:spcPct val="0"/>
                  </a:spcBef>
                  <a:buNone/>
                </a:pPr>
                <a:r>
                  <a:rPr lang="en-US" altLang="en-US" sz="1800" b="0" dirty="0">
                    <a:solidFill>
                      <a:srgbClr val="FF0000"/>
                    </a:solidFill>
                    <a:latin typeface="Times New Roman" panose="02020603050405020304" pitchFamily="18" charset="0"/>
                  </a:rPr>
                  <a:t>1 radian is the angle subtended at the center of a circle by an arc with length equal to the radius</a:t>
                </a:r>
                <a:r>
                  <a:rPr lang="en-US" altLang="en-US" sz="1800" b="0" dirty="0">
                    <a:solidFill>
                      <a:srgbClr val="000000"/>
                    </a:solidFill>
                    <a:latin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ECA25547-A9D7-0665-6BA2-57DBA8987127}"/>
                  </a:ext>
                </a:extLst>
              </p:cNvPr>
              <p:cNvSpPr txBox="1">
                <a:spLocks noRot="1" noChangeAspect="1" noMove="1" noResize="1" noEditPoints="1" noAdjustHandles="1" noChangeArrowheads="1" noChangeShapeType="1" noTextEdit="1"/>
              </p:cNvSpPr>
              <p:nvPr/>
            </p:nvSpPr>
            <p:spPr>
              <a:xfrm>
                <a:off x="4906979" y="2879002"/>
                <a:ext cx="4037845" cy="3476208"/>
              </a:xfrm>
              <a:prstGeom prst="rect">
                <a:avLst/>
              </a:prstGeom>
              <a:blipFill>
                <a:blip r:embed="rId2"/>
                <a:stretch>
                  <a:fillRect l="-1360" t="-876" b="-1751"/>
                </a:stretch>
              </a:blipFill>
            </p:spPr>
            <p:txBody>
              <a:bodyPr/>
              <a:lstStyle/>
              <a:p>
                <a:r>
                  <a:rPr lang="en-US">
                    <a:noFill/>
                  </a:rPr>
                  <a:t> </a:t>
                </a:r>
              </a:p>
            </p:txBody>
          </p:sp>
        </mc:Fallback>
      </mc:AlternateContent>
    </p:spTree>
    <p:extLst>
      <p:ext uri="{BB962C8B-B14F-4D97-AF65-F5344CB8AC3E}">
        <p14:creationId xmlns:p14="http://schemas.microsoft.com/office/powerpoint/2010/main" val="321686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9612"/>
            <a:ext cx="7772400" cy="533400"/>
          </a:xfrm>
        </p:spPr>
        <p:txBody>
          <a:bodyPr/>
          <a:lstStyle/>
          <a:p>
            <a:r>
              <a:rPr lang="en-US" altLang="en-US" sz="3200" b="1" dirty="0">
                <a:solidFill>
                  <a:srgbClr val="FF0000"/>
                </a:solidFill>
              </a:rPr>
              <a:t>No Skidding on Banked Curve</a:t>
            </a:r>
            <a:endParaRPr lang="en-US" sz="3200" dirty="0"/>
          </a:p>
        </p:txBody>
      </p:sp>
      <p:pic>
        <p:nvPicPr>
          <p:cNvPr id="4" name="Content Placeholder 3"/>
          <p:cNvPicPr>
            <a:picLocks noGrp="1" noChangeAspect="1"/>
          </p:cNvPicPr>
          <p:nvPr>
            <p:ph idx="1"/>
          </p:nvPr>
        </p:nvPicPr>
        <p:blipFill>
          <a:blip r:embed="rId2"/>
          <a:stretch>
            <a:fillRect/>
          </a:stretch>
        </p:blipFill>
        <p:spPr>
          <a:xfrm>
            <a:off x="5638800" y="3276599"/>
            <a:ext cx="3492344" cy="3556379"/>
          </a:xfrm>
          <a:prstGeom prst="rect">
            <a:avLst/>
          </a:prstGeom>
        </p:spPr>
      </p:pic>
      <mc:AlternateContent xmlns:mc="http://schemas.openxmlformats.org/markup-compatibility/2006" xmlns:a14="http://schemas.microsoft.com/office/drawing/2010/main">
        <mc:Choice Requires="a14">
          <p:sp>
            <p:nvSpPr>
              <p:cNvPr id="7" name="TextBox 1"/>
              <p:cNvSpPr txBox="1">
                <a:spLocks noChangeArrowheads="1"/>
              </p:cNvSpPr>
              <p:nvPr/>
            </p:nvSpPr>
            <p:spPr bwMode="auto">
              <a:xfrm>
                <a:off x="27296" y="457200"/>
                <a:ext cx="8534400" cy="6698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 key to this problem is to realize that the net force </a:t>
                </a: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𝑛𝑒𝑡</m:t>
                        </m:r>
                      </m:sub>
                    </m:sSub>
                  </m:oMath>
                </a14:m>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causes the car to move along the curve.</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𝑛𝑒𝑡</m:t>
                        </m:r>
                      </m:sub>
                    </m:sSub>
                  </m:oMath>
                </a14:m>
                <a:endParaRPr kumimoji="1" lang="en-US" altLang="en-US" sz="16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oMath>
                </a14:m>
                <a:r>
                  <a:rPr kumimoji="1" lang="en-US" altLang="en-US" sz="16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rPr>
                  <a:t>  </a:t>
                </a:r>
                <a14:m>
                  <m:oMath xmlns:m="http://schemas.openxmlformats.org/officeDocument/2006/math">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sub>
                    </m:s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𝑚𝑔</m:t>
                    </m:r>
                  </m:oMath>
                </a14:m>
                <a:r>
                  <a:rPr kumimoji="1" lang="en-US" altLang="en-US" sz="16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rPr>
                  <a:t> </a:t>
                </a: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and </a:t>
                </a: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sub>
                    </m:sSub>
                    <m: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oMath>
                </a14:m>
                <a:endParaRPr kumimoji="1" lang="en-US" altLang="en-US" sz="16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𝑛𝑒𝑡</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𝑟𝑎𝑑</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𝑚𝑎</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𝑟𝑎𝑑</m:t>
                        </m:r>
                      </m:sub>
                    </m:sSub>
                    <m: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m:t>
                    </m:r>
                    <m:f>
                      <m:f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oMath>
                </a14:m>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Use;</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=0</m:t>
                    </m:r>
                  </m:oMath>
                </a14:m>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𝑟𝑎𝑑</m:t>
                            </m:r>
                          </m:sub>
                        </m:sSub>
                      </m:e>
                    </m:nary>
                    <m: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m:t>
                    </m:r>
                    <m:f>
                      <m:f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oMath>
                </a14:m>
                <a:endParaRPr kumimoji="1" lang="en-US" altLang="en-US" sz="16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𝑛𝑒𝑡</m:t>
                        </m:r>
                      </m:sub>
                    </m:sSub>
                    <m: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m:t>
                    </m:r>
                    <m:f>
                      <m:f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p>
                          <m:sSup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num>
                      <m:den>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den>
                    </m:f>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e>
                    </m:func>
                  </m:oMath>
                </a14:m>
                <a:r>
                  <a:rPr kumimoji="1" lang="en-US" altLang="en-US" sz="1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a:t>
                </a:r>
              </a:p>
              <a:p>
                <a:pPr marL="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𝑚𝑔</m:t>
                    </m:r>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func>
                  </m:oMath>
                </a14:m>
                <a:r>
                  <a:rPr kumimoji="1" lang="en-US" altLang="en-US" sz="1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..........(2)</a:t>
                </a:r>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Divide equation (1) by equation (2);</a:t>
                </a: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func>
                        </m:num>
                        <m:den>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func>
                        </m:den>
                      </m:f>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bSup>
                            <m:sSubSup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b>
                            <m:sup>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bSup>
                        </m:num>
                        <m:den>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𝑔𝑟</m:t>
                          </m:r>
                        </m:den>
                      </m:f>
                    </m:oMath>
                  </m:oMathPara>
                </a14:m>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radPr>
                        <m:deg/>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𝑔𝑟</m:t>
                          </m:r>
                          <m:f>
                            <m:f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func>
                            </m:num>
                            <m:den>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func>
                                <m:func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func>
                            </m:den>
                          </m:f>
                        </m:e>
                      </m:rad>
                    </m:oMath>
                  </m:oMathPara>
                </a14:m>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1" i="0" u="sng"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Note: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For special case  </a:t>
                </a:r>
                <a14:m>
                  <m:oMath xmlns:m="http://schemas.openxmlformats.org/officeDocument/2006/math">
                    <m:sSub>
                      <m:sSub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oMath>
                </a14:m>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sSubSup>
                      <m:sSubSupPr>
                        <m:ctrlP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SupPr>
                      <m:e>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𝑣</m:t>
                        </m:r>
                      </m:e>
                      <m:sub>
                        <m: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𝑑𝑒𝑠𝑖𝑔𝑛</m:t>
                        </m:r>
                      </m:sub>
                      <m:sup>
                        <m: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sup>
                    </m:sSubSup>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radPr>
                      <m:deg/>
                      <m:e>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t>𝑔𝑟</m:t>
                        </m:r>
                        <m:func>
                          <m:funcPr>
                            <m:ctrlP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smtClean="0">
                                <a:ln>
                                  <a:noFill/>
                                </a:ln>
                                <a:solidFill>
                                  <a:srgbClr val="FF0000"/>
                                </a:solidFill>
                                <a:effectLst/>
                                <a:uLnTx/>
                                <a:uFillTx/>
                                <a:latin typeface="Cambria Math" panose="02040503050406030204" pitchFamily="18" charset="0"/>
                                <a:cs typeface="+mn-cs"/>
                              </a:rPr>
                              <m:t>tan</m:t>
                            </m:r>
                          </m:fName>
                          <m:e>
                            <m: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𝜃</m:t>
                            </m:r>
                          </m:e>
                        </m:func>
                      </m:e>
                    </m:rad>
                  </m:oMath>
                </a14:m>
                <a:r>
                  <a:rPr kumimoji="1" lang="en-US"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func>
                      <m:funcPr>
                        <m:ctrlP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uncPr>
                      <m:fName>
                        <m:r>
                          <m:rPr>
                            <m:sty m:val="p"/>
                          </m:rPr>
                          <a:rPr kumimoji="1" lang="en-US" altLang="en-US" sz="1600" b="0" i="0" u="none" strike="noStrike" kern="1200" cap="none" spc="0" normalizeH="0" baseline="0" noProof="0" smtClean="0">
                            <a:ln>
                              <a:noFill/>
                            </a:ln>
                            <a:solidFill>
                              <a:srgbClr val="FF0000"/>
                            </a:solidFill>
                            <a:effectLst/>
                            <a:uLnTx/>
                            <a:uFillTx/>
                            <a:latin typeface="Cambria Math" panose="02040503050406030204" pitchFamily="18" charset="0"/>
                            <a:cs typeface="+mn-cs"/>
                          </a:rPr>
                          <m:t>tan</m:t>
                        </m:r>
                      </m:fName>
                      <m:e>
                        <m: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1" lang="en-US" alt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Sup>
                              <m:sSubSupPr>
                                <m:ctrlP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SupPr>
                              <m:e>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t>𝑣</m:t>
                                </m:r>
                              </m:e>
                              <m:sub>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t> </m:t>
                                </m:r>
                              </m:sub>
                              <m:sup>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t>2</m:t>
                                </m:r>
                              </m:sup>
                            </m:sSubSup>
                          </m:num>
                          <m:den>
                            <m:r>
                              <a:rPr kumimoji="1" lang="en-US" altLang="en-US" sz="1600" b="0" i="1" u="none" strike="noStrike" kern="1200" cap="none" spc="0" normalizeH="0" baseline="0" noProof="0">
                                <a:ln>
                                  <a:noFill/>
                                </a:ln>
                                <a:solidFill>
                                  <a:srgbClr val="FF0000"/>
                                </a:solidFill>
                                <a:effectLst/>
                                <a:uLnTx/>
                                <a:uFillTx/>
                                <a:latin typeface="Cambria Math" panose="02040503050406030204" pitchFamily="18" charset="0"/>
                                <a:cs typeface="+mn-cs"/>
                              </a:rPr>
                              <m:t>𝑔𝑟</m:t>
                            </m:r>
                          </m:den>
                        </m:f>
                      </m:e>
                    </m:func>
                  </m:oMath>
                </a14:m>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For special case  </a:t>
                </a:r>
                <a14:m>
                  <m:oMath xmlns:m="http://schemas.openxmlformats.org/officeDocument/2006/math">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oMath>
                </a14:m>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=0</a:t>
                </a:r>
                <a:r>
                  <a:rPr kumimoji="1" lang="en-US" altLang="en-US" sz="1600" b="0" i="0" u="none" strike="noStrike" kern="1200" cap="none" spc="0" normalizeH="0" baseline="30000" noProof="0" dirty="0">
                    <a:ln>
                      <a:noFill/>
                    </a:ln>
                    <a:solidFill>
                      <a:srgbClr val="000000"/>
                    </a:solidFill>
                    <a:effectLst/>
                    <a:uLnTx/>
                    <a:uFillTx/>
                    <a:latin typeface="Times New Roman" panose="02020603050405020304" pitchFamily="18" charset="0"/>
                    <a:ea typeface="SimSun" panose="02010600030101010101" pitchFamily="2" charset="-122"/>
                    <a:cs typeface="+mn-cs"/>
                  </a:rPr>
                  <a:t>o</a:t>
                </a: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Sup>
                      <m:sSubSupPr>
                        <m:ctrlP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𝑣</m:t>
                        </m:r>
                      </m:e>
                      <m:sub>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𝑑𝑒𝑠𝑖𝑔𝑛</m:t>
                        </m:r>
                      </m:sub>
                      <m:sup>
                        <m:r>
                          <a:rPr kumimoji="1" lang="en-US" alt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sup>
                    </m:sSubSup>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radPr>
                      <m:deg/>
                      <m:e>
                        <m:sSub>
                          <m:sSubPr>
                            <m:ctrlP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r>
                          <a:rPr kumimoji="1" lang="en-US"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𝑔𝑟</m:t>
                        </m:r>
                      </m:e>
                    </m:rad>
                  </m:oMath>
                </a14:m>
                <a:r>
                  <a:rPr kumimoji="1"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(unbanked curve)</a:t>
                </a:r>
              </a:p>
            </p:txBody>
          </p:sp>
        </mc:Choice>
        <mc:Fallback xmlns="">
          <p:sp>
            <p:nvSpPr>
              <p:cNvPr id="7" name="TextBox 1"/>
              <p:cNvSpPr txBox="1">
                <a:spLocks noRot="1" noChangeAspect="1" noMove="1" noResize="1" noEditPoints="1" noAdjustHandles="1" noChangeArrowheads="1" noChangeShapeType="1" noTextEdit="1"/>
              </p:cNvSpPr>
              <p:nvPr/>
            </p:nvSpPr>
            <p:spPr bwMode="auto">
              <a:xfrm>
                <a:off x="27296" y="457200"/>
                <a:ext cx="8534400" cy="6698437"/>
              </a:xfrm>
              <a:prstGeom prst="rect">
                <a:avLst/>
              </a:prstGeom>
              <a:blipFill rotWithShape="1">
                <a:blip r:embed="rId3"/>
                <a:stretch>
                  <a:fillRect l="-357" t="-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36382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06-Figure31_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5143"/>
            <a:ext cx="22098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317" name="TextBox 1"/>
              <p:cNvSpPr txBox="1">
                <a:spLocks noChangeArrowheads="1"/>
              </p:cNvSpPr>
              <p:nvPr/>
            </p:nvSpPr>
            <p:spPr bwMode="auto">
              <a:xfrm>
                <a:off x="-8021" y="0"/>
                <a:ext cx="9525000"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sng"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6-51:</a:t>
                </a: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When the system rotates about the rod the strings are extended as shown. (The tension in the upper string </a:t>
                </a:r>
                <a14:m>
                  <m:oMath xmlns:m="http://schemas.openxmlformats.org/officeDocument/2006/math">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sub>
                    </m:sSub>
                  </m:oMath>
                </a14:m>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is 80 N)</a:t>
                </a:r>
              </a:p>
            </p:txBody>
          </p:sp>
        </mc:Choice>
        <mc:Fallback xmlns="">
          <p:sp>
            <p:nvSpPr>
              <p:cNvPr id="13317" name="TextBox 1"/>
              <p:cNvSpPr txBox="1">
                <a:spLocks noRot="1" noChangeAspect="1" noMove="1" noResize="1" noEditPoints="1" noAdjustHandles="1" noChangeArrowheads="1" noChangeShapeType="1" noTextEdit="1"/>
              </p:cNvSpPr>
              <p:nvPr/>
            </p:nvSpPr>
            <p:spPr bwMode="auto">
              <a:xfrm>
                <a:off x="-8021" y="0"/>
                <a:ext cx="9525000" cy="830997"/>
              </a:xfrm>
              <a:prstGeom prst="rect">
                <a:avLst/>
              </a:prstGeom>
              <a:blipFill>
                <a:blip r:embed="rId3"/>
                <a:stretch>
                  <a:fillRect l="-1024"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1"/>
              <p:cNvSpPr txBox="1">
                <a:spLocks noChangeArrowheads="1"/>
              </p:cNvSpPr>
              <p:nvPr/>
            </p:nvSpPr>
            <p:spPr bwMode="auto">
              <a:xfrm>
                <a:off x="2606842" y="1210651"/>
                <a:ext cx="6384758" cy="5159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342900" marR="0" lvl="1" indent="-342900" algn="l" defTabSz="914400" rtl="0" eaLnBrk="1" fontAlgn="base" latinLnBrk="0" hangingPunct="1">
                  <a:lnSpc>
                    <a:spcPct val="100000"/>
                  </a:lnSpc>
                  <a:spcBef>
                    <a:spcPct val="0"/>
                  </a:spcBef>
                  <a:spcAft>
                    <a:spcPct val="0"/>
                  </a:spcAft>
                  <a:buClrTx/>
                  <a:buSzTx/>
                  <a:buFontTx/>
                  <a:buAutoNum type="alphaLcParenR"/>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 block moves in a circle of radius</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(1.25</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(1.00</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e>
                    </m:rad>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=0.75</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Each string makes an angle </a:t>
                </a:r>
                <a14:m>
                  <m:oMath xmlns:m="http://schemas.openxmlformats.org/officeDocument/2006/math">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with the vertical pole</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1.00</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1.25</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=36.9°</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This block has an acceleration of  </a:t>
                </a:r>
                <a14:m>
                  <m:oMath xmlns:m="http://schemas.openxmlformats.org/officeDocument/2006/math">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sub>
                    </m:s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Sup>
                          <m:sSubSup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b>
                          <m:sup>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bSup>
                      </m:num>
                      <m:den>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b) What is the tension in the lower string?</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𝐻</m:t>
                        </m:r>
                      </m:sub>
                    </m:sSub>
                    <m:func>
                      <m:func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𝐿</m:t>
                        </m:r>
                      </m:sub>
                    </m:sSub>
                    <m:func>
                      <m:func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=0 </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𝑚𝑔</m:t>
                          </m:r>
                        </m:num>
                        <m:den>
                          <m:func>
                            <m:func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=80</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4.00</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∗9.8</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𝑐𝑜𝑠</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36.9</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=31</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oMath>
                  </m:oMathPara>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 What is the speed of the block?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m:rPr>
                            <m:nor/>
                          </m:rP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m:t></m:t>
                        </m:r>
                        <m:r>
                          <a:rPr kumimoji="1" lang="en-US" altLang="en-US"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sym typeface="Wingdings" panose="05000000000000000000" pitchFamily="2" charset="2"/>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unc>
                          <m:func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e>
                    </m:nary>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m:rPr>
                        <m:sty m:val="p"/>
                      </m:rP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ad>
                      <m:radPr>
                        <m:deg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radPr>
                      <m:deg/>
                      <m:e>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r>
                              <a:rPr kumimoji="1" lang="en-US" altLang="en-US" sz="1800" b="0" i="1" u="none" strike="noStrike" kern="1200" cap="none" spc="0" normalizeH="0" baseline="0" noProof="0" dirty="0">
                                <a:ln>
                                  <a:noFill/>
                                </a:ln>
                                <a:solidFill>
                                  <a:srgbClr val="000000"/>
                                </a:solidFill>
                                <a:effectLst/>
                                <a:uLnTx/>
                                <a:uFillTx/>
                                <a:latin typeface="Cambria Math" panose="02040503050406030204" pitchFamily="18" charset="0"/>
                                <a:cs typeface="+mn-cs"/>
                                <a:sym typeface="Wingdings" panose="05000000000000000000" pitchFamily="2" charset="2"/>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sub>
                            </m:s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sub>
                            </m:sSub>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unc>
                              <m:func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𝜃</m:t>
                                </m:r>
                              </m:e>
                            </m:func>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den>
                        </m:f>
                      </m:e>
                    </m:rad>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0.75</m:t>
                            </m:r>
                            <m:d>
                              <m:d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80+31</m:t>
                                </m:r>
                              </m:e>
                            </m:d>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𝑠𝑖𝑛</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36.9</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den>
                        </m:f>
                      </m:e>
                    </m:rad>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=3.53</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den>
                    </m:f>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6" name="TextBox 1"/>
              <p:cNvSpPr txBox="1">
                <a:spLocks noRot="1" noChangeAspect="1" noMove="1" noResize="1" noEditPoints="1" noAdjustHandles="1" noChangeArrowheads="1" noChangeShapeType="1" noTextEdit="1"/>
              </p:cNvSpPr>
              <p:nvPr/>
            </p:nvSpPr>
            <p:spPr bwMode="auto">
              <a:xfrm>
                <a:off x="2606842" y="1210651"/>
                <a:ext cx="6384758" cy="5159489"/>
              </a:xfrm>
              <a:prstGeom prst="rect">
                <a:avLst/>
              </a:prstGeom>
              <a:blipFill>
                <a:blip r:embed="rId4"/>
                <a:stretch>
                  <a:fillRect l="-860" t="-7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309188" y="3590925"/>
            <a:ext cx="2297654" cy="3267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185213" y="860410"/>
            <a:ext cx="1814156" cy="5134461"/>
            <a:chOff x="9580283" y="-13716"/>
            <a:chExt cx="2418875" cy="6845948"/>
          </a:xfrm>
        </p:grpSpPr>
        <p:grpSp>
          <p:nvGrpSpPr>
            <p:cNvPr id="7" name="Group 6"/>
            <p:cNvGrpSpPr/>
            <p:nvPr/>
          </p:nvGrpSpPr>
          <p:grpSpPr>
            <a:xfrm>
              <a:off x="9760688" y="21941"/>
              <a:ext cx="2238470" cy="6810291"/>
              <a:chOff x="9760688" y="21941"/>
              <a:chExt cx="2238470" cy="6810291"/>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688" y="21941"/>
                <a:ext cx="2238470" cy="41419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688" y="3102592"/>
                <a:ext cx="2238470" cy="3729640"/>
              </a:xfrm>
              <a:prstGeom prst="rect">
                <a:avLst/>
              </a:prstGeom>
            </p:spPr>
          </p:pic>
          <p:sp>
            <p:nvSpPr>
              <p:cNvPr id="6" name="Rectangle 5"/>
              <p:cNvSpPr/>
              <p:nvPr/>
            </p:nvSpPr>
            <p:spPr>
              <a:xfrm>
                <a:off x="9760688" y="6209415"/>
                <a:ext cx="2238470" cy="596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extBox 8"/>
            <p:cNvSpPr txBox="1"/>
            <p:nvPr/>
          </p:nvSpPr>
          <p:spPr>
            <a:xfrm>
              <a:off x="9580283" y="-13716"/>
              <a:ext cx="2408086" cy="2985432"/>
            </a:xfrm>
            <a:prstGeom prst="rect">
              <a:avLst/>
            </a:prstGeom>
            <a:noFill/>
            <a:ln>
              <a:solidFill>
                <a:schemeClr val="tx1"/>
              </a:solidFill>
            </a:ln>
          </p:spPr>
          <p:txBody>
            <a:bodyPr wrap="square" rtlCol="0">
              <a:sp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r>
                <a:rPr lang="en-US" sz="1350" dirty="0"/>
                <a:t>          </a:t>
              </a:r>
              <a:r>
                <a:rPr lang="en-US" dirty="0"/>
                <a:t>at the top</a:t>
              </a:r>
            </a:p>
          </p:txBody>
        </p:sp>
        <p:sp>
          <p:nvSpPr>
            <p:cNvPr id="11" name="TextBox 10"/>
            <p:cNvSpPr txBox="1"/>
            <p:nvPr/>
          </p:nvSpPr>
          <p:spPr>
            <a:xfrm>
              <a:off x="9583275" y="3073145"/>
              <a:ext cx="2408086" cy="3631764"/>
            </a:xfrm>
            <a:prstGeom prst="rect">
              <a:avLst/>
            </a:prstGeom>
            <a:noFill/>
            <a:ln>
              <a:solidFill>
                <a:schemeClr val="tx1"/>
              </a:solidFill>
            </a:ln>
          </p:spPr>
          <p:txBody>
            <a:bodyPr wrap="square" rtlCol="0">
              <a:sp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r>
                <a:rPr lang="en-US" sz="1350" dirty="0"/>
                <a:t>          </a:t>
              </a:r>
            </a:p>
            <a:p>
              <a:endParaRPr lang="en-US" dirty="0"/>
            </a:p>
            <a:p>
              <a:r>
                <a:rPr lang="en-US" dirty="0"/>
                <a:t>    at the bottom</a:t>
              </a:r>
            </a:p>
          </p:txBody>
        </p:sp>
      </p:grpSp>
      <p:grpSp>
        <p:nvGrpSpPr>
          <p:cNvPr id="13" name="Group 12"/>
          <p:cNvGrpSpPr/>
          <p:nvPr/>
        </p:nvGrpSpPr>
        <p:grpSpPr>
          <a:xfrm>
            <a:off x="4935070" y="1480096"/>
            <a:ext cx="2169043" cy="3192611"/>
            <a:chOff x="5911907" y="852464"/>
            <a:chExt cx="3363984" cy="4939291"/>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1907" y="852464"/>
              <a:ext cx="3363984" cy="4939291"/>
            </a:xfrm>
            <a:prstGeom prst="rect">
              <a:avLst/>
            </a:prstGeom>
          </p:spPr>
        </p:pic>
        <p:sp>
          <p:nvSpPr>
            <p:cNvPr id="12" name="Rectangle 11"/>
            <p:cNvSpPr/>
            <p:nvPr/>
          </p:nvSpPr>
          <p:spPr>
            <a:xfrm>
              <a:off x="5911907" y="5319059"/>
              <a:ext cx="3363984" cy="47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extBox 14"/>
          <p:cNvSpPr txBox="1"/>
          <p:nvPr/>
        </p:nvSpPr>
        <p:spPr>
          <a:xfrm>
            <a:off x="535484" y="493635"/>
            <a:ext cx="3380971"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6.2	Motion in a Vertical Circle</a:t>
            </a:r>
          </a:p>
        </p:txBody>
      </p:sp>
      <p:sp>
        <p:nvSpPr>
          <p:cNvPr id="18" name="TextBox 17"/>
          <p:cNvSpPr txBox="1"/>
          <p:nvPr/>
        </p:nvSpPr>
        <p:spPr>
          <a:xfrm>
            <a:off x="106300" y="1490727"/>
            <a:ext cx="4239340" cy="2492990"/>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Example 6.5	Dynamics of a Ferris wheel at a constant speed, page 158</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Given: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60.0 kg</a:t>
            </a: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8.00 m</a:t>
            </a: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10.0 s    (v = 2</a:t>
            </a:r>
            <a:r>
              <a:rPr lang="en-US" dirty="0">
                <a:latin typeface="Symbol" panose="05050102010706020507" pitchFamily="18" charset="2"/>
                <a:cs typeface="Times New Roman" panose="02020603050405020304" pitchFamily="18" charset="0"/>
              </a:rPr>
              <a:t>p</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Find the normal force:</a:t>
            </a:r>
          </a:p>
          <a:p>
            <a:r>
              <a:rPr lang="en-US" dirty="0">
                <a:latin typeface="Times New Roman" panose="02020603050405020304" pitchFamily="18" charset="0"/>
                <a:cs typeface="Times New Roman" panose="02020603050405020304" pitchFamily="18" charset="0"/>
              </a:rPr>
              <a:t>	(a) at the top (</a:t>
            </a:r>
            <a:r>
              <a:rPr lang="en-US" i="1" dirty="0" err="1">
                <a:latin typeface="Times New Roman" panose="02020603050405020304" pitchFamily="18" charset="0"/>
                <a:cs typeface="Times New Roman" panose="02020603050405020304" pitchFamily="18" charset="0"/>
              </a:rPr>
              <a:t>n</a:t>
            </a:r>
            <a:r>
              <a:rPr lang="en-US" baseline="-25000"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(b) at the bottom (</a:t>
            </a:r>
            <a:r>
              <a:rPr lang="en-US" i="1" dirty="0" err="1">
                <a:latin typeface="Times New Roman" panose="02020603050405020304" pitchFamily="18" charset="0"/>
                <a:cs typeface="Times New Roman" panose="02020603050405020304" pitchFamily="18" charset="0"/>
              </a:rPr>
              <a:t>n</a:t>
            </a:r>
            <a:r>
              <a:rPr lang="en-US" baseline="-25000" dirty="0" err="1">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9" name="TextBox 18"/>
              <p:cNvSpPr txBox="1"/>
              <p:nvPr/>
            </p:nvSpPr>
            <p:spPr>
              <a:xfrm>
                <a:off x="106300" y="4519938"/>
                <a:ext cx="6793659" cy="1599412"/>
              </a:xfrm>
              <a:prstGeom prst="rect">
                <a:avLst/>
              </a:prstGeom>
              <a:noFill/>
              <a:ln>
                <a:solidFill>
                  <a:schemeClr val="tx1"/>
                </a:solidFill>
              </a:ln>
            </p:spPr>
            <p:txBody>
              <a:bodyPr wrap="square" rtlCol="0">
                <a:spAutoFit/>
              </a:bodyPr>
              <a:lstStyle/>
              <a:p>
                <a:pPr marL="342900" indent="-342900">
                  <a:buAutoNum type="alphaLcParenBoth"/>
                </a:pPr>
                <a:r>
                  <a:rPr lang="en-US" dirty="0">
                    <a:latin typeface="Times New Roman" panose="02020603050405020304" pitchFamily="18" charset="0"/>
                    <a:cs typeface="Times New Roman" panose="02020603050405020304" pitchFamily="18" charset="0"/>
                  </a:rPr>
                  <a:t>At the </a:t>
                </a:r>
                <a:r>
                  <a:rPr lang="en-US" dirty="0">
                    <a:solidFill>
                      <a:srgbClr val="FF0000"/>
                    </a:solidFill>
                    <a:latin typeface="Times New Roman" panose="02020603050405020304" pitchFamily="18" charset="0"/>
                    <a:cs typeface="Times New Roman" panose="02020603050405020304" pitchFamily="18" charset="0"/>
                  </a:rPr>
                  <a:t>top</a:t>
                </a:r>
              </a:p>
              <a:p>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𝑛</m:t>
                        </m:r>
                      </m:e>
                      <m:sub>
                        <m:r>
                          <a:rPr lang="en-US" i="1">
                            <a:latin typeface="Cambria Math" panose="02040503050406030204" pitchFamily="18" charset="0"/>
                            <a:cs typeface="Times New Roman" panose="02020603050405020304" pitchFamily="18" charset="0"/>
                          </a:rPr>
                          <m:t>𝑇</m:t>
                        </m:r>
                      </m:sub>
                    </m:sSub>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𝑚𝑔</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𝑎</m:t>
                        </m:r>
                      </m:e>
                      <m:sub>
                        <m:r>
                          <a:rPr lang="en-US" i="1">
                            <a:latin typeface="Cambria Math" panose="02040503050406030204" pitchFamily="18" charset="0"/>
                            <a:cs typeface="Times New Roman" panose="02020603050405020304" pitchFamily="18" charset="0"/>
                          </a:rPr>
                          <m:t>𝑇</m:t>
                        </m:r>
                      </m:sub>
                    </m:sSub>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𝑣</m:t>
                            </m:r>
                          </m:e>
                          <m:sup>
                            <m:r>
                              <a:rPr lang="en-US" i="1">
                                <a:latin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cs typeface="Times New Roman" panose="02020603050405020304" pitchFamily="18" charset="0"/>
                          </a:rPr>
                          <m:t>𝑅</m:t>
                        </m:r>
                      </m:den>
                    </m:f>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solidFill>
                              <a:srgbClr val="FF0000"/>
                            </a:solidFill>
                            <a:latin typeface="Cambria Math" panose="02040503050406030204" pitchFamily="18" charset="0"/>
                            <a:cs typeface="Times New Roman" panose="02020603050405020304" pitchFamily="18" charset="0"/>
                          </a:rPr>
                        </m:ctrlPr>
                      </m:sSubPr>
                      <m:e>
                        <m:r>
                          <a:rPr lang="en-US" i="1">
                            <a:solidFill>
                              <a:srgbClr val="FF0000"/>
                            </a:solidFill>
                            <a:latin typeface="Cambria Math" panose="02040503050406030204" pitchFamily="18" charset="0"/>
                            <a:cs typeface="Times New Roman" panose="02020603050405020304" pitchFamily="18" charset="0"/>
                          </a:rPr>
                          <m:t>𝑛</m:t>
                        </m:r>
                      </m:e>
                      <m:sub>
                        <m:r>
                          <a:rPr lang="en-US" i="1">
                            <a:solidFill>
                              <a:srgbClr val="FF0000"/>
                            </a:solidFill>
                            <a:latin typeface="Cambria Math" panose="02040503050406030204" pitchFamily="18" charset="0"/>
                            <a:cs typeface="Times New Roman" panose="02020603050405020304" pitchFamily="18" charset="0"/>
                          </a:rPr>
                          <m:t>𝑇</m:t>
                        </m:r>
                      </m:sub>
                    </m:sSub>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𝑚𝑔</m:t>
                    </m:r>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𝑚</m:t>
                    </m:r>
                    <m:f>
                      <m:fPr>
                        <m:ctrlPr>
                          <a:rPr lang="en-US" i="1">
                            <a:solidFill>
                              <a:srgbClr val="FF0000"/>
                            </a:solidFill>
                            <a:latin typeface="Cambria Math" panose="02040503050406030204" pitchFamily="18" charset="0"/>
                            <a:cs typeface="Times New Roman" panose="02020603050405020304" pitchFamily="18" charset="0"/>
                          </a:rPr>
                        </m:ctrlPr>
                      </m:fPr>
                      <m:num>
                        <m:sSup>
                          <m:sSupPr>
                            <m:ctrlPr>
                              <a:rPr lang="en-US" i="1">
                                <a:solidFill>
                                  <a:srgbClr val="FF0000"/>
                                </a:solidFill>
                                <a:latin typeface="Cambria Math" panose="02040503050406030204" pitchFamily="18" charset="0"/>
                                <a:cs typeface="Times New Roman" panose="02020603050405020304" pitchFamily="18" charset="0"/>
                              </a:rPr>
                            </m:ctrlPr>
                          </m:sSupPr>
                          <m:e>
                            <m:r>
                              <a:rPr lang="en-US" i="1">
                                <a:solidFill>
                                  <a:srgbClr val="FF0000"/>
                                </a:solidFill>
                                <a:latin typeface="Cambria Math" panose="02040503050406030204" pitchFamily="18" charset="0"/>
                                <a:cs typeface="Times New Roman" panose="02020603050405020304" pitchFamily="18" charset="0"/>
                              </a:rPr>
                              <m:t>𝑣</m:t>
                            </m:r>
                          </m:e>
                          <m:sup>
                            <m:r>
                              <a:rPr lang="en-US" i="1">
                                <a:solidFill>
                                  <a:srgbClr val="FF0000"/>
                                </a:solidFill>
                                <a:latin typeface="Cambria Math" panose="02040503050406030204" pitchFamily="18" charset="0"/>
                                <a:cs typeface="Times New Roman" panose="02020603050405020304" pitchFamily="18" charset="0"/>
                              </a:rPr>
                              <m:t>2</m:t>
                            </m:r>
                          </m:sup>
                        </m:sSup>
                      </m:num>
                      <m:den>
                        <m:r>
                          <a:rPr lang="en-US" i="1">
                            <a:solidFill>
                              <a:srgbClr val="FF0000"/>
                            </a:solidFill>
                            <a:latin typeface="Cambria Math" panose="02040503050406030204" pitchFamily="18" charset="0"/>
                            <a:cs typeface="Times New Roman" panose="02020603050405020304" pitchFamily="18" charset="0"/>
                          </a:rPr>
                          <m:t>𝑅</m:t>
                        </m:r>
                      </m:den>
                    </m:f>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𝑚</m:t>
                    </m:r>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𝑔</m:t>
                    </m:r>
                    <m:r>
                      <a:rPr lang="en-US" i="1">
                        <a:solidFill>
                          <a:srgbClr val="FF0000"/>
                        </a:solidFill>
                        <a:latin typeface="Cambria Math" panose="02040503050406030204" pitchFamily="18" charset="0"/>
                        <a:cs typeface="Times New Roman" panose="02020603050405020304" pitchFamily="18" charset="0"/>
                      </a:rPr>
                      <m:t>−</m:t>
                    </m:r>
                    <m:f>
                      <m:fPr>
                        <m:ctrlPr>
                          <a:rPr lang="en-US" i="1">
                            <a:solidFill>
                              <a:srgbClr val="FF0000"/>
                            </a:solidFill>
                            <a:latin typeface="Cambria Math" panose="02040503050406030204" pitchFamily="18" charset="0"/>
                            <a:cs typeface="Times New Roman" panose="02020603050405020304" pitchFamily="18" charset="0"/>
                          </a:rPr>
                        </m:ctrlPr>
                      </m:fPr>
                      <m:num>
                        <m:sSup>
                          <m:sSupPr>
                            <m:ctrlPr>
                              <a:rPr lang="en-US" i="1">
                                <a:solidFill>
                                  <a:srgbClr val="FF0000"/>
                                </a:solidFill>
                                <a:latin typeface="Cambria Math" panose="02040503050406030204" pitchFamily="18" charset="0"/>
                                <a:cs typeface="Times New Roman" panose="02020603050405020304" pitchFamily="18" charset="0"/>
                              </a:rPr>
                            </m:ctrlPr>
                          </m:sSupPr>
                          <m:e>
                            <m:r>
                              <a:rPr lang="en-US" i="1">
                                <a:solidFill>
                                  <a:srgbClr val="FF0000"/>
                                </a:solidFill>
                                <a:latin typeface="Cambria Math" panose="02040503050406030204" pitchFamily="18" charset="0"/>
                                <a:cs typeface="Times New Roman" panose="02020603050405020304" pitchFamily="18" charset="0"/>
                              </a:rPr>
                              <m:t>𝑣</m:t>
                            </m:r>
                          </m:e>
                          <m:sup>
                            <m:r>
                              <a:rPr lang="en-US" i="1">
                                <a:solidFill>
                                  <a:srgbClr val="FF0000"/>
                                </a:solidFill>
                                <a:latin typeface="Cambria Math" panose="02040503050406030204" pitchFamily="18" charset="0"/>
                                <a:cs typeface="Times New Roman" panose="02020603050405020304" pitchFamily="18" charset="0"/>
                              </a:rPr>
                              <m:t>2</m:t>
                            </m:r>
                          </m:sup>
                        </m:sSup>
                      </m:num>
                      <m:den>
                        <m:r>
                          <a:rPr lang="en-US" i="1">
                            <a:solidFill>
                              <a:srgbClr val="FF0000"/>
                            </a:solidFill>
                            <a:latin typeface="Cambria Math" panose="02040503050406030204" pitchFamily="18" charset="0"/>
                            <a:cs typeface="Times New Roman" panose="02020603050405020304" pitchFamily="18" charset="0"/>
                          </a:rPr>
                          <m:t>𝑅</m:t>
                        </m:r>
                      </m:den>
                    </m:f>
                    <m:r>
                      <a:rPr lang="en-US" i="1">
                        <a:solidFill>
                          <a:srgbClr val="FF0000"/>
                        </a:solidFill>
                        <a:latin typeface="Cambria Math" panose="02040503050406030204" pitchFamily="18" charset="0"/>
                        <a:cs typeface="Times New Roman" panose="02020603050405020304" pitchFamily="18" charset="0"/>
                      </a:rPr>
                      <m:t>)</m:t>
                    </m:r>
                  </m:oMath>
                </a14:m>
                <a:endParaRPr lang="en-US" dirty="0">
                  <a:solidFill>
                    <a:srgbClr val="FF0000"/>
                  </a:solidFill>
                  <a:latin typeface="Times New Roman" panose="02020603050405020304" pitchFamily="18" charset="0"/>
                  <a:cs typeface="Times New Roman" panose="02020603050405020304" pitchFamily="18" charset="0"/>
                </a:endParaRPr>
              </a:p>
              <a:p>
                <a:endParaRPr lang="en-US" sz="6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At the </a:t>
                </a:r>
                <a:r>
                  <a:rPr lang="en-US" dirty="0">
                    <a:solidFill>
                      <a:srgbClr val="FF0000"/>
                    </a:solidFill>
                    <a:latin typeface="Times New Roman" panose="02020603050405020304" pitchFamily="18" charset="0"/>
                    <a:cs typeface="Times New Roman" panose="02020603050405020304" pitchFamily="18" charset="0"/>
                  </a:rPr>
                  <a:t>bottom</a:t>
                </a:r>
              </a:p>
              <a:p>
                <a:r>
                  <a:rPr lang="en-US" dirty="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𝑛</m:t>
                        </m:r>
                      </m:e>
                      <m:sub>
                        <m:r>
                          <a:rPr lang="en-US" i="1">
                            <a:latin typeface="Cambria Math" panose="02040503050406030204" pitchFamily="18" charset="0"/>
                            <a:cs typeface="Times New Roman" panose="02020603050405020304" pitchFamily="18" charset="0"/>
                          </a:rPr>
                          <m:t>𝐵</m:t>
                        </m:r>
                      </m:sub>
                    </m:sSub>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𝑚𝑔</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𝑎</m:t>
                        </m:r>
                      </m:e>
                      <m:sub>
                        <m:r>
                          <a:rPr lang="en-US" i="1">
                            <a:latin typeface="Cambria Math" panose="02040503050406030204" pitchFamily="18" charset="0"/>
                            <a:cs typeface="Times New Roman" panose="02020603050405020304" pitchFamily="18" charset="0"/>
                          </a:rPr>
                          <m:t>𝐵</m:t>
                        </m:r>
                      </m:sub>
                    </m:sSub>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𝑚</m:t>
                    </m:r>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𝑣</m:t>
                            </m:r>
                          </m:e>
                          <m:sup>
                            <m:r>
                              <a:rPr lang="en-US" i="1">
                                <a:latin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cs typeface="Times New Roman" panose="02020603050405020304" pitchFamily="18" charset="0"/>
                          </a:rPr>
                          <m:t>𝑅</m:t>
                        </m:r>
                      </m:den>
                    </m:f>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solidFill>
                              <a:srgbClr val="FF0000"/>
                            </a:solidFill>
                            <a:latin typeface="Cambria Math" panose="02040503050406030204" pitchFamily="18" charset="0"/>
                            <a:cs typeface="Times New Roman" panose="02020603050405020304" pitchFamily="18" charset="0"/>
                          </a:rPr>
                        </m:ctrlPr>
                      </m:sSubPr>
                      <m:e>
                        <m:r>
                          <a:rPr lang="en-US" i="1">
                            <a:solidFill>
                              <a:srgbClr val="FF0000"/>
                            </a:solidFill>
                            <a:latin typeface="Cambria Math" panose="02040503050406030204" pitchFamily="18" charset="0"/>
                            <a:cs typeface="Times New Roman" panose="02020603050405020304" pitchFamily="18" charset="0"/>
                          </a:rPr>
                          <m:t>𝑛</m:t>
                        </m:r>
                      </m:e>
                      <m:sub>
                        <m:r>
                          <a:rPr lang="en-US" b="1" i="1">
                            <a:solidFill>
                              <a:srgbClr val="FF0000"/>
                            </a:solidFill>
                            <a:latin typeface="Cambria Math" panose="02040503050406030204" pitchFamily="18" charset="0"/>
                            <a:cs typeface="Times New Roman" panose="02020603050405020304" pitchFamily="18" charset="0"/>
                          </a:rPr>
                          <m:t>𝑻</m:t>
                        </m:r>
                      </m:sub>
                    </m:sSub>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𝑚𝑔</m:t>
                    </m:r>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𝑚</m:t>
                    </m:r>
                    <m:f>
                      <m:fPr>
                        <m:ctrlPr>
                          <a:rPr lang="en-US" i="1">
                            <a:solidFill>
                              <a:srgbClr val="FF0000"/>
                            </a:solidFill>
                            <a:latin typeface="Cambria Math" panose="02040503050406030204" pitchFamily="18" charset="0"/>
                            <a:cs typeface="Times New Roman" panose="02020603050405020304" pitchFamily="18" charset="0"/>
                          </a:rPr>
                        </m:ctrlPr>
                      </m:fPr>
                      <m:num>
                        <m:sSup>
                          <m:sSupPr>
                            <m:ctrlPr>
                              <a:rPr lang="en-US" i="1">
                                <a:solidFill>
                                  <a:srgbClr val="FF0000"/>
                                </a:solidFill>
                                <a:latin typeface="Cambria Math" panose="02040503050406030204" pitchFamily="18" charset="0"/>
                                <a:cs typeface="Times New Roman" panose="02020603050405020304" pitchFamily="18" charset="0"/>
                              </a:rPr>
                            </m:ctrlPr>
                          </m:sSupPr>
                          <m:e>
                            <m:r>
                              <a:rPr lang="en-US" i="1">
                                <a:solidFill>
                                  <a:srgbClr val="FF0000"/>
                                </a:solidFill>
                                <a:latin typeface="Cambria Math" panose="02040503050406030204" pitchFamily="18" charset="0"/>
                                <a:cs typeface="Times New Roman" panose="02020603050405020304" pitchFamily="18" charset="0"/>
                              </a:rPr>
                              <m:t>𝑣</m:t>
                            </m:r>
                          </m:e>
                          <m:sup>
                            <m:r>
                              <a:rPr lang="en-US" i="1">
                                <a:solidFill>
                                  <a:srgbClr val="FF0000"/>
                                </a:solidFill>
                                <a:latin typeface="Cambria Math" panose="02040503050406030204" pitchFamily="18" charset="0"/>
                                <a:cs typeface="Times New Roman" panose="02020603050405020304" pitchFamily="18" charset="0"/>
                              </a:rPr>
                              <m:t>2</m:t>
                            </m:r>
                          </m:sup>
                        </m:sSup>
                      </m:num>
                      <m:den>
                        <m:r>
                          <a:rPr lang="en-US" i="1">
                            <a:solidFill>
                              <a:srgbClr val="FF0000"/>
                            </a:solidFill>
                            <a:latin typeface="Cambria Math" panose="02040503050406030204" pitchFamily="18" charset="0"/>
                            <a:cs typeface="Times New Roman" panose="02020603050405020304" pitchFamily="18" charset="0"/>
                          </a:rPr>
                          <m:t>𝑅</m:t>
                        </m:r>
                      </m:den>
                    </m:f>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𝑚</m:t>
                    </m:r>
                    <m:r>
                      <a:rPr lang="en-US" i="1">
                        <a:solidFill>
                          <a:srgbClr val="FF0000"/>
                        </a:solidFill>
                        <a:latin typeface="Cambria Math" panose="02040503050406030204" pitchFamily="18" charset="0"/>
                        <a:cs typeface="Times New Roman" panose="02020603050405020304" pitchFamily="18" charset="0"/>
                      </a:rPr>
                      <m:t>(</m:t>
                    </m:r>
                    <m:r>
                      <a:rPr lang="en-US" i="1">
                        <a:solidFill>
                          <a:srgbClr val="FF0000"/>
                        </a:solidFill>
                        <a:latin typeface="Cambria Math" panose="02040503050406030204" pitchFamily="18" charset="0"/>
                        <a:cs typeface="Times New Roman" panose="02020603050405020304" pitchFamily="18" charset="0"/>
                      </a:rPr>
                      <m:t>𝑔</m:t>
                    </m:r>
                    <m:r>
                      <a:rPr lang="en-US" i="1">
                        <a:solidFill>
                          <a:srgbClr val="FF0000"/>
                        </a:solidFill>
                        <a:latin typeface="Cambria Math" panose="02040503050406030204" pitchFamily="18" charset="0"/>
                        <a:cs typeface="Times New Roman" panose="02020603050405020304" pitchFamily="18" charset="0"/>
                      </a:rPr>
                      <m:t>+</m:t>
                    </m:r>
                    <m:f>
                      <m:fPr>
                        <m:ctrlPr>
                          <a:rPr lang="en-US" i="1">
                            <a:solidFill>
                              <a:srgbClr val="FF0000"/>
                            </a:solidFill>
                            <a:latin typeface="Cambria Math" panose="02040503050406030204" pitchFamily="18" charset="0"/>
                            <a:cs typeface="Times New Roman" panose="02020603050405020304" pitchFamily="18" charset="0"/>
                          </a:rPr>
                        </m:ctrlPr>
                      </m:fPr>
                      <m:num>
                        <m:sSup>
                          <m:sSupPr>
                            <m:ctrlPr>
                              <a:rPr lang="en-US" i="1">
                                <a:solidFill>
                                  <a:srgbClr val="FF0000"/>
                                </a:solidFill>
                                <a:latin typeface="Cambria Math" panose="02040503050406030204" pitchFamily="18" charset="0"/>
                                <a:cs typeface="Times New Roman" panose="02020603050405020304" pitchFamily="18" charset="0"/>
                              </a:rPr>
                            </m:ctrlPr>
                          </m:sSupPr>
                          <m:e>
                            <m:r>
                              <a:rPr lang="en-US" i="1">
                                <a:solidFill>
                                  <a:srgbClr val="FF0000"/>
                                </a:solidFill>
                                <a:latin typeface="Cambria Math" panose="02040503050406030204" pitchFamily="18" charset="0"/>
                                <a:cs typeface="Times New Roman" panose="02020603050405020304" pitchFamily="18" charset="0"/>
                              </a:rPr>
                              <m:t>𝑣</m:t>
                            </m:r>
                          </m:e>
                          <m:sup>
                            <m:r>
                              <a:rPr lang="en-US" i="1">
                                <a:solidFill>
                                  <a:srgbClr val="FF0000"/>
                                </a:solidFill>
                                <a:latin typeface="Cambria Math" panose="02040503050406030204" pitchFamily="18" charset="0"/>
                                <a:cs typeface="Times New Roman" panose="02020603050405020304" pitchFamily="18" charset="0"/>
                              </a:rPr>
                              <m:t>2</m:t>
                            </m:r>
                          </m:sup>
                        </m:sSup>
                      </m:num>
                      <m:den>
                        <m:r>
                          <a:rPr lang="en-US" i="1">
                            <a:solidFill>
                              <a:srgbClr val="FF0000"/>
                            </a:solidFill>
                            <a:latin typeface="Cambria Math" panose="02040503050406030204" pitchFamily="18" charset="0"/>
                            <a:cs typeface="Times New Roman" panose="02020603050405020304" pitchFamily="18" charset="0"/>
                          </a:rPr>
                          <m:t>𝑅</m:t>
                        </m:r>
                      </m:den>
                    </m:f>
                    <m:r>
                      <a:rPr lang="en-US" i="1">
                        <a:solidFill>
                          <a:srgbClr val="FF0000"/>
                        </a:solidFill>
                        <a:latin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06300" y="4519938"/>
                <a:ext cx="6793659" cy="1599412"/>
              </a:xfrm>
              <a:prstGeom prst="rect">
                <a:avLst/>
              </a:prstGeom>
              <a:blipFill>
                <a:blip r:embed="rId5"/>
                <a:stretch>
                  <a:fillRect l="-627" t="-1509"/>
                </a:stretch>
              </a:blipFill>
              <a:ln>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EC4DEE86-CF82-405B-ABC6-3C1EC8A69C3B}"/>
              </a:ext>
            </a:extLst>
          </p:cNvPr>
          <p:cNvSpPr txBox="1"/>
          <p:nvPr/>
        </p:nvSpPr>
        <p:spPr>
          <a:xfrm>
            <a:off x="7185213" y="6417578"/>
            <a:ext cx="2172706"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42184288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2"/>
          <p:cNvSpPr txBox="1">
            <a:spLocks noChangeArrowheads="1"/>
          </p:cNvSpPr>
          <p:nvPr/>
        </p:nvSpPr>
        <p:spPr bwMode="auto">
          <a:xfrm>
            <a:off x="0" y="230033"/>
            <a:ext cx="9108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Work out the radial acceleration of the moon around the earth.</a:t>
            </a:r>
          </a:p>
        </p:txBody>
      </p:sp>
      <p:pic>
        <p:nvPicPr>
          <p:cNvPr id="2" name="Picture 1"/>
          <p:cNvPicPr>
            <a:picLocks noChangeAspect="1"/>
          </p:cNvPicPr>
          <p:nvPr/>
        </p:nvPicPr>
        <p:blipFill>
          <a:blip r:embed="rId2"/>
          <a:stretch>
            <a:fillRect/>
          </a:stretch>
        </p:blipFill>
        <p:spPr>
          <a:xfrm>
            <a:off x="2963299" y="1048027"/>
            <a:ext cx="3732028" cy="3572653"/>
          </a:xfrm>
          <a:prstGeom prst="rect">
            <a:avLst/>
          </a:prstGeom>
        </p:spPr>
      </p:pic>
      <mc:AlternateContent xmlns:mc="http://schemas.openxmlformats.org/markup-compatibility/2006" xmlns:a14="http://schemas.microsoft.com/office/drawing/2010/main">
        <mc:Choice Requires="a14">
          <p:sp>
            <p:nvSpPr>
              <p:cNvPr id="6" name="TextBox 1"/>
              <p:cNvSpPr txBox="1">
                <a:spLocks noChangeArrowheads="1"/>
              </p:cNvSpPr>
              <p:nvPr/>
            </p:nvSpPr>
            <p:spPr bwMode="auto">
              <a:xfrm>
                <a:off x="1371600" y="4800600"/>
                <a:ext cx="6553200" cy="1569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g=9.8 </a:t>
                </a:r>
                <a14:m>
                  <m:oMath xmlns:m="http://schemas.openxmlformats.org/officeDocument/2006/math">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e>
                      <m:sup>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=27.3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24 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3600 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=2.36</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=3.84</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So; </a:t>
                </a:r>
                <a14:m>
                  <m:oMath xmlns:m="http://schemas.openxmlformats.org/officeDocument/2006/math">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=10.22 ∗</m:t>
                    </m:r>
                    <m:sSup>
                      <m:sSup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=27.2∗</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up>
                    </m:s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e>
                      <m:sup>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a:cs typeface="+mn-cs"/>
                          </a:rPr>
                          <m:t>3∗</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sup>
                    </m:sSup>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r>
                          <a:rPr kumimoji="1" lang="en-US" altLang="en-US" sz="1800" b="0" i="1" u="none" strike="noStrike" kern="1200" cap="none" spc="0" normalizeH="0" baseline="0" noProof="0" smtClean="0">
                            <a:ln>
                              <a:noFill/>
                            </a:ln>
                            <a:solidFill>
                              <a:srgbClr val="000000"/>
                            </a:solidFill>
                            <a:effectLst/>
                            <a:uLnTx/>
                            <a:uFillTx/>
                            <a:latin typeface="Cambria Math"/>
                            <a:cs typeface="+mn-cs"/>
                          </a:rPr>
                          <m:t>^2</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g</a:t>
                </a:r>
              </a:p>
            </p:txBody>
          </p:sp>
        </mc:Choice>
        <mc:Fallback xmlns="">
          <p:sp>
            <p:nvSpPr>
              <p:cNvPr id="6" name="TextBox 1"/>
              <p:cNvSpPr txBox="1">
                <a:spLocks noRot="1" noChangeAspect="1" noMove="1" noResize="1" noEditPoints="1" noAdjustHandles="1" noChangeArrowheads="1" noChangeShapeType="1" noTextEdit="1"/>
              </p:cNvSpPr>
              <p:nvPr/>
            </p:nvSpPr>
            <p:spPr bwMode="auto">
              <a:xfrm>
                <a:off x="1371600" y="4800600"/>
                <a:ext cx="6553200" cy="1569276"/>
              </a:xfrm>
              <a:prstGeom prst="rect">
                <a:avLst/>
              </a:prstGeom>
              <a:blipFill>
                <a:blip r:embed="rId3"/>
                <a:stretch>
                  <a:fillRect l="-744" b="-1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a:p>
        </p:txBody>
      </p:sp>
      <p:pic>
        <p:nvPicPr>
          <p:cNvPr id="5123" name="Picture 2" descr="west texas sola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80962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59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dirty="0">
                <a:solidFill>
                  <a:srgbClr val="FF0000"/>
                </a:solidFill>
              </a:rPr>
              <a:t>Ferris wheel</a:t>
            </a:r>
          </a:p>
        </p:txBody>
      </p:sp>
      <p:sp>
        <p:nvSpPr>
          <p:cNvPr id="5123" name="Rectangle 4" descr="Green marble"/>
          <p:cNvSpPr>
            <a:spLocks noChangeArrowheads="1"/>
          </p:cNvSpPr>
          <p:nvPr/>
        </p:nvSpPr>
        <p:spPr bwMode="auto">
          <a:xfrm>
            <a:off x="381000" y="9144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5124" name="Picture 6" descr="Fg05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7287" y="507945"/>
            <a:ext cx="5457825" cy="3419475"/>
          </a:xfrm>
          <a:prstGeom prst="rect">
            <a:avLst/>
          </a:prstGeom>
        </p:spPr>
      </p:pic>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0" y="3288679"/>
                <a:ext cx="4114800" cy="3599447"/>
              </a:xfrm>
              <a:prstGeom prst="rect">
                <a:avLst/>
              </a:prstGeom>
              <a:noFill/>
              <a:ln w="38100">
                <a:solidFill>
                  <a:srgbClr val="FF0000"/>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sng"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Top:</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den>
                    </m:f>
                  </m:oMath>
                </a14:m>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nary>
                      <m:naryPr>
                        <m:chr m:val="∑"/>
                        <m:subHide m:val="on"/>
                        <m:supHide m:val="on"/>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e>
                    </m:nary>
                    <m:r>
                      <a:rPr kumimoji="1"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𝑅</m:t>
                        </m:r>
                      </m:den>
                    </m:f>
                  </m:oMath>
                </a14:m>
                <a:endParaRPr kumimoji="1" lang="en-US"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SimSun" panose="02010600030101010101" pitchFamily="2" charset="-122"/>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𝑅</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oMath>
                  </m:oMathPara>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 force which the seat applies to the passenger is smaller than his weight.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For,  </a:t>
                </a:r>
                <a14:m>
                  <m:oMath xmlns:m="http://schemas.openxmlformats.org/officeDocument/2006/math">
                    <m:f>
                      <m:f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p>
                          <m:sSupPr>
                            <m:ctrlP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𝑣</m:t>
                            </m:r>
                          </m:e>
                          <m:sup>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2</m:t>
                            </m:r>
                          </m:sup>
                        </m:sSup>
                      </m:num>
                      <m:den>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𝑅</m:t>
                        </m:r>
                      </m:den>
                    </m:f>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1" lang="en-US" alt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𝑔</m:t>
                    </m:r>
                  </m:oMath>
                </a14:m>
                <a:r>
                  <a:rPr kumimoji="1"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  passenger is starting to fly off.</a:t>
                </a: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0" y="3288679"/>
                <a:ext cx="4114800" cy="3599447"/>
              </a:xfrm>
              <a:prstGeom prst="rect">
                <a:avLst/>
              </a:prstGeom>
              <a:blipFill>
                <a:blip r:embed="rId3"/>
                <a:stretch>
                  <a:fillRect l="-734" t="-335" b="-1173"/>
                </a:stretch>
              </a:blip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1"/>
              <p:cNvSpPr txBox="1">
                <a:spLocks noChangeArrowheads="1"/>
              </p:cNvSpPr>
              <p:nvPr/>
            </p:nvSpPr>
            <p:spPr bwMode="auto">
              <a:xfrm>
                <a:off x="4191000" y="3867576"/>
                <a:ext cx="4724400" cy="1630703"/>
              </a:xfrm>
              <a:prstGeom prst="rect">
                <a:avLst/>
              </a:prstGeom>
              <a:noFill/>
              <a:ln w="38100">
                <a:solidFill>
                  <a:srgbClr val="FF0000"/>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sng"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Bottom:</a:t>
                </a:r>
              </a:p>
              <a:p>
                <a:pPr marL="0" marR="0" lvl="1" indent="0" algn="l" defTabSz="914400" rtl="0" eaLnBrk="1" fontAlgn="base" latinLnBrk="0" hangingPunct="1">
                  <a:lnSpc>
                    <a:spcPct val="100000"/>
                  </a:lnSpc>
                  <a:spcBef>
                    <a:spcPct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𝑅</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sSub>
                      <m:sSub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b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𝐹</m:t>
                        </m:r>
                      </m:e>
                      <m: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𝑁</m:t>
                        </m:r>
                      </m:sub>
                    </m:sSub>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𝑔</m:t>
                    </m:r>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𝑣</m:t>
                            </m:r>
                          </m:e>
                          <m:sup>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num>
                      <m:den>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𝑅</m:t>
                        </m:r>
                      </m:den>
                    </m:f>
                    <m:r>
                      <a:rPr kumimoji="1"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oMath>
                </a14:m>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Passenger  in Ferris wheel is pressed into the seat.</a:t>
                </a:r>
              </a:p>
            </p:txBody>
          </p:sp>
        </mc:Choice>
        <mc:Fallback xmlns="">
          <p:sp>
            <p:nvSpPr>
              <p:cNvPr id="5" name="TextBox 1"/>
              <p:cNvSpPr txBox="1">
                <a:spLocks noRot="1" noChangeAspect="1" noMove="1" noResize="1" noEditPoints="1" noAdjustHandles="1" noChangeArrowheads="1" noChangeShapeType="1" noTextEdit="1"/>
              </p:cNvSpPr>
              <p:nvPr/>
            </p:nvSpPr>
            <p:spPr bwMode="auto">
              <a:xfrm>
                <a:off x="4191000" y="3867576"/>
                <a:ext cx="4724400" cy="1630703"/>
              </a:xfrm>
              <a:prstGeom prst="rect">
                <a:avLst/>
              </a:prstGeom>
              <a:blipFill rotWithShape="1">
                <a:blip r:embed="rId4"/>
                <a:stretch>
                  <a:fillRect l="-768" t="-730" b="-3650"/>
                </a:stretch>
              </a:blip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6" name="Rectangle 2"/>
          <p:cNvSpPr txBox="1">
            <a:spLocks noChangeArrowheads="1"/>
          </p:cNvSpPr>
          <p:nvPr/>
        </p:nvSpPr>
        <p:spPr>
          <a:xfrm>
            <a:off x="1157287" y="-63555"/>
            <a:ext cx="77724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SimSun" pitchFamily="2" charset="-122"/>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4400" b="0" i="0" u="none" strike="noStrike" kern="0" cap="none" spc="0" normalizeH="0" baseline="0" noProof="0" dirty="0">
                <a:ln>
                  <a:noFill/>
                </a:ln>
                <a:solidFill>
                  <a:srgbClr val="FF0000"/>
                </a:solidFill>
                <a:effectLst/>
                <a:uLnTx/>
                <a:uFillTx/>
                <a:latin typeface="Times New Roman"/>
                <a:ea typeface="SimSun" pitchFamily="2" charset="-122"/>
                <a:cs typeface="+mj-cs"/>
              </a:rPr>
              <a:t>Ferris wheel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dirty="0"/>
              <a:t>Model Airplane on a String – Example 6.1</a:t>
            </a:r>
          </a:p>
        </p:txBody>
      </p:sp>
      <p:sp>
        <p:nvSpPr>
          <p:cNvPr id="5" name="Content Placeholder 4"/>
          <p:cNvSpPr>
            <a:spLocks noGrp="1"/>
          </p:cNvSpPr>
          <p:nvPr>
            <p:ph idx="1"/>
          </p:nvPr>
        </p:nvSpPr>
        <p:spPr/>
        <p:txBody>
          <a:bodyPr/>
          <a:lstStyle/>
          <a:p>
            <a:r>
              <a:rPr lang="en-US" sz="1800" dirty="0"/>
              <a:t>How hard must you pull on the string to keep the airplane flying in a circle?</a:t>
            </a:r>
          </a:p>
          <a:p>
            <a:r>
              <a:rPr lang="en-US" sz="1800" dirty="0"/>
              <a:t>T=4s  m=0.5 kg</a:t>
            </a:r>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p>
        </p:txBody>
      </p:sp>
      <p:pic>
        <p:nvPicPr>
          <p:cNvPr id="10" name="Picture 9" descr="06_05_Figure.jpg"/>
          <p:cNvPicPr>
            <a:picLocks noChangeAspect="1"/>
          </p:cNvPicPr>
          <p:nvPr/>
        </p:nvPicPr>
        <p:blipFill rotWithShape="1">
          <a:blip r:embed="rId2" cstate="print">
            <a:extLst>
              <a:ext uri="{28A0092B-C50C-407E-A947-70E740481C1C}">
                <a14:useLocalDpi xmlns:a14="http://schemas.microsoft.com/office/drawing/2010/main" val="0"/>
              </a:ext>
            </a:extLst>
          </a:blip>
          <a:srcRect b="2905"/>
          <a:stretch/>
        </p:blipFill>
        <p:spPr>
          <a:xfrm>
            <a:off x="2430273" y="1795417"/>
            <a:ext cx="4413906" cy="3155814"/>
          </a:xfrm>
          <a:prstGeom prst="rect">
            <a:avLst/>
          </a:prstGeom>
        </p:spPr>
      </p:pic>
      <p:pic>
        <p:nvPicPr>
          <p:cNvPr id="7" name="Picture 6" descr="Slide 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057" y="5290965"/>
            <a:ext cx="5000171" cy="1320800"/>
          </a:xfrm>
          <a:prstGeom prst="rect">
            <a:avLst/>
          </a:prstGeom>
        </p:spPr>
      </p:pic>
      <p:sp>
        <p:nvSpPr>
          <p:cNvPr id="6" name="TextBox 5">
            <a:extLst>
              <a:ext uri="{FF2B5EF4-FFF2-40B4-BE49-F238E27FC236}">
                <a16:creationId xmlns:a16="http://schemas.microsoft.com/office/drawing/2014/main" id="{3C385CA1-A882-411F-81D5-55A57C5789BC}"/>
              </a:ext>
            </a:extLst>
          </p:cNvPr>
          <p:cNvSpPr txBox="1"/>
          <p:nvPr/>
        </p:nvSpPr>
        <p:spPr>
          <a:xfrm>
            <a:off x="6948228" y="5649924"/>
            <a:ext cx="2062716" cy="369332"/>
          </a:xfrm>
          <a:prstGeom prst="rect">
            <a:avLst/>
          </a:prstGeom>
          <a:noFill/>
        </p:spPr>
        <p:txBody>
          <a:bodyPr wrap="square" rtlCol="0">
            <a:spAutoFit/>
          </a:bodyPr>
          <a:lstStyle/>
          <a:p>
            <a:r>
              <a:rPr lang="en-US" dirty="0">
                <a:solidFill>
                  <a:srgbClr val="FF0000"/>
                </a:solidFill>
              </a:rPr>
              <a:t>v </a:t>
            </a:r>
            <a:r>
              <a:rPr lang="en-US" baseline="30000" dirty="0">
                <a:solidFill>
                  <a:srgbClr val="FF0000"/>
                </a:solidFill>
              </a:rPr>
              <a:t>2</a:t>
            </a:r>
            <a:r>
              <a:rPr lang="en-US" dirty="0">
                <a:solidFill>
                  <a:srgbClr val="FF0000"/>
                </a:solidFill>
              </a:rPr>
              <a:t> =  (T R/ m ) </a:t>
            </a:r>
            <a:r>
              <a:rPr lang="en-US" baseline="30000" dirty="0">
                <a:solidFill>
                  <a:srgbClr val="FF0000"/>
                </a:solidFill>
              </a:rPr>
              <a:t>2</a:t>
            </a:r>
          </a:p>
        </p:txBody>
      </p:sp>
    </p:spTree>
    <p:extLst>
      <p:ext uri="{BB962C8B-B14F-4D97-AF65-F5344CB8AC3E}">
        <p14:creationId xmlns:p14="http://schemas.microsoft.com/office/powerpoint/2010/main" val="425150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_03_Figure.jpg"/>
          <p:cNvPicPr>
            <a:picLocks noChangeAspect="1"/>
          </p:cNvPicPr>
          <p:nvPr/>
        </p:nvPicPr>
        <p:blipFill rotWithShape="1">
          <a:blip r:embed="rId3">
            <a:extLst>
              <a:ext uri="{28A0092B-C50C-407E-A947-70E740481C1C}">
                <a14:useLocalDpi xmlns:a14="http://schemas.microsoft.com/office/drawing/2010/main" val="0"/>
              </a:ext>
            </a:extLst>
          </a:blip>
          <a:srcRect b="6540"/>
          <a:stretch/>
        </p:blipFill>
        <p:spPr>
          <a:xfrm>
            <a:off x="271272" y="2095500"/>
            <a:ext cx="8601456" cy="2489730"/>
          </a:xfrm>
          <a:prstGeom prst="rect">
            <a:avLst/>
          </a:prstGeom>
        </p:spPr>
      </p:pic>
      <p:sp>
        <p:nvSpPr>
          <p:cNvPr id="5" name="Rectangle 4"/>
          <p:cNvSpPr/>
          <p:nvPr/>
        </p:nvSpPr>
        <p:spPr>
          <a:xfrm>
            <a:off x="3262393" y="914400"/>
            <a:ext cx="3379451"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Arial"/>
                <a:ea typeface="ＭＳ Ｐゴシック"/>
                <a:cs typeface="Arial"/>
              </a:rPr>
              <a:t>snowboarding</a:t>
            </a:r>
            <a:endPar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
        <p:nvSpPr>
          <p:cNvPr id="7" name="TextBox 6">
            <a:extLst>
              <a:ext uri="{FF2B5EF4-FFF2-40B4-BE49-F238E27FC236}">
                <a16:creationId xmlns:a16="http://schemas.microsoft.com/office/drawing/2014/main" id="{DC8CE79D-4FB4-41FF-8824-D193544E942C}"/>
              </a:ext>
            </a:extLst>
          </p:cNvPr>
          <p:cNvSpPr txBox="1"/>
          <p:nvPr/>
        </p:nvSpPr>
        <p:spPr>
          <a:xfrm>
            <a:off x="718457" y="5575201"/>
            <a:ext cx="7453993" cy="369332"/>
          </a:xfrm>
          <a:prstGeom prst="rect">
            <a:avLst/>
          </a:prstGeom>
          <a:noFill/>
        </p:spPr>
        <p:txBody>
          <a:bodyPr wrap="square" rtlCol="0">
            <a:spAutoFit/>
          </a:bodyPr>
          <a:lstStyle/>
          <a:p>
            <a:r>
              <a:rPr lang="en-US" dirty="0">
                <a:solidFill>
                  <a:srgbClr val="FF0000"/>
                </a:solidFill>
              </a:rPr>
              <a:t>C. Just like elevator accelerating down    </a:t>
            </a:r>
            <a:r>
              <a:rPr lang="en-US" dirty="0"/>
              <a:t>F-mg = m (-a )      F = m ( g-a )</a:t>
            </a:r>
          </a:p>
        </p:txBody>
      </p:sp>
      <p:sp>
        <p:nvSpPr>
          <p:cNvPr id="9" name="TextBox 8">
            <a:extLst>
              <a:ext uri="{FF2B5EF4-FFF2-40B4-BE49-F238E27FC236}">
                <a16:creationId xmlns:a16="http://schemas.microsoft.com/office/drawing/2014/main" id="{6182A942-B950-4FCE-8F94-063E6D1AD2CB}"/>
              </a:ext>
            </a:extLst>
          </p:cNvPr>
          <p:cNvSpPr txBox="1"/>
          <p:nvPr/>
        </p:nvSpPr>
        <p:spPr>
          <a:xfrm>
            <a:off x="314324" y="5039823"/>
            <a:ext cx="8262257" cy="369332"/>
          </a:xfrm>
          <a:prstGeom prst="rect">
            <a:avLst/>
          </a:prstGeom>
          <a:noFill/>
        </p:spPr>
        <p:txBody>
          <a:bodyPr wrap="square" rtlCol="0">
            <a:spAutoFit/>
          </a:bodyPr>
          <a:lstStyle/>
          <a:p>
            <a:r>
              <a:rPr lang="en-US" dirty="0"/>
              <a:t>The net </a:t>
            </a:r>
            <a:r>
              <a:rPr lang="en-US"/>
              <a:t>force F  </a:t>
            </a:r>
            <a:r>
              <a:rPr lang="en-US" dirty="0"/>
              <a:t>always down, but a=0 in A. a=positive in B, a=negative  in C</a:t>
            </a:r>
          </a:p>
        </p:txBody>
      </p:sp>
    </p:spTree>
    <p:extLst>
      <p:ext uri="{BB962C8B-B14F-4D97-AF65-F5344CB8AC3E}">
        <p14:creationId xmlns:p14="http://schemas.microsoft.com/office/powerpoint/2010/main" val="400372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686800" cy="1477328"/>
          </a:xfrm>
        </p:spPr>
        <p:txBody>
          <a:bodyPr/>
          <a:lstStyle/>
          <a:p>
            <a:r>
              <a:rPr lang="en-US" dirty="0"/>
              <a:t>You're snowboarding down a slope. The free-body diagram in the figure represents the forces on you as you</a:t>
            </a:r>
          </a:p>
        </p:txBody>
      </p:sp>
      <p:sp>
        <p:nvSpPr>
          <p:cNvPr id="3" name="Content Placeholder 2"/>
          <p:cNvSpPr>
            <a:spLocks noGrp="1"/>
          </p:cNvSpPr>
          <p:nvPr>
            <p:ph idx="1"/>
          </p:nvPr>
        </p:nvSpPr>
        <p:spPr>
          <a:xfrm>
            <a:off x="457200" y="3048000"/>
            <a:ext cx="8229600" cy="2733056"/>
          </a:xfrm>
        </p:spPr>
        <p:txBody>
          <a:bodyPr/>
          <a:lstStyle/>
          <a:p>
            <a:r>
              <a:rPr lang="en-US" dirty="0"/>
              <a:t>go over the top of a mogul.</a:t>
            </a:r>
          </a:p>
          <a:p>
            <a:r>
              <a:rPr lang="en-US" dirty="0"/>
              <a:t>go through the bottom of a hollow </a:t>
            </a:r>
            <a:br>
              <a:rPr lang="en-US" dirty="0"/>
            </a:br>
            <a:r>
              <a:rPr lang="en-US" dirty="0"/>
              <a:t>between moguls. </a:t>
            </a:r>
          </a:p>
          <a:p>
            <a:r>
              <a:rPr lang="en-US" dirty="0"/>
              <a:t>go along a horizontal stretch.</a:t>
            </a:r>
          </a:p>
          <a:p>
            <a:r>
              <a:rPr lang="en-US" dirty="0"/>
              <a:t>go along a horizontal stretch or over </a:t>
            </a:r>
            <a:br>
              <a:rPr lang="en-US" dirty="0"/>
            </a:br>
            <a:r>
              <a:rPr lang="en-US" dirty="0"/>
              <a:t>the top of a mogul.</a:t>
            </a:r>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p>
        </p:txBody>
      </p:sp>
      <p:pic>
        <p:nvPicPr>
          <p:cNvPr id="2" name="Picture 1" descr="06_04_Figure.jpg"/>
          <p:cNvPicPr>
            <a:picLocks noChangeAspect="1"/>
          </p:cNvPicPr>
          <p:nvPr/>
        </p:nvPicPr>
        <p:blipFill rotWithShape="1">
          <a:blip r:embed="rId3" cstate="print">
            <a:extLst>
              <a:ext uri="{28A0092B-C50C-407E-A947-70E740481C1C}">
                <a14:useLocalDpi xmlns:a14="http://schemas.microsoft.com/office/drawing/2010/main" val="0"/>
              </a:ext>
            </a:extLst>
          </a:blip>
          <a:srcRect b="2801"/>
          <a:stretch/>
        </p:blipFill>
        <p:spPr>
          <a:xfrm>
            <a:off x="7186579" y="1763772"/>
            <a:ext cx="961504" cy="3657600"/>
          </a:xfrm>
          <a:prstGeom prst="rect">
            <a:avLst/>
          </a:prstGeom>
        </p:spPr>
      </p:pic>
      <p:sp>
        <p:nvSpPr>
          <p:cNvPr id="5" name="TextBox 4"/>
          <p:cNvSpPr txBox="1"/>
          <p:nvPr/>
        </p:nvSpPr>
        <p:spPr>
          <a:xfrm>
            <a:off x="2590800" y="3544"/>
            <a:ext cx="3562194"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Clicker question</a:t>
            </a:r>
          </a:p>
        </p:txBody>
      </p:sp>
    </p:spTree>
    <p:extLst>
      <p:ext uri="{BB962C8B-B14F-4D97-AF65-F5344CB8AC3E}">
        <p14:creationId xmlns:p14="http://schemas.microsoft.com/office/powerpoint/2010/main" val="244175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158"/>
            <a:ext cx="8406143" cy="1097279"/>
          </a:xfrm>
        </p:spPr>
        <p:txBody>
          <a:bodyPr/>
          <a:lstStyle/>
          <a:p>
            <a:r>
              <a:rPr lang="en-US" sz="3400" b="0" dirty="0"/>
              <a:t>Velocity Changing from the Influence of </a:t>
            </a:r>
            <a:r>
              <a:rPr lang="en-US" sz="3400" b="0" i="1" dirty="0"/>
              <a:t>a</a:t>
            </a:r>
            <a:r>
              <a:rPr lang="en-US" sz="100" b="0" i="1" dirty="0"/>
              <a:t> </a:t>
            </a:r>
            <a:r>
              <a:rPr lang="en-US" sz="3400" b="0" baseline="-25000" dirty="0"/>
              <a:t>rad </a:t>
            </a:r>
            <a:r>
              <a:rPr lang="en-US" sz="3400" b="0" dirty="0"/>
              <a:t>– Figure 6.1</a:t>
            </a:r>
            <a:endParaRPr lang="en-IN" sz="3400" b="0" dirty="0"/>
          </a:p>
        </p:txBody>
      </p:sp>
      <p:sp>
        <p:nvSpPr>
          <p:cNvPr id="14" name="Content Placeholder 13"/>
          <p:cNvSpPr>
            <a:spLocks noGrp="1"/>
          </p:cNvSpPr>
          <p:nvPr>
            <p:ph sz="quarter" idx="16"/>
          </p:nvPr>
        </p:nvSpPr>
        <p:spPr>
          <a:xfrm>
            <a:off x="457200" y="1555749"/>
            <a:ext cx="4968815" cy="362127"/>
          </a:xfrm>
        </p:spPr>
        <p:txBody>
          <a:bodyPr/>
          <a:lstStyle/>
          <a:p>
            <a:r>
              <a:rPr lang="en-US" dirty="0"/>
              <a:t>A review of the relationship between</a:t>
            </a:r>
            <a:endParaRPr lang="en-IN" dirty="0"/>
          </a:p>
        </p:txBody>
      </p:sp>
      <p:graphicFrame>
        <p:nvGraphicFramePr>
          <p:cNvPr id="16" name="Object 15" descr="V and a sub rad."/>
          <p:cNvGraphicFramePr>
            <a:graphicFrameLocks noChangeAspect="1"/>
          </p:cNvGraphicFramePr>
          <p:nvPr/>
        </p:nvGraphicFramePr>
        <p:xfrm>
          <a:off x="633413" y="1926690"/>
          <a:ext cx="1416050" cy="454025"/>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16" name="Object 15" descr="V and a sub rad."/>
                      <p:cNvPicPr/>
                      <p:nvPr/>
                    </p:nvPicPr>
                    <p:blipFill>
                      <a:blip r:embed="rId3"/>
                      <a:stretch>
                        <a:fillRect/>
                      </a:stretch>
                    </p:blipFill>
                    <p:spPr>
                      <a:xfrm>
                        <a:off x="633413" y="1926690"/>
                        <a:ext cx="1416050" cy="454025"/>
                      </a:xfrm>
                      <a:prstGeom prst="rect">
                        <a:avLst/>
                      </a:prstGeom>
                    </p:spPr>
                  </p:pic>
                </p:oleObj>
              </mc:Fallback>
            </mc:AlternateContent>
          </a:graphicData>
        </a:graphic>
      </p:graphicFrame>
      <p:sp>
        <p:nvSpPr>
          <p:cNvPr id="12" name="Content Placeholder 11"/>
          <p:cNvSpPr>
            <a:spLocks noGrp="1"/>
          </p:cNvSpPr>
          <p:nvPr>
            <p:ph sz="quarter" idx="14"/>
          </p:nvPr>
        </p:nvSpPr>
        <p:spPr>
          <a:xfrm>
            <a:off x="457200" y="2527545"/>
            <a:ext cx="4321834" cy="690629"/>
          </a:xfrm>
        </p:spPr>
        <p:txBody>
          <a:bodyPr/>
          <a:lstStyle/>
          <a:p>
            <a:r>
              <a:rPr lang="en-US" dirty="0"/>
              <a:t>The velocity changes direction, not magnitude.</a:t>
            </a:r>
          </a:p>
        </p:txBody>
      </p:sp>
      <p:pic>
        <p:nvPicPr>
          <p:cNvPr id="19" name="Picture 18" descr="The diagram shows a dashed circle in motion with six evenly spaced points on the circle. At each point a vector lower a sub rad is an arrows that points toward the center of the circle. At each point a vector lower v is tangent to the circle and points in the direction of the circle’s motion. Vector lower v has greater magnitude than vector lower a sub r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504" y="1593552"/>
            <a:ext cx="3044669" cy="2856005"/>
          </a:xfrm>
          <a:prstGeom prst="rect">
            <a:avLst/>
          </a:prstGeom>
        </p:spPr>
      </p:pic>
      <p:sp>
        <p:nvSpPr>
          <p:cNvPr id="20" name="Content Placeholder 19"/>
          <p:cNvSpPr>
            <a:spLocks noGrp="1"/>
          </p:cNvSpPr>
          <p:nvPr>
            <p:ph sz="quarter" idx="15"/>
          </p:nvPr>
        </p:nvSpPr>
        <p:spPr>
          <a:xfrm>
            <a:off x="454672" y="3395595"/>
            <a:ext cx="4436505" cy="667448"/>
          </a:xfrm>
        </p:spPr>
        <p:txBody>
          <a:bodyPr/>
          <a:lstStyle/>
          <a:p>
            <a:r>
              <a:rPr lang="en-US" dirty="0"/>
              <a:t>The magnitude of the centripetal acceleration is:</a:t>
            </a:r>
          </a:p>
        </p:txBody>
      </p:sp>
      <p:graphicFrame>
        <p:nvGraphicFramePr>
          <p:cNvPr id="17" name="Object 16" descr="A sub rad = start fraction v squared over R end fraction."/>
          <p:cNvGraphicFramePr>
            <a:graphicFrameLocks noChangeAspect="1"/>
          </p:cNvGraphicFramePr>
          <p:nvPr/>
        </p:nvGraphicFramePr>
        <p:xfrm>
          <a:off x="2077623" y="4220360"/>
          <a:ext cx="931105" cy="667611"/>
        </p:xfrm>
        <a:graphic>
          <a:graphicData uri="http://schemas.openxmlformats.org/presentationml/2006/ole">
            <mc:AlternateContent xmlns:mc="http://schemas.openxmlformats.org/markup-compatibility/2006">
              <mc:Choice xmlns:v="urn:schemas-microsoft-com:vml" Requires="v">
                <p:oleObj name="Equation" r:id="rId5" imgW="583920" imgH="419040" progId="Equation.DSMT4">
                  <p:embed/>
                </p:oleObj>
              </mc:Choice>
              <mc:Fallback>
                <p:oleObj name="Equation" r:id="rId5" imgW="583920" imgH="419040" progId="Equation.DSMT4">
                  <p:embed/>
                  <p:pic>
                    <p:nvPicPr>
                      <p:cNvPr id="17" name="Object 16" descr="A sub rad = start fraction v squared over R end fraction."/>
                      <p:cNvPicPr/>
                      <p:nvPr/>
                    </p:nvPicPr>
                    <p:blipFill>
                      <a:blip r:embed="rId6"/>
                      <a:stretch>
                        <a:fillRect/>
                      </a:stretch>
                    </p:blipFill>
                    <p:spPr>
                      <a:xfrm>
                        <a:off x="2077623" y="4220360"/>
                        <a:ext cx="931105" cy="667611"/>
                      </a:xfrm>
                      <a:prstGeom prst="rect">
                        <a:avLst/>
                      </a:prstGeom>
                    </p:spPr>
                  </p:pic>
                </p:oleObj>
              </mc:Fallback>
            </mc:AlternateContent>
          </a:graphicData>
        </a:graphic>
      </p:graphicFrame>
      <p:sp>
        <p:nvSpPr>
          <p:cNvPr id="11" name="Content Placeholder 10"/>
          <p:cNvSpPr>
            <a:spLocks noGrp="1"/>
          </p:cNvSpPr>
          <p:nvPr>
            <p:ph sz="quarter" idx="17"/>
          </p:nvPr>
        </p:nvSpPr>
        <p:spPr>
          <a:xfrm>
            <a:off x="457200" y="4982350"/>
            <a:ext cx="8232128" cy="676578"/>
          </a:xfrm>
        </p:spPr>
        <p:txBody>
          <a:bodyPr/>
          <a:lstStyle/>
          <a:p>
            <a:r>
              <a:rPr lang="en-US" dirty="0">
                <a:solidFill>
                  <a:srgbClr val="FF0000"/>
                </a:solidFill>
              </a:rPr>
              <a:t>In terms of the speed and period (time to make one complete revolution)</a:t>
            </a:r>
          </a:p>
        </p:txBody>
      </p:sp>
      <p:graphicFrame>
        <p:nvGraphicFramePr>
          <p:cNvPr id="18" name="Object 17" descr="V = start fraction 2 pi R over T end fraction. A sub rad = start fraction 4 pi squared R over T squared end fraction."/>
          <p:cNvGraphicFramePr>
            <a:graphicFrameLocks noChangeAspect="1"/>
          </p:cNvGraphicFramePr>
          <p:nvPr/>
        </p:nvGraphicFramePr>
        <p:xfrm>
          <a:off x="2641906" y="5785951"/>
          <a:ext cx="3200433" cy="699432"/>
        </p:xfrm>
        <a:graphic>
          <a:graphicData uri="http://schemas.openxmlformats.org/presentationml/2006/ole">
            <mc:AlternateContent xmlns:mc="http://schemas.openxmlformats.org/markup-compatibility/2006">
              <mc:Choice xmlns:v="urn:schemas-microsoft-com:vml" Requires="v">
                <p:oleObj name="Equation" r:id="rId7" imgW="1917360" imgH="419040" progId="Equation.DSMT4">
                  <p:embed/>
                </p:oleObj>
              </mc:Choice>
              <mc:Fallback>
                <p:oleObj name="Equation" r:id="rId7" imgW="1917360" imgH="419040" progId="Equation.DSMT4">
                  <p:embed/>
                  <p:pic>
                    <p:nvPicPr>
                      <p:cNvPr id="18" name="Object 17" descr="V = start fraction 2 pi R over T end fraction. A sub rad = start fraction 4 pi squared R over T squared end fraction."/>
                      <p:cNvPicPr/>
                      <p:nvPr/>
                    </p:nvPicPr>
                    <p:blipFill>
                      <a:blip r:embed="rId8"/>
                      <a:stretch>
                        <a:fillRect/>
                      </a:stretch>
                    </p:blipFill>
                    <p:spPr>
                      <a:xfrm>
                        <a:off x="2641906" y="5785951"/>
                        <a:ext cx="3200433" cy="699432"/>
                      </a:xfrm>
                      <a:prstGeom prst="rect">
                        <a:avLst/>
                      </a:prstGeom>
                    </p:spPr>
                  </p:pic>
                </p:oleObj>
              </mc:Fallback>
            </mc:AlternateContent>
          </a:graphicData>
        </a:graphic>
      </p:graphicFrame>
    </p:spTree>
    <p:extLst>
      <p:ext uri="{BB962C8B-B14F-4D97-AF65-F5344CB8AC3E}">
        <p14:creationId xmlns:p14="http://schemas.microsoft.com/office/powerpoint/2010/main" val="148455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oor-I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105" y="3869925"/>
            <a:ext cx="685800" cy="350520"/>
          </a:xfrm>
          <a:prstGeom prst="rect">
            <a:avLst/>
          </a:prstGeom>
        </p:spPr>
      </p:pic>
      <p:pic>
        <p:nvPicPr>
          <p:cNvPr id="16" name="Picture 15" descr="Roor-II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91" y="3373195"/>
            <a:ext cx="960120" cy="350520"/>
          </a:xfrm>
          <a:prstGeom prst="rect">
            <a:avLst/>
          </a:prstGeom>
        </p:spPr>
      </p:pic>
      <p:pic>
        <p:nvPicPr>
          <p:cNvPr id="15" name="Picture 14" descr="Roor-II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88" y="2938592"/>
            <a:ext cx="960120" cy="350520"/>
          </a:xfrm>
          <a:prstGeom prst="rect">
            <a:avLst/>
          </a:prstGeom>
        </p:spPr>
      </p:pic>
      <p:pic>
        <p:nvPicPr>
          <p:cNvPr id="8" name="Picture 7" descr="Roor-I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36" y="2449406"/>
            <a:ext cx="685800" cy="350520"/>
          </a:xfrm>
          <a:prstGeom prst="rect">
            <a:avLst/>
          </a:prstGeom>
        </p:spPr>
      </p:pic>
      <p:sp>
        <p:nvSpPr>
          <p:cNvPr id="7" name="Title 6"/>
          <p:cNvSpPr>
            <a:spLocks noGrp="1"/>
          </p:cNvSpPr>
          <p:nvPr>
            <p:ph type="title"/>
          </p:nvPr>
        </p:nvSpPr>
        <p:spPr>
          <a:xfrm>
            <a:off x="480237" y="510414"/>
            <a:ext cx="8686800" cy="1938992"/>
          </a:xfrm>
        </p:spPr>
        <p:txBody>
          <a:bodyPr/>
          <a:lstStyle/>
          <a:p>
            <a:r>
              <a:rPr lang="en-US" dirty="0"/>
              <a:t>You whirl a ball of mass </a:t>
            </a:r>
            <a:r>
              <a:rPr lang="en-US" i="1" dirty="0"/>
              <a:t>m</a:t>
            </a:r>
            <a:r>
              <a:rPr lang="en-US" dirty="0"/>
              <a:t> in a fast vertical circle on a string of length </a:t>
            </a:r>
            <a:r>
              <a:rPr lang="en-US" i="1" dirty="0"/>
              <a:t>R</a:t>
            </a:r>
            <a:r>
              <a:rPr lang="en-US" dirty="0"/>
              <a:t>. At the </a:t>
            </a:r>
            <a:r>
              <a:rPr lang="en-US" dirty="0">
                <a:solidFill>
                  <a:srgbClr val="FF0000"/>
                </a:solidFill>
              </a:rPr>
              <a:t>bottom</a:t>
            </a:r>
            <a:r>
              <a:rPr lang="en-US" dirty="0"/>
              <a:t> of the circle, the tension in the string is five times the ball's weight. The ball's speed at this point is given by</a:t>
            </a:r>
          </a:p>
        </p:txBody>
      </p:sp>
      <p:sp>
        <p:nvSpPr>
          <p:cNvPr id="3" name="Content Placeholder 2"/>
          <p:cNvSpPr>
            <a:spLocks noGrp="1"/>
          </p:cNvSpPr>
          <p:nvPr>
            <p:ph idx="1"/>
          </p:nvPr>
        </p:nvSpPr>
        <p:spPr>
          <a:xfrm>
            <a:off x="457200" y="2377440"/>
            <a:ext cx="8229600" cy="1932837"/>
          </a:xfrm>
        </p:spPr>
        <p:txBody>
          <a:bodyPr/>
          <a:lstStyle/>
          <a:p>
            <a:pPr>
              <a:buNone/>
            </a:pPr>
            <a:r>
              <a:rPr lang="en-US" dirty="0"/>
              <a:t>a)	  </a:t>
            </a:r>
            <a:r>
              <a:rPr lang="en-US" i="1" dirty="0"/>
              <a:t>gR</a:t>
            </a:r>
            <a:r>
              <a:rPr lang="en-US" dirty="0"/>
              <a:t> </a:t>
            </a:r>
          </a:p>
          <a:p>
            <a:pPr>
              <a:buNone/>
            </a:pPr>
            <a:r>
              <a:rPr lang="en-US" dirty="0">
                <a:solidFill>
                  <a:srgbClr val="FF0000"/>
                </a:solidFill>
              </a:rPr>
              <a:t>b</a:t>
            </a:r>
            <a:r>
              <a:rPr lang="en-US" dirty="0"/>
              <a:t>)     </a:t>
            </a:r>
            <a:r>
              <a:rPr lang="en-US" dirty="0">
                <a:latin typeface="Arial" charset="0"/>
                <a:cs typeface="Times New Roman" charset="0"/>
              </a:rPr>
              <a:t>4</a:t>
            </a:r>
            <a:r>
              <a:rPr lang="en-US" i="1" dirty="0">
                <a:latin typeface="Arial" charset="0"/>
                <a:cs typeface="Times New Roman" charset="0"/>
              </a:rPr>
              <a:t>gR</a:t>
            </a:r>
            <a:endParaRPr lang="en-US" dirty="0"/>
          </a:p>
          <a:p>
            <a:pPr>
              <a:buNone/>
            </a:pPr>
            <a:r>
              <a:rPr lang="en-US" dirty="0"/>
              <a:t>c) 	   </a:t>
            </a:r>
            <a:r>
              <a:rPr lang="en-US" dirty="0">
                <a:latin typeface="Arial" charset="0"/>
                <a:cs typeface="Times New Roman" charset="0"/>
              </a:rPr>
              <a:t>6</a:t>
            </a:r>
            <a:r>
              <a:rPr lang="en-US" i="1" dirty="0">
                <a:latin typeface="Arial" charset="0"/>
                <a:cs typeface="Times New Roman" charset="0"/>
              </a:rPr>
              <a:t>gR</a:t>
            </a:r>
            <a:endParaRPr lang="en-US" dirty="0"/>
          </a:p>
          <a:p>
            <a:pPr>
              <a:buNone/>
            </a:pPr>
            <a:r>
              <a:rPr lang="en-US" dirty="0"/>
              <a:t>d)</a:t>
            </a:r>
            <a:r>
              <a:rPr lang="en-US" dirty="0">
                <a:latin typeface="Arial" charset="0"/>
                <a:cs typeface="Times New Roman" charset="0"/>
              </a:rPr>
              <a:t>  6</a:t>
            </a:r>
            <a:r>
              <a:rPr lang="en-US" dirty="0"/>
              <a:t>	 </a:t>
            </a:r>
            <a:r>
              <a:rPr lang="en-US" i="1" dirty="0">
                <a:latin typeface="Arial" charset="0"/>
                <a:cs typeface="Times New Roman" charset="0"/>
              </a:rPr>
              <a:t>gR</a:t>
            </a:r>
            <a:endParaRPr lang="en-US" dirty="0"/>
          </a:p>
        </p:txBody>
      </p:sp>
      <p:sp>
        <p:nvSpPr>
          <p:cNvPr id="5" name="TextBox 4"/>
          <p:cNvSpPr txBox="1"/>
          <p:nvPr/>
        </p:nvSpPr>
        <p:spPr>
          <a:xfrm>
            <a:off x="2667000" y="0"/>
            <a:ext cx="358139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Clicker question</a:t>
            </a:r>
          </a:p>
        </p:txBody>
      </p:sp>
      <p:sp>
        <p:nvSpPr>
          <p:cNvPr id="2" name="TextBox 1">
            <a:extLst>
              <a:ext uri="{FF2B5EF4-FFF2-40B4-BE49-F238E27FC236}">
                <a16:creationId xmlns:a16="http://schemas.microsoft.com/office/drawing/2014/main" id="{B8545B4A-080A-A3B4-57B0-15998E84B369}"/>
              </a:ext>
            </a:extLst>
          </p:cNvPr>
          <p:cNvSpPr txBox="1"/>
          <p:nvPr/>
        </p:nvSpPr>
        <p:spPr>
          <a:xfrm>
            <a:off x="2216966" y="5110676"/>
            <a:ext cx="4481465" cy="461665"/>
          </a:xfrm>
          <a:prstGeom prst="rect">
            <a:avLst/>
          </a:prstGeom>
          <a:noFill/>
        </p:spPr>
        <p:txBody>
          <a:bodyPr wrap="square" rtlCol="0">
            <a:spAutoFit/>
          </a:bodyPr>
          <a:lstStyle/>
          <a:p>
            <a:r>
              <a:rPr lang="en-US" sz="2400" dirty="0"/>
              <a:t>F </a:t>
            </a:r>
            <a:r>
              <a:rPr lang="en-US" sz="2400" baseline="-25000" dirty="0"/>
              <a:t>T  </a:t>
            </a:r>
            <a:r>
              <a:rPr lang="en-US" sz="2400" dirty="0"/>
              <a:t>= 5mg = mg +(m/R) v</a:t>
            </a:r>
            <a:r>
              <a:rPr lang="en-US" sz="2400" baseline="30000" dirty="0"/>
              <a:t>2</a:t>
            </a:r>
            <a:endParaRPr lang="en-US" sz="2400" dirty="0"/>
          </a:p>
        </p:txBody>
      </p:sp>
    </p:spTree>
    <p:extLst>
      <p:ext uri="{BB962C8B-B14F-4D97-AF65-F5344CB8AC3E}">
        <p14:creationId xmlns:p14="http://schemas.microsoft.com/office/powerpoint/2010/main" val="161517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oor-I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105" y="3869925"/>
            <a:ext cx="685800" cy="350520"/>
          </a:xfrm>
          <a:prstGeom prst="rect">
            <a:avLst/>
          </a:prstGeom>
        </p:spPr>
      </p:pic>
      <p:pic>
        <p:nvPicPr>
          <p:cNvPr id="16" name="Picture 15" descr="Roor-II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91" y="3373195"/>
            <a:ext cx="960120" cy="350520"/>
          </a:xfrm>
          <a:prstGeom prst="rect">
            <a:avLst/>
          </a:prstGeom>
        </p:spPr>
      </p:pic>
      <p:pic>
        <p:nvPicPr>
          <p:cNvPr id="15" name="Picture 14" descr="Roor-II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88" y="2938592"/>
            <a:ext cx="960120" cy="350520"/>
          </a:xfrm>
          <a:prstGeom prst="rect">
            <a:avLst/>
          </a:prstGeom>
        </p:spPr>
      </p:pic>
      <p:pic>
        <p:nvPicPr>
          <p:cNvPr id="8" name="Picture 7" descr="Roor-I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36" y="2449406"/>
            <a:ext cx="685800" cy="350520"/>
          </a:xfrm>
          <a:prstGeom prst="rect">
            <a:avLst/>
          </a:prstGeom>
        </p:spPr>
      </p:pic>
      <p:sp>
        <p:nvSpPr>
          <p:cNvPr id="7" name="Title 6"/>
          <p:cNvSpPr>
            <a:spLocks noGrp="1"/>
          </p:cNvSpPr>
          <p:nvPr>
            <p:ph type="title"/>
          </p:nvPr>
        </p:nvSpPr>
        <p:spPr>
          <a:xfrm>
            <a:off x="480237" y="510414"/>
            <a:ext cx="8686800" cy="1938992"/>
          </a:xfrm>
        </p:spPr>
        <p:txBody>
          <a:bodyPr/>
          <a:lstStyle/>
          <a:p>
            <a:r>
              <a:rPr lang="en-US" dirty="0"/>
              <a:t>You whirl a ball of mass </a:t>
            </a:r>
            <a:r>
              <a:rPr lang="en-US" i="1" dirty="0"/>
              <a:t>m</a:t>
            </a:r>
            <a:r>
              <a:rPr lang="en-US" dirty="0"/>
              <a:t> in a fast vertical circle on a string of length </a:t>
            </a:r>
            <a:r>
              <a:rPr lang="en-US" i="1" dirty="0"/>
              <a:t>R</a:t>
            </a:r>
            <a:r>
              <a:rPr lang="en-US" dirty="0"/>
              <a:t>. At the </a:t>
            </a:r>
            <a:r>
              <a:rPr lang="en-US" dirty="0">
                <a:solidFill>
                  <a:srgbClr val="FF0000"/>
                </a:solidFill>
              </a:rPr>
              <a:t>top</a:t>
            </a:r>
            <a:r>
              <a:rPr lang="en-US" dirty="0"/>
              <a:t> of the circle, the tension in the string is five times the ball's weight. The ball's speed at this point is given by</a:t>
            </a:r>
          </a:p>
        </p:txBody>
      </p:sp>
      <p:sp>
        <p:nvSpPr>
          <p:cNvPr id="3" name="Content Placeholder 2"/>
          <p:cNvSpPr>
            <a:spLocks noGrp="1"/>
          </p:cNvSpPr>
          <p:nvPr>
            <p:ph idx="1"/>
          </p:nvPr>
        </p:nvSpPr>
        <p:spPr>
          <a:xfrm>
            <a:off x="457200" y="2377440"/>
            <a:ext cx="8229600" cy="1932837"/>
          </a:xfrm>
        </p:spPr>
        <p:txBody>
          <a:bodyPr/>
          <a:lstStyle/>
          <a:p>
            <a:pPr>
              <a:buNone/>
            </a:pPr>
            <a:r>
              <a:rPr lang="en-US" dirty="0"/>
              <a:t>a)	  </a:t>
            </a:r>
            <a:r>
              <a:rPr lang="en-US" i="1" dirty="0"/>
              <a:t>gR</a:t>
            </a:r>
            <a:r>
              <a:rPr lang="en-US" dirty="0"/>
              <a:t> </a:t>
            </a:r>
          </a:p>
          <a:p>
            <a:pPr>
              <a:buNone/>
            </a:pPr>
            <a:r>
              <a:rPr lang="en-US" dirty="0"/>
              <a:t>b)     </a:t>
            </a:r>
            <a:r>
              <a:rPr lang="en-US" dirty="0">
                <a:latin typeface="Arial" charset="0"/>
                <a:cs typeface="Times New Roman" charset="0"/>
              </a:rPr>
              <a:t>4</a:t>
            </a:r>
            <a:r>
              <a:rPr lang="en-US" i="1" dirty="0">
                <a:latin typeface="Arial" charset="0"/>
                <a:cs typeface="Times New Roman" charset="0"/>
              </a:rPr>
              <a:t>gR</a:t>
            </a:r>
            <a:endParaRPr lang="en-US" dirty="0"/>
          </a:p>
          <a:p>
            <a:pPr>
              <a:buNone/>
            </a:pPr>
            <a:r>
              <a:rPr lang="en-US" dirty="0">
                <a:solidFill>
                  <a:srgbClr val="FF0000"/>
                </a:solidFill>
              </a:rPr>
              <a:t>c</a:t>
            </a:r>
            <a:r>
              <a:rPr lang="en-US" dirty="0"/>
              <a:t>) 	   </a:t>
            </a:r>
            <a:r>
              <a:rPr lang="en-US" dirty="0">
                <a:latin typeface="Arial" charset="0"/>
                <a:cs typeface="Times New Roman" charset="0"/>
              </a:rPr>
              <a:t>6</a:t>
            </a:r>
            <a:r>
              <a:rPr lang="en-US" i="1" dirty="0">
                <a:latin typeface="Arial" charset="0"/>
                <a:cs typeface="Times New Roman" charset="0"/>
              </a:rPr>
              <a:t>gR</a:t>
            </a:r>
            <a:endParaRPr lang="en-US" dirty="0"/>
          </a:p>
          <a:p>
            <a:pPr>
              <a:buNone/>
            </a:pPr>
            <a:r>
              <a:rPr lang="en-US" dirty="0"/>
              <a:t>d)</a:t>
            </a:r>
            <a:r>
              <a:rPr lang="en-US" dirty="0">
                <a:latin typeface="Arial" charset="0"/>
                <a:cs typeface="Times New Roman" charset="0"/>
              </a:rPr>
              <a:t>  6</a:t>
            </a:r>
            <a:r>
              <a:rPr lang="en-US" dirty="0"/>
              <a:t>	 </a:t>
            </a:r>
            <a:r>
              <a:rPr lang="en-US" i="1" dirty="0">
                <a:latin typeface="Arial" charset="0"/>
                <a:cs typeface="Times New Roman" charset="0"/>
              </a:rPr>
              <a:t>gR</a:t>
            </a:r>
            <a:endParaRPr lang="en-US" dirty="0"/>
          </a:p>
        </p:txBody>
      </p:sp>
      <p:sp>
        <p:nvSpPr>
          <p:cNvPr id="5" name="TextBox 4"/>
          <p:cNvSpPr txBox="1"/>
          <p:nvPr/>
        </p:nvSpPr>
        <p:spPr>
          <a:xfrm>
            <a:off x="2667000" y="0"/>
            <a:ext cx="358139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Clicker question</a:t>
            </a:r>
          </a:p>
        </p:txBody>
      </p:sp>
      <p:sp>
        <p:nvSpPr>
          <p:cNvPr id="2" name="TextBox 1">
            <a:extLst>
              <a:ext uri="{FF2B5EF4-FFF2-40B4-BE49-F238E27FC236}">
                <a16:creationId xmlns:a16="http://schemas.microsoft.com/office/drawing/2014/main" id="{829BEC78-4199-0F1C-7C4E-5C34C07514D5}"/>
              </a:ext>
            </a:extLst>
          </p:cNvPr>
          <p:cNvSpPr txBox="1"/>
          <p:nvPr/>
        </p:nvSpPr>
        <p:spPr>
          <a:xfrm>
            <a:off x="2317686" y="5305332"/>
            <a:ext cx="3784349" cy="738664"/>
          </a:xfrm>
          <a:prstGeom prst="rect">
            <a:avLst/>
          </a:prstGeom>
          <a:noFill/>
        </p:spPr>
        <p:txBody>
          <a:bodyPr wrap="square" rtlCol="0">
            <a:spAutoFit/>
          </a:bodyPr>
          <a:lstStyle/>
          <a:p>
            <a:r>
              <a:rPr lang="en-US" sz="2400" dirty="0"/>
              <a:t>F </a:t>
            </a:r>
            <a:r>
              <a:rPr lang="en-US" sz="2400" baseline="-25000" dirty="0"/>
              <a:t>T  </a:t>
            </a:r>
            <a:r>
              <a:rPr lang="en-US" sz="2400" dirty="0"/>
              <a:t>= 5mg = -mg +(m/R) v</a:t>
            </a:r>
            <a:r>
              <a:rPr lang="en-US" sz="2400" baseline="30000" dirty="0"/>
              <a:t>2</a:t>
            </a:r>
            <a:endParaRPr lang="en-US" sz="2400" dirty="0"/>
          </a:p>
          <a:p>
            <a:endParaRPr lang="en-US" dirty="0"/>
          </a:p>
        </p:txBody>
      </p:sp>
    </p:spTree>
    <p:extLst>
      <p:ext uri="{BB962C8B-B14F-4D97-AF65-F5344CB8AC3E}">
        <p14:creationId xmlns:p14="http://schemas.microsoft.com/office/powerpoint/2010/main" val="20198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9564" y="1811165"/>
            <a:ext cx="5494401" cy="3785652"/>
            <a:chOff x="306085" y="1110524"/>
            <a:chExt cx="7325868" cy="5047536"/>
          </a:xfrm>
        </p:grpSpPr>
        <p:sp>
          <p:nvSpPr>
            <p:cNvPr id="12" name="TextBox 11"/>
            <p:cNvSpPr txBox="1"/>
            <p:nvPr/>
          </p:nvSpPr>
          <p:spPr>
            <a:xfrm>
              <a:off x="306085" y="1110524"/>
              <a:ext cx="7325868" cy="5047536"/>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Properties of Gravitation Forces</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Always attractive.</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Directly proportional to both the masses involved.</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Inversely proportional to the square of the center-to-center distance between the two masses.</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Magnitude of force is given by:</a:t>
              </a:r>
            </a:p>
            <a:p>
              <a:pPr>
                <a:lnSpc>
                  <a:spcPct val="50000"/>
                </a:lnSpc>
              </a:pPr>
              <a:endParaRPr lang="en-US" dirty="0">
                <a:latin typeface="Times New Roman" panose="02020603050405020304" pitchFamily="18" charset="0"/>
                <a:cs typeface="Times New Roman" panose="02020603050405020304" pitchFamily="18" charset="0"/>
              </a:endParaRPr>
            </a:p>
            <a:p>
              <a:pPr>
                <a:lnSpc>
                  <a:spcPct val="50000"/>
                </a:lnSpc>
              </a:pPr>
              <a:endParaRPr lang="en-US" dirty="0">
                <a:latin typeface="Times New Roman" panose="02020603050405020304" pitchFamily="18" charset="0"/>
                <a:cs typeface="Times New Roman" panose="02020603050405020304" pitchFamily="18" charset="0"/>
              </a:endParaRPr>
            </a:p>
            <a:p>
              <a:pPr>
                <a:lnSpc>
                  <a:spcPct val="50000"/>
                </a:lnSpc>
              </a:pPr>
              <a:endParaRPr lang="en-US" dirty="0">
                <a:latin typeface="Times New Roman" panose="02020603050405020304" pitchFamily="18" charset="0"/>
                <a:cs typeface="Times New Roman" panose="02020603050405020304" pitchFamily="18" charset="0"/>
              </a:endParaRPr>
            </a:p>
            <a:p>
              <a:pPr>
                <a:lnSpc>
                  <a:spcPct val="50000"/>
                </a:lnSpc>
              </a:pPr>
              <a:endParaRPr lang="en-US" dirty="0">
                <a:latin typeface="Times New Roman" panose="02020603050405020304" pitchFamily="18" charset="0"/>
                <a:cs typeface="Times New Roman" panose="02020603050405020304" pitchFamily="18" charset="0"/>
              </a:endParaRPr>
            </a:p>
            <a:p>
              <a:pPr>
                <a:lnSpc>
                  <a:spcPct val="50000"/>
                </a:lnSpc>
              </a:pPr>
              <a:endParaRPr lang="en-US" dirty="0">
                <a:latin typeface="Times New Roman" panose="02020603050405020304" pitchFamily="18" charset="0"/>
                <a:cs typeface="Times New Roman" panose="02020603050405020304" pitchFamily="18" charset="0"/>
              </a:endParaRPr>
            </a:p>
            <a:p>
              <a:pPr>
                <a:lnSpc>
                  <a:spcPct val="50000"/>
                </a:lnSpc>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is the gravitational constant: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9" name="Picture 18" descr="11.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597" y="5554979"/>
              <a:ext cx="3657600" cy="393469"/>
            </a:xfrm>
            <a:prstGeom prst="rect">
              <a:avLst/>
            </a:prstGeom>
          </p:spPr>
        </p:pic>
        <p:pic>
          <p:nvPicPr>
            <p:cNvPr id="4" name="Picture 3" descr="1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0823" y="4047558"/>
              <a:ext cx="1816608" cy="813816"/>
            </a:xfrm>
            <a:prstGeom prst="rect">
              <a:avLst/>
            </a:prstGeom>
          </p:spPr>
        </p:pic>
      </p:grpSp>
      <p:sp>
        <p:nvSpPr>
          <p:cNvPr id="8" name="TextBox 7"/>
          <p:cNvSpPr txBox="1"/>
          <p:nvPr/>
        </p:nvSpPr>
        <p:spPr>
          <a:xfrm>
            <a:off x="227323" y="772061"/>
            <a:ext cx="3690254"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6.3	Newton</a:t>
            </a:r>
            <a:r>
              <a:rPr lang="fr-FR" altLang="ja-JP"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s Law of Gravitation</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862913" y="2085415"/>
            <a:ext cx="3177971" cy="2662518"/>
            <a:chOff x="7781360" y="65741"/>
            <a:chExt cx="4237294" cy="3550024"/>
          </a:xfrm>
        </p:grpSpPr>
        <p:pic>
          <p:nvPicPr>
            <p:cNvPr id="20" name="Picture 19" descr="06_12_Figure.jpg"/>
            <p:cNvPicPr>
              <a:picLocks noChangeAspect="1"/>
            </p:cNvPicPr>
            <p:nvPr/>
          </p:nvPicPr>
          <p:blipFill rotWithShape="1">
            <a:blip r:embed="rId4" cstate="print">
              <a:extLst>
                <a:ext uri="{28A0092B-C50C-407E-A947-70E740481C1C}">
                  <a14:useLocalDpi xmlns:a14="http://schemas.microsoft.com/office/drawing/2010/main" val="0"/>
                </a:ext>
              </a:extLst>
            </a:blip>
            <a:srcRect b="2629"/>
            <a:stretch/>
          </p:blipFill>
          <p:spPr>
            <a:xfrm>
              <a:off x="7938480" y="196510"/>
              <a:ext cx="4014438" cy="3335584"/>
            </a:xfrm>
            <a:prstGeom prst="rect">
              <a:avLst/>
            </a:prstGeom>
          </p:spPr>
        </p:pic>
        <p:sp>
          <p:nvSpPr>
            <p:cNvPr id="5" name="Rectangle 4"/>
            <p:cNvSpPr/>
            <p:nvPr/>
          </p:nvSpPr>
          <p:spPr>
            <a:xfrm>
              <a:off x="7781360" y="65741"/>
              <a:ext cx="4237294" cy="3550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90626A66-1616-424D-A1DE-B5DD7F799434}"/>
              </a:ext>
            </a:extLst>
          </p:cNvPr>
          <p:cNvSpPr txBox="1"/>
          <p:nvPr/>
        </p:nvSpPr>
        <p:spPr>
          <a:xfrm>
            <a:off x="6052657" y="6342077"/>
            <a:ext cx="2390862"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2980297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1143000"/>
          </a:xfrm>
        </p:spPr>
        <p:txBody>
          <a:bodyPr/>
          <a:lstStyle/>
          <a:p>
            <a:pPr eaLnBrk="1" hangingPunct="1"/>
            <a:r>
              <a:rPr lang="en-US" altLang="zh-CN" sz="3600" dirty="0">
                <a:solidFill>
                  <a:srgbClr val="FF0000"/>
                </a:solidFill>
              </a:rPr>
              <a:t>Gravitation</a:t>
            </a:r>
          </a:p>
        </p:txBody>
      </p:sp>
      <p:sp>
        <p:nvSpPr>
          <p:cNvPr id="15363" name="Rectangle 3" descr="Green marble"/>
          <p:cNvSpPr>
            <a:spLocks noChangeArrowheads="1"/>
          </p:cNvSpPr>
          <p:nvPr/>
        </p:nvSpPr>
        <p:spPr bwMode="auto">
          <a:xfrm>
            <a:off x="684213" y="1125538"/>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graphicFrame>
        <p:nvGraphicFramePr>
          <p:cNvPr id="15364" name="Object 4"/>
          <p:cNvGraphicFramePr>
            <a:graphicFrameLocks noChangeAspect="1"/>
          </p:cNvGraphicFramePr>
          <p:nvPr/>
        </p:nvGraphicFramePr>
        <p:xfrm>
          <a:off x="395288" y="3357563"/>
          <a:ext cx="7993062" cy="1555750"/>
        </p:xfrm>
        <a:graphic>
          <a:graphicData uri="http://schemas.openxmlformats.org/presentationml/2006/ole">
            <mc:AlternateContent xmlns:mc="http://schemas.openxmlformats.org/markup-compatibility/2006">
              <mc:Choice xmlns:v="urn:schemas-microsoft-com:vml" Requires="v">
                <p:oleObj name="Equation" r:id="rId3" imgW="3263900" imgH="635000" progId="Equation.DSMT4">
                  <p:embed/>
                </p:oleObj>
              </mc:Choice>
              <mc:Fallback>
                <p:oleObj name="Equation" r:id="rId3" imgW="3263900" imgH="635000" progId="Equation.DSMT4">
                  <p:embed/>
                  <p:pic>
                    <p:nvPicPr>
                      <p:cNvPr id="15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57563"/>
                        <a:ext cx="7993062"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323850" y="5229225"/>
          <a:ext cx="8135938" cy="863600"/>
        </p:xfrm>
        <a:graphic>
          <a:graphicData uri="http://schemas.openxmlformats.org/presentationml/2006/ole">
            <mc:AlternateContent xmlns:mc="http://schemas.openxmlformats.org/markup-compatibility/2006">
              <mc:Choice xmlns:v="urn:schemas-microsoft-com:vml" Requires="v">
                <p:oleObj name="Equation" r:id="rId5" imgW="4203700" imgH="431800" progId="Equation.DSMT4">
                  <p:embed/>
                </p:oleObj>
              </mc:Choice>
              <mc:Fallback>
                <p:oleObj name="Equation" r:id="rId5" imgW="4203700" imgH="431800" progId="Equation.DSMT4">
                  <p:embed/>
                  <p:pic>
                    <p:nvPicPr>
                      <p:cNvPr id="153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5229225"/>
                        <a:ext cx="8135938"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1979613" y="5661025"/>
          <a:ext cx="5184775" cy="1008063"/>
        </p:xfrm>
        <a:graphic>
          <a:graphicData uri="http://schemas.openxmlformats.org/presentationml/2006/ole">
            <mc:AlternateContent xmlns:mc="http://schemas.openxmlformats.org/markup-compatibility/2006">
              <mc:Choice xmlns:v="urn:schemas-microsoft-com:vml" Requires="v">
                <p:oleObj name="Equation" r:id="rId7" imgW="2120900" imgH="431800" progId="Equation.DSMT4">
                  <p:embed/>
                </p:oleObj>
              </mc:Choice>
              <mc:Fallback>
                <p:oleObj name="Equation" r:id="rId7" imgW="2120900" imgH="431800" progId="Equation.DSMT4">
                  <p:embed/>
                  <p:pic>
                    <p:nvPicPr>
                      <p:cNvPr id="1536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5661025"/>
                        <a:ext cx="518477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7" descr="Green marble"/>
          <p:cNvGraphicFramePr>
            <a:graphicFrameLocks noChangeAspect="1"/>
          </p:cNvGraphicFramePr>
          <p:nvPr>
            <p:extLst>
              <p:ext uri="{D42A27DB-BD31-4B8C-83A1-F6EECF244321}">
                <p14:modId xmlns:p14="http://schemas.microsoft.com/office/powerpoint/2010/main" val="3848648571"/>
              </p:ext>
            </p:extLst>
          </p:nvPr>
        </p:nvGraphicFramePr>
        <p:xfrm>
          <a:off x="6335713" y="1276979"/>
          <a:ext cx="2124075" cy="2895600"/>
        </p:xfrm>
        <a:graphic>
          <a:graphicData uri="http://schemas.openxmlformats.org/presentationml/2006/ole">
            <mc:AlternateContent xmlns:mc="http://schemas.openxmlformats.org/markup-compatibility/2006">
              <mc:Choice xmlns:v="urn:schemas-microsoft-com:vml" Requires="v">
                <p:oleObj name="Photo Editor 照片" r:id="rId9" imgW="685714" imgH="1028844" progId="MSPhotoEd.3">
                  <p:embed/>
                </p:oleObj>
              </mc:Choice>
              <mc:Fallback>
                <p:oleObj name="Photo Editor 照片" r:id="rId9" imgW="685714" imgH="1028844" progId="MSPhotoEd.3">
                  <p:embed/>
                  <p:pic>
                    <p:nvPicPr>
                      <p:cNvPr id="15367" name="Object 7" descr="Green marb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5713" y="1276979"/>
                        <a:ext cx="2124075" cy="28956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8"/>
          <p:cNvSpPr txBox="1">
            <a:spLocks noChangeArrowheads="1"/>
          </p:cNvSpPr>
          <p:nvPr/>
        </p:nvSpPr>
        <p:spPr bwMode="auto">
          <a:xfrm>
            <a:off x="533400" y="17526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Newton’s Law of Gravitation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381000" y="1066800"/>
            <a:ext cx="8077200"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Compared to the earth, planet X has twice the mass and twice the radius. This means that compared to the earth</a:t>
            </a:r>
            <a:r>
              <a:rPr kumimoji="0" lang="en-US" altLang="ja-JP" sz="2400" b="0" i="0" u="none" strike="noStrike" kern="1200" cap="none" spc="0" normalizeH="0" baseline="0" noProof="0" dirty="0">
                <a:ln>
                  <a:noFill/>
                </a:ln>
                <a:solidFill>
                  <a:srgbClr val="000000"/>
                </a:solidFill>
                <a:effectLst/>
                <a:uLnTx/>
                <a:uFillTx/>
                <a:latin typeface="Arial"/>
                <a:ea typeface="ＭＳ Ｐゴシック" charset="0"/>
                <a:cs typeface="+mn-cs"/>
              </a:rPr>
              <a: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s surface gravity, the surface gravity on Planet X is </a:t>
            </a:r>
          </a:p>
        </p:txBody>
      </p:sp>
      <p:sp>
        <p:nvSpPr>
          <p:cNvPr id="158724" name="Text Box 4"/>
          <p:cNvSpPr txBox="1">
            <a:spLocks noChangeArrowheads="1"/>
          </p:cNvSpPr>
          <p:nvPr/>
        </p:nvSpPr>
        <p:spPr bwMode="auto">
          <a:xfrm>
            <a:off x="2438400" y="0"/>
            <a:ext cx="4343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Clicker question</a:t>
            </a:r>
          </a:p>
        </p:txBody>
      </p:sp>
      <p:sp>
        <p:nvSpPr>
          <p:cNvPr id="158727" name="Text Box 7"/>
          <p:cNvSpPr txBox="1">
            <a:spLocks noChangeArrowheads="1"/>
          </p:cNvSpPr>
          <p:nvPr/>
        </p:nvSpPr>
        <p:spPr bwMode="auto">
          <a:xfrm>
            <a:off x="914400" y="3124200"/>
            <a:ext cx="39624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four times as much.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twice as much.</a:t>
            </a:r>
            <a:r>
              <a:rPr kumimoji="0" lang="en-US" sz="2400" b="0" i="1" u="none" strike="noStrike" kern="1200" cap="none" spc="0" normalizeH="0" baseline="-25000" noProof="0" dirty="0">
                <a:ln>
                  <a:noFill/>
                </a:ln>
                <a:solidFill>
                  <a:srgbClr val="000000"/>
                </a:solidFill>
                <a:effectLst/>
                <a:uLnTx/>
                <a:uFillTx/>
                <a:latin typeface="Times" charset="0"/>
                <a:ea typeface="ＭＳ Ｐゴシック" charset="0"/>
                <a:cs typeface="+mn-cs"/>
              </a:rPr>
              <a:t> </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the same.</a:t>
            </a:r>
          </a:p>
          <a:p>
            <a:pPr lvl="0" eaLnBrk="0" fontAlgn="base" hangingPunct="0">
              <a:spcBef>
                <a:spcPct val="50000"/>
              </a:spcBef>
              <a:spcAft>
                <a:spcPct val="0"/>
              </a:spcAft>
              <a:defRPr/>
            </a:pPr>
            <a:r>
              <a:rPr lang="en-US" sz="2400" dirty="0">
                <a:solidFill>
                  <a:srgbClr val="FF0000"/>
                </a:solidFill>
                <a:latin typeface="Times" charset="0"/>
                <a:ea typeface="ＭＳ Ｐゴシック" charset="0"/>
              </a:rPr>
              <a:t>D. </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half as much.</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one-quarter as much.</a:t>
            </a:r>
          </a:p>
        </p:txBody>
      </p:sp>
    </p:spTree>
    <p:extLst>
      <p:ext uri="{BB962C8B-B14F-4D97-AF65-F5344CB8AC3E}">
        <p14:creationId xmlns:p14="http://schemas.microsoft.com/office/powerpoint/2010/main" val="230272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pPr eaLnBrk="1" hangingPunct="1"/>
            <a:r>
              <a:rPr lang="en-US" altLang="en-US" b="1" dirty="0">
                <a:solidFill>
                  <a:srgbClr val="FF0000"/>
                </a:solidFill>
              </a:rPr>
              <a:t>Gravitational Forces (I)</a:t>
            </a:r>
          </a:p>
        </p:txBody>
      </p:sp>
      <p:sp>
        <p:nvSpPr>
          <p:cNvPr id="17411" name="Rectangle 3" descr="Green marble"/>
          <p:cNvSpPr>
            <a:spLocks noChangeArrowheads="1"/>
          </p:cNvSpPr>
          <p:nvPr/>
        </p:nvSpPr>
        <p:spPr bwMode="auto">
          <a:xfrm>
            <a:off x="838200" y="1066800"/>
            <a:ext cx="7823200"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17412" name="Rectangle 4"/>
          <p:cNvSpPr>
            <a:spLocks noChangeArrowheads="1"/>
          </p:cNvSpPr>
          <p:nvPr/>
        </p:nvSpPr>
        <p:spPr bwMode="auto">
          <a:xfrm>
            <a:off x="4495800" y="2286000"/>
            <a:ext cx="419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0" b="1" i="1"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en-US" sz="60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rPr>
            </a:br>
            <a:endParaRPr kumimoji="0" lang="en-US" altLang="en-US" sz="60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pic>
        <p:nvPicPr>
          <p:cNvPr id="17413" name="Picture 5" descr="FG06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6097588"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Grp="1" noChangeArrowheads="1"/>
          </p:cNvSpPr>
          <p:nvPr>
            <p:ph type="body" idx="1"/>
          </p:nvPr>
        </p:nvSpPr>
        <p:spPr>
          <a:xfrm>
            <a:off x="5257800" y="3657600"/>
            <a:ext cx="3505200" cy="685800"/>
          </a:xfrm>
        </p:spPr>
        <p:txBody>
          <a:bodyPr/>
          <a:lstStyle/>
          <a:p>
            <a:pPr algn="ctr" eaLnBrk="1" hangingPunct="1">
              <a:buFontTx/>
              <a:buNone/>
            </a:pPr>
            <a:r>
              <a:rPr lang="en-US" altLang="en-US" b="1" i="1">
                <a:solidFill>
                  <a:srgbClr val="FF0000"/>
                </a:solidFill>
              </a:rPr>
              <a:t>‘‘Attractive</a:t>
            </a:r>
            <a:r>
              <a:rPr lang="en-US" altLang="en-US" i="1">
                <a:solidFill>
                  <a:srgbClr val="FF0000"/>
                </a:solidFill>
              </a:rPr>
              <a:t> </a:t>
            </a:r>
            <a:r>
              <a:rPr lang="en-US" altLang="en-US" b="1" i="1">
                <a:solidFill>
                  <a:srgbClr val="FF0000"/>
                </a:solidFill>
              </a:rPr>
              <a:t>Force”</a:t>
            </a:r>
          </a:p>
        </p:txBody>
      </p:sp>
      <p:sp>
        <p:nvSpPr>
          <p:cNvPr id="17415" name="Rectangle 7"/>
          <p:cNvSpPr>
            <a:spLocks noChangeArrowheads="1"/>
          </p:cNvSpPr>
          <p:nvPr/>
        </p:nvSpPr>
        <p:spPr bwMode="auto">
          <a:xfrm>
            <a:off x="838200" y="1524000"/>
            <a:ext cx="3352800" cy="1600200"/>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M</a:t>
            </a:r>
            <a:r>
              <a:rPr kumimoji="0" lang="en-US" altLang="en-US" sz="3200" b="1" i="1" u="none" strike="noStrike" kern="1200" cap="none" spc="0" normalizeH="0" baseline="-25000" noProof="0">
                <a:ln>
                  <a:noFill/>
                </a:ln>
                <a:solidFill>
                  <a:srgbClr val="000000"/>
                </a:solidFill>
                <a:effectLst/>
                <a:uLnTx/>
                <a:uFillTx/>
                <a:latin typeface="Times New Roman" panose="02020603050405020304" pitchFamily="18" charset="0"/>
                <a:ea typeface="SimSun" panose="02010600030101010101" pitchFamily="2" charset="-122"/>
                <a:cs typeface="+mn-cs"/>
              </a:rPr>
              <a:t>M</a:t>
            </a: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M</a:t>
            </a:r>
            <a:r>
              <a:rPr kumimoji="0" lang="en-US" altLang="en-US" sz="3200" b="1" i="1" u="none" strike="noStrike" kern="1200" cap="none" spc="0" normalizeH="0" baseline="-25000" noProof="0">
                <a:ln>
                  <a:noFill/>
                </a:ln>
                <a:solidFill>
                  <a:srgbClr val="000000"/>
                </a:solidFill>
                <a:effectLst/>
                <a:uLnTx/>
                <a:uFillTx/>
                <a:latin typeface="Times New Roman" panose="02020603050405020304" pitchFamily="18" charset="0"/>
                <a:ea typeface="SimSun" panose="02010600030101010101" pitchFamily="2" charset="-122"/>
                <a:cs typeface="+mn-cs"/>
              </a:rPr>
              <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rPr>
              <a:t>F</a:t>
            </a:r>
            <a:r>
              <a:rPr kumimoji="0" lang="en-US" altLang="en-US" sz="3200" b="1" i="1" u="none" strike="noStrike" kern="1200" cap="none" spc="0" normalizeH="0" baseline="-25000" noProof="0">
                <a:ln>
                  <a:noFill/>
                </a:ln>
                <a:solidFill>
                  <a:srgbClr val="FF0000"/>
                </a:solidFill>
                <a:effectLst/>
                <a:uLnTx/>
                <a:uFillTx/>
                <a:latin typeface="Times New Roman" panose="02020603050405020304" pitchFamily="18" charset="0"/>
                <a:ea typeface="SimSun" panose="02010600030101010101" pitchFamily="2" charset="-122"/>
                <a:cs typeface="+mn-cs"/>
              </a:rPr>
              <a:t>G</a:t>
            </a: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 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r </a:t>
            </a:r>
            <a:r>
              <a:rPr kumimoji="0" lang="en-US" altLang="en-US" sz="3200" b="1" i="1" u="none" strike="noStrike" kern="1200" cap="none" spc="0" normalizeH="0" baseline="30000" noProof="0">
                <a:ln>
                  <a:noFill/>
                </a:ln>
                <a:solidFill>
                  <a:srgbClr val="000000"/>
                </a:solidFill>
                <a:effectLst/>
                <a:uLnTx/>
                <a:uFillTx/>
                <a:latin typeface="Times New Roman" panose="02020603050405020304" pitchFamily="18" charset="0"/>
                <a:ea typeface="SimSun" panose="02010600030101010101" pitchFamily="2" charset="-122"/>
                <a:cs typeface="+mn-cs"/>
              </a:rPr>
              <a:t>2</a:t>
            </a: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a:t>
            </a:r>
          </a:p>
        </p:txBody>
      </p:sp>
      <p:sp>
        <p:nvSpPr>
          <p:cNvPr id="17416" name="Line 8"/>
          <p:cNvSpPr>
            <a:spLocks noChangeShapeType="1"/>
          </p:cNvSpPr>
          <p:nvPr/>
        </p:nvSpPr>
        <p:spPr bwMode="auto">
          <a:xfrm>
            <a:off x="2362200" y="2362200"/>
            <a:ext cx="152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17417" name="Rectangle 9"/>
          <p:cNvSpPr>
            <a:spLocks noChangeArrowheads="1"/>
          </p:cNvSpPr>
          <p:nvPr/>
        </p:nvSpPr>
        <p:spPr bwMode="auto">
          <a:xfrm>
            <a:off x="2743200" y="5410200"/>
            <a:ext cx="838200" cy="685800"/>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M</a:t>
            </a:r>
            <a:r>
              <a:rPr kumimoji="0" lang="en-US" altLang="en-US" sz="3200" b="1" i="1" u="none" strike="noStrike" kern="1200" cap="none" spc="0" normalizeH="0" baseline="-25000" noProof="0">
                <a:ln>
                  <a:noFill/>
                </a:ln>
                <a:solidFill>
                  <a:srgbClr val="000000"/>
                </a:solidFill>
                <a:effectLst/>
                <a:uLnTx/>
                <a:uFillTx/>
                <a:latin typeface="Times New Roman" panose="02020603050405020304" pitchFamily="18" charset="0"/>
                <a:ea typeface="SimSun" panose="02010600030101010101" pitchFamily="2" charset="-122"/>
                <a:cs typeface="+mn-cs"/>
              </a:rPr>
              <a:t>E</a:t>
            </a:r>
          </a:p>
        </p:txBody>
      </p:sp>
      <p:sp>
        <p:nvSpPr>
          <p:cNvPr id="17418" name="Rectangle 10"/>
          <p:cNvSpPr>
            <a:spLocks noChangeArrowheads="1"/>
          </p:cNvSpPr>
          <p:nvPr/>
        </p:nvSpPr>
        <p:spPr bwMode="auto">
          <a:xfrm>
            <a:off x="6553200" y="1371600"/>
            <a:ext cx="838200" cy="685800"/>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M</a:t>
            </a:r>
            <a:r>
              <a:rPr kumimoji="0" lang="en-US" altLang="en-US" sz="3200" b="1" i="1" u="none" strike="noStrike" kern="1200" cap="none" spc="0" normalizeH="0" baseline="-25000" noProof="0">
                <a:ln>
                  <a:noFill/>
                </a:ln>
                <a:solidFill>
                  <a:srgbClr val="000000"/>
                </a:solidFill>
                <a:effectLst/>
                <a:uLnTx/>
                <a:uFillTx/>
                <a:latin typeface="Times New Roman" panose="02020603050405020304" pitchFamily="18" charset="0"/>
                <a:ea typeface="SimSun" panose="02010600030101010101" pitchFamily="2" charset="-122"/>
                <a:cs typeface="+mn-cs"/>
              </a:rPr>
              <a:t>M</a:t>
            </a:r>
          </a:p>
        </p:txBody>
      </p:sp>
      <p:sp>
        <p:nvSpPr>
          <p:cNvPr id="17419" name="Line 11"/>
          <p:cNvSpPr>
            <a:spLocks noChangeShapeType="1"/>
          </p:cNvSpPr>
          <p:nvPr/>
        </p:nvSpPr>
        <p:spPr bwMode="auto">
          <a:xfrm>
            <a:off x="1371600" y="2743200"/>
            <a:ext cx="2895600" cy="1981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17420" name="Line 12"/>
          <p:cNvSpPr>
            <a:spLocks noChangeShapeType="1"/>
          </p:cNvSpPr>
          <p:nvPr/>
        </p:nvSpPr>
        <p:spPr bwMode="auto">
          <a:xfrm flipV="1">
            <a:off x="3048000" y="2743200"/>
            <a:ext cx="2286000" cy="11430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eaLnBrk="1" hangingPunct="1"/>
            <a:r>
              <a:rPr lang="en-US" altLang="zh-CN" dirty="0">
                <a:solidFill>
                  <a:srgbClr val="FF0000"/>
                </a:solidFill>
              </a:rPr>
              <a:t>Gravitational attraction</a:t>
            </a:r>
          </a:p>
        </p:txBody>
      </p:sp>
      <p:sp>
        <p:nvSpPr>
          <p:cNvPr id="16387" name="Rectangle 3"/>
          <p:cNvSpPr>
            <a:spLocks noChangeArrowheads="1"/>
          </p:cNvSpPr>
          <p:nvPr/>
        </p:nvSpPr>
        <p:spPr bwMode="auto">
          <a:xfrm>
            <a:off x="685800" y="1066800"/>
            <a:ext cx="7769225" cy="82550"/>
          </a:xfrm>
          <a:prstGeom prst="rect">
            <a:avLst/>
          </a:prstGeom>
          <a:solidFill>
            <a:schemeClr val="tx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16388" name="Picture 4" descr="Figure1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96975"/>
            <a:ext cx="67675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1331913" y="5734050"/>
            <a:ext cx="7200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rPr>
              <a:t>Note</a:t>
            </a:r>
            <a:r>
              <a:rPr kumimoji="1"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Two particles of different mass exert equally strong gravitational force on each other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04800" y="990600"/>
            <a:ext cx="8229600"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The mass of the moon is 1/81 of the mass of the earth. Compared to the gravitational force that the earth exerts on the moon, the gravitational force that the moon exerts on the earth is</a:t>
            </a:r>
          </a:p>
        </p:txBody>
      </p:sp>
      <p:sp>
        <p:nvSpPr>
          <p:cNvPr id="153603" name="Text Box 3"/>
          <p:cNvSpPr txBox="1">
            <a:spLocks noChangeArrowheads="1"/>
          </p:cNvSpPr>
          <p:nvPr/>
        </p:nvSpPr>
        <p:spPr bwMode="auto">
          <a:xfrm>
            <a:off x="914400" y="3105150"/>
            <a:ext cx="44196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81</a:t>
            </a:r>
            <a:r>
              <a:rPr kumimoji="0" lang="en-US" sz="2400" b="0" i="0" u="none" strike="noStrike" kern="1200" cap="none" spc="0" normalizeH="0" baseline="30000" noProof="0" dirty="0">
                <a:ln>
                  <a:noFill/>
                </a:ln>
                <a:solidFill>
                  <a:srgbClr val="000000"/>
                </a:solidFill>
                <a:effectLst/>
                <a:uLnTx/>
                <a:uFillTx/>
                <a:latin typeface="Times" charset="0"/>
                <a:ea typeface="ＭＳ Ｐゴシック" charset="0"/>
                <a:cs typeface="+mn-cs"/>
              </a:rPr>
              <a:t>2</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 6561 times greater.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81 times greater.</a:t>
            </a:r>
            <a:r>
              <a:rPr kumimoji="0" lang="en-US" sz="2400" b="0" i="1" u="none" strike="noStrike" kern="1200" cap="none" spc="0" normalizeH="0" baseline="-25000" noProof="0" dirty="0">
                <a:ln>
                  <a:noFill/>
                </a:ln>
                <a:solidFill>
                  <a:srgbClr val="000000"/>
                </a:solidFill>
                <a:effectLst/>
                <a:uLnTx/>
                <a:uFillTx/>
                <a:latin typeface="Times" charset="0"/>
                <a:ea typeface="ＭＳ Ｐゴシック" charset="0"/>
                <a:cs typeface="+mn-cs"/>
              </a:rPr>
              <a:t> </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C</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equally strong.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1/81 as great.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(1/81)</a:t>
            </a:r>
            <a:r>
              <a:rPr kumimoji="0" lang="en-US" sz="2400" b="0" i="0" u="none" strike="noStrike" kern="1200" cap="none" spc="0" normalizeH="0" baseline="30000" noProof="0" dirty="0">
                <a:ln>
                  <a:noFill/>
                </a:ln>
                <a:solidFill>
                  <a:srgbClr val="000000"/>
                </a:solidFill>
                <a:effectLst/>
                <a:uLnTx/>
                <a:uFillTx/>
                <a:latin typeface="Times" charset="0"/>
                <a:ea typeface="ＭＳ Ｐゴシック" charset="0"/>
                <a:cs typeface="+mn-cs"/>
              </a:rPr>
              <a:t>2</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 1/6561 as great.</a:t>
            </a:r>
          </a:p>
        </p:txBody>
      </p:sp>
      <p:sp>
        <p:nvSpPr>
          <p:cNvPr id="153604" name="Text Box 4"/>
          <p:cNvSpPr txBox="1">
            <a:spLocks noChangeArrowheads="1"/>
          </p:cNvSpPr>
          <p:nvPr/>
        </p:nvSpPr>
        <p:spPr bwMode="auto">
          <a:xfrm>
            <a:off x="2438400" y="0"/>
            <a:ext cx="65532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Clicker question</a:t>
            </a:r>
          </a:p>
        </p:txBody>
      </p:sp>
    </p:spTree>
    <p:extLst>
      <p:ext uri="{BB962C8B-B14F-4D97-AF65-F5344CB8AC3E}">
        <p14:creationId xmlns:p14="http://schemas.microsoft.com/office/powerpoint/2010/main" val="541446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43600" y="946925"/>
            <a:ext cx="2057400" cy="2096965"/>
          </a:xfrm>
          <a:prstGeom prst="rect">
            <a:avLst/>
          </a:prstGeom>
        </p:spPr>
      </p:pic>
      <p:sp>
        <p:nvSpPr>
          <p:cNvPr id="18435" name="TextBox 2"/>
          <p:cNvSpPr txBox="1">
            <a:spLocks noChangeArrowheads="1"/>
          </p:cNvSpPr>
          <p:nvPr/>
        </p:nvSpPr>
        <p:spPr bwMode="auto">
          <a:xfrm>
            <a:off x="1752600" y="152400"/>
            <a:ext cx="5462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mn-cs"/>
              </a:rPr>
              <a:t>Why is the Aggie not falling  off the earth?</a:t>
            </a:r>
          </a:p>
        </p:txBody>
      </p:sp>
      <p:sp>
        <p:nvSpPr>
          <p:cNvPr id="18436" name="TextBox 3"/>
          <p:cNvSpPr txBox="1">
            <a:spLocks noChangeArrowheads="1"/>
          </p:cNvSpPr>
          <p:nvPr/>
        </p:nvSpPr>
        <p:spPr bwMode="auto">
          <a:xfrm>
            <a:off x="102394" y="614363"/>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Remember there is equally strong attraction between the earth and the Aggie and vice versa</a:t>
            </a:r>
          </a:p>
        </p:txBody>
      </p:sp>
      <mc:AlternateContent xmlns:mc="http://schemas.openxmlformats.org/markup-compatibility/2006" xmlns:a14="http://schemas.microsoft.com/office/drawing/2010/main">
        <mc:Choice Requires="a14">
          <p:sp>
            <p:nvSpPr>
              <p:cNvPr id="2" name="Rectangle 1"/>
              <p:cNvSpPr/>
              <p:nvPr/>
            </p:nvSpPr>
            <p:spPr>
              <a:xfrm>
                <a:off x="102394" y="3071964"/>
                <a:ext cx="8715848" cy="378603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Compare the acceleration of the Aggie to the acceleration of the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num>
                      <m:den>
                        <m:sSubSup>
                          <m:sSub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bSup>
                      </m:den>
                    </m:f>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𝑔</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a:t>
                </a:r>
                <a14:m>
                  <m:oMath xmlns:m="http://schemas.openxmlformats.org/officeDocument/2006/math">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𝑔</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num>
                      <m:den>
                        <m:sSubSup>
                          <m:sSub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bSup>
                      </m:den>
                    </m:f>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Forces are equal between  the Aggie  and  the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𝐹</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num>
                      <m:den>
                        <m:sSubSup>
                          <m:sSub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bSup>
                      </m:den>
                    </m:f>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sSub>
                      <m:sSub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𝑎</m:t>
                        </m:r>
                      </m:e>
                      <m:sub>
                        <m: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𝐸</m:t>
                        </m:r>
                      </m:sub>
                    </m:sSub>
                  </m:oMath>
                </a14:m>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=g</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num>
                      <m:den>
                        <m:sSub>
                          <m:sSub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𝑎</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den>
                    </m:f>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sym typeface="Wingdings" panose="05000000000000000000" pitchFamily="2" charset="2"/>
                      </a:rPr>
                      <m:t>=</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num>
                      <m:den>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23</m:t>
                        </m:r>
                      </m:sup>
                    </m:sSup>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with </a:t>
                </a:r>
                <a14:m>
                  <m:oMath xmlns:m="http://schemas.openxmlformats.org/officeDocument/2006/math">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=6</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24</m:t>
                        </m:r>
                      </m:sup>
                    </m:s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𝑘𝑔</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𝐴</m:t>
                        </m:r>
                      </m:sub>
                    </m:s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=60 </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𝑘𝑔</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(Aggie’s mass)            </a:t>
                </a:r>
                <a14:m>
                  <m:oMath xmlns:m="http://schemas.openxmlformats.org/officeDocument/2006/math">
                    <m:sSub>
                      <m:sSubPr>
                        <m:ctrlPr>
                          <a:rPr kumimoji="1" lang="en-US"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𝑎</m:t>
                        </m:r>
                      </m:e>
                      <m:sub>
                        <m: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𝐸</m:t>
                        </m:r>
                      </m:sub>
                    </m:sSub>
                  </m:oMath>
                </a14:m>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a:t>
                </a:r>
                <a14:m>
                  <m:oMath xmlns:m="http://schemas.openxmlformats.org/officeDocument/2006/math">
                    <m:sSup>
                      <m:sSupPr>
                        <m:ctrlP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23</m:t>
                        </m:r>
                      </m:sup>
                    </m:sSup>
                  </m:oMath>
                </a14:m>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g</a:t>
                </a:r>
              </a:p>
            </p:txBody>
          </p:sp>
        </mc:Choice>
        <mc:Fallback xmlns="">
          <p:sp>
            <p:nvSpPr>
              <p:cNvPr id="2" name="Rectangle 1"/>
              <p:cNvSpPr>
                <a:spLocks noRot="1" noChangeAspect="1" noMove="1" noResize="1" noEditPoints="1" noAdjustHandles="1" noChangeArrowheads="1" noChangeShapeType="1" noTextEdit="1"/>
              </p:cNvSpPr>
              <p:nvPr/>
            </p:nvSpPr>
            <p:spPr>
              <a:xfrm>
                <a:off x="102394" y="3071964"/>
                <a:ext cx="8715848" cy="3786036"/>
              </a:xfrm>
              <a:prstGeom prst="rect">
                <a:avLst/>
              </a:prstGeom>
              <a:blipFill>
                <a:blip r:embed="rId3"/>
                <a:stretch>
                  <a:fillRect l="-1119" t="-1288" r="-839" b="-2738"/>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Newton</a:t>
            </a:r>
            <a:r>
              <a:rPr lang="fr-FR" altLang="ja-JP" sz="3200" dirty="0"/>
              <a:t>'</a:t>
            </a:r>
            <a:r>
              <a:rPr lang="en-US" altLang="ja-JP" sz="3200" dirty="0"/>
              <a:t>s Law of Gravitation – Figure 6.12</a:t>
            </a:r>
            <a:endParaRPr lang="en-IN" sz="3200" dirty="0"/>
          </a:p>
        </p:txBody>
      </p:sp>
      <p:sp>
        <p:nvSpPr>
          <p:cNvPr id="12" name="Content Placeholder 11"/>
          <p:cNvSpPr>
            <a:spLocks noGrp="1"/>
          </p:cNvSpPr>
          <p:nvPr>
            <p:ph sz="quarter" idx="16"/>
          </p:nvPr>
        </p:nvSpPr>
        <p:spPr>
          <a:xfrm>
            <a:off x="457200" y="1555749"/>
            <a:ext cx="8082951" cy="1756794"/>
          </a:xfrm>
        </p:spPr>
        <p:txBody>
          <a:bodyPr/>
          <a:lstStyle/>
          <a:p>
            <a:r>
              <a:rPr lang="en-US" dirty="0"/>
              <a:t>Always attractive.</a:t>
            </a:r>
          </a:p>
          <a:p>
            <a:r>
              <a:rPr lang="en-US" dirty="0"/>
              <a:t>Directly proportional to the masses involved.</a:t>
            </a:r>
          </a:p>
          <a:p>
            <a:r>
              <a:rPr lang="en-US" dirty="0"/>
              <a:t>Inversely proportional to the square of the separation between the masses.</a:t>
            </a:r>
          </a:p>
        </p:txBody>
      </p:sp>
      <p:sp>
        <p:nvSpPr>
          <p:cNvPr id="6" name="Content Placeholder 5"/>
          <p:cNvSpPr>
            <a:spLocks noGrp="1"/>
          </p:cNvSpPr>
          <p:nvPr>
            <p:ph sz="quarter" idx="14"/>
          </p:nvPr>
        </p:nvSpPr>
        <p:spPr>
          <a:xfrm>
            <a:off x="457200" y="3458086"/>
            <a:ext cx="4226943" cy="352945"/>
          </a:xfrm>
        </p:spPr>
        <p:txBody>
          <a:bodyPr/>
          <a:lstStyle/>
          <a:p>
            <a:r>
              <a:rPr lang="en-US" dirty="0"/>
              <a:t>Magnitude of force is given by:</a:t>
            </a:r>
          </a:p>
        </p:txBody>
      </p:sp>
      <p:graphicFrame>
        <p:nvGraphicFramePr>
          <p:cNvPr id="7" name="Object 6" descr="F sub g = upper G start fraction m 1 m 2 over r squared end fraction."/>
          <p:cNvGraphicFramePr>
            <a:graphicFrameLocks noChangeAspect="1"/>
          </p:cNvGraphicFramePr>
          <p:nvPr/>
        </p:nvGraphicFramePr>
        <p:xfrm>
          <a:off x="1430094" y="3966881"/>
          <a:ext cx="1658163" cy="767212"/>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7" name="Object 6" descr="F sub g = upper G start fraction m 1 m 2 over r squared end fraction."/>
                      <p:cNvPicPr/>
                      <p:nvPr/>
                    </p:nvPicPr>
                    <p:blipFill>
                      <a:blip r:embed="rId3"/>
                      <a:stretch>
                        <a:fillRect/>
                      </a:stretch>
                    </p:blipFill>
                    <p:spPr>
                      <a:xfrm>
                        <a:off x="1430094" y="3966881"/>
                        <a:ext cx="1658163" cy="767212"/>
                      </a:xfrm>
                      <a:prstGeom prst="rect">
                        <a:avLst/>
                      </a:prstGeom>
                    </p:spPr>
                  </p:pic>
                </p:oleObj>
              </mc:Fallback>
            </mc:AlternateContent>
          </a:graphicData>
        </a:graphic>
      </p:graphicFrame>
      <p:sp>
        <p:nvSpPr>
          <p:cNvPr id="11" name="Content Placeholder 10"/>
          <p:cNvSpPr>
            <a:spLocks noGrp="1"/>
          </p:cNvSpPr>
          <p:nvPr>
            <p:ph sz="quarter" idx="15"/>
          </p:nvPr>
        </p:nvSpPr>
        <p:spPr>
          <a:xfrm>
            <a:off x="457200" y="4889943"/>
            <a:ext cx="3838755" cy="346291"/>
          </a:xfrm>
        </p:spPr>
        <p:txBody>
          <a:bodyPr/>
          <a:lstStyle/>
          <a:p>
            <a:pPr indent="-255600"/>
            <a:r>
              <a:rPr lang="en-US" i="1" dirty="0"/>
              <a:t>G</a:t>
            </a:r>
            <a:r>
              <a:rPr lang="en-US" dirty="0"/>
              <a:t> is gravitational constant:</a:t>
            </a:r>
          </a:p>
        </p:txBody>
      </p:sp>
      <p:graphicFrame>
        <p:nvGraphicFramePr>
          <p:cNvPr id="8" name="Object 7" descr="G = 6.674 times 10 to the negative eleventh power N times m squared per square kilogram."/>
          <p:cNvGraphicFramePr>
            <a:graphicFrameLocks noChangeAspect="1"/>
          </p:cNvGraphicFramePr>
          <p:nvPr/>
        </p:nvGraphicFramePr>
        <p:xfrm>
          <a:off x="1111995" y="5470711"/>
          <a:ext cx="3506887" cy="431428"/>
        </p:xfrm>
        <a:graphic>
          <a:graphicData uri="http://schemas.openxmlformats.org/presentationml/2006/ole">
            <mc:AlternateContent xmlns:mc="http://schemas.openxmlformats.org/markup-compatibility/2006">
              <mc:Choice xmlns:v="urn:schemas-microsoft-com:vml" Requires="v">
                <p:oleObj name="Equation" r:id="rId4" imgW="1854000" imgH="228600" progId="Equation.DSMT4">
                  <p:embed/>
                </p:oleObj>
              </mc:Choice>
              <mc:Fallback>
                <p:oleObj name="Equation" r:id="rId4" imgW="1854000" imgH="228600" progId="Equation.DSMT4">
                  <p:embed/>
                  <p:pic>
                    <p:nvPicPr>
                      <p:cNvPr id="8" name="Object 7" descr="G = 6.674 times 10 to the negative eleventh power N times m squared per square kilogram."/>
                      <p:cNvPicPr/>
                      <p:nvPr/>
                    </p:nvPicPr>
                    <p:blipFill>
                      <a:blip r:embed="rId5"/>
                      <a:stretch>
                        <a:fillRect/>
                      </a:stretch>
                    </p:blipFill>
                    <p:spPr>
                      <a:xfrm>
                        <a:off x="1111995" y="5470711"/>
                        <a:ext cx="3506887" cy="431428"/>
                      </a:xfrm>
                      <a:prstGeom prst="rect">
                        <a:avLst/>
                      </a:prstGeom>
                    </p:spPr>
                  </p:pic>
                </p:oleObj>
              </mc:Fallback>
            </mc:AlternateContent>
          </a:graphicData>
        </a:graphic>
      </p:graphicFrame>
      <p:pic>
        <p:nvPicPr>
          <p:cNvPr id="13" name="Picture 12" descr="In the diagram, two particles of different masses (m sub 1, m sub 2) are separated by distance of lower r. A pair of vector arrow point from each mass towards the other: vector upper F sub lower g (2 on 1) points from m sub 1; vector upper F sub lower g (1 on 2) points from m sub 2.  Equation: upper F sub lower g (1 on 2) equals upper F sub lower g (2 o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3405" y="3401656"/>
            <a:ext cx="3353395" cy="2791538"/>
          </a:xfrm>
          <a:prstGeom prst="rect">
            <a:avLst/>
          </a:prstGeom>
        </p:spPr>
      </p:pic>
    </p:spTree>
    <p:extLst>
      <p:ext uri="{BB962C8B-B14F-4D97-AF65-F5344CB8AC3E}">
        <p14:creationId xmlns:p14="http://schemas.microsoft.com/office/powerpoint/2010/main" val="187234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355ABB-62ED-E1FB-DA14-A0265FEB8BB1}"/>
                  </a:ext>
                </a:extLst>
              </p:cNvPr>
              <p:cNvSpPr txBox="1"/>
              <p:nvPr/>
            </p:nvSpPr>
            <p:spPr>
              <a:xfrm>
                <a:off x="504824" y="976879"/>
                <a:ext cx="8162925" cy="3847656"/>
              </a:xfrm>
              <a:prstGeom prst="rect">
                <a:avLst/>
              </a:prstGeom>
              <a:noFill/>
            </p:spPr>
            <p:txBody>
              <a:bodyPr wrap="square">
                <a:sp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 wheel with radius 0.5m is rotating at a constant angular speed of 3 rad/s. What is the linear speed of a point on the rim of the wheel?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Solution: In this question the relationship between angular velocity and linear velocity must be known. From the definition of angular speed, it is the number of radians per second. This is given as:</a:t>
                </a: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𝑇</m:t>
                          </m:r>
                        </m:den>
                      </m:f>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Where T is the period of rotation (i.e. the amount of time it takes for one full rotation). We see from the formula sheet that the relation for linear velocity has these values in it, giving the relationship &amp; answer: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𝑣</m:t>
                    </m:r>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𝜋</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𝑅</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𝑇</m:t>
                        </m:r>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𝑅</m:t>
                    </m:r>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0.5</m:t>
                        </m:r>
                      </m:e>
                    </m:d>
                    <m:r>
                      <a:rPr lang="en-US"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en-US"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𝑣</m:t>
                    </m:r>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effectLst/>
                    <a:latin typeface="Calibri" panose="020F0502020204030204" pitchFamily="34" charset="0"/>
                    <a:ea typeface="Calibri" panose="020F0502020204030204" pitchFamily="34" charset="0"/>
                    <a:cs typeface="Times New Roman" panose="02020603050405020304" pitchFamily="18" charset="0"/>
                  </a:rPr>
                  <a:t> 1.5  m/s</a:t>
                </a:r>
              </a:p>
            </p:txBody>
          </p:sp>
        </mc:Choice>
        <mc:Fallback xmlns="">
          <p:sp>
            <p:nvSpPr>
              <p:cNvPr id="5" name="TextBox 4">
                <a:extLst>
                  <a:ext uri="{FF2B5EF4-FFF2-40B4-BE49-F238E27FC236}">
                    <a16:creationId xmlns:a16="http://schemas.microsoft.com/office/drawing/2014/main" id="{E9355ABB-62ED-E1FB-DA14-A0265FEB8BB1}"/>
                  </a:ext>
                </a:extLst>
              </p:cNvPr>
              <p:cNvSpPr txBox="1">
                <a:spLocks noRot="1" noChangeAspect="1" noMove="1" noResize="1" noEditPoints="1" noAdjustHandles="1" noChangeArrowheads="1" noChangeShapeType="1" noTextEdit="1"/>
              </p:cNvSpPr>
              <p:nvPr/>
            </p:nvSpPr>
            <p:spPr>
              <a:xfrm>
                <a:off x="504824" y="976879"/>
                <a:ext cx="8162925" cy="3847656"/>
              </a:xfrm>
              <a:prstGeom prst="rect">
                <a:avLst/>
              </a:prstGeom>
              <a:blipFill>
                <a:blip r:embed="rId2"/>
                <a:stretch>
                  <a:fillRect l="-672" t="-634" b="-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BC3111-842E-1159-63BE-3F3F17A6F627}"/>
                  </a:ext>
                </a:extLst>
              </p:cNvPr>
              <p:cNvSpPr txBox="1"/>
              <p:nvPr/>
            </p:nvSpPr>
            <p:spPr>
              <a:xfrm>
                <a:off x="666750" y="5181600"/>
                <a:ext cx="4600575" cy="369332"/>
              </a:xfrm>
              <a:prstGeom prst="rect">
                <a:avLst/>
              </a:prstGeom>
              <a:noFill/>
            </p:spPr>
            <p:txBody>
              <a:bodyPr wrap="square" rtlCol="0">
                <a:spAutoFit/>
              </a:bodyPr>
              <a:lstStyle/>
              <a:p>
                <a:r>
                  <a:rPr lang="en-US" dirty="0">
                    <a:solidFill>
                      <a:srgbClr val="FF0000"/>
                    </a:solidFill>
                  </a:rPr>
                  <a:t>1 rad=360</a:t>
                </a:r>
                <a:r>
                  <a:rPr lang="en-US" baseline="30000" dirty="0">
                    <a:solidFill>
                      <a:srgbClr val="FF0000"/>
                    </a:solidFill>
                  </a:rPr>
                  <a:t> 0 </a:t>
                </a:r>
                <a:r>
                  <a:rPr lang="en-US" dirty="0">
                    <a:solidFill>
                      <a:srgbClr val="FF0000"/>
                    </a:solidFill>
                  </a:rPr>
                  <a:t>/</a:t>
                </a:r>
                <a:r>
                  <a:rPr lang="en-US"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solidFill>
                      <a:srgbClr val="FF0000"/>
                    </a:solidFill>
                  </a:rPr>
                  <a:t> =57.3 </a:t>
                </a:r>
                <a:r>
                  <a:rPr lang="en-US" baseline="30000" dirty="0">
                    <a:solidFill>
                      <a:srgbClr val="FF0000"/>
                    </a:solidFill>
                  </a:rPr>
                  <a:t>0</a:t>
                </a:r>
                <a:r>
                  <a:rPr lang="en-US" dirty="0">
                    <a:solidFill>
                      <a:srgbClr val="FF0000"/>
                    </a:solidFill>
                  </a:rPr>
                  <a:t> </a:t>
                </a:r>
              </a:p>
            </p:txBody>
          </p:sp>
        </mc:Choice>
        <mc:Fallback xmlns="">
          <p:sp>
            <p:nvSpPr>
              <p:cNvPr id="6" name="TextBox 5">
                <a:extLst>
                  <a:ext uri="{FF2B5EF4-FFF2-40B4-BE49-F238E27FC236}">
                    <a16:creationId xmlns:a16="http://schemas.microsoft.com/office/drawing/2014/main" id="{3DBC3111-842E-1159-63BE-3F3F17A6F627}"/>
                  </a:ext>
                </a:extLst>
              </p:cNvPr>
              <p:cNvSpPr txBox="1">
                <a:spLocks noRot="1" noChangeAspect="1" noMove="1" noResize="1" noEditPoints="1" noAdjustHandles="1" noChangeArrowheads="1" noChangeShapeType="1" noTextEdit="1"/>
              </p:cNvSpPr>
              <p:nvPr/>
            </p:nvSpPr>
            <p:spPr>
              <a:xfrm>
                <a:off x="666750" y="5181600"/>
                <a:ext cx="4600575" cy="369332"/>
              </a:xfrm>
              <a:prstGeom prst="rect">
                <a:avLst/>
              </a:prstGeom>
              <a:blipFill>
                <a:blip r:embed="rId3"/>
                <a:stretch>
                  <a:fillRect l="-106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ED26B8-182D-3607-336A-994AC934AEDC}"/>
                  </a:ext>
                </a:extLst>
              </p:cNvPr>
              <p:cNvSpPr txBox="1"/>
              <p:nvPr/>
            </p:nvSpPr>
            <p:spPr>
              <a:xfrm>
                <a:off x="666750" y="5619750"/>
                <a:ext cx="2743200" cy="369332"/>
              </a:xfrm>
              <a:prstGeom prst="rect">
                <a:avLst/>
              </a:prstGeom>
              <a:noFill/>
            </p:spPr>
            <p:txBody>
              <a:bodyPr wrap="square" rtlCol="0">
                <a:spAutoFit/>
              </a:bodyPr>
              <a:lstStyle/>
              <a:p>
                <a14:m>
                  <m:oMath xmlns:m="http://schemas.openxmlformats.org/officeDocument/2006/math">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1 </m:t>
                    </m:r>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𝑟𝑒𝑣</m:t>
                    </m:r>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2</m:t>
                    </m:r>
                    <m:r>
                      <a:rPr lang="en-US"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solidFill>
                      <a:srgbClr val="FF0000"/>
                    </a:solidFill>
                  </a:rPr>
                  <a:t> rad/s</a:t>
                </a:r>
              </a:p>
            </p:txBody>
          </p:sp>
        </mc:Choice>
        <mc:Fallback xmlns="">
          <p:sp>
            <p:nvSpPr>
              <p:cNvPr id="7" name="TextBox 6">
                <a:extLst>
                  <a:ext uri="{FF2B5EF4-FFF2-40B4-BE49-F238E27FC236}">
                    <a16:creationId xmlns:a16="http://schemas.microsoft.com/office/drawing/2014/main" id="{E0ED26B8-182D-3607-336A-994AC934AEDC}"/>
                  </a:ext>
                </a:extLst>
              </p:cNvPr>
              <p:cNvSpPr txBox="1">
                <a:spLocks noRot="1" noChangeAspect="1" noMove="1" noResize="1" noEditPoints="1" noAdjustHandles="1" noChangeArrowheads="1" noChangeShapeType="1" noTextEdit="1"/>
              </p:cNvSpPr>
              <p:nvPr/>
            </p:nvSpPr>
            <p:spPr>
              <a:xfrm>
                <a:off x="666750" y="5619750"/>
                <a:ext cx="2743200" cy="369332"/>
              </a:xfrm>
              <a:prstGeom prst="rect">
                <a:avLst/>
              </a:prstGeom>
              <a:blipFill>
                <a:blip r:embed="rId4"/>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626972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pPr eaLnBrk="1" hangingPunct="1"/>
            <a:r>
              <a:rPr lang="en-US" altLang="zh-CN" dirty="0">
                <a:solidFill>
                  <a:srgbClr val="FF0000"/>
                </a:solidFill>
              </a:rPr>
              <a:t>Cavendish balance </a:t>
            </a:r>
            <a:r>
              <a:rPr lang="en-US" sz="4400" dirty="0"/>
              <a:t>(1798)</a:t>
            </a:r>
            <a:endParaRPr lang="en-US" altLang="zh-CN" dirty="0">
              <a:solidFill>
                <a:srgbClr val="FF0000"/>
              </a:solidFill>
            </a:endParaRPr>
          </a:p>
        </p:txBody>
      </p:sp>
      <p:sp>
        <p:nvSpPr>
          <p:cNvPr id="19459" name="Rectangle 3"/>
          <p:cNvSpPr>
            <a:spLocks noChangeArrowheads="1"/>
          </p:cNvSpPr>
          <p:nvPr/>
        </p:nvSpPr>
        <p:spPr bwMode="auto">
          <a:xfrm>
            <a:off x="685800" y="1066800"/>
            <a:ext cx="7769225" cy="82550"/>
          </a:xfrm>
          <a:prstGeom prst="rect">
            <a:avLst/>
          </a:prstGeom>
          <a:solidFill>
            <a:schemeClr val="tx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19460" name="Picture 4" descr="Figure12_04"/>
          <p:cNvPicPr>
            <a:picLocks noChangeAspect="1" noChangeArrowheads="1"/>
          </p:cNvPicPr>
          <p:nvPr/>
        </p:nvPicPr>
        <p:blipFill>
          <a:blip r:embed="rId2">
            <a:extLst>
              <a:ext uri="{28A0092B-C50C-407E-A947-70E740481C1C}">
                <a14:useLocalDpi xmlns:a14="http://schemas.microsoft.com/office/drawing/2010/main" val="0"/>
              </a:ext>
            </a:extLst>
          </a:blip>
          <a:srcRect t="7681" r="-89"/>
          <a:stretch>
            <a:fillRect/>
          </a:stretch>
        </p:blipFill>
        <p:spPr bwMode="auto">
          <a:xfrm>
            <a:off x="1116013" y="1196975"/>
            <a:ext cx="72009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900113" y="5949950"/>
            <a:ext cx="748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CN"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Cavendish(1798) announced that he has weighted the earth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95956" y="0"/>
            <a:ext cx="77724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SimSun" pitchFamily="2" charset="-122"/>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4400" b="0" i="0" u="none" strike="noStrike" kern="0" cap="none" spc="0" normalizeH="0" baseline="0" noProof="0" dirty="0">
                <a:ln>
                  <a:noFill/>
                </a:ln>
                <a:solidFill>
                  <a:srgbClr val="FF0000"/>
                </a:solidFill>
                <a:effectLst/>
                <a:uLnTx/>
                <a:uFillTx/>
                <a:latin typeface="Times New Roman"/>
                <a:ea typeface="SimSun" pitchFamily="2" charset="-122"/>
                <a:cs typeface="+mj-cs"/>
              </a:rPr>
              <a:t>Cavendish Tension balance (1798)</a:t>
            </a:r>
          </a:p>
        </p:txBody>
      </p:sp>
      <mc:AlternateContent xmlns:mc="http://schemas.openxmlformats.org/markup-compatibility/2006" xmlns:a14="http://schemas.microsoft.com/office/drawing/2010/main">
        <mc:Choice Requires="a14">
          <p:sp>
            <p:nvSpPr>
              <p:cNvPr id="4" name="Rectangle 3"/>
              <p:cNvSpPr/>
              <p:nvPr/>
            </p:nvSpPr>
            <p:spPr>
              <a:xfrm>
                <a:off x="0" y="914400"/>
                <a:ext cx="8964313" cy="39789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Air current in the room is negligible to the gravitational attraction force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𝑀𝑚</m:t>
                        </m:r>
                      </m:num>
                      <m:den>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1.33</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sup>
                    </m:s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𝑁</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(Torsion force)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𝑀</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=0.5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=0.01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𝑎𝑛𝑑</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=0.05</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When torsion and gravitational forces are in equilibrium;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1.33</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−10</m:t>
                        </m:r>
                      </m:sup>
                    </m:s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0.5∗0.01</m:t>
                        </m:r>
                      </m:num>
                      <m:den>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0.05</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𝐺</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sym typeface="Wingdings" panose="05000000000000000000" pitchFamily="2" charset="2"/>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6.6</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𝑥</m:t>
                    </m:r>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−11</m:t>
                        </m:r>
                      </m:sup>
                    </m:sSup>
                    <m:f>
                      <m:f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fPr>
                      <m:num>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𝑚</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𝑁</m:t>
                        </m:r>
                      </m:num>
                      <m:den>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𝑘𝑔</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Wingdings" panose="05000000000000000000" pitchFamily="2" charset="2"/>
                              </a:rPr>
                              <m:t>2</m:t>
                            </m:r>
                          </m:sup>
                        </m:sSup>
                      </m:den>
                    </m:f>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Molecular motors (kinetics); </a:t>
                </a:r>
                <a14:m>
                  <m:oMath xmlns:m="http://schemas.openxmlformats.org/officeDocument/2006/math">
                    <m:r>
                      <m:rPr>
                        <m:sty m:val="p"/>
                      </m:rPr>
                      <a:rPr kumimoji="1" lang="en-US" alt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F</m:t>
                    </m:r>
                    <m:r>
                      <a:rPr kumimoji="1" lang="en-US" alt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1.33</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𝑁</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0" y="914400"/>
                <a:ext cx="8964313" cy="3978910"/>
              </a:xfrm>
              <a:prstGeom prst="rect">
                <a:avLst/>
              </a:prstGeom>
              <a:blipFill rotWithShape="0">
                <a:blip r:embed="rId2"/>
                <a:stretch>
                  <a:fillRect l="-1020" t="-1225" b="-2603"/>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505200"/>
            <a:ext cx="2971800" cy="324934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07238" cy="1097279"/>
          </a:xfrm>
        </p:spPr>
        <p:txBody>
          <a:bodyPr/>
          <a:lstStyle/>
          <a:p>
            <a:r>
              <a:rPr lang="en-US" sz="3400" dirty="0"/>
              <a:t>This May Be Done in a Lab – Cavendish Experiment (1798)</a:t>
            </a:r>
            <a:endParaRPr lang="en-IN" sz="3400" dirty="0"/>
          </a:p>
        </p:txBody>
      </p:sp>
      <p:sp>
        <p:nvSpPr>
          <p:cNvPr id="3" name="Content Placeholder 2"/>
          <p:cNvSpPr>
            <a:spLocks noGrp="1"/>
          </p:cNvSpPr>
          <p:nvPr>
            <p:ph sz="quarter" idx="13"/>
          </p:nvPr>
        </p:nvSpPr>
        <p:spPr>
          <a:xfrm>
            <a:off x="457200" y="1556327"/>
            <a:ext cx="8100204" cy="2049515"/>
          </a:xfrm>
        </p:spPr>
        <p:txBody>
          <a:bodyPr/>
          <a:lstStyle/>
          <a:p>
            <a:r>
              <a:rPr lang="en-US" sz="2000" dirty="0"/>
              <a:t>The slight attraction of the masses causes a nearly imperceptible rotation of the string supporting the masses connected to the mirror. </a:t>
            </a:r>
            <a:r>
              <a:rPr lang="en-US" sz="2000" dirty="0">
                <a:cs typeface="Arial" panose="020B0604020202020204" pitchFamily="34" charset="0"/>
                <a:sym typeface="Wingdings"/>
              </a:rPr>
              <a:t>→</a:t>
            </a:r>
            <a:r>
              <a:rPr lang="en-US" sz="2000" dirty="0"/>
              <a:t> use this to calculate </a:t>
            </a:r>
            <a:r>
              <a:rPr lang="en-US" sz="2000" i="1" dirty="0"/>
              <a:t>G.</a:t>
            </a:r>
          </a:p>
          <a:p>
            <a:r>
              <a:rPr lang="en-US" sz="2000" dirty="0"/>
              <a:t>Use of the laser allows a point many meters away to move through measurable distances as the angle allows the initial and final positions to diverge.</a:t>
            </a:r>
          </a:p>
        </p:txBody>
      </p:sp>
      <p:pic>
        <p:nvPicPr>
          <p:cNvPr id="4" name="Picture 3" descr="The Cavendish balance moves in a clockwise motion. At the top of the inverted T quartz fiber is the mirror. At the bottom is a pair of the small mass objects (m sub 1) and a pair of the large mass objects (m sub 2). A pair of vectors upper F sub lower g points from m sub 1 toward m sub 2. Gravitation pulls the small masses toward the large masses, causing the vertical quartz fiber to twist. The small balls reach a new equilibrium position when the elastic force exerted by the twisted quartz fiber balances the gravitational force between the masses. 2. In the diagram, the laser points a laser beam toward the mirror and it is deflected back to the scale at an angle. The deflection of the laser beam indicates how far the fiber has twisted. Once the instrument is calibrated, this result gives a value for upper 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103" y="3691365"/>
            <a:ext cx="6407793" cy="2610450"/>
          </a:xfrm>
          <a:prstGeom prst="rect">
            <a:avLst/>
          </a:prstGeom>
        </p:spPr>
      </p:pic>
    </p:spTree>
    <p:extLst>
      <p:ext uri="{BB962C8B-B14F-4D97-AF65-F5344CB8AC3E}">
        <p14:creationId xmlns:p14="http://schemas.microsoft.com/office/powerpoint/2010/main" val="3293065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56368" y="2098085"/>
            <a:ext cx="6767233" cy="3263504"/>
          </a:xfrm>
        </p:spPr>
        <p:txBody>
          <a:bodyPr>
            <a:normAutofit lnSpcReduction="10000"/>
          </a:bodyPr>
          <a:lstStyle/>
          <a:p>
            <a:r>
              <a:rPr lang="en-US" dirty="0"/>
              <a:t>The weight of an object near the surface of the earth is:</a:t>
            </a:r>
          </a:p>
          <a:p>
            <a:endParaRPr lang="en-US" dirty="0"/>
          </a:p>
          <a:p>
            <a:endParaRPr lang="en-US" dirty="0"/>
          </a:p>
          <a:p>
            <a:endParaRPr lang="en-US" dirty="0"/>
          </a:p>
          <a:p>
            <a:r>
              <a:rPr lang="en-US" dirty="0"/>
              <a:t>With this we find that the acceleration due to gravity near the earth</a:t>
            </a:r>
            <a:r>
              <a:rPr lang="fr-FR" dirty="0"/>
              <a:t>'</a:t>
            </a:r>
            <a:r>
              <a:rPr lang="en-US" dirty="0"/>
              <a:t>s surface is: </a:t>
            </a:r>
          </a:p>
        </p:txBody>
      </p:sp>
      <p:pic>
        <p:nvPicPr>
          <p:cNvPr id="6" name="Picture 5" descr="1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222" y="5092471"/>
            <a:ext cx="4102436" cy="692514"/>
          </a:xfrm>
          <a:prstGeom prst="rect">
            <a:avLst/>
          </a:prstGeom>
        </p:spPr>
      </p:pic>
      <p:pic>
        <p:nvPicPr>
          <p:cNvPr id="10" name="Picture 9" descr="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800" y="2968072"/>
            <a:ext cx="3563813" cy="761765"/>
          </a:xfrm>
          <a:prstGeom prst="rect">
            <a:avLst/>
          </a:prstGeom>
        </p:spPr>
      </p:pic>
      <p:sp>
        <p:nvSpPr>
          <p:cNvPr id="7" name="TextBox 6"/>
          <p:cNvSpPr txBox="1"/>
          <p:nvPr/>
        </p:nvSpPr>
        <p:spPr>
          <a:xfrm>
            <a:off x="1074487" y="1314471"/>
            <a:ext cx="6930995"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6.4	Weight and </a:t>
            </a:r>
            <a:r>
              <a:rPr lang="en-US" altLang="ja-JP" dirty="0">
                <a:latin typeface="Times New Roman" panose="02020603050405020304" pitchFamily="18" charset="0"/>
                <a:cs typeface="Times New Roman" panose="02020603050405020304" pitchFamily="18" charset="0"/>
              </a:rPr>
              <a:t>Gravitation Acceleration near the surface of the Earth</a:t>
            </a: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49FE087-E767-47EC-AE79-BFF97B8B8523}"/>
              </a:ext>
            </a:extLst>
          </p:cNvPr>
          <p:cNvSpPr txBox="1"/>
          <p:nvPr/>
        </p:nvSpPr>
        <p:spPr>
          <a:xfrm>
            <a:off x="6073629" y="6363050"/>
            <a:ext cx="2831285" cy="338554"/>
          </a:xfrm>
          <a:prstGeom prst="rect">
            <a:avLst/>
          </a:prstGeom>
          <a:noFill/>
        </p:spPr>
        <p:txBody>
          <a:bodyPr wrap="square" rtlCol="0">
            <a:spAutoFit/>
          </a:bodyPr>
          <a:lstStyle/>
          <a:p>
            <a:r>
              <a:rPr lang="en-US" sz="1600" dirty="0"/>
              <a:t>Courtesy of Wenhao Wu</a:t>
            </a:r>
          </a:p>
        </p:txBody>
      </p:sp>
    </p:spTree>
    <p:extLst>
      <p:ext uri="{BB962C8B-B14F-4D97-AF65-F5344CB8AC3E}">
        <p14:creationId xmlns:p14="http://schemas.microsoft.com/office/powerpoint/2010/main" val="287933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Even Within the Earth Itself, Gravity Varies – Figure 6.17</a:t>
            </a:r>
            <a:endParaRPr lang="en-IN" sz="3400" dirty="0"/>
          </a:p>
        </p:txBody>
      </p:sp>
      <p:sp>
        <p:nvSpPr>
          <p:cNvPr id="3" name="Content Placeholder 2"/>
          <p:cNvSpPr>
            <a:spLocks noGrp="1"/>
          </p:cNvSpPr>
          <p:nvPr>
            <p:ph sz="quarter" idx="13"/>
          </p:nvPr>
        </p:nvSpPr>
        <p:spPr>
          <a:xfrm>
            <a:off x="457200" y="1556327"/>
            <a:ext cx="8358996" cy="815938"/>
          </a:xfrm>
        </p:spPr>
        <p:txBody>
          <a:bodyPr/>
          <a:lstStyle/>
          <a:p>
            <a:r>
              <a:rPr lang="en-US" dirty="0"/>
              <a:t>Distances from the center of rotation and different densities allow for interesting increase in </a:t>
            </a:r>
            <a:r>
              <a:rPr lang="en-US" i="1" dirty="0"/>
              <a:t>F</a:t>
            </a:r>
            <a:r>
              <a:rPr lang="en-US" sz="100" i="1" dirty="0"/>
              <a:t> </a:t>
            </a:r>
            <a:r>
              <a:rPr lang="en-US" baseline="-25000" dirty="0"/>
              <a:t>g</a:t>
            </a:r>
            <a:r>
              <a:rPr lang="en-US" dirty="0"/>
              <a:t>.</a:t>
            </a:r>
          </a:p>
        </p:txBody>
      </p:sp>
      <p:pic>
        <p:nvPicPr>
          <p:cNvPr id="4" name="Picture 3" descr="A graph shows the steps that represent major changes in composition or in phase (solid versus liquid) of the earth’s layers. The graph is upper R sub upper e, or lower r times 10 to the sixth power m, versus density, or times 1000 kilograms over m cubed. The graph starts at the solid mantle phase: (0, 6.5), (4, 6.5), declines to (6, 3.5) and levels off to (10, 3.5). Molten outer core: the graph steeply declines to (12, 1.2) and levels off to (14, 1.2). Solid inner core: the graph sharply declines to (14, 0).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709" y="2508041"/>
            <a:ext cx="6667976" cy="3837514"/>
          </a:xfrm>
          <a:prstGeom prst="rect">
            <a:avLst/>
          </a:prstGeom>
        </p:spPr>
      </p:pic>
    </p:spTree>
    <p:extLst>
      <p:ext uri="{BB962C8B-B14F-4D97-AF65-F5344CB8AC3E}">
        <p14:creationId xmlns:p14="http://schemas.microsoft.com/office/powerpoint/2010/main" val="324665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81000" y="1600200"/>
            <a:ext cx="7772400" cy="4114800"/>
          </a:xfrm>
        </p:spPr>
        <p:txBody>
          <a:bodyPr/>
          <a:lstStyle/>
          <a:p>
            <a:pPr marL="609600" indent="-609600" eaLnBrk="1" hangingPunct="1">
              <a:lnSpc>
                <a:spcPct val="90000"/>
              </a:lnSpc>
              <a:buFontTx/>
              <a:buNone/>
            </a:pPr>
            <a:r>
              <a:rPr lang="en-US" altLang="en-US" b="1" i="1" dirty="0"/>
              <a:t>g</a:t>
            </a:r>
            <a:r>
              <a:rPr lang="en-US" altLang="en-US" b="1" dirty="0"/>
              <a:t>    = 9.80 m/s</a:t>
            </a:r>
            <a:r>
              <a:rPr lang="en-US" altLang="en-US" b="1" baseline="30000" dirty="0">
                <a:latin typeface="r"/>
              </a:rPr>
              <a:t>2</a:t>
            </a:r>
          </a:p>
          <a:p>
            <a:pPr marL="609600" indent="-609600" eaLnBrk="1" hangingPunct="1">
              <a:lnSpc>
                <a:spcPct val="90000"/>
              </a:lnSpc>
              <a:buFontTx/>
              <a:buNone/>
            </a:pPr>
            <a:r>
              <a:rPr lang="en-US" altLang="en-US" b="1" i="1" dirty="0"/>
              <a:t>R</a:t>
            </a:r>
            <a:r>
              <a:rPr lang="en-US" altLang="en-US" b="1" i="1" baseline="-25000" dirty="0"/>
              <a:t>E</a:t>
            </a:r>
            <a:r>
              <a:rPr lang="en-US" altLang="en-US" b="1" dirty="0"/>
              <a:t>  = 6.37 </a:t>
            </a: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x</a:t>
            </a:r>
            <a:r>
              <a:rPr lang="en-US" altLang="en-US" b="1" dirty="0"/>
              <a:t> 10</a:t>
            </a:r>
            <a:r>
              <a:rPr lang="en-US" altLang="en-US" b="1" baseline="30000" dirty="0"/>
              <a:t>6</a:t>
            </a:r>
            <a:r>
              <a:rPr lang="en-US" altLang="en-US" b="1" dirty="0"/>
              <a:t> m</a:t>
            </a:r>
          </a:p>
          <a:p>
            <a:pPr marL="609600" indent="-609600" eaLnBrk="1" hangingPunct="1">
              <a:lnSpc>
                <a:spcPct val="90000"/>
              </a:lnSpc>
              <a:buFontTx/>
              <a:buNone/>
            </a:pPr>
            <a:r>
              <a:rPr lang="en-US" altLang="en-US" b="1" i="1" dirty="0"/>
              <a:t>M</a:t>
            </a:r>
            <a:r>
              <a:rPr lang="en-US" altLang="en-US" b="1" i="1" baseline="-25000" dirty="0"/>
              <a:t>E</a:t>
            </a:r>
            <a:r>
              <a:rPr lang="en-US" altLang="en-US" b="1" dirty="0"/>
              <a:t> = 5.96 </a:t>
            </a: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x</a:t>
            </a:r>
            <a:r>
              <a:rPr lang="en-US" altLang="en-US" b="1" dirty="0"/>
              <a:t> 10</a:t>
            </a:r>
            <a:r>
              <a:rPr lang="en-US" altLang="en-US" b="1" baseline="30000" dirty="0"/>
              <a:t>24</a:t>
            </a:r>
            <a:r>
              <a:rPr lang="en-US" altLang="en-US" b="1" dirty="0"/>
              <a:t> kg</a:t>
            </a:r>
          </a:p>
          <a:p>
            <a:pPr marL="609600" indent="-609600" eaLnBrk="1" hangingPunct="1">
              <a:lnSpc>
                <a:spcPct val="90000"/>
              </a:lnSpc>
              <a:buFont typeface="Wingdings" panose="05000000000000000000" pitchFamily="2" charset="2"/>
              <a:buChar char="à"/>
            </a:pPr>
            <a:r>
              <a:rPr lang="en-US" altLang="en-US" b="1" i="1" dirty="0">
                <a:latin typeface="Symbol" panose="05050102010706020507" pitchFamily="18" charset="2"/>
                <a:sym typeface="Wingdings" panose="05000000000000000000" pitchFamily="2" charset="2"/>
              </a:rPr>
              <a:t> </a:t>
            </a:r>
            <a:r>
              <a:rPr lang="en-US" altLang="en-US" b="1" i="1" dirty="0" err="1">
                <a:latin typeface="Symbol" panose="05050102010706020507" pitchFamily="18" charset="2"/>
                <a:sym typeface="Wingdings" panose="05000000000000000000" pitchFamily="2" charset="2"/>
              </a:rPr>
              <a:t>r</a:t>
            </a:r>
            <a:r>
              <a:rPr lang="en-US" altLang="en-US" b="1" i="1" baseline="-25000" dirty="0" err="1">
                <a:sym typeface="Wingdings" panose="05000000000000000000" pitchFamily="2" charset="2"/>
              </a:rPr>
              <a:t>E</a:t>
            </a:r>
            <a:r>
              <a:rPr lang="en-US" altLang="en-US" b="1" dirty="0">
                <a:sym typeface="Wingdings" panose="05000000000000000000" pitchFamily="2" charset="2"/>
              </a:rPr>
              <a:t> = 5.50 </a:t>
            </a: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sym typeface="Wingdings" panose="05000000000000000000" pitchFamily="2" charset="2"/>
              </a:rPr>
              <a:t>x</a:t>
            </a:r>
            <a:r>
              <a:rPr lang="en-US" altLang="en-US" b="1" dirty="0">
                <a:sym typeface="Wingdings" panose="05000000000000000000" pitchFamily="2" charset="2"/>
              </a:rPr>
              <a:t> 10</a:t>
            </a:r>
            <a:r>
              <a:rPr lang="en-US" altLang="en-US" b="1" baseline="30000" dirty="0">
                <a:sym typeface="Wingdings" panose="05000000000000000000" pitchFamily="2" charset="2"/>
              </a:rPr>
              <a:t>3</a:t>
            </a:r>
            <a:r>
              <a:rPr lang="en-US" altLang="en-US" b="1" dirty="0">
                <a:sym typeface="Wingdings" panose="05000000000000000000" pitchFamily="2" charset="2"/>
              </a:rPr>
              <a:t> kg/m</a:t>
            </a:r>
            <a:r>
              <a:rPr lang="en-US" altLang="en-US" b="1" baseline="30000" dirty="0">
                <a:sym typeface="Wingdings" panose="05000000000000000000" pitchFamily="2" charset="2"/>
              </a:rPr>
              <a:t>3</a:t>
            </a:r>
            <a:r>
              <a:rPr lang="en-US" altLang="en-US" b="1" dirty="0">
                <a:sym typeface="Wingdings" panose="05000000000000000000" pitchFamily="2" charset="2"/>
              </a:rPr>
              <a:t> </a:t>
            </a:r>
          </a:p>
          <a:p>
            <a:pPr marL="609600" indent="-609600" eaLnBrk="1" hangingPunct="1">
              <a:lnSpc>
                <a:spcPct val="90000"/>
              </a:lnSpc>
              <a:buFont typeface="Wingdings" panose="05000000000000000000" pitchFamily="2" charset="2"/>
              <a:buNone/>
            </a:pPr>
            <a:r>
              <a:rPr lang="en-US" altLang="en-US" b="1" dirty="0">
                <a:sym typeface="Wingdings" panose="05000000000000000000" pitchFamily="2" charset="2"/>
              </a:rPr>
              <a:t>          = 5.50 g/cm</a:t>
            </a:r>
            <a:r>
              <a:rPr lang="en-US" altLang="en-US" b="1" baseline="30000" dirty="0">
                <a:sym typeface="Wingdings" panose="05000000000000000000" pitchFamily="2" charset="2"/>
              </a:rPr>
              <a:t>3 </a:t>
            </a:r>
            <a:r>
              <a:rPr lang="en-US" altLang="en-US" b="1" dirty="0">
                <a:sym typeface="Wingdings" panose="05000000000000000000" pitchFamily="2" charset="2"/>
              </a:rPr>
              <a:t>  ~ 2  </a:t>
            </a: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sym typeface="Wingdings" panose="05000000000000000000" pitchFamily="2" charset="2"/>
              </a:rPr>
              <a:t>x</a:t>
            </a:r>
            <a:r>
              <a:rPr lang="en-US" altLang="en-US" b="1" dirty="0">
                <a:sym typeface="Wingdings" panose="05000000000000000000" pitchFamily="2" charset="2"/>
              </a:rPr>
              <a:t>  </a:t>
            </a:r>
            <a:r>
              <a:rPr lang="en-US" altLang="en-US" b="1" i="1" dirty="0" err="1">
                <a:latin typeface="Symbol" panose="05050102010706020507" pitchFamily="18" charset="2"/>
                <a:sym typeface="Wingdings" panose="05000000000000000000" pitchFamily="2" charset="2"/>
              </a:rPr>
              <a:t>r</a:t>
            </a:r>
            <a:r>
              <a:rPr lang="en-US" altLang="en-US" b="1" i="1" baseline="-25000" dirty="0" err="1">
                <a:sym typeface="Wingdings" panose="05000000000000000000" pitchFamily="2" charset="2"/>
              </a:rPr>
              <a:t>Rock</a:t>
            </a:r>
            <a:endParaRPr lang="en-US" altLang="en-US" b="1" i="1" baseline="-25000" dirty="0">
              <a:sym typeface="Wingdings" panose="05000000000000000000" pitchFamily="2" charset="2"/>
            </a:endParaRPr>
          </a:p>
        </p:txBody>
      </p:sp>
      <p:sp>
        <p:nvSpPr>
          <p:cNvPr id="22531" name="Rectangle 3"/>
          <p:cNvSpPr>
            <a:spLocks noGrp="1" noChangeArrowheads="1"/>
          </p:cNvSpPr>
          <p:nvPr>
            <p:ph type="title"/>
          </p:nvPr>
        </p:nvSpPr>
        <p:spPr>
          <a:xfrm>
            <a:off x="762000" y="0"/>
            <a:ext cx="7772400" cy="1143000"/>
          </a:xfrm>
          <a:noFill/>
        </p:spPr>
        <p:txBody>
          <a:bodyPr/>
          <a:lstStyle/>
          <a:p>
            <a:pPr eaLnBrk="1" hangingPunct="1"/>
            <a:r>
              <a:rPr lang="en-US" altLang="en-US" b="1" dirty="0">
                <a:solidFill>
                  <a:srgbClr val="FF0000"/>
                </a:solidFill>
              </a:rPr>
              <a:t>Average Density of the Earth</a:t>
            </a:r>
          </a:p>
        </p:txBody>
      </p:sp>
      <p:sp>
        <p:nvSpPr>
          <p:cNvPr id="22532" name="Rectangle 4" descr="Green marble"/>
          <p:cNvSpPr>
            <a:spLocks noChangeArrowheads="1"/>
          </p:cNvSpPr>
          <p:nvPr/>
        </p:nvSpPr>
        <p:spPr bwMode="auto">
          <a:xfrm>
            <a:off x="685800" y="1143000"/>
            <a:ext cx="7823200"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9718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0" y="0"/>
            <a:ext cx="9144000" cy="1077218"/>
          </a:xfrm>
        </p:spPr>
        <p:txBody>
          <a:bodyPr/>
          <a:lstStyle/>
          <a:p>
            <a:r>
              <a:rPr lang="en-US" dirty="0"/>
              <a:t>Gravitational Force Falls off Quickly – </a:t>
            </a:r>
            <a:br>
              <a:rPr lang="en-US" dirty="0"/>
            </a:br>
            <a:r>
              <a:rPr lang="en-US" dirty="0"/>
              <a:t>Figure 6.15</a:t>
            </a:r>
          </a:p>
        </p:txBody>
      </p:sp>
      <p:sp>
        <p:nvSpPr>
          <p:cNvPr id="6" name="Content Placeholder 5"/>
          <p:cNvSpPr>
            <a:spLocks noGrp="1"/>
          </p:cNvSpPr>
          <p:nvPr>
            <p:ph idx="1"/>
          </p:nvPr>
        </p:nvSpPr>
        <p:spPr>
          <a:xfrm>
            <a:off x="365125" y="1141413"/>
            <a:ext cx="8506424" cy="5106987"/>
          </a:xfrm>
        </p:spPr>
        <p:txBody>
          <a:bodyPr/>
          <a:lstStyle/>
          <a:p>
            <a:r>
              <a:rPr lang="en-US" dirty="0"/>
              <a:t>The gravitational force is proportional to 1/</a:t>
            </a:r>
            <a:r>
              <a:rPr lang="en-US" i="1" dirty="0"/>
              <a:t>r</a:t>
            </a:r>
            <a:r>
              <a:rPr lang="en-US" baseline="30000" dirty="0"/>
              <a:t>2</a:t>
            </a:r>
            <a:r>
              <a:rPr lang="en-US" dirty="0"/>
              <a:t>, and thus the weight of an object decreases inversely with the square of the distance from the earth</a:t>
            </a:r>
            <a:r>
              <a:rPr lang="fr-FR" dirty="0"/>
              <a:t>'</a:t>
            </a:r>
            <a:r>
              <a:rPr lang="en-US" dirty="0"/>
              <a:t>s center (not distance from the surface of the earth). </a:t>
            </a:r>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p>
        </p:txBody>
      </p:sp>
      <p:pic>
        <p:nvPicPr>
          <p:cNvPr id="7" name="Picture 6" descr="06_16_Figure.jpg"/>
          <p:cNvPicPr>
            <a:picLocks noChangeAspect="1"/>
          </p:cNvPicPr>
          <p:nvPr/>
        </p:nvPicPr>
        <p:blipFill rotWithShape="1">
          <a:blip r:embed="rId2" cstate="print">
            <a:extLst>
              <a:ext uri="{28A0092B-C50C-407E-A947-70E740481C1C}">
                <a14:useLocalDpi xmlns:a14="http://schemas.microsoft.com/office/drawing/2010/main" val="0"/>
              </a:ext>
            </a:extLst>
          </a:blip>
          <a:srcRect b="3204"/>
          <a:stretch/>
        </p:blipFill>
        <p:spPr>
          <a:xfrm>
            <a:off x="1901587" y="3038207"/>
            <a:ext cx="5340827" cy="3473334"/>
          </a:xfrm>
          <a:prstGeom prst="rect">
            <a:avLst/>
          </a:prstGeom>
        </p:spPr>
      </p:pic>
    </p:spTree>
    <p:extLst>
      <p:ext uri="{BB962C8B-B14F-4D97-AF65-F5344CB8AC3E}">
        <p14:creationId xmlns:p14="http://schemas.microsoft.com/office/powerpoint/2010/main" val="39659154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3881" y="0"/>
            <a:ext cx="4124325" cy="230505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83763" y="2209800"/>
                <a:ext cx="9060237" cy="490217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Earth mass </a:t>
                </a:r>
                <a14:m>
                  <m:oMath xmlns:m="http://schemas.openxmlformats.org/officeDocument/2006/math">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24</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radius </a:t>
                </a:r>
                <a14:m>
                  <m:oMath xmlns:m="http://schemas.openxmlformats.org/officeDocument/2006/math">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=6</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.37</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num>
                      <m:den>
                        <m:sSup>
                          <m:sSupPr>
                            <m:ctrlP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e>
                          <m:sup>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𝑚𝑔</m:t>
                    </m:r>
                  </m:oMath>
                </a14:m>
                <a:endParaRPr kumimoji="1"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a:t>
                </a:r>
                <a14:m>
                  <m:oMath xmlns:m="http://schemas.openxmlformats.org/officeDocument/2006/math">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sSup>
                          <m:sSup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e>
                          <m:sup>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num>
                      <m:den>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𝐺</m:t>
                        </m:r>
                      </m:den>
                    </m:f>
                  </m:oMath>
                </a14:m>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When radius is variable like </a:t>
                </a:r>
                <a14:m>
                  <m:oMath xmlns:m="http://schemas.openxmlformats.org/officeDocument/2006/math">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with variable mass </a:t>
                </a:r>
                <a14:m>
                  <m:oMath xmlns:m="http://schemas.openxmlformats.org/officeDocument/2006/math">
                    <m:sSub>
                      <m:sSub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𝑖𝑛𝑠𝑖𝑑𝑒</m:t>
                        </m:r>
                      </m:sub>
                    </m:sSub>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of Earth.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Then;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𝑖𝑛𝑠𝑖𝑑𝑒</m:t>
                            </m:r>
                          </m:sub>
                        </m:sSub>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num>
                      <m:den>
                        <m:sSup>
                          <m:sSup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e>
                          <m:sup>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oMath>
                </a14:m>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sSub>
                      <m:sSub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e>
                      <m:sub>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𝑖𝑛𝑠𝑖𝑑𝑒</m:t>
                        </m:r>
                      </m:sub>
                    </m:sSub>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f>
                          <m:f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4</m:t>
                            </m:r>
                          </m:num>
                          <m:den>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3</m:t>
                            </m:r>
                          </m:den>
                        </m:f>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sSup>
                          <m:sSupPr>
                            <m:ctrlP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num>
                      <m:den>
                        <m:f>
                          <m:f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4</m:t>
                            </m:r>
                          </m:num>
                          <m:den>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3</m:t>
                            </m:r>
                          </m:den>
                        </m:f>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sSubSup>
                          <m:sSubSupPr>
                            <m:ctrlP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e>
                          <m:sub>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up>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bSup>
                      </m:den>
                    </m:f>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 </m:t>
                        </m:r>
                        <m:sSup>
                          <m:sSup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num>
                      <m:den>
                        <m:sSubSup>
                          <m:sSubSup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𝑅</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up>
                            <m:r>
                              <a:rPr kumimoji="1"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3</m:t>
                            </m:r>
                          </m:sup>
                        </m:sSubSup>
                      </m:den>
                    </m:f>
                  </m:oMath>
                </a14:m>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m:t>
                        </m:r>
                      </m:num>
                      <m:den>
                        <m:sSup>
                          <m:sSup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e>
                          <m:sup>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p>
                        </m:sSup>
                      </m:den>
                    </m:f>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oMath>
                </a14:m>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83763" y="2209800"/>
                <a:ext cx="9060237" cy="4902176"/>
              </a:xfrm>
              <a:prstGeom prst="rect">
                <a:avLst/>
              </a:prstGeom>
              <a:blipFill rotWithShape="0">
                <a:blip r:embed="rId3"/>
                <a:stretch>
                  <a:fillRect l="-1077" t="-995"/>
                </a:stretch>
              </a:blipFill>
            </p:spPr>
            <p:txBody>
              <a:bodyPr/>
              <a:lstStyle/>
              <a:p>
                <a:r>
                  <a:rPr lang="en-US">
                    <a:noFill/>
                  </a:rPr>
                  <a:t> </a:t>
                </a:r>
              </a:p>
            </p:txBody>
          </p:sp>
        </mc:Fallback>
      </mc:AlternateContent>
      <p:sp>
        <p:nvSpPr>
          <p:cNvPr id="3" name="TextBox 2"/>
          <p:cNvSpPr txBox="1"/>
          <p:nvPr/>
        </p:nvSpPr>
        <p:spPr>
          <a:xfrm>
            <a:off x="533399" y="609600"/>
            <a:ext cx="4080481"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What is the magnitude of the gravitational force inside, on the surface, and outside the earth??</a:t>
            </a:r>
          </a:p>
        </p:txBody>
      </p:sp>
      <p:sp>
        <p:nvSpPr>
          <p:cNvPr id="5" name="TextBox 4">
            <a:extLst>
              <a:ext uri="{FF2B5EF4-FFF2-40B4-BE49-F238E27FC236}">
                <a16:creationId xmlns:a16="http://schemas.microsoft.com/office/drawing/2014/main" id="{E05A5D05-6B37-0AA9-3757-6A1F64F9A22D}"/>
              </a:ext>
            </a:extLst>
          </p:cNvPr>
          <p:cNvSpPr txBox="1"/>
          <p:nvPr/>
        </p:nvSpPr>
        <p:spPr>
          <a:xfrm>
            <a:off x="5930020" y="6427960"/>
            <a:ext cx="3213980" cy="369332"/>
          </a:xfrm>
          <a:prstGeom prst="rect">
            <a:avLst/>
          </a:prstGeom>
          <a:noFill/>
        </p:spPr>
        <p:txBody>
          <a:bodyPr wrap="square" rtlCol="0">
            <a:spAutoFit/>
          </a:bodyPr>
          <a:lstStyle/>
          <a:p>
            <a:r>
              <a:rPr lang="en-US" dirty="0">
                <a:solidFill>
                  <a:srgbClr val="FF0000"/>
                </a:solidFill>
              </a:rPr>
              <a:t>At the center  r=0 and 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Gravitation Applies Elsewhere – Figure 6.18</a:t>
            </a:r>
            <a:endParaRPr lang="en-IN" sz="3400" dirty="0"/>
          </a:p>
        </p:txBody>
      </p:sp>
      <p:sp>
        <p:nvSpPr>
          <p:cNvPr id="3" name="Content Placeholder 2"/>
          <p:cNvSpPr>
            <a:spLocks noGrp="1"/>
          </p:cNvSpPr>
          <p:nvPr>
            <p:ph sz="quarter" idx="13"/>
          </p:nvPr>
        </p:nvSpPr>
        <p:spPr>
          <a:xfrm>
            <a:off x="457200" y="1556327"/>
            <a:ext cx="6452558" cy="893575"/>
          </a:xfrm>
        </p:spPr>
        <p:txBody>
          <a:bodyPr/>
          <a:lstStyle/>
          <a:p>
            <a:pPr>
              <a:defRPr/>
            </a:pPr>
            <a:r>
              <a:rPr lang="en-US" sz="2200" dirty="0"/>
              <a:t>Mars   </a:t>
            </a:r>
            <a:r>
              <a:rPr lang="en-US" sz="2200" dirty="0">
                <a:solidFill>
                  <a:srgbClr val="FF0000"/>
                </a:solidFill>
              </a:rPr>
              <a:t>calculate the weight on the surface</a:t>
            </a:r>
          </a:p>
          <a:p>
            <a:pPr>
              <a:defRPr/>
            </a:pPr>
            <a:r>
              <a:rPr lang="en-US" sz="2200" dirty="0"/>
              <a:t>See the worked example on pages 166–167.</a:t>
            </a:r>
          </a:p>
        </p:txBody>
      </p:sp>
      <p:pic>
        <p:nvPicPr>
          <p:cNvPr id="4" name="Picture 3" descr="R = 9.38 times 10 to the sixth power meters. R Mars = 3.38 times 10 to the sixth power meters. The distance between the radii is 6.00 times 10 to the sixth power meters. M Mars = 6.42 times 10 to the 20 third power kil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107" y="2618505"/>
            <a:ext cx="3923787" cy="3794884"/>
          </a:xfrm>
          <a:prstGeom prst="rect">
            <a:avLst/>
          </a:prstGeom>
        </p:spPr>
      </p:pic>
      <p:sp>
        <p:nvSpPr>
          <p:cNvPr id="5" name="TextBox 4">
            <a:extLst>
              <a:ext uri="{FF2B5EF4-FFF2-40B4-BE49-F238E27FC236}">
                <a16:creationId xmlns:a16="http://schemas.microsoft.com/office/drawing/2014/main" id="{3A9CC44B-7BFF-4634-9DA5-731C972F4A80}"/>
              </a:ext>
            </a:extLst>
          </p:cNvPr>
          <p:cNvSpPr txBox="1"/>
          <p:nvPr/>
        </p:nvSpPr>
        <p:spPr>
          <a:xfrm>
            <a:off x="5671931" y="2553253"/>
            <a:ext cx="3644347" cy="646331"/>
          </a:xfrm>
          <a:prstGeom prst="rect">
            <a:avLst/>
          </a:prstGeom>
          <a:noFill/>
        </p:spPr>
        <p:txBody>
          <a:bodyPr wrap="square" rtlCol="0">
            <a:spAutoFit/>
          </a:bodyPr>
          <a:lstStyle/>
          <a:p>
            <a:r>
              <a:rPr lang="en-US" dirty="0">
                <a:solidFill>
                  <a:srgbClr val="00B0F0"/>
                </a:solidFill>
              </a:rPr>
              <a:t>m=w/g=3.92 x 10</a:t>
            </a:r>
            <a:r>
              <a:rPr lang="en-US" baseline="30000" dirty="0">
                <a:solidFill>
                  <a:srgbClr val="00B0F0"/>
                </a:solidFill>
              </a:rPr>
              <a:t>4</a:t>
            </a:r>
            <a:r>
              <a:rPr lang="en-US" dirty="0">
                <a:solidFill>
                  <a:srgbClr val="00B0F0"/>
                </a:solidFill>
              </a:rPr>
              <a:t>  N / 9.8 m/s</a:t>
            </a:r>
          </a:p>
          <a:p>
            <a:r>
              <a:rPr lang="en-US" dirty="0">
                <a:solidFill>
                  <a:srgbClr val="FF0000"/>
                </a:solidFill>
              </a:rPr>
              <a:t>since G is the same everywhere</a:t>
            </a:r>
          </a:p>
        </p:txBody>
      </p:sp>
      <p:sp>
        <p:nvSpPr>
          <p:cNvPr id="6" name="TextBox 5">
            <a:extLst>
              <a:ext uri="{FF2B5EF4-FFF2-40B4-BE49-F238E27FC236}">
                <a16:creationId xmlns:a16="http://schemas.microsoft.com/office/drawing/2014/main" id="{63536F24-43C8-4B1A-A927-6BD56D4BE315}"/>
              </a:ext>
            </a:extLst>
          </p:cNvPr>
          <p:cNvSpPr txBox="1"/>
          <p:nvPr/>
        </p:nvSpPr>
        <p:spPr>
          <a:xfrm>
            <a:off x="457199" y="3573670"/>
            <a:ext cx="1937027" cy="923330"/>
          </a:xfrm>
          <a:prstGeom prst="rect">
            <a:avLst/>
          </a:prstGeom>
          <a:noFill/>
        </p:spPr>
        <p:txBody>
          <a:bodyPr wrap="square" rtlCol="0">
            <a:spAutoFit/>
          </a:bodyPr>
          <a:lstStyle/>
          <a:p>
            <a:r>
              <a:rPr lang="en-US" dirty="0"/>
              <a:t>Earth weight of mars lander=39,200 N</a:t>
            </a:r>
          </a:p>
        </p:txBody>
      </p:sp>
      <p:sp>
        <p:nvSpPr>
          <p:cNvPr id="7" name="TextBox 6">
            <a:extLst>
              <a:ext uri="{FF2B5EF4-FFF2-40B4-BE49-F238E27FC236}">
                <a16:creationId xmlns:a16="http://schemas.microsoft.com/office/drawing/2014/main" id="{E820E645-98B2-9885-22A5-A77912338FE0}"/>
              </a:ext>
            </a:extLst>
          </p:cNvPr>
          <p:cNvSpPr txBox="1"/>
          <p:nvPr/>
        </p:nvSpPr>
        <p:spPr>
          <a:xfrm>
            <a:off x="2964070" y="751360"/>
            <a:ext cx="4267200" cy="461665"/>
          </a:xfrm>
          <a:prstGeom prst="rect">
            <a:avLst/>
          </a:prstGeom>
          <a:noFill/>
        </p:spPr>
        <p:txBody>
          <a:bodyPr wrap="square" rtlCol="0">
            <a:spAutoFit/>
          </a:bodyPr>
          <a:lstStyle/>
          <a:p>
            <a:r>
              <a:rPr lang="en-US" sz="2400" dirty="0">
                <a:solidFill>
                  <a:srgbClr val="FF0000"/>
                </a:solidFill>
              </a:rPr>
              <a:t>Example Mars</a:t>
            </a:r>
          </a:p>
        </p:txBody>
      </p:sp>
    </p:spTree>
    <p:extLst>
      <p:ext uri="{BB962C8B-B14F-4D97-AF65-F5344CB8AC3E}">
        <p14:creationId xmlns:p14="http://schemas.microsoft.com/office/powerpoint/2010/main" val="3199297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34210" y="1922118"/>
            <a:ext cx="5601821" cy="1091146"/>
          </a:xfrm>
        </p:spPr>
        <p:txBody>
          <a:bodyPr/>
          <a:lstStyle/>
          <a:p>
            <a:r>
              <a:rPr lang="en-US" sz="1800" dirty="0">
                <a:latin typeface="Times New Roman" panose="02020603050405020304" pitchFamily="18" charset="0"/>
                <a:cs typeface="Times New Roman" panose="02020603050405020304" pitchFamily="18" charset="0"/>
              </a:rPr>
              <a:t>When </a:t>
            </a:r>
            <a:r>
              <a:rPr lang="en-US" sz="1800" i="1"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 is not large enough, you fall back onto the earth.</a:t>
            </a:r>
          </a:p>
          <a:p>
            <a:r>
              <a:rPr lang="en-US" sz="1800" dirty="0">
                <a:latin typeface="Times New Roman" panose="02020603050405020304" pitchFamily="18" charset="0"/>
                <a:cs typeface="Times New Roman" panose="02020603050405020304" pitchFamily="18" charset="0"/>
              </a:rPr>
              <a:t>Eventually, </a:t>
            </a:r>
            <a:r>
              <a:rPr lang="en-US" sz="1800" i="1" dirty="0">
                <a:latin typeface="Times New Roman" panose="02020603050405020304" pitchFamily="18" charset="0"/>
                <a:cs typeface="Times New Roman" panose="02020603050405020304" pitchFamily="18" charset="0"/>
              </a:rPr>
              <a:t>F</a:t>
            </a:r>
            <a:r>
              <a:rPr lang="en-US" sz="1800" baseline="-25000" dirty="0">
                <a:latin typeface="Times New Roman" panose="02020603050405020304" pitchFamily="18" charset="0"/>
                <a:cs typeface="Times New Roman" panose="02020603050405020304" pitchFamily="18" charset="0"/>
              </a:rPr>
              <a:t>g</a:t>
            </a:r>
            <a:r>
              <a:rPr lang="en-US" sz="1800" dirty="0">
                <a:latin typeface="Times New Roman" panose="02020603050405020304" pitchFamily="18" charset="0"/>
                <a:cs typeface="Times New Roman" panose="02020603050405020304" pitchFamily="18" charset="0"/>
              </a:rPr>
              <a:t> balances and you have an orbit.</a:t>
            </a:r>
          </a:p>
          <a:p>
            <a:r>
              <a:rPr lang="en-US" sz="1800" dirty="0">
                <a:latin typeface="Times New Roman" panose="02020603050405020304" pitchFamily="18" charset="0"/>
                <a:cs typeface="Times New Roman" panose="02020603050405020304" pitchFamily="18" charset="0"/>
              </a:rPr>
              <a:t>When </a:t>
            </a:r>
            <a:r>
              <a:rPr lang="en-US" sz="1800" i="1"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 is large enough, you achieve escape velocity.</a:t>
            </a:r>
          </a:p>
        </p:txBody>
      </p:sp>
      <p:pic>
        <p:nvPicPr>
          <p:cNvPr id="8" name="Picture 7" descr="06_19_Figure.jpg"/>
          <p:cNvPicPr>
            <a:picLocks noChangeAspect="1"/>
          </p:cNvPicPr>
          <p:nvPr/>
        </p:nvPicPr>
        <p:blipFill rotWithShape="1">
          <a:blip r:embed="rId2" cstate="print">
            <a:extLst>
              <a:ext uri="{28A0092B-C50C-407E-A947-70E740481C1C}">
                <a14:useLocalDpi xmlns:a14="http://schemas.microsoft.com/office/drawing/2010/main" val="0"/>
              </a:ext>
            </a:extLst>
          </a:blip>
          <a:srcRect b="3025"/>
          <a:stretch/>
        </p:blipFill>
        <p:spPr>
          <a:xfrm>
            <a:off x="355744" y="3049351"/>
            <a:ext cx="4113690" cy="2923387"/>
          </a:xfrm>
          <a:prstGeom prst="rect">
            <a:avLst/>
          </a:prstGeom>
        </p:spPr>
      </p:pic>
      <p:pic>
        <p:nvPicPr>
          <p:cNvPr id="9" name="Picture 8" descr="06_20_Figure.jpg"/>
          <p:cNvPicPr>
            <a:picLocks noChangeAspect="1"/>
          </p:cNvPicPr>
          <p:nvPr/>
        </p:nvPicPr>
        <p:blipFill rotWithShape="1">
          <a:blip r:embed="rId3" cstate="print">
            <a:extLst>
              <a:ext uri="{28A0092B-C50C-407E-A947-70E740481C1C}">
                <a14:useLocalDpi xmlns:a14="http://schemas.microsoft.com/office/drawing/2010/main" val="0"/>
              </a:ext>
            </a:extLst>
          </a:blip>
          <a:srcRect b="2939"/>
          <a:stretch/>
        </p:blipFill>
        <p:spPr>
          <a:xfrm>
            <a:off x="4901317" y="3129800"/>
            <a:ext cx="4032011" cy="2842938"/>
          </a:xfrm>
          <a:prstGeom prst="rect">
            <a:avLst/>
          </a:prstGeom>
        </p:spPr>
      </p:pic>
      <p:sp>
        <p:nvSpPr>
          <p:cNvPr id="4" name="TextBox 3"/>
          <p:cNvSpPr txBox="1"/>
          <p:nvPr/>
        </p:nvSpPr>
        <p:spPr>
          <a:xfrm>
            <a:off x="1734211" y="1090001"/>
            <a:ext cx="5186035" cy="738664"/>
          </a:xfrm>
          <a:prstGeom prst="rect">
            <a:avLst/>
          </a:prstGeom>
          <a:no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6.5	Satellite Motion</a:t>
            </a:r>
          </a:p>
          <a:p>
            <a:r>
              <a:rPr lang="en-US" sz="6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What happens when the velocity increases? </a:t>
            </a:r>
            <a:endParaRPr lang="en-US" dirty="0"/>
          </a:p>
        </p:txBody>
      </p:sp>
      <p:sp>
        <p:nvSpPr>
          <p:cNvPr id="2" name="TextBox 1">
            <a:extLst>
              <a:ext uri="{FF2B5EF4-FFF2-40B4-BE49-F238E27FC236}">
                <a16:creationId xmlns:a16="http://schemas.microsoft.com/office/drawing/2014/main" id="{58F7B312-F96C-46B4-BD90-A90B35C00C6B}"/>
              </a:ext>
            </a:extLst>
          </p:cNvPr>
          <p:cNvSpPr txBox="1"/>
          <p:nvPr/>
        </p:nvSpPr>
        <p:spPr>
          <a:xfrm>
            <a:off x="6153027" y="6147128"/>
            <a:ext cx="264291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90388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0"/>
            <a:ext cx="9753600" cy="762000"/>
          </a:xfrm>
        </p:spPr>
        <p:txBody>
          <a:bodyPr/>
          <a:lstStyle/>
          <a:p>
            <a:pPr eaLnBrk="1" hangingPunct="1"/>
            <a:r>
              <a:rPr lang="en-US" altLang="en-US" sz="3600" dirty="0">
                <a:solidFill>
                  <a:srgbClr val="FF0000"/>
                </a:solidFill>
              </a:rPr>
              <a:t>Circular motion and Gravitation</a:t>
            </a:r>
          </a:p>
        </p:txBody>
      </p:sp>
      <p:sp>
        <p:nvSpPr>
          <p:cNvPr id="2051" name="Rectangle 4" descr="Green marble"/>
          <p:cNvSpPr>
            <a:spLocks noChangeArrowheads="1"/>
          </p:cNvSpPr>
          <p:nvPr/>
        </p:nvSpPr>
        <p:spPr bwMode="auto">
          <a:xfrm>
            <a:off x="457200" y="7620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2052" name="Picture 11"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Fg05_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2192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3" descr="FG05_01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 descr="FG05_012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17195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5"/>
          <p:cNvSpPr txBox="1">
            <a:spLocks noChangeArrowheads="1"/>
          </p:cNvSpPr>
          <p:nvPr/>
        </p:nvSpPr>
        <p:spPr bwMode="auto">
          <a:xfrm>
            <a:off x="6705600" y="3124200"/>
            <a:ext cx="2133600" cy="1014413"/>
          </a:xfrm>
          <a:prstGeom prst="rect">
            <a:avLst/>
          </a:prstGeom>
          <a:solidFill>
            <a:srgbClr val="FFFF99"/>
          </a:solidFill>
          <a:ln w="9525">
            <a:solidFill>
              <a:schemeClr val="tx1"/>
            </a:solidFill>
            <a:miter lim="800000"/>
            <a:headEnd/>
            <a:tailEnd/>
          </a:ln>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057" name="Rectangle 17"/>
          <p:cNvSpPr>
            <a:spLocks noChangeArrowheads="1"/>
          </p:cNvSpPr>
          <p:nvPr/>
        </p:nvSpPr>
        <p:spPr bwMode="auto">
          <a:xfrm>
            <a:off x="3919538"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graphicFrame>
        <p:nvGraphicFramePr>
          <p:cNvPr id="2058" name="Object 16"/>
          <p:cNvGraphicFramePr>
            <a:graphicFrameLocks noChangeAspect="1"/>
          </p:cNvGraphicFramePr>
          <p:nvPr/>
        </p:nvGraphicFramePr>
        <p:xfrm>
          <a:off x="6705600" y="3124200"/>
          <a:ext cx="2133600" cy="914400"/>
        </p:xfrm>
        <a:graphic>
          <a:graphicData uri="http://schemas.openxmlformats.org/presentationml/2006/ole">
            <mc:AlternateContent xmlns:mc="http://schemas.openxmlformats.org/markup-compatibility/2006">
              <mc:Choice xmlns:v="urn:schemas-microsoft-com:vml" Requires="v">
                <p:oleObj r:id="rId7" imgW="1308100" imgH="419100" progId="Equation.3">
                  <p:embed/>
                </p:oleObj>
              </mc:Choice>
              <mc:Fallback>
                <p:oleObj r:id="rId7" imgW="1308100" imgH="419100" progId="Equation.3">
                  <p:embed/>
                  <p:pic>
                    <p:nvPicPr>
                      <p:cNvPr id="205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124200"/>
                        <a:ext cx="213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0"/>
            <a:ext cx="9144000" cy="1077218"/>
          </a:xfrm>
        </p:spPr>
        <p:txBody>
          <a:bodyPr/>
          <a:lstStyle/>
          <a:p>
            <a:r>
              <a:rPr lang="en-US" dirty="0">
                <a:solidFill>
                  <a:srgbClr val="FF0000"/>
                </a:solidFill>
              </a:rPr>
              <a:t>Satellite Motion: What Happens When Velocity Rises? </a:t>
            </a:r>
          </a:p>
        </p:txBody>
      </p:sp>
      <p:sp>
        <p:nvSpPr>
          <p:cNvPr id="6" name="Content Placeholder 5"/>
          <p:cNvSpPr>
            <a:spLocks noGrp="1"/>
          </p:cNvSpPr>
          <p:nvPr>
            <p:ph idx="1"/>
          </p:nvPr>
        </p:nvSpPr>
        <p:spPr/>
        <p:txBody>
          <a:bodyPr/>
          <a:lstStyle/>
          <a:p>
            <a:r>
              <a:rPr lang="en-US" sz="2400" dirty="0"/>
              <a:t>Eventually, </a:t>
            </a:r>
            <a:r>
              <a:rPr lang="en-US" sz="2400" i="1" dirty="0"/>
              <a:t>F</a:t>
            </a:r>
            <a:r>
              <a:rPr lang="en-US" sz="2400" baseline="-25000" dirty="0"/>
              <a:t>g</a:t>
            </a:r>
            <a:r>
              <a:rPr lang="en-US" sz="2400" dirty="0"/>
              <a:t> balances and you have orbit.</a:t>
            </a:r>
          </a:p>
          <a:p>
            <a:r>
              <a:rPr lang="en-US" sz="2400" dirty="0"/>
              <a:t>When    is large enough, you achieve escape velocity.</a:t>
            </a:r>
          </a:p>
          <a:p>
            <a:r>
              <a:rPr lang="en-US" sz="2400" dirty="0"/>
              <a:t>An orbit is not fundamentally different from familiar trajectories on earth. If you launch it slowly, it falls back. If you launch it fast enough, the earth curves away from it as it falls, and it goes into orbit.</a:t>
            </a:r>
          </a:p>
          <a:p>
            <a:endParaRPr lang="en-US" sz="2400" dirty="0"/>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p>
        </p:txBody>
      </p:sp>
      <p:pic>
        <p:nvPicPr>
          <p:cNvPr id="8" name="Picture 7" descr="06_19_Figure.jpg"/>
          <p:cNvPicPr>
            <a:picLocks noChangeAspect="1"/>
          </p:cNvPicPr>
          <p:nvPr/>
        </p:nvPicPr>
        <p:blipFill rotWithShape="1">
          <a:blip r:embed="rId2" cstate="print">
            <a:extLst>
              <a:ext uri="{28A0092B-C50C-407E-A947-70E740481C1C}">
                <a14:useLocalDpi xmlns:a14="http://schemas.microsoft.com/office/drawing/2010/main" val="0"/>
              </a:ext>
            </a:extLst>
          </a:blip>
          <a:srcRect b="3025"/>
          <a:stretch/>
        </p:blipFill>
        <p:spPr>
          <a:xfrm>
            <a:off x="641667" y="3652011"/>
            <a:ext cx="4012642" cy="2851577"/>
          </a:xfrm>
          <a:prstGeom prst="rect">
            <a:avLst/>
          </a:prstGeom>
        </p:spPr>
      </p:pic>
      <p:pic>
        <p:nvPicPr>
          <p:cNvPr id="9" name="Picture 8" descr="06_20_Figure.jpg"/>
          <p:cNvPicPr>
            <a:picLocks noChangeAspect="1"/>
          </p:cNvPicPr>
          <p:nvPr/>
        </p:nvPicPr>
        <p:blipFill rotWithShape="1">
          <a:blip r:embed="rId3" cstate="print">
            <a:extLst>
              <a:ext uri="{28A0092B-C50C-407E-A947-70E740481C1C}">
                <a14:useLocalDpi xmlns:a14="http://schemas.microsoft.com/office/drawing/2010/main" val="0"/>
              </a:ext>
            </a:extLst>
          </a:blip>
          <a:srcRect b="2939"/>
          <a:stretch/>
        </p:blipFill>
        <p:spPr>
          <a:xfrm>
            <a:off x="4819845" y="3652011"/>
            <a:ext cx="4012642" cy="2829281"/>
          </a:xfrm>
          <a:prstGeom prst="rect">
            <a:avLst/>
          </a:prstGeom>
        </p:spPr>
      </p:pic>
      <p:pic>
        <p:nvPicPr>
          <p:cNvPr id="7" name="Picture 6" descr="upsil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5796" y="1740947"/>
            <a:ext cx="177027" cy="193122"/>
          </a:xfrm>
          <a:prstGeom prst="rect">
            <a:avLst/>
          </a:prstGeom>
        </p:spPr>
      </p:pic>
    </p:spTree>
    <p:extLst>
      <p:ext uri="{BB962C8B-B14F-4D97-AF65-F5344CB8AC3E}">
        <p14:creationId xmlns:p14="http://schemas.microsoft.com/office/powerpoint/2010/main" val="91184904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72984" y="1543137"/>
            <a:ext cx="7026613" cy="588914"/>
          </a:xfrm>
        </p:spPr>
        <p:txBody>
          <a:bodyPr>
            <a:noAutofit/>
          </a:bodyPr>
          <a:lstStyle/>
          <a:p>
            <a:r>
              <a:rPr lang="en-US" sz="1800" dirty="0">
                <a:latin typeface="Times New Roman" panose="02020603050405020304" pitchFamily="18" charset="0"/>
                <a:cs typeface="Times New Roman" panose="02020603050405020304" pitchFamily="18" charset="0"/>
              </a:rPr>
              <a:t>If a satellite is in a circular orbit with speed </a:t>
            </a:r>
            <a:r>
              <a:rPr lang="en-US" sz="1800" i="1" dirty="0" err="1">
                <a:latin typeface="Times New Roman" panose="02020603050405020304" pitchFamily="18" charset="0"/>
                <a:cs typeface="Times New Roman" panose="02020603050405020304" pitchFamily="18" charset="0"/>
              </a:rPr>
              <a:t>v</a:t>
            </a:r>
            <a:r>
              <a:rPr lang="en-US" sz="1800" baseline="-25000" dirty="0" err="1">
                <a:latin typeface="Times New Roman" panose="02020603050405020304" pitchFamily="18" charset="0"/>
                <a:cs typeface="Times New Roman" panose="02020603050405020304" pitchFamily="18" charset="0"/>
              </a:rPr>
              <a:t>orbit</a:t>
            </a:r>
            <a:r>
              <a:rPr lang="en-US" sz="1800" dirty="0">
                <a:latin typeface="Times New Roman" panose="02020603050405020304" pitchFamily="18" charset="0"/>
                <a:cs typeface="Times New Roman" panose="02020603050405020304" pitchFamily="18" charset="0"/>
              </a:rPr>
              <a:t>, the gravitational force provides the centripetal force needed to keep it moving in a circular path. </a:t>
            </a:r>
          </a:p>
        </p:txBody>
      </p:sp>
      <p:pic>
        <p:nvPicPr>
          <p:cNvPr id="9" name="Picture 8" descr="06_21_Figure.jpg"/>
          <p:cNvPicPr>
            <a:picLocks noChangeAspect="1"/>
          </p:cNvPicPr>
          <p:nvPr/>
        </p:nvPicPr>
        <p:blipFill rotWithShape="1">
          <a:blip r:embed="rId2" cstate="print">
            <a:extLst>
              <a:ext uri="{28A0092B-C50C-407E-A947-70E740481C1C}">
                <a14:useLocalDpi xmlns:a14="http://schemas.microsoft.com/office/drawing/2010/main" val="0"/>
              </a:ext>
            </a:extLst>
          </a:blip>
          <a:srcRect b="5402"/>
          <a:stretch/>
        </p:blipFill>
        <p:spPr>
          <a:xfrm>
            <a:off x="2721290" y="2162960"/>
            <a:ext cx="3718878" cy="1443597"/>
          </a:xfrm>
          <a:prstGeom prst="rect">
            <a:avLst/>
          </a:prstGeom>
        </p:spPr>
      </p:pic>
      <p:sp>
        <p:nvSpPr>
          <p:cNvPr id="10" name="TextBox 9"/>
          <p:cNvSpPr txBox="1"/>
          <p:nvPr/>
        </p:nvSpPr>
        <p:spPr>
          <a:xfrm>
            <a:off x="3407914" y="1049430"/>
            <a:ext cx="2323072" cy="415498"/>
          </a:xfrm>
          <a:prstGeom prst="rect">
            <a:avLst/>
          </a:prstGeom>
          <a:no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Circular Satellite Orb</a:t>
            </a:r>
            <a:r>
              <a:rPr lang="en-US" sz="2100" dirty="0">
                <a:latin typeface="Times New Roman" panose="02020603050405020304" pitchFamily="18" charset="0"/>
                <a:cs typeface="Times New Roman" panose="02020603050405020304" pitchFamily="18" charset="0"/>
              </a:rPr>
              <a:t>it</a:t>
            </a:r>
          </a:p>
        </p:txBody>
      </p:sp>
      <mc:AlternateContent xmlns:mc="http://schemas.openxmlformats.org/markup-compatibility/2006" xmlns:a14="http://schemas.microsoft.com/office/drawing/2010/main">
        <mc:Choice Requires="a14">
          <p:sp>
            <p:nvSpPr>
              <p:cNvPr id="5" name="TextBox 4"/>
              <p:cNvSpPr txBox="1"/>
              <p:nvPr/>
            </p:nvSpPr>
            <p:spPr>
              <a:xfrm>
                <a:off x="972984" y="3802494"/>
                <a:ext cx="3231462" cy="1926361"/>
              </a:xfrm>
              <a:prstGeom prst="rect">
                <a:avLst/>
              </a:prstGeom>
              <a:noFill/>
              <a:ln>
                <a:solidFill>
                  <a:schemeClr val="tx1"/>
                </a:solidFill>
              </a:ln>
            </p:spPr>
            <p:txBody>
              <a:bodyPr wrap="none" rtlCol="0">
                <a:spAutoFit/>
              </a:bodyPr>
              <a:lstStyle/>
              <a:p>
                <a:r>
                  <a:rPr lang="en-US" dirty="0"/>
                  <a:t>    </a:t>
                </a:r>
                <a:r>
                  <a:rPr lang="en-US" dirty="0">
                    <a:latin typeface="Times New Roman" panose="02020603050405020304" pitchFamily="18" charset="0"/>
                    <a:cs typeface="Times New Roman" panose="02020603050405020304" pitchFamily="18" charset="0"/>
                  </a:rPr>
                  <a:t>The orbital speed of a satellite</a:t>
                </a:r>
              </a:p>
              <a:p>
                <a:endParaRPr lang="en-US" sz="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f>
                        <m:fPr>
                          <m:ctrlPr>
                            <a:rPr lang="en-US" i="1">
                              <a:latin typeface="Cambria Math" panose="02040503050406030204" pitchFamily="18" charset="0"/>
                            </a:rPr>
                          </m:ctrlPr>
                        </m:fPr>
                        <m:num>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𝐸</m:t>
                              </m:r>
                            </m:sub>
                          </m:sSub>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𝑟𝑎𝑑</m:t>
                          </m:r>
                        </m:sub>
                      </m:sSub>
                      <m:r>
                        <a:rPr lang="en-US" i="1">
                          <a:latin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𝑟</m:t>
                          </m:r>
                        </m:den>
                      </m:f>
                      <m:r>
                        <a:rPr lang="en-US" i="1">
                          <a:latin typeface="Cambria Math" panose="02040503050406030204" pitchFamily="18" charset="0"/>
                        </a:rPr>
                        <m:t>     </m:t>
                      </m:r>
                    </m:oMath>
                  </m:oMathPara>
                </a14:m>
                <a:endParaRPr lang="en-US" i="1" dirty="0">
                  <a:latin typeface="Cambria Math" panose="02040503050406030204" pitchFamily="18" charset="0"/>
                </a:endParaRPr>
              </a:p>
              <a:p>
                <a:endParaRPr lang="en-US" sz="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𝑜𝑟𝑏𝑖𝑡</m:t>
                          </m:r>
                        </m:sub>
                      </m:sSub>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𝐺</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𝐸</m:t>
                                  </m:r>
                                </m:sub>
                              </m:sSub>
                            </m:num>
                            <m:den>
                              <m:r>
                                <a:rPr lang="en-US" i="1">
                                  <a:latin typeface="Cambria Math" panose="02040503050406030204" pitchFamily="18" charset="0"/>
                                  <a:ea typeface="Cambria Math" panose="02040503050406030204" pitchFamily="18" charset="0"/>
                                </a:rPr>
                                <m:t>𝑟</m:t>
                              </m:r>
                            </m:den>
                          </m:f>
                        </m:e>
                      </m:ra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72984" y="3802494"/>
                <a:ext cx="3231462" cy="1926361"/>
              </a:xfrm>
              <a:prstGeom prst="rect">
                <a:avLst/>
              </a:prstGeom>
              <a:blipFill>
                <a:blip r:embed="rId3"/>
                <a:stretch>
                  <a:fillRect t="-18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55530" y="3809140"/>
                <a:ext cx="3369897" cy="1890967"/>
              </a:xfrm>
              <a:prstGeom prst="rect">
                <a:avLst/>
              </a:prstGeom>
              <a:noFill/>
              <a:ln>
                <a:solidFill>
                  <a:schemeClr val="tx1"/>
                </a:solidFill>
              </a:ln>
            </p:spPr>
            <p:txBody>
              <a:bodyPr wrap="none" rtlCol="0">
                <a:spAutoFit/>
              </a:bodyPr>
              <a:lstStyle/>
              <a:p>
                <a:r>
                  <a:rPr lang="en-US" dirty="0"/>
                  <a:t>        </a:t>
                </a:r>
                <a:r>
                  <a:rPr lang="en-US" dirty="0">
                    <a:latin typeface="Times New Roman" panose="02020603050405020304" pitchFamily="18" charset="0"/>
                    <a:cs typeface="Times New Roman" panose="02020603050405020304" pitchFamily="18" charset="0"/>
                  </a:rPr>
                  <a:t>The period of a satellite</a:t>
                </a:r>
              </a:p>
              <a:p>
                <a:endParaRPr lang="en-US" sz="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𝑟</m:t>
                          </m:r>
                        </m:num>
                        <m:den>
                          <m:r>
                            <a:rPr lang="en-US" i="1">
                              <a:latin typeface="Cambria Math" panose="02040503050406030204" pitchFamily="18" charset="0"/>
                            </a:rPr>
                            <m:t>𝑇</m:t>
                          </m:r>
                        </m:den>
                      </m:f>
                    </m:oMath>
                  </m:oMathPara>
                </a14:m>
                <a:endParaRPr lang="en-US" i="1" dirty="0">
                  <a:latin typeface="Cambria Math" panose="02040503050406030204" pitchFamily="18" charset="0"/>
                </a:endParaRPr>
              </a:p>
              <a:p>
                <a:endParaRPr lang="en-US" sz="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𝑟</m:t>
                          </m:r>
                        </m:num>
                        <m:den>
                          <m:r>
                            <a:rPr lang="en-US" i="1">
                              <a:latin typeface="Cambria Math" panose="02040503050406030204" pitchFamily="18" charset="0"/>
                              <a:ea typeface="Cambria Math" panose="02040503050406030204" pitchFamily="18" charset="0"/>
                            </a:rPr>
                            <m:t>𝑣</m:t>
                          </m:r>
                        </m:den>
                      </m:f>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𝑟</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𝑟</m:t>
                              </m:r>
                            </m:num>
                            <m:den>
                              <m:r>
                                <a:rPr lang="en-US" i="1">
                                  <a:latin typeface="Cambria Math" panose="02040503050406030204" pitchFamily="18" charset="0"/>
                                  <a:ea typeface="Cambria Math" panose="02040503050406030204" pitchFamily="18" charset="0"/>
                                </a:rPr>
                                <m:t>𝐺</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𝐸</m:t>
                                  </m:r>
                                </m:sub>
                              </m:sSub>
                            </m:den>
                          </m:f>
                        </m:e>
                      </m:ra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3/2</m:t>
                              </m:r>
                            </m:sup>
                          </m:sSup>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𝐺</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𝐸</m:t>
                                  </m:r>
                                </m:sub>
                              </m:sSub>
                            </m:e>
                          </m:rad>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755530" y="3809140"/>
                <a:ext cx="3369897" cy="1890967"/>
              </a:xfrm>
              <a:prstGeom prst="rect">
                <a:avLst/>
              </a:prstGeom>
              <a:blipFill>
                <a:blip r:embed="rId4"/>
                <a:stretch>
                  <a:fillRect t="-1923"/>
                </a:stretch>
              </a:blipFill>
              <a:ln>
                <a:solidFill>
                  <a:schemeClr val="tx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A710F675-8A6E-4F8D-A3B5-42EFD86BB93E}"/>
              </a:ext>
            </a:extLst>
          </p:cNvPr>
          <p:cNvSpPr txBox="1"/>
          <p:nvPr/>
        </p:nvSpPr>
        <p:spPr>
          <a:xfrm>
            <a:off x="5981350" y="6329493"/>
            <a:ext cx="3087149"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265867861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a:solidFill>
                  <a:srgbClr val="FF0000"/>
                </a:solidFill>
              </a:rPr>
              <a:t>Circular Satellite Orbit Velocity</a:t>
            </a:r>
          </a:p>
        </p:txBody>
      </p:sp>
      <p:sp>
        <p:nvSpPr>
          <p:cNvPr id="6" name="Content Placeholder 5"/>
          <p:cNvSpPr>
            <a:spLocks noGrp="1"/>
          </p:cNvSpPr>
          <p:nvPr>
            <p:ph idx="1"/>
          </p:nvPr>
        </p:nvSpPr>
        <p:spPr/>
        <p:txBody>
          <a:bodyPr/>
          <a:lstStyle/>
          <a:p>
            <a:r>
              <a:rPr lang="en-US" dirty="0"/>
              <a:t>If a satellite is in a perfect circular orbit with speed   </a:t>
            </a:r>
            <a:r>
              <a:rPr lang="en-US" baseline="-25000" dirty="0"/>
              <a:t>orbit</a:t>
            </a:r>
            <a:r>
              <a:rPr lang="en-US" dirty="0"/>
              <a:t>, the gravitational force provides the centripetal force needed to keep it moving in a circular path. </a:t>
            </a:r>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p>
        </p:txBody>
      </p:sp>
      <p:pic>
        <p:nvPicPr>
          <p:cNvPr id="9" name="Picture 8" descr="06_21_Figure.jpg"/>
          <p:cNvPicPr>
            <a:picLocks noChangeAspect="1"/>
          </p:cNvPicPr>
          <p:nvPr/>
        </p:nvPicPr>
        <p:blipFill rotWithShape="1">
          <a:blip r:embed="rId2">
            <a:extLst>
              <a:ext uri="{28A0092B-C50C-407E-A947-70E740481C1C}">
                <a14:useLocalDpi xmlns:a14="http://schemas.microsoft.com/office/drawing/2010/main" val="0"/>
              </a:ext>
            </a:extLst>
          </a:blip>
          <a:srcRect b="5402"/>
          <a:stretch/>
        </p:blipFill>
        <p:spPr>
          <a:xfrm>
            <a:off x="1336228" y="2990200"/>
            <a:ext cx="6462401" cy="2508580"/>
          </a:xfrm>
          <a:prstGeom prst="rect">
            <a:avLst/>
          </a:prstGeom>
        </p:spPr>
      </p:pic>
      <p:pic>
        <p:nvPicPr>
          <p:cNvPr id="4" name="Picture 3" descr="1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6" y="5506220"/>
            <a:ext cx="7870091" cy="1039446"/>
          </a:xfrm>
          <a:prstGeom prst="rect">
            <a:avLst/>
          </a:prstGeom>
        </p:spPr>
      </p:pic>
      <p:pic>
        <p:nvPicPr>
          <p:cNvPr id="8" name="Picture 7" descr="upsil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6084" y="1767319"/>
            <a:ext cx="194730" cy="212434"/>
          </a:xfrm>
          <a:prstGeom prst="rect">
            <a:avLst/>
          </a:prstGeom>
        </p:spPr>
      </p:pic>
    </p:spTree>
    <p:extLst>
      <p:ext uri="{BB962C8B-B14F-4D97-AF65-F5344CB8AC3E}">
        <p14:creationId xmlns:p14="http://schemas.microsoft.com/office/powerpoint/2010/main" val="122786924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pPr eaLnBrk="1" hangingPunct="1"/>
            <a:r>
              <a:rPr lang="en-US" altLang="zh-CN" dirty="0">
                <a:solidFill>
                  <a:srgbClr val="FF0000"/>
                </a:solidFill>
              </a:rPr>
              <a:t>Circular orbit period</a:t>
            </a:r>
          </a:p>
        </p:txBody>
      </p:sp>
      <p:sp>
        <p:nvSpPr>
          <p:cNvPr id="24579" name="Rectangle 3"/>
          <p:cNvSpPr>
            <a:spLocks noChangeArrowheads="1"/>
          </p:cNvSpPr>
          <p:nvPr/>
        </p:nvSpPr>
        <p:spPr bwMode="auto">
          <a:xfrm>
            <a:off x="685800" y="1066800"/>
            <a:ext cx="7769225" cy="82550"/>
          </a:xfrm>
          <a:prstGeom prst="rect">
            <a:avLst/>
          </a:prstGeom>
          <a:solidFill>
            <a:schemeClr val="tx1"/>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24580" name="Picture 4" descr="Figure12_14"/>
          <p:cNvPicPr>
            <a:picLocks noChangeAspect="1" noChangeArrowheads="1"/>
          </p:cNvPicPr>
          <p:nvPr/>
        </p:nvPicPr>
        <p:blipFill>
          <a:blip r:embed="rId2">
            <a:extLst>
              <a:ext uri="{28A0092B-C50C-407E-A947-70E740481C1C}">
                <a14:useLocalDpi xmlns:a14="http://schemas.microsoft.com/office/drawing/2010/main" val="0"/>
              </a:ext>
            </a:extLst>
          </a:blip>
          <a:srcRect l="1437" t="-549"/>
          <a:stretch>
            <a:fillRect/>
          </a:stretch>
        </p:blipFill>
        <p:spPr bwMode="auto">
          <a:xfrm>
            <a:off x="158692" y="1502044"/>
            <a:ext cx="668337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1" name="Object 5"/>
          <p:cNvGraphicFramePr>
            <a:graphicFrameLocks noChangeAspect="1"/>
          </p:cNvGraphicFramePr>
          <p:nvPr/>
        </p:nvGraphicFramePr>
        <p:xfrm>
          <a:off x="5105400" y="1295401"/>
          <a:ext cx="1676400" cy="1090320"/>
        </p:xfrm>
        <a:graphic>
          <a:graphicData uri="http://schemas.openxmlformats.org/presentationml/2006/ole">
            <mc:AlternateContent xmlns:mc="http://schemas.openxmlformats.org/markup-compatibility/2006">
              <mc:Choice xmlns:v="urn:schemas-microsoft-com:vml" Requires="v">
                <p:oleObj name="Equation" r:id="rId3" imgW="1054100" imgH="685800" progId="Equation.DSMT4">
                  <p:embed/>
                </p:oleObj>
              </mc:Choice>
              <mc:Fallback>
                <p:oleObj name="Equation" r:id="rId3" imgW="1054100" imgH="685800" progId="Equation.DSMT4">
                  <p:embed/>
                  <p:pic>
                    <p:nvPicPr>
                      <p:cNvPr id="245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95401"/>
                        <a:ext cx="1676400" cy="1090320"/>
                      </a:xfrm>
                      <a:prstGeom prst="rect">
                        <a:avLst/>
                      </a:prstGeom>
                      <a:noFill/>
                      <a:ln>
                        <a:noFill/>
                      </a:ln>
                      <a:effectLst/>
                    </p:spPr>
                  </p:pic>
                </p:oleObj>
              </mc:Fallback>
            </mc:AlternateContent>
          </a:graphicData>
        </a:graphic>
      </p:graphicFrame>
      <p:graphicFrame>
        <p:nvGraphicFramePr>
          <p:cNvPr id="24582" name="Object 6"/>
          <p:cNvGraphicFramePr>
            <a:graphicFrameLocks noChangeAspect="1"/>
          </p:cNvGraphicFramePr>
          <p:nvPr/>
        </p:nvGraphicFramePr>
        <p:xfrm>
          <a:off x="4921250" y="2971800"/>
          <a:ext cx="4102100" cy="1077913"/>
        </p:xfrm>
        <a:graphic>
          <a:graphicData uri="http://schemas.openxmlformats.org/presentationml/2006/ole">
            <mc:AlternateContent xmlns:mc="http://schemas.openxmlformats.org/markup-compatibility/2006">
              <mc:Choice xmlns:v="urn:schemas-microsoft-com:vml" Requires="v">
                <p:oleObj name="Equation" r:id="rId5" imgW="1981080" imgH="520560" progId="Equation.DSMT4">
                  <p:embed/>
                </p:oleObj>
              </mc:Choice>
              <mc:Fallback>
                <p:oleObj name="Equation" r:id="rId5" imgW="1981080" imgH="520560" progId="Equation.DSMT4">
                  <p:embed/>
                  <p:pic>
                    <p:nvPicPr>
                      <p:cNvPr id="24582" name="Object 6"/>
                      <p:cNvPicPr>
                        <a:picLocks noChangeAspect="1" noChangeArrowheads="1"/>
                      </p:cNvPicPr>
                      <p:nvPr/>
                    </p:nvPicPr>
                    <p:blipFill>
                      <a:blip r:embed="rId6"/>
                      <a:srcRect/>
                      <a:stretch>
                        <a:fillRect/>
                      </a:stretch>
                    </p:blipFill>
                    <p:spPr bwMode="auto">
                      <a:xfrm>
                        <a:off x="4921250" y="2971800"/>
                        <a:ext cx="410210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TextBox 6"/>
          <p:cNvSpPr txBox="1">
            <a:spLocks noChangeArrowheads="1"/>
          </p:cNvSpPr>
          <p:nvPr/>
        </p:nvSpPr>
        <p:spPr bwMode="auto">
          <a:xfrm>
            <a:off x="4800600" y="44196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The larger r then slower the speed and the larger the period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875" y="2286000"/>
            <a:ext cx="4063083" cy="242056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0" y="1015823"/>
                <a:ext cx="7444602" cy="58421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sng"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Example 6.10</a:t>
                </a:r>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Earth mass </a:t>
                </a:r>
                <a14:m>
                  <m:oMath xmlns:m="http://schemas.openxmlformats.org/officeDocument/2006/math">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5.98</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24</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radius </a:t>
                </a:r>
                <a14:m>
                  <m:oMath xmlns:m="http://schemas.openxmlformats.org/officeDocument/2006/math">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6380</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𝑘𝑚</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𝑟</m:t>
                    </m:r>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=6380</m:t>
                    </m:r>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𝑘𝑚</m:t>
                    </m:r>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+300</m:t>
                    </m:r>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𝑘𝑚</m:t>
                    </m:r>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=6.68</m:t>
                    </m:r>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6</m:t>
                        </m:r>
                      </m:sup>
                    </m:sSup>
                    <m:r>
                      <a:rPr kumimoji="1" 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𝑘𝑚</m:t>
                    </m:r>
                  </m:oMath>
                </a14:m>
                <a:endPar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 What is the speed?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sSup>
                          <m:sSup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p>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num>
                      <m:den>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den>
                    </m:f>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num>
                      <m:den>
                        <m:sSup>
                          <m:sSupPr>
                            <m:ctrlP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oMath>
                </a14:m>
                <a:endParaRPr kumimoji="1"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a:t>
                </a:r>
                <a14:m>
                  <m:oMath xmlns:m="http://schemas.openxmlformats.org/officeDocument/2006/math">
                    <m:r>
                      <a:rPr kumimoji="1" 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𝑣</m:t>
                    </m:r>
                    <m:r>
                      <a:rPr kumimoji="1" 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ad>
                      <m:radPr>
                        <m:degHide m:val="on"/>
                        <m:ctrlPr>
                          <a:rPr kumimoji="1" lang="en-US" sz="2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radPr>
                      <m:deg/>
                      <m:e>
                        <m:r>
                          <a:rPr kumimoji="1" lang="en-US" alt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sz="2800" b="0" i="1" u="none" strike="noStrike" kern="1200" cap="none" spc="0" normalizeH="0" baseline="0" noProof="0">
                                    <a:ln>
                                      <a:noFill/>
                                    </a:ln>
                                    <a:solidFill>
                                      <a:srgbClr val="FF0000"/>
                                    </a:solidFill>
                                    <a:effectLst/>
                                    <a:uLnTx/>
                                    <a:uFillTx/>
                                    <a:latin typeface="Cambria Math" panose="02040503050406030204" pitchFamily="18" charset="0"/>
                                    <a:cs typeface="+mn-cs"/>
                                  </a:rPr>
                                  <m:t>𝑀</m:t>
                                </m:r>
                              </m:e>
                              <m:sub>
                                <m:r>
                                  <a:rPr kumimoji="1" lang="en-US" sz="2800" b="0" i="1" u="none" strike="noStrike" kern="1200" cap="none" spc="0" normalizeH="0" baseline="0" noProof="0">
                                    <a:ln>
                                      <a:noFill/>
                                    </a:ln>
                                    <a:solidFill>
                                      <a:srgbClr val="FF0000"/>
                                    </a:solidFill>
                                    <a:effectLst/>
                                    <a:uLnTx/>
                                    <a:uFillTx/>
                                    <a:latin typeface="Cambria Math" panose="02040503050406030204" pitchFamily="18" charset="0"/>
                                    <a:cs typeface="+mn-cs"/>
                                  </a:rPr>
                                  <m:t>𝐸</m:t>
                                </m:r>
                              </m:sub>
                            </m:sSub>
                          </m:num>
                          <m:den>
                            <m:r>
                              <a:rPr kumimoji="1" lang="en-US" alt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𝑟</m:t>
                            </m:r>
                          </m:den>
                        </m:f>
                      </m:e>
                    </m:rad>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=7730</m:t>
                    </m:r>
                    <m:f>
                      <m:fPr>
                        <m:ctrlP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den>
                    </m:f>
                  </m:oMath>
                </a14:m>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b) When is the period?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num>
                      <m:den>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den>
                    </m:f>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(6.68</m:t>
                        </m:r>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6</m:t>
                            </m:r>
                          </m:sup>
                        </m:sSup>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7730</m:t>
                        </m:r>
                      </m:den>
                    </m:f>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=5430 </m:t>
                    </m:r>
                    <m:r>
                      <a:rPr kumimoji="1" lang="en-US" alt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𝑠</m:t>
                    </m:r>
                  </m:oMath>
                </a14:m>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 What is the radial acceleration?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𝑟𝑎𝑑</m:t>
                        </m:r>
                      </m:sub>
                    </m:sSub>
                    <m:r>
                      <a:rPr kumimoji="1" lang="en-US" alt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(7730)</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num>
                      <m:den>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6.68</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6</m:t>
                            </m:r>
                          </m:sup>
                        </m:sSup>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=8.95</m:t>
                    </m:r>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num>
                      <m:den>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𝑠</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0" y="1015823"/>
                <a:ext cx="7444602" cy="5842177"/>
              </a:xfrm>
              <a:prstGeom prst="rect">
                <a:avLst/>
              </a:prstGeom>
              <a:blipFill>
                <a:blip r:embed="rId3"/>
                <a:stretch>
                  <a:fillRect l="-1229" t="-835"/>
                </a:stretch>
              </a:blipFill>
            </p:spPr>
            <p:txBody>
              <a:bodyPr/>
              <a:lstStyle/>
              <a:p>
                <a:r>
                  <a:rPr lang="en-US">
                    <a:noFill/>
                  </a:rPr>
                  <a:t> </a:t>
                </a:r>
              </a:p>
            </p:txBody>
          </p:sp>
        </mc:Fallback>
      </mc:AlternateContent>
      <p:sp>
        <p:nvSpPr>
          <p:cNvPr id="7" name="TextBox 2"/>
          <p:cNvSpPr txBox="1">
            <a:spLocks noChangeArrowheads="1"/>
          </p:cNvSpPr>
          <p:nvPr/>
        </p:nvSpPr>
        <p:spPr bwMode="auto">
          <a:xfrm>
            <a:off x="3200400" y="431048"/>
            <a:ext cx="2990691"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Weather Satellite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1727" y="454070"/>
            <a:ext cx="4724400" cy="222509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0053" y="2548455"/>
                <a:ext cx="10820400" cy="4375044"/>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LcParenR"/>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Height above the surface of Earth.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Earth mass </a:t>
                </a:r>
                <a14:m>
                  <m:oMath xmlns:m="http://schemas.openxmlformats.org/officeDocument/2006/math">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24</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radius </a:t>
                </a:r>
                <a14:m>
                  <m:oMath xmlns:m="http://schemas.openxmlformats.org/officeDocument/2006/math">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6380</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𝑘𝑚</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num>
                      <m:den>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den>
                    </m:f>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num>
                      <m:den>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14:m>
                  <m:oMath xmlns:m="http://schemas.openxmlformats.org/officeDocument/2006/math">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den>
                    </m:f>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t>
                </a:r>
                <a14:m>
                  <m:oMath xmlns:m="http://schemas.openxmlformats.org/officeDocument/2006/math">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𝑑𝑎𝑦</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=86400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𝑠𝑒𝑐</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num>
                        <m:den>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 </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𝐺</m:t>
                          </m:r>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=7.54</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22</m:t>
                          </m:r>
                        </m:sup>
                      </m:sSup>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r>
                        <a:rPr kumimoji="1" lang="en-US" alt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m:oMathPara>
                </a14:m>
                <a:endParaRPr kumimoji="1" lang="en-US" alt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14:m>
                  <m:oMath xmlns:m="http://schemas.openxmlformats.org/officeDocument/2006/math">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=4.23</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7</m:t>
                        </m:r>
                      </m:sup>
                    </m:s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oMath>
                </a14:m>
                <a:endPar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		</a:t>
                </a: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sym typeface="Wingdings" panose="05000000000000000000" pitchFamily="2" charset="2"/>
                  </a:rPr>
                  <a:t> </a:t>
                </a:r>
                <a14:m>
                  <m:oMath xmlns:m="http://schemas.openxmlformats.org/officeDocument/2006/math">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h</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oMath>
                </a14:m>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=36000 km</a:t>
                </a:r>
                <a14:m>
                  <m:oMath xmlns:m="http://schemas.openxmlformats.org/officeDocument/2006/math">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en-US" sz="2400" b="0" i="1" u="none" strike="noStrike" kern="1200" cap="none" spc="0" normalizeH="0" baseline="0" noProof="0" smtClean="0">
                        <a:ln>
                          <a:noFill/>
                        </a:ln>
                        <a:solidFill>
                          <a:srgbClr val="FF0000"/>
                        </a:solidFill>
                        <a:effectLst/>
                        <a:uLnTx/>
                        <a:uFillTx/>
                        <a:latin typeface="Cambria Math"/>
                        <a:ea typeface="Cambria Math" panose="02040503050406030204" pitchFamily="18" charset="0"/>
                        <a:cs typeface="+mn-cs"/>
                      </a:rPr>
                      <m:t>6</m:t>
                    </m:r>
                    <m:sSub>
                      <m:sSubPr>
                        <m:ctrlPr>
                          <a:rPr kumimoji="1" 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𝑟</m:t>
                        </m:r>
                      </m:e>
                      <m:sub>
                        <m:r>
                          <a:rPr kumimoji="1" 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𝐸</m:t>
                        </m:r>
                      </m:sub>
                    </m:sSub>
                  </m:oMath>
                </a14:m>
                <a:endPar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n-cs"/>
                  </a:rPr>
                  <a:t>b) What is the velocity?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a:t>
                </a:r>
                <a14:m>
                  <m:oMath xmlns:m="http://schemas.openxmlformats.org/officeDocument/2006/math">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num>
                          <m:den>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m:t>
                            </m:r>
                          </m:den>
                        </m:f>
                      </m:e>
                    </m:rad>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=3070</m:t>
                    </m:r>
                    <m:f>
                      <m:f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den>
                    </m:f>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20053" y="2548455"/>
                <a:ext cx="10820400" cy="4375044"/>
              </a:xfrm>
              <a:prstGeom prst="rect">
                <a:avLst/>
              </a:prstGeom>
              <a:blipFill>
                <a:blip r:embed="rId3"/>
                <a:stretch>
                  <a:fillRect l="-901" t="-1114"/>
                </a:stretch>
              </a:blipFill>
            </p:spPr>
            <p:txBody>
              <a:bodyPr/>
              <a:lstStyle/>
              <a:p>
                <a:r>
                  <a:rPr lang="en-US">
                    <a:noFill/>
                  </a:rPr>
                  <a:t> </a:t>
                </a:r>
              </a:p>
            </p:txBody>
          </p:sp>
        </mc:Fallback>
      </mc:AlternateContent>
      <p:sp>
        <p:nvSpPr>
          <p:cNvPr id="6" name="TextBox 2"/>
          <p:cNvSpPr txBox="1">
            <a:spLocks noChangeArrowheads="1"/>
          </p:cNvSpPr>
          <p:nvPr/>
        </p:nvSpPr>
        <p:spPr bwMode="auto">
          <a:xfrm>
            <a:off x="381000" y="0"/>
            <a:ext cx="850585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Geo-synchronous Satellite (at the equator of Earth)</a:t>
            </a:r>
          </a:p>
        </p:txBody>
      </p:sp>
      <p:sp>
        <p:nvSpPr>
          <p:cNvPr id="3" name="TextBox 2"/>
          <p:cNvSpPr txBox="1"/>
          <p:nvPr/>
        </p:nvSpPr>
        <p:spPr>
          <a:xfrm>
            <a:off x="6858001" y="1295400"/>
            <a:ext cx="176350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mn-cs"/>
              </a:rPr>
              <a:t>Not to scale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Calculations of Satellite Motion –</a:t>
            </a:r>
            <a:br>
              <a:rPr lang="en-US" sz="3400" dirty="0"/>
            </a:br>
            <a:r>
              <a:rPr lang="en-US" sz="3400" dirty="0"/>
              <a:t>Example 6.10 (</a:t>
            </a:r>
            <a:r>
              <a:rPr lang="en-US" sz="2000" dirty="0">
                <a:solidFill>
                  <a:srgbClr val="FF0000"/>
                </a:solidFill>
              </a:rPr>
              <a:t>not Geo-synchronous</a:t>
            </a:r>
            <a:r>
              <a:rPr lang="en-US" sz="3400" dirty="0"/>
              <a:t>)</a:t>
            </a:r>
            <a:endParaRPr lang="en-IN" sz="3400" dirty="0"/>
          </a:p>
        </p:txBody>
      </p:sp>
      <p:sp>
        <p:nvSpPr>
          <p:cNvPr id="3" name="Content Placeholder 2"/>
          <p:cNvSpPr>
            <a:spLocks noGrp="1"/>
          </p:cNvSpPr>
          <p:nvPr>
            <p:ph sz="quarter" idx="13"/>
          </p:nvPr>
        </p:nvSpPr>
        <p:spPr>
          <a:xfrm>
            <a:off x="457200" y="1556327"/>
            <a:ext cx="8229600" cy="1212752"/>
          </a:xfrm>
        </p:spPr>
        <p:txBody>
          <a:bodyPr/>
          <a:lstStyle/>
          <a:p>
            <a:r>
              <a:rPr lang="en-US" sz="2200" dirty="0"/>
              <a:t>Work on an example of a relay designed to stay in orbit permanently.</a:t>
            </a:r>
          </a:p>
          <a:p>
            <a:r>
              <a:rPr lang="en-US" sz="2200" dirty="0"/>
              <a:t>See the worked example on page 169.</a:t>
            </a:r>
          </a:p>
        </p:txBody>
      </p:sp>
      <p:pic>
        <p:nvPicPr>
          <p:cNvPr id="5" name="Picture 4" descr="The satellite is shown orbiting the earth from example 6.10. The satellite consists of vector lower v as an arrow that points from origin to the left along the orbit, and vector lower a sub rad as a vertical arrow that points from origin toward the earth. The distance from the center of earth to its outer edge is 6,380 kilometers. The distance from the center of earth to the satellite's orbit is 6,680 kilometers. The distance from the edge of earth to the satellite's orbit is 300 kilometers. M sub e = 5.98 times 10 to the 20 fourth power kil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385" y="2951475"/>
            <a:ext cx="5701563" cy="3370439"/>
          </a:xfrm>
          <a:prstGeom prst="rect">
            <a:avLst/>
          </a:prstGeom>
        </p:spPr>
      </p:pic>
    </p:spTree>
    <p:extLst>
      <p:ext uri="{BB962C8B-B14F-4D97-AF65-F5344CB8AC3E}">
        <p14:creationId xmlns:p14="http://schemas.microsoft.com/office/powerpoint/2010/main" val="3690620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2705-55D2-7F20-9373-57BFBE596EB7}"/>
              </a:ext>
            </a:extLst>
          </p:cNvPr>
          <p:cNvSpPr>
            <a:spLocks noGrp="1"/>
          </p:cNvSpPr>
          <p:nvPr>
            <p:ph type="title"/>
          </p:nvPr>
        </p:nvSpPr>
        <p:spPr/>
        <p:txBody>
          <a:bodyPr>
            <a:normAutofit/>
          </a:bodyPr>
          <a:lstStyle/>
          <a:p>
            <a:r>
              <a:rPr lang="en-US" sz="2800" dirty="0">
                <a:solidFill>
                  <a:srgbClr val="FF0000"/>
                </a:solidFill>
              </a:rPr>
              <a:t>Satellite   motion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E0AB60-2BF3-4270-D2F2-8E78E74EE68F}"/>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An artificial satellite is orbiting the earth (M earth = 5.97E+24 kg and radius = 38E+6 m) in a circular orbit. If the orbital speed of the satellite is 4000 m/s, what is the radius of the satellite’s orbit (measured from the center of the earth)?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Solution: Here we use combine two equations given to us. The first is the relationship between linear velocity and the radius &amp; period of rotation of an object in circular motion:</a:t>
                </a:r>
              </a:p>
              <a:p>
                <a:pPr marL="0" marR="0">
                  <a:lnSpc>
                    <a:spcPct val="107000"/>
                  </a:lnSpc>
                  <a:spcBef>
                    <a:spcPts val="0"/>
                  </a:spcBef>
                  <a:spcAft>
                    <a:spcPts val="800"/>
                  </a:spcAft>
                </a:pP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𝑣</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r>
                          <a:rPr lang="en-US" sz="2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𝑟</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𝑇</m:t>
                        </m:r>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The second equation is the period of orbit of a satellite: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𝑟</m:t>
                            </m:r>
                          </m:e>
                          <m:sup>
                            <m:f>
                              <m:fPr>
                                <m:type m:val="skw"/>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𝐺</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e>
                        </m:ra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If we arrange this second equation, we find that we can substitute in the linear velocity: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𝑇</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𝑟</m:t>
                        </m:r>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𝑟</m:t>
                            </m:r>
                          </m:e>
                          <m:sup>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𝐺</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e>
                        </m:rad>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𝑣</m:t>
                        </m:r>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𝑟</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𝐺</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den>
                        </m:f>
                      </m:e>
                    </m:rad>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We are given G from the formula sheet (6.67E-11 N*m</a:t>
                </a:r>
                <a:r>
                  <a:rPr lang="en-US" sz="2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*kg</a:t>
                </a:r>
                <a:r>
                  <a:rPr lang="en-US" sz="2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and the values of M</a:t>
                </a:r>
                <a:r>
                  <a:rPr lang="en-US" sz="2800" baseline="-25000" dirty="0">
                    <a:effectLst/>
                    <a:latin typeface="Calibri" panose="020F0502020204030204" pitchFamily="34" charset="0"/>
                    <a:ea typeface="Times New Roman" panose="02020603050405020304" pitchFamily="18" charset="0"/>
                    <a:cs typeface="Times New Roman" panose="02020603050405020304" pitchFamily="18" charset="0"/>
                  </a:rPr>
                  <a:t>e</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(5.97E+24 kg) and v (4000 m/s) in the problem. We can re-arrange the equation to solve for r, and we get: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𝐺</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num>
                      <m:den>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6.67×</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−11</m:t>
                                </m:r>
                              </m:sup>
                            </m:sSup>
                          </m:e>
                        </m:d>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5.97×</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24</m:t>
                                </m:r>
                              </m:sup>
                            </m:sSup>
                          </m:e>
                        </m:d>
                      </m:num>
                      <m:den>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4000</m:t>
                                </m:r>
                              </m:e>
                            </m:d>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≈2.5×</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dirty="0">
                    <a:effectLst/>
                    <a:latin typeface="Calibri" panose="020F0502020204030204" pitchFamily="34" charset="0"/>
                    <a:ea typeface="Calibri" panose="020F0502020204030204" pitchFamily="34" charset="0"/>
                    <a:cs typeface="Times New Roman" panose="02020603050405020304" pitchFamily="18" charset="0"/>
                  </a:rPr>
                  <a:t>r=</a:t>
                </a:r>
                <a:r>
                  <a:rPr lang="en-US" dirty="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2.5×</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10</m:t>
                        </m:r>
                      </m:e>
                      <m:sup>
                        <m:r>
                          <a:rPr lang="en-US" i="1">
                            <a:latin typeface="Cambria Math" panose="02040503050406030204" pitchFamily="18" charset="0"/>
                            <a:ea typeface="Times New Roman" panose="02020603050405020304" pitchFamily="18" charset="0"/>
                            <a:cs typeface="Times New Roman" panose="02020603050405020304" pitchFamily="18" charset="0"/>
                          </a:rPr>
                          <m:t>7</m:t>
                        </m:r>
                      </m:sup>
                    </m:sSup>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97E0AB60-2BF3-4270-D2F2-8E78E74EE68F}"/>
                  </a:ext>
                </a:extLst>
              </p:cNvPr>
              <p:cNvSpPr>
                <a:spLocks noGrp="1" noRot="1" noChangeAspect="1" noMove="1" noResize="1" noEditPoints="1" noAdjustHandles="1" noChangeArrowheads="1" noChangeShapeType="1" noTextEdit="1"/>
              </p:cNvSpPr>
              <p:nvPr>
                <p:ph idx="1"/>
              </p:nvPr>
            </p:nvSpPr>
            <p:spPr>
              <a:blipFill>
                <a:blip r:embed="rId2"/>
                <a:stretch>
                  <a:fillRect l="-77" t="-700" r="-54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A1E78A0-6345-FD69-596F-96A50E2EADA1}"/>
              </a:ext>
            </a:extLst>
          </p:cNvPr>
          <p:cNvSpPr txBox="1"/>
          <p:nvPr/>
        </p:nvSpPr>
        <p:spPr>
          <a:xfrm>
            <a:off x="5238750" y="5438775"/>
            <a:ext cx="369012" cy="369332"/>
          </a:xfrm>
          <a:prstGeom prst="rect">
            <a:avLst/>
          </a:prstGeom>
          <a:noFill/>
        </p:spPr>
        <p:txBody>
          <a:bodyPr wrap="none" rtlCol="0">
            <a:spAutoFit/>
          </a:bodyPr>
          <a:lstStyle/>
          <a:p>
            <a:r>
              <a:rPr lang="en-US" dirty="0"/>
              <a:t>m</a:t>
            </a:r>
          </a:p>
        </p:txBody>
      </p:sp>
    </p:spTree>
    <p:extLst>
      <p:ext uri="{BB962C8B-B14F-4D97-AF65-F5344CB8AC3E}">
        <p14:creationId xmlns:p14="http://schemas.microsoft.com/office/powerpoint/2010/main" val="1511971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1077218"/>
          </a:xfrm>
        </p:spPr>
        <p:txBody>
          <a:bodyPr/>
          <a:lstStyle/>
          <a:p>
            <a:r>
              <a:rPr lang="en-US" dirty="0">
                <a:solidFill>
                  <a:srgbClr val="FF0000"/>
                </a:solidFill>
              </a:rPr>
              <a:t>If an Object is Massive, Even Photons Cannot Escape</a:t>
            </a:r>
            <a:r>
              <a:rPr lang="en-US" dirty="0"/>
              <a:t>	</a:t>
            </a:r>
          </a:p>
        </p:txBody>
      </p:sp>
      <p:sp>
        <p:nvSpPr>
          <p:cNvPr id="169987" name="Rectangle 3"/>
          <p:cNvSpPr>
            <a:spLocks noGrp="1" noChangeArrowheads="1"/>
          </p:cNvSpPr>
          <p:nvPr>
            <p:ph type="body" idx="1"/>
          </p:nvPr>
        </p:nvSpPr>
        <p:spPr/>
        <p:txBody>
          <a:bodyPr/>
          <a:lstStyle/>
          <a:p>
            <a:r>
              <a:rPr lang="en-US" dirty="0"/>
              <a:t>A </a:t>
            </a:r>
            <a:r>
              <a:rPr lang="en-US" altLang="ja-JP" dirty="0"/>
              <a:t>"</a:t>
            </a:r>
            <a:r>
              <a:rPr lang="en-US" dirty="0"/>
              <a:t>black hole</a:t>
            </a:r>
            <a:r>
              <a:rPr lang="en-US" altLang="ja-JP" dirty="0"/>
              <a:t>"</a:t>
            </a:r>
            <a:r>
              <a:rPr lang="en-US" dirty="0"/>
              <a:t> is a collapsed sun of immense density such that a tiny radius contains all the former mass of a star.</a:t>
            </a:r>
          </a:p>
          <a:p>
            <a:r>
              <a:rPr lang="en-US" dirty="0"/>
              <a:t>The radius to prevent light from escaping is termed the </a:t>
            </a:r>
            <a:r>
              <a:rPr lang="en-US" altLang="ja-JP" dirty="0"/>
              <a:t>"</a:t>
            </a:r>
            <a:r>
              <a:rPr lang="en-US" dirty="0"/>
              <a:t>Schwarzschild Radius</a:t>
            </a:r>
            <a:r>
              <a:rPr lang="en-US" altLang="ja-JP" dirty="0"/>
              <a:t>."</a:t>
            </a:r>
            <a:endParaRPr lang="en-US" dirty="0"/>
          </a:p>
          <a:p>
            <a:r>
              <a:rPr lang="en-US" dirty="0"/>
              <a:t>The edge of this radius has even entered pop culture in films. This radius for light is called the </a:t>
            </a:r>
            <a:r>
              <a:rPr lang="en-US" altLang="ja-JP" dirty="0"/>
              <a:t>"</a:t>
            </a:r>
            <a:r>
              <a:rPr lang="en-US" dirty="0"/>
              <a:t>event horizon</a:t>
            </a:r>
            <a:r>
              <a:rPr lang="en-US" altLang="ja-JP" dirty="0"/>
              <a:t>."</a:t>
            </a:r>
            <a:endParaRPr lang="en-US" dirty="0"/>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p>
        </p:txBody>
      </p:sp>
    </p:spTree>
    <p:extLst>
      <p:ext uri="{BB962C8B-B14F-4D97-AF65-F5344CB8AC3E}">
        <p14:creationId xmlns:p14="http://schemas.microsoft.com/office/powerpoint/2010/main" val="2444992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09" y="430380"/>
            <a:ext cx="9144000" cy="579438"/>
          </a:xfrm>
        </p:spPr>
        <p:txBody>
          <a:bodyPr/>
          <a:lstStyle/>
          <a:p>
            <a:r>
              <a:rPr lang="en-US" dirty="0">
                <a:solidFill>
                  <a:srgbClr val="FF0000"/>
                </a:solidFill>
              </a:rPr>
              <a:t>Hawking @ HS ranch</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2" y="2027238"/>
            <a:ext cx="6525554" cy="4830762"/>
          </a:xfrm>
        </p:spPr>
      </p:pic>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sz="9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rPr>
              <a:t>© 2016 Pearson Education, Inc.</a:t>
            </a:r>
            <a:endParaRPr kumimoji="1" lang="en-GB" sz="9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endParaRPr>
          </a:p>
        </p:txBody>
      </p:sp>
      <p:sp>
        <p:nvSpPr>
          <p:cNvPr id="9" name="TextBox 8"/>
          <p:cNvSpPr txBox="1"/>
          <p:nvPr/>
        </p:nvSpPr>
        <p:spPr>
          <a:xfrm>
            <a:off x="4446091" y="1602016"/>
            <a:ext cx="24384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pic>
        <p:nvPicPr>
          <p:cNvPr id="25606" name="Picture 6" descr="SI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 y="1287942"/>
            <a:ext cx="3429000" cy="526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084" y="523679"/>
            <a:ext cx="604361" cy="483489"/>
          </a:xfrm>
          <a:prstGeom prst="rect">
            <a:avLst/>
          </a:prstGeom>
        </p:spPr>
      </p:pic>
    </p:spTree>
    <p:extLst>
      <p:ext uri="{BB962C8B-B14F-4D97-AF65-F5344CB8AC3E}">
        <p14:creationId xmlns:p14="http://schemas.microsoft.com/office/powerpoint/2010/main" val="149715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623" y="379359"/>
            <a:ext cx="5026794"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A Review of Uniform Circular Motion----Section 3.4</a:t>
            </a:r>
          </a:p>
        </p:txBody>
      </p:sp>
      <p:grpSp>
        <p:nvGrpSpPr>
          <p:cNvPr id="13" name="Group 12"/>
          <p:cNvGrpSpPr/>
          <p:nvPr/>
        </p:nvGrpSpPr>
        <p:grpSpPr>
          <a:xfrm>
            <a:off x="7196755" y="935223"/>
            <a:ext cx="2061972" cy="5067302"/>
            <a:chOff x="9431379" y="24222"/>
            <a:chExt cx="2749296" cy="683377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379" y="24222"/>
              <a:ext cx="2749296" cy="6833777"/>
            </a:xfrm>
            <a:prstGeom prst="rect">
              <a:avLst/>
            </a:prstGeom>
          </p:spPr>
        </p:pic>
        <p:sp>
          <p:nvSpPr>
            <p:cNvPr id="5" name="Rectangle 4"/>
            <p:cNvSpPr/>
            <p:nvPr/>
          </p:nvSpPr>
          <p:spPr>
            <a:xfrm>
              <a:off x="9431379" y="6667352"/>
              <a:ext cx="1328770" cy="19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p:nvSpPr>
          <p:spPr>
            <a:xfrm>
              <a:off x="10806027" y="1321100"/>
              <a:ext cx="586392" cy="38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1099222" y="1436579"/>
              <a:ext cx="1032527" cy="75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10430539" y="3085801"/>
              <a:ext cx="563633" cy="27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10849032" y="2689762"/>
              <a:ext cx="586392" cy="672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11538267" y="2140756"/>
              <a:ext cx="550951" cy="985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a:off x="11346816" y="2788114"/>
              <a:ext cx="586392" cy="38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mc:AlternateContent xmlns:mc="http://schemas.openxmlformats.org/markup-compatibility/2006" xmlns:a14="http://schemas.microsoft.com/office/drawing/2010/main">
        <mc:Choice Requires="a14">
          <p:sp>
            <p:nvSpPr>
              <p:cNvPr id="14" name="TextBox 13"/>
              <p:cNvSpPr txBox="1"/>
              <p:nvPr/>
            </p:nvSpPr>
            <p:spPr>
              <a:xfrm>
                <a:off x="476465" y="1221402"/>
                <a:ext cx="6259049" cy="1235979"/>
              </a:xfrm>
              <a:prstGeom prst="rect">
                <a:avLst/>
              </a:prstGeom>
              <a:noFill/>
              <a:ln>
                <a:solidFill>
                  <a:schemeClr val="tx1"/>
                </a:solidFill>
              </a:ln>
            </p:spPr>
            <p:txBody>
              <a:bodyPr wrap="square" rtlCol="0">
                <a:spAutoFit/>
              </a:bodyPr>
              <a:lstStyle/>
              <a:p>
                <a:r>
                  <a:rPr lang="en-US" sz="1500" dirty="0">
                    <a:solidFill>
                      <a:srgbClr val="FF0000"/>
                    </a:solidFill>
                    <a:latin typeface="Times New Roman" panose="02020603050405020304" pitchFamily="18" charset="0"/>
                    <a:cs typeface="Times New Roman" panose="02020603050405020304" pitchFamily="18" charset="0"/>
                  </a:rPr>
                  <a:t>Velocity</a:t>
                </a:r>
                <a:r>
                  <a:rPr lang="en-US" sz="1500" dirty="0">
                    <a:latin typeface="Times New Roman" panose="02020603050405020304" pitchFamily="18" charset="0"/>
                    <a:cs typeface="Times New Roman" panose="02020603050405020304" pitchFamily="18" charset="0"/>
                  </a:rPr>
                  <a:t>: 	tangent to the circle with constant magnitude </a:t>
                </a:r>
                <a14:m>
                  <m:oMath xmlns:m="http://schemas.openxmlformats.org/officeDocument/2006/math">
                    <m:sSub>
                      <m:sSubPr>
                        <m:ctrlPr>
                          <a:rPr lang="en-US" sz="1500" i="1">
                            <a:latin typeface="Cambria Math" panose="02040503050406030204" pitchFamily="18" charset="0"/>
                            <a:cs typeface="Times New Roman" panose="02020603050405020304" pitchFamily="18" charset="0"/>
                          </a:rPr>
                        </m:ctrlPr>
                      </m:sSubPr>
                      <m:e>
                        <m:r>
                          <a:rPr lang="en-US" sz="1500" i="1">
                            <a:latin typeface="Cambria Math" panose="02040503050406030204" pitchFamily="18" charset="0"/>
                            <a:cs typeface="Times New Roman" panose="02020603050405020304" pitchFamily="18" charset="0"/>
                          </a:rPr>
                          <m:t>𝑣</m:t>
                        </m:r>
                      </m:e>
                      <m:sub>
                        <m:r>
                          <a:rPr lang="en-US" sz="1500" i="1">
                            <a:latin typeface="Cambria Math" panose="02040503050406030204" pitchFamily="18" charset="0"/>
                            <a:cs typeface="Times New Roman" panose="02020603050405020304" pitchFamily="18" charset="0"/>
                          </a:rPr>
                          <m:t>1</m:t>
                        </m:r>
                      </m:sub>
                    </m:sSub>
                    <m:r>
                      <a:rPr lang="en-US" sz="1500" i="1">
                        <a:latin typeface="Cambria Math" panose="02040503050406030204" pitchFamily="18" charset="0"/>
                        <a:cs typeface="Times New Roman" panose="02020603050405020304" pitchFamily="18" charset="0"/>
                      </a:rPr>
                      <m:t>=</m:t>
                    </m:r>
                    <m:sSub>
                      <m:sSubPr>
                        <m:ctrlPr>
                          <a:rPr lang="en-US" sz="1500" i="1">
                            <a:latin typeface="Cambria Math" panose="02040503050406030204" pitchFamily="18" charset="0"/>
                            <a:cs typeface="Times New Roman" panose="02020603050405020304" pitchFamily="18" charset="0"/>
                          </a:rPr>
                        </m:ctrlPr>
                      </m:sSubPr>
                      <m:e>
                        <m:r>
                          <a:rPr lang="en-US" sz="1500" i="1">
                            <a:latin typeface="Cambria Math" panose="02040503050406030204" pitchFamily="18" charset="0"/>
                            <a:cs typeface="Times New Roman" panose="02020603050405020304" pitchFamily="18" charset="0"/>
                          </a:rPr>
                          <m:t>𝑣</m:t>
                        </m:r>
                      </m:e>
                      <m:sub>
                        <m:r>
                          <a:rPr lang="en-US" sz="1500" i="1">
                            <a:latin typeface="Cambria Math" panose="02040503050406030204" pitchFamily="18" charset="0"/>
                            <a:cs typeface="Times New Roman" panose="02020603050405020304" pitchFamily="18" charset="0"/>
                          </a:rPr>
                          <m:t>2</m:t>
                        </m:r>
                      </m:sub>
                    </m:sSub>
                    <m:r>
                      <a:rPr lang="en-US" sz="1500" i="1">
                        <a:latin typeface="Cambria Math" panose="02040503050406030204" pitchFamily="18" charset="0"/>
                        <a:cs typeface="Times New Roman" panose="02020603050405020304" pitchFamily="18" charset="0"/>
                      </a:rPr>
                      <m:t>=</m:t>
                    </m:r>
                    <m:r>
                      <a:rPr lang="en-US" sz="1500" i="1">
                        <a:latin typeface="Cambria Math" panose="02040503050406030204" pitchFamily="18" charset="0"/>
                        <a:cs typeface="Times New Roman" panose="02020603050405020304" pitchFamily="18" charset="0"/>
                      </a:rPr>
                      <m:t>𝑣</m:t>
                    </m:r>
                  </m:oMath>
                </a14:m>
                <a:endParaRPr lang="en-US" sz="1500"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a:p>
                <a:r>
                  <a:rPr lang="en-US" sz="1500" dirty="0">
                    <a:solidFill>
                      <a:srgbClr val="FF0000"/>
                    </a:solidFill>
                    <a:latin typeface="Times New Roman" panose="02020603050405020304" pitchFamily="18" charset="0"/>
                    <a:cs typeface="Times New Roman" panose="02020603050405020304" pitchFamily="18" charset="0"/>
                  </a:rPr>
                  <a:t>Acceleration</a:t>
                </a:r>
                <a:r>
                  <a:rPr lang="en-US" sz="1500"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a</a:t>
                </a:r>
                <a:r>
                  <a:rPr lang="en-US" sz="1500" baseline="-25000" dirty="0" err="1">
                    <a:latin typeface="Times New Roman" panose="02020603050405020304" pitchFamily="18" charset="0"/>
                    <a:cs typeface="Times New Roman" panose="02020603050405020304" pitchFamily="18" charset="0"/>
                  </a:rPr>
                  <a:t>rad</a:t>
                </a:r>
                <a:r>
                  <a:rPr lang="en-US" sz="15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1500"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15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1500" i="1">
                                <a:latin typeface="Cambria Math" panose="02040503050406030204" pitchFamily="18" charset="0"/>
                                <a:ea typeface="Cambria Math" panose="02040503050406030204" pitchFamily="18" charset="0"/>
                                <a:cs typeface="Times New Roman" panose="02020603050405020304" pitchFamily="18" charset="0"/>
                              </a:rPr>
                              <m:t>𝑣</m:t>
                            </m:r>
                          </m:e>
                          <m:sup>
                            <m:r>
                              <a:rPr lang="en-US" sz="1500"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sz="1500" i="1">
                            <a:latin typeface="Cambria Math" panose="02040503050406030204" pitchFamily="18" charset="0"/>
                            <a:ea typeface="Cambria Math" panose="02040503050406030204" pitchFamily="18" charset="0"/>
                            <a:cs typeface="Times New Roman" panose="02020603050405020304" pitchFamily="18" charset="0"/>
                          </a:rPr>
                          <m:t>𝑅</m:t>
                        </m:r>
                      </m:den>
                    </m:f>
                  </m:oMath>
                </a14:m>
                <a:r>
                  <a:rPr lang="en-US" sz="1500" dirty="0">
                    <a:latin typeface="Times New Roman" panose="02020603050405020304" pitchFamily="18" charset="0"/>
                    <a:cs typeface="Times New Roman" panose="02020603050405020304" pitchFamily="18" charset="0"/>
                  </a:rPr>
                  <a:t>, always pointing toward the center of the circle.</a:t>
                </a:r>
              </a:p>
              <a:p>
                <a:r>
                  <a:rPr lang="en-US" sz="1500" dirty="0">
                    <a:latin typeface="Times New Roman" panose="02020603050405020304" pitchFamily="18" charset="0"/>
                    <a:cs typeface="Times New Roman" panose="02020603050405020304" pitchFamily="18" charset="0"/>
                  </a:rPr>
                  <a:t>		known as the </a:t>
                </a:r>
                <a:r>
                  <a:rPr lang="en-US" sz="1500" dirty="0">
                    <a:solidFill>
                      <a:srgbClr val="FF0000"/>
                    </a:solidFill>
                    <a:latin typeface="Times New Roman" panose="02020603050405020304" pitchFamily="18" charset="0"/>
                    <a:cs typeface="Times New Roman" panose="02020603050405020304" pitchFamily="18" charset="0"/>
                  </a:rPr>
                  <a:t>centripetal acceleration</a:t>
                </a:r>
              </a:p>
            </p:txBody>
          </p:sp>
        </mc:Choice>
        <mc:Fallback xmlns="">
          <p:sp>
            <p:nvSpPr>
              <p:cNvPr id="14" name="TextBox 13"/>
              <p:cNvSpPr txBox="1">
                <a:spLocks noRot="1" noChangeAspect="1" noMove="1" noResize="1" noEditPoints="1" noAdjustHandles="1" noChangeArrowheads="1" noChangeShapeType="1" noTextEdit="1"/>
              </p:cNvSpPr>
              <p:nvPr/>
            </p:nvSpPr>
            <p:spPr>
              <a:xfrm>
                <a:off x="476465" y="1221402"/>
                <a:ext cx="6259049" cy="1235979"/>
              </a:xfrm>
              <a:prstGeom prst="rect">
                <a:avLst/>
              </a:prstGeom>
              <a:blipFill>
                <a:blip r:embed="rId3"/>
                <a:stretch>
                  <a:fillRect l="-292" t="-488" b="-390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8022" y="2457381"/>
                <a:ext cx="6259049" cy="2114874"/>
              </a:xfrm>
              <a:prstGeom prst="rect">
                <a:avLst/>
              </a:prstGeom>
              <a:noFill/>
              <a:ln>
                <a:solidFill>
                  <a:schemeClr val="tx1"/>
                </a:solidFill>
              </a:ln>
            </p:spPr>
            <p:txBody>
              <a:bodyPr wrap="square" rtlCol="0">
                <a:spAutoFit/>
              </a:bodyPr>
              <a:lstStyle/>
              <a:p>
                <a:r>
                  <a:rPr lang="en-US" u="sng" dirty="0">
                    <a:latin typeface="Times New Roman" panose="02020603050405020304" pitchFamily="18" charset="0"/>
                    <a:cs typeface="Times New Roman" panose="02020603050405020304" pitchFamily="18" charset="0"/>
                  </a:rPr>
                  <a:t>A new concept</a:t>
                </a:r>
              </a:p>
              <a:p>
                <a:endParaRPr lang="en-US" sz="600"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Period</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i="1" dirty="0">
                    <a:latin typeface="Times New Roman" panose="02020603050405020304" pitchFamily="18" charset="0"/>
                    <a:cs typeface="Times New Roman" panose="02020603050405020304" pitchFamily="18" charset="0"/>
                    <a:sym typeface="Wingdings" panose="05000000000000000000" pitchFamily="2" charset="2"/>
                  </a:rPr>
                  <a:t>T</a:t>
                </a:r>
                <a:r>
                  <a:rPr lang="en-US" dirty="0">
                    <a:latin typeface="Times New Roman" panose="02020603050405020304" pitchFamily="18" charset="0"/>
                    <a:cs typeface="Times New Roman" panose="02020603050405020304" pitchFamily="18" charset="0"/>
                    <a:sym typeface="Wingdings" panose="05000000000000000000" pitchFamily="2" charset="2"/>
                  </a:rPr>
                  <a:t>, in s): </a:t>
                </a:r>
                <a:r>
                  <a:rPr lang="en-US" dirty="0">
                    <a:latin typeface="Times New Roman" panose="02020603050405020304" pitchFamily="18" charset="0"/>
                    <a:cs typeface="Times New Roman" panose="02020603050405020304" pitchFamily="18" charset="0"/>
                  </a:rPr>
                  <a:t>Time for the object to complete one circle.</a:t>
                </a:r>
              </a:p>
              <a:p>
                <a:endParaRPr lang="en-US" sz="600"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New relationships</a:t>
                </a:r>
                <a:r>
                  <a:rPr lang="en-US" dirty="0">
                    <a:latin typeface="Times New Roman" panose="02020603050405020304" pitchFamily="18" charset="0"/>
                    <a:cs typeface="Times New Roman" panose="02020603050405020304" pitchFamily="18" charset="0"/>
                  </a:rPr>
                  <a:t> between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Velocity</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𝑣</m:t>
                    </m:r>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2</m:t>
                        </m:r>
                        <m:r>
                          <m:rPr>
                            <m:sty m:val="p"/>
                          </m:rPr>
                          <a:rPr lang="el-GR" i="1">
                            <a:latin typeface="Cambria Math" panose="02040503050406030204" pitchFamily="18" charset="0"/>
                            <a:cs typeface="Times New Roman" panose="02020603050405020304" pitchFamily="18" charset="0"/>
                          </a:rPr>
                          <m:t>π</m:t>
                        </m:r>
                        <m:r>
                          <a:rPr lang="en-US" i="1">
                            <a:latin typeface="Cambria Math" panose="02040503050406030204" pitchFamily="18" charset="0"/>
                            <a:cs typeface="Times New Roman" panose="02020603050405020304" pitchFamily="18" charset="0"/>
                          </a:rPr>
                          <m:t>𝑅</m:t>
                        </m:r>
                      </m:num>
                      <m:den>
                        <m:r>
                          <a:rPr lang="en-US" i="1">
                            <a:latin typeface="Cambria Math" panose="02040503050406030204" pitchFamily="18" charset="0"/>
                            <a:cs typeface="Times New Roman" panose="02020603050405020304" pitchFamily="18" charset="0"/>
                          </a:rPr>
                          <m:t>𝑇</m:t>
                        </m:r>
                      </m:den>
                    </m:f>
                  </m:oMath>
                </a14:m>
                <a:endParaRPr lang="en-US"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Acceleration</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a:t>
                </a:r>
                <a:r>
                  <a:rPr lang="en-US" baseline="-25000" dirty="0" err="1">
                    <a:latin typeface="Times New Roman" panose="02020603050405020304" pitchFamily="18" charset="0"/>
                    <a:cs typeface="Times New Roman" panose="02020603050405020304" pitchFamily="18" charset="0"/>
                  </a:rPr>
                  <a:t>rad</a:t>
                </a:r>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𝑣</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ea typeface="Cambria Math" panose="02040503050406030204" pitchFamily="18" charset="0"/>
                            <a:cs typeface="Times New Roman" panose="02020603050405020304" pitchFamily="18" charset="0"/>
                          </a:rPr>
                          <m:t>𝑅</m:t>
                        </m:r>
                      </m:den>
                    </m:f>
                    <m:r>
                      <a:rPr lang="en-US" i="1">
                        <a:latin typeface="Cambria Math" panose="02040503050406030204" pitchFamily="18" charset="0"/>
                        <a:ea typeface="Cambria Math" panose="02040503050406030204" pitchFamily="18" charset="0"/>
                        <a:cs typeface="Times New Roman" panose="02020603050405020304" pitchFamily="18" charset="0"/>
                      </a:rPr>
                      <m:t>=</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4</m:t>
                        </m:r>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l-GR" i="1">
                                <a:latin typeface="Cambria Math" panose="02040503050406030204" pitchFamily="18" charset="0"/>
                                <a:cs typeface="Times New Roman" panose="02020603050405020304" pitchFamily="18" charset="0"/>
                              </a:rPr>
                              <m:t>π</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r>
                          <a:rPr lang="en-US" i="1">
                            <a:latin typeface="Cambria Math" panose="02040503050406030204" pitchFamily="18" charset="0"/>
                            <a:ea typeface="Cambria Math" panose="02040503050406030204" pitchFamily="18" charset="0"/>
                            <a:cs typeface="Times New Roman" panose="02020603050405020304" pitchFamily="18" charset="0"/>
                          </a:rPr>
                          <m:t>𝑅</m:t>
                        </m:r>
                      </m:num>
                      <m:den>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𝑇</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8022" y="2457381"/>
                <a:ext cx="6259049" cy="2114874"/>
              </a:xfrm>
              <a:prstGeom prst="rect">
                <a:avLst/>
              </a:prstGeom>
              <a:blipFill>
                <a:blip r:embed="rId4"/>
                <a:stretch>
                  <a:fillRect l="-680" t="-1146" b="-573"/>
                </a:stretch>
              </a:blipFill>
              <a:ln>
                <a:solidFill>
                  <a:schemeClr val="tx1"/>
                </a:solidFill>
              </a:ln>
            </p:spPr>
            <p:txBody>
              <a:bodyPr/>
              <a:lstStyle/>
              <a:p>
                <a:r>
                  <a:rPr lang="en-US">
                    <a:noFill/>
                  </a:rPr>
                  <a:t> </a:t>
                </a:r>
              </a:p>
            </p:txBody>
          </p:sp>
        </mc:Fallback>
      </mc:AlternateContent>
      <p:sp>
        <p:nvSpPr>
          <p:cNvPr id="16" name="TextBox 15"/>
          <p:cNvSpPr txBox="1"/>
          <p:nvPr/>
        </p:nvSpPr>
        <p:spPr>
          <a:xfrm>
            <a:off x="460681" y="4656997"/>
            <a:ext cx="6259049" cy="1200329"/>
          </a:xfrm>
          <a:prstGeom prst="rect">
            <a:avLst/>
          </a:prstGeom>
          <a:noFill/>
          <a:ln>
            <a:solidFill>
              <a:schemeClr val="tx1"/>
            </a:solidFill>
          </a:ln>
        </p:spPr>
        <p:txBody>
          <a:bodyPr wrap="square" rtlCol="0">
            <a:spAutoFit/>
          </a:bodyPr>
          <a:lstStyle/>
          <a:p>
            <a:r>
              <a:rPr lang="en-US" u="sng" dirty="0">
                <a:latin typeface="Times New Roman" panose="02020603050405020304" pitchFamily="18" charset="0"/>
                <a:cs typeface="Times New Roman" panose="02020603050405020304" pitchFamily="18" charset="0"/>
              </a:rPr>
              <a:t>Another new concept</a:t>
            </a:r>
          </a:p>
          <a:p>
            <a:endParaRPr lang="en-US" sz="600"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Frequency</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i="1" dirty="0">
                <a:latin typeface="Times New Roman" panose="02020603050405020304" pitchFamily="18" charset="0"/>
                <a:cs typeface="Times New Roman" panose="02020603050405020304" pitchFamily="18" charset="0"/>
                <a:sym typeface="Wingdings" panose="05000000000000000000" pitchFamily="2" charset="2"/>
              </a:rPr>
              <a:t>f</a:t>
            </a:r>
            <a:r>
              <a:rPr lang="en-US" dirty="0">
                <a:latin typeface="Times New Roman" panose="02020603050405020304" pitchFamily="18" charset="0"/>
                <a:cs typeface="Times New Roman" panose="02020603050405020304" pitchFamily="18" charset="0"/>
                <a:sym typeface="Wingdings" panose="05000000000000000000" pitchFamily="2" charset="2"/>
              </a:rPr>
              <a:t>, in s</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-1</a:t>
            </a:r>
            <a:r>
              <a:rPr lang="en-US" dirty="0">
                <a:latin typeface="Times New Roman" panose="02020603050405020304" pitchFamily="18" charset="0"/>
                <a:cs typeface="Times New Roman" panose="02020603050405020304" pitchFamily="18" charset="0"/>
                <a:sym typeface="Wingdings" panose="05000000000000000000" pitchFamily="2" charset="2"/>
              </a:rPr>
              <a:t>, or, Hz): revolutions per second</a:t>
            </a:r>
            <a:r>
              <a:rPr lang="en-US" dirty="0">
                <a:latin typeface="Times New Roman" panose="02020603050405020304" pitchFamily="18" charset="0"/>
                <a:cs typeface="Times New Roman" panose="02020603050405020304" pitchFamily="18" charset="0"/>
              </a:rPr>
              <a:t>.</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Relationship between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1/</a:t>
            </a:r>
            <a:r>
              <a:rPr lang="en-US" i="1" dirty="0">
                <a:latin typeface="Times New Roman" panose="02020603050405020304" pitchFamily="18" charset="0"/>
                <a:cs typeface="Times New Roman" panose="02020603050405020304" pitchFamily="18" charset="0"/>
              </a:rPr>
              <a:t>T</a:t>
            </a:r>
          </a:p>
          <a:p>
            <a:endParaRPr lang="en-US"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17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igo2016021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04" y="3780556"/>
            <a:ext cx="4136539" cy="232847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Ligo201602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39487"/>
            <a:ext cx="4190999"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upload.wikimedia.org/wikipedia/commons/thumb/d/d5/Simplified_diagram_of_an_Advanced_LIGO_detector.png/370px-Simplified_diagram_of_an_Advanced_LIGO_det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266431"/>
            <a:ext cx="35242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s://upload.wikimedia.org/wikipedia/commons/thumb/4/43/Northern_leg_of_LIGO_interferometer_on_Hanford_Reservation.JPG/300px-Northern_leg_of_LIGO_interferometer_on_Hanford_Reserv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74" y="1924665"/>
            <a:ext cx="4114800" cy="18558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324" y="685800"/>
            <a:ext cx="5041075"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operates two gravitational wave observatories in unison: the LIGO Livingston Observatory in </a:t>
            </a:r>
            <a:r>
              <a:rPr kumimoji="1"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hlinkClick r:id="rId6" tooltip="Livingston, Louisiana"/>
              </a:rPr>
              <a:t>Livingston, Louisiana</a:t>
            </a: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the LIGO Hanford Observatory, on the </a:t>
            </a: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hlinkClick r:id="rId7" tooltip="Hanford Site"/>
              </a:rPr>
              <a:t>DOE Hanford Site</a:t>
            </a: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,located near </a:t>
            </a: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hlinkClick r:id="rId8" tooltip="Richland, Washington"/>
              </a:rPr>
              <a:t>Richland, Washington</a:t>
            </a: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These sites are separated by 3,002 kilometers (1,865 miles)</a:t>
            </a:r>
          </a:p>
        </p:txBody>
      </p:sp>
      <p:sp>
        <p:nvSpPr>
          <p:cNvPr id="3" name="TextBox 2"/>
          <p:cNvSpPr txBox="1"/>
          <p:nvPr/>
        </p:nvSpPr>
        <p:spPr>
          <a:xfrm>
            <a:off x="-76200" y="-35045"/>
            <a:ext cx="51054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Laser Interferometer Gravitational-Wave Observatory</a:t>
            </a:r>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 (</a:t>
            </a:r>
            <a:r>
              <a:rPr kumimoji="1"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LIGO</a:t>
            </a:r>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a:t>
            </a:r>
          </a:p>
        </p:txBody>
      </p:sp>
      <p:sp>
        <p:nvSpPr>
          <p:cNvPr id="4" name="TextBox 3"/>
          <p:cNvSpPr txBox="1"/>
          <p:nvPr/>
        </p:nvSpPr>
        <p:spPr>
          <a:xfrm>
            <a:off x="304798" y="6081512"/>
            <a:ext cx="502920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Collison of two black holes 1.3 billion years ago, each black hole was about 30 times mass of the Sun, and 3 solar mass were converted to gravitational waves.</a:t>
            </a:r>
          </a:p>
        </p:txBody>
      </p:sp>
    </p:spTree>
    <p:extLst>
      <p:ext uri="{BB962C8B-B14F-4D97-AF65-F5344CB8AC3E}">
        <p14:creationId xmlns:p14="http://schemas.microsoft.com/office/powerpoint/2010/main" val="4012948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3200400" y="-8467"/>
            <a:ext cx="256672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Sun properties</a:t>
            </a:r>
          </a:p>
        </p:txBody>
      </p:sp>
      <p:sp>
        <p:nvSpPr>
          <p:cNvPr id="27652" name="TextBox 5"/>
          <p:cNvSpPr txBox="1">
            <a:spLocks noChangeArrowheads="1"/>
          </p:cNvSpPr>
          <p:nvPr/>
        </p:nvSpPr>
        <p:spPr bwMode="auto">
          <a:xfrm>
            <a:off x="914400" y="52578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Steven Hawkins is associated with the department of Physics and Astronomy at TAMU</a:t>
            </a:r>
          </a:p>
        </p:txBody>
      </p:sp>
      <p:sp>
        <p:nvSpPr>
          <p:cNvPr id="27653" name="Rectangle 6"/>
          <p:cNvSpPr>
            <a:spLocks noChangeArrowheads="1"/>
          </p:cNvSpPr>
          <p:nvPr/>
        </p:nvSpPr>
        <p:spPr bwMode="auto">
          <a:xfrm>
            <a:off x="6019800" y="304800"/>
            <a:ext cx="2971800" cy="1143000"/>
          </a:xfrm>
          <a:prstGeom prst="rect">
            <a:avLst/>
          </a:prstGeom>
          <a:solidFill>
            <a:schemeClr val="bg1"/>
          </a:solidFill>
          <a:ln w="9525" algn="ctr">
            <a:solidFill>
              <a:schemeClr val="bg1"/>
            </a:solidFill>
            <a:round/>
            <a:headEnd/>
            <a:tailEnd/>
          </a:ln>
        </p:spPr>
        <p:txBody>
          <a:bodyPr/>
          <a:lstStyle>
            <a:lvl1pPr eaLnBrk="0" hangingPunct="0">
              <a:defRPr kumimoji="1" sz="2400">
                <a:solidFill>
                  <a:schemeClr val="tx1"/>
                </a:solidFill>
                <a:latin typeface="Times New Roman" panose="02020603050405020304" pitchFamily="18" charset="0"/>
                <a:ea typeface="SimSun"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SimSun"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SimSun"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SimSun"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6" name="Rectangle 5"/>
              <p:cNvSpPr/>
              <p:nvPr/>
            </p:nvSpPr>
            <p:spPr>
              <a:xfrm>
                <a:off x="152400" y="1447800"/>
                <a:ext cx="8839200" cy="339528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Sun mass </a:t>
                </a:r>
                <a14:m>
                  <m:oMath xmlns:m="http://schemas.openxmlformats.org/officeDocument/2006/math">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𝑆</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1.99</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𝑘𝑔</m:t>
                    </m:r>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radius </a:t>
                </a:r>
                <a14:m>
                  <m:oMath xmlns:m="http://schemas.openxmlformats.org/officeDocument/2006/math">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=6</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.96</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m:t>
                        </m:r>
                      </m:sup>
                    </m:sSup>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oMath>
                </a14:m>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Average density of Sun;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14:m>
                  <m:oMath xmlns:m="http://schemas.openxmlformats.org/officeDocument/2006/math">
                    <m:r>
                      <m:rPr>
                        <m:sty m:val="p"/>
                      </m:rPr>
                      <a:rPr kumimoji="1" lang="el-GR"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ρ</m:t>
                    </m:r>
                    <m:r>
                      <a:rPr kumimoji="1" lang="en-US" alt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𝑉</m:t>
                        </m:r>
                      </m:den>
                    </m:f>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num>
                      <m:den>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m:t>
                                </m:r>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1.99</m:t>
                        </m:r>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Sup>
                          <m:sSup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30</m:t>
                            </m:r>
                          </m:sup>
                        </m:sSup>
                      </m:num>
                      <m:den>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m:t>
                            </m:r>
                          </m:num>
                          <m:den>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6.96</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8</m:t>
                                </m:r>
                              </m:sup>
                            </m:s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den>
                    </m:f>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=1.41</m:t>
                    </m:r>
                    <m:f>
                      <m:f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num>
                      <m:den>
                        <m:sSup>
                          <m:sSupPr>
                            <m:ctrlP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𝑐𝑚</m:t>
                            </m:r>
                          </m:e>
                          <m:sup>
                            <m:r>
                              <a:rPr kumimoji="1"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3</m:t>
                            </m:r>
                          </m:sup>
                        </m:sSup>
                      </m:den>
                    </m:f>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à"/>
                  <a:tabLst/>
                  <a:defRPr/>
                </a:pPr>
                <a:r>
                  <a:rPr kumimoji="1" lang="en-US" sz="24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40% denser than water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à"/>
                  <a:tabLst/>
                  <a:defRPr/>
                </a:pPr>
                <a:endParaRPr kumimoji="1" lang="en-US" sz="24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Temperature: 5800</a:t>
                </a:r>
                <a:r>
                  <a:rPr kumimoji="1" lang="en-US" sz="2400" b="0" i="0" u="none" strike="noStrike" kern="1200" cap="none" spc="0" normalizeH="0" baseline="3000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o</a:t>
                </a:r>
                <a:r>
                  <a:rPr kumimoji="1"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 K at surface and (1.5x10</a:t>
                </a:r>
                <a:r>
                  <a:rPr kumimoji="1" lang="en-US" sz="2400" b="0" i="0" u="none" strike="noStrike" kern="1200" cap="none" spc="0" normalizeH="0" baseline="3000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7</a:t>
                </a:r>
                <a:r>
                  <a:rPr kumimoji="1"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a:t>
                </a:r>
                <a:r>
                  <a:rPr kumimoji="1" lang="en-US" sz="2400" b="0" i="0" u="none" strike="noStrike" kern="1200" cap="none" spc="0" normalizeH="0" baseline="3000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o </a:t>
                </a:r>
                <a:r>
                  <a:rPr kumimoji="1"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a:t>K in the interior of Sun. (highly ionize plasma gas)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endParaRPr>
              </a:p>
            </p:txBody>
          </p:sp>
        </mc:Choice>
        <mc:Fallback xmlns="">
          <p:sp>
            <p:nvSpPr>
              <p:cNvPr id="6" name="Rectangle 5"/>
              <p:cNvSpPr>
                <a:spLocks noRot="1" noChangeAspect="1" noMove="1" noResize="1" noEditPoints="1" noAdjustHandles="1" noChangeArrowheads="1" noChangeShapeType="1" noTextEdit="1"/>
              </p:cNvSpPr>
              <p:nvPr/>
            </p:nvSpPr>
            <p:spPr>
              <a:xfrm>
                <a:off x="152400" y="1447800"/>
                <a:ext cx="8839200" cy="3395288"/>
              </a:xfrm>
              <a:prstGeom prst="rect">
                <a:avLst/>
              </a:prstGeom>
              <a:blipFill rotWithShape="0">
                <a:blip r:embed="rId2"/>
                <a:stretch>
                  <a:fillRect l="-1034" t="-1439" r="-1379"/>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28800"/>
            <a:ext cx="7543800" cy="36009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 Gravitational wave  was created in a collision of two black holes 1.3 billion years ago, each black hole was about 30 times mass of the Sun, and 3 solar mass were converted to gravitational waves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In this process total energy was conserved</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In this process the gravitational acceleration was  g</a:t>
            </a:r>
          </a:p>
          <a:p>
            <a:pPr marL="457200" marR="0" lvl="0" indent="-457200" algn="l" defTabSz="914400" rtl="0" eaLnBrk="1" fontAlgn="base" latinLnBrk="0" hangingPunct="1">
              <a:lnSpc>
                <a:spcPct val="100000"/>
              </a:lnSpc>
              <a:spcBef>
                <a:spcPct val="0"/>
              </a:spcBef>
              <a:spcAft>
                <a:spcPct val="0"/>
              </a:spcAft>
              <a:buClrTx/>
              <a:buSzTx/>
              <a:buFontTx/>
              <a:buAutoNum type="alphaUcPeriod"/>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In this process also light from the merger reached LIGO</a:t>
            </a:r>
          </a:p>
        </p:txBody>
      </p:sp>
      <p:sp>
        <p:nvSpPr>
          <p:cNvPr id="3" name="Rectangle 2"/>
          <p:cNvSpPr/>
          <p:nvPr/>
        </p:nvSpPr>
        <p:spPr>
          <a:xfrm>
            <a:off x="2667000" y="762000"/>
            <a:ext cx="3562194"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Clicker question</a:t>
            </a:r>
          </a:p>
        </p:txBody>
      </p:sp>
    </p:spTree>
    <p:extLst>
      <p:ext uri="{BB962C8B-B14F-4D97-AF65-F5344CB8AC3E}">
        <p14:creationId xmlns:p14="http://schemas.microsoft.com/office/powerpoint/2010/main" val="786422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7432" y="2895600"/>
                <a:ext cx="8735568" cy="171604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To what fraction of sun’s current radius would the sun have to be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compressed to become a black hole?</a:t>
                </a: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e>
                        <m:sub>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sub>
                      </m:sSub>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2</m:t>
                      </m:r>
                      <m: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num>
                        <m:den>
                          <m:sSup>
                            <m:sSup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6.67</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−11</m:t>
                              </m:r>
                            </m:sup>
                          </m:s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1.99</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30</m:t>
                              </m:r>
                            </m:sup>
                          </m:sSup>
                        </m:num>
                        <m:den>
                          <m:sSup>
                            <m:sSup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m:t>
                                  </m:r>
                                </m:sup>
                              </m:s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=2.95 </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𝑘𝑚</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oMath>
                  </m:oMathPara>
                </a14:m>
                <a:endParaRPr kumimoji="1"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  </a:t>
                </a:r>
                <a14:m>
                  <m:oMath xmlns:m="http://schemas.openxmlformats.org/officeDocument/2006/math">
                    <m:f>
                      <m:f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b>
                          <m:sSubPr>
                            <m:ctrlP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num>
                      <m:den>
                        <m:sSub>
                          <m:sSubPr>
                            <m:ctrlP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b>
                        </m:sSub>
                      </m:den>
                    </m:f>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95</m:t>
                        </m:r>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p>
                        </m:sSup>
                      </m:num>
                      <m:den>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6.96</m:t>
                        </m:r>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Sup>
                          <m:sSupPr>
                            <m:ctrlP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10</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8</m:t>
                            </m:r>
                          </m:sup>
                        </m:sSup>
                      </m:den>
                    </m:f>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=4.2</m:t>
                    </m:r>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Sup>
                      <m:sSupPr>
                        <m:ctrlP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10</m:t>
                        </m:r>
                      </m:e>
                      <m:sup>
                        <m:r>
                          <a:rPr kumimoji="1"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−6</m:t>
                        </m:r>
                      </m:sup>
                    </m:sSup>
                  </m:oMath>
                </a14:m>
                <a:endParaRPr kumimoji="1"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endParaRPr>
              </a:p>
            </p:txBody>
          </p:sp>
        </mc:Choice>
        <mc:Fallback xmlns="">
          <p:sp>
            <p:nvSpPr>
              <p:cNvPr id="3" name="Rectangle 2"/>
              <p:cNvSpPr>
                <a:spLocks noRot="1" noChangeAspect="1" noMove="1" noResize="1" noEditPoints="1" noAdjustHandles="1" noChangeArrowheads="1" noChangeShapeType="1" noTextEdit="1"/>
              </p:cNvSpPr>
              <p:nvPr/>
            </p:nvSpPr>
            <p:spPr>
              <a:xfrm>
                <a:off x="-27432" y="2895600"/>
                <a:ext cx="8735568" cy="1716047"/>
              </a:xfrm>
              <a:prstGeom prst="rect">
                <a:avLst/>
              </a:prstGeom>
              <a:blipFill rotWithShape="0">
                <a:blip r:embed="rId2"/>
                <a:stretch>
                  <a:fillRect l="-558" t="-1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28600" y="381000"/>
                <a:ext cx="6705600" cy="20941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𝐶𝑟𝑖𝑡𝑖𝑐𝑎𝑙</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𝑟𝑎𝑑𝑖𝑢𝑠</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𝑓𝑜𝑟</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𝑙𝑖𝑔𝑡</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𝑒𝑚𝑖𝑠𝑠𝑖𝑜𝑛</m:t>
                        </m:r>
                        <m:r>
                          <a:rPr kumimoji="1" 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𝐺</m:t>
                    </m:r>
                    <m:f>
                      <m:fPr>
                        <m:ctrlPr>
                          <a:rPr kumimoji="1" lang="en-US"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num>
                      <m:den>
                        <m:sSup>
                          <m:sSup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e>
                          <m:sup>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den>
                    </m:f>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a:t>
                </a:r>
                <a:r>
                  <a:rPr kumimoji="1"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Schwarzschild radius</a:t>
                </a: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For </a:t>
                </a:r>
                <a14:m>
                  <m:oMath xmlns:m="http://schemas.openxmlformats.org/officeDocument/2006/math">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&gt;</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 light can be emitted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For </a:t>
                </a:r>
                <a14:m>
                  <m:oMath xmlns:m="http://schemas.openxmlformats.org/officeDocument/2006/math">
                    <m:sSub>
                      <m:sSubPr>
                        <m:ctrlP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&lt;</m:t>
                        </m:r>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e>
                      <m:sub>
                        <m:r>
                          <a:rPr kumimoji="1" 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sub>
                    </m:sSub>
                  </m:oMath>
                </a14:m>
                <a:r>
                  <a:rPr kumimoji="1"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sym typeface="Wingdings" panose="05000000000000000000" pitchFamily="2" charset="2"/>
                  </a:rPr>
                  <a:t>  no light can be emitted (Black hole)</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6705600" cy="2094163"/>
              </a:xfrm>
              <a:prstGeom prst="rect">
                <a:avLst/>
              </a:prstGeom>
              <a:blipFill rotWithShape="0">
                <a:blip r:embed="rId3"/>
                <a:stretch>
                  <a:fillRect l="-1455" b="-5831"/>
                </a:stretch>
              </a:blipFill>
            </p:spPr>
            <p:txBody>
              <a:bodyPr/>
              <a:lstStyle/>
              <a:p>
                <a:r>
                  <a:rPr 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23" y="956442"/>
            <a:ext cx="8940678" cy="1546577"/>
          </a:xfrm>
          <a:prstGeom prst="rect">
            <a:avLst/>
          </a:prstGeom>
          <a:noFill/>
          <a:ln>
            <a:solidFill>
              <a:schemeClr val="tx1"/>
            </a:solidFill>
          </a:ln>
        </p:spPr>
        <p:txBody>
          <a:bodyPr wrap="square" rtlCol="0">
            <a:spAutoFit/>
          </a:bodyPr>
          <a:lstStyle/>
          <a:p>
            <a:r>
              <a:rPr lang="en-US" sz="1650" dirty="0">
                <a:latin typeface="Times New Roman" panose="02020603050405020304" pitchFamily="18" charset="0"/>
                <a:cs typeface="Times New Roman" panose="02020603050405020304" pitchFamily="18" charset="0"/>
              </a:rPr>
              <a:t>Example:	Problem 7, Exam II, Fall 2016</a:t>
            </a:r>
          </a:p>
          <a:p>
            <a:endParaRPr lang="en-US" sz="600" dirty="0">
              <a:latin typeface="Times New Roman" panose="02020603050405020304" pitchFamily="18" charset="0"/>
              <a:cs typeface="Times New Roman" panose="02020603050405020304" pitchFamily="18" charset="0"/>
            </a:endParaRPr>
          </a:p>
          <a:p>
            <a:r>
              <a:rPr lang="en-US" sz="1650" dirty="0">
                <a:latin typeface="Times New Roman" panose="02020603050405020304" pitchFamily="18" charset="0"/>
                <a:cs typeface="Times New Roman" panose="02020603050405020304" pitchFamily="18" charset="0"/>
              </a:rPr>
              <a:t>(a) A satellite of mass 80.0 kg is in a circular orbit around a spherical planet Q of radius 3.00×10</a:t>
            </a:r>
            <a:r>
              <a:rPr lang="en-US" sz="1650" baseline="30000" dirty="0">
                <a:latin typeface="Times New Roman" panose="02020603050405020304" pitchFamily="18" charset="0"/>
                <a:cs typeface="Times New Roman" panose="02020603050405020304" pitchFamily="18" charset="0"/>
              </a:rPr>
              <a:t>6</a:t>
            </a:r>
            <a:r>
              <a:rPr lang="en-US" sz="1650" dirty="0">
                <a:latin typeface="Times New Roman" panose="02020603050405020304" pitchFamily="18" charset="0"/>
                <a:cs typeface="Times New Roman" panose="02020603050405020304" pitchFamily="18" charset="0"/>
              </a:rPr>
              <a:t> m. The satellite has a speed 5000 m/s in an orbit of radius 8.00×10</a:t>
            </a:r>
            <a:r>
              <a:rPr lang="en-US" sz="1650" baseline="30000" dirty="0">
                <a:latin typeface="Times New Roman" panose="02020603050405020304" pitchFamily="18" charset="0"/>
                <a:cs typeface="Times New Roman" panose="02020603050405020304" pitchFamily="18" charset="0"/>
              </a:rPr>
              <a:t>6</a:t>
            </a:r>
            <a:r>
              <a:rPr lang="en-US" sz="1650" dirty="0">
                <a:latin typeface="Times New Roman" panose="02020603050405020304" pitchFamily="18" charset="0"/>
                <a:cs typeface="Times New Roman" panose="02020603050405020304" pitchFamily="18" charset="0"/>
              </a:rPr>
              <a:t> m. What is the mass of the planet Q?</a:t>
            </a:r>
          </a:p>
          <a:p>
            <a:endParaRPr lang="en-US" sz="600" dirty="0">
              <a:latin typeface="Times New Roman" panose="02020603050405020304" pitchFamily="18" charset="0"/>
              <a:cs typeface="Times New Roman" panose="02020603050405020304" pitchFamily="18" charset="0"/>
            </a:endParaRPr>
          </a:p>
          <a:p>
            <a:r>
              <a:rPr lang="en-US" sz="1650" dirty="0">
                <a:latin typeface="Times New Roman" panose="02020603050405020304" pitchFamily="18" charset="0"/>
                <a:cs typeface="Times New Roman" panose="02020603050405020304" pitchFamily="18" charset="0"/>
              </a:rPr>
              <a:t>(b) Imagine that you release a small rock from rest at a distance of 20.0 m above the surface of the planet. What is the speed of the rock just before it reaches the surface?</a:t>
            </a:r>
          </a:p>
        </p:txBody>
      </p:sp>
      <p:sp>
        <p:nvSpPr>
          <p:cNvPr id="5" name="TextBox 4"/>
          <p:cNvSpPr txBox="1"/>
          <p:nvPr/>
        </p:nvSpPr>
        <p:spPr>
          <a:xfrm>
            <a:off x="130223" y="2546036"/>
            <a:ext cx="4774991" cy="1708160"/>
          </a:xfrm>
          <a:prstGeom prst="rect">
            <a:avLst/>
          </a:prstGeom>
          <a:noFill/>
          <a:ln>
            <a:solidFill>
              <a:schemeClr val="tx1"/>
            </a:solidFill>
          </a:ln>
        </p:spPr>
        <p:txBody>
          <a:bodyPr wrap="square" rtlCol="0">
            <a:spAutoFit/>
          </a:bodyPr>
          <a:lstStyle/>
          <a:p>
            <a:r>
              <a:rPr lang="en-US" sz="1650" dirty="0">
                <a:latin typeface="Times New Roman" panose="02020603050405020304" pitchFamily="18" charset="0"/>
                <a:cs typeface="Times New Roman" panose="02020603050405020304" pitchFamily="18" charset="0"/>
              </a:rPr>
              <a:t>Given:</a:t>
            </a:r>
          </a:p>
          <a:p>
            <a:r>
              <a:rPr lang="en-US" sz="1500" dirty="0">
                <a:latin typeface="Times New Roman" panose="02020603050405020304" pitchFamily="18" charset="0"/>
                <a:cs typeface="Times New Roman" panose="02020603050405020304" pitchFamily="18" charset="0"/>
              </a:rPr>
              <a:t>● </a:t>
            </a:r>
            <a:r>
              <a:rPr lang="en-US" sz="1650" dirty="0">
                <a:latin typeface="Times New Roman" panose="02020603050405020304" pitchFamily="18" charset="0"/>
                <a:cs typeface="Times New Roman" panose="02020603050405020304" pitchFamily="18" charset="0"/>
              </a:rPr>
              <a:t>About the satellite (</a:t>
            </a:r>
            <a:r>
              <a:rPr lang="en-US" sz="1650" i="1" dirty="0" err="1">
                <a:latin typeface="Times New Roman" panose="02020603050405020304" pitchFamily="18" charset="0"/>
                <a:cs typeface="Times New Roman" panose="02020603050405020304" pitchFamily="18" charset="0"/>
              </a:rPr>
              <a:t>m</a:t>
            </a:r>
            <a:r>
              <a:rPr lang="en-US" sz="1650" baseline="-25000" dirty="0" err="1">
                <a:latin typeface="Times New Roman" panose="02020603050405020304" pitchFamily="18" charset="0"/>
                <a:cs typeface="Times New Roman" panose="02020603050405020304" pitchFamily="18" charset="0"/>
              </a:rPr>
              <a:t>s</a:t>
            </a:r>
            <a:r>
              <a:rPr lang="en-US" sz="1650" dirty="0">
                <a:latin typeface="Times New Roman" panose="02020603050405020304" pitchFamily="18" charset="0"/>
                <a:cs typeface="Times New Roman" panose="02020603050405020304" pitchFamily="18" charset="0"/>
              </a:rPr>
              <a:t> = 80.0 kg, </a:t>
            </a:r>
            <a:r>
              <a:rPr lang="en-US" sz="1650" i="1" dirty="0" err="1">
                <a:latin typeface="Times New Roman" panose="02020603050405020304" pitchFamily="18" charset="0"/>
                <a:cs typeface="Times New Roman" panose="02020603050405020304" pitchFamily="18" charset="0"/>
              </a:rPr>
              <a:t>r</a:t>
            </a:r>
            <a:r>
              <a:rPr lang="en-US" sz="1650" baseline="-25000" dirty="0" err="1">
                <a:latin typeface="Times New Roman" panose="02020603050405020304" pitchFamily="18" charset="0"/>
                <a:cs typeface="Times New Roman" panose="02020603050405020304" pitchFamily="18" charset="0"/>
              </a:rPr>
              <a:t>orbit</a:t>
            </a:r>
            <a:r>
              <a:rPr lang="en-US" sz="1650" dirty="0">
                <a:latin typeface="Times New Roman" panose="02020603050405020304" pitchFamily="18" charset="0"/>
                <a:cs typeface="Times New Roman" panose="02020603050405020304" pitchFamily="18" charset="0"/>
              </a:rPr>
              <a:t> = 8.00×10</a:t>
            </a:r>
            <a:r>
              <a:rPr lang="en-US" sz="1650" baseline="30000" dirty="0">
                <a:latin typeface="Times New Roman" panose="02020603050405020304" pitchFamily="18" charset="0"/>
                <a:cs typeface="Times New Roman" panose="02020603050405020304" pitchFamily="18" charset="0"/>
              </a:rPr>
              <a:t>6</a:t>
            </a:r>
            <a:r>
              <a:rPr lang="en-US" sz="1650" dirty="0">
                <a:latin typeface="Times New Roman" panose="02020603050405020304" pitchFamily="18" charset="0"/>
                <a:cs typeface="Times New Roman" panose="02020603050405020304" pitchFamily="18" charset="0"/>
              </a:rPr>
              <a:t> m, </a:t>
            </a:r>
          </a:p>
          <a:p>
            <a:r>
              <a:rPr lang="en-US" sz="1650" i="1" dirty="0">
                <a:latin typeface="Times New Roman" panose="02020603050405020304" pitchFamily="18" charset="0"/>
                <a:cs typeface="Times New Roman" panose="02020603050405020304" pitchFamily="18" charset="0"/>
              </a:rPr>
              <a:t>   v</a:t>
            </a:r>
            <a:r>
              <a:rPr lang="en-US" sz="1650" dirty="0">
                <a:latin typeface="Times New Roman" panose="02020603050405020304" pitchFamily="18" charset="0"/>
                <a:cs typeface="Times New Roman" panose="02020603050405020304" pitchFamily="18" charset="0"/>
              </a:rPr>
              <a:t> = 5000 m/s) </a:t>
            </a:r>
          </a:p>
          <a:p>
            <a:r>
              <a:rPr lang="en-US" sz="165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 About the </a:t>
            </a:r>
            <a:r>
              <a:rPr lang="en-US" sz="1650" dirty="0">
                <a:latin typeface="Times New Roman" panose="02020603050405020304" pitchFamily="18" charset="0"/>
                <a:cs typeface="Times New Roman" panose="02020603050405020304" pitchFamily="18" charset="0"/>
              </a:rPr>
              <a:t>planet Q(</a:t>
            </a:r>
            <a:r>
              <a:rPr lang="en-US" sz="1650" i="1" dirty="0">
                <a:latin typeface="Times New Roman" panose="02020603050405020304" pitchFamily="18" charset="0"/>
                <a:cs typeface="Times New Roman" panose="02020603050405020304" pitchFamily="18" charset="0"/>
              </a:rPr>
              <a:t>R</a:t>
            </a:r>
            <a:r>
              <a:rPr lang="en-US" sz="1650" baseline="-25000" dirty="0">
                <a:latin typeface="Times New Roman" panose="02020603050405020304" pitchFamily="18" charset="0"/>
                <a:cs typeface="Times New Roman" panose="02020603050405020304" pitchFamily="18" charset="0"/>
              </a:rPr>
              <a:t>Q</a:t>
            </a:r>
            <a:r>
              <a:rPr lang="en-US" sz="1650" dirty="0">
                <a:latin typeface="Times New Roman" panose="02020603050405020304" pitchFamily="18" charset="0"/>
                <a:cs typeface="Times New Roman" panose="02020603050405020304" pitchFamily="18" charset="0"/>
              </a:rPr>
              <a:t> = 3.00×10</a:t>
            </a:r>
            <a:r>
              <a:rPr lang="en-US" sz="1650" baseline="30000" dirty="0">
                <a:latin typeface="Times New Roman" panose="02020603050405020304" pitchFamily="18" charset="0"/>
                <a:cs typeface="Times New Roman" panose="02020603050405020304" pitchFamily="18" charset="0"/>
              </a:rPr>
              <a:t>6</a:t>
            </a:r>
            <a:r>
              <a:rPr lang="en-US" sz="1650" dirty="0">
                <a:latin typeface="Times New Roman" panose="02020603050405020304" pitchFamily="18" charset="0"/>
                <a:cs typeface="Times New Roman" panose="02020603050405020304" pitchFamily="18" charset="0"/>
              </a:rPr>
              <a:t> m)</a:t>
            </a:r>
          </a:p>
          <a:p>
            <a:endParaRPr lang="en-US" sz="600" dirty="0">
              <a:latin typeface="Times New Roman" panose="02020603050405020304" pitchFamily="18" charset="0"/>
              <a:cs typeface="Times New Roman" panose="02020603050405020304" pitchFamily="18" charset="0"/>
            </a:endParaRPr>
          </a:p>
          <a:p>
            <a:r>
              <a:rPr lang="en-US" sz="1650" dirty="0">
                <a:latin typeface="Times New Roman" panose="02020603050405020304" pitchFamily="18" charset="0"/>
                <a:cs typeface="Times New Roman" panose="02020603050405020304" pitchFamily="18" charset="0"/>
              </a:rPr>
              <a:t>Find:	(a) The mass of the planet Q (</a:t>
            </a:r>
            <a:r>
              <a:rPr lang="en-US" sz="1650" i="1" dirty="0" err="1">
                <a:latin typeface="Times New Roman" panose="02020603050405020304" pitchFamily="18" charset="0"/>
                <a:cs typeface="Times New Roman" panose="02020603050405020304" pitchFamily="18" charset="0"/>
              </a:rPr>
              <a:t>m</a:t>
            </a:r>
            <a:r>
              <a:rPr lang="en-US" sz="1650" baseline="-25000" dirty="0" err="1">
                <a:latin typeface="Times New Roman" panose="02020603050405020304" pitchFamily="18" charset="0"/>
                <a:cs typeface="Times New Roman" panose="02020603050405020304" pitchFamily="18" charset="0"/>
              </a:rPr>
              <a:t>Q</a:t>
            </a:r>
            <a:r>
              <a:rPr lang="en-US" sz="1650" dirty="0">
                <a:latin typeface="Times New Roman" panose="02020603050405020304" pitchFamily="18" charset="0"/>
                <a:cs typeface="Times New Roman" panose="02020603050405020304" pitchFamily="18" charset="0"/>
              </a:rPr>
              <a:t>) </a:t>
            </a:r>
          </a:p>
          <a:p>
            <a:r>
              <a:rPr lang="en-US" sz="1650" dirty="0">
                <a:latin typeface="Times New Roman" panose="02020603050405020304" pitchFamily="18" charset="0"/>
                <a:cs typeface="Times New Roman" panose="02020603050405020304" pitchFamily="18" charset="0"/>
              </a:rPr>
              <a:t> 	(b) Speed of a rock after falling </a:t>
            </a:r>
            <a:r>
              <a:rPr lang="en-US" sz="1650" i="1" dirty="0">
                <a:latin typeface="Times New Roman" panose="02020603050405020304" pitchFamily="18" charset="0"/>
                <a:cs typeface="Times New Roman" panose="02020603050405020304" pitchFamily="18" charset="0"/>
              </a:rPr>
              <a:t>h</a:t>
            </a:r>
            <a:r>
              <a:rPr lang="en-US" sz="1650" dirty="0">
                <a:latin typeface="Times New Roman" panose="02020603050405020304" pitchFamily="18" charset="0"/>
                <a:cs typeface="Times New Roman" panose="02020603050405020304" pitchFamily="18" charset="0"/>
              </a:rPr>
              <a:t> = 20.0 m.</a:t>
            </a:r>
          </a:p>
        </p:txBody>
      </p:sp>
      <p:grpSp>
        <p:nvGrpSpPr>
          <p:cNvPr id="23" name="Group 22"/>
          <p:cNvGrpSpPr/>
          <p:nvPr/>
        </p:nvGrpSpPr>
        <p:grpSpPr>
          <a:xfrm>
            <a:off x="1162397" y="4632057"/>
            <a:ext cx="2358313" cy="1156291"/>
            <a:chOff x="2440172" y="4752753"/>
            <a:chExt cx="3144417" cy="1541721"/>
          </a:xfrm>
        </p:grpSpPr>
        <p:sp>
          <p:nvSpPr>
            <p:cNvPr id="6" name="Oval 5"/>
            <p:cNvSpPr/>
            <p:nvPr/>
          </p:nvSpPr>
          <p:spPr>
            <a:xfrm>
              <a:off x="2440172" y="4752753"/>
              <a:ext cx="1663996" cy="1541721"/>
            </a:xfrm>
            <a:prstGeom prst="ellipse">
              <a:avLst/>
            </a:prstGeom>
            <a:solidFill>
              <a:schemeClr val="accent2">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4784651" y="5476619"/>
              <a:ext cx="137577" cy="1586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Arrow Connector 8"/>
            <p:cNvCxnSpPr/>
            <p:nvPr/>
          </p:nvCxnSpPr>
          <p:spPr>
            <a:xfrm>
              <a:off x="3272170" y="5555510"/>
              <a:ext cx="2145118" cy="0"/>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23953" y="4798366"/>
              <a:ext cx="348217" cy="757144"/>
            </a:xfrm>
            <a:prstGeom prst="straightConnector1">
              <a:avLst/>
            </a:prstGeom>
            <a:ln w="254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72170" y="5752214"/>
              <a:ext cx="1570961" cy="15949"/>
            </a:xfrm>
            <a:prstGeom prst="straightConnector1">
              <a:avLst/>
            </a:prstGeom>
            <a:ln w="254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97198" y="5619306"/>
              <a:ext cx="754908" cy="492443"/>
            </a:xfrm>
            <a:prstGeom prst="rect">
              <a:avLst/>
            </a:prstGeom>
            <a:noFill/>
          </p:spPr>
          <p:txBody>
            <a:bodyPr wrap="none" rtlCol="0">
              <a:spAutoFit/>
            </a:bodyPr>
            <a:lstStyle/>
            <a:p>
              <a:r>
                <a:rPr lang="en-US" i="1" dirty="0" err="1">
                  <a:latin typeface="Times New Roman" panose="02020603050405020304" pitchFamily="18" charset="0"/>
                  <a:cs typeface="Times New Roman" panose="02020603050405020304" pitchFamily="18" charset="0"/>
                </a:rPr>
                <a:t>r</a:t>
              </a:r>
              <a:r>
                <a:rPr lang="en-US" baseline="-25000" dirty="0" err="1">
                  <a:latin typeface="Times New Roman" panose="02020603050405020304" pitchFamily="18" charset="0"/>
                  <a:cs typeface="Times New Roman" panose="02020603050405020304" pitchFamily="18" charset="0"/>
                </a:rPr>
                <a:t>orbit</a:t>
              </a:r>
              <a:endParaRPr lang="en-US" baseline="-25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055568" y="4798366"/>
              <a:ext cx="581784" cy="492443"/>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Q</a:t>
              </a:r>
            </a:p>
          </p:txBody>
        </p:sp>
        <p:sp>
          <p:nvSpPr>
            <p:cNvPr id="22" name="TextBox 21"/>
            <p:cNvSpPr txBox="1"/>
            <p:nvPr/>
          </p:nvSpPr>
          <p:spPr>
            <a:xfrm>
              <a:off x="5201578" y="5041144"/>
              <a:ext cx="383011" cy="492443"/>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x</a:t>
              </a:r>
              <a:endParaRPr lang="en-US" baseline="-25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4983850" y="2546035"/>
                <a:ext cx="4087052" cy="1134478"/>
              </a:xfrm>
              <a:prstGeom prst="rect">
                <a:avLst/>
              </a:prstGeom>
              <a:noFill/>
              <a:ln>
                <a:solidFill>
                  <a:schemeClr val="tx1"/>
                </a:solidFill>
              </a:ln>
            </p:spPr>
            <p:txBody>
              <a:bodyPr wrap="square" rtlCol="0">
                <a:spAutoFit/>
              </a:bodyPr>
              <a:lstStyle/>
              <a:p>
                <a:r>
                  <a:rPr lang="en-US" dirty="0">
                    <a:latin typeface="Cambria Math" panose="02040503050406030204" pitchFamily="18" charset="0"/>
                  </a:rPr>
                  <a:t>(a)	</a:t>
                </a:r>
                <a14:m>
                  <m:oMath xmlns:m="http://schemas.openxmlformats.org/officeDocument/2006/math">
                    <m:r>
                      <a:rPr lang="en-US" i="1">
                        <a:latin typeface="Cambria Math" panose="02040503050406030204" pitchFamily="18" charset="0"/>
                      </a:rPr>
                      <m:t>𝐺</m:t>
                    </m:r>
                    <m:f>
                      <m:fPr>
                        <m:ctrlPr>
                          <a:rPr lang="en-US" i="1">
                            <a:latin typeface="Cambria Math" panose="02040503050406030204" pitchFamily="18" charset="0"/>
                          </a:rPr>
                        </m:ctrlPr>
                      </m:fPr>
                      <m:num>
                        <m:r>
                          <m:rPr>
                            <m:nor/>
                          </m:rPr>
                          <a:rPr lang="en-US" i="1" dirty="0">
                            <a:latin typeface="Times New Roman" panose="02020603050405020304" pitchFamily="18" charset="0"/>
                            <a:cs typeface="Times New Roman" panose="02020603050405020304" pitchFamily="18" charset="0"/>
                          </a:rPr>
                          <m:t>m</m:t>
                        </m:r>
                        <m:r>
                          <m:rPr>
                            <m:nor/>
                          </m:rPr>
                          <a:rPr lang="en-US" baseline="-25000" dirty="0">
                            <a:latin typeface="Times New Roman" panose="02020603050405020304" pitchFamily="18" charset="0"/>
                            <a:cs typeface="Times New Roman" panose="02020603050405020304" pitchFamily="18" charset="0"/>
                          </a:rPr>
                          <m:t>s</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𝑄</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𝑜𝑟𝑏𝑖𝑡</m:t>
                            </m:r>
                          </m:sub>
                          <m:sup>
                            <m:r>
                              <a:rPr lang="en-US" i="1">
                                <a:latin typeface="Cambria Math" panose="02040503050406030204" pitchFamily="18" charset="0"/>
                              </a:rPr>
                              <m:t>2</m:t>
                            </m:r>
                          </m:sup>
                        </m:sSub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𝑟𝑎𝑑</m:t>
                        </m:r>
                      </m:sub>
                    </m:sSub>
                    <m:r>
                      <a:rPr lang="en-US" i="1">
                        <a:latin typeface="Cambria Math" panose="02040503050406030204" pitchFamily="18" charset="0"/>
                      </a:rPr>
                      <m:t>=</m:t>
                    </m:r>
                    <m:r>
                      <m:rPr>
                        <m:nor/>
                      </m:rPr>
                      <a:rPr lang="en-US" i="1" dirty="0">
                        <a:latin typeface="Times New Roman" panose="02020603050405020304" pitchFamily="18" charset="0"/>
                        <a:cs typeface="Times New Roman" panose="02020603050405020304" pitchFamily="18" charset="0"/>
                      </a:rPr>
                      <m:t>m</m:t>
                    </m:r>
                    <m:r>
                      <m:rPr>
                        <m:nor/>
                      </m:rPr>
                      <a:rPr lang="en-US" baseline="-25000" dirty="0">
                        <a:latin typeface="Times New Roman" panose="02020603050405020304" pitchFamily="18" charset="0"/>
                        <a:cs typeface="Times New Roman" panose="02020603050405020304" pitchFamily="18" charset="0"/>
                      </a:rPr>
                      <m:t>s</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m:rPr>
                            <m:nor/>
                          </m:rPr>
                          <a:rPr lang="en-US" i="1" dirty="0">
                            <a:latin typeface="Times New Roman" panose="02020603050405020304" pitchFamily="18" charset="0"/>
                            <a:cs typeface="Times New Roman" panose="02020603050405020304" pitchFamily="18" charset="0"/>
                          </a:rPr>
                          <m:t>r</m:t>
                        </m:r>
                        <m:r>
                          <m:rPr>
                            <m:nor/>
                          </m:rPr>
                          <a:rPr lang="en-US" baseline="-25000" dirty="0">
                            <a:latin typeface="Times New Roman" panose="02020603050405020304" pitchFamily="18" charset="0"/>
                            <a:cs typeface="Times New Roman" panose="02020603050405020304" pitchFamily="18" charset="0"/>
                          </a:rPr>
                          <m:t>orbit</m:t>
                        </m:r>
                      </m:den>
                    </m:f>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𝑄</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nor/>
                                </m:rPr>
                                <a:rPr lang="en-US" i="1" dirty="0">
                                  <a:latin typeface="Times New Roman" panose="02020603050405020304" pitchFamily="18" charset="0"/>
                                  <a:cs typeface="Times New Roman" panose="02020603050405020304" pitchFamily="18" charset="0"/>
                                </a:rPr>
                                <m:t>r</m:t>
                              </m:r>
                              <m:r>
                                <m:rPr>
                                  <m:nor/>
                                </m:rPr>
                                <a:rPr lang="en-US" baseline="-25000" dirty="0">
                                  <a:latin typeface="Times New Roman" panose="02020603050405020304" pitchFamily="18" charset="0"/>
                                  <a:cs typeface="Times New Roman" panose="02020603050405020304" pitchFamily="18" charset="0"/>
                                </a:rPr>
                                <m:t>orbit</m:t>
                              </m:r>
                              <m:r>
                                <a:rPr lang="en-US" i="1">
                                  <a:latin typeface="Cambria Math" panose="02040503050406030204" pitchFamily="18" charset="0"/>
                                </a:rPr>
                                <m:t>𝑣</m:t>
                              </m:r>
                            </m:e>
                            <m:sup>
                              <m:r>
                                <a:rPr lang="en-US" i="1">
                                  <a:latin typeface="Cambria Math" panose="02040503050406030204" pitchFamily="18" charset="0"/>
                                </a:rPr>
                                <m:t>2</m:t>
                              </m:r>
                            </m:sup>
                          </m:sSup>
                        </m:num>
                        <m:den>
                          <m:r>
                            <m:rPr>
                              <m:nor/>
                            </m:rPr>
                            <a:rPr lang="en-US" i="1">
                              <a:latin typeface="Cambria Math" panose="02040503050406030204" pitchFamily="18" charset="0"/>
                            </a:rPr>
                            <m:t>G</m:t>
                          </m:r>
                        </m:den>
                      </m:f>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983850" y="2546035"/>
                <a:ext cx="4087052" cy="1134478"/>
              </a:xfrm>
              <a:prstGeom prst="rect">
                <a:avLst/>
              </a:prstGeom>
              <a:blipFill>
                <a:blip r:embed="rId2"/>
                <a:stretch>
                  <a:fillRect l="-11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83851" y="3711321"/>
                <a:ext cx="4087051" cy="2952860"/>
              </a:xfrm>
              <a:prstGeom prst="rect">
                <a:avLst/>
              </a:prstGeom>
              <a:noFill/>
              <a:ln>
                <a:solidFill>
                  <a:schemeClr val="tx1"/>
                </a:solidFill>
              </a:ln>
            </p:spPr>
            <p:txBody>
              <a:bodyPr wrap="square" rtlCol="0">
                <a:spAutoFit/>
              </a:bodyPr>
              <a:lstStyle/>
              <a:p>
                <a:r>
                  <a:rPr lang="en-US" dirty="0">
                    <a:latin typeface="Cambria Math" panose="02040503050406030204" pitchFamily="18" charset="0"/>
                  </a:rPr>
                  <a:t>(b) </a:t>
                </a:r>
                <a:r>
                  <a:rPr lang="en-US" sz="1650" dirty="0">
                    <a:latin typeface="Times New Roman" panose="02020603050405020304" pitchFamily="18" charset="0"/>
                    <a:cs typeface="Times New Roman" panose="02020603050405020304" pitchFamily="18" charset="0"/>
                  </a:rPr>
                  <a:t>First, find the gravitational acceleration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𝑔</m:t>
                        </m:r>
                      </m:e>
                      <m:sub>
                        <m:r>
                          <a:rPr lang="en-US" sz="1500" i="1">
                            <a:latin typeface="Cambria Math" panose="02040503050406030204" pitchFamily="18" charset="0"/>
                          </a:rPr>
                          <m:t>𝑄</m:t>
                        </m:r>
                      </m:sub>
                    </m:sSub>
                  </m:oMath>
                </a14:m>
                <a:r>
                  <a:rPr lang="en-US" sz="1650" dirty="0">
                    <a:latin typeface="Times New Roman" panose="02020603050405020304" pitchFamily="18" charset="0"/>
                    <a:cs typeface="Times New Roman" panose="02020603050405020304" pitchFamily="18" charset="0"/>
                  </a:rPr>
                  <a:t> </a:t>
                </a:r>
              </a:p>
              <a:p>
                <a:r>
                  <a:rPr lang="en-US" sz="1650" dirty="0">
                    <a:latin typeface="Times New Roman" panose="02020603050405020304" pitchFamily="18" charset="0"/>
                    <a:cs typeface="Times New Roman" panose="02020603050405020304" pitchFamily="18" charset="0"/>
                  </a:rPr>
                  <a:t>       near the surface of the planet Q.</a:t>
                </a:r>
              </a:p>
              <a:p>
                <a:r>
                  <a:rPr lang="en-US" sz="600" dirty="0">
                    <a:latin typeface="Times New Roman" panose="02020603050405020304" pitchFamily="18" charset="0"/>
                    <a:cs typeface="Times New Roman" panose="02020603050405020304" pitchFamily="18" charset="0"/>
                  </a:rPr>
                  <a:t>       </a:t>
                </a:r>
              </a:p>
              <a:p>
                <a:r>
                  <a:rPr lang="en-US" dirty="0">
                    <a:cs typeface="Times New Roman" panose="02020603050405020304" pitchFamily="18" charset="0"/>
                  </a:rPr>
                  <a:t>       </a:t>
                </a:r>
                <a14:m>
                  <m:oMath xmlns:m="http://schemas.openxmlformats.org/officeDocument/2006/math">
                    <m:r>
                      <m:rPr>
                        <m:nor/>
                      </m:rPr>
                      <a:rPr lang="en-US" i="1" dirty="0" smtClean="0">
                        <a:solidFill>
                          <a:srgbClr val="FF0000"/>
                        </a:solidFill>
                        <a:latin typeface="Times New Roman" panose="02020603050405020304" pitchFamily="18" charset="0"/>
                        <a:cs typeface="Times New Roman" panose="02020603050405020304" pitchFamily="18" charset="0"/>
                      </a:rPr>
                      <m:t>m</m:t>
                    </m:r>
                    <m:r>
                      <m:rPr>
                        <m:nor/>
                      </m:rPr>
                      <a:rPr lang="en-US" baseline="-25000" dirty="0" smtClean="0">
                        <a:solidFill>
                          <a:srgbClr val="FF0000"/>
                        </a:solidFill>
                        <a:latin typeface="Times New Roman" panose="02020603050405020304" pitchFamily="18" charset="0"/>
                        <a:cs typeface="Times New Roman" panose="02020603050405020304" pitchFamily="18" charset="0"/>
                      </a:rPr>
                      <m:t>s</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𝑔</m:t>
                        </m:r>
                      </m:e>
                      <m:sub>
                        <m:r>
                          <a:rPr lang="en-US" i="1">
                            <a:solidFill>
                              <a:srgbClr val="FF0000"/>
                            </a:solidFill>
                            <a:latin typeface="Cambria Math" panose="02040503050406030204" pitchFamily="18" charset="0"/>
                          </a:rPr>
                          <m:t>𝑄</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𝐺</m:t>
                    </m:r>
                    <m:f>
                      <m:fPr>
                        <m:ctrlPr>
                          <a:rPr lang="en-US" i="1">
                            <a:solidFill>
                              <a:srgbClr val="FF0000"/>
                            </a:solidFill>
                            <a:latin typeface="Cambria Math" panose="02040503050406030204" pitchFamily="18" charset="0"/>
                          </a:rPr>
                        </m:ctrlPr>
                      </m:fPr>
                      <m:num>
                        <m:r>
                          <m:rPr>
                            <m:nor/>
                          </m:rPr>
                          <a:rPr lang="en-US" i="1" dirty="0">
                            <a:solidFill>
                              <a:srgbClr val="FF0000"/>
                            </a:solidFill>
                            <a:latin typeface="Times New Roman" panose="02020603050405020304" pitchFamily="18" charset="0"/>
                            <a:cs typeface="Times New Roman" panose="02020603050405020304" pitchFamily="18" charset="0"/>
                          </a:rPr>
                          <m:t>m</m:t>
                        </m:r>
                        <m:r>
                          <m:rPr>
                            <m:nor/>
                          </m:rPr>
                          <a:rPr lang="en-US" baseline="-25000" dirty="0">
                            <a:solidFill>
                              <a:srgbClr val="FF0000"/>
                            </a:solidFill>
                            <a:latin typeface="Times New Roman" panose="02020603050405020304" pitchFamily="18" charset="0"/>
                            <a:cs typeface="Times New Roman" panose="02020603050405020304" pitchFamily="18" charset="0"/>
                          </a:rPr>
                          <m:t>s</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𝑄</m:t>
                            </m:r>
                          </m:sub>
                        </m:sSub>
                      </m:num>
                      <m:den>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𝑄</m:t>
                            </m:r>
                          </m:sub>
                          <m:sup>
                            <m:r>
                              <a:rPr lang="en-US" i="1">
                                <a:solidFill>
                                  <a:srgbClr val="FF0000"/>
                                </a:solidFill>
                                <a:latin typeface="Cambria Math" panose="02040503050406030204" pitchFamily="18" charset="0"/>
                              </a:rPr>
                              <m:t>2</m:t>
                            </m:r>
                          </m:sup>
                        </m:sSubSup>
                      </m:den>
                    </m:f>
                  </m:oMath>
                </a14:m>
                <a:r>
                  <a:rPr 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𝑔</m:t>
                        </m:r>
                      </m:e>
                      <m:sub>
                        <m:r>
                          <a:rPr lang="en-US" i="1">
                            <a:solidFill>
                              <a:srgbClr val="FF0000"/>
                            </a:solidFill>
                            <a:latin typeface="Cambria Math" panose="02040503050406030204" pitchFamily="18" charset="0"/>
                          </a:rPr>
                          <m:t>𝑄</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𝐺</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𝑄</m:t>
                            </m:r>
                          </m:sub>
                        </m:sSub>
                      </m:num>
                      <m:den>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𝑅</m:t>
                            </m:r>
                          </m:e>
                          <m:sub>
                            <m:r>
                              <a:rPr lang="en-US" i="1">
                                <a:solidFill>
                                  <a:srgbClr val="FF0000"/>
                                </a:solidFill>
                                <a:latin typeface="Cambria Math" panose="02040503050406030204" pitchFamily="18" charset="0"/>
                              </a:rPr>
                              <m:t>𝑄</m:t>
                            </m:r>
                          </m:sub>
                          <m:sup>
                            <m:r>
                              <a:rPr lang="en-US" i="1">
                                <a:solidFill>
                                  <a:srgbClr val="FF0000"/>
                                </a:solidFill>
                                <a:latin typeface="Cambria Math" panose="02040503050406030204" pitchFamily="18" charset="0"/>
                              </a:rPr>
                              <m:t>2</m:t>
                            </m:r>
                          </m:sup>
                        </m:sSubSup>
                      </m:den>
                    </m:f>
                  </m:oMath>
                </a14:m>
                <a:endParaRPr lang="en-US" dirty="0">
                  <a:solidFill>
                    <a:srgbClr val="FF0000"/>
                  </a:solidFill>
                  <a:latin typeface="Times New Roman" panose="02020603050405020304" pitchFamily="18" charset="0"/>
                  <a:cs typeface="Times New Roman" panose="02020603050405020304" pitchFamily="18" charset="0"/>
                </a:endParaRPr>
              </a:p>
              <a:p>
                <a:endParaRPr lang="en-US" sz="6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Then, apply the kinematic equation</a:t>
                </a:r>
              </a:p>
              <a:p>
                <a:endParaRPr lang="en-US" sz="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cs typeface="Times New Roman" panose="02020603050405020304" pitchFamily="18" charset="0"/>
                        </a:rPr>
                        <m:t>       </m:t>
                      </m:r>
                      <m:sSubSup>
                        <m:sSubSupPr>
                          <m:ctrlPr>
                            <a:rPr lang="en-US" i="1">
                              <a:solidFill>
                                <a:srgbClr val="FF0000"/>
                              </a:solidFill>
                              <a:latin typeface="Cambria Math" panose="02040503050406030204" pitchFamily="18" charset="0"/>
                              <a:cs typeface="Times New Roman" panose="02020603050405020304" pitchFamily="18" charset="0"/>
                            </a:rPr>
                          </m:ctrlPr>
                        </m:sSubSupPr>
                        <m:e>
                          <m:r>
                            <a:rPr lang="en-US" i="1">
                              <a:solidFill>
                                <a:srgbClr val="FF0000"/>
                              </a:solidFill>
                              <a:latin typeface="Cambria Math" panose="02040503050406030204" pitchFamily="18" charset="0"/>
                              <a:cs typeface="Times New Roman" panose="02020603050405020304" pitchFamily="18" charset="0"/>
                            </a:rPr>
                            <m:t>𝑣</m:t>
                          </m:r>
                        </m:e>
                        <m:sub>
                          <m:r>
                            <a:rPr lang="en-US" i="1">
                              <a:solidFill>
                                <a:srgbClr val="FF0000"/>
                              </a:solidFill>
                              <a:latin typeface="Cambria Math" panose="02040503050406030204" pitchFamily="18" charset="0"/>
                              <a:cs typeface="Times New Roman" panose="02020603050405020304" pitchFamily="18" charset="0"/>
                            </a:rPr>
                            <m:t>2</m:t>
                          </m:r>
                        </m:sub>
                        <m:sup>
                          <m:r>
                            <a:rPr lang="en-US" i="1">
                              <a:solidFill>
                                <a:srgbClr val="FF0000"/>
                              </a:solidFill>
                              <a:latin typeface="Cambria Math" panose="02040503050406030204" pitchFamily="18" charset="0"/>
                              <a:cs typeface="Times New Roman" panose="02020603050405020304" pitchFamily="18" charset="0"/>
                            </a:rPr>
                            <m:t>2</m:t>
                          </m:r>
                        </m:sup>
                      </m:sSubSup>
                      <m:r>
                        <a:rPr lang="en-US" i="1">
                          <a:solidFill>
                            <a:srgbClr val="FF0000"/>
                          </a:solidFill>
                          <a:latin typeface="Cambria Math" panose="02040503050406030204" pitchFamily="18" charset="0"/>
                          <a:cs typeface="Times New Roman" panose="02020603050405020304" pitchFamily="18" charset="0"/>
                        </a:rPr>
                        <m:t>=</m:t>
                      </m:r>
                      <m:sSubSup>
                        <m:sSubSupPr>
                          <m:ctrlPr>
                            <a:rPr lang="en-US" i="1">
                              <a:solidFill>
                                <a:srgbClr val="FF0000"/>
                              </a:solidFill>
                              <a:latin typeface="Cambria Math" panose="02040503050406030204" pitchFamily="18" charset="0"/>
                              <a:cs typeface="Times New Roman" panose="02020603050405020304" pitchFamily="18" charset="0"/>
                            </a:rPr>
                          </m:ctrlPr>
                        </m:sSubSupPr>
                        <m:e>
                          <m:r>
                            <a:rPr lang="en-US" i="1">
                              <a:solidFill>
                                <a:srgbClr val="FF0000"/>
                              </a:solidFill>
                              <a:latin typeface="Cambria Math" panose="02040503050406030204" pitchFamily="18" charset="0"/>
                              <a:cs typeface="Times New Roman" panose="02020603050405020304" pitchFamily="18" charset="0"/>
                            </a:rPr>
                            <m:t>𝑣</m:t>
                          </m:r>
                        </m:e>
                        <m:sub>
                          <m:r>
                            <a:rPr lang="en-US" i="1">
                              <a:solidFill>
                                <a:srgbClr val="FF0000"/>
                              </a:solidFill>
                              <a:latin typeface="Cambria Math" panose="02040503050406030204" pitchFamily="18" charset="0"/>
                              <a:cs typeface="Times New Roman" panose="02020603050405020304" pitchFamily="18" charset="0"/>
                            </a:rPr>
                            <m:t>1</m:t>
                          </m:r>
                        </m:sub>
                        <m:sup>
                          <m:r>
                            <a:rPr lang="en-US" i="1">
                              <a:solidFill>
                                <a:srgbClr val="FF0000"/>
                              </a:solidFill>
                              <a:latin typeface="Cambria Math" panose="02040503050406030204" pitchFamily="18" charset="0"/>
                              <a:cs typeface="Times New Roman" panose="02020603050405020304" pitchFamily="18" charset="0"/>
                            </a:rPr>
                            <m:t>2</m:t>
                          </m:r>
                        </m:sup>
                      </m:sSubSup>
                      <m:r>
                        <a:rPr lang="en-US" i="1">
                          <a:solidFill>
                            <a:srgbClr val="FF0000"/>
                          </a:solidFill>
                          <a:latin typeface="Cambria Math" panose="02040503050406030204" pitchFamily="18" charset="0"/>
                          <a:cs typeface="Times New Roman" panose="02020603050405020304" pitchFamily="18" charset="0"/>
                        </a:rPr>
                        <m:t>+2</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𝑔</m:t>
                          </m:r>
                        </m:e>
                        <m:sub>
                          <m:r>
                            <a:rPr lang="en-US" i="1">
                              <a:solidFill>
                                <a:srgbClr val="FF0000"/>
                              </a:solidFill>
                              <a:latin typeface="Cambria Math" panose="02040503050406030204" pitchFamily="18" charset="0"/>
                            </a:rPr>
                            <m:t>𝑄</m:t>
                          </m:r>
                        </m:sub>
                      </m:sSub>
                      <m:r>
                        <a:rPr lang="en-US" i="1">
                          <a:solidFill>
                            <a:srgbClr val="FF0000"/>
                          </a:solidFill>
                          <a:latin typeface="Cambria Math" panose="02040503050406030204" pitchFamily="18" charset="0"/>
                          <a:cs typeface="Times New Roman" panose="02020603050405020304" pitchFamily="18" charset="0"/>
                        </a:rPr>
                        <m:t>h</m:t>
                      </m:r>
                    </m:oMath>
                  </m:oMathPara>
                </a14:m>
                <a:endParaRPr lang="en-US"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to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find with </a:t>
                </a:r>
                <a:r>
                  <a:rPr lang="en-US" i="1" dirty="0">
                    <a:solidFill>
                      <a:srgbClr val="FF0000"/>
                    </a:solidFill>
                    <a:latin typeface="Times New Roman" panose="02020603050405020304" pitchFamily="18" charset="0"/>
                    <a:cs typeface="Times New Roman" panose="02020603050405020304" pitchFamily="18" charset="0"/>
                  </a:rPr>
                  <a:t>v</a:t>
                </a:r>
                <a:r>
                  <a:rPr lang="en-US" baseline="-250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 0.</a:t>
                </a:r>
              </a:p>
            </p:txBody>
          </p:sp>
        </mc:Choice>
        <mc:Fallback xmlns="">
          <p:sp>
            <p:nvSpPr>
              <p:cNvPr id="14" name="TextBox 13"/>
              <p:cNvSpPr txBox="1">
                <a:spLocks noRot="1" noChangeAspect="1" noMove="1" noResize="1" noEditPoints="1" noAdjustHandles="1" noChangeArrowheads="1" noChangeShapeType="1" noTextEdit="1"/>
              </p:cNvSpPr>
              <p:nvPr/>
            </p:nvSpPr>
            <p:spPr>
              <a:xfrm>
                <a:off x="4983851" y="3711321"/>
                <a:ext cx="4087051" cy="2952860"/>
              </a:xfrm>
              <a:prstGeom prst="rect">
                <a:avLst/>
              </a:prstGeom>
              <a:blipFill>
                <a:blip r:embed="rId3"/>
                <a:stretch>
                  <a:fillRect l="-1190" t="-1235" b="-2263"/>
                </a:stretch>
              </a:blipFill>
              <a:ln>
                <a:solidFill>
                  <a:schemeClr val="tx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94304BDF-D195-42E3-B223-21A46719EF77}"/>
              </a:ext>
            </a:extLst>
          </p:cNvPr>
          <p:cNvSpPr txBox="1"/>
          <p:nvPr/>
        </p:nvSpPr>
        <p:spPr>
          <a:xfrm>
            <a:off x="349780" y="6455427"/>
            <a:ext cx="2873229"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1362560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706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rtemis II: The 4 astronauts NASA picked for moon mission | CNN">
            <a:extLst>
              <a:ext uri="{FF2B5EF4-FFF2-40B4-BE49-F238E27FC236}">
                <a16:creationId xmlns:a16="http://schemas.microsoft.com/office/drawing/2014/main" id="{63D24FE8-CC88-6433-B9EB-C42EC1CAE2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39" y="5317779"/>
            <a:ext cx="2738170" cy="15402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temis I Map | NASA">
            <a:extLst>
              <a:ext uri="{FF2B5EF4-FFF2-40B4-BE49-F238E27FC236}">
                <a16:creationId xmlns:a16="http://schemas.microsoft.com/office/drawing/2014/main" id="{6DB19C82-2EA7-A24C-139C-B0DAA9CD8C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39" y="150514"/>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36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2" name="Chart 1">
                <a:extLst>
                  <a:ext uri="{FF2B5EF4-FFF2-40B4-BE49-F238E27FC236}">
                    <a16:creationId xmlns:a16="http://schemas.microsoft.com/office/drawing/2014/main" id="{CC9285B1-EF86-4B5F-A5D9-E4D68CC59DEF}"/>
                  </a:ext>
                </a:extLst>
              </p:cNvPr>
              <p:cNvGraphicFramePr/>
              <p:nvPr/>
            </p:nvGraphicFramePr>
            <p:xfrm>
              <a:off x="1" y="857250"/>
              <a:ext cx="9143999" cy="514350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Chart 1">
                <a:extLst>
                  <a:ext uri="{FF2B5EF4-FFF2-40B4-BE49-F238E27FC236}">
                    <a16:creationId xmlns:a16="http://schemas.microsoft.com/office/drawing/2014/main" id="{CC9285B1-EF86-4B5F-A5D9-E4D68CC59DEF}"/>
                  </a:ext>
                </a:extLst>
              </p:cNvPr>
              <p:cNvPicPr>
                <a:picLocks noGrp="1" noRot="1" noChangeAspect="1" noMove="1" noResize="1" noEditPoints="1" noAdjustHandles="1" noChangeArrowheads="1" noChangeShapeType="1"/>
              </p:cNvPicPr>
              <p:nvPr/>
            </p:nvPicPr>
            <p:blipFill>
              <a:blip r:embed="rId3"/>
              <a:stretch>
                <a:fillRect/>
              </a:stretch>
            </p:blipFill>
            <p:spPr>
              <a:xfrm>
                <a:off x="1" y="857250"/>
                <a:ext cx="9143999" cy="5143500"/>
              </a:xfrm>
              <a:prstGeom prst="rect">
                <a:avLst/>
              </a:prstGeom>
            </p:spPr>
          </p:pic>
        </mc:Fallback>
      </mc:AlternateContent>
      <p:sp>
        <p:nvSpPr>
          <p:cNvPr id="5" name="TextBox 4">
            <a:extLst>
              <a:ext uri="{FF2B5EF4-FFF2-40B4-BE49-F238E27FC236}">
                <a16:creationId xmlns:a16="http://schemas.microsoft.com/office/drawing/2014/main" id="{EF4C7BEC-2616-4657-F64E-FDD8586FA533}"/>
              </a:ext>
            </a:extLst>
          </p:cNvPr>
          <p:cNvSpPr txBox="1"/>
          <p:nvPr/>
        </p:nvSpPr>
        <p:spPr>
          <a:xfrm>
            <a:off x="412812" y="983757"/>
            <a:ext cx="1957526" cy="1962076"/>
          </a:xfrm>
          <a:prstGeom prst="rect">
            <a:avLst/>
          </a:prstGeom>
          <a:noFill/>
        </p:spPr>
        <p:txBody>
          <a:bodyPr wrap="square" rtlCol="0">
            <a:spAutoFit/>
          </a:bodyPr>
          <a:lstStyle/>
          <a:p>
            <a:r>
              <a:rPr lang="en-US" sz="1350" dirty="0"/>
              <a:t>Phys 201, FALL 2023</a:t>
            </a:r>
          </a:p>
          <a:p>
            <a:r>
              <a:rPr lang="en-US" sz="1350" dirty="0"/>
              <a:t>Exam 1</a:t>
            </a:r>
          </a:p>
          <a:p>
            <a:r>
              <a:rPr lang="en-US" sz="1350" dirty="0"/>
              <a:t>Avg: 56</a:t>
            </a:r>
          </a:p>
          <a:p>
            <a:r>
              <a:rPr lang="en-US" sz="1350" dirty="0"/>
              <a:t>N = 103</a:t>
            </a:r>
          </a:p>
          <a:p>
            <a:r>
              <a:rPr lang="en-US" sz="1350" dirty="0"/>
              <a:t>A: 85 – 100</a:t>
            </a:r>
          </a:p>
          <a:p>
            <a:r>
              <a:rPr lang="en-US" sz="1350" dirty="0"/>
              <a:t>B: 75 – 84</a:t>
            </a:r>
          </a:p>
          <a:p>
            <a:r>
              <a:rPr lang="en-US" sz="1350" dirty="0"/>
              <a:t>C: 55 – 74</a:t>
            </a:r>
          </a:p>
          <a:p>
            <a:r>
              <a:rPr lang="en-US" sz="1350" dirty="0"/>
              <a:t>D: 40 – 54</a:t>
            </a:r>
          </a:p>
          <a:p>
            <a:r>
              <a:rPr lang="en-US" sz="1350" dirty="0"/>
              <a:t>F: &lt; 40</a:t>
            </a:r>
          </a:p>
        </p:txBody>
      </p:sp>
    </p:spTree>
    <p:extLst>
      <p:ext uri="{BB962C8B-B14F-4D97-AF65-F5344CB8AC3E}">
        <p14:creationId xmlns:p14="http://schemas.microsoft.com/office/powerpoint/2010/main" val="273410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5063" y="1407830"/>
            <a:ext cx="3244902"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6.1	Force in Circular Motion</a:t>
            </a:r>
          </a:p>
        </p:txBody>
      </p:sp>
      <mc:AlternateContent xmlns:mc="http://schemas.openxmlformats.org/markup-compatibility/2006" xmlns:a14="http://schemas.microsoft.com/office/drawing/2010/main">
        <mc:Choice Requires="a14">
          <p:sp>
            <p:nvSpPr>
              <p:cNvPr id="10" name="TextBox 9"/>
              <p:cNvSpPr txBox="1"/>
              <p:nvPr/>
            </p:nvSpPr>
            <p:spPr>
              <a:xfrm>
                <a:off x="369911" y="2047621"/>
                <a:ext cx="4914971" cy="3076740"/>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Question: How can an object of mass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maintain its centripetal acceleration?</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Answer: A centripetal force (pointing to the center of the circle) must act on the object to maintain the centripetal </a:t>
                </a:r>
                <a:r>
                  <a:rPr lang="en-US" dirty="0" err="1">
                    <a:latin typeface="Times New Roman" panose="02020603050405020304" pitchFamily="18" charset="0"/>
                    <a:cs typeface="Times New Roman" panose="02020603050405020304" pitchFamily="18" charset="0"/>
                  </a:rPr>
                  <a:t>accelertion</a:t>
                </a:r>
                <a:r>
                  <a:rPr lang="en-US" dirty="0">
                    <a:latin typeface="Times New Roman" panose="02020603050405020304" pitchFamily="18" charset="0"/>
                    <a:cs typeface="Times New Roman" panose="02020603050405020304" pitchFamily="18" charset="0"/>
                  </a:rPr>
                  <a:t>. </a:t>
                </a:r>
              </a:p>
              <a:p>
                <a:endParaRPr lang="en-US" sz="600" dirty="0">
                  <a:latin typeface="Times New Roman" panose="02020603050405020304" pitchFamily="18" charset="0"/>
                  <a:cs typeface="Times New Roman" panose="02020603050405020304" pitchFamily="18" charset="0"/>
                  <a:sym typeface="Wingdings" panose="05000000000000000000" pitchFamily="2" charset="2"/>
                </a:endParaRPr>
              </a:p>
              <a:p>
                <a:r>
                  <a:rPr lang="en-US" dirty="0">
                    <a:latin typeface="Times New Roman" panose="02020603050405020304" pitchFamily="18" charset="0"/>
                    <a:cs typeface="Times New Roman" panose="02020603050405020304" pitchFamily="18" charset="0"/>
                    <a:sym typeface="Wingdings" panose="05000000000000000000" pitchFamily="2" charset="2"/>
                  </a:rPr>
                  <a:t>The magnitude of the net centripetal force: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net</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rad</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𝑚</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𝑣</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ea typeface="Cambria Math" panose="02040503050406030204" pitchFamily="18" charset="0"/>
                            <a:cs typeface="Times New Roman" panose="02020603050405020304" pitchFamily="18" charset="0"/>
                          </a:rPr>
                          <m:t>𝑅</m:t>
                        </m:r>
                      </m:den>
                    </m:f>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𝑚</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𝑣</m:t>
                            </m:r>
                          </m:e>
                          <m:sup>
                            <m:r>
                              <a:rPr lang="en-US" i="1">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ea typeface="Cambria Math" panose="02040503050406030204" pitchFamily="18" charset="0"/>
                            <a:cs typeface="Times New Roman" panose="02020603050405020304" pitchFamily="18" charset="0"/>
                          </a:rPr>
                          <m:t>𝑅</m:t>
                        </m:r>
                      </m:den>
                    </m:f>
                  </m:oMath>
                </a14:m>
                <a:r>
                  <a:rPr lang="en-US" dirty="0">
                    <a:latin typeface="Times New Roman" panose="02020603050405020304" pitchFamily="18" charset="0"/>
                    <a:cs typeface="Times New Roman" panose="02020603050405020304" pitchFamily="18" charset="0"/>
                  </a:rPr>
                  <a:t> itself is not a force. It is equal to </a:t>
                </a:r>
                <a:r>
                  <a:rPr lang="en-US" i="1" dirty="0" err="1">
                    <a:latin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cs typeface="Times New Roman" panose="02020603050405020304" pitchFamily="18" charset="0"/>
                  </a:rPr>
                  <a:t>rad</a:t>
                </a:r>
                <a:r>
                  <a:rPr lang="en-US" dirty="0">
                    <a:latin typeface="Times New Roman" panose="02020603050405020304" pitchFamily="18" charset="0"/>
                    <a:cs typeface="Times New Roman" panose="02020603050405020304" pitchFamily="18"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369911" y="2047621"/>
                <a:ext cx="4914971" cy="3076740"/>
              </a:xfrm>
              <a:prstGeom prst="rect">
                <a:avLst/>
              </a:prstGeom>
              <a:blipFill>
                <a:blip r:embed="rId2"/>
                <a:stretch>
                  <a:fillRect l="-990" t="-986" r="-619"/>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705263" y="1188456"/>
            <a:ext cx="2741371" cy="4381711"/>
            <a:chOff x="7607017" y="441608"/>
            <a:chExt cx="3655161" cy="5842281"/>
          </a:xfrm>
        </p:grpSpPr>
        <p:pic>
          <p:nvPicPr>
            <p:cNvPr id="5" name="Picture 4" descr="06_02_Figure.jpg"/>
            <p:cNvPicPr>
              <a:picLocks noChangeAspect="1"/>
            </p:cNvPicPr>
            <p:nvPr/>
          </p:nvPicPr>
          <p:blipFill rotWithShape="1">
            <a:blip r:embed="rId3" cstate="print">
              <a:extLst>
                <a:ext uri="{28A0092B-C50C-407E-A947-70E740481C1C}">
                  <a14:useLocalDpi xmlns:a14="http://schemas.microsoft.com/office/drawing/2010/main" val="0"/>
                </a:ext>
              </a:extLst>
            </a:blip>
            <a:srcRect b="2765"/>
            <a:stretch/>
          </p:blipFill>
          <p:spPr>
            <a:xfrm>
              <a:off x="7607017" y="441608"/>
              <a:ext cx="3655161" cy="5823605"/>
            </a:xfrm>
            <a:prstGeom prst="rect">
              <a:avLst/>
            </a:prstGeom>
          </p:spPr>
        </p:pic>
        <p:sp>
          <p:nvSpPr>
            <p:cNvPr id="15" name="TextBox 14"/>
            <p:cNvSpPr txBox="1"/>
            <p:nvPr/>
          </p:nvSpPr>
          <p:spPr>
            <a:xfrm>
              <a:off x="7670816" y="5329781"/>
              <a:ext cx="3030854" cy="954108"/>
            </a:xfrm>
            <a:prstGeom prst="rect">
              <a:avLst/>
            </a:prstGeom>
            <a:solidFill>
              <a:schemeClr val="bg1"/>
            </a:solidFill>
            <a:ln w="12700">
              <a:solidFill>
                <a:schemeClr val="tx1"/>
              </a:solidFill>
            </a:ln>
          </p:spPr>
          <p:txBody>
            <a:bodyPr wrap="square" rtlCol="0">
              <a:spAutoFit/>
            </a:bodyPr>
            <a:lstStyle/>
            <a:p>
              <a:r>
                <a:rPr lang="en-US" sz="1350" dirty="0"/>
                <a:t>In the absence of a centripetal force, the object moves at a constant velocity</a:t>
              </a:r>
            </a:p>
          </p:txBody>
        </p:sp>
        <p:sp>
          <p:nvSpPr>
            <p:cNvPr id="17" name="TextBox 16"/>
            <p:cNvSpPr txBox="1"/>
            <p:nvPr/>
          </p:nvSpPr>
          <p:spPr>
            <a:xfrm>
              <a:off x="7607017" y="441608"/>
              <a:ext cx="3655161" cy="954108"/>
            </a:xfrm>
            <a:prstGeom prst="rect">
              <a:avLst/>
            </a:prstGeom>
            <a:solidFill>
              <a:schemeClr val="bg1"/>
            </a:solidFill>
            <a:ln w="12700">
              <a:solidFill>
                <a:schemeClr val="tx1"/>
              </a:solidFill>
            </a:ln>
          </p:spPr>
          <p:txBody>
            <a:bodyPr wrap="square" rtlCol="0">
              <a:spAutoFit/>
            </a:bodyPr>
            <a:lstStyle/>
            <a:p>
              <a:r>
                <a:rPr lang="en-US" sz="1350" dirty="0"/>
                <a:t>With a centripetal force provided by a string, the object moves along a circular orbit</a:t>
              </a:r>
            </a:p>
          </p:txBody>
        </p:sp>
        <p:sp>
          <p:nvSpPr>
            <p:cNvPr id="18" name="Freeform 17"/>
            <p:cNvSpPr/>
            <p:nvPr/>
          </p:nvSpPr>
          <p:spPr>
            <a:xfrm>
              <a:off x="10340163" y="1360967"/>
              <a:ext cx="53619" cy="536945"/>
            </a:xfrm>
            <a:custGeom>
              <a:avLst/>
              <a:gdLst>
                <a:gd name="connsiteX0" fmla="*/ 0 w 53619"/>
                <a:gd name="connsiteY0" fmla="*/ 0 h 536945"/>
                <a:gd name="connsiteX1" fmla="*/ 53163 w 53619"/>
                <a:gd name="connsiteY1" fmla="*/ 313661 h 536945"/>
                <a:gd name="connsiteX2" fmla="*/ 21265 w 53619"/>
                <a:gd name="connsiteY2" fmla="*/ 536945 h 536945"/>
              </a:gdLst>
              <a:ahLst/>
              <a:cxnLst>
                <a:cxn ang="0">
                  <a:pos x="connsiteX0" y="connsiteY0"/>
                </a:cxn>
                <a:cxn ang="0">
                  <a:pos x="connsiteX1" y="connsiteY1"/>
                </a:cxn>
                <a:cxn ang="0">
                  <a:pos x="connsiteX2" y="connsiteY2"/>
                </a:cxn>
              </a:cxnLst>
              <a:rect l="l" t="t" r="r" b="b"/>
              <a:pathLst>
                <a:path w="53619" h="536945">
                  <a:moveTo>
                    <a:pt x="0" y="0"/>
                  </a:moveTo>
                  <a:cubicBezTo>
                    <a:pt x="24809" y="112085"/>
                    <a:pt x="49619" y="224170"/>
                    <a:pt x="53163" y="313661"/>
                  </a:cubicBezTo>
                  <a:cubicBezTo>
                    <a:pt x="56707" y="403152"/>
                    <a:pt x="38986" y="470048"/>
                    <a:pt x="21265" y="536945"/>
                  </a:cubicBezTo>
                </a:path>
              </a:pathLst>
            </a:custGeom>
            <a:noFill/>
            <a:ln w="25400">
              <a:prstDash val="sysDot"/>
              <a:tailEnd type="stealth"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C9F98C7D-BE84-4D88-B419-BA902E2D9C8C}"/>
              </a:ext>
            </a:extLst>
          </p:cNvPr>
          <p:cNvSpPr txBox="1"/>
          <p:nvPr/>
        </p:nvSpPr>
        <p:spPr>
          <a:xfrm>
            <a:off x="6279160" y="6363050"/>
            <a:ext cx="2462168"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398730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300" y="993953"/>
            <a:ext cx="4023094" cy="193899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Example 6.1	Model Airplane on a String</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Given:	mass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0.500 kg</a:t>
            </a:r>
          </a:p>
          <a:p>
            <a:r>
              <a:rPr lang="en-US" dirty="0">
                <a:latin typeface="Times New Roman" panose="02020603050405020304" pitchFamily="18" charset="0"/>
                <a:cs typeface="Times New Roman" panose="02020603050405020304" pitchFamily="18" charset="0"/>
              </a:rPr>
              <a:t>	radius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5.00 m</a:t>
            </a:r>
          </a:p>
          <a:p>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period</a:t>
            </a:r>
            <a:r>
              <a:rPr lang="en-US" i="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 = 4.00 s.</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Find: Tension force in the string, </a:t>
            </a:r>
            <a:r>
              <a:rPr lang="en-US" i="1"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endParaRPr lang="en-US" dirty="0"/>
          </a:p>
        </p:txBody>
      </p:sp>
      <p:grpSp>
        <p:nvGrpSpPr>
          <p:cNvPr id="12" name="Group 11"/>
          <p:cNvGrpSpPr/>
          <p:nvPr/>
        </p:nvGrpSpPr>
        <p:grpSpPr>
          <a:xfrm>
            <a:off x="4388478" y="1433813"/>
            <a:ext cx="4698327" cy="3692071"/>
            <a:chOff x="5952871" y="1484956"/>
            <a:chExt cx="5658031" cy="4354138"/>
          </a:xfrm>
        </p:grpSpPr>
        <p:pic>
          <p:nvPicPr>
            <p:cNvPr id="10" name="Picture 9" descr="06_05_Figure.jpg"/>
            <p:cNvPicPr>
              <a:picLocks noChangeAspect="1"/>
            </p:cNvPicPr>
            <p:nvPr/>
          </p:nvPicPr>
          <p:blipFill rotWithShape="1">
            <a:blip r:embed="rId2" cstate="print">
              <a:extLst>
                <a:ext uri="{28A0092B-C50C-407E-A947-70E740481C1C}">
                  <a14:useLocalDpi xmlns:a14="http://schemas.microsoft.com/office/drawing/2010/main" val="0"/>
                </a:ext>
              </a:extLst>
            </a:blip>
            <a:srcRect b="2905"/>
            <a:stretch/>
          </p:blipFill>
          <p:spPr>
            <a:xfrm>
              <a:off x="5952871" y="1484956"/>
              <a:ext cx="5348316" cy="3823890"/>
            </a:xfrm>
            <a:prstGeom prst="rect">
              <a:avLst/>
            </a:prstGeom>
          </p:spPr>
        </p:pic>
        <p:sp>
          <p:nvSpPr>
            <p:cNvPr id="11" name="TextBox 10"/>
            <p:cNvSpPr txBox="1"/>
            <p:nvPr/>
          </p:nvSpPr>
          <p:spPr>
            <a:xfrm>
              <a:off x="9409814" y="4859081"/>
              <a:ext cx="2201088" cy="980013"/>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with the horizontal x-axis</a:t>
              </a:r>
            </a:p>
            <a:p>
              <a:r>
                <a:rPr lang="en-US" sz="1200" dirty="0">
                  <a:latin typeface="Times New Roman" panose="02020603050405020304" pitchFamily="18" charset="0"/>
                  <a:cs typeface="Times New Roman" panose="02020603050405020304" pitchFamily="18" charset="0"/>
                </a:rPr>
                <a:t>pointing toward the center</a:t>
              </a:r>
            </a:p>
            <a:p>
              <a:r>
                <a:rPr lang="en-US" sz="1200" dirty="0">
                  <a:latin typeface="Times New Roman" panose="02020603050405020304" pitchFamily="18" charset="0"/>
                  <a:cs typeface="Times New Roman" panose="02020603050405020304" pitchFamily="18" charset="0"/>
                </a:rPr>
                <a:t>of the circle and the y-axis</a:t>
              </a:r>
            </a:p>
            <a:p>
              <a:r>
                <a:rPr lang="en-US" sz="1200" dirty="0">
                  <a:latin typeface="Times New Roman" panose="02020603050405020304" pitchFamily="18" charset="0"/>
                  <a:cs typeface="Times New Roman" panose="02020603050405020304" pitchFamily="18" charset="0"/>
                </a:rPr>
                <a:t>pointing up vertically</a:t>
              </a:r>
            </a:p>
          </p:txBody>
        </p:sp>
      </p:grpSp>
      <mc:AlternateContent xmlns:mc="http://schemas.openxmlformats.org/markup-compatibility/2006" xmlns:a14="http://schemas.microsoft.com/office/drawing/2010/main">
        <mc:Choice Requires="a14">
          <p:sp>
            <p:nvSpPr>
              <p:cNvPr id="14" name="TextBox 13"/>
              <p:cNvSpPr txBox="1"/>
              <p:nvPr/>
            </p:nvSpPr>
            <p:spPr>
              <a:xfrm>
                <a:off x="162300" y="3264663"/>
                <a:ext cx="4023094" cy="2534220"/>
              </a:xfrm>
              <a:prstGeom prst="rect">
                <a:avLst/>
              </a:prstGeom>
              <a:noFill/>
              <a:ln>
                <a:solidFill>
                  <a:schemeClr val="tx1"/>
                </a:solidFill>
              </a:ln>
            </p:spPr>
            <p:txBody>
              <a:bodyPr wrap="square" rtlCol="0">
                <a:spAutoFit/>
              </a:bodyPr>
              <a:lstStyle/>
              <a:p>
                <a:r>
                  <a:rPr lang="en-US" sz="2100" dirty="0">
                    <a:cs typeface="Times New Roman" panose="02020603050405020304" pitchFamily="18" charset="0"/>
                  </a:rPr>
                  <a:t>    </a:t>
                </a:r>
                <a14:m>
                  <m:oMath xmlns:m="http://schemas.openxmlformats.org/officeDocument/2006/math">
                    <m:nary>
                      <m:naryPr>
                        <m:chr m:val="∑"/>
                        <m:subHide m:val="on"/>
                        <m:supHide m:val="on"/>
                        <m:ctrlPr>
                          <a:rPr lang="en-US" sz="2100" i="1">
                            <a:latin typeface="Cambria Math" panose="02040503050406030204" pitchFamily="18" charset="0"/>
                            <a:cs typeface="Times New Roman" panose="02020603050405020304" pitchFamily="18" charset="0"/>
                          </a:rPr>
                        </m:ctrlPr>
                      </m:naryPr>
                      <m:sub/>
                      <m:sup/>
                      <m:e>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𝐹</m:t>
                            </m:r>
                          </m:e>
                          <m:sub>
                            <m:r>
                              <a:rPr lang="en-US" sz="2100" i="1">
                                <a:latin typeface="Cambria Math" panose="02040503050406030204" pitchFamily="18" charset="0"/>
                                <a:cs typeface="Times New Roman" panose="02020603050405020304" pitchFamily="18" charset="0"/>
                              </a:rPr>
                              <m:t>𝑥</m:t>
                            </m:r>
                          </m:sub>
                        </m:sSub>
                        <m:r>
                          <a:rPr lang="en-US" sz="2100" i="1">
                            <a:latin typeface="Cambria Math" panose="02040503050406030204" pitchFamily="18" charset="0"/>
                            <a:cs typeface="Times New Roman" panose="02020603050405020304" pitchFamily="18" charset="0"/>
                          </a:rPr>
                          <m:t>=</m:t>
                        </m:r>
                        <m:r>
                          <a:rPr lang="en-US" sz="2100" i="1">
                            <a:latin typeface="Cambria Math" panose="02040503050406030204" pitchFamily="18" charset="0"/>
                            <a:cs typeface="Times New Roman" panose="02020603050405020304" pitchFamily="18" charset="0"/>
                          </a:rPr>
                          <m:t>𝑚</m:t>
                        </m:r>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𝑎</m:t>
                            </m:r>
                          </m:e>
                          <m:sub>
                            <m:r>
                              <a:rPr lang="en-US" sz="2100" i="1">
                                <a:latin typeface="Cambria Math" panose="02040503050406030204" pitchFamily="18" charset="0"/>
                                <a:cs typeface="Times New Roman" panose="02020603050405020304" pitchFamily="18" charset="0"/>
                              </a:rPr>
                              <m:t>𝑟𝑎𝑑</m:t>
                            </m:r>
                          </m:sub>
                        </m:sSub>
                      </m:e>
                    </m:nary>
                  </m:oMath>
                </a14:m>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𝐹</m:t>
                        </m:r>
                      </m:e>
                      <m:sub>
                        <m:r>
                          <a:rPr lang="en-US" sz="2100" i="1">
                            <a:latin typeface="Cambria Math" panose="02040503050406030204" pitchFamily="18" charset="0"/>
                            <a:cs typeface="Times New Roman" panose="02020603050405020304" pitchFamily="18" charset="0"/>
                          </a:rPr>
                          <m:t>𝑇</m:t>
                        </m:r>
                      </m:sub>
                    </m:sSub>
                    <m:r>
                      <a:rPr lang="en-US" sz="2100" i="1">
                        <a:latin typeface="Cambria Math" panose="02040503050406030204" pitchFamily="18" charset="0"/>
                        <a:cs typeface="Times New Roman" panose="02020603050405020304" pitchFamily="18" charset="0"/>
                      </a:rPr>
                      <m:t>=</m:t>
                    </m:r>
                    <m:r>
                      <a:rPr lang="en-US" sz="2100" i="1">
                        <a:latin typeface="Cambria Math" panose="02040503050406030204" pitchFamily="18" charset="0"/>
                        <a:cs typeface="Times New Roman" panose="02020603050405020304" pitchFamily="18" charset="0"/>
                      </a:rPr>
                      <m:t>𝑚</m:t>
                    </m:r>
                    <m:f>
                      <m:fPr>
                        <m:ctrlPr>
                          <a:rPr lang="en-US" sz="2100" i="1">
                            <a:latin typeface="Cambria Math" panose="02040503050406030204" pitchFamily="18" charset="0"/>
                            <a:cs typeface="Times New Roman" panose="02020603050405020304" pitchFamily="18" charset="0"/>
                          </a:rPr>
                        </m:ctrlPr>
                      </m:fPr>
                      <m:num>
                        <m:sSup>
                          <m:sSupPr>
                            <m:ctrlPr>
                              <a:rPr lang="en-US" sz="2100" i="1">
                                <a:latin typeface="Cambria Math" panose="02040503050406030204" pitchFamily="18" charset="0"/>
                                <a:cs typeface="Times New Roman" panose="02020603050405020304" pitchFamily="18" charset="0"/>
                              </a:rPr>
                            </m:ctrlPr>
                          </m:sSupPr>
                          <m:e>
                            <m:r>
                              <a:rPr lang="en-US" sz="2100" i="1">
                                <a:latin typeface="Cambria Math" panose="02040503050406030204" pitchFamily="18" charset="0"/>
                                <a:cs typeface="Times New Roman" panose="02020603050405020304" pitchFamily="18" charset="0"/>
                              </a:rPr>
                              <m:t>𝑣</m:t>
                            </m:r>
                          </m:e>
                          <m:sup>
                            <m:r>
                              <a:rPr lang="en-US" sz="2100" i="1">
                                <a:latin typeface="Cambria Math" panose="02040503050406030204" pitchFamily="18" charset="0"/>
                                <a:cs typeface="Times New Roman" panose="02020603050405020304" pitchFamily="18" charset="0"/>
                              </a:rPr>
                              <m:t>2</m:t>
                            </m:r>
                          </m:sup>
                        </m:sSup>
                      </m:num>
                      <m:den>
                        <m:r>
                          <a:rPr lang="en-US" sz="2100" i="1">
                            <a:latin typeface="Cambria Math" panose="02040503050406030204" pitchFamily="18" charset="0"/>
                            <a:cs typeface="Times New Roman" panose="02020603050405020304" pitchFamily="18" charset="0"/>
                          </a:rPr>
                          <m:t>𝑅</m:t>
                        </m:r>
                      </m:den>
                    </m:f>
                  </m:oMath>
                </a14:m>
                <a:endParaRPr lang="en-US" sz="21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sz="2100" dirty="0">
                    <a:cs typeface="Times New Roman" panose="02020603050405020304" pitchFamily="18" charset="0"/>
                  </a:rPr>
                  <a:t>    </a:t>
                </a:r>
                <a14:m>
                  <m:oMath xmlns:m="http://schemas.openxmlformats.org/officeDocument/2006/math">
                    <m:nary>
                      <m:naryPr>
                        <m:chr m:val="∑"/>
                        <m:subHide m:val="on"/>
                        <m:supHide m:val="on"/>
                        <m:ctrlPr>
                          <a:rPr lang="en-US" sz="2100" i="1">
                            <a:latin typeface="Cambria Math" panose="02040503050406030204" pitchFamily="18" charset="0"/>
                            <a:cs typeface="Times New Roman" panose="02020603050405020304" pitchFamily="18" charset="0"/>
                          </a:rPr>
                        </m:ctrlPr>
                      </m:naryPr>
                      <m:sub/>
                      <m:sup/>
                      <m:e>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𝐹</m:t>
                            </m:r>
                          </m:e>
                          <m:sub>
                            <m:r>
                              <a:rPr lang="en-US" sz="2100" i="1">
                                <a:latin typeface="Cambria Math" panose="02040503050406030204" pitchFamily="18" charset="0"/>
                                <a:cs typeface="Times New Roman" panose="02020603050405020304" pitchFamily="18" charset="0"/>
                              </a:rPr>
                              <m:t>𝑦</m:t>
                            </m:r>
                          </m:sub>
                        </m:sSub>
                        <m:r>
                          <a:rPr lang="en-US" sz="2100" i="1">
                            <a:latin typeface="Cambria Math" panose="02040503050406030204" pitchFamily="18" charset="0"/>
                            <a:cs typeface="Times New Roman" panose="02020603050405020304" pitchFamily="18" charset="0"/>
                          </a:rPr>
                          <m:t>=0</m:t>
                        </m:r>
                      </m:e>
                    </m:nary>
                  </m:oMath>
                </a14:m>
                <a:r>
                  <a:rPr lang="en-US" sz="2100"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US" sz="2100">
                          <a:latin typeface="Cambria Math" panose="02040503050406030204" pitchFamily="18" charset="0"/>
                          <a:cs typeface="Times New Roman" panose="02020603050405020304" pitchFamily="18" charset="0"/>
                        </a:rPr>
                        <m:t>    </m:t>
                      </m:r>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𝐹</m:t>
                          </m:r>
                        </m:e>
                        <m:sub>
                          <m:r>
                            <a:rPr lang="en-US" sz="2100" i="1">
                              <a:latin typeface="Cambria Math" panose="02040503050406030204" pitchFamily="18" charset="0"/>
                              <a:cs typeface="Times New Roman" panose="02020603050405020304" pitchFamily="18" charset="0"/>
                            </a:rPr>
                            <m:t>𝑙𝑖𝑓𝑡</m:t>
                          </m:r>
                        </m:sub>
                      </m:sSub>
                      <m:r>
                        <a:rPr lang="en-US" sz="2100" i="1">
                          <a:latin typeface="Cambria Math" panose="02040503050406030204" pitchFamily="18" charset="0"/>
                          <a:cs typeface="Times New Roman" panose="02020603050405020304" pitchFamily="18" charset="0"/>
                        </a:rPr>
                        <m:t>+(−</m:t>
                      </m:r>
                      <m:r>
                        <a:rPr lang="en-US" sz="2100" i="1">
                          <a:latin typeface="Cambria Math" panose="02040503050406030204" pitchFamily="18" charset="0"/>
                          <a:cs typeface="Times New Roman" panose="02020603050405020304" pitchFamily="18" charset="0"/>
                        </a:rPr>
                        <m:t>𝑚𝑔</m:t>
                      </m:r>
                      <m:r>
                        <a:rPr lang="en-US" sz="2100" i="1">
                          <a:latin typeface="Cambria Math" panose="02040503050406030204" pitchFamily="18" charset="0"/>
                          <a:cs typeface="Times New Roman" panose="02020603050405020304" pitchFamily="18" charset="0"/>
                        </a:rPr>
                        <m:t>)=0</m:t>
                      </m:r>
                    </m:oMath>
                  </m:oMathPara>
                </a14:m>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   with		</a:t>
                </a:r>
                <a14:m>
                  <m:oMath xmlns:m="http://schemas.openxmlformats.org/officeDocument/2006/math">
                    <m:r>
                      <a:rPr lang="en-US" sz="2100" i="1">
                        <a:latin typeface="Cambria Math" panose="02040503050406030204" pitchFamily="18" charset="0"/>
                        <a:cs typeface="Times New Roman" panose="02020603050405020304" pitchFamily="18" charset="0"/>
                      </a:rPr>
                      <m:t>𝑣</m:t>
                    </m:r>
                    <m:r>
                      <a:rPr lang="en-US" sz="2100" i="1">
                        <a:latin typeface="Cambria Math" panose="02040503050406030204" pitchFamily="18" charset="0"/>
                        <a:cs typeface="Times New Roman" panose="02020603050405020304" pitchFamily="18" charset="0"/>
                      </a:rPr>
                      <m:t>=</m:t>
                    </m:r>
                    <m:f>
                      <m:fPr>
                        <m:ctrlPr>
                          <a:rPr lang="en-US" sz="2100" i="1">
                            <a:latin typeface="Cambria Math" panose="02040503050406030204" pitchFamily="18" charset="0"/>
                            <a:cs typeface="Times New Roman" panose="02020603050405020304" pitchFamily="18" charset="0"/>
                          </a:rPr>
                        </m:ctrlPr>
                      </m:fPr>
                      <m:num>
                        <m:r>
                          <a:rPr lang="en-US" sz="2100" i="1">
                            <a:latin typeface="Cambria Math" panose="02040503050406030204" pitchFamily="18" charset="0"/>
                            <a:cs typeface="Times New Roman" panose="02020603050405020304" pitchFamily="18" charset="0"/>
                          </a:rPr>
                          <m:t>2</m:t>
                        </m:r>
                        <m:r>
                          <a:rPr lang="en-US" sz="2100" i="1">
                            <a:latin typeface="Cambria Math" panose="02040503050406030204" pitchFamily="18" charset="0"/>
                            <a:ea typeface="Cambria Math" panose="02040503050406030204" pitchFamily="18" charset="0"/>
                            <a:cs typeface="Times New Roman" panose="02020603050405020304" pitchFamily="18" charset="0"/>
                          </a:rPr>
                          <m:t>𝜋</m:t>
                        </m:r>
                        <m:r>
                          <a:rPr lang="en-US" sz="2100" i="1">
                            <a:latin typeface="Cambria Math" panose="02040503050406030204" pitchFamily="18" charset="0"/>
                            <a:cs typeface="Times New Roman" panose="02020603050405020304" pitchFamily="18" charset="0"/>
                          </a:rPr>
                          <m:t>𝑅</m:t>
                        </m:r>
                      </m:num>
                      <m:den>
                        <m:r>
                          <a:rPr lang="en-US" sz="2100" i="1">
                            <a:latin typeface="Cambria Math" panose="02040503050406030204" pitchFamily="18" charset="0"/>
                            <a:cs typeface="Times New Roman" panose="02020603050405020304" pitchFamily="18" charset="0"/>
                          </a:rPr>
                          <m:t>𝑇</m:t>
                        </m:r>
                      </m:den>
                    </m:f>
                  </m:oMath>
                </a14:m>
                <a:endParaRPr lang="en-US"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2300" y="3264663"/>
                <a:ext cx="4023094" cy="2534220"/>
              </a:xfrm>
              <a:prstGeom prst="rect">
                <a:avLst/>
              </a:prstGeom>
              <a:blipFill>
                <a:blip r:embed="rId3"/>
                <a:stretch>
                  <a:fillRect l="-3776" t="-20144" b="-959"/>
                </a:stretch>
              </a:blipFill>
              <a:ln>
                <a:solidFill>
                  <a:schemeClr val="tx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67B24703-C787-49F7-848F-7778EFBB659E}"/>
              </a:ext>
            </a:extLst>
          </p:cNvPr>
          <p:cNvSpPr txBox="1"/>
          <p:nvPr/>
        </p:nvSpPr>
        <p:spPr>
          <a:xfrm>
            <a:off x="6455328" y="6216242"/>
            <a:ext cx="2411835"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321119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Tether Ball Problem – Example 6.2</a:t>
            </a:r>
            <a:endParaRPr lang="en-IN" sz="3200" dirty="0"/>
          </a:p>
        </p:txBody>
      </p:sp>
      <p:sp>
        <p:nvSpPr>
          <p:cNvPr id="3" name="Content Placeholder 2"/>
          <p:cNvSpPr>
            <a:spLocks noGrp="1"/>
          </p:cNvSpPr>
          <p:nvPr>
            <p:ph sz="quarter" idx="13"/>
          </p:nvPr>
        </p:nvSpPr>
        <p:spPr>
          <a:xfrm>
            <a:off x="457199" y="1556327"/>
            <a:ext cx="5667555" cy="401869"/>
          </a:xfrm>
        </p:spPr>
        <p:txBody>
          <a:bodyPr/>
          <a:lstStyle/>
          <a:p>
            <a:r>
              <a:rPr lang="en-US" sz="2200" dirty="0"/>
              <a:t>Refer to the worked example on page 156.</a:t>
            </a:r>
          </a:p>
        </p:txBody>
      </p:sp>
      <p:pic>
        <p:nvPicPr>
          <p:cNvPr id="6" name="Picture 5" descr="Diagram a. The situation. A vertical dashed line extends from the ceiling downward. The ball is attached to the ceiling by a string (L) that makes a beta angle with the vertical dashed line. The ball moves in a circular motion around the vertical dashed line at length R. Vector lower v is an arrow that points from the ball in the direction of the motion. Diagram b. The forces on the ball. Vector upper F sub upper T is an arrow that points from the ball along the string toward the ceiling. Vector lower a sub rad is a vector of lesser magnitude that points from the ball inward toward the center of the circle. Vector lower 2 is a vertical arrow that points from the ball downward. Equation: vector lower w equals m times vector lower g. Diagram c. Free body diagram of the ball (origin) on the x y axis. Vector upper F sub upper T is an arrow that points from origin into the second quadrant (along the string L). The components of this vector are: upper F sub upper T cosine beta that points up on the positive y axis; upper F sub upper T sine beta that points to the left on the negative x axis. Dashed lines connect the tips of these three vectors to form a rectangle in the second quadrant. Vector lowercase a sub rad is a horizontal arrow that points to the left in the second quadrant. Vector lower w is a vertical arrow that points down on the negative y axis; this equals m times vector lower 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2455" y="2024456"/>
            <a:ext cx="5479090" cy="3335099"/>
          </a:xfrm>
          <a:prstGeom prst="rect">
            <a:avLst/>
          </a:prstGeom>
        </p:spPr>
      </p:pic>
      <p:graphicFrame>
        <p:nvGraphicFramePr>
          <p:cNvPr id="5" name="Object 4" descr="V = start fraction 2 pi R over T end fraction. R = L sine of beta. The sum of F sub x = m a sub rad, F sub T = m start fraction v squared over R end fraction, = m start fraction 4 pi squared over T squared end fraction. The sum of F sub y = 0. F sub T + negative m g = 0."/>
          <p:cNvGraphicFramePr>
            <a:graphicFrameLocks noChangeAspect="1"/>
          </p:cNvGraphicFramePr>
          <p:nvPr/>
        </p:nvGraphicFramePr>
        <p:xfrm>
          <a:off x="1905393" y="5425814"/>
          <a:ext cx="5333214" cy="1003667"/>
        </p:xfrm>
        <a:graphic>
          <a:graphicData uri="http://schemas.openxmlformats.org/presentationml/2006/ole">
            <mc:AlternateContent xmlns:mc="http://schemas.openxmlformats.org/markup-compatibility/2006">
              <mc:Choice xmlns:v="urn:schemas-microsoft-com:vml" Requires="v">
                <p:oleObj name="Equation" r:id="rId3" imgW="3644640" imgH="685800" progId="Equation.DSMT4">
                  <p:embed/>
                </p:oleObj>
              </mc:Choice>
              <mc:Fallback>
                <p:oleObj name="Equation" r:id="rId3" imgW="3644640" imgH="685800" progId="Equation.DSMT4">
                  <p:embed/>
                  <p:pic>
                    <p:nvPicPr>
                      <p:cNvPr id="5" name="Object 4" descr="V = start fraction 2 pi R over T end fraction. R = L sine of beta. The sum of F sub x = m a sub rad, F sub T = m start fraction v squared over R end fraction, = m start fraction 4 pi squared over T squared end fraction. The sum of F sub y = 0. F sub T + negative m g = 0."/>
                      <p:cNvPicPr/>
                      <p:nvPr/>
                    </p:nvPicPr>
                    <p:blipFill>
                      <a:blip r:embed="rId4"/>
                      <a:stretch>
                        <a:fillRect/>
                      </a:stretch>
                    </p:blipFill>
                    <p:spPr>
                      <a:xfrm>
                        <a:off x="1905393" y="5425814"/>
                        <a:ext cx="5333214" cy="1003667"/>
                      </a:xfrm>
                      <a:prstGeom prst="rect">
                        <a:avLst/>
                      </a:prstGeom>
                    </p:spPr>
                  </p:pic>
                </p:oleObj>
              </mc:Fallback>
            </mc:AlternateContent>
          </a:graphicData>
        </a:graphic>
      </p:graphicFrame>
    </p:spTree>
    <p:extLst>
      <p:ext uri="{BB962C8B-B14F-4D97-AF65-F5344CB8AC3E}">
        <p14:creationId xmlns:p14="http://schemas.microsoft.com/office/powerpoint/2010/main" val="1508832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14881</TotalTime>
  <Words>4729</Words>
  <Application>Microsoft Office PowerPoint</Application>
  <PresentationFormat>On-screen Show (4:3)</PresentationFormat>
  <Paragraphs>597</Paragraphs>
  <Slides>67</Slides>
  <Notes>6</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3</vt:i4>
      </vt:variant>
      <vt:variant>
        <vt:lpstr>Slide Titles</vt:lpstr>
      </vt:variant>
      <vt:variant>
        <vt:i4>67</vt:i4>
      </vt:variant>
    </vt:vector>
  </HeadingPairs>
  <TitlesOfParts>
    <vt:vector size="90" baseType="lpstr">
      <vt:lpstr>Arial</vt:lpstr>
      <vt:lpstr>Arial Unicode MS</vt:lpstr>
      <vt:lpstr>Calibri</vt:lpstr>
      <vt:lpstr>Calibri Light</vt:lpstr>
      <vt:lpstr>Cambria Math</vt:lpstr>
      <vt:lpstr>Noto Sans Symbols</vt:lpstr>
      <vt:lpstr>r</vt:lpstr>
      <vt:lpstr>Symbol</vt:lpstr>
      <vt:lpstr>Times</vt:lpstr>
      <vt:lpstr>Times New Roman</vt:lpstr>
      <vt:lpstr>Verdana</vt:lpstr>
      <vt:lpstr>Wingdings</vt:lpstr>
      <vt:lpstr>Office Theme</vt:lpstr>
      <vt:lpstr>3_HA5Lect_template</vt:lpstr>
      <vt:lpstr>508 Lecture</vt:lpstr>
      <vt:lpstr>默认设计模板</vt:lpstr>
      <vt:lpstr>1_HA5Lect_template</vt:lpstr>
      <vt:lpstr>Default Design</vt:lpstr>
      <vt:lpstr>11_HA5Lect_template</vt:lpstr>
      <vt:lpstr>1_Blank Presentation</vt:lpstr>
      <vt:lpstr>Equation</vt:lpstr>
      <vt:lpstr>Equation.3</vt:lpstr>
      <vt:lpstr>Photo Editor 照片</vt:lpstr>
      <vt:lpstr>PowerPoint Presentation</vt:lpstr>
      <vt:lpstr>In Section 3.4</vt:lpstr>
      <vt:lpstr>Velocity Changing from the Influence of a rad – Figure 6.1</vt:lpstr>
      <vt:lpstr>PowerPoint Presentation</vt:lpstr>
      <vt:lpstr>Circular motion and Gravitation</vt:lpstr>
      <vt:lpstr>PowerPoint Presentation</vt:lpstr>
      <vt:lpstr>PowerPoint Presentation</vt:lpstr>
      <vt:lpstr>PowerPoint Presentation</vt:lpstr>
      <vt:lpstr>A Tether Ball Problem – Example 6.2</vt:lpstr>
      <vt:lpstr>Conical Pendulum Tether Ball Problem – Example 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Rounding a Banked Curve – Example 6.4</vt:lpstr>
      <vt:lpstr>No Skidding on Banked Curve</vt:lpstr>
      <vt:lpstr>No Skidding on Banked Curve</vt:lpstr>
      <vt:lpstr>PowerPoint Presentation</vt:lpstr>
      <vt:lpstr>PowerPoint Presentation</vt:lpstr>
      <vt:lpstr>PowerPoint Presentation</vt:lpstr>
      <vt:lpstr>PowerPoint Presentation</vt:lpstr>
      <vt:lpstr>Ferris wheel</vt:lpstr>
      <vt:lpstr>PowerPoint Presentation</vt:lpstr>
      <vt:lpstr>Model Airplane on a String – Example 6.1</vt:lpstr>
      <vt:lpstr>PowerPoint Presentation</vt:lpstr>
      <vt:lpstr>You're snowboarding down a slope. The free-body diagram in the figure represents the forces on you as you</vt:lpstr>
      <vt:lpstr>You whirl a ball of mass m in a fast vertical circle on a string of length R. At the bottom of the circle, the tension in the string is five times the ball's weight. The ball's speed at this point is given by</vt:lpstr>
      <vt:lpstr>You whirl a ball of mass m in a fast vertical circle on a string of length R. At the top of the circle, the tension in the string is five times the ball's weight. The ball's speed at this point is given by</vt:lpstr>
      <vt:lpstr>PowerPoint Presentation</vt:lpstr>
      <vt:lpstr>Gravitation</vt:lpstr>
      <vt:lpstr>PowerPoint Presentation</vt:lpstr>
      <vt:lpstr>Gravitational Forces (I)</vt:lpstr>
      <vt:lpstr>Gravitational attraction</vt:lpstr>
      <vt:lpstr>PowerPoint Presentation</vt:lpstr>
      <vt:lpstr>PowerPoint Presentation</vt:lpstr>
      <vt:lpstr>Newton's Law of Gravitation – Figure 6.12</vt:lpstr>
      <vt:lpstr>Cavendish balance (1798)</vt:lpstr>
      <vt:lpstr>PowerPoint Presentation</vt:lpstr>
      <vt:lpstr>This May Be Done in a Lab – Cavendish Experiment (1798)</vt:lpstr>
      <vt:lpstr>PowerPoint Presentation</vt:lpstr>
      <vt:lpstr>Even Within the Earth Itself, Gravity Varies – Figure 6.17</vt:lpstr>
      <vt:lpstr>Average Density of the Earth</vt:lpstr>
      <vt:lpstr>Gravitational Force Falls off Quickly –  Figure 6.15</vt:lpstr>
      <vt:lpstr>PowerPoint Presentation</vt:lpstr>
      <vt:lpstr>Gravitation Applies Elsewhere – Figure 6.18</vt:lpstr>
      <vt:lpstr>PowerPoint Presentation</vt:lpstr>
      <vt:lpstr>Satellite Motion: What Happens When Velocity Rises? </vt:lpstr>
      <vt:lpstr>PowerPoint Presentation</vt:lpstr>
      <vt:lpstr>Circular Satellite Orbit Velocity</vt:lpstr>
      <vt:lpstr>Circular orbit period</vt:lpstr>
      <vt:lpstr>PowerPoint Presentation</vt:lpstr>
      <vt:lpstr>PowerPoint Presentation</vt:lpstr>
      <vt:lpstr>Calculations of Satellite Motion – Example 6.10 (not Geo-synchronous)</vt:lpstr>
      <vt:lpstr>Satellite   motion</vt:lpstr>
      <vt:lpstr>If an Object is Massive, Even Photons Cannot Escape </vt:lpstr>
      <vt:lpstr>Hawking @ HS ranch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Wenhao Wu</dc:creator>
  <cp:lastModifiedBy>Rodriguez, Carlos E</cp:lastModifiedBy>
  <cp:revision>627</cp:revision>
  <dcterms:created xsi:type="dcterms:W3CDTF">2017-01-18T03:01:20Z</dcterms:created>
  <dcterms:modified xsi:type="dcterms:W3CDTF">2023-09-19T17:58:16Z</dcterms:modified>
</cp:coreProperties>
</file>