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2.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3.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4.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6.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7.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8.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9.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20.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 id="2147483864" r:id="rId4"/>
    <p:sldMasterId id="2147483876" r:id="rId5"/>
    <p:sldMasterId id="2147483888" r:id="rId6"/>
    <p:sldMasterId id="2147483906" r:id="rId7"/>
    <p:sldMasterId id="2147483916" r:id="rId8"/>
    <p:sldMasterId id="2147483922" r:id="rId9"/>
    <p:sldMasterId id="2147483940" r:id="rId10"/>
    <p:sldMasterId id="2147483952" r:id="rId11"/>
    <p:sldMasterId id="2147483964" r:id="rId12"/>
    <p:sldMasterId id="2147483988" r:id="rId13"/>
    <p:sldMasterId id="2147484000" r:id="rId14"/>
    <p:sldMasterId id="2147484012" r:id="rId15"/>
    <p:sldMasterId id="2147484024" r:id="rId16"/>
    <p:sldMasterId id="2147484036" r:id="rId17"/>
    <p:sldMasterId id="2147484048" r:id="rId18"/>
    <p:sldMasterId id="2147484054" r:id="rId19"/>
    <p:sldMasterId id="2147484078" r:id="rId20"/>
    <p:sldMasterId id="2147484090" r:id="rId21"/>
  </p:sldMasterIdLst>
  <p:notesMasterIdLst>
    <p:notesMasterId r:id="rId105"/>
  </p:notesMasterIdLst>
  <p:handoutMasterIdLst>
    <p:handoutMasterId r:id="rId106"/>
  </p:handoutMasterIdLst>
  <p:sldIdLst>
    <p:sldId id="393" r:id="rId22"/>
    <p:sldId id="394" r:id="rId23"/>
    <p:sldId id="364" r:id="rId24"/>
    <p:sldId id="368" r:id="rId25"/>
    <p:sldId id="384" r:id="rId26"/>
    <p:sldId id="370" r:id="rId27"/>
    <p:sldId id="395" r:id="rId28"/>
    <p:sldId id="399" r:id="rId29"/>
    <p:sldId id="400" r:id="rId30"/>
    <p:sldId id="398" r:id="rId31"/>
    <p:sldId id="424" r:id="rId32"/>
    <p:sldId id="355" r:id="rId33"/>
    <p:sldId id="421" r:id="rId34"/>
    <p:sldId id="427" r:id="rId35"/>
    <p:sldId id="422" r:id="rId36"/>
    <p:sldId id="428" r:id="rId37"/>
    <p:sldId id="433" r:id="rId38"/>
    <p:sldId id="325" r:id="rId39"/>
    <p:sldId id="316" r:id="rId40"/>
    <p:sldId id="383" r:id="rId41"/>
    <p:sldId id="381" r:id="rId42"/>
    <p:sldId id="342" r:id="rId43"/>
    <p:sldId id="414" r:id="rId44"/>
    <p:sldId id="432" r:id="rId45"/>
    <p:sldId id="344" r:id="rId46"/>
    <p:sldId id="441" r:id="rId47"/>
    <p:sldId id="377" r:id="rId48"/>
    <p:sldId id="376" r:id="rId49"/>
    <p:sldId id="420" r:id="rId50"/>
    <p:sldId id="317" r:id="rId51"/>
    <p:sldId id="321" r:id="rId52"/>
    <p:sldId id="375" r:id="rId53"/>
    <p:sldId id="403" r:id="rId54"/>
    <p:sldId id="347" r:id="rId55"/>
    <p:sldId id="348" r:id="rId56"/>
    <p:sldId id="413" r:id="rId57"/>
    <p:sldId id="385" r:id="rId58"/>
    <p:sldId id="402" r:id="rId59"/>
    <p:sldId id="429" r:id="rId60"/>
    <p:sldId id="386" r:id="rId61"/>
    <p:sldId id="387" r:id="rId62"/>
    <p:sldId id="434" r:id="rId63"/>
    <p:sldId id="435" r:id="rId64"/>
    <p:sldId id="437" r:id="rId65"/>
    <p:sldId id="404" r:id="rId66"/>
    <p:sldId id="322" r:id="rId67"/>
    <p:sldId id="358" r:id="rId68"/>
    <p:sldId id="332" r:id="rId69"/>
    <p:sldId id="371" r:id="rId70"/>
    <p:sldId id="336" r:id="rId71"/>
    <p:sldId id="334" r:id="rId72"/>
    <p:sldId id="390" r:id="rId73"/>
    <p:sldId id="430" r:id="rId74"/>
    <p:sldId id="338" r:id="rId75"/>
    <p:sldId id="438" r:id="rId76"/>
    <p:sldId id="320" r:id="rId77"/>
    <p:sldId id="440" r:id="rId78"/>
    <p:sldId id="379" r:id="rId79"/>
    <p:sldId id="311" r:id="rId80"/>
    <p:sldId id="407" r:id="rId81"/>
    <p:sldId id="406" r:id="rId82"/>
    <p:sldId id="354" r:id="rId83"/>
    <p:sldId id="331" r:id="rId84"/>
    <p:sldId id="426" r:id="rId85"/>
    <p:sldId id="365" r:id="rId86"/>
    <p:sldId id="380" r:id="rId87"/>
    <p:sldId id="362" r:id="rId88"/>
    <p:sldId id="359" r:id="rId89"/>
    <p:sldId id="360" r:id="rId90"/>
    <p:sldId id="415" r:id="rId91"/>
    <p:sldId id="416" r:id="rId92"/>
    <p:sldId id="417" r:id="rId93"/>
    <p:sldId id="431" r:id="rId94"/>
    <p:sldId id="328" r:id="rId95"/>
    <p:sldId id="418" r:id="rId96"/>
    <p:sldId id="419" r:id="rId97"/>
    <p:sldId id="326" r:id="rId98"/>
    <p:sldId id="366" r:id="rId99"/>
    <p:sldId id="391" r:id="rId100"/>
    <p:sldId id="356" r:id="rId101"/>
    <p:sldId id="329" r:id="rId102"/>
    <p:sldId id="442" r:id="rId103"/>
    <p:sldId id="443" r:id="rId104"/>
  </p:sldIdLst>
  <p:sldSz cx="9144000" cy="6858000" type="screen4x3"/>
  <p:notesSz cx="6985000" cy="9271000"/>
  <p:defaultTextStyle>
    <a:defPPr>
      <a:defRPr lang="en-US"/>
    </a:defPPr>
    <a:lvl1pPr algn="l" rtl="0" fontAlgn="base">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essler, Hans A" initials="HS" lastIdx="2" clrIdx="0">
    <p:extLst>
      <p:ext uri="{19B8F6BF-5375-455C-9EA6-DF929625EA0E}">
        <p15:presenceInfo xmlns:p15="http://schemas.microsoft.com/office/powerpoint/2012/main" userId="S::h-schuessler@tamu.edu::f0098f85-534e-40d4-85d0-7da6f2039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66FF"/>
    <a:srgbClr val="CCFFFF"/>
    <a:srgbClr val="99FFCC"/>
    <a:srgbClr val="CCCC00"/>
    <a:srgbClr val="CCFFCC"/>
    <a:srgbClr val="CC66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708" autoAdjust="0"/>
  </p:normalViewPr>
  <p:slideViewPr>
    <p:cSldViewPr snapToGrid="0">
      <p:cViewPr varScale="1">
        <p:scale>
          <a:sx n="104" d="100"/>
          <a:sy n="104" d="100"/>
        </p:scale>
        <p:origin x="1146" y="114"/>
      </p:cViewPr>
      <p:guideLst>
        <p:guide orient="horz" pos="2160"/>
        <p:guide pos="2866"/>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varScale="1">
      <p:scale>
        <a:sx n="1" d="1"/>
        <a:sy n="1" d="1"/>
      </p:scale>
      <p:origin x="0" y="-63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07" Type="http://schemas.openxmlformats.org/officeDocument/2006/relationships/commentAuthors" Target="commentAuthors.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presProps" Target="presProps.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viewProps" Target="viewProps.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theme" Target="theme/theme1.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 Id="rId11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25T13:22:31.885"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a:defRPr sz="1200" b="0">
                <a:latin typeface="Times New Roman" pitchFamily="18" charset="0"/>
              </a:defRPr>
            </a:lvl1pPr>
          </a:lstStyle>
          <a:p>
            <a:pPr>
              <a:defRPr/>
            </a:pPr>
            <a:endParaRPr lang="en-US"/>
          </a:p>
        </p:txBody>
      </p:sp>
      <p:sp>
        <p:nvSpPr>
          <p:cNvPr id="2867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a:defRPr sz="1200" b="0">
                <a:latin typeface="Times New Roman" pitchFamily="18" charset="0"/>
              </a:defRPr>
            </a:lvl1pPr>
          </a:lstStyle>
          <a:p>
            <a:pPr>
              <a:defRPr/>
            </a:pPr>
            <a:endParaRPr lang="en-US"/>
          </a:p>
        </p:txBody>
      </p:sp>
      <p:sp>
        <p:nvSpPr>
          <p:cNvPr id="2867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a:defRPr sz="1200" b="0">
                <a:latin typeface="Times New Roman" pitchFamily="18" charset="0"/>
              </a:defRPr>
            </a:lvl1pPr>
          </a:lstStyle>
          <a:p>
            <a:pPr>
              <a:defRPr/>
            </a:pPr>
            <a:endParaRPr lang="en-US"/>
          </a:p>
        </p:txBody>
      </p:sp>
      <p:sp>
        <p:nvSpPr>
          <p:cNvPr id="2867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a:defRPr sz="1200" b="0"/>
            </a:lvl1pPr>
          </a:lstStyle>
          <a:p>
            <a:fld id="{B1FE16BA-090A-423A-832C-21CD1E4E03CC}" type="slidenum">
              <a:rPr lang="en-US" altLang="en-US"/>
              <a:pPr/>
              <a:t>‹#›</a:t>
            </a:fld>
            <a:endParaRPr lang="en-US" altLang="en-US"/>
          </a:p>
        </p:txBody>
      </p:sp>
    </p:spTree>
    <p:extLst>
      <p:ext uri="{BB962C8B-B14F-4D97-AF65-F5344CB8AC3E}">
        <p14:creationId xmlns:p14="http://schemas.microsoft.com/office/powerpoint/2010/main" val="408262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atin typeface="Times New Roman" charset="0"/>
              </a:defRPr>
            </a:lvl1pPr>
          </a:lstStyle>
          <a:p>
            <a:pPr>
              <a:defRPr/>
            </a:pPr>
            <a:fld id="{67F3CF2F-776D-410B-8D6A-02922E2DBED4}" type="datetimeFigureOut">
              <a:rPr lang="en-US"/>
              <a:pPr>
                <a:defRPr/>
              </a:pPr>
              <a:t>9/27/2023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83D3DCF-DDE2-4A86-9895-4BFA3EDD9BFA}" type="slidenum">
              <a:rPr lang="en-US" altLang="en-US"/>
              <a:pPr/>
              <a:t>‹#›</a:t>
            </a:fld>
            <a:endParaRPr lang="en-US" altLang="en-US"/>
          </a:p>
        </p:txBody>
      </p:sp>
    </p:spTree>
    <p:extLst>
      <p:ext uri="{BB962C8B-B14F-4D97-AF65-F5344CB8AC3E}">
        <p14:creationId xmlns:p14="http://schemas.microsoft.com/office/powerpoint/2010/main" val="342604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1544D-272D-B840-A322-42D87597A087}" type="slidenum">
              <a:rPr lang="en-US">
                <a:solidFill>
                  <a:srgbClr val="000000"/>
                </a:solidFill>
              </a:rPr>
              <a:pPr/>
              <a:t>3</a:t>
            </a:fld>
            <a:endParaRPr lang="en-US" dirty="0">
              <a:solidFill>
                <a:srgbClr val="000000"/>
              </a:solidFill>
            </a:endParaRPr>
          </a:p>
        </p:txBody>
      </p:sp>
      <p:sp>
        <p:nvSpPr>
          <p:cNvPr id="67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Figure 8.8</a:t>
            </a:r>
            <a:endParaRPr lang="en-US" dirty="0">
              <a:solidFill>
                <a:srgbClr val="000000"/>
              </a:solidFill>
            </a:endParaRPr>
          </a:p>
        </p:txBody>
      </p:sp>
    </p:spTree>
    <p:extLst>
      <p:ext uri="{BB962C8B-B14F-4D97-AF65-F5344CB8AC3E}">
        <p14:creationId xmlns:p14="http://schemas.microsoft.com/office/powerpoint/2010/main" val="3581239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F88E23-2FB7-BE40-9975-8DD9AB665C42}"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42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3427" name="Rectangle 3"/>
          <p:cNvSpPr>
            <a:spLocks noGrp="1" noChangeArrowheads="1"/>
          </p:cNvSpPr>
          <p:nvPr>
            <p:ph type="body" idx="1"/>
          </p:nvPr>
        </p:nvSpPr>
        <p:spPr/>
        <p:txBody>
          <a:bodyPr/>
          <a:lstStyle/>
          <a:p>
            <a:r>
              <a:rPr lang="en-US" dirty="0"/>
              <a:t>Answer: A</a:t>
            </a:r>
          </a:p>
        </p:txBody>
      </p:sp>
    </p:spTree>
    <p:extLst>
      <p:ext uri="{BB962C8B-B14F-4D97-AF65-F5344CB8AC3E}">
        <p14:creationId xmlns:p14="http://schemas.microsoft.com/office/powerpoint/2010/main" val="634991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1544D-272D-B840-A322-42D87597A087}" type="slidenum">
              <a:rPr lang="en-US">
                <a:solidFill>
                  <a:srgbClr val="000000"/>
                </a:solidFill>
              </a:rPr>
              <a:pPr/>
              <a:t>65</a:t>
            </a:fld>
            <a:endParaRPr lang="en-US" dirty="0">
              <a:solidFill>
                <a:srgbClr val="000000"/>
              </a:solidFill>
            </a:endParaRPr>
          </a:p>
        </p:txBody>
      </p:sp>
      <p:sp>
        <p:nvSpPr>
          <p:cNvPr id="67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Figure 8.22</a:t>
            </a:r>
            <a:endParaRPr lang="en-US" dirty="0">
              <a:solidFill>
                <a:srgbClr val="000000"/>
              </a:solidFill>
            </a:endParaRPr>
          </a:p>
        </p:txBody>
      </p:sp>
    </p:spTree>
    <p:extLst>
      <p:ext uri="{BB962C8B-B14F-4D97-AF65-F5344CB8AC3E}">
        <p14:creationId xmlns:p14="http://schemas.microsoft.com/office/powerpoint/2010/main" val="56496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C619B0-3672-6343-AED6-A855FEA001C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r>
              <a:rPr lang="en-US" dirty="0"/>
              <a:t>Answer: C</a:t>
            </a:r>
          </a:p>
        </p:txBody>
      </p:sp>
    </p:spTree>
    <p:extLst>
      <p:ext uri="{BB962C8B-B14F-4D97-AF65-F5344CB8AC3E}">
        <p14:creationId xmlns:p14="http://schemas.microsoft.com/office/powerpoint/2010/main" val="17580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a) you increase the time over which the ball slows.</a:t>
            </a:r>
          </a:p>
        </p:txBody>
      </p:sp>
      <p:sp>
        <p:nvSpPr>
          <p:cNvPr id="4" name="Slide Number Placeholder 3"/>
          <p:cNvSpPr>
            <a:spLocks noGrp="1"/>
          </p:cNvSpPr>
          <p:nvPr>
            <p:ph type="sldNum" sz="quarter" idx="5"/>
          </p:nvPr>
        </p:nvSpPr>
        <p:spPr/>
        <p:txBody>
          <a:bodyPr/>
          <a:lstStyle/>
          <a:p>
            <a:pPr>
              <a:defRPr/>
            </a:pPr>
            <a:fld id="{C9D06030-A43E-3640-991B-A2F99FE93F48}" type="slidenum">
              <a:rPr lang="en-US">
                <a:solidFill>
                  <a:srgbClr val="000000"/>
                </a:solidFill>
              </a:rPr>
              <a:pPr>
                <a:defRPr/>
              </a:pPr>
              <a:t>67</a:t>
            </a:fld>
            <a:endParaRPr lang="en-US" dirty="0">
              <a:solidFill>
                <a:srgbClr val="000000"/>
              </a:solidFill>
            </a:endParaRPr>
          </a:p>
        </p:txBody>
      </p:sp>
    </p:spTree>
    <p:extLst>
      <p:ext uri="{BB962C8B-B14F-4D97-AF65-F5344CB8AC3E}">
        <p14:creationId xmlns:p14="http://schemas.microsoft.com/office/powerpoint/2010/main" val="3563342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13775E6-4981-4B4D-8491-4068BEBA6C1D}" type="slidenum">
              <a:rPr lang="en-US" altLang="en-US" sz="1200">
                <a:solidFill>
                  <a:srgbClr val="000000"/>
                </a:solidFill>
                <a:latin typeface="Arial" panose="020B0604020202020204" pitchFamily="34" charset="0"/>
                <a:ea typeface="MS PGothic" pitchFamily="34" charset="-128"/>
              </a:rPr>
              <a:pPr eaLnBrk="1" hangingPunct="1"/>
              <a:t>68</a:t>
            </a:fld>
            <a:endParaRPr lang="en-US" altLang="en-US" sz="1200">
              <a:solidFill>
                <a:srgbClr val="000000"/>
              </a:solidFill>
              <a:latin typeface="Arial" panose="020B0604020202020204" pitchFamily="34" charset="0"/>
              <a:ea typeface="MS PGothic" pitchFamily="34" charset="-128"/>
            </a:endParaRPr>
          </a:p>
        </p:txBody>
      </p:sp>
      <p:sp>
        <p:nvSpPr>
          <p:cNvPr id="53251" name="Rectangle 2"/>
          <p:cNvSpPr>
            <a:spLocks noGrp="1" noRot="1" noChangeAspect="1" noChangeArrowheads="1" noTextEdit="1"/>
          </p:cNvSpPr>
          <p:nvPr>
            <p:ph type="sldImg"/>
          </p:nvPr>
        </p:nvSpPr>
        <p:spPr bwMode="auto">
          <a:xfrm>
            <a:off x="1176338" y="695325"/>
            <a:ext cx="463550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xfrm>
            <a:off x="931863" y="4403725"/>
            <a:ext cx="5121275"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610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7D9FF5B-6AA3-4FE2-B40E-B99FCE2CBBE8}" type="slidenum">
              <a:rPr lang="en-US" altLang="en-US" sz="1200">
                <a:solidFill>
                  <a:srgbClr val="000000"/>
                </a:solidFill>
                <a:latin typeface="Arial" panose="020B0604020202020204" pitchFamily="34" charset="0"/>
                <a:ea typeface="MS PGothic" pitchFamily="34" charset="-128"/>
              </a:rPr>
              <a:pPr eaLnBrk="1" hangingPunct="1"/>
              <a:t>69</a:t>
            </a:fld>
            <a:endParaRPr lang="en-US" altLang="en-US" sz="1200">
              <a:solidFill>
                <a:srgbClr val="000000"/>
              </a:solidFill>
              <a:latin typeface="Arial" panose="020B0604020202020204" pitchFamily="34" charset="0"/>
              <a:ea typeface="MS PGothic" pitchFamily="34" charset="-128"/>
            </a:endParaRPr>
          </a:p>
        </p:txBody>
      </p:sp>
      <p:sp>
        <p:nvSpPr>
          <p:cNvPr id="54275" name="Rectangle 2"/>
          <p:cNvSpPr>
            <a:spLocks noGrp="1" noRot="1" noChangeAspect="1" noChangeArrowheads="1" noTextEdit="1"/>
          </p:cNvSpPr>
          <p:nvPr>
            <p:ph type="sldImg"/>
          </p:nvPr>
        </p:nvSpPr>
        <p:spPr bwMode="auto">
          <a:xfrm>
            <a:off x="1176338" y="695325"/>
            <a:ext cx="463550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xfrm>
            <a:off x="931863" y="4403725"/>
            <a:ext cx="5121275" cy="417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18732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61809-6673-4F45-8AF8-8487780D33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3165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1544D-272D-B840-A322-42D87597A087}" type="slidenum">
              <a:rPr lang="en-US">
                <a:solidFill>
                  <a:srgbClr val="000000"/>
                </a:solidFill>
              </a:rPr>
              <a:pPr/>
              <a:t>78</a:t>
            </a:fld>
            <a:endParaRPr lang="en-US" dirty="0">
              <a:solidFill>
                <a:srgbClr val="000000"/>
              </a:solidFill>
            </a:endParaRPr>
          </a:p>
        </p:txBody>
      </p:sp>
      <p:sp>
        <p:nvSpPr>
          <p:cNvPr id="67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Figure 8.26</a:t>
            </a:r>
            <a:endParaRPr lang="en-US" dirty="0">
              <a:solidFill>
                <a:srgbClr val="000000"/>
              </a:solidFill>
            </a:endParaRPr>
          </a:p>
        </p:txBody>
      </p:sp>
    </p:spTree>
    <p:extLst>
      <p:ext uri="{BB962C8B-B14F-4D97-AF65-F5344CB8AC3E}">
        <p14:creationId xmlns:p14="http://schemas.microsoft.com/office/powerpoint/2010/main" val="69309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eaLnBrk="0" fontAlgn="base" hangingPunct="0">
              <a:spcBef>
                <a:spcPct val="0"/>
              </a:spcBef>
              <a:spcAft>
                <a:spcPct val="0"/>
              </a:spcAft>
              <a:defRPr/>
            </a:pPr>
            <a:fld id="{E981544D-272D-B840-A322-42D87597A087}" type="slidenum">
              <a:rPr lang="en-US">
                <a:solidFill>
                  <a:srgbClr val="000000"/>
                </a:solidFill>
                <a:latin typeface="Arial" charset="0"/>
                <a:ea typeface="ＭＳ Ｐゴシック" charset="0"/>
              </a:rPr>
              <a:pPr eaLnBrk="0" fontAlgn="base" hangingPunct="0">
                <a:spcBef>
                  <a:spcPct val="0"/>
                </a:spcBef>
                <a:spcAft>
                  <a:spcPct val="0"/>
                </a:spcAft>
                <a:defRPr/>
              </a:pPr>
              <a:t>79</a:t>
            </a:fld>
            <a:endParaRPr lang="en-US" dirty="0">
              <a:solidFill>
                <a:srgbClr val="000000"/>
              </a:solidFill>
              <a:latin typeface="Arial" charset="0"/>
              <a:ea typeface="ＭＳ Ｐゴシック" charset="0"/>
            </a:endParaRPr>
          </a:p>
        </p:txBody>
      </p:sp>
      <p:sp>
        <p:nvSpPr>
          <p:cNvPr id="67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67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Chapter Summary</a:t>
            </a:r>
            <a:r>
              <a:rPr lang="en-US" baseline="0" dirty="0"/>
              <a:t> 8.5</a:t>
            </a:r>
            <a:endParaRPr lang="en-US" dirty="0">
              <a:solidFill>
                <a:srgbClr val="000000"/>
              </a:solidFill>
            </a:endParaRPr>
          </a:p>
        </p:txBody>
      </p:sp>
    </p:spTree>
    <p:extLst>
      <p:ext uri="{BB962C8B-B14F-4D97-AF65-F5344CB8AC3E}">
        <p14:creationId xmlns:p14="http://schemas.microsoft.com/office/powerpoint/2010/main" val="149626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Answer: c) It moves up and to the right.</a:t>
            </a:r>
          </a:p>
        </p:txBody>
      </p:sp>
      <p:sp>
        <p:nvSpPr>
          <p:cNvPr id="4" name="Slide Number Placeholder 3"/>
          <p:cNvSpPr>
            <a:spLocks noGrp="1"/>
          </p:cNvSpPr>
          <p:nvPr>
            <p:ph type="sldNum" sz="quarter" idx="5"/>
          </p:nvPr>
        </p:nvSpPr>
        <p:spPr/>
        <p:txBody>
          <a:bodyPr/>
          <a:lstStyle/>
          <a:p>
            <a:pPr>
              <a:defRPr/>
            </a:pPr>
            <a:fld id="{C9D06030-A43E-3640-991B-A2F99FE93F48}" type="slidenum">
              <a:rPr lang="en-US">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46421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B77C2F-1933-E44A-9FAD-188ECD391D04}"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976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976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DCAB</a:t>
            </a:r>
          </a:p>
        </p:txBody>
      </p:sp>
    </p:spTree>
    <p:extLst>
      <p:ext uri="{BB962C8B-B14F-4D97-AF65-F5344CB8AC3E}">
        <p14:creationId xmlns:p14="http://schemas.microsoft.com/office/powerpoint/2010/main" val="4143108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EEA147-58F6-6342-ABC8-4715E9EFB3AB}"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6195" name="Rectangle 3"/>
          <p:cNvSpPr>
            <a:spLocks noGrp="1" noChangeArrowheads="1"/>
          </p:cNvSpPr>
          <p:nvPr>
            <p:ph type="body" idx="1"/>
          </p:nvPr>
        </p:nvSpPr>
        <p:spPr/>
        <p:txBody>
          <a:bodyPr/>
          <a:lstStyle/>
          <a:p>
            <a:r>
              <a:rPr lang="en-US" dirty="0"/>
              <a:t>Answer: B</a:t>
            </a:r>
          </a:p>
        </p:txBody>
      </p:sp>
    </p:spTree>
    <p:extLst>
      <p:ext uri="{BB962C8B-B14F-4D97-AF65-F5344CB8AC3E}">
        <p14:creationId xmlns:p14="http://schemas.microsoft.com/office/powerpoint/2010/main" val="280820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F821206-5611-5C44-9F7C-B329DB0744B6}"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r>
              <a:rPr lang="en-US" dirty="0"/>
              <a:t>Answer: C</a:t>
            </a:r>
          </a:p>
        </p:txBody>
      </p:sp>
    </p:spTree>
    <p:extLst>
      <p:ext uri="{BB962C8B-B14F-4D97-AF65-F5344CB8AC3E}">
        <p14:creationId xmlns:p14="http://schemas.microsoft.com/office/powerpoint/2010/main" val="2875188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A49BE7-850E-1F4D-BCA1-9FCD3ED891CD}"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1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B</a:t>
            </a:r>
          </a:p>
        </p:txBody>
      </p:sp>
    </p:spTree>
    <p:extLst>
      <p:ext uri="{BB962C8B-B14F-4D97-AF65-F5344CB8AC3E}">
        <p14:creationId xmlns:p14="http://schemas.microsoft.com/office/powerpoint/2010/main" val="18703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eaLnBrk="0" fontAlgn="base" hangingPunct="0">
              <a:spcBef>
                <a:spcPct val="0"/>
              </a:spcBef>
              <a:spcAft>
                <a:spcPct val="0"/>
              </a:spcAft>
              <a:defRPr/>
            </a:pPr>
            <a:fld id="{55E9FE92-E32E-F24F-8994-D9E37D5AA8AC}" type="slidenum">
              <a:rPr lang="en-US">
                <a:solidFill>
                  <a:srgbClr val="000000"/>
                </a:solidFill>
                <a:latin typeface="Times" charset="0"/>
                <a:ea typeface="ＭＳ Ｐゴシック" charset="0"/>
              </a:rPr>
              <a:pPr eaLnBrk="0" fontAlgn="base" hangingPunct="0">
                <a:spcBef>
                  <a:spcPct val="0"/>
                </a:spcBef>
                <a:spcAft>
                  <a:spcPct val="0"/>
                </a:spcAft>
                <a:defRPr/>
              </a:pPr>
              <a:t>40</a:t>
            </a:fld>
            <a:endParaRPr lang="en-US">
              <a:solidFill>
                <a:srgbClr val="000000"/>
              </a:solidFill>
              <a:latin typeface="Times" charset="0"/>
              <a:ea typeface="ＭＳ Ｐゴシック" charset="0"/>
            </a:endParaRPr>
          </a:p>
        </p:txBody>
      </p:sp>
      <p:sp>
        <p:nvSpPr>
          <p:cNvPr id="173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C</a:t>
            </a:r>
          </a:p>
        </p:txBody>
      </p:sp>
    </p:spTree>
    <p:extLst>
      <p:ext uri="{BB962C8B-B14F-4D97-AF65-F5344CB8AC3E}">
        <p14:creationId xmlns:p14="http://schemas.microsoft.com/office/powerpoint/2010/main" val="93175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eaLnBrk="0" fontAlgn="base" hangingPunct="0">
              <a:spcBef>
                <a:spcPct val="0"/>
              </a:spcBef>
              <a:spcAft>
                <a:spcPct val="0"/>
              </a:spcAft>
              <a:defRPr/>
            </a:pPr>
            <a:fld id="{0AC5F3C3-3C8C-A44C-B2D3-DB72BC9E0D6F}" type="slidenum">
              <a:rPr lang="en-US">
                <a:solidFill>
                  <a:srgbClr val="000000"/>
                </a:solidFill>
                <a:latin typeface="Times" charset="0"/>
                <a:ea typeface="ＭＳ Ｐゴシック" charset="0"/>
              </a:rPr>
              <a:pPr eaLnBrk="0" fontAlgn="base" hangingPunct="0">
                <a:spcBef>
                  <a:spcPct val="0"/>
                </a:spcBef>
                <a:spcAft>
                  <a:spcPct val="0"/>
                </a:spcAft>
                <a:defRPr/>
              </a:pPr>
              <a:t>41</a:t>
            </a:fld>
            <a:endParaRPr lang="en-US">
              <a:solidFill>
                <a:srgbClr val="000000"/>
              </a:solidFill>
              <a:latin typeface="Times" charset="0"/>
              <a:ea typeface="ＭＳ Ｐゴシック" charset="0"/>
            </a:endParaRPr>
          </a:p>
        </p:txBody>
      </p:sp>
      <p:sp>
        <p:nvSpPr>
          <p:cNvPr id="175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75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dirty="0"/>
              <a:t>Answer: D</a:t>
            </a:r>
          </a:p>
        </p:txBody>
      </p:sp>
    </p:spTree>
    <p:extLst>
      <p:ext uri="{BB962C8B-B14F-4D97-AF65-F5344CB8AC3E}">
        <p14:creationId xmlns:p14="http://schemas.microsoft.com/office/powerpoint/2010/main" val="126378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CE91423-12B0-4D62-815A-F638350F3634}" type="slidenum">
              <a:rPr lang="en-US" altLang="en-US" sz="1200">
                <a:solidFill>
                  <a:srgbClr val="000000"/>
                </a:solidFill>
                <a:latin typeface="Arial" panose="020B0604020202020204" pitchFamily="34" charset="0"/>
                <a:ea typeface="MS PGothic" pitchFamily="34" charset="-128"/>
              </a:rPr>
              <a:pPr eaLnBrk="1" hangingPunct="1"/>
              <a:t>47</a:t>
            </a:fld>
            <a:endParaRPr lang="en-US" altLang="en-US" sz="1200">
              <a:solidFill>
                <a:srgbClr val="000000"/>
              </a:solidFill>
              <a:latin typeface="Arial" panose="020B0604020202020204" pitchFamily="34" charset="0"/>
              <a:ea typeface="MS PGothic" pitchFamily="34" charset="-128"/>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915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6" name="Rectangle 6"/>
          <p:cNvSpPr>
            <a:spLocks noGrp="1" noChangeArrowheads="1"/>
          </p:cNvSpPr>
          <p:nvPr>
            <p:ph type="sldNum" sz="quarter" idx="12"/>
          </p:nvPr>
        </p:nvSpPr>
        <p:spPr>
          <a:ln/>
        </p:spPr>
        <p:txBody>
          <a:bodyPr/>
          <a:lstStyle>
            <a:lvl1pPr>
              <a:defRPr/>
            </a:lvl1pPr>
          </a:lstStyle>
          <a:p>
            <a:fld id="{54FF3425-0288-4A5A-90A9-DB93E19E1359}" type="slidenum">
              <a:rPr lang="en-US" altLang="en-US"/>
              <a:pPr/>
              <a:t>‹#›</a:t>
            </a:fld>
            <a:endParaRPr lang="en-US" altLang="en-US"/>
          </a:p>
        </p:txBody>
      </p:sp>
    </p:spTree>
    <p:extLst>
      <p:ext uri="{BB962C8B-B14F-4D97-AF65-F5344CB8AC3E}">
        <p14:creationId xmlns:p14="http://schemas.microsoft.com/office/powerpoint/2010/main" val="345484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6" name="Rectangle 6"/>
          <p:cNvSpPr>
            <a:spLocks noGrp="1" noChangeArrowheads="1"/>
          </p:cNvSpPr>
          <p:nvPr>
            <p:ph type="sldNum" sz="quarter" idx="12"/>
          </p:nvPr>
        </p:nvSpPr>
        <p:spPr>
          <a:ln/>
        </p:spPr>
        <p:txBody>
          <a:bodyPr/>
          <a:lstStyle>
            <a:lvl1pPr>
              <a:defRPr/>
            </a:lvl1pPr>
          </a:lstStyle>
          <a:p>
            <a:fld id="{BAA9C25F-5FCD-42E2-8745-D9DB7DC543E6}" type="slidenum">
              <a:rPr lang="en-US" altLang="en-US"/>
              <a:pPr/>
              <a:t>‹#›</a:t>
            </a:fld>
            <a:endParaRPr lang="en-US" altLang="en-US"/>
          </a:p>
        </p:txBody>
      </p:sp>
    </p:spTree>
    <p:extLst>
      <p:ext uri="{BB962C8B-B14F-4D97-AF65-F5344CB8AC3E}">
        <p14:creationId xmlns:p14="http://schemas.microsoft.com/office/powerpoint/2010/main" val="24314713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59468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52871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667311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665035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865586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671130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00201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5800672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354470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34953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6" name="Rectangle 6"/>
          <p:cNvSpPr>
            <a:spLocks noGrp="1" noChangeArrowheads="1"/>
          </p:cNvSpPr>
          <p:nvPr>
            <p:ph type="sldNum" sz="quarter" idx="12"/>
          </p:nvPr>
        </p:nvSpPr>
        <p:spPr>
          <a:ln/>
        </p:spPr>
        <p:txBody>
          <a:bodyPr/>
          <a:lstStyle>
            <a:lvl1pPr>
              <a:defRPr/>
            </a:lvl1pPr>
          </a:lstStyle>
          <a:p>
            <a:fld id="{F785FD44-FD3B-45FF-B7AC-30953C1B540A}" type="slidenum">
              <a:rPr lang="en-US" altLang="en-US"/>
              <a:pPr/>
              <a:t>‹#›</a:t>
            </a:fld>
            <a:endParaRPr lang="en-US" altLang="en-US"/>
          </a:p>
        </p:txBody>
      </p:sp>
    </p:spTree>
    <p:extLst>
      <p:ext uri="{BB962C8B-B14F-4D97-AF65-F5344CB8AC3E}">
        <p14:creationId xmlns:p14="http://schemas.microsoft.com/office/powerpoint/2010/main" val="73994415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376600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225856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0970137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07397551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927546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0450690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0729401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814753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105967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75671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CDC5CB96-F6F8-46FF-9E38-FABEFF7CCD27}" type="slidenum">
              <a:rPr lang="en-US" altLang="en-US"/>
              <a:pPr/>
              <a:t>‹#›</a:t>
            </a:fld>
            <a:endParaRPr lang="en-US" altLang="en-US"/>
          </a:p>
        </p:txBody>
      </p:sp>
    </p:spTree>
    <p:extLst>
      <p:ext uri="{BB962C8B-B14F-4D97-AF65-F5344CB8AC3E}">
        <p14:creationId xmlns:p14="http://schemas.microsoft.com/office/powerpoint/2010/main" val="20200339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660849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5823222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599802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6434993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126152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803609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08201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263765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4274919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6464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1DC8CC09-2BE9-4A41-83E6-89EB59EF3151}" type="slidenum">
              <a:rPr lang="en-US" altLang="en-US"/>
              <a:pPr/>
              <a:t>‹#›</a:t>
            </a:fld>
            <a:endParaRPr lang="en-US" altLang="en-US"/>
          </a:p>
        </p:txBody>
      </p:sp>
    </p:spTree>
    <p:extLst>
      <p:ext uri="{BB962C8B-B14F-4D97-AF65-F5344CB8AC3E}">
        <p14:creationId xmlns:p14="http://schemas.microsoft.com/office/powerpoint/2010/main" val="30300442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7998932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9823977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834779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77046714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1663683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7736268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640984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977013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450462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E8BD67-1354-854F-84B0-D5558E007537}"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28555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A168248B-C3C7-4C05-9997-6CD61D12189A}" type="slidenum">
              <a:rPr lang="en-US" altLang="en-US"/>
              <a:pPr/>
              <a:t>‹#›</a:t>
            </a:fld>
            <a:endParaRPr lang="en-US" altLang="en-US"/>
          </a:p>
        </p:txBody>
      </p:sp>
    </p:spTree>
    <p:extLst>
      <p:ext uri="{BB962C8B-B14F-4D97-AF65-F5344CB8AC3E}">
        <p14:creationId xmlns:p14="http://schemas.microsoft.com/office/powerpoint/2010/main" val="42803677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2E5C1FE-DE10-B046-91E6-B150EAEE3C48}"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8507051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02EE8B9-D267-514B-8E43-A1F2A123B9C1}"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609048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07D84341-233C-2546-A782-CD8B1307E89F}"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218488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E48EA7BF-5218-F64E-A699-6232F4A76F91}"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552957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AD827C67-E1F4-0E49-890B-F2961BFBCA2D}"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93227808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73AB502D-851F-D247-A128-1B5B9989F3FB}"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2991479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68FE0414-1F2A-0B48-97E9-44A05F3DA24B}"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3674390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3B7C8849-C04C-4142-A166-3E1B72DDA9BE}"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54705645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6C2CE28-22B4-9C49-8AA1-144FE161F2CD}"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174582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00312B5-666C-2942-AFE9-81ECD5F98A79}"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68427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971FA223-C57D-44BC-9E26-DDAED833DD9C}" type="slidenum">
              <a:rPr lang="en-US" altLang="en-US"/>
              <a:pPr/>
              <a:t>‹#›</a:t>
            </a:fld>
            <a:endParaRPr lang="en-US" altLang="en-US"/>
          </a:p>
        </p:txBody>
      </p:sp>
    </p:spTree>
    <p:extLst>
      <p:ext uri="{BB962C8B-B14F-4D97-AF65-F5344CB8AC3E}">
        <p14:creationId xmlns:p14="http://schemas.microsoft.com/office/powerpoint/2010/main" val="38211639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C0E8BD67-1354-854F-84B0-D5558E007537}"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93683928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72E5C1FE-DE10-B046-91E6-B150EAEE3C48}"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406379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B02EE8B9-D267-514B-8E43-A1F2A123B9C1}"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284657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07D84341-233C-2546-A782-CD8B1307E89F}"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2601765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eaLnBrk="0" fontAlgn="base" hangingPunct="0">
              <a:spcBef>
                <a:spcPct val="0"/>
              </a:spcBef>
              <a:spcAft>
                <a:spcPct val="0"/>
              </a:spcAft>
            </a:pPr>
            <a:fld id="{E48EA7BF-5218-F64E-A699-6232F4A76F91}"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420719223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eaLnBrk="0" fontAlgn="base" hangingPunct="0">
              <a:spcBef>
                <a:spcPct val="0"/>
              </a:spcBef>
              <a:spcAft>
                <a:spcPct val="0"/>
              </a:spcAft>
            </a:pPr>
            <a:fld id="{AD827C67-E1F4-0E49-890B-F2961BFBCA2D}"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0544577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eaLnBrk="0" fontAlgn="base" hangingPunct="0">
              <a:spcBef>
                <a:spcPct val="0"/>
              </a:spcBef>
              <a:spcAft>
                <a:spcPct val="0"/>
              </a:spcAft>
            </a:pPr>
            <a:fld id="{73AB502D-851F-D247-A128-1B5B9989F3FB}"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452691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68FE0414-1F2A-0B48-97E9-44A05F3DA24B}"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2699143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eaLnBrk="0" fontAlgn="base" hangingPunct="0">
              <a:spcBef>
                <a:spcPct val="0"/>
              </a:spcBef>
              <a:spcAft>
                <a:spcPct val="0"/>
              </a:spcAft>
            </a:pPr>
            <a:fld id="{3B7C8849-C04C-4142-A166-3E1B72DDA9BE}"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367688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A6C2CE28-22B4-9C49-8AA1-144FE161F2CD}"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73963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148E2C6D-DAB9-4876-84AD-B3434E4C3EA7}" type="slidenum">
              <a:rPr lang="en-US" altLang="en-US"/>
              <a:pPr/>
              <a:t>‹#›</a:t>
            </a:fld>
            <a:endParaRPr lang="en-US" altLang="en-US"/>
          </a:p>
        </p:txBody>
      </p:sp>
    </p:spTree>
    <p:extLst>
      <p:ext uri="{BB962C8B-B14F-4D97-AF65-F5344CB8AC3E}">
        <p14:creationId xmlns:p14="http://schemas.microsoft.com/office/powerpoint/2010/main" val="33647225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pPr>
            <a:fld id="{400312B5-666C-2942-AFE9-81ECD5F98A79}" type="slidenum">
              <a:rPr lang="en-US" smtClean="0">
                <a:solidFill>
                  <a:srgbClr val="000000"/>
                </a:solidFill>
              </a:rPr>
              <a:pPr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549231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7" y="3124200"/>
            <a:ext cx="2432360" cy="461665"/>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endParaRPr lang="en-US" noProof="0" dirty="0"/>
          </a:p>
        </p:txBody>
      </p:sp>
      <p:sp>
        <p:nvSpPr>
          <p:cNvPr id="4099" name="Rectangle 3"/>
          <p:cNvSpPr>
            <a:spLocks noGrp="1" noChangeArrowheads="1"/>
          </p:cNvSpPr>
          <p:nvPr>
            <p:ph type="subTitle" idx="1"/>
          </p:nvPr>
        </p:nvSpPr>
        <p:spPr>
          <a:xfrm>
            <a:off x="365126" y="4860925"/>
            <a:ext cx="6569075" cy="323165"/>
          </a:xfrm>
        </p:spPr>
        <p:txBody>
          <a:bodyPr>
            <a:spAutoFit/>
          </a:bodyPr>
          <a:lstStyle>
            <a:lvl1pPr marL="0" indent="0">
              <a:buFontTx/>
              <a:buNone/>
              <a:defRPr sz="15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defRPr/>
            </a:pPr>
            <a:endParaRPr lang="en-US" sz="1800" b="0" dirty="0">
              <a:solidFill>
                <a:srgbClr val="BBE0E3"/>
              </a:solidFill>
              <a:latin typeface="Arial" charset="0"/>
            </a:endParaRPr>
          </a:p>
        </p:txBody>
      </p:sp>
      <p:sp>
        <p:nvSpPr>
          <p:cNvPr id="4102" name="Text Box 6"/>
          <p:cNvSpPr txBox="1">
            <a:spLocks noChangeArrowheads="1"/>
          </p:cNvSpPr>
          <p:nvPr/>
        </p:nvSpPr>
        <p:spPr bwMode="auto">
          <a:xfrm>
            <a:off x="365125" y="44451"/>
            <a:ext cx="80010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100" b="0" dirty="0">
                <a:solidFill>
                  <a:srgbClr val="FFFFFF"/>
                </a:solidFill>
                <a:latin typeface="Arial" charset="0"/>
              </a:rPr>
              <a:t>Chapter 8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145448545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600075" indent="-257175">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45180067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5"/>
            <a:ext cx="4038600" cy="51069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5"/>
            <a:ext cx="4038600" cy="510698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1614708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3" descr="03_Lectureope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2209800" y="5867401"/>
            <a:ext cx="2263825" cy="3000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eaLnBrk="0" hangingPunct="0">
              <a:defRPr/>
            </a:pPr>
            <a:r>
              <a:rPr lang="en-US" sz="1350" dirty="0">
                <a:solidFill>
                  <a:srgbClr val="000000"/>
                </a:solidFill>
                <a:latin typeface="Times New Roman" charset="0"/>
              </a:rPr>
              <a:t>Lectures by James L. Pazun</a:t>
            </a:r>
          </a:p>
        </p:txBody>
      </p:sp>
      <p:sp>
        <p:nvSpPr>
          <p:cNvPr id="4" name="Rectangle 12"/>
          <p:cNvSpPr>
            <a:spLocks noChangeArrowheads="1"/>
          </p:cNvSpPr>
          <p:nvPr userDrawn="1"/>
        </p:nvSpPr>
        <p:spPr bwMode="auto">
          <a:xfrm>
            <a:off x="1371600" y="6567488"/>
            <a:ext cx="403860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342900" hangingPunct="0">
              <a:lnSpc>
                <a:spcPct val="96000"/>
              </a:lnSpc>
              <a:buClr>
                <a:srgbClr val="000000"/>
              </a:buClr>
              <a:buSzPct val="100000"/>
              <a:buFont typeface="Times New Roman" charset="0"/>
              <a:buNone/>
              <a:tabLst>
                <a:tab pos="542925" algn="l"/>
                <a:tab pos="1085850" algn="l"/>
                <a:tab pos="1628775" algn="l"/>
                <a:tab pos="2171700" algn="l"/>
              </a:tabLst>
              <a:defRPr/>
            </a:pPr>
            <a:endParaRPr lang="en-US" sz="675" b="0" dirty="0">
              <a:solidFill>
                <a:srgbClr val="808080"/>
              </a:solidFill>
              <a:latin typeface="Arial" charset="0"/>
              <a:cs typeface="Arial" charset="0"/>
            </a:endParaRPr>
          </a:p>
        </p:txBody>
      </p:sp>
    </p:spTree>
    <p:extLst>
      <p:ext uri="{BB962C8B-B14F-4D97-AF65-F5344CB8AC3E}">
        <p14:creationId xmlns:p14="http://schemas.microsoft.com/office/powerpoint/2010/main" val="1673468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61665"/>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2"/>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2"/>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5901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6" y="3124200"/>
            <a:ext cx="6569075" cy="369332"/>
          </a:xfrm>
          <a:extLst>
            <a:ext uri="{909E8E84-426E-40dd-AFC4-6F175D3DCCD1}">
              <a14:hiddenFill xmlns="" xmlns:a14="http://schemas.microsoft.com/office/drawing/2010/main">
                <a:solidFill>
                  <a:schemeClr val="accent1"/>
                </a:solidFill>
              </a14:hiddenFill>
            </a:ext>
          </a:extLst>
        </p:spPr>
        <p:txBody>
          <a:bodyPr lIns="91440"/>
          <a:lstStyle>
            <a:lvl1pPr>
              <a:defRPr sz="18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6" y="3811588"/>
            <a:ext cx="6569075" cy="369332"/>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buFontTx/>
              <a:buNone/>
              <a:defRPr sz="1800"/>
            </a:lvl1pPr>
          </a:lstStyle>
          <a:p>
            <a:pPr lvl="0"/>
            <a:r>
              <a:rPr lang="en-US" noProof="0"/>
              <a:t>Click to edit Master subtitle style</a:t>
            </a:r>
          </a:p>
        </p:txBody>
      </p:sp>
      <p:sp>
        <p:nvSpPr>
          <p:cNvPr id="4101" name="Rectangle 5"/>
          <p:cNvSpPr>
            <a:spLocks noChangeArrowheads="1"/>
          </p:cNvSpPr>
          <p:nvPr/>
        </p:nvSpPr>
        <p:spPr bwMode="auto">
          <a:xfrm>
            <a:off x="0" y="0"/>
            <a:ext cx="9144000" cy="6096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sz="900" b="0" dirty="0">
              <a:solidFill>
                <a:srgbClr val="000000"/>
              </a:solidFill>
              <a:latin typeface="Arial" charset="0"/>
            </a:endParaRPr>
          </a:p>
        </p:txBody>
      </p:sp>
      <p:sp>
        <p:nvSpPr>
          <p:cNvPr id="4102" name="Text Box 6"/>
          <p:cNvSpPr txBox="1">
            <a:spLocks noChangeArrowheads="1"/>
          </p:cNvSpPr>
          <p:nvPr/>
        </p:nvSpPr>
        <p:spPr bwMode="auto">
          <a:xfrm>
            <a:off x="365125" y="44451"/>
            <a:ext cx="8001000"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100" b="0" dirty="0">
                <a:solidFill>
                  <a:srgbClr val="FFFFFF"/>
                </a:solidFill>
                <a:latin typeface="Arial" charset="0"/>
              </a:rPr>
              <a:t>Chapter X Lecture</a:t>
            </a:r>
          </a:p>
        </p:txBody>
      </p:sp>
      <p:sp>
        <p:nvSpPr>
          <p:cNvPr id="4104" name="Rectangle 8"/>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0" hangingPunct="0">
              <a:defRPr/>
            </a:pPr>
            <a:endParaRPr lang="en-US" sz="900" b="0" dirty="0">
              <a:solidFill>
                <a:srgbClr val="000000"/>
              </a:solidFill>
              <a:latin typeface="Arial" charset="0"/>
            </a:endParaRPr>
          </a:p>
        </p:txBody>
      </p:sp>
      <p:pic>
        <p:nvPicPr>
          <p:cNvPr id="4107" name="Picture 11"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2064" y="6356352"/>
            <a:ext cx="1528762" cy="4937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 y="6356352"/>
            <a:ext cx="1762125" cy="493713"/>
          </a:xfrm>
          <a:prstGeom prst="rect">
            <a:avLst/>
          </a:prstGeom>
          <a:noFill/>
          <a:extLst>
            <a:ext uri="{909E8E84-426E-40dd-AFC4-6F175D3DCCD1}">
              <a14:hiddenFill xmlns="" xmlns:a14="http://schemas.microsoft.com/office/drawing/2010/main">
                <a:solidFill>
                  <a:srgbClr val="FFFFFF"/>
                </a:solidFill>
              </a14:hiddenFill>
            </a:ext>
          </a:extLst>
        </p:spPr>
      </p:pic>
      <p:sp>
        <p:nvSpPr>
          <p:cNvPr id="4110" name="Line 14"/>
          <p:cNvSpPr>
            <a:spLocks noChangeShapeType="1"/>
          </p:cNvSpPr>
          <p:nvPr userDrawn="1"/>
        </p:nvSpPr>
        <p:spPr bwMode="gray">
          <a:xfrm>
            <a:off x="1" y="6397625"/>
            <a:ext cx="9139238" cy="0"/>
          </a:xfrm>
          <a:prstGeom prst="line">
            <a:avLst/>
          </a:prstGeom>
          <a:noFill/>
          <a:ln w="63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sz="900" b="0" dirty="0">
              <a:solidFill>
                <a:srgbClr val="000000"/>
              </a:solidFill>
              <a:latin typeface="Arial" charset="0"/>
            </a:endParaRPr>
          </a:p>
        </p:txBody>
      </p:sp>
      <p:sp>
        <p:nvSpPr>
          <p:cNvPr id="4111" name="Text Box 15"/>
          <p:cNvSpPr txBox="1">
            <a:spLocks noChangeArrowheads="1"/>
          </p:cNvSpPr>
          <p:nvPr userDrawn="1"/>
        </p:nvSpPr>
        <p:spPr bwMode="auto">
          <a:xfrm>
            <a:off x="457201" y="881065"/>
            <a:ext cx="8448675" cy="7363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US" sz="2700" dirty="0">
                <a:solidFill>
                  <a:srgbClr val="000000"/>
                </a:solidFill>
                <a:latin typeface="Arial" charset="0"/>
              </a:rPr>
              <a:t>Book Title</a:t>
            </a:r>
          </a:p>
          <a:p>
            <a:pPr algn="r">
              <a:spcBef>
                <a:spcPct val="10000"/>
              </a:spcBef>
              <a:defRPr/>
            </a:pPr>
            <a:r>
              <a:rPr lang="en-US" sz="1350" b="0" dirty="0">
                <a:solidFill>
                  <a:srgbClr val="000000"/>
                </a:solidFill>
                <a:latin typeface="Arial" charset="0"/>
              </a:rPr>
              <a:t>Edition</a:t>
            </a:r>
            <a:endParaRPr lang="en-US" sz="1350" dirty="0">
              <a:solidFill>
                <a:srgbClr val="000000"/>
              </a:solidFill>
              <a:latin typeface="Arial" charset="0"/>
            </a:endParaRPr>
          </a:p>
        </p:txBody>
      </p:sp>
    </p:spTree>
    <p:extLst>
      <p:ext uri="{BB962C8B-B14F-4D97-AF65-F5344CB8AC3E}">
        <p14:creationId xmlns:p14="http://schemas.microsoft.com/office/powerpoint/2010/main" val="24712205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294184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553998"/>
          </a:xfrm>
        </p:spPr>
        <p:txBody>
          <a:bodyPr/>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5945576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508398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E60C3ECC-9EF9-4207-A8BA-7A3FD749B1B7}" type="slidenum">
              <a:rPr lang="en-US" altLang="en-US"/>
              <a:pPr/>
              <a:t>‹#›</a:t>
            </a:fld>
            <a:endParaRPr lang="en-US" altLang="en-US"/>
          </a:p>
        </p:txBody>
      </p:sp>
    </p:spTree>
    <p:extLst>
      <p:ext uri="{BB962C8B-B14F-4D97-AF65-F5344CB8AC3E}">
        <p14:creationId xmlns:p14="http://schemas.microsoft.com/office/powerpoint/2010/main" val="26972665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2316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808020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7585035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7710571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81102"/>
            <a:ext cx="3008313" cy="55399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9722471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44173"/>
            <a:ext cx="5486400" cy="32316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80178227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069507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9170" y="2"/>
            <a:ext cx="78483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2"/>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4706682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B510DE9-7EF1-40C5-90AA-4C657746CA9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96597602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29694002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510DE9-7EF1-40C5-90AA-4C657746CA9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68663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E1287454-0D23-47A4-AA5A-C6397A279E4B}" type="slidenum">
              <a:rPr lang="en-US" altLang="en-US"/>
              <a:pPr/>
              <a:t>‹#›</a:t>
            </a:fld>
            <a:endParaRPr lang="en-US" altLang="en-US"/>
          </a:p>
        </p:txBody>
      </p:sp>
    </p:spTree>
    <p:extLst>
      <p:ext uri="{BB962C8B-B14F-4D97-AF65-F5344CB8AC3E}">
        <p14:creationId xmlns:p14="http://schemas.microsoft.com/office/powerpoint/2010/main" val="311685135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510DE9-7EF1-40C5-90AA-4C657746CA9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4964085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510DE9-7EF1-40C5-90AA-4C657746CA9B}" type="datetimeFigureOut">
              <a:rPr lang="en-US" smtClean="0"/>
              <a:t>9/27/2023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2584464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10DE9-7EF1-40C5-90AA-4C657746CA9B}" type="datetimeFigureOut">
              <a:rPr lang="en-US" smtClean="0"/>
              <a:t>9/27/2023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1657327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10DE9-7EF1-40C5-90AA-4C657746CA9B}" type="datetimeFigureOut">
              <a:rPr lang="en-US" smtClean="0"/>
              <a:t>9/27/2023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33217733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7866439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B510DE9-7EF1-40C5-90AA-4C657746CA9B}" type="datetimeFigureOut">
              <a:rPr lang="en-US" smtClean="0"/>
              <a:t>9/27/2023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20858430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193038620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510DE9-7EF1-40C5-90AA-4C657746CA9B}" type="datetimeFigureOut">
              <a:rPr lang="en-US" smtClean="0"/>
              <a:t>9/27/2023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614918-2525-4508-ACF0-77F171D98C74}" type="slidenum">
              <a:rPr lang="en-US" smtClean="0"/>
              <a:t>‹#›</a:t>
            </a:fld>
            <a:endParaRPr lang="en-US"/>
          </a:p>
        </p:txBody>
      </p:sp>
    </p:spTree>
    <p:extLst>
      <p:ext uri="{BB962C8B-B14F-4D97-AF65-F5344CB8AC3E}">
        <p14:creationId xmlns:p14="http://schemas.microsoft.com/office/powerpoint/2010/main" val="42021568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2200" b="0" i="0" u="none" strike="noStrike" cap="none">
                <a:solidFill>
                  <a:schemeClr val="dk1"/>
                </a:solidFill>
                <a:latin typeface="+mn-lt"/>
                <a:ea typeface="Arial"/>
                <a:cs typeface="Arial"/>
                <a:sym typeface="Arial"/>
              </a:defRPr>
            </a:lvl1pPr>
            <a:lvl2pPr marL="742950" marR="0" lvl="1" indent="-283464" algn="l" rtl="0">
              <a:spcBef>
                <a:spcPts val="600"/>
              </a:spcBef>
              <a:buClr>
                <a:srgbClr val="007FA3"/>
              </a:buClr>
              <a:buSzPct val="100000"/>
              <a:buFont typeface="Arial"/>
              <a:buChar char="–"/>
              <a:defRPr sz="2200" b="0" i="0" u="none" strike="noStrike" cap="none">
                <a:solidFill>
                  <a:schemeClr val="dk1"/>
                </a:solidFill>
                <a:latin typeface="+mn-lt"/>
                <a:ea typeface="Arial"/>
                <a:cs typeface="Arial"/>
                <a:sym typeface="Arial"/>
              </a:defRPr>
            </a:lvl2pPr>
            <a:lvl3pPr marL="1143000" marR="0" lvl="2" indent="-228600" algn="l" rtl="0">
              <a:spcBef>
                <a:spcPts val="600"/>
              </a:spcBef>
              <a:buClr>
                <a:srgbClr val="007FA3"/>
              </a:buClr>
              <a:buSzPct val="100000"/>
              <a:buFont typeface="Noto Sans Symbols"/>
              <a:buChar char="▪"/>
              <a:defRPr sz="2200" b="0" i="0" u="none" strike="noStrike" cap="none">
                <a:solidFill>
                  <a:schemeClr val="dk1"/>
                </a:solidFill>
                <a:latin typeface="+mn-lt"/>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extLst>
      <p:ext uri="{BB962C8B-B14F-4D97-AF65-F5344CB8AC3E}">
        <p14:creationId xmlns:p14="http://schemas.microsoft.com/office/powerpoint/2010/main" val="4571681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8270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5937ADDB-BBF1-4C43-BF0C-05AAE03B0564}" type="slidenum">
              <a:rPr lang="en-US" altLang="en-US"/>
              <a:pPr/>
              <a:t>‹#›</a:t>
            </a:fld>
            <a:endParaRPr lang="en-US" altLang="en-US"/>
          </a:p>
        </p:txBody>
      </p:sp>
    </p:spTree>
    <p:extLst>
      <p:ext uri="{BB962C8B-B14F-4D97-AF65-F5344CB8AC3E}">
        <p14:creationId xmlns:p14="http://schemas.microsoft.com/office/powerpoint/2010/main" val="16566545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lIns="0" tIns="0" rIns="0" bIns="0"/>
          <a:lstStyle>
            <a:lvl1pPr indent="-255600">
              <a:defRPr sz="2400">
                <a:latin typeface="+mn-lt"/>
              </a:defRPr>
            </a:lvl1pPr>
          </a:lstStyle>
          <a:p>
            <a:pPr lvl="0"/>
            <a:r>
              <a:rPr lang="en-US" dirty="0"/>
              <a:t>Edit Master text styles</a:t>
            </a:r>
          </a:p>
        </p:txBody>
      </p:sp>
    </p:spTree>
    <p:extLst>
      <p:ext uri="{BB962C8B-B14F-4D97-AF65-F5344CB8AC3E}">
        <p14:creationId xmlns:p14="http://schemas.microsoft.com/office/powerpoint/2010/main" val="24655611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lIns="0" tIns="0" rIns="0" bIns="0"/>
          <a:lstStyle>
            <a:lvl1pPr indent="-255600">
              <a:defRPr sz="2400">
                <a:latin typeface="+mn-lt"/>
              </a:defRPr>
            </a:lvl1p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lIns="0" tIns="0" rIns="0" bIns="0"/>
          <a:lstStyle>
            <a:lvl1pPr marL="256032" indent="-255600">
              <a:defRPr lang="en-US" sz="2400" b="0" i="0" u="none" strike="noStrike" cap="none" dirty="0">
                <a:solidFill>
                  <a:schemeClr val="dk1"/>
                </a:solidFill>
                <a:latin typeface="+mn-lt"/>
                <a:ea typeface="Arial"/>
                <a:cs typeface="Arial"/>
                <a:sym typeface="Arial"/>
              </a:defRPr>
            </a:lvl1pPr>
          </a:lstStyle>
          <a:p>
            <a:pPr marL="256032" marR="0" lvl="0" indent="-255600" algn="l" rtl="0">
              <a:lnSpc>
                <a:spcPct val="100000"/>
              </a:lnSpc>
              <a:spcBef>
                <a:spcPts val="1500"/>
              </a:spcBef>
              <a:spcAft>
                <a:spcPts val="0"/>
              </a:spcAft>
              <a:buClr>
                <a:srgbClr val="007FA3"/>
              </a:buClr>
              <a:buSzPct val="100000"/>
              <a:buFont typeface="Arial"/>
              <a:buChar char="•"/>
            </a:pPr>
            <a:r>
              <a:rPr lang="en-US" dirty="0"/>
              <a:t>Edit Master text styles</a:t>
            </a:r>
          </a:p>
        </p:txBody>
      </p:sp>
    </p:spTree>
    <p:extLst>
      <p:ext uri="{BB962C8B-B14F-4D97-AF65-F5344CB8AC3E}">
        <p14:creationId xmlns:p14="http://schemas.microsoft.com/office/powerpoint/2010/main" val="42264109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1416051"/>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3173413"/>
            <a:ext cx="8229600" cy="1339636"/>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lIns="0" tIns="0" rIns="0" bIns="0"/>
          <a:lstStyle>
            <a:lvl1pPr>
              <a:defRPr sz="2200">
                <a:latin typeface="+mn-lt"/>
              </a:defRPr>
            </a:lvl1pPr>
            <a:lvl2pPr indent="-284400">
              <a:defRPr sz="2200">
                <a:latin typeface="+mn-lt"/>
              </a:defRPr>
            </a:lvl2pPr>
            <a:lvl3pPr indent="-230400">
              <a:defRPr sz="2200">
                <a:latin typeface="+mn-lt"/>
              </a:defRPr>
            </a:lvl3pPr>
            <a:lvl4pPr indent="-230400">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392390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743198"/>
            <a:ext cx="8229600" cy="102103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8"/>
            <a:ext cx="8232128" cy="984807"/>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35443846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392649"/>
            <a:ext cx="8229600" cy="739698"/>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lIns="0" tIns="0" rIns="0" bIns="0"/>
          <a:lstStyle>
            <a:lvl1pPr indent="-255600">
              <a:defRPr sz="2200">
                <a:latin typeface="+mn-lt"/>
              </a:defRPr>
            </a:lvl1pPr>
            <a:lvl2pPr indent="-284400">
              <a:defRPr sz="2200">
                <a:latin typeface="+mn-lt"/>
              </a:defRPr>
            </a:lvl2pPr>
            <a:lvl3pPr indent="-230400">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lIns="0" tIns="0" rIns="0" bIns="0"/>
          <a:lstStyle>
            <a:lvl1pPr indent="-255600">
              <a:defRPr sz="2200">
                <a:latin typeface="+mn-lt"/>
              </a:defRPr>
            </a:lvl1pPr>
            <a:lvl2pPr indent="-284400">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lIns="0" tIns="0" rIns="0" bIns="0"/>
          <a:lstStyle>
            <a:lvl1pPr indent="-255600">
              <a:defRPr sz="2200">
                <a:latin typeface="+mn-lt"/>
              </a:defRPr>
            </a:lvl1pPr>
            <a:lvl2pPr>
              <a:defRPr sz="2200">
                <a:latin typeface="+mn-lt"/>
              </a:defRPr>
            </a:lvl2pPr>
            <a:lvl3pPr>
              <a:defRPr sz="2200">
                <a:latin typeface="+mn-lt"/>
              </a:defRPr>
            </a:lvl3pPr>
            <a:lvl4pPr>
              <a:defRPr sz="2200">
                <a:latin typeface="+mn-lt"/>
              </a:defRPr>
            </a:lvl4pPr>
            <a:lvl5pPr>
              <a:defRPr sz="22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9449300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3" name="Content Placeholder 2"/>
          <p:cNvSpPr>
            <a:spLocks noGrp="1"/>
          </p:cNvSpPr>
          <p:nvPr>
            <p:ph sz="quarter" idx="14"/>
          </p:nvPr>
        </p:nvSpPr>
        <p:spPr>
          <a:xfrm>
            <a:off x="457200" y="2392649"/>
            <a:ext cx="4124325" cy="739698"/>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4126853" cy="813243"/>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6"/>
          </p:nvPr>
        </p:nvSpPr>
        <p:spPr>
          <a:xfrm>
            <a:off x="457200" y="1555749"/>
            <a:ext cx="8232128" cy="676464"/>
          </a:xfrm>
        </p:spPr>
        <p:txBody>
          <a:bodyPr/>
          <a:lstStyle>
            <a:lvl1pPr indent="-255600">
              <a:defRPr/>
            </a:lvl1pPr>
            <a:lvl2pPr indent="-284400">
              <a:defRPr/>
            </a:lvl2pPr>
            <a:lvl3pPr indent="-230400">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4124325" cy="693152"/>
          </a:xfrm>
        </p:spPr>
        <p:txBody>
          <a:bodyPr/>
          <a:lstStyle>
            <a:lvl1pPr indent="-255600">
              <a:defRPr/>
            </a:lvl1pPr>
            <a:lvl2pPr indent="-284400">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4124325" cy="659559"/>
          </a:xfrm>
        </p:spPr>
        <p:txBody>
          <a:bodyPr/>
          <a:lstStyle>
            <a:lvl1pPr indent="-25560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19"/>
          </p:nvPr>
        </p:nvSpPr>
        <p:spPr>
          <a:xfrm>
            <a:off x="5267325" y="2392363"/>
            <a:ext cx="3419475" cy="7397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2" name="Content Placeholder 11"/>
          <p:cNvSpPr>
            <a:spLocks noGrp="1"/>
          </p:cNvSpPr>
          <p:nvPr>
            <p:ph sz="quarter" idx="20"/>
          </p:nvPr>
        </p:nvSpPr>
        <p:spPr>
          <a:xfrm>
            <a:off x="5267325" y="3369563"/>
            <a:ext cx="3419475" cy="7905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462441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392905140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93231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6" name="Rectangle 6"/>
          <p:cNvSpPr>
            <a:spLocks noGrp="1" noChangeArrowheads="1"/>
          </p:cNvSpPr>
          <p:nvPr>
            <p:ph type="sldNum" sz="quarter" idx="12"/>
          </p:nvPr>
        </p:nvSpPr>
        <p:spPr>
          <a:ln/>
        </p:spPr>
        <p:txBody>
          <a:bodyPr/>
          <a:lstStyle>
            <a:lvl1pPr>
              <a:defRPr/>
            </a:lvl1pPr>
          </a:lstStyle>
          <a:p>
            <a:fld id="{100A9BAD-06BA-4A6C-9260-F9B3D10CBCA7}" type="slidenum">
              <a:rPr lang="en-US" altLang="en-US"/>
              <a:pPr/>
              <a:t>‹#›</a:t>
            </a:fld>
            <a:endParaRPr lang="en-US" altLang="en-US"/>
          </a:p>
        </p:txBody>
      </p:sp>
    </p:spTree>
    <p:extLst>
      <p:ext uri="{BB962C8B-B14F-4D97-AF65-F5344CB8AC3E}">
        <p14:creationId xmlns:p14="http://schemas.microsoft.com/office/powerpoint/2010/main" val="100090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2D2877EE-B7ED-4E02-99F5-BEC13EFCCE05}" type="slidenum">
              <a:rPr lang="en-US" altLang="en-US"/>
              <a:pPr/>
              <a:t>‹#›</a:t>
            </a:fld>
            <a:endParaRPr lang="en-US" altLang="en-US"/>
          </a:p>
        </p:txBody>
      </p:sp>
    </p:spTree>
    <p:extLst>
      <p:ext uri="{BB962C8B-B14F-4D97-AF65-F5344CB8AC3E}">
        <p14:creationId xmlns:p14="http://schemas.microsoft.com/office/powerpoint/2010/main" val="2149758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0886E87D-D305-494F-987B-E9A4AF0B0A2F}" type="slidenum">
              <a:rPr lang="en-US" altLang="en-US"/>
              <a:pPr/>
              <a:t>‹#›</a:t>
            </a:fld>
            <a:endParaRPr lang="en-US" altLang="en-US"/>
          </a:p>
        </p:txBody>
      </p:sp>
    </p:spTree>
    <p:extLst>
      <p:ext uri="{BB962C8B-B14F-4D97-AF65-F5344CB8AC3E}">
        <p14:creationId xmlns:p14="http://schemas.microsoft.com/office/powerpoint/2010/main" val="206922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6DDD2942-EFB2-4CD8-8F35-C77E6015C34F}" type="slidenum">
              <a:rPr lang="en-US" altLang="en-US"/>
              <a:pPr/>
              <a:t>‹#›</a:t>
            </a:fld>
            <a:endParaRPr lang="en-US" altLang="en-US"/>
          </a:p>
        </p:txBody>
      </p:sp>
    </p:spTree>
    <p:extLst>
      <p:ext uri="{BB962C8B-B14F-4D97-AF65-F5344CB8AC3E}">
        <p14:creationId xmlns:p14="http://schemas.microsoft.com/office/powerpoint/2010/main" val="3067540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atin typeface="Times New Roman"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Times New Roman"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Times New Roman" panose="02020603050405020304" pitchFamily="18" charset="0"/>
              </a:defRPr>
            </a:lvl1pPr>
          </a:lstStyle>
          <a:p>
            <a:fld id="{56E2ECFE-FF8E-4A32-8C5A-EDECD95CA537}" type="slidenum">
              <a:rPr lang="en-US" altLang="en-US"/>
              <a:pPr/>
              <a:t>‹#›</a:t>
            </a:fld>
            <a:endParaRPr lang="en-US" altLang="en-US"/>
          </a:p>
        </p:txBody>
      </p:sp>
    </p:spTree>
    <p:extLst>
      <p:ext uri="{BB962C8B-B14F-4D97-AF65-F5344CB8AC3E}">
        <p14:creationId xmlns:p14="http://schemas.microsoft.com/office/powerpoint/2010/main" val="632534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36612"/>
            <a:ext cx="6569075" cy="584776"/>
          </a:xfrm>
          <a:extLst>
            <a:ext uri="{909E8E84-426E-40dd-AFC4-6F175D3DCCD1}">
              <a14:hiddenFill xmlns="" xmlns:a14="http://schemas.microsoft.com/office/drawing/2010/main">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lang="en-US" b="0" dirty="0">
              <a:solidFill>
                <a:srgbClr val="AF3D92"/>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8 Clicker Questions</a:t>
            </a:r>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3335218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2203878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229772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457200"/>
          </a:xfrm>
          <a:extLst>
            <a:ext uri="{909E8E84-426E-40dd-AFC4-6F175D3DCCD1}">
              <a14:hiddenFill xmlns="" xmlns:a14="http://schemas.microsoft.com/office/drawing/2010/main">
                <a:solidFill>
                  <a:schemeClr val="accent1"/>
                </a:solidFill>
              </a14:hiddenFill>
            </a:ext>
          </a:extLst>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
        <p:nvSpPr>
          <p:cNvPr id="4101" name="Rectangle 5"/>
          <p:cNvSpPr>
            <a:spLocks noChangeArrowheads="1"/>
          </p:cNvSpPr>
          <p:nvPr/>
        </p:nvSpPr>
        <p:spPr bwMode="auto">
          <a:xfrm>
            <a:off x="0" y="0"/>
            <a:ext cx="9144000" cy="6096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200" b="0" dirty="0">
              <a:solidFill>
                <a:srgbClr val="000000"/>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X Lecture</a:t>
            </a:r>
          </a:p>
        </p:txBody>
      </p:sp>
      <p:sp>
        <p:nvSpPr>
          <p:cNvPr id="4104" name="Rectangle 8"/>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0" hangingPunct="0"/>
            <a:endParaRPr lang="en-US" sz="1200" b="0" dirty="0">
              <a:solidFill>
                <a:srgbClr val="000000"/>
              </a:solidFill>
              <a:latin typeface="Arial" charset="0"/>
            </a:endParaRPr>
          </a:p>
        </p:txBody>
      </p:sp>
      <p:pic>
        <p:nvPicPr>
          <p:cNvPr id="4107" name="Picture 11"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extLst>
            <a:ext uri="{909E8E84-426E-40dd-AFC4-6F175D3DCCD1}">
              <a14:hiddenFill xmlns="" xmlns:a14="http://schemas.microsoft.com/office/drawing/2010/main">
                <a:solidFill>
                  <a:srgbClr val="FFFFFF"/>
                </a:solidFill>
              </a14:hiddenFill>
            </a:ext>
          </a:extLst>
        </p:spPr>
      </p:pic>
      <p:sp>
        <p:nvSpPr>
          <p:cNvPr id="4110" name="Line 14"/>
          <p:cNvSpPr>
            <a:spLocks noChangeShapeType="1"/>
          </p:cNvSpPr>
          <p:nvPr userDrawn="1"/>
        </p:nvSpPr>
        <p:spPr bwMode="gray">
          <a:xfrm>
            <a:off x="0" y="6397625"/>
            <a:ext cx="9139238" cy="0"/>
          </a:xfrm>
          <a:prstGeom prst="line">
            <a:avLst/>
          </a:prstGeom>
          <a:noFill/>
          <a:ln w="63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200" b="0" dirty="0">
              <a:solidFill>
                <a:srgbClr val="000000"/>
              </a:solidFill>
              <a:latin typeface="Arial" charset="0"/>
            </a:endParaRPr>
          </a:p>
        </p:txBody>
      </p:sp>
      <p:sp>
        <p:nvSpPr>
          <p:cNvPr id="4111" name="Text Box 15"/>
          <p:cNvSpPr txBox="1">
            <a:spLocks noChangeArrowheads="1"/>
          </p:cNvSpPr>
          <p:nvPr userDrawn="1"/>
        </p:nvSpPr>
        <p:spPr bwMode="auto">
          <a:xfrm>
            <a:off x="457200" y="881063"/>
            <a:ext cx="84486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3600" dirty="0">
                <a:solidFill>
                  <a:srgbClr val="000000"/>
                </a:solidFill>
                <a:latin typeface="Arial" charset="0"/>
              </a:rPr>
              <a:t>Book Title</a:t>
            </a:r>
          </a:p>
          <a:p>
            <a:pPr algn="r">
              <a:spcBef>
                <a:spcPct val="10000"/>
              </a:spcBef>
            </a:pPr>
            <a:r>
              <a:rPr lang="en-US" sz="1800" b="0" dirty="0">
                <a:solidFill>
                  <a:srgbClr val="000000"/>
                </a:solidFill>
                <a:latin typeface="Arial" charset="0"/>
              </a:rPr>
              <a:t>Edition</a:t>
            </a:r>
            <a:endParaRPr lang="en-US" sz="1800" dirty="0">
              <a:solidFill>
                <a:srgbClr val="000000"/>
              </a:solidFill>
              <a:latin typeface="Arial" charset="0"/>
            </a:endParaRPr>
          </a:p>
        </p:txBody>
      </p:sp>
    </p:spTree>
    <p:extLst>
      <p:ext uri="{BB962C8B-B14F-4D97-AF65-F5344CB8AC3E}">
        <p14:creationId xmlns:p14="http://schemas.microsoft.com/office/powerpoint/2010/main" val="900088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4203034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359227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6" name="Rectangle 6"/>
          <p:cNvSpPr>
            <a:spLocks noGrp="1" noChangeArrowheads="1"/>
          </p:cNvSpPr>
          <p:nvPr>
            <p:ph type="sldNum" sz="quarter" idx="12"/>
          </p:nvPr>
        </p:nvSpPr>
        <p:spPr>
          <a:ln/>
        </p:spPr>
        <p:txBody>
          <a:bodyPr/>
          <a:lstStyle>
            <a:lvl1pPr>
              <a:defRPr/>
            </a:lvl1pPr>
          </a:lstStyle>
          <a:p>
            <a:fld id="{D5F80B21-B873-42B4-9D07-E1EC24CB37DC}" type="slidenum">
              <a:rPr lang="en-US" altLang="en-US"/>
              <a:pPr/>
              <a:t>‹#›</a:t>
            </a:fld>
            <a:endParaRPr lang="en-US" altLang="en-US"/>
          </a:p>
        </p:txBody>
      </p:sp>
    </p:spTree>
    <p:extLst>
      <p:ext uri="{BB962C8B-B14F-4D97-AF65-F5344CB8AC3E}">
        <p14:creationId xmlns:p14="http://schemas.microsoft.com/office/powerpoint/2010/main" val="1587915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76327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630650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861403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3705367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724921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489113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670538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93957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457200"/>
          </a:xfrm>
          <a:extLst>
            <a:ext uri="{909E8E84-426E-40dd-AFC4-6F175D3DCCD1}">
              <a14:hiddenFill xmlns="" xmlns:a14="http://schemas.microsoft.com/office/drawing/2010/main">
                <a:solidFill>
                  <a:schemeClr val="accent1"/>
                </a:solidFill>
              </a14:hiddenFill>
            </a:ext>
          </a:extLst>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
        <p:nvSpPr>
          <p:cNvPr id="4101" name="Rectangle 5"/>
          <p:cNvSpPr>
            <a:spLocks noChangeArrowheads="1"/>
          </p:cNvSpPr>
          <p:nvPr/>
        </p:nvSpPr>
        <p:spPr bwMode="auto">
          <a:xfrm>
            <a:off x="0" y="0"/>
            <a:ext cx="9144000" cy="6096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200" b="0" dirty="0">
              <a:solidFill>
                <a:srgbClr val="000000"/>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X Lecture</a:t>
            </a:r>
          </a:p>
        </p:txBody>
      </p:sp>
      <p:sp>
        <p:nvSpPr>
          <p:cNvPr id="4104" name="Rectangle 8"/>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0" hangingPunct="0"/>
            <a:endParaRPr lang="en-US" sz="1200" b="0" dirty="0">
              <a:solidFill>
                <a:srgbClr val="000000"/>
              </a:solidFill>
              <a:latin typeface="Arial" charset="0"/>
            </a:endParaRPr>
          </a:p>
        </p:txBody>
      </p:sp>
      <p:pic>
        <p:nvPicPr>
          <p:cNvPr id="4107" name="Picture 11"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extLst>
            <a:ext uri="{909E8E84-426E-40dd-AFC4-6F175D3DCCD1}">
              <a14:hiddenFill xmlns="" xmlns:a14="http://schemas.microsoft.com/office/drawing/2010/main">
                <a:solidFill>
                  <a:srgbClr val="FFFFFF"/>
                </a:solidFill>
              </a14:hiddenFill>
            </a:ext>
          </a:extLst>
        </p:spPr>
      </p:pic>
      <p:sp>
        <p:nvSpPr>
          <p:cNvPr id="4110" name="Line 14"/>
          <p:cNvSpPr>
            <a:spLocks noChangeShapeType="1"/>
          </p:cNvSpPr>
          <p:nvPr userDrawn="1"/>
        </p:nvSpPr>
        <p:spPr bwMode="gray">
          <a:xfrm>
            <a:off x="0" y="6397625"/>
            <a:ext cx="9139238" cy="0"/>
          </a:xfrm>
          <a:prstGeom prst="line">
            <a:avLst/>
          </a:prstGeom>
          <a:noFill/>
          <a:ln w="63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200" b="0" dirty="0">
              <a:solidFill>
                <a:srgbClr val="000000"/>
              </a:solidFill>
              <a:latin typeface="Arial" charset="0"/>
            </a:endParaRPr>
          </a:p>
        </p:txBody>
      </p:sp>
      <p:sp>
        <p:nvSpPr>
          <p:cNvPr id="4111" name="Text Box 15"/>
          <p:cNvSpPr txBox="1">
            <a:spLocks noChangeArrowheads="1"/>
          </p:cNvSpPr>
          <p:nvPr userDrawn="1"/>
        </p:nvSpPr>
        <p:spPr bwMode="auto">
          <a:xfrm>
            <a:off x="457200" y="881063"/>
            <a:ext cx="84486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3600" dirty="0">
                <a:solidFill>
                  <a:srgbClr val="000000"/>
                </a:solidFill>
                <a:latin typeface="Arial" charset="0"/>
              </a:rPr>
              <a:t>Book Title</a:t>
            </a:r>
          </a:p>
          <a:p>
            <a:pPr algn="r">
              <a:spcBef>
                <a:spcPct val="10000"/>
              </a:spcBef>
            </a:pPr>
            <a:r>
              <a:rPr lang="en-US" sz="1800" b="0" dirty="0">
                <a:solidFill>
                  <a:srgbClr val="000000"/>
                </a:solidFill>
                <a:latin typeface="Arial" charset="0"/>
              </a:rPr>
              <a:t>Edition</a:t>
            </a:r>
            <a:endParaRPr lang="en-US" sz="1800" dirty="0">
              <a:solidFill>
                <a:srgbClr val="000000"/>
              </a:solidFill>
              <a:latin typeface="Arial" charset="0"/>
            </a:endParaRPr>
          </a:p>
        </p:txBody>
      </p:sp>
    </p:spTree>
    <p:extLst>
      <p:ext uri="{BB962C8B-B14F-4D97-AF65-F5344CB8AC3E}">
        <p14:creationId xmlns:p14="http://schemas.microsoft.com/office/powerpoint/2010/main" val="3727298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67364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7" name="Rectangle 6"/>
          <p:cNvSpPr>
            <a:spLocks noGrp="1" noChangeArrowheads="1"/>
          </p:cNvSpPr>
          <p:nvPr>
            <p:ph type="sldNum" sz="quarter" idx="12"/>
          </p:nvPr>
        </p:nvSpPr>
        <p:spPr>
          <a:ln/>
        </p:spPr>
        <p:txBody>
          <a:bodyPr/>
          <a:lstStyle>
            <a:lvl1pPr>
              <a:defRPr/>
            </a:lvl1pPr>
          </a:lstStyle>
          <a:p>
            <a:fld id="{405DF397-DC68-4D59-94B5-455513825388}" type="slidenum">
              <a:rPr lang="en-US" altLang="en-US"/>
              <a:pPr/>
              <a:t>‹#›</a:t>
            </a:fld>
            <a:endParaRPr lang="en-US" altLang="en-US"/>
          </a:p>
        </p:txBody>
      </p:sp>
    </p:spTree>
    <p:extLst>
      <p:ext uri="{BB962C8B-B14F-4D97-AF65-F5344CB8AC3E}">
        <p14:creationId xmlns:p14="http://schemas.microsoft.com/office/powerpoint/2010/main" val="996553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776118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555741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969658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123124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837534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4495559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619828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776717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256359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457200"/>
          </a:xfrm>
          <a:extLst>
            <a:ext uri="{909E8E84-426E-40dd-AFC4-6F175D3DCCD1}">
              <a14:hiddenFill xmlns="" xmlns:a14="http://schemas.microsoft.com/office/drawing/2010/main">
                <a:solidFill>
                  <a:schemeClr val="accent1"/>
                </a:solidFill>
              </a14:hiddenFill>
            </a:ext>
          </a:extLst>
        </p:spPr>
        <p:txBody>
          <a:bodyPr lIns="91440"/>
          <a:lstStyle>
            <a:lvl1pPr>
              <a:defRPr sz="2400"/>
            </a:lvl1pPr>
          </a:lstStyle>
          <a:p>
            <a:pPr lvl="0"/>
            <a:r>
              <a:rPr lang="en-US" noProof="0"/>
              <a:t>Click to edit Master title style</a:t>
            </a:r>
          </a:p>
        </p:txBody>
      </p:sp>
      <p:sp>
        <p:nvSpPr>
          <p:cNvPr id="4099" name="Rectangle 3"/>
          <p:cNvSpPr>
            <a:spLocks noGrp="1" noChangeArrowheads="1"/>
          </p:cNvSpPr>
          <p:nvPr>
            <p:ph type="subTitle" idx="1"/>
          </p:nvPr>
        </p:nvSpPr>
        <p:spPr bwMode="auto">
          <a:xfrm>
            <a:off x="365125" y="3811588"/>
            <a:ext cx="6569075" cy="45720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lvl1pPr marL="0" indent="0">
              <a:buFontTx/>
              <a:buNone/>
              <a:defRPr sz="2400"/>
            </a:lvl1pPr>
          </a:lstStyle>
          <a:p>
            <a:pPr lvl="0"/>
            <a:r>
              <a:rPr lang="en-US" noProof="0"/>
              <a:t>Click to edit Master subtitle style</a:t>
            </a:r>
          </a:p>
        </p:txBody>
      </p:sp>
      <p:sp>
        <p:nvSpPr>
          <p:cNvPr id="4101" name="Rectangle 5"/>
          <p:cNvSpPr>
            <a:spLocks noChangeArrowheads="1"/>
          </p:cNvSpPr>
          <p:nvPr/>
        </p:nvSpPr>
        <p:spPr bwMode="auto">
          <a:xfrm>
            <a:off x="0" y="0"/>
            <a:ext cx="9144000" cy="6096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sz="1200" b="0" dirty="0">
              <a:solidFill>
                <a:srgbClr val="000000"/>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X Lecture</a:t>
            </a:r>
          </a:p>
        </p:txBody>
      </p:sp>
      <p:sp>
        <p:nvSpPr>
          <p:cNvPr id="4104" name="Rectangle 8"/>
          <p:cNvSpPr>
            <a:spLocks noChangeArrowheads="1"/>
          </p:cNvSpPr>
          <p:nvPr userDrawn="1"/>
        </p:nvSpPr>
        <p:spPr bwMode="gray">
          <a:xfrm>
            <a:off x="0" y="6400800"/>
            <a:ext cx="9144000" cy="457200"/>
          </a:xfrm>
          <a:prstGeom prst="rect">
            <a:avLst/>
          </a:prstGeom>
          <a:solidFill>
            <a:srgbClr val="33339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eaLnBrk="0" hangingPunct="0"/>
            <a:endParaRPr lang="en-US" sz="1200" b="0" dirty="0">
              <a:solidFill>
                <a:srgbClr val="000000"/>
              </a:solidFill>
              <a:latin typeface="Arial" charset="0"/>
            </a:endParaRPr>
          </a:p>
        </p:txBody>
      </p:sp>
      <p:pic>
        <p:nvPicPr>
          <p:cNvPr id="4107" name="Picture 11"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12063" y="6356350"/>
            <a:ext cx="1528762" cy="493713"/>
          </a:xfrm>
          <a:prstGeom prst="rect">
            <a:avLst/>
          </a:prstGeom>
          <a:noFill/>
          <a:extLst>
            <a:ext uri="{909E8E84-426E-40dd-AFC4-6F175D3DCCD1}">
              <a14:hiddenFill xmlns="" xmlns:a14="http://schemas.microsoft.com/office/drawing/2010/main">
                <a:solidFill>
                  <a:srgbClr val="FFFFFF"/>
                </a:solidFill>
              </a14:hiddenFill>
            </a:ext>
          </a:extLst>
        </p:spPr>
      </p:pic>
      <p:pic>
        <p:nvPicPr>
          <p:cNvPr id="4108"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762125" cy="493713"/>
          </a:xfrm>
          <a:prstGeom prst="rect">
            <a:avLst/>
          </a:prstGeom>
          <a:noFill/>
          <a:extLst>
            <a:ext uri="{909E8E84-426E-40dd-AFC4-6F175D3DCCD1}">
              <a14:hiddenFill xmlns="" xmlns:a14="http://schemas.microsoft.com/office/drawing/2010/main">
                <a:solidFill>
                  <a:srgbClr val="FFFFFF"/>
                </a:solidFill>
              </a14:hiddenFill>
            </a:ext>
          </a:extLst>
        </p:spPr>
      </p:pic>
      <p:sp>
        <p:nvSpPr>
          <p:cNvPr id="4110" name="Line 14"/>
          <p:cNvSpPr>
            <a:spLocks noChangeShapeType="1"/>
          </p:cNvSpPr>
          <p:nvPr userDrawn="1"/>
        </p:nvSpPr>
        <p:spPr bwMode="gray">
          <a:xfrm>
            <a:off x="0" y="6397625"/>
            <a:ext cx="9139238" cy="0"/>
          </a:xfrm>
          <a:prstGeom prst="line">
            <a:avLst/>
          </a:prstGeom>
          <a:noFill/>
          <a:ln w="6350">
            <a:solidFill>
              <a:schemeClr val="bg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endParaRPr lang="en-US" sz="1200" b="0" dirty="0">
              <a:solidFill>
                <a:srgbClr val="000000"/>
              </a:solidFill>
              <a:latin typeface="Arial" charset="0"/>
            </a:endParaRPr>
          </a:p>
        </p:txBody>
      </p:sp>
      <p:sp>
        <p:nvSpPr>
          <p:cNvPr id="4111" name="Text Box 15"/>
          <p:cNvSpPr txBox="1">
            <a:spLocks noChangeArrowheads="1"/>
          </p:cNvSpPr>
          <p:nvPr userDrawn="1"/>
        </p:nvSpPr>
        <p:spPr bwMode="auto">
          <a:xfrm>
            <a:off x="457200" y="881063"/>
            <a:ext cx="8448675" cy="942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spcBef>
                <a:spcPct val="50000"/>
              </a:spcBef>
            </a:pPr>
            <a:r>
              <a:rPr lang="en-US" sz="3600" dirty="0">
                <a:solidFill>
                  <a:srgbClr val="000000"/>
                </a:solidFill>
                <a:latin typeface="Arial" charset="0"/>
              </a:rPr>
              <a:t>Book Title</a:t>
            </a:r>
          </a:p>
          <a:p>
            <a:pPr algn="r">
              <a:spcBef>
                <a:spcPct val="10000"/>
              </a:spcBef>
            </a:pPr>
            <a:r>
              <a:rPr lang="en-US" sz="1800" b="0" dirty="0">
                <a:solidFill>
                  <a:srgbClr val="000000"/>
                </a:solidFill>
                <a:latin typeface="Arial" charset="0"/>
              </a:rPr>
              <a:t>Edition</a:t>
            </a:r>
            <a:endParaRPr lang="en-US" sz="1800" dirty="0">
              <a:solidFill>
                <a:srgbClr val="000000"/>
              </a:solidFill>
              <a:latin typeface="Arial" charset="0"/>
            </a:endParaRPr>
          </a:p>
        </p:txBody>
      </p:sp>
    </p:spTree>
    <p:extLst>
      <p:ext uri="{BB962C8B-B14F-4D97-AF65-F5344CB8AC3E}">
        <p14:creationId xmlns:p14="http://schemas.microsoft.com/office/powerpoint/2010/main" val="18511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9" name="Rectangle 6"/>
          <p:cNvSpPr>
            <a:spLocks noGrp="1" noChangeArrowheads="1"/>
          </p:cNvSpPr>
          <p:nvPr>
            <p:ph type="sldNum" sz="quarter" idx="12"/>
          </p:nvPr>
        </p:nvSpPr>
        <p:spPr>
          <a:ln/>
        </p:spPr>
        <p:txBody>
          <a:bodyPr/>
          <a:lstStyle>
            <a:lvl1pPr>
              <a:defRPr/>
            </a:lvl1pPr>
          </a:lstStyle>
          <a:p>
            <a:fld id="{95B936E0-310F-43B0-8515-93E86BE61DCE}" type="slidenum">
              <a:rPr lang="en-US" altLang="en-US"/>
              <a:pPr/>
              <a:t>‹#›</a:t>
            </a:fld>
            <a:endParaRPr lang="en-US" altLang="en-US"/>
          </a:p>
        </p:txBody>
      </p:sp>
    </p:spTree>
    <p:extLst>
      <p:ext uri="{BB962C8B-B14F-4D97-AF65-F5344CB8AC3E}">
        <p14:creationId xmlns:p14="http://schemas.microsoft.com/office/powerpoint/2010/main" val="3722769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44241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210502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555682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3851389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1523549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1812857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3571829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9555620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485752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a:solidFill>
                  <a:srgbClr val="000000"/>
                </a:solidFill>
              </a:rPr>
              <a:t>© 2016 Pearson Education, Inc.</a:t>
            </a:r>
            <a:endParaRPr lang="en-GB" dirty="0">
              <a:solidFill>
                <a:srgbClr val="000000"/>
              </a:solidFill>
            </a:endParaRPr>
          </a:p>
        </p:txBody>
      </p:sp>
    </p:spTree>
    <p:extLst>
      <p:ext uri="{BB962C8B-B14F-4D97-AF65-F5344CB8AC3E}">
        <p14:creationId xmlns:p14="http://schemas.microsoft.com/office/powerpoint/2010/main" val="24560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5" name="Rectangle 6"/>
          <p:cNvSpPr>
            <a:spLocks noGrp="1" noChangeArrowheads="1"/>
          </p:cNvSpPr>
          <p:nvPr>
            <p:ph type="sldNum" sz="quarter" idx="12"/>
          </p:nvPr>
        </p:nvSpPr>
        <p:spPr>
          <a:ln/>
        </p:spPr>
        <p:txBody>
          <a:bodyPr/>
          <a:lstStyle>
            <a:lvl1pPr>
              <a:defRPr/>
            </a:lvl1pPr>
          </a:lstStyle>
          <a:p>
            <a:fld id="{FFDABE08-4333-49C3-AC81-4B484E440DC3}" type="slidenum">
              <a:rPr lang="en-US" altLang="en-US"/>
              <a:pPr/>
              <a:t>‹#›</a:t>
            </a:fld>
            <a:endParaRPr lang="en-US" altLang="en-US"/>
          </a:p>
        </p:txBody>
      </p:sp>
    </p:spTree>
    <p:extLst>
      <p:ext uri="{BB962C8B-B14F-4D97-AF65-F5344CB8AC3E}">
        <p14:creationId xmlns:p14="http://schemas.microsoft.com/office/powerpoint/2010/main" val="1859386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36612"/>
            <a:ext cx="6569075" cy="584776"/>
          </a:xfrm>
          <a:extLst>
            <a:ext uri="{909E8E84-426E-40dd-AFC4-6F175D3DCCD1}">
              <a14:hiddenFill xmlns="" xmlns:a14="http://schemas.microsoft.com/office/drawing/2010/main">
                <a:solidFill>
                  <a:schemeClr val="accent1"/>
                </a:solidFill>
              </a14:hiddenFill>
            </a:ext>
          </a:extLst>
        </p:spPr>
        <p:txBody>
          <a:bodyPr lIns="91440"/>
          <a:lstStyle>
            <a:lvl1pPr algn="l">
              <a:defRPr sz="3200" b="1">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5" y="4860925"/>
            <a:ext cx="6569075" cy="396875"/>
          </a:xfrm>
        </p:spPr>
        <p:txBody>
          <a:bodyPr>
            <a:spAutoFit/>
          </a:bodyPr>
          <a:lstStyle>
            <a:lvl1pPr marL="0" indent="0">
              <a:buFontTx/>
              <a:buNone/>
              <a:defRPr sz="2000"/>
            </a:lvl1pPr>
          </a:lstStyle>
          <a:p>
            <a:pPr lvl="0"/>
            <a:r>
              <a:rPr lang="en-US" noProof="0" dirty="0"/>
              <a:t>Click to edit Master subtitle style</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lang="en-US" b="0" dirty="0">
              <a:solidFill>
                <a:srgbClr val="AF3D92"/>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8 Clicker Questions</a:t>
            </a:r>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17946458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41690258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3453177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6" y="3124200"/>
            <a:ext cx="2432360"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endParaRPr lang="en-US" noProof="0" dirty="0"/>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lang="en-US" b="0" dirty="0">
              <a:solidFill>
                <a:srgbClr val="BBE0E3"/>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8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845033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8001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3638574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28170242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3" descr="03_Lectureope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2209800" y="5867400"/>
            <a:ext cx="29337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eaLnBrk="0" hangingPunct="0">
              <a:defRPr/>
            </a:pPr>
            <a:r>
              <a:rPr lang="en-US" sz="1800" dirty="0">
                <a:solidFill>
                  <a:srgbClr val="000000"/>
                </a:solidFill>
                <a:latin typeface="Times New Roman" charset="0"/>
              </a:rPr>
              <a:t>Lectures by James L. Pazun</a:t>
            </a:r>
          </a:p>
        </p:txBody>
      </p:sp>
      <p:sp>
        <p:nvSpPr>
          <p:cNvPr id="4" name="Rectangle 12"/>
          <p:cNvSpPr>
            <a:spLocks noChangeArrowheads="1"/>
          </p:cNvSpPr>
          <p:nvPr userDrawn="1"/>
        </p:nvSpPr>
        <p:spPr bwMode="auto">
          <a:xfrm>
            <a:off x="1371600" y="6567488"/>
            <a:ext cx="403860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457200" hangingPunct="0">
              <a:lnSpc>
                <a:spcPct val="96000"/>
              </a:lnSpc>
              <a:buClr>
                <a:srgbClr val="000000"/>
              </a:buClr>
              <a:buSzPct val="100000"/>
              <a:buFont typeface="Times New Roman" charset="0"/>
              <a:buNone/>
              <a:tabLst>
                <a:tab pos="723900" algn="l"/>
                <a:tab pos="1447800" algn="l"/>
                <a:tab pos="2171700" algn="l"/>
                <a:tab pos="2895600" algn="l"/>
              </a:tabLst>
              <a:defRPr/>
            </a:pPr>
            <a:endParaRPr lang="en-US" sz="900" b="0" dirty="0">
              <a:solidFill>
                <a:srgbClr val="808080"/>
              </a:solidFill>
              <a:latin typeface="Arial" charset="0"/>
              <a:cs typeface="Arial" charset="0"/>
            </a:endParaRPr>
          </a:p>
        </p:txBody>
      </p:sp>
    </p:spTree>
    <p:extLst>
      <p:ext uri="{BB962C8B-B14F-4D97-AF65-F5344CB8AC3E}">
        <p14:creationId xmlns:p14="http://schemas.microsoft.com/office/powerpoint/2010/main" val="28726564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7955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6" y="3124200"/>
            <a:ext cx="2432360" cy="579438"/>
          </a:xfrm>
          <a:extLst>
            <a:ext uri="{909E8E84-426E-40dd-AFC4-6F175D3DCCD1}">
              <a14:hiddenFill xmlns="" xmlns:a14="http://schemas.microsoft.com/office/drawing/2010/main">
                <a:solidFill>
                  <a:schemeClr val="accent1"/>
                </a:solidFill>
              </a14:hiddenFill>
            </a:ext>
          </a:extLst>
        </p:spPr>
        <p:txBody>
          <a:bodyPr lIns="91440"/>
          <a:lstStyle>
            <a:lvl1pPr>
              <a:defRPr>
                <a:solidFill>
                  <a:schemeClr val="tx1"/>
                </a:solidFill>
              </a:defRPr>
            </a:lvl1pPr>
          </a:lstStyle>
          <a:p>
            <a:pPr lvl="0"/>
            <a:endParaRPr lang="en-US" noProof="0" dirty="0"/>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solidFill>
                  <a:srgbClr val="000000"/>
                </a:solidFill>
              </a:rPr>
              <a:t>© 2016 Pearson Education, Inc.</a:t>
            </a:r>
          </a:p>
        </p:txBody>
      </p:sp>
      <p:sp>
        <p:nvSpPr>
          <p:cNvPr id="4101" name="Rectangle 5"/>
          <p:cNvSpPr>
            <a:spLocks noChangeArrowheads="1"/>
          </p:cNvSpPr>
          <p:nvPr/>
        </p:nvSpPr>
        <p:spPr bwMode="auto">
          <a:xfrm>
            <a:off x="-6350" y="0"/>
            <a:ext cx="9162288" cy="609600"/>
          </a:xfrm>
          <a:prstGeom prst="rect">
            <a:avLst/>
          </a:prstGeom>
          <a:solidFill>
            <a:srgbClr val="324881"/>
          </a:solidFill>
          <a:ln>
            <a:noFill/>
          </a:ln>
          <a:effectLst/>
        </p:spPr>
        <p:txBody>
          <a:bodyPr wrap="none" anchor="ctr"/>
          <a:lstStyle/>
          <a:p>
            <a:pPr algn="ctr" eaLnBrk="0" hangingPunct="0"/>
            <a:endParaRPr lang="en-US" b="0" dirty="0">
              <a:solidFill>
                <a:srgbClr val="BBE0E3"/>
              </a:solidFill>
              <a:latin typeface="Arial" charset="0"/>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800" b="0" dirty="0">
                <a:solidFill>
                  <a:srgbClr val="FFFFFF"/>
                </a:solidFill>
                <a:latin typeface="Arial" charset="0"/>
              </a:rPr>
              <a:t>Chapter 8 Lecture</a:t>
            </a:r>
          </a:p>
        </p:txBody>
      </p:sp>
      <p:pic>
        <p:nvPicPr>
          <p:cNvPr id="9" name="Picture 8" descr="YOUN2785_10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1481" y="603504"/>
            <a:ext cx="5320281" cy="6254496"/>
          </a:xfrm>
          <a:prstGeom prst="rect">
            <a:avLst/>
          </a:prstGeom>
        </p:spPr>
      </p:pic>
    </p:spTree>
    <p:extLst>
      <p:ext uri="{BB962C8B-B14F-4D97-AF65-F5344CB8AC3E}">
        <p14:creationId xmlns:p14="http://schemas.microsoft.com/office/powerpoint/2010/main" val="1585286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idx="1"/>
          </p:nvPr>
        </p:nvSpPr>
        <p:spPr/>
        <p:txBody>
          <a:bodyPr/>
          <a:lstStyle>
            <a:lvl2pPr marL="800100" indent="-342900">
              <a:buFont typeface="Arial"/>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964518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4" name="Rectangle 6"/>
          <p:cNvSpPr>
            <a:spLocks noGrp="1" noChangeArrowheads="1"/>
          </p:cNvSpPr>
          <p:nvPr>
            <p:ph type="sldNum" sz="quarter" idx="12"/>
          </p:nvPr>
        </p:nvSpPr>
        <p:spPr>
          <a:ln/>
        </p:spPr>
        <p:txBody>
          <a:bodyPr/>
          <a:lstStyle>
            <a:lvl1pPr>
              <a:defRPr/>
            </a:lvl1pPr>
          </a:lstStyle>
          <a:p>
            <a:fld id="{008583C9-12E7-4979-BD45-8C046713A1ED}" type="slidenum">
              <a:rPr lang="en-US" altLang="en-US"/>
              <a:pPr/>
              <a:t>‹#›</a:t>
            </a:fld>
            <a:endParaRPr lang="en-US" altLang="en-US"/>
          </a:p>
        </p:txBody>
      </p:sp>
    </p:spTree>
    <p:extLst>
      <p:ext uri="{BB962C8B-B14F-4D97-AF65-F5344CB8AC3E}">
        <p14:creationId xmlns:p14="http://schemas.microsoft.com/office/powerpoint/2010/main" val="2931293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E69A1"/>
                </a:solidFill>
              </a:defRPr>
            </a:lvl1pPr>
          </a:lstStyle>
          <a:p>
            <a:r>
              <a:rPr lang="en-US" dirty="0"/>
              <a:t>Click to edit Master title style</a:t>
            </a:r>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solidFill>
                  <a:srgbClr val="000000"/>
                </a:solidFill>
              </a:rPr>
              <a:t>© 2016 Pearson Education, Inc.</a:t>
            </a:r>
          </a:p>
        </p:txBody>
      </p:sp>
    </p:spTree>
    <p:extLst>
      <p:ext uri="{BB962C8B-B14F-4D97-AF65-F5344CB8AC3E}">
        <p14:creationId xmlns:p14="http://schemas.microsoft.com/office/powerpoint/2010/main" val="7751945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13" descr="03_Lectureope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Box 11"/>
          <p:cNvSpPr txBox="1">
            <a:spLocks noChangeArrowheads="1"/>
          </p:cNvSpPr>
          <p:nvPr userDrawn="1"/>
        </p:nvSpPr>
        <p:spPr bwMode="auto">
          <a:xfrm>
            <a:off x="2209800" y="5867400"/>
            <a:ext cx="29337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12700" algn="ctr" rotWithShape="0">
                    <a:schemeClr val="tx1">
                      <a:alpha val="74998"/>
                    </a:schemeClr>
                  </a:outerShdw>
                </a:effectLst>
              </a14:hiddenEffects>
            </a:ext>
          </a:extLst>
        </p:spPr>
        <p:txBody>
          <a:bodyPr wrap="none">
            <a:spAutoFit/>
          </a:bodyPr>
          <a:lstStyle/>
          <a:p>
            <a:pPr eaLnBrk="0" hangingPunct="0">
              <a:defRPr/>
            </a:pPr>
            <a:r>
              <a:rPr lang="en-US" sz="1800" dirty="0">
                <a:solidFill>
                  <a:srgbClr val="000000"/>
                </a:solidFill>
                <a:latin typeface="Times New Roman" charset="0"/>
              </a:rPr>
              <a:t>Lectures by James L. Pazun</a:t>
            </a:r>
          </a:p>
        </p:txBody>
      </p:sp>
      <p:sp>
        <p:nvSpPr>
          <p:cNvPr id="4" name="Rectangle 12"/>
          <p:cNvSpPr>
            <a:spLocks noChangeArrowheads="1"/>
          </p:cNvSpPr>
          <p:nvPr userDrawn="1"/>
        </p:nvSpPr>
        <p:spPr bwMode="auto">
          <a:xfrm>
            <a:off x="1371600" y="6567488"/>
            <a:ext cx="4038600" cy="290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457200" hangingPunct="0">
              <a:lnSpc>
                <a:spcPct val="96000"/>
              </a:lnSpc>
              <a:buClr>
                <a:srgbClr val="000000"/>
              </a:buClr>
              <a:buSzPct val="100000"/>
              <a:buFont typeface="Times New Roman" charset="0"/>
              <a:buNone/>
              <a:tabLst>
                <a:tab pos="723900" algn="l"/>
                <a:tab pos="1447800" algn="l"/>
                <a:tab pos="2171700" algn="l"/>
                <a:tab pos="2895600" algn="l"/>
              </a:tabLst>
              <a:defRPr/>
            </a:pPr>
            <a:endParaRPr lang="en-US" sz="900" b="0" dirty="0">
              <a:solidFill>
                <a:srgbClr val="808080"/>
              </a:solidFill>
              <a:latin typeface="Arial" charset="0"/>
              <a:cs typeface="Arial" charset="0"/>
            </a:endParaRPr>
          </a:p>
        </p:txBody>
      </p:sp>
    </p:spTree>
    <p:extLst>
      <p:ext uri="{BB962C8B-B14F-4D97-AF65-F5344CB8AC3E}">
        <p14:creationId xmlns:p14="http://schemas.microsoft.com/office/powerpoint/2010/main" val="34133631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Text Placeholder 2"/>
          <p:cNvSpPr>
            <a:spLocks noGrp="1"/>
          </p:cNvSpPr>
          <p:nvPr>
            <p:ph type="body" sz="half" idx="1"/>
          </p:nvPr>
        </p:nvSpPr>
        <p:spPr>
          <a:xfrm>
            <a:off x="3048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191000" cy="3362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326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07674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408613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37378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441033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354930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672237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57738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7" name="Rectangle 6"/>
          <p:cNvSpPr>
            <a:spLocks noGrp="1" noChangeArrowheads="1"/>
          </p:cNvSpPr>
          <p:nvPr>
            <p:ph type="sldNum" sz="quarter" idx="12"/>
          </p:nvPr>
        </p:nvSpPr>
        <p:spPr>
          <a:ln/>
        </p:spPr>
        <p:txBody>
          <a:bodyPr/>
          <a:lstStyle>
            <a:lvl1pPr>
              <a:defRPr/>
            </a:lvl1pPr>
          </a:lstStyle>
          <a:p>
            <a:fld id="{35850C21-737B-421C-B9CB-3C5375C92C1B}" type="slidenum">
              <a:rPr lang="en-US" altLang="en-US"/>
              <a:pPr/>
              <a:t>‹#›</a:t>
            </a:fld>
            <a:endParaRPr lang="en-US" altLang="en-US"/>
          </a:p>
        </p:txBody>
      </p:sp>
    </p:spTree>
    <p:extLst>
      <p:ext uri="{BB962C8B-B14F-4D97-AF65-F5344CB8AC3E}">
        <p14:creationId xmlns:p14="http://schemas.microsoft.com/office/powerpoint/2010/main" val="41029562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57811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978467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289035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0662727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499260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822510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8088785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7192110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341388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D827C67-E1F4-0E49-890B-F2961BFBCA2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18048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Momentum Conservation</a:t>
            </a:r>
          </a:p>
        </p:txBody>
      </p:sp>
      <p:sp>
        <p:nvSpPr>
          <p:cNvPr id="7" name="Rectangle 6"/>
          <p:cNvSpPr>
            <a:spLocks noGrp="1" noChangeArrowheads="1"/>
          </p:cNvSpPr>
          <p:nvPr>
            <p:ph type="sldNum" sz="quarter" idx="12"/>
          </p:nvPr>
        </p:nvSpPr>
        <p:spPr>
          <a:ln/>
        </p:spPr>
        <p:txBody>
          <a:bodyPr/>
          <a:lstStyle>
            <a:lvl1pPr>
              <a:defRPr/>
            </a:lvl1pPr>
          </a:lstStyle>
          <a:p>
            <a:fld id="{CEA1B6B4-9855-49A7-9973-6EEE181F201E}" type="slidenum">
              <a:rPr lang="en-US" altLang="en-US"/>
              <a:pPr/>
              <a:t>‹#›</a:t>
            </a:fld>
            <a:endParaRPr lang="en-US" altLang="en-US"/>
          </a:p>
        </p:txBody>
      </p:sp>
    </p:spTree>
    <p:extLst>
      <p:ext uri="{BB962C8B-B14F-4D97-AF65-F5344CB8AC3E}">
        <p14:creationId xmlns:p14="http://schemas.microsoft.com/office/powerpoint/2010/main" val="906438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3AB502D-851F-D247-A128-1B5B9989F3F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5520280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68FE0414-1F2A-0B48-97E9-44A05F3DA24B}"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848065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3B7C8849-C04C-4142-A166-3E1B72DDA9BE}"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281863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6C2CE28-22B4-9C49-8AA1-144FE161F2CD}"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3160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400312B5-666C-2942-AFE9-81ECD5F98A79}"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41881978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C0E8BD67-1354-854F-84B0-D5558E007537}"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5945372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72E5C1FE-DE10-B046-91E6-B150EAEE3C48}"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6755260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B02EE8B9-D267-514B-8E43-A1F2A123B9C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9090564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7D84341-233C-2546-A782-CD8B1307E89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228304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48EA7BF-5218-F64E-A699-6232F4A76F91}"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113260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10.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11.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3.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4.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5.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6.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7.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63.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theme" Target="../theme/theme18.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9.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20.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image" Target="../media/image5.png"/><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theme" Target="../theme/theme21.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9.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r>
              <a:rPr lang="en-US"/>
              <a:t>Momentum Conservation</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61117A0-5570-4B3E-916F-6327366553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425251432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192779013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3351857952"/>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8798215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3493238804"/>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7110754-3649-C949-A42D-B70F177BE51F}" type="slidenum">
              <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7" name="Date Placeholder 3"/>
          <p:cNvSpPr txBox="1">
            <a:spLocks/>
          </p:cNvSpPr>
          <p:nvPr userDrawn="1"/>
        </p:nvSpPr>
        <p:spPr>
          <a:xfrm>
            <a:off x="169863" y="6492875"/>
            <a:ext cx="3355975"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charset="0"/>
                <a:ea typeface="ＭＳ Ｐゴシック" charset="0"/>
                <a:cs typeface="+mn-cs"/>
              </a:rPr>
              <a:t>© 2016 Pearson Education, Inc.</a:t>
            </a:r>
          </a:p>
        </p:txBody>
      </p:sp>
    </p:spTree>
    <p:extLst>
      <p:ext uri="{BB962C8B-B14F-4D97-AF65-F5344CB8AC3E}">
        <p14:creationId xmlns:p14="http://schemas.microsoft.com/office/powerpoint/2010/main" val="1950640910"/>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50"/>
            </a:lvl1pPr>
          </a:lstStyle>
          <a:p>
            <a:pPr eaLnBrk="0" hangingPunct="0"/>
            <a:endParaRPr lang="en-US" b="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50"/>
            </a:lvl1pPr>
          </a:lstStyle>
          <a:p>
            <a:pPr eaLnBrk="0" hangingPunct="0"/>
            <a:endParaRPr lang="en-US" b="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50"/>
            </a:lvl1pPr>
          </a:lstStyle>
          <a:p>
            <a:pPr eaLnBrk="0" hangingPunct="0"/>
            <a:fld id="{27110754-3649-C949-A42D-B70F177BE51F}" type="slidenum">
              <a:rPr lang="en-US" b="0" smtClean="0">
                <a:solidFill>
                  <a:srgbClr val="000000"/>
                </a:solidFill>
                <a:latin typeface="Times"/>
              </a:rPr>
              <a:pPr eaLnBrk="0" hangingPunct="0"/>
              <a:t>‹#›</a:t>
            </a:fld>
            <a:endParaRPr lang="en-US" b="0">
              <a:solidFill>
                <a:srgbClr val="000000"/>
              </a:solidFill>
              <a:latin typeface="Times"/>
            </a:endParaRPr>
          </a:p>
        </p:txBody>
      </p:sp>
      <p:sp>
        <p:nvSpPr>
          <p:cNvPr id="7" name="Date Placeholder 3"/>
          <p:cNvSpPr txBox="1">
            <a:spLocks/>
          </p:cNvSpPr>
          <p:nvPr userDrawn="1"/>
        </p:nvSpPr>
        <p:spPr>
          <a:xfrm>
            <a:off x="169864" y="6492877"/>
            <a:ext cx="3355975" cy="365125"/>
          </a:xfrm>
          <a:prstGeom prst="rect">
            <a:avLst/>
          </a:prstGeom>
        </p:spPr>
        <p:txBody>
          <a:bodyPr/>
          <a:lstStyle/>
          <a:p>
            <a:pPr eaLnBrk="0" hangingPunct="0">
              <a:defRPr/>
            </a:pPr>
            <a:r>
              <a:rPr lang="en-US" sz="750" b="0" dirty="0">
                <a:solidFill>
                  <a:srgbClr val="000000"/>
                </a:solidFill>
                <a:latin typeface="Arial" charset="0"/>
              </a:rPr>
              <a:t>© 2016 Pearson Education, Inc.</a:t>
            </a:r>
          </a:p>
        </p:txBody>
      </p:sp>
    </p:spTree>
    <p:extLst>
      <p:ext uri="{BB962C8B-B14F-4D97-AF65-F5344CB8AC3E}">
        <p14:creationId xmlns:p14="http://schemas.microsoft.com/office/powerpoint/2010/main" val="1297943463"/>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charset="0"/>
          <a:ea typeface="ＭＳ Ｐゴシック" charset="0"/>
        </a:defRPr>
      </a:lvl2pPr>
      <a:lvl3pPr algn="ctr" rtl="0" eaLnBrk="0" fontAlgn="base" hangingPunct="0">
        <a:spcBef>
          <a:spcPct val="0"/>
        </a:spcBef>
        <a:spcAft>
          <a:spcPct val="0"/>
        </a:spcAft>
        <a:defRPr sz="3300">
          <a:solidFill>
            <a:schemeClr val="tx2"/>
          </a:solidFill>
          <a:latin typeface="Times" charset="0"/>
          <a:ea typeface="ＭＳ Ｐゴシック" charset="0"/>
        </a:defRPr>
      </a:lvl3pPr>
      <a:lvl4pPr algn="ctr" rtl="0" eaLnBrk="0" fontAlgn="base" hangingPunct="0">
        <a:spcBef>
          <a:spcPct val="0"/>
        </a:spcBef>
        <a:spcAft>
          <a:spcPct val="0"/>
        </a:spcAft>
        <a:defRPr sz="3300">
          <a:solidFill>
            <a:schemeClr val="tx2"/>
          </a:solidFill>
          <a:latin typeface="Times" charset="0"/>
          <a:ea typeface="ＭＳ Ｐゴシック" charset="0"/>
        </a:defRPr>
      </a:lvl4pPr>
      <a:lvl5pPr algn="ctr" rtl="0" eaLnBrk="0" fontAlgn="base" hangingPunct="0">
        <a:spcBef>
          <a:spcPct val="0"/>
        </a:spcBef>
        <a:spcAft>
          <a:spcPct val="0"/>
        </a:spcAft>
        <a:defRPr sz="3300">
          <a:solidFill>
            <a:schemeClr val="tx2"/>
          </a:solidFill>
          <a:latin typeface="Times" charset="0"/>
          <a:ea typeface="ＭＳ Ｐゴシック" charset="0"/>
        </a:defRPr>
      </a:lvl5pPr>
      <a:lvl6pPr marL="342900" algn="ctr" rtl="0" eaLnBrk="0" fontAlgn="base" hangingPunct="0">
        <a:spcBef>
          <a:spcPct val="0"/>
        </a:spcBef>
        <a:spcAft>
          <a:spcPct val="0"/>
        </a:spcAft>
        <a:defRPr sz="3300">
          <a:solidFill>
            <a:schemeClr val="tx2"/>
          </a:solidFill>
          <a:latin typeface="Times" charset="0"/>
          <a:ea typeface="ＭＳ Ｐゴシック" charset="0"/>
        </a:defRPr>
      </a:lvl6pPr>
      <a:lvl7pPr marL="685800" algn="ctr" rtl="0" eaLnBrk="0" fontAlgn="base" hangingPunct="0">
        <a:spcBef>
          <a:spcPct val="0"/>
        </a:spcBef>
        <a:spcAft>
          <a:spcPct val="0"/>
        </a:spcAft>
        <a:defRPr sz="3300">
          <a:solidFill>
            <a:schemeClr val="tx2"/>
          </a:solidFill>
          <a:latin typeface="Times" charset="0"/>
          <a:ea typeface="ＭＳ Ｐゴシック" charset="0"/>
        </a:defRPr>
      </a:lvl7pPr>
      <a:lvl8pPr marL="1028700" algn="ctr" rtl="0" eaLnBrk="0" fontAlgn="base" hangingPunct="0">
        <a:spcBef>
          <a:spcPct val="0"/>
        </a:spcBef>
        <a:spcAft>
          <a:spcPct val="0"/>
        </a:spcAft>
        <a:defRPr sz="3300">
          <a:solidFill>
            <a:schemeClr val="tx2"/>
          </a:solidFill>
          <a:latin typeface="Times" charset="0"/>
          <a:ea typeface="ＭＳ Ｐゴシック" charset="0"/>
        </a:defRPr>
      </a:lvl8pPr>
      <a:lvl9pPr marL="1371600" algn="ctr" rtl="0" eaLnBrk="0" fontAlgn="base" hangingPunct="0">
        <a:spcBef>
          <a:spcPct val="0"/>
        </a:spcBef>
        <a:spcAft>
          <a:spcPct val="0"/>
        </a:spcAft>
        <a:defRPr sz="3300">
          <a:solidFill>
            <a:schemeClr val="tx2"/>
          </a:solidFill>
          <a:latin typeface="Times"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eaLnBrk="0" fontAlgn="base" hangingPunct="0">
        <a:spcBef>
          <a:spcPct val="20000"/>
        </a:spcBef>
        <a:spcAft>
          <a:spcPct val="0"/>
        </a:spcAft>
        <a:buChar char="»"/>
        <a:defRPr sz="1500">
          <a:solidFill>
            <a:schemeClr val="tx1"/>
          </a:solidFill>
          <a:latin typeface="+mn-lt"/>
          <a:ea typeface="+mn-ea"/>
        </a:defRPr>
      </a:lvl6pPr>
      <a:lvl7pPr marL="2228850" indent="-171450" algn="l" rtl="0" eaLnBrk="0" fontAlgn="base" hangingPunct="0">
        <a:spcBef>
          <a:spcPct val="20000"/>
        </a:spcBef>
        <a:spcAft>
          <a:spcPct val="0"/>
        </a:spcAft>
        <a:buChar char="»"/>
        <a:defRPr sz="1500">
          <a:solidFill>
            <a:schemeClr val="tx1"/>
          </a:solidFill>
          <a:latin typeface="+mn-lt"/>
          <a:ea typeface="+mn-ea"/>
        </a:defRPr>
      </a:lvl7pPr>
      <a:lvl8pPr marL="2571750" indent="-171450" algn="l" rtl="0" eaLnBrk="0" fontAlgn="base" hangingPunct="0">
        <a:spcBef>
          <a:spcPct val="20000"/>
        </a:spcBef>
        <a:spcAft>
          <a:spcPct val="0"/>
        </a:spcAft>
        <a:buChar char="»"/>
        <a:defRPr sz="1500">
          <a:solidFill>
            <a:schemeClr val="tx1"/>
          </a:solidFill>
          <a:latin typeface="+mn-lt"/>
          <a:ea typeface="+mn-ea"/>
        </a:defRPr>
      </a:lvl8pPr>
      <a:lvl9pPr marL="2914650" indent="-171450" algn="l" rtl="0" eaLnBrk="0" fontAlgn="base" hangingPunct="0">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050"/>
            </a:lvl1pPr>
          </a:lstStyle>
          <a:p>
            <a:pPr eaLnBrk="0" hangingPunct="0"/>
            <a:endParaRPr lang="en-US" b="0">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050"/>
            </a:lvl1pPr>
          </a:lstStyle>
          <a:p>
            <a:pPr eaLnBrk="0" hangingPunct="0"/>
            <a:endParaRPr lang="en-US" b="0">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50"/>
            </a:lvl1pPr>
          </a:lstStyle>
          <a:p>
            <a:pPr eaLnBrk="0" hangingPunct="0"/>
            <a:fld id="{27110754-3649-C949-A42D-B70F177BE51F}" type="slidenum">
              <a:rPr lang="en-US" b="0" smtClean="0">
                <a:solidFill>
                  <a:srgbClr val="000000"/>
                </a:solidFill>
                <a:latin typeface="Times"/>
              </a:rPr>
              <a:pPr eaLnBrk="0" hangingPunct="0"/>
              <a:t>‹#›</a:t>
            </a:fld>
            <a:endParaRPr lang="en-US" b="0">
              <a:solidFill>
                <a:srgbClr val="000000"/>
              </a:solidFill>
              <a:latin typeface="Times"/>
            </a:endParaRPr>
          </a:p>
        </p:txBody>
      </p:sp>
      <p:sp>
        <p:nvSpPr>
          <p:cNvPr id="7" name="Date Placeholder 3"/>
          <p:cNvSpPr txBox="1">
            <a:spLocks/>
          </p:cNvSpPr>
          <p:nvPr userDrawn="1"/>
        </p:nvSpPr>
        <p:spPr>
          <a:xfrm>
            <a:off x="169864" y="6492877"/>
            <a:ext cx="3355975" cy="365125"/>
          </a:xfrm>
          <a:prstGeom prst="rect">
            <a:avLst/>
          </a:prstGeom>
        </p:spPr>
        <p:txBody>
          <a:bodyPr/>
          <a:lstStyle/>
          <a:p>
            <a:pPr eaLnBrk="0" hangingPunct="0">
              <a:defRPr/>
            </a:pPr>
            <a:r>
              <a:rPr lang="en-US" sz="750" b="0" dirty="0">
                <a:solidFill>
                  <a:srgbClr val="000000"/>
                </a:solidFill>
                <a:latin typeface="Arial" charset="0"/>
              </a:rPr>
              <a:t>© 2016 Pearson Education, Inc.</a:t>
            </a:r>
          </a:p>
        </p:txBody>
      </p:sp>
    </p:spTree>
    <p:extLst>
      <p:ext uri="{BB962C8B-B14F-4D97-AF65-F5344CB8AC3E}">
        <p14:creationId xmlns:p14="http://schemas.microsoft.com/office/powerpoint/2010/main" val="3959011761"/>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charset="0"/>
          <a:ea typeface="ＭＳ Ｐゴシック" charset="0"/>
        </a:defRPr>
      </a:lvl2pPr>
      <a:lvl3pPr algn="ctr" rtl="0" eaLnBrk="0" fontAlgn="base" hangingPunct="0">
        <a:spcBef>
          <a:spcPct val="0"/>
        </a:spcBef>
        <a:spcAft>
          <a:spcPct val="0"/>
        </a:spcAft>
        <a:defRPr sz="3300">
          <a:solidFill>
            <a:schemeClr val="tx2"/>
          </a:solidFill>
          <a:latin typeface="Times" charset="0"/>
          <a:ea typeface="ＭＳ Ｐゴシック" charset="0"/>
        </a:defRPr>
      </a:lvl3pPr>
      <a:lvl4pPr algn="ctr" rtl="0" eaLnBrk="0" fontAlgn="base" hangingPunct="0">
        <a:spcBef>
          <a:spcPct val="0"/>
        </a:spcBef>
        <a:spcAft>
          <a:spcPct val="0"/>
        </a:spcAft>
        <a:defRPr sz="3300">
          <a:solidFill>
            <a:schemeClr val="tx2"/>
          </a:solidFill>
          <a:latin typeface="Times" charset="0"/>
          <a:ea typeface="ＭＳ Ｐゴシック" charset="0"/>
        </a:defRPr>
      </a:lvl4pPr>
      <a:lvl5pPr algn="ctr" rtl="0" eaLnBrk="0" fontAlgn="base" hangingPunct="0">
        <a:spcBef>
          <a:spcPct val="0"/>
        </a:spcBef>
        <a:spcAft>
          <a:spcPct val="0"/>
        </a:spcAft>
        <a:defRPr sz="3300">
          <a:solidFill>
            <a:schemeClr val="tx2"/>
          </a:solidFill>
          <a:latin typeface="Times" charset="0"/>
          <a:ea typeface="ＭＳ Ｐゴシック" charset="0"/>
        </a:defRPr>
      </a:lvl5pPr>
      <a:lvl6pPr marL="342900" algn="ctr" rtl="0" eaLnBrk="0" fontAlgn="base" hangingPunct="0">
        <a:spcBef>
          <a:spcPct val="0"/>
        </a:spcBef>
        <a:spcAft>
          <a:spcPct val="0"/>
        </a:spcAft>
        <a:defRPr sz="3300">
          <a:solidFill>
            <a:schemeClr val="tx2"/>
          </a:solidFill>
          <a:latin typeface="Times" charset="0"/>
          <a:ea typeface="ＭＳ Ｐゴシック" charset="0"/>
        </a:defRPr>
      </a:lvl6pPr>
      <a:lvl7pPr marL="685800" algn="ctr" rtl="0" eaLnBrk="0" fontAlgn="base" hangingPunct="0">
        <a:spcBef>
          <a:spcPct val="0"/>
        </a:spcBef>
        <a:spcAft>
          <a:spcPct val="0"/>
        </a:spcAft>
        <a:defRPr sz="3300">
          <a:solidFill>
            <a:schemeClr val="tx2"/>
          </a:solidFill>
          <a:latin typeface="Times" charset="0"/>
          <a:ea typeface="ＭＳ Ｐゴシック" charset="0"/>
        </a:defRPr>
      </a:lvl7pPr>
      <a:lvl8pPr marL="1028700" algn="ctr" rtl="0" eaLnBrk="0" fontAlgn="base" hangingPunct="0">
        <a:spcBef>
          <a:spcPct val="0"/>
        </a:spcBef>
        <a:spcAft>
          <a:spcPct val="0"/>
        </a:spcAft>
        <a:defRPr sz="3300">
          <a:solidFill>
            <a:schemeClr val="tx2"/>
          </a:solidFill>
          <a:latin typeface="Times" charset="0"/>
          <a:ea typeface="ＭＳ Ｐゴシック" charset="0"/>
        </a:defRPr>
      </a:lvl8pPr>
      <a:lvl9pPr marL="1371600" algn="ctr" rtl="0" eaLnBrk="0" fontAlgn="base" hangingPunct="0">
        <a:spcBef>
          <a:spcPct val="0"/>
        </a:spcBef>
        <a:spcAft>
          <a:spcPct val="0"/>
        </a:spcAft>
        <a:defRPr sz="3300">
          <a:solidFill>
            <a:schemeClr val="tx2"/>
          </a:solidFill>
          <a:latin typeface="Times" charset="0"/>
          <a:ea typeface="ＭＳ Ｐゴシック"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ea typeface="+mn-ea"/>
        </a:defRPr>
      </a:lvl2pPr>
      <a:lvl3pPr marL="857250" indent="-171450" algn="l" rtl="0" eaLnBrk="0" fontAlgn="base" hangingPunct="0">
        <a:spcBef>
          <a:spcPct val="20000"/>
        </a:spcBef>
        <a:spcAft>
          <a:spcPct val="0"/>
        </a:spcAft>
        <a:buChar char="•"/>
        <a:defRPr sz="18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eaLnBrk="0" fontAlgn="base" hangingPunct="0">
        <a:spcBef>
          <a:spcPct val="20000"/>
        </a:spcBef>
        <a:spcAft>
          <a:spcPct val="0"/>
        </a:spcAft>
        <a:buChar char="»"/>
        <a:defRPr sz="1500">
          <a:solidFill>
            <a:schemeClr val="tx1"/>
          </a:solidFill>
          <a:latin typeface="+mn-lt"/>
          <a:ea typeface="+mn-ea"/>
        </a:defRPr>
      </a:lvl6pPr>
      <a:lvl7pPr marL="2228850" indent="-171450" algn="l" rtl="0" eaLnBrk="0" fontAlgn="base" hangingPunct="0">
        <a:spcBef>
          <a:spcPct val="20000"/>
        </a:spcBef>
        <a:spcAft>
          <a:spcPct val="0"/>
        </a:spcAft>
        <a:buChar char="»"/>
        <a:defRPr sz="1500">
          <a:solidFill>
            <a:schemeClr val="tx1"/>
          </a:solidFill>
          <a:latin typeface="+mn-lt"/>
          <a:ea typeface="+mn-ea"/>
        </a:defRPr>
      </a:lvl7pPr>
      <a:lvl8pPr marL="2571750" indent="-171450" algn="l" rtl="0" eaLnBrk="0" fontAlgn="base" hangingPunct="0">
        <a:spcBef>
          <a:spcPct val="20000"/>
        </a:spcBef>
        <a:spcAft>
          <a:spcPct val="0"/>
        </a:spcAft>
        <a:buChar char="»"/>
        <a:defRPr sz="1500">
          <a:solidFill>
            <a:schemeClr val="tx1"/>
          </a:solidFill>
          <a:latin typeface="+mn-lt"/>
          <a:ea typeface="+mn-ea"/>
        </a:defRPr>
      </a:lvl8pPr>
      <a:lvl9pPr marL="2914650" indent="-171450" algn="l" rtl="0" eaLnBrk="0" fontAlgn="base" hangingPunct="0">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46166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5"/>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4"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675">
                <a:cs typeface="+mj-cs"/>
              </a:defRPr>
            </a:lvl1pPr>
          </a:lstStyle>
          <a:p>
            <a:r>
              <a:rPr lang="en-GB" b="0">
                <a:solidFill>
                  <a:srgbClr val="000000"/>
                </a:solidFill>
                <a:latin typeface="Arial"/>
              </a:rPr>
              <a:t>© 2016 Pearson Education, Inc.</a:t>
            </a:r>
            <a:endParaRPr lang="en-GB" b="0" dirty="0">
              <a:solidFill>
                <a:srgbClr val="000000"/>
              </a:solidFill>
              <a:latin typeface="Arial"/>
            </a:endParaRPr>
          </a:p>
        </p:txBody>
      </p:sp>
    </p:spTree>
    <p:extLst>
      <p:ext uri="{BB962C8B-B14F-4D97-AF65-F5344CB8AC3E}">
        <p14:creationId xmlns:p14="http://schemas.microsoft.com/office/powerpoint/2010/main" val="157016083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Lst>
  <p:hf sldNum="0" hdr="0" dt="0"/>
  <p:txStyles>
    <p:titleStyle>
      <a:lvl1pPr algn="l" rtl="0" fontAlgn="base">
        <a:spcBef>
          <a:spcPct val="50000"/>
        </a:spcBef>
        <a:spcAft>
          <a:spcPct val="0"/>
        </a:spcAft>
        <a:defRPr sz="2400" b="1">
          <a:solidFill>
            <a:srgbClr val="3E69A1"/>
          </a:solidFill>
          <a:latin typeface="+mj-lt"/>
          <a:ea typeface="+mj-ea"/>
          <a:cs typeface="+mj-cs"/>
        </a:defRPr>
      </a:lvl1pPr>
      <a:lvl2pPr algn="l" rtl="0" fontAlgn="base">
        <a:spcBef>
          <a:spcPct val="50000"/>
        </a:spcBef>
        <a:spcAft>
          <a:spcPct val="0"/>
        </a:spcAft>
        <a:defRPr sz="2400" b="1">
          <a:solidFill>
            <a:srgbClr val="BE58A1"/>
          </a:solidFill>
          <a:latin typeface="Arial" charset="0"/>
          <a:ea typeface="ＭＳ Ｐゴシック" charset="0"/>
          <a:cs typeface="Arial" charset="0"/>
        </a:defRPr>
      </a:lvl2pPr>
      <a:lvl3pPr algn="l" rtl="0" fontAlgn="base">
        <a:spcBef>
          <a:spcPct val="50000"/>
        </a:spcBef>
        <a:spcAft>
          <a:spcPct val="0"/>
        </a:spcAft>
        <a:defRPr sz="2400" b="1">
          <a:solidFill>
            <a:srgbClr val="BE58A1"/>
          </a:solidFill>
          <a:latin typeface="Arial" charset="0"/>
          <a:ea typeface="ＭＳ Ｐゴシック" charset="0"/>
          <a:cs typeface="Arial" charset="0"/>
        </a:defRPr>
      </a:lvl3pPr>
      <a:lvl4pPr algn="l" rtl="0" fontAlgn="base">
        <a:spcBef>
          <a:spcPct val="50000"/>
        </a:spcBef>
        <a:spcAft>
          <a:spcPct val="0"/>
        </a:spcAft>
        <a:defRPr sz="2400" b="1">
          <a:solidFill>
            <a:srgbClr val="BE58A1"/>
          </a:solidFill>
          <a:latin typeface="Arial" charset="0"/>
          <a:ea typeface="ＭＳ Ｐゴシック" charset="0"/>
          <a:cs typeface="Arial" charset="0"/>
        </a:defRPr>
      </a:lvl4pPr>
      <a:lvl5pPr algn="l" rtl="0" fontAlgn="base">
        <a:spcBef>
          <a:spcPct val="50000"/>
        </a:spcBef>
        <a:spcAft>
          <a:spcPct val="0"/>
        </a:spcAft>
        <a:defRPr sz="2400" b="1">
          <a:solidFill>
            <a:srgbClr val="BE58A1"/>
          </a:solidFill>
          <a:latin typeface="Arial" charset="0"/>
          <a:ea typeface="ＭＳ Ｐゴシック" charset="0"/>
          <a:cs typeface="Arial" charset="0"/>
        </a:defRPr>
      </a:lvl5pPr>
      <a:lvl6pPr marL="342900" algn="l" rtl="0" fontAlgn="base">
        <a:spcBef>
          <a:spcPct val="50000"/>
        </a:spcBef>
        <a:spcAft>
          <a:spcPct val="0"/>
        </a:spcAft>
        <a:defRPr sz="2400" b="1">
          <a:solidFill>
            <a:srgbClr val="BE58A1"/>
          </a:solidFill>
          <a:latin typeface="Arial" charset="0"/>
          <a:ea typeface="ＭＳ Ｐゴシック" charset="0"/>
          <a:cs typeface="Arial" charset="0"/>
        </a:defRPr>
      </a:lvl6pPr>
      <a:lvl7pPr marL="685800" algn="l" rtl="0" fontAlgn="base">
        <a:spcBef>
          <a:spcPct val="50000"/>
        </a:spcBef>
        <a:spcAft>
          <a:spcPct val="0"/>
        </a:spcAft>
        <a:defRPr sz="2400" b="1">
          <a:solidFill>
            <a:srgbClr val="BE58A1"/>
          </a:solidFill>
          <a:latin typeface="Arial" charset="0"/>
          <a:ea typeface="ＭＳ Ｐゴシック" charset="0"/>
          <a:cs typeface="Arial" charset="0"/>
        </a:defRPr>
      </a:lvl7pPr>
      <a:lvl8pPr marL="1028700" algn="l" rtl="0" fontAlgn="base">
        <a:spcBef>
          <a:spcPct val="50000"/>
        </a:spcBef>
        <a:spcAft>
          <a:spcPct val="0"/>
        </a:spcAft>
        <a:defRPr sz="2400" b="1">
          <a:solidFill>
            <a:srgbClr val="BE58A1"/>
          </a:solidFill>
          <a:latin typeface="Arial" charset="0"/>
          <a:ea typeface="ＭＳ Ｐゴシック" charset="0"/>
          <a:cs typeface="Arial" charset="0"/>
        </a:defRPr>
      </a:lvl8pPr>
      <a:lvl9pPr marL="1371600" algn="l" rtl="0" fontAlgn="base">
        <a:spcBef>
          <a:spcPct val="50000"/>
        </a:spcBef>
        <a:spcAft>
          <a:spcPct val="0"/>
        </a:spcAft>
        <a:defRPr sz="2400" b="1">
          <a:solidFill>
            <a:srgbClr val="BE58A1"/>
          </a:solidFill>
          <a:latin typeface="Arial" charset="0"/>
          <a:ea typeface="ＭＳ Ｐゴシック" charset="0"/>
          <a:cs typeface="Arial" charset="0"/>
        </a:defRPr>
      </a:lvl9pPr>
    </p:titleStyle>
    <p:bodyStyle>
      <a:lvl1pPr marL="257175" indent="-257175" algn="l" rtl="0" fontAlgn="base">
        <a:spcBef>
          <a:spcPct val="20000"/>
        </a:spcBef>
        <a:spcAft>
          <a:spcPct val="0"/>
        </a:spcAft>
        <a:buClr>
          <a:srgbClr val="3E69A1"/>
        </a:buClr>
        <a:buChar char="•"/>
        <a:defRPr sz="2100">
          <a:solidFill>
            <a:schemeClr val="tx1"/>
          </a:solidFill>
          <a:latin typeface="+mn-lt"/>
          <a:ea typeface="+mn-ea"/>
          <a:cs typeface="+mn-cs"/>
        </a:defRPr>
      </a:lvl1pPr>
      <a:lvl2pPr marL="600075" indent="-257175" algn="l" rtl="0" fontAlgn="base">
        <a:spcBef>
          <a:spcPct val="20000"/>
        </a:spcBef>
        <a:spcAft>
          <a:spcPct val="0"/>
        </a:spcAft>
        <a:buClr>
          <a:srgbClr val="3E69A1"/>
        </a:buClr>
        <a:buFont typeface="Arial"/>
        <a:buChar char="•"/>
        <a:tabLst/>
        <a:defRPr sz="2100">
          <a:solidFill>
            <a:schemeClr val="tx1"/>
          </a:solidFill>
          <a:latin typeface="+mn-lt"/>
          <a:ea typeface="+mn-ea"/>
        </a:defRPr>
      </a:lvl2pPr>
      <a:lvl3pPr marL="857250" indent="-171450" algn="l" rtl="0" fontAlgn="base">
        <a:spcBef>
          <a:spcPct val="20000"/>
        </a:spcBef>
        <a:spcAft>
          <a:spcPct val="0"/>
        </a:spcAft>
        <a:buClr>
          <a:srgbClr val="3E69A1"/>
        </a:buClr>
        <a:buChar char="•"/>
        <a:defRPr sz="1800">
          <a:solidFill>
            <a:schemeClr val="tx1"/>
          </a:solidFill>
          <a:latin typeface="+mn-lt"/>
          <a:ea typeface="+mn-ea"/>
        </a:defRPr>
      </a:lvl3pPr>
      <a:lvl4pPr marL="1200150" indent="-171450" algn="l" rtl="0" fontAlgn="base">
        <a:spcBef>
          <a:spcPct val="20000"/>
        </a:spcBef>
        <a:spcAft>
          <a:spcPct val="0"/>
        </a:spcAft>
        <a:buClr>
          <a:srgbClr val="3E69A1"/>
        </a:buClr>
        <a:buChar char="–"/>
        <a:defRPr sz="1500">
          <a:solidFill>
            <a:schemeClr val="tx1"/>
          </a:solidFill>
          <a:latin typeface="+mn-lt"/>
          <a:ea typeface="+mn-ea"/>
        </a:defRPr>
      </a:lvl4pPr>
      <a:lvl5pPr marL="1543050" indent="-171450" algn="l" rtl="0" fontAlgn="base">
        <a:spcBef>
          <a:spcPct val="20000"/>
        </a:spcBef>
        <a:spcAft>
          <a:spcPct val="0"/>
        </a:spcAft>
        <a:buClr>
          <a:srgbClr val="3E69A1"/>
        </a:buClr>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2"/>
            <a:ext cx="9144000" cy="32316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ftr" sz="quarter" idx="3"/>
          </p:nvPr>
        </p:nvSpPr>
        <p:spPr bwMode="gray">
          <a:xfrm>
            <a:off x="87314" y="6602415"/>
            <a:ext cx="5399087" cy="17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675">
                <a:cs typeface="+mj-cs"/>
              </a:defRPr>
            </a:lvl1pPr>
          </a:lstStyle>
          <a:p>
            <a:r>
              <a:rPr lang="en-GB" b="0">
                <a:solidFill>
                  <a:srgbClr val="000000"/>
                </a:solidFill>
                <a:latin typeface="Arial"/>
              </a:rPr>
              <a:t>© 2016 Pearson Education, Inc.</a:t>
            </a:r>
            <a:endParaRPr lang="en-GB" b="0" dirty="0">
              <a:solidFill>
                <a:srgbClr val="000000"/>
              </a:solidFill>
              <a:latin typeface="Arial"/>
            </a:endParaRPr>
          </a:p>
        </p:txBody>
      </p:sp>
    </p:spTree>
    <p:extLst>
      <p:ext uri="{BB962C8B-B14F-4D97-AF65-F5344CB8AC3E}">
        <p14:creationId xmlns:p14="http://schemas.microsoft.com/office/powerpoint/2010/main" val="2558693342"/>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sldNum="0" hdr="0" dt="0"/>
  <p:txStyles>
    <p:titleStyle>
      <a:lvl1pPr algn="l" rtl="0" fontAlgn="base">
        <a:spcBef>
          <a:spcPct val="50000"/>
        </a:spcBef>
        <a:spcAft>
          <a:spcPct val="0"/>
        </a:spcAft>
        <a:defRPr sz="1500">
          <a:solidFill>
            <a:schemeClr val="tx1"/>
          </a:solidFill>
          <a:latin typeface="+mj-lt"/>
          <a:ea typeface="+mj-ea"/>
          <a:cs typeface="+mj-cs"/>
        </a:defRPr>
      </a:lvl1pPr>
      <a:lvl2pPr algn="l" rtl="0" fontAlgn="base">
        <a:spcBef>
          <a:spcPct val="50000"/>
        </a:spcBef>
        <a:spcAft>
          <a:spcPct val="0"/>
        </a:spcAft>
        <a:defRPr sz="1500">
          <a:solidFill>
            <a:schemeClr val="tx1"/>
          </a:solidFill>
          <a:latin typeface="Arial" charset="0"/>
          <a:ea typeface="ＭＳ Ｐゴシック" charset="0"/>
          <a:cs typeface="Arial" charset="0"/>
        </a:defRPr>
      </a:lvl2pPr>
      <a:lvl3pPr algn="l" rtl="0" fontAlgn="base">
        <a:spcBef>
          <a:spcPct val="50000"/>
        </a:spcBef>
        <a:spcAft>
          <a:spcPct val="0"/>
        </a:spcAft>
        <a:defRPr sz="1500">
          <a:solidFill>
            <a:schemeClr val="tx1"/>
          </a:solidFill>
          <a:latin typeface="Arial" charset="0"/>
          <a:ea typeface="ＭＳ Ｐゴシック" charset="0"/>
          <a:cs typeface="Arial" charset="0"/>
        </a:defRPr>
      </a:lvl3pPr>
      <a:lvl4pPr algn="l" rtl="0" fontAlgn="base">
        <a:spcBef>
          <a:spcPct val="50000"/>
        </a:spcBef>
        <a:spcAft>
          <a:spcPct val="0"/>
        </a:spcAft>
        <a:defRPr sz="1500">
          <a:solidFill>
            <a:schemeClr val="tx1"/>
          </a:solidFill>
          <a:latin typeface="Arial" charset="0"/>
          <a:ea typeface="ＭＳ Ｐゴシック" charset="0"/>
          <a:cs typeface="Arial" charset="0"/>
        </a:defRPr>
      </a:lvl4pPr>
      <a:lvl5pPr algn="l" rtl="0" fontAlgn="base">
        <a:spcBef>
          <a:spcPct val="50000"/>
        </a:spcBef>
        <a:spcAft>
          <a:spcPct val="0"/>
        </a:spcAft>
        <a:defRPr sz="1500">
          <a:solidFill>
            <a:schemeClr val="tx1"/>
          </a:solidFill>
          <a:latin typeface="Arial" charset="0"/>
          <a:ea typeface="ＭＳ Ｐゴシック" charset="0"/>
          <a:cs typeface="Arial" charset="0"/>
        </a:defRPr>
      </a:lvl5pPr>
      <a:lvl6pPr marL="342900" algn="l" rtl="0" fontAlgn="base">
        <a:spcBef>
          <a:spcPct val="50000"/>
        </a:spcBef>
        <a:spcAft>
          <a:spcPct val="0"/>
        </a:spcAft>
        <a:defRPr sz="1500">
          <a:solidFill>
            <a:schemeClr val="tx1"/>
          </a:solidFill>
          <a:latin typeface="Arial" charset="0"/>
          <a:ea typeface="ＭＳ Ｐゴシック" charset="0"/>
          <a:cs typeface="Arial" charset="0"/>
        </a:defRPr>
      </a:lvl6pPr>
      <a:lvl7pPr marL="685800" algn="l" rtl="0" fontAlgn="base">
        <a:spcBef>
          <a:spcPct val="50000"/>
        </a:spcBef>
        <a:spcAft>
          <a:spcPct val="0"/>
        </a:spcAft>
        <a:defRPr sz="1500">
          <a:solidFill>
            <a:schemeClr val="tx1"/>
          </a:solidFill>
          <a:latin typeface="Arial" charset="0"/>
          <a:ea typeface="ＭＳ Ｐゴシック" charset="0"/>
          <a:cs typeface="Arial" charset="0"/>
        </a:defRPr>
      </a:lvl7pPr>
      <a:lvl8pPr marL="1028700" algn="l" rtl="0" fontAlgn="base">
        <a:spcBef>
          <a:spcPct val="50000"/>
        </a:spcBef>
        <a:spcAft>
          <a:spcPct val="0"/>
        </a:spcAft>
        <a:defRPr sz="1500">
          <a:solidFill>
            <a:schemeClr val="tx1"/>
          </a:solidFill>
          <a:latin typeface="Arial" charset="0"/>
          <a:ea typeface="ＭＳ Ｐゴシック" charset="0"/>
          <a:cs typeface="Arial" charset="0"/>
        </a:defRPr>
      </a:lvl8pPr>
      <a:lvl9pPr marL="1371600" algn="l" rtl="0" fontAlgn="base">
        <a:spcBef>
          <a:spcPct val="50000"/>
        </a:spcBef>
        <a:spcAft>
          <a:spcPct val="0"/>
        </a:spcAft>
        <a:defRPr sz="1500">
          <a:solidFill>
            <a:schemeClr val="tx1"/>
          </a:solidFill>
          <a:latin typeface="Arial" charset="0"/>
          <a:ea typeface="ＭＳ Ｐゴシック" charset="0"/>
          <a:cs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ea typeface="+mn-ea"/>
        </a:defRPr>
      </a:lvl2pPr>
      <a:lvl3pPr marL="857250" indent="-171450" algn="l" rtl="0" fontAlgn="base">
        <a:spcBef>
          <a:spcPct val="20000"/>
        </a:spcBef>
        <a:spcAft>
          <a:spcPct val="0"/>
        </a:spcAft>
        <a:buChar char="•"/>
        <a:defRPr sz="1800">
          <a:solidFill>
            <a:schemeClr val="tx1"/>
          </a:solidFill>
          <a:latin typeface="+mn-lt"/>
          <a:ea typeface="+mn-ea"/>
        </a:defRPr>
      </a:lvl3pPr>
      <a:lvl4pPr marL="1200150" indent="-171450" algn="l" rtl="0" fontAlgn="base">
        <a:spcBef>
          <a:spcPct val="20000"/>
        </a:spcBef>
        <a:spcAft>
          <a:spcPct val="0"/>
        </a:spcAft>
        <a:buChar char="–"/>
        <a:defRPr sz="1500">
          <a:solidFill>
            <a:schemeClr val="tx1"/>
          </a:solidFill>
          <a:latin typeface="+mn-lt"/>
          <a:ea typeface="+mn-ea"/>
        </a:defRPr>
      </a:lvl4pPr>
      <a:lvl5pPr marL="1543050" indent="-171450" algn="l" rtl="0" fontAlgn="base">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anose="020B0604020202020204" pitchFamily="34" charset="0"/>
                <a:ea typeface="MS PGothic" pitchFamily="34" charset="-128"/>
              </a:defRPr>
            </a:lvl1pPr>
          </a:lstStyle>
          <a:p>
            <a:fld id="{CDD3A463-9651-408B-BBF7-A94FC4112A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rtl="0" eaLnBrk="0" fontAlgn="base" hangingPunct="0">
        <a:spcBef>
          <a:spcPct val="0"/>
        </a:spcBef>
        <a:spcAft>
          <a:spcPct val="0"/>
        </a:spcAft>
        <a:defRPr sz="4400">
          <a:solidFill>
            <a:schemeClr val="hlink"/>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hlink"/>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hlink"/>
          </a:solidFill>
          <a:latin typeface="Arial" charset="0"/>
        </a:defRPr>
      </a:lvl6pPr>
      <a:lvl7pPr marL="914400" algn="ctr" rtl="0" fontAlgn="base">
        <a:spcBef>
          <a:spcPct val="0"/>
        </a:spcBef>
        <a:spcAft>
          <a:spcPct val="0"/>
        </a:spcAft>
        <a:defRPr sz="4400">
          <a:solidFill>
            <a:schemeClr val="hlink"/>
          </a:solidFill>
          <a:latin typeface="Arial" charset="0"/>
        </a:defRPr>
      </a:lvl7pPr>
      <a:lvl8pPr marL="1371600" algn="ctr" rtl="0" fontAlgn="base">
        <a:spcBef>
          <a:spcPct val="0"/>
        </a:spcBef>
        <a:spcAft>
          <a:spcPct val="0"/>
        </a:spcAft>
        <a:defRPr sz="4400">
          <a:solidFill>
            <a:schemeClr val="hlink"/>
          </a:solidFill>
          <a:latin typeface="Arial" charset="0"/>
        </a:defRPr>
      </a:lvl8pPr>
      <a:lvl9pPr marL="1828800" algn="ctr" rtl="0" fontAlgn="base">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rgbClr val="990099"/>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hlink"/>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B510DE9-7EF1-40C5-90AA-4C657746CA9B}" type="datetimeFigureOut">
              <a:rPr lang="en-US" smtClean="0"/>
              <a:t>9/27/2023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614918-2525-4508-ACF0-77F171D98C74}" type="slidenum">
              <a:rPr lang="en-US" smtClean="0"/>
              <a:t>‹#›</a:t>
            </a:fld>
            <a:endParaRPr lang="en-US"/>
          </a:p>
        </p:txBody>
      </p:sp>
    </p:spTree>
    <p:extLst>
      <p:ext uri="{BB962C8B-B14F-4D97-AF65-F5344CB8AC3E}">
        <p14:creationId xmlns:p14="http://schemas.microsoft.com/office/powerpoint/2010/main" val="831548259"/>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Content Placeholder 7"/>
          <p:cNvSpPr txBox="1">
            <a:spLocks/>
          </p:cNvSpPr>
          <p:nvPr userDrawn="1"/>
        </p:nvSpPr>
        <p:spPr>
          <a:xfrm>
            <a:off x="2708694" y="6505575"/>
            <a:ext cx="5978106" cy="3429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a:latin typeface="Verdana"/>
                <a:ea typeface="Verdana" panose="020B0604030504040204" pitchFamily="34" charset="0"/>
                <a:cs typeface="Verdana" panose="020B0604030504040204" pitchFamily="34" charset="0"/>
              </a:rPr>
              <a:t>Copyright © 2020, 2016, 2012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7338331"/>
      </p:ext>
    </p:extLst>
  </p:cSld>
  <p:clrMap bg1="lt1" tx1="dk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0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0"/>
            <a:ext cx="8686800" cy="55399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2380225194"/>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39687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ftr" sz="quarter" idx="3"/>
          </p:nvPr>
        </p:nvSpPr>
        <p:spPr bwMode="gray">
          <a:xfrm>
            <a:off x="87313" y="6602413"/>
            <a:ext cx="5399087" cy="17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a:solidFill>
                  <a:srgbClr val="000000"/>
                </a:solidFill>
                <a:latin typeface="Arial" charset="0"/>
              </a:rPr>
              <a:t>© 2016 Pearson Education, Inc.</a:t>
            </a:r>
            <a:endParaRPr lang="en-GB" b="0" dirty="0">
              <a:solidFill>
                <a:srgbClr val="000000"/>
              </a:solidFill>
              <a:latin typeface="Arial" charset="0"/>
            </a:endParaRPr>
          </a:p>
        </p:txBody>
      </p:sp>
    </p:spTree>
    <p:extLst>
      <p:ext uri="{BB962C8B-B14F-4D97-AF65-F5344CB8AC3E}">
        <p14:creationId xmlns:p14="http://schemas.microsoft.com/office/powerpoint/2010/main" val="244812604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dt="0"/>
  <p:txStyles>
    <p:titleStyle>
      <a:lvl1pPr algn="l" rtl="0" fontAlgn="base">
        <a:spcBef>
          <a:spcPct val="50000"/>
        </a:spcBef>
        <a:spcAft>
          <a:spcPct val="0"/>
        </a:spcAft>
        <a:defRPr sz="2000">
          <a:solidFill>
            <a:schemeClr val="tx1"/>
          </a:solidFill>
          <a:latin typeface="+mj-lt"/>
          <a:ea typeface="+mj-ea"/>
          <a:cs typeface="+mj-cs"/>
        </a:defRPr>
      </a:lvl1pPr>
      <a:lvl2pPr algn="l" rtl="0" fontAlgn="base">
        <a:spcBef>
          <a:spcPct val="50000"/>
        </a:spcBef>
        <a:spcAft>
          <a:spcPct val="0"/>
        </a:spcAft>
        <a:defRPr sz="2000">
          <a:solidFill>
            <a:schemeClr val="tx1"/>
          </a:solidFill>
          <a:latin typeface="Arial" charset="0"/>
          <a:ea typeface="ＭＳ Ｐゴシック" charset="0"/>
          <a:cs typeface="Arial" charset="0"/>
        </a:defRPr>
      </a:lvl2pPr>
      <a:lvl3pPr algn="l" rtl="0" fontAlgn="base">
        <a:spcBef>
          <a:spcPct val="50000"/>
        </a:spcBef>
        <a:spcAft>
          <a:spcPct val="0"/>
        </a:spcAft>
        <a:defRPr sz="2000">
          <a:solidFill>
            <a:schemeClr val="tx1"/>
          </a:solidFill>
          <a:latin typeface="Arial" charset="0"/>
          <a:ea typeface="ＭＳ Ｐゴシック" charset="0"/>
          <a:cs typeface="Arial" charset="0"/>
        </a:defRPr>
      </a:lvl3pPr>
      <a:lvl4pPr algn="l" rtl="0" fontAlgn="base">
        <a:spcBef>
          <a:spcPct val="50000"/>
        </a:spcBef>
        <a:spcAft>
          <a:spcPct val="0"/>
        </a:spcAft>
        <a:defRPr sz="2000">
          <a:solidFill>
            <a:schemeClr val="tx1"/>
          </a:solidFill>
          <a:latin typeface="Arial" charset="0"/>
          <a:ea typeface="ＭＳ Ｐゴシック" charset="0"/>
          <a:cs typeface="Arial" charset="0"/>
        </a:defRPr>
      </a:lvl4pPr>
      <a:lvl5pPr algn="l" rtl="0" fontAlgn="base">
        <a:spcBef>
          <a:spcPct val="50000"/>
        </a:spcBef>
        <a:spcAft>
          <a:spcPct val="0"/>
        </a:spcAft>
        <a:defRPr sz="2000">
          <a:solidFill>
            <a:schemeClr val="tx1"/>
          </a:solidFill>
          <a:latin typeface="Arial" charset="0"/>
          <a:ea typeface="ＭＳ Ｐゴシック" charset="0"/>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39687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ftr" sz="quarter" idx="3"/>
          </p:nvPr>
        </p:nvSpPr>
        <p:spPr bwMode="gray">
          <a:xfrm>
            <a:off x="87313" y="6602413"/>
            <a:ext cx="5399087" cy="17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a:solidFill>
                  <a:srgbClr val="000000"/>
                </a:solidFill>
                <a:latin typeface="Arial" charset="0"/>
              </a:rPr>
              <a:t>© 2016 Pearson Education, Inc.</a:t>
            </a:r>
            <a:endParaRPr lang="en-GB" b="0" dirty="0">
              <a:solidFill>
                <a:srgbClr val="000000"/>
              </a:solidFill>
              <a:latin typeface="Arial" charset="0"/>
            </a:endParaRPr>
          </a:p>
        </p:txBody>
      </p:sp>
    </p:spTree>
    <p:extLst>
      <p:ext uri="{BB962C8B-B14F-4D97-AF65-F5344CB8AC3E}">
        <p14:creationId xmlns:p14="http://schemas.microsoft.com/office/powerpoint/2010/main" val="318057536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l" rtl="0" fontAlgn="base">
        <a:spcBef>
          <a:spcPct val="50000"/>
        </a:spcBef>
        <a:spcAft>
          <a:spcPct val="0"/>
        </a:spcAft>
        <a:defRPr sz="2000">
          <a:solidFill>
            <a:schemeClr val="tx1"/>
          </a:solidFill>
          <a:latin typeface="+mj-lt"/>
          <a:ea typeface="+mj-ea"/>
          <a:cs typeface="+mj-cs"/>
        </a:defRPr>
      </a:lvl1pPr>
      <a:lvl2pPr algn="l" rtl="0" fontAlgn="base">
        <a:spcBef>
          <a:spcPct val="50000"/>
        </a:spcBef>
        <a:spcAft>
          <a:spcPct val="0"/>
        </a:spcAft>
        <a:defRPr sz="2000">
          <a:solidFill>
            <a:schemeClr val="tx1"/>
          </a:solidFill>
          <a:latin typeface="Arial" charset="0"/>
          <a:ea typeface="ＭＳ Ｐゴシック" charset="0"/>
          <a:cs typeface="Arial" charset="0"/>
        </a:defRPr>
      </a:lvl2pPr>
      <a:lvl3pPr algn="l" rtl="0" fontAlgn="base">
        <a:spcBef>
          <a:spcPct val="50000"/>
        </a:spcBef>
        <a:spcAft>
          <a:spcPct val="0"/>
        </a:spcAft>
        <a:defRPr sz="2000">
          <a:solidFill>
            <a:schemeClr val="tx1"/>
          </a:solidFill>
          <a:latin typeface="Arial" charset="0"/>
          <a:ea typeface="ＭＳ Ｐゴシック" charset="0"/>
          <a:cs typeface="Arial" charset="0"/>
        </a:defRPr>
      </a:lvl3pPr>
      <a:lvl4pPr algn="l" rtl="0" fontAlgn="base">
        <a:spcBef>
          <a:spcPct val="50000"/>
        </a:spcBef>
        <a:spcAft>
          <a:spcPct val="0"/>
        </a:spcAft>
        <a:defRPr sz="2000">
          <a:solidFill>
            <a:schemeClr val="tx1"/>
          </a:solidFill>
          <a:latin typeface="Arial" charset="0"/>
          <a:ea typeface="ＭＳ Ｐゴシック" charset="0"/>
          <a:cs typeface="Arial" charset="0"/>
        </a:defRPr>
      </a:lvl4pPr>
      <a:lvl5pPr algn="l" rtl="0" fontAlgn="base">
        <a:spcBef>
          <a:spcPct val="50000"/>
        </a:spcBef>
        <a:spcAft>
          <a:spcPct val="0"/>
        </a:spcAft>
        <a:defRPr sz="2000">
          <a:solidFill>
            <a:schemeClr val="tx1"/>
          </a:solidFill>
          <a:latin typeface="Arial" charset="0"/>
          <a:ea typeface="ＭＳ Ｐゴシック" charset="0"/>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396875"/>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a:t>Click to edit Master title style</a:t>
            </a:r>
          </a:p>
        </p:txBody>
      </p:sp>
      <p:sp>
        <p:nvSpPr>
          <p:cNvPr id="3091" name="Rectangle 19"/>
          <p:cNvSpPr>
            <a:spLocks noGrp="1" noChangeArrowheads="1"/>
          </p:cNvSpPr>
          <p:nvPr>
            <p:ph type="ftr" sz="quarter" idx="3"/>
          </p:nvPr>
        </p:nvSpPr>
        <p:spPr bwMode="gray">
          <a:xfrm>
            <a:off x="87313" y="6602413"/>
            <a:ext cx="5399087" cy="179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a:solidFill>
                  <a:srgbClr val="000000"/>
                </a:solidFill>
                <a:latin typeface="Arial" charset="0"/>
              </a:rPr>
              <a:t>© 2016 Pearson Education, Inc.</a:t>
            </a:r>
            <a:endParaRPr lang="en-GB" b="0" dirty="0">
              <a:solidFill>
                <a:srgbClr val="000000"/>
              </a:solidFill>
              <a:latin typeface="Arial" charset="0"/>
            </a:endParaRPr>
          </a:p>
        </p:txBody>
      </p:sp>
    </p:spTree>
    <p:extLst>
      <p:ext uri="{BB962C8B-B14F-4D97-AF65-F5344CB8AC3E}">
        <p14:creationId xmlns:p14="http://schemas.microsoft.com/office/powerpoint/2010/main" val="25572768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dt="0"/>
  <p:txStyles>
    <p:titleStyle>
      <a:lvl1pPr algn="l" rtl="0" fontAlgn="base">
        <a:spcBef>
          <a:spcPct val="50000"/>
        </a:spcBef>
        <a:spcAft>
          <a:spcPct val="0"/>
        </a:spcAft>
        <a:defRPr sz="2000">
          <a:solidFill>
            <a:schemeClr val="tx1"/>
          </a:solidFill>
          <a:latin typeface="+mj-lt"/>
          <a:ea typeface="+mj-ea"/>
          <a:cs typeface="+mj-cs"/>
        </a:defRPr>
      </a:lvl1pPr>
      <a:lvl2pPr algn="l" rtl="0" fontAlgn="base">
        <a:spcBef>
          <a:spcPct val="50000"/>
        </a:spcBef>
        <a:spcAft>
          <a:spcPct val="0"/>
        </a:spcAft>
        <a:defRPr sz="2000">
          <a:solidFill>
            <a:schemeClr val="tx1"/>
          </a:solidFill>
          <a:latin typeface="Arial" charset="0"/>
          <a:ea typeface="ＭＳ Ｐゴシック" charset="0"/>
          <a:cs typeface="Arial" charset="0"/>
        </a:defRPr>
      </a:lvl2pPr>
      <a:lvl3pPr algn="l" rtl="0" fontAlgn="base">
        <a:spcBef>
          <a:spcPct val="50000"/>
        </a:spcBef>
        <a:spcAft>
          <a:spcPct val="0"/>
        </a:spcAft>
        <a:defRPr sz="2000">
          <a:solidFill>
            <a:schemeClr val="tx1"/>
          </a:solidFill>
          <a:latin typeface="Arial" charset="0"/>
          <a:ea typeface="ＭＳ Ｐゴシック" charset="0"/>
          <a:cs typeface="Arial" charset="0"/>
        </a:defRPr>
      </a:lvl3pPr>
      <a:lvl4pPr algn="l" rtl="0" fontAlgn="base">
        <a:spcBef>
          <a:spcPct val="50000"/>
        </a:spcBef>
        <a:spcAft>
          <a:spcPct val="0"/>
        </a:spcAft>
        <a:defRPr sz="2000">
          <a:solidFill>
            <a:schemeClr val="tx1"/>
          </a:solidFill>
          <a:latin typeface="Arial" charset="0"/>
          <a:ea typeface="ＭＳ Ｐゴシック" charset="0"/>
          <a:cs typeface="Arial" charset="0"/>
        </a:defRPr>
      </a:lvl4pPr>
      <a:lvl5pPr algn="l" rtl="0" fontAlgn="base">
        <a:spcBef>
          <a:spcPct val="50000"/>
        </a:spcBef>
        <a:spcAft>
          <a:spcPct val="0"/>
        </a:spcAft>
        <a:defRPr sz="2000">
          <a:solidFill>
            <a:schemeClr val="tx1"/>
          </a:solidFill>
          <a:latin typeface="Arial" charset="0"/>
          <a:ea typeface="ＭＳ Ｐゴシック" charset="0"/>
          <a:cs typeface="Arial" charset="0"/>
        </a:defRPr>
      </a:lvl5pPr>
      <a:lvl6pPr marL="457200" algn="l" rtl="0" fontAlgn="base">
        <a:spcBef>
          <a:spcPct val="50000"/>
        </a:spcBef>
        <a:spcAft>
          <a:spcPct val="0"/>
        </a:spcAft>
        <a:defRPr sz="2000">
          <a:solidFill>
            <a:schemeClr val="tx1"/>
          </a:solidFill>
          <a:latin typeface="Arial" charset="0"/>
          <a:ea typeface="ＭＳ Ｐゴシック" charset="0"/>
          <a:cs typeface="Arial" charset="0"/>
        </a:defRPr>
      </a:lvl6pPr>
      <a:lvl7pPr marL="914400" algn="l" rtl="0" fontAlgn="base">
        <a:spcBef>
          <a:spcPct val="50000"/>
        </a:spcBef>
        <a:spcAft>
          <a:spcPct val="0"/>
        </a:spcAft>
        <a:defRPr sz="2000">
          <a:solidFill>
            <a:schemeClr val="tx1"/>
          </a:solidFill>
          <a:latin typeface="Arial" charset="0"/>
          <a:ea typeface="ＭＳ Ｐゴシック" charset="0"/>
          <a:cs typeface="Arial" charset="0"/>
        </a:defRPr>
      </a:lvl7pPr>
      <a:lvl8pPr marL="1371600" algn="l" rtl="0" fontAlgn="base">
        <a:spcBef>
          <a:spcPct val="50000"/>
        </a:spcBef>
        <a:spcAft>
          <a:spcPct val="0"/>
        </a:spcAft>
        <a:defRPr sz="2000">
          <a:solidFill>
            <a:schemeClr val="tx1"/>
          </a:solidFill>
          <a:latin typeface="Arial" charset="0"/>
          <a:ea typeface="ＭＳ Ｐゴシック" charset="0"/>
          <a:cs typeface="Arial" charset="0"/>
        </a:defRPr>
      </a:lvl8pPr>
      <a:lvl9pPr marL="1828800" algn="l" rtl="0" fontAlgn="base">
        <a:spcBef>
          <a:spcPct val="50000"/>
        </a:spcBef>
        <a:spcAft>
          <a:spcPct val="0"/>
        </a:spcAft>
        <a:defRPr sz="2000">
          <a:solidFill>
            <a:schemeClr val="tx1"/>
          </a:solidFill>
          <a:latin typeface="Arial" charset="0"/>
          <a:ea typeface="ＭＳ Ｐゴシック"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457200" y="0"/>
            <a:ext cx="8686800" cy="55399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457200" y="2377440"/>
            <a:ext cx="8229600" cy="21762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3789649550"/>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Lst>
  <p:hf sldNum="0" hdr="0" dt="0"/>
  <p:txStyles>
    <p:titleStyle>
      <a:lvl1pPr algn="l" rtl="0" fontAlgn="base">
        <a:spcBef>
          <a:spcPct val="50000"/>
        </a:spcBef>
        <a:spcAft>
          <a:spcPct val="0"/>
        </a:spcAft>
        <a:defRPr sz="3000" b="0">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512064" indent="-512064" algn="l" rtl="0" fontAlgn="base">
        <a:spcBef>
          <a:spcPct val="20000"/>
        </a:spcBef>
        <a:spcAft>
          <a:spcPct val="0"/>
        </a:spcAft>
        <a:buClrTx/>
        <a:buFont typeface="+mj-lt"/>
        <a:buAutoNum type="alphaLcParenR"/>
        <a:defRPr sz="2600">
          <a:solidFill>
            <a:schemeClr val="tx1"/>
          </a:solidFill>
          <a:latin typeface="+mn-lt"/>
          <a:ea typeface="+mn-ea"/>
          <a:cs typeface="+mn-cs"/>
        </a:defRPr>
      </a:lvl1pPr>
      <a:lvl2pPr marL="800100" indent="-342900" algn="l" rtl="0" fontAlgn="base">
        <a:spcBef>
          <a:spcPct val="20000"/>
        </a:spcBef>
        <a:spcAft>
          <a:spcPct val="0"/>
        </a:spcAft>
        <a:buClrTx/>
        <a:buChar char="–"/>
        <a:tabLst/>
        <a:defRPr sz="2600">
          <a:solidFill>
            <a:schemeClr val="tx1"/>
          </a:solidFill>
          <a:latin typeface="+mn-lt"/>
          <a:ea typeface="+mn-ea"/>
        </a:defRPr>
      </a:lvl2pPr>
      <a:lvl3pPr marL="1143000" indent="-228600" algn="l" rtl="0" fontAlgn="base">
        <a:spcBef>
          <a:spcPct val="20000"/>
        </a:spcBef>
        <a:spcAft>
          <a:spcPct val="0"/>
        </a:spcAft>
        <a:buClrTx/>
        <a:buChar char="•"/>
        <a:defRPr sz="2400">
          <a:solidFill>
            <a:schemeClr val="tx1"/>
          </a:solidFill>
          <a:latin typeface="+mn-lt"/>
          <a:ea typeface="+mn-ea"/>
        </a:defRPr>
      </a:lvl3pPr>
      <a:lvl4pPr marL="1600200" indent="-228600" algn="l" rtl="0" fontAlgn="base">
        <a:spcBef>
          <a:spcPct val="20000"/>
        </a:spcBef>
        <a:spcAft>
          <a:spcPct val="0"/>
        </a:spcAft>
        <a:buClrTx/>
        <a:buChar char="–"/>
        <a:defRPr sz="2000">
          <a:solidFill>
            <a:schemeClr val="tx1"/>
          </a:solidFill>
          <a:latin typeface="+mn-lt"/>
          <a:ea typeface="+mn-ea"/>
        </a:defRPr>
      </a:lvl4pPr>
      <a:lvl5pPr marL="2057400" indent="-228600" algn="l" rtl="0" fontAlgn="base">
        <a:spcBef>
          <a:spcPct val="20000"/>
        </a:spcBef>
        <a:spcAft>
          <a:spcPct val="0"/>
        </a:spcAft>
        <a:buClrTx/>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1721896078"/>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Lst>
  <p:hf sldNum="0" hdr="0" dt="0"/>
  <p:txStyles>
    <p:titleStyle>
      <a:lvl1pPr algn="l" rtl="0" fontAlgn="base">
        <a:spcBef>
          <a:spcPct val="50000"/>
        </a:spcBef>
        <a:spcAft>
          <a:spcPct val="0"/>
        </a:spcAft>
        <a:defRPr sz="3200" b="1">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E69A1"/>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3E69A1"/>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E69A1"/>
        </a:buClr>
        <a:buChar char="•"/>
        <a:defRPr sz="2400">
          <a:solidFill>
            <a:schemeClr val="tx1"/>
          </a:solidFill>
          <a:latin typeface="+mn-lt"/>
          <a:ea typeface="+mn-ea"/>
        </a:defRPr>
      </a:lvl3pPr>
      <a:lvl4pPr marL="1600200" indent="-228600" algn="l" rtl="0" fontAlgn="base">
        <a:spcBef>
          <a:spcPct val="20000"/>
        </a:spcBef>
        <a:spcAft>
          <a:spcPct val="0"/>
        </a:spcAft>
        <a:buClr>
          <a:srgbClr val="3E69A1"/>
        </a:buClr>
        <a:buChar char="–"/>
        <a:defRPr sz="2000">
          <a:solidFill>
            <a:schemeClr val="tx1"/>
          </a:solidFill>
          <a:latin typeface="+mn-lt"/>
          <a:ea typeface="+mn-ea"/>
        </a:defRPr>
      </a:lvl4pPr>
      <a:lvl5pPr marL="2057400" indent="-228600" algn="l" rtl="0" fontAlgn="base">
        <a:spcBef>
          <a:spcPct val="20000"/>
        </a:spcBef>
        <a:spcAft>
          <a:spcPct val="0"/>
        </a:spcAft>
        <a:buClr>
          <a:srgbClr val="3E69A1"/>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b="0" dirty="0">
                <a:solidFill>
                  <a:srgbClr val="000000"/>
                </a:solidFill>
                <a:latin typeface="Arial" charset="0"/>
              </a:rPr>
              <a:t>© 2016 Pearson Education, Inc.</a:t>
            </a:r>
          </a:p>
        </p:txBody>
      </p:sp>
    </p:spTree>
    <p:extLst>
      <p:ext uri="{BB962C8B-B14F-4D97-AF65-F5344CB8AC3E}">
        <p14:creationId xmlns:p14="http://schemas.microsoft.com/office/powerpoint/2010/main" val="2068503008"/>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hf sldNum="0" hdr="0" dt="0"/>
  <p:txStyles>
    <p:titleStyle>
      <a:lvl1pPr algn="l" rtl="0" fontAlgn="base">
        <a:spcBef>
          <a:spcPct val="50000"/>
        </a:spcBef>
        <a:spcAft>
          <a:spcPct val="0"/>
        </a:spcAft>
        <a:defRPr sz="3200" b="1">
          <a:solidFill>
            <a:srgbClr val="3E69A1"/>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E69A1"/>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3E69A1"/>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E69A1"/>
        </a:buClr>
        <a:buChar char="•"/>
        <a:defRPr sz="2400">
          <a:solidFill>
            <a:schemeClr val="tx1"/>
          </a:solidFill>
          <a:latin typeface="+mn-lt"/>
          <a:ea typeface="+mn-ea"/>
        </a:defRPr>
      </a:lvl3pPr>
      <a:lvl4pPr marL="1600200" indent="-228600" algn="l" rtl="0" fontAlgn="base">
        <a:spcBef>
          <a:spcPct val="20000"/>
        </a:spcBef>
        <a:spcAft>
          <a:spcPct val="0"/>
        </a:spcAft>
        <a:buClr>
          <a:srgbClr val="3E69A1"/>
        </a:buClr>
        <a:buChar char="–"/>
        <a:defRPr sz="2000">
          <a:solidFill>
            <a:schemeClr val="tx1"/>
          </a:solidFill>
          <a:latin typeface="+mn-lt"/>
          <a:ea typeface="+mn-ea"/>
        </a:defRPr>
      </a:lvl4pPr>
      <a:lvl5pPr marL="2057400" indent="-228600" algn="l" rtl="0" fontAlgn="base">
        <a:spcBef>
          <a:spcPct val="20000"/>
        </a:spcBef>
        <a:spcAft>
          <a:spcPct val="0"/>
        </a:spcAft>
        <a:buClr>
          <a:srgbClr val="3E69A1"/>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178.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3.emf"/><Relationship Id="rId1" Type="http://schemas.openxmlformats.org/officeDocument/2006/relationships/slideLayout" Target="../slideLayouts/slideLayout178.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90.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emf"/><Relationship Id="rId1" Type="http://schemas.openxmlformats.org/officeDocument/2006/relationships/slideLayout" Target="../slideLayouts/slideLayout17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90.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oleObject" Target="../embeddings/oleObject5.bin"/><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178.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0.png"/><Relationship Id="rId1" Type="http://schemas.openxmlformats.org/officeDocument/2006/relationships/slideLayout" Target="../slideLayouts/slideLayout17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0.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33.jpeg"/><Relationship Id="rId1" Type="http://schemas.openxmlformats.org/officeDocument/2006/relationships/slideLayout" Target="../slideLayouts/slideLayout178.xml"/></Relationships>
</file>

<file path=ppt/slides/_rels/slide2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3.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42.jpeg"/><Relationship Id="rId1" Type="http://schemas.openxmlformats.org/officeDocument/2006/relationships/slideLayout" Target="../slideLayouts/slideLayout178.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1" Type="http://schemas.openxmlformats.org/officeDocument/2006/relationships/slideLayout" Target="../slideLayouts/slideLayout178.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56.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56.xml"/></Relationships>
</file>

<file path=ppt/slides/_rels/slide4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660.png"/><Relationship Id="rId1" Type="http://schemas.openxmlformats.org/officeDocument/2006/relationships/slideLayout" Target="../slideLayouts/slideLayout178.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5.jpeg"/><Relationship Id="rId7" Type="http://schemas.openxmlformats.org/officeDocument/2006/relationships/image" Target="../media/image52.w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oleObject" Target="../embeddings/oleObject7.bin"/><Relationship Id="rId5" Type="http://schemas.openxmlformats.org/officeDocument/2006/relationships/image" Target="../media/image51.wmf"/><Relationship Id="rId4" Type="http://schemas.openxmlformats.org/officeDocument/2006/relationships/oleObject" Target="../embeddings/oleObject6.bin"/><Relationship Id="rId9" Type="http://schemas.openxmlformats.org/officeDocument/2006/relationships/image" Target="../media/image53.wmf"/></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62.xml"/></Relationships>
</file>

<file path=ppt/slides/_rels/slide5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60.png"/><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image" Target="../media/image65.jpeg"/><Relationship Id="rId7" Type="http://schemas.openxmlformats.org/officeDocument/2006/relationships/oleObject" Target="../embeddings/oleObject10.bin"/><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69.emf"/><Relationship Id="rId5" Type="http://schemas.openxmlformats.org/officeDocument/2006/relationships/oleObject" Target="../embeddings/oleObject9.bin"/><Relationship Id="rId10" Type="http://schemas.openxmlformats.org/officeDocument/2006/relationships/image" Target="../media/image71.emf"/><Relationship Id="rId4" Type="http://schemas.openxmlformats.org/officeDocument/2006/relationships/image" Target="../media/image68.jpeg"/><Relationship Id="rId9"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4.xml"/></Relationships>
</file>

<file path=ppt/slides/_rels/slide6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0.png"/><Relationship Id="rId1" Type="http://schemas.openxmlformats.org/officeDocument/2006/relationships/slideLayout" Target="../slideLayouts/slideLayout180.xml"/></Relationships>
</file>

<file path=ppt/slides/_rels/slide6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3.jpeg"/><Relationship Id="rId1" Type="http://schemas.openxmlformats.org/officeDocument/2006/relationships/slideLayout" Target="../slideLayouts/slideLayout180.xml"/></Relationships>
</file>

<file path=ppt/slides/_rels/slide6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emf"/><Relationship Id="rId1" Type="http://schemas.openxmlformats.org/officeDocument/2006/relationships/slideLayout" Target="../slideLayouts/slideLayout178.xml"/></Relationships>
</file>

<file path=ppt/slides/_rels/slide6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Impact_(mechanics)"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8.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183.xml"/></Relationships>
</file>

<file path=ppt/slides/_rels/slide71.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790.png"/><Relationship Id="rId1" Type="http://schemas.openxmlformats.org/officeDocument/2006/relationships/slideLayout" Target="../slideLayouts/slideLayout183.xml"/><Relationship Id="rId5" Type="http://schemas.openxmlformats.org/officeDocument/2006/relationships/image" Target="../media/image82.png"/><Relationship Id="rId4" Type="http://schemas.openxmlformats.org/officeDocument/2006/relationships/image" Target="../media/image810.png"/></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83.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emf"/><Relationship Id="rId1" Type="http://schemas.openxmlformats.org/officeDocument/2006/relationships/slideLayout" Target="../slideLayouts/slideLayout178.xml"/></Relationships>
</file>

<file path=ppt/slides/_rels/slide7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3" Type="http://schemas.openxmlformats.org/officeDocument/2006/relationships/image" Target="../media/image870.png"/><Relationship Id="rId2" Type="http://schemas.openxmlformats.org/officeDocument/2006/relationships/image" Target="../media/image88.jpeg"/><Relationship Id="rId1" Type="http://schemas.openxmlformats.org/officeDocument/2006/relationships/slideLayout" Target="../slideLayouts/slideLayout178.xml"/></Relationships>
</file>

<file path=ppt/slides/_rels/slide76.xml.rels><?xml version="1.0" encoding="UTF-8" standalone="yes"?>
<Relationships xmlns="http://schemas.openxmlformats.org/package/2006/relationships"><Relationship Id="rId3" Type="http://schemas.openxmlformats.org/officeDocument/2006/relationships/image" Target="../media/image880.png"/><Relationship Id="rId2" Type="http://schemas.openxmlformats.org/officeDocument/2006/relationships/notesSlide" Target="../notesSlides/notesSlide16.xml"/><Relationship Id="rId1" Type="http://schemas.openxmlformats.org/officeDocument/2006/relationships/slideLayout" Target="../slideLayouts/slideLayout18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90.jpeg"/><Relationship Id="rId4" Type="http://schemas.openxmlformats.org/officeDocument/2006/relationships/image" Target="../media/image89.emf"/></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18.xml"/><Relationship Id="rId1" Type="http://schemas.openxmlformats.org/officeDocument/2006/relationships/slideLayout" Target="../slideLayouts/slideLayout16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jpeg"/><Relationship Id="rId1" Type="http://schemas.openxmlformats.org/officeDocument/2006/relationships/slideLayout" Target="../slideLayouts/slideLayout178.xml"/><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5.wmf"/><Relationship Id="rId5" Type="http://schemas.openxmlformats.org/officeDocument/2006/relationships/oleObject" Target="../embeddings/oleObject14.bin"/><Relationship Id="rId4" Type="http://schemas.openxmlformats.org/officeDocument/2006/relationships/image" Target="../media/image94.wmf"/></Relationships>
</file>

<file path=ppt/slides/_rels/slide8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897" y="2141026"/>
            <a:ext cx="5779968" cy="1477328"/>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 Understand momentum</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Understand the concept of conservation of momentum.</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Understand impulse.</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rPr>
              <a:t>Understand center of mass (</a:t>
            </a:r>
            <a:r>
              <a:rPr lang="en-US" sz="1800" b="0" dirty="0" err="1">
                <a:solidFill>
                  <a:prstClr val="black"/>
                </a:solidFill>
                <a:latin typeface="Calibri" panose="020F0502020204030204"/>
              </a:rPr>
              <a:t>c.o.m</a:t>
            </a:r>
            <a:r>
              <a:rPr lang="en-US" sz="1800" b="0" dirty="0">
                <a:solidFill>
                  <a:prstClr val="black"/>
                </a:solidFill>
                <a:latin typeface="Calibri" panose="020F0502020204030204"/>
              </a:rPr>
              <a:t>.)</a:t>
            </a:r>
          </a:p>
          <a:p>
            <a:pPr defTabSz="685800" fontAlgn="auto">
              <a:spcBef>
                <a:spcPts val="0"/>
              </a:spcBef>
              <a:spcAft>
                <a:spcPts val="0"/>
              </a:spcAft>
            </a:pPr>
            <a:r>
              <a:rPr lang="en-US" sz="1800" b="0" dirty="0">
                <a:solidFill>
                  <a:prstClr val="black"/>
                </a:solidFill>
                <a:cs typeface="Times New Roman" panose="02020603050405020304" pitchFamily="18" charset="0"/>
              </a:rPr>
              <a:t>● Understand </a:t>
            </a:r>
            <a:r>
              <a:rPr lang="en-US" sz="1800" b="0" dirty="0">
                <a:solidFill>
                  <a:prstClr val="black"/>
                </a:solidFill>
                <a:latin typeface="Calibri" panose="020F0502020204030204"/>
              </a:rPr>
              <a:t>how forces affect the motion of the </a:t>
            </a:r>
            <a:r>
              <a:rPr lang="en-US" sz="1800" b="0" dirty="0" err="1">
                <a:solidFill>
                  <a:prstClr val="black"/>
                </a:solidFill>
                <a:latin typeface="Calibri" panose="020F0502020204030204"/>
              </a:rPr>
              <a:t>c.o.m</a:t>
            </a:r>
            <a:r>
              <a:rPr lang="en-US" sz="1800" b="0" dirty="0">
                <a:solidFill>
                  <a:prstClr val="black"/>
                </a:solidFill>
                <a:latin typeface="Calibri" panose="020F0502020204030204"/>
              </a:rPr>
              <a:t>.</a:t>
            </a:r>
          </a:p>
        </p:txBody>
      </p:sp>
      <p:sp>
        <p:nvSpPr>
          <p:cNvPr id="5" name="TextBox 4"/>
          <p:cNvSpPr txBox="1"/>
          <p:nvPr/>
        </p:nvSpPr>
        <p:spPr>
          <a:xfrm>
            <a:off x="2708582" y="1549094"/>
            <a:ext cx="3908019"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Chapter 8	Momentum and Collision</a:t>
            </a:r>
          </a:p>
        </p:txBody>
      </p:sp>
      <p:sp>
        <p:nvSpPr>
          <p:cNvPr id="2" name="TextBox 1">
            <a:extLst>
              <a:ext uri="{FF2B5EF4-FFF2-40B4-BE49-F238E27FC236}">
                <a16:creationId xmlns:a16="http://schemas.microsoft.com/office/drawing/2014/main" id="{8D5F566C-4141-494B-B48F-88E1F2B6E7AA}"/>
              </a:ext>
            </a:extLst>
          </p:cNvPr>
          <p:cNvSpPr txBox="1"/>
          <p:nvPr/>
        </p:nvSpPr>
        <p:spPr>
          <a:xfrm>
            <a:off x="6949440" y="6550223"/>
            <a:ext cx="1944773"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1032485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02_Figure.jpg"/>
          <p:cNvPicPr>
            <a:picLocks noChangeAspect="1"/>
          </p:cNvPicPr>
          <p:nvPr/>
        </p:nvPicPr>
        <p:blipFill rotWithShape="1">
          <a:blip r:embed="rId2" cstate="print">
            <a:extLst>
              <a:ext uri="{28A0092B-C50C-407E-A947-70E740481C1C}">
                <a14:useLocalDpi xmlns:a14="http://schemas.microsoft.com/office/drawing/2010/main" val="0"/>
              </a:ext>
            </a:extLst>
          </a:blip>
          <a:srcRect b="3937"/>
          <a:stretch/>
        </p:blipFill>
        <p:spPr>
          <a:xfrm>
            <a:off x="4262694" y="924535"/>
            <a:ext cx="4742231" cy="2563496"/>
          </a:xfrm>
          <a:prstGeom prst="rect">
            <a:avLst/>
          </a:prstGeom>
        </p:spPr>
      </p:pic>
      <p:sp>
        <p:nvSpPr>
          <p:cNvPr id="6" name="TextBox 5"/>
          <p:cNvSpPr txBox="1"/>
          <p:nvPr/>
        </p:nvSpPr>
        <p:spPr>
          <a:xfrm>
            <a:off x="114122" y="3579552"/>
            <a:ext cx="5495882" cy="2769989"/>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The Initial State: Before Collision</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i,x</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A,i,x</a:t>
            </a:r>
            <a:r>
              <a:rPr lang="en-US" sz="1800" b="0" dirty="0" err="1">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B,i,x</a:t>
            </a:r>
            <a:r>
              <a:rPr lang="en-US" sz="1800" b="0" dirty="0">
                <a:solidFill>
                  <a:prstClr val="black"/>
                </a:solidFill>
                <a:cs typeface="Times New Roman" panose="02020603050405020304" pitchFamily="18" charset="0"/>
              </a:rPr>
              <a:t> = 0 + (2000 kg)(10 m/s) = 2.0×10</a:t>
            </a:r>
            <a:r>
              <a:rPr lang="en-US" sz="1800" b="0" baseline="30000" dirty="0">
                <a:solidFill>
                  <a:prstClr val="black"/>
                </a:solidFill>
                <a:cs typeface="Times New Roman" panose="02020603050405020304" pitchFamily="18" charset="0"/>
              </a:rPr>
              <a:t>4</a:t>
            </a: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i,y</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A,i,y</a:t>
            </a:r>
            <a:r>
              <a:rPr lang="en-US" sz="1800" b="0" dirty="0" err="1">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B,i,y</a:t>
            </a:r>
            <a:r>
              <a:rPr lang="en-US" sz="1800" b="0" dirty="0">
                <a:solidFill>
                  <a:prstClr val="black"/>
                </a:solidFill>
                <a:cs typeface="Times New Roman" panose="02020603050405020304" pitchFamily="18" charset="0"/>
              </a:rPr>
              <a:t> = (1000 kg)(15 m/s) + 0 = 1.5×10</a:t>
            </a:r>
            <a:r>
              <a:rPr lang="en-US" sz="1800" b="0" baseline="30000" dirty="0">
                <a:solidFill>
                  <a:prstClr val="black"/>
                </a:solidFill>
                <a:cs typeface="Times New Roman" panose="02020603050405020304" pitchFamily="18" charset="0"/>
              </a:rPr>
              <a:t>4</a:t>
            </a: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The Final State: After Collision</a:t>
            </a:r>
          </a:p>
          <a:p>
            <a:pPr defTabSz="685800" fontAlgn="auto">
              <a:spcBef>
                <a:spcPts val="0"/>
              </a:spcBef>
              <a:spcAft>
                <a:spcPts val="0"/>
              </a:spcAft>
            </a:pPr>
            <a:r>
              <a:rPr lang="en-US" sz="1800" b="0" i="1"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f,x</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dirty="0" err="1">
                <a:solidFill>
                  <a:prstClr val="black"/>
                </a:solidFill>
                <a:cs typeface="Times New Roman" panose="02020603050405020304" pitchFamily="18" charset="0"/>
              </a:rPr>
              <a:t>cos</a:t>
            </a:r>
            <a:r>
              <a:rPr lang="en-US" sz="1800" b="0" dirty="0">
                <a:solidFill>
                  <a:prstClr val="black"/>
                </a:solidFill>
                <a:cs typeface="Times New Roman" panose="02020603050405020304" pitchFamily="18" charset="0"/>
              </a:rPr>
              <a:t>(</a:t>
            </a:r>
            <a:r>
              <a:rPr lang="en-US" sz="1800" b="0" i="1" dirty="0">
                <a:solidFill>
                  <a:prstClr val="black"/>
                </a:solidFill>
                <a:latin typeface="Symbol" panose="05050102010706020507" pitchFamily="18" charset="2"/>
                <a:cs typeface="Times New Roman" panose="02020603050405020304" pitchFamily="18" charset="0"/>
              </a:rPr>
              <a:t>q</a:t>
            </a:r>
            <a:r>
              <a:rPr lang="en-US" sz="1800" b="0" dirty="0">
                <a:solidFill>
                  <a:prstClr val="black"/>
                </a:solidFill>
                <a:cs typeface="Times New Roman" panose="02020603050405020304" pitchFamily="18" charset="0"/>
              </a:rPr>
              <a:t>) </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i="1"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f,y</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dirty="0" err="1">
                <a:solidFill>
                  <a:prstClr val="black"/>
                </a:solidFill>
                <a:cs typeface="Times New Roman" panose="02020603050405020304" pitchFamily="18" charset="0"/>
              </a:rPr>
              <a:t>sin</a:t>
            </a:r>
            <a:r>
              <a:rPr lang="en-US" sz="1800" b="0" dirty="0">
                <a:solidFill>
                  <a:prstClr val="black"/>
                </a:solidFill>
                <a:cs typeface="Times New Roman" panose="02020603050405020304" pitchFamily="18" charset="0"/>
              </a:rPr>
              <a:t>(</a:t>
            </a:r>
            <a:r>
              <a:rPr lang="en-US" sz="1800" b="0" i="1" dirty="0">
                <a:solidFill>
                  <a:prstClr val="black"/>
                </a:solidFill>
                <a:latin typeface="Symbol" panose="05050102010706020507" pitchFamily="18" charset="2"/>
                <a:cs typeface="Times New Roman" panose="02020603050405020304" pitchFamily="18" charset="0"/>
              </a:rPr>
              <a:t>q</a:t>
            </a:r>
            <a:r>
              <a:rPr lang="en-US" sz="1800" b="0" dirty="0">
                <a:solidFill>
                  <a:prstClr val="black"/>
                </a:solidFill>
                <a:cs typeface="Times New Roman" panose="02020603050405020304" pitchFamily="18" charset="0"/>
              </a:rPr>
              <a:t>) </a:t>
            </a:r>
            <a:endParaRPr lang="en-US" sz="1800" b="0" u="sng" dirty="0">
              <a:solidFill>
                <a:prstClr val="black"/>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5797404" y="3579551"/>
                <a:ext cx="3207521" cy="2577629"/>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Conservation of Momentum</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2.0×10</a:t>
                </a:r>
                <a:r>
                  <a:rPr lang="en-US" sz="1800" b="0" baseline="30000" dirty="0">
                    <a:solidFill>
                      <a:prstClr val="black"/>
                    </a:solidFill>
                    <a:cs typeface="Times New Roman" panose="02020603050405020304" pitchFamily="18" charset="0"/>
                  </a:rPr>
                  <a:t>4</a:t>
                </a: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 = </a:t>
                </a:r>
                <a:r>
                  <a:rPr lang="en-US" sz="1800" b="0" dirty="0" err="1">
                    <a:solidFill>
                      <a:prstClr val="black"/>
                    </a:solidFill>
                    <a:cs typeface="Times New Roman" panose="02020603050405020304" pitchFamily="18" charset="0"/>
                  </a:rPr>
                  <a:t>pcos</a:t>
                </a:r>
                <a:r>
                  <a:rPr lang="en-US" sz="1800" b="0" dirty="0">
                    <a:solidFill>
                      <a:prstClr val="black"/>
                    </a:solidFill>
                    <a:cs typeface="Times New Roman" panose="02020603050405020304" pitchFamily="18" charset="0"/>
                  </a:rPr>
                  <a:t>(</a:t>
                </a:r>
                <a:r>
                  <a:rPr lang="en-US" sz="1800" b="0" i="1" dirty="0">
                    <a:solidFill>
                      <a:prstClr val="black"/>
                    </a:solidFill>
                    <a:latin typeface="Symbol" panose="05050102010706020507" pitchFamily="18" charset="2"/>
                    <a:cs typeface="Times New Roman" panose="02020603050405020304" pitchFamily="18" charset="0"/>
                  </a:rPr>
                  <a:t>q</a:t>
                </a:r>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1.5×10</a:t>
                </a:r>
                <a:r>
                  <a:rPr lang="en-US" sz="1800" b="0" baseline="30000" dirty="0">
                    <a:solidFill>
                      <a:prstClr val="black"/>
                    </a:solidFill>
                    <a:cs typeface="Times New Roman" panose="02020603050405020304" pitchFamily="18" charset="0"/>
                  </a:rPr>
                  <a:t>4</a:t>
                </a: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 = </a:t>
                </a:r>
                <a:r>
                  <a:rPr lang="en-US" sz="1800" b="0" dirty="0" err="1">
                    <a:solidFill>
                      <a:prstClr val="black"/>
                    </a:solidFill>
                    <a:cs typeface="Times New Roman" panose="02020603050405020304" pitchFamily="18" charset="0"/>
                  </a:rPr>
                  <a:t>psin</a:t>
                </a:r>
                <a:r>
                  <a:rPr lang="en-US" sz="1800" b="0" dirty="0">
                    <a:solidFill>
                      <a:prstClr val="black"/>
                    </a:solidFill>
                    <a:cs typeface="Times New Roman" panose="02020603050405020304" pitchFamily="18" charset="0"/>
                  </a:rPr>
                  <a:t>(</a:t>
                </a:r>
                <a:r>
                  <a:rPr lang="en-US" sz="1800" b="0" i="1" dirty="0">
                    <a:solidFill>
                      <a:prstClr val="black"/>
                    </a:solidFill>
                    <a:latin typeface="Symbol" panose="05050102010706020507" pitchFamily="18" charset="2"/>
                    <a:cs typeface="Times New Roman" panose="02020603050405020304" pitchFamily="18" charset="0"/>
                  </a:rPr>
                  <a:t>q</a:t>
                </a:r>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i="1" dirty="0">
                    <a:solidFill>
                      <a:prstClr val="black"/>
                    </a:solidFill>
                    <a:latin typeface="Symbol" panose="05050102010706020507" pitchFamily="18" charset="2"/>
                    <a:cs typeface="Times New Roman" panose="02020603050405020304" pitchFamily="18" charset="0"/>
                  </a:rPr>
                  <a:t>q</a:t>
                </a:r>
                <a:r>
                  <a:rPr lang="en-US" sz="1800" b="0" dirty="0">
                    <a:solidFill>
                      <a:prstClr val="black"/>
                    </a:solidFill>
                    <a:cs typeface="Times New Roman" panose="02020603050405020304" pitchFamily="18" charset="0"/>
                  </a:rPr>
                  <a:t> = </a:t>
                </a:r>
                <a14:m>
                  <m:oMath xmlns:m="http://schemas.openxmlformats.org/officeDocument/2006/math">
                    <m:func>
                      <m:funcPr>
                        <m:ctrlPr>
                          <a:rPr lang="en-US" sz="1800" b="0" i="1">
                            <a:solidFill>
                              <a:prstClr val="black"/>
                            </a:solidFill>
                            <a:latin typeface="Cambria Math" panose="02040503050406030204" pitchFamily="18" charset="0"/>
                            <a:cs typeface="Times New Roman" panose="02020603050405020304" pitchFamily="18" charset="0"/>
                          </a:rPr>
                        </m:ctrlPr>
                      </m:funcPr>
                      <m:fName>
                        <m:sSup>
                          <m:sSupPr>
                            <m:ctrlPr>
                              <a:rPr lang="en-US" sz="1800" b="0" i="1">
                                <a:solidFill>
                                  <a:prstClr val="black"/>
                                </a:solidFill>
                                <a:latin typeface="Cambria Math" panose="02040503050406030204" pitchFamily="18" charset="0"/>
                                <a:cs typeface="Times New Roman" panose="02020603050405020304" pitchFamily="18" charset="0"/>
                              </a:rPr>
                            </m:ctrlPr>
                          </m:sSupPr>
                          <m:e>
                            <m:r>
                              <m:rPr>
                                <m:sty m:val="p"/>
                              </m:rPr>
                              <a:rPr lang="en-US" sz="1800" b="0">
                                <a:solidFill>
                                  <a:prstClr val="black"/>
                                </a:solidFill>
                                <a:latin typeface="Cambria Math" panose="02040503050406030204" pitchFamily="18" charset="0"/>
                                <a:cs typeface="Times New Roman" panose="02020603050405020304" pitchFamily="18" charset="0"/>
                              </a:rPr>
                              <m:t>tan</m:t>
                            </m:r>
                          </m:e>
                          <m:sup>
                            <m:r>
                              <a:rPr lang="en-US" sz="1800" b="0" i="1">
                                <a:solidFill>
                                  <a:prstClr val="black"/>
                                </a:solidFill>
                                <a:latin typeface="Cambria Math" panose="02040503050406030204" pitchFamily="18" charset="0"/>
                                <a:cs typeface="Times New Roman" panose="02020603050405020304" pitchFamily="18" charset="0"/>
                              </a:rPr>
                              <m:t>−1</m:t>
                            </m:r>
                          </m:sup>
                        </m:sSup>
                      </m:fName>
                      <m:e>
                        <m:f>
                          <m:fPr>
                            <m:ctrlPr>
                              <a:rPr lang="en-US" sz="1800" b="0" i="1">
                                <a:solidFill>
                                  <a:prstClr val="black"/>
                                </a:solidFill>
                                <a:latin typeface="Cambria Math" panose="02040503050406030204" pitchFamily="18" charset="0"/>
                                <a:cs typeface="Times New Roman" panose="02020603050405020304" pitchFamily="18" charset="0"/>
                              </a:rPr>
                            </m:ctrlPr>
                          </m:fPr>
                          <m:num>
                            <m:r>
                              <m:rPr>
                                <m:nor/>
                              </m:rPr>
                              <a:rPr lang="en-US" sz="1800" b="0" dirty="0">
                                <a:solidFill>
                                  <a:prstClr val="black"/>
                                </a:solidFill>
                                <a:cs typeface="Times New Roman" panose="02020603050405020304" pitchFamily="18" charset="0"/>
                              </a:rPr>
                              <m:t>1.5</m:t>
                            </m:r>
                            <m:r>
                              <m:rPr>
                                <m:nor/>
                              </m:rPr>
                              <a:rPr lang="en-US" sz="1800" b="0" dirty="0">
                                <a:solidFill>
                                  <a:prstClr val="black"/>
                                </a:solidFill>
                                <a:cs typeface="Times New Roman" panose="02020603050405020304" pitchFamily="18" charset="0"/>
                              </a:rPr>
                              <m:t>×</m:t>
                            </m:r>
                            <m:r>
                              <m:rPr>
                                <m:nor/>
                              </m:rPr>
                              <a:rPr lang="en-US" sz="1800" b="0" dirty="0">
                                <a:solidFill>
                                  <a:prstClr val="black"/>
                                </a:solidFill>
                                <a:cs typeface="Times New Roman" panose="02020603050405020304" pitchFamily="18" charset="0"/>
                              </a:rPr>
                              <m:t>104</m:t>
                            </m:r>
                          </m:num>
                          <m:den>
                            <m:r>
                              <m:rPr>
                                <m:nor/>
                              </m:rPr>
                              <a:rPr lang="en-US" sz="1800" b="0" dirty="0">
                                <a:solidFill>
                                  <a:prstClr val="black"/>
                                </a:solidFill>
                                <a:cs typeface="Times New Roman" panose="02020603050405020304" pitchFamily="18" charset="0"/>
                              </a:rPr>
                              <m:t>2.0</m:t>
                            </m:r>
                            <m:r>
                              <m:rPr>
                                <m:nor/>
                              </m:rPr>
                              <a:rPr lang="en-US" sz="1800" b="0" dirty="0">
                                <a:solidFill>
                                  <a:prstClr val="black"/>
                                </a:solidFill>
                                <a:cs typeface="Times New Roman" panose="02020603050405020304" pitchFamily="18" charset="0"/>
                              </a:rPr>
                              <m:t>×</m:t>
                            </m:r>
                            <m:r>
                              <m:rPr>
                                <m:nor/>
                              </m:rPr>
                              <a:rPr lang="en-US" sz="1800" b="0" dirty="0">
                                <a:solidFill>
                                  <a:prstClr val="black"/>
                                </a:solidFill>
                                <a:cs typeface="Times New Roman" panose="02020603050405020304" pitchFamily="18" charset="0"/>
                              </a:rPr>
                              <m:t>104</m:t>
                            </m:r>
                          </m:den>
                        </m:f>
                      </m:e>
                    </m:func>
                    <m:r>
                      <a:rPr lang="en-US" sz="1800" b="0" i="1">
                        <a:solidFill>
                          <a:prstClr val="black"/>
                        </a:solidFill>
                        <a:latin typeface="Cambria Math" panose="02040503050406030204" pitchFamily="18" charset="0"/>
                        <a:cs typeface="Times New Roman" panose="02020603050405020304" pitchFamily="18" charset="0"/>
                      </a:rPr>
                      <m:t>=36.9</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u="sng" dirty="0">
                  <a:solidFill>
                    <a:prstClr val="black"/>
                  </a:solidFill>
                  <a:cs typeface="Times New Roman" panose="02020603050405020304" pitchFamily="18" charset="0"/>
                </a:endParaRPr>
              </a:p>
              <a:p>
                <a:pPr defTabSz="685800" fontAlgn="auto">
                  <a:spcBef>
                    <a:spcPts val="0"/>
                  </a:spcBef>
                  <a:spcAft>
                    <a:spcPts val="0"/>
                  </a:spcAft>
                </a:pPr>
                <a:r>
                  <a:rPr lang="en-US" sz="1800" b="0" i="1" dirty="0">
                    <a:solidFill>
                      <a:prstClr val="black"/>
                    </a:solidFill>
                    <a:cs typeface="Times New Roman" panose="02020603050405020304" pitchFamily="18" charset="0"/>
                  </a:rPr>
                  <a:t>P </a:t>
                </a:r>
                <a:r>
                  <a:rPr lang="en-US" sz="1800" b="0" dirty="0">
                    <a:solidFill>
                      <a:prstClr val="black"/>
                    </a:solidFill>
                    <a:cs typeface="Times New Roman" panose="02020603050405020304" pitchFamily="18" charset="0"/>
                  </a:rPr>
                  <a:t>=</a:t>
                </a:r>
                <a14:m>
                  <m:oMath xmlns:m="http://schemas.openxmlformats.org/officeDocument/2006/math">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𝑃</m:t>
                            </m:r>
                          </m:e>
                          <m:sub>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𝑃</m:t>
                            </m:r>
                          </m:e>
                          <m:sub>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up>
                            <m:r>
                              <a:rPr lang="en-US" sz="1800" b="0" i="1">
                                <a:solidFill>
                                  <a:prstClr val="black"/>
                                </a:solidFill>
                                <a:latin typeface="Cambria Math" panose="02040503050406030204" pitchFamily="18" charset="0"/>
                                <a:cs typeface="Times New Roman" panose="02020603050405020304" pitchFamily="18" charset="0"/>
                              </a:rPr>
                              <m:t>2</m:t>
                            </m:r>
                          </m:sup>
                        </m:sSubSup>
                      </m:e>
                    </m:rad>
                    <m:r>
                      <a:rPr lang="en-US" sz="1800" b="0">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 2.5×10</a:t>
                </a:r>
                <a:r>
                  <a:rPr lang="en-US" sz="1800" b="0" baseline="30000" dirty="0">
                    <a:solidFill>
                      <a:prstClr val="black"/>
                    </a:solidFill>
                    <a:cs typeface="Times New Roman" panose="02020603050405020304" pitchFamily="18" charset="0"/>
                  </a:rPr>
                  <a:t>4</a:t>
                </a: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a:t>
                </a:r>
              </a:p>
            </p:txBody>
          </p:sp>
        </mc:Choice>
        <mc:Fallback xmlns="">
          <p:sp>
            <p:nvSpPr>
              <p:cNvPr id="7" name="TextBox 6"/>
              <p:cNvSpPr txBox="1">
                <a:spLocks noRot="1" noChangeAspect="1" noMove="1" noResize="1" noEditPoints="1" noAdjustHandles="1" noChangeArrowheads="1" noChangeShapeType="1" noTextEdit="1"/>
              </p:cNvSpPr>
              <p:nvPr/>
            </p:nvSpPr>
            <p:spPr>
              <a:xfrm>
                <a:off x="5797404" y="3579551"/>
                <a:ext cx="3207521" cy="2577629"/>
              </a:xfrm>
              <a:prstGeom prst="rect">
                <a:avLst/>
              </a:prstGeom>
              <a:blipFill>
                <a:blip r:embed="rId3"/>
                <a:stretch>
                  <a:fillRect l="-1326" t="-941" b="-2588"/>
                </a:stretch>
              </a:blipFill>
              <a:ln>
                <a:solidFill>
                  <a:schemeClr val="tx1"/>
                </a:solidFill>
              </a:ln>
            </p:spPr>
            <p:txBody>
              <a:bodyPr/>
              <a:lstStyle/>
              <a:p>
                <a:r>
                  <a:rPr lang="en-US">
                    <a:noFill/>
                  </a:rPr>
                  <a:t> </a:t>
                </a:r>
              </a:p>
            </p:txBody>
          </p:sp>
        </mc:Fallback>
      </mc:AlternateContent>
      <p:sp>
        <p:nvSpPr>
          <p:cNvPr id="8" name="TextBox 7"/>
          <p:cNvSpPr txBox="1"/>
          <p:nvPr/>
        </p:nvSpPr>
        <p:spPr>
          <a:xfrm>
            <a:off x="440916" y="366999"/>
            <a:ext cx="3147713" cy="64633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Collision In a Horizontal Plane</a:t>
            </a:r>
          </a:p>
          <a:p>
            <a:pPr defTabSz="685800" fontAlgn="auto">
              <a:spcBef>
                <a:spcPts val="0"/>
              </a:spcBef>
              <a:spcAft>
                <a:spcPts val="0"/>
              </a:spcAft>
            </a:pPr>
            <a:r>
              <a:rPr lang="en-US" sz="1800" b="0" dirty="0">
                <a:solidFill>
                  <a:prstClr val="black"/>
                </a:solidFill>
                <a:cs typeface="Times New Roman" panose="02020603050405020304" pitchFamily="18" charset="0"/>
              </a:rPr>
              <a:t>– Example 8.1 on page 225</a:t>
            </a:r>
          </a:p>
        </p:txBody>
      </p:sp>
    </p:spTree>
    <p:extLst>
      <p:ext uri="{BB962C8B-B14F-4D97-AF65-F5344CB8AC3E}">
        <p14:creationId xmlns:p14="http://schemas.microsoft.com/office/powerpoint/2010/main" val="4106732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0FEB-7917-40F7-8770-E1E901CD3947}"/>
              </a:ext>
            </a:extLst>
          </p:cNvPr>
          <p:cNvSpPr>
            <a:spLocks noGrp="1"/>
          </p:cNvSpPr>
          <p:nvPr>
            <p:ph type="title"/>
          </p:nvPr>
        </p:nvSpPr>
        <p:spPr>
          <a:xfrm>
            <a:off x="231563" y="272793"/>
            <a:ext cx="7886700" cy="272183"/>
          </a:xfrm>
        </p:spPr>
        <p:txBody>
          <a:bodyPr>
            <a:normAutofit fontScale="90000"/>
          </a:bodyPr>
          <a:lstStyle/>
          <a:p>
            <a:r>
              <a:rPr lang="en-US" b="1" dirty="0">
                <a:solidFill>
                  <a:srgbClr val="FF0000"/>
                </a:solidFill>
              </a:rPr>
              <a:t>A accident analysis</a:t>
            </a:r>
          </a:p>
        </p:txBody>
      </p:sp>
      <p:pic>
        <p:nvPicPr>
          <p:cNvPr id="4" name="Content Placeholder 3">
            <a:extLst>
              <a:ext uri="{FF2B5EF4-FFF2-40B4-BE49-F238E27FC236}">
                <a16:creationId xmlns:a16="http://schemas.microsoft.com/office/drawing/2014/main" id="{BECAC4EF-A167-4F47-BAAF-A5CA4F540B5A}"/>
              </a:ext>
            </a:extLst>
          </p:cNvPr>
          <p:cNvPicPr>
            <a:picLocks noGrp="1" noChangeAspect="1"/>
          </p:cNvPicPr>
          <p:nvPr>
            <p:ph idx="1"/>
          </p:nvPr>
        </p:nvPicPr>
        <p:blipFill>
          <a:blip r:embed="rId2"/>
          <a:stretch>
            <a:fillRect/>
          </a:stretch>
        </p:blipFill>
        <p:spPr>
          <a:xfrm>
            <a:off x="0" y="914308"/>
            <a:ext cx="9215480" cy="5551147"/>
          </a:xfrm>
          <a:prstGeom prst="rect">
            <a:avLst/>
          </a:prstGeom>
        </p:spPr>
      </p:pic>
      <p:sp>
        <p:nvSpPr>
          <p:cNvPr id="5" name="TextBox 4">
            <a:extLst>
              <a:ext uri="{FF2B5EF4-FFF2-40B4-BE49-F238E27FC236}">
                <a16:creationId xmlns:a16="http://schemas.microsoft.com/office/drawing/2014/main" id="{C71FD971-237C-739E-6308-A97D97187DCE}"/>
              </a:ext>
            </a:extLst>
          </p:cNvPr>
          <p:cNvSpPr txBox="1"/>
          <p:nvPr/>
        </p:nvSpPr>
        <p:spPr>
          <a:xfrm>
            <a:off x="406399" y="-96539"/>
            <a:ext cx="748146" cy="369332"/>
          </a:xfrm>
          <a:prstGeom prst="rect">
            <a:avLst/>
          </a:prstGeom>
          <a:noFill/>
        </p:spPr>
        <p:txBody>
          <a:bodyPr wrap="square" rtlCol="0">
            <a:spAutoFit/>
          </a:bodyPr>
          <a:lstStyle/>
          <a:p>
            <a:r>
              <a:rPr lang="en-US" sz="1800" dirty="0">
                <a:solidFill>
                  <a:srgbClr val="FF0000"/>
                </a:solidFill>
              </a:rPr>
              <a:t>8.27</a:t>
            </a:r>
          </a:p>
        </p:txBody>
      </p:sp>
    </p:spTree>
    <p:extLst>
      <p:ext uri="{BB962C8B-B14F-4D97-AF65-F5344CB8AC3E}">
        <p14:creationId xmlns:p14="http://schemas.microsoft.com/office/powerpoint/2010/main" val="1720241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Scoring a "Strike" Is Many Momentum Transfers at Once</a:t>
            </a:r>
            <a:endParaRPr lang="en-IN" sz="3400" dirty="0"/>
          </a:p>
        </p:txBody>
      </p:sp>
      <p:pic>
        <p:nvPicPr>
          <p:cNvPr id="4" name="Picture 3" descr="A bowling ball strikes several pins, knocking them d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697" y="1629873"/>
            <a:ext cx="3931304" cy="4684105"/>
          </a:xfrm>
          <a:prstGeom prst="rect">
            <a:avLst/>
          </a:prstGeom>
        </p:spPr>
      </p:pic>
      <p:sp>
        <p:nvSpPr>
          <p:cNvPr id="3" name="TextBox 2">
            <a:extLst>
              <a:ext uri="{FF2B5EF4-FFF2-40B4-BE49-F238E27FC236}">
                <a16:creationId xmlns:a16="http://schemas.microsoft.com/office/drawing/2014/main" id="{450A9C6F-2580-EDBA-2792-5D9F234D6A24}"/>
              </a:ext>
            </a:extLst>
          </p:cNvPr>
          <p:cNvSpPr txBox="1"/>
          <p:nvPr/>
        </p:nvSpPr>
        <p:spPr>
          <a:xfrm>
            <a:off x="457199" y="1884218"/>
            <a:ext cx="2055091" cy="3046988"/>
          </a:xfrm>
          <a:prstGeom prst="rect">
            <a:avLst/>
          </a:prstGeom>
          <a:noFill/>
        </p:spPr>
        <p:txBody>
          <a:bodyPr wrap="square" rtlCol="0">
            <a:spAutoFit/>
          </a:bodyPr>
          <a:lstStyle/>
          <a:p>
            <a:r>
              <a:rPr lang="en-US" dirty="0"/>
              <a:t>Before the strike momentum is in the ball</a:t>
            </a:r>
          </a:p>
          <a:p>
            <a:endParaRPr lang="en-US" dirty="0"/>
          </a:p>
          <a:p>
            <a:r>
              <a:rPr lang="en-US" dirty="0"/>
              <a:t>Afterwards in the ball and the pins</a:t>
            </a:r>
          </a:p>
        </p:txBody>
      </p:sp>
    </p:spTree>
    <p:extLst>
      <p:ext uri="{BB962C8B-B14F-4D97-AF65-F5344CB8AC3E}">
        <p14:creationId xmlns:p14="http://schemas.microsoft.com/office/powerpoint/2010/main" val="115216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Momentum Is Conserved – Figure 8.3</a:t>
            </a:r>
            <a:endParaRPr lang="en-IN" sz="3400" dirty="0"/>
          </a:p>
        </p:txBody>
      </p:sp>
      <p:sp>
        <p:nvSpPr>
          <p:cNvPr id="3" name="Content Placeholder 2"/>
          <p:cNvSpPr>
            <a:spLocks noGrp="1"/>
          </p:cNvSpPr>
          <p:nvPr>
            <p:ph sz="quarter" idx="13"/>
          </p:nvPr>
        </p:nvSpPr>
        <p:spPr>
          <a:xfrm>
            <a:off x="457200" y="1556326"/>
            <a:ext cx="8229600" cy="746927"/>
          </a:xfrm>
        </p:spPr>
        <p:txBody>
          <a:bodyPr/>
          <a:lstStyle/>
          <a:p>
            <a:r>
              <a:rPr lang="en-US" dirty="0"/>
              <a:t>Astronauts provide excellent examples of momentum transfer.</a:t>
            </a:r>
            <a:endParaRPr lang="en-US" b="1" baseline="-25000" dirty="0"/>
          </a:p>
        </p:txBody>
      </p:sp>
      <p:pic>
        <p:nvPicPr>
          <p:cNvPr id="4" name="Picture 3" descr="Astronaut A and B are shown floating opposite each other in space. A free body diagram shows that the forces exerted by the astronauts on each other form an action-reaction pair. In one diagram, vector F sub B on A is a horizontal arrow that points from origin along the negative x axis. In the other diagram, vector F sub A on B is a horizontal arrow that points from origin along the positive x 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678" y="2463020"/>
            <a:ext cx="3983243" cy="3887117"/>
          </a:xfrm>
          <a:prstGeom prst="rect">
            <a:avLst/>
          </a:prstGeom>
        </p:spPr>
      </p:pic>
      <p:sp>
        <p:nvSpPr>
          <p:cNvPr id="6" name="TextBox 5">
            <a:extLst>
              <a:ext uri="{FF2B5EF4-FFF2-40B4-BE49-F238E27FC236}">
                <a16:creationId xmlns:a16="http://schemas.microsoft.com/office/drawing/2014/main" id="{BDCF13AB-CE31-4254-4DC9-64CA9EDC934B}"/>
              </a:ext>
            </a:extLst>
          </p:cNvPr>
          <p:cNvSpPr txBox="1"/>
          <p:nvPr/>
        </p:nvSpPr>
        <p:spPr>
          <a:xfrm>
            <a:off x="535708" y="3020291"/>
            <a:ext cx="1644073" cy="2308324"/>
          </a:xfrm>
          <a:prstGeom prst="rect">
            <a:avLst/>
          </a:prstGeom>
          <a:noFill/>
        </p:spPr>
        <p:txBody>
          <a:bodyPr wrap="square" rtlCol="0">
            <a:spAutoFit/>
          </a:bodyPr>
          <a:lstStyle/>
          <a:p>
            <a:r>
              <a:rPr lang="en-US" dirty="0">
                <a:solidFill>
                  <a:srgbClr val="FF0000"/>
                </a:solidFill>
              </a:rPr>
              <a:t>Internal forces on the astronauts are the same</a:t>
            </a:r>
          </a:p>
        </p:txBody>
      </p:sp>
    </p:spTree>
    <p:extLst>
      <p:ext uri="{BB962C8B-B14F-4D97-AF65-F5344CB8AC3E}">
        <p14:creationId xmlns:p14="http://schemas.microsoft.com/office/powerpoint/2010/main" val="277191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B7C5-24C8-4732-B400-FBC7F510E649}"/>
              </a:ext>
            </a:extLst>
          </p:cNvPr>
          <p:cNvSpPr>
            <a:spLocks noGrp="1"/>
          </p:cNvSpPr>
          <p:nvPr>
            <p:ph type="title"/>
          </p:nvPr>
        </p:nvSpPr>
        <p:spPr>
          <a:xfrm>
            <a:off x="102311" y="700502"/>
            <a:ext cx="7886700" cy="348552"/>
          </a:xfrm>
        </p:spPr>
        <p:txBody>
          <a:bodyPr>
            <a:noAutofit/>
          </a:bodyPr>
          <a:lstStyle/>
          <a:p>
            <a:r>
              <a:rPr lang="en-US" sz="2800" dirty="0">
                <a:solidFill>
                  <a:srgbClr val="FF0000"/>
                </a:solidFill>
              </a:rPr>
              <a:t>Explosion with2 fragments</a:t>
            </a:r>
          </a:p>
        </p:txBody>
      </p:sp>
      <p:pic>
        <p:nvPicPr>
          <p:cNvPr id="4" name="Content Placeholder 3">
            <a:extLst>
              <a:ext uri="{FF2B5EF4-FFF2-40B4-BE49-F238E27FC236}">
                <a16:creationId xmlns:a16="http://schemas.microsoft.com/office/drawing/2014/main" id="{F9857EF1-D4E9-452F-A5B9-4E14244E2204}"/>
              </a:ext>
            </a:extLst>
          </p:cNvPr>
          <p:cNvPicPr>
            <a:picLocks noGrp="1" noChangeAspect="1"/>
          </p:cNvPicPr>
          <p:nvPr>
            <p:ph idx="1"/>
          </p:nvPr>
        </p:nvPicPr>
        <p:blipFill>
          <a:blip r:embed="rId2"/>
          <a:stretch>
            <a:fillRect/>
          </a:stretch>
        </p:blipFill>
        <p:spPr>
          <a:xfrm>
            <a:off x="102311" y="2617427"/>
            <a:ext cx="9009649" cy="3618333"/>
          </a:xfrm>
          <a:prstGeom prst="rect">
            <a:avLst/>
          </a:prstGeom>
        </p:spPr>
      </p:pic>
      <p:pic>
        <p:nvPicPr>
          <p:cNvPr id="6" name="Picture 5">
            <a:extLst>
              <a:ext uri="{FF2B5EF4-FFF2-40B4-BE49-F238E27FC236}">
                <a16:creationId xmlns:a16="http://schemas.microsoft.com/office/drawing/2014/main" id="{594B2876-B414-4AC6-BAA2-023A734E2782}"/>
              </a:ext>
            </a:extLst>
          </p:cNvPr>
          <p:cNvPicPr>
            <a:picLocks noChangeAspect="1"/>
          </p:cNvPicPr>
          <p:nvPr/>
        </p:nvPicPr>
        <p:blipFill>
          <a:blip r:embed="rId3"/>
          <a:stretch>
            <a:fillRect/>
          </a:stretch>
        </p:blipFill>
        <p:spPr>
          <a:xfrm>
            <a:off x="0" y="1156482"/>
            <a:ext cx="9317959" cy="1238799"/>
          </a:xfrm>
          <a:prstGeom prst="rect">
            <a:avLst/>
          </a:prstGeom>
        </p:spPr>
      </p:pic>
      <p:sp>
        <p:nvSpPr>
          <p:cNvPr id="3" name="TextBox 2">
            <a:extLst>
              <a:ext uri="{FF2B5EF4-FFF2-40B4-BE49-F238E27FC236}">
                <a16:creationId xmlns:a16="http://schemas.microsoft.com/office/drawing/2014/main" id="{4A671373-3208-C94A-B694-AC8CABAB04B3}"/>
              </a:ext>
            </a:extLst>
          </p:cNvPr>
          <p:cNvSpPr txBox="1"/>
          <p:nvPr/>
        </p:nvSpPr>
        <p:spPr>
          <a:xfrm>
            <a:off x="341745" y="212899"/>
            <a:ext cx="1126837" cy="400110"/>
          </a:xfrm>
          <a:prstGeom prst="rect">
            <a:avLst/>
          </a:prstGeom>
          <a:noFill/>
        </p:spPr>
        <p:txBody>
          <a:bodyPr wrap="square" rtlCol="0">
            <a:spAutoFit/>
          </a:bodyPr>
          <a:lstStyle/>
          <a:p>
            <a:r>
              <a:rPr lang="en-US" sz="2000" dirty="0">
                <a:solidFill>
                  <a:srgbClr val="FF0000"/>
                </a:solidFill>
              </a:rPr>
              <a:t>8.71</a:t>
            </a:r>
          </a:p>
        </p:txBody>
      </p:sp>
    </p:spTree>
    <p:extLst>
      <p:ext uri="{BB962C8B-B14F-4D97-AF65-F5344CB8AC3E}">
        <p14:creationId xmlns:p14="http://schemas.microsoft.com/office/powerpoint/2010/main" val="3809319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Astronaut Rescue – Example 8.2</a:t>
            </a:r>
            <a:endParaRPr lang="en-IN" dirty="0"/>
          </a:p>
        </p:txBody>
      </p:sp>
      <p:sp>
        <p:nvSpPr>
          <p:cNvPr id="3" name="Content Placeholder 2"/>
          <p:cNvSpPr>
            <a:spLocks noGrp="1"/>
          </p:cNvSpPr>
          <p:nvPr>
            <p:ph sz="quarter" idx="13"/>
          </p:nvPr>
        </p:nvSpPr>
        <p:spPr>
          <a:xfrm>
            <a:off x="457200" y="1556327"/>
            <a:ext cx="6159260" cy="445002"/>
          </a:xfrm>
        </p:spPr>
        <p:txBody>
          <a:bodyPr/>
          <a:lstStyle/>
          <a:p>
            <a:r>
              <a:rPr lang="en-US" dirty="0"/>
              <a:t>Refer to the worked example on page 227.</a:t>
            </a:r>
          </a:p>
        </p:txBody>
      </p:sp>
      <p:pic>
        <p:nvPicPr>
          <p:cNvPr id="4" name="Picture 3" descr="The sketch shows before the situation vertically along the x axis with the shuttle on the left and the astronaut on the right. The astronaut is floating in space 100 m from the shuttle. M sub A = 100 kilograms. M sub W = 1.0 kilograms. System = astronaut + wrench. After the situation sketch.  The astronaut is shown moving back toward the shuttle and the wrench moving in the opposite direction away from the shuttle along the x axis. V sub w, f, x = 10.0 m over s. V sub A, f, x = question mark."/>
          <p:cNvPicPr>
            <a:picLocks noChangeAspect="1"/>
          </p:cNvPicPr>
          <p:nvPr/>
        </p:nvPicPr>
        <p:blipFill rotWithShape="1">
          <a:blip r:embed="rId2">
            <a:extLst>
              <a:ext uri="{28A0092B-C50C-407E-A947-70E740481C1C}">
                <a14:useLocalDpi xmlns:a14="http://schemas.microsoft.com/office/drawing/2010/main" val="0"/>
              </a:ext>
            </a:extLst>
          </a:blip>
          <a:srcRect b="4152"/>
          <a:stretch/>
        </p:blipFill>
        <p:spPr>
          <a:xfrm>
            <a:off x="1600200" y="2245006"/>
            <a:ext cx="5943600" cy="3193598"/>
          </a:xfrm>
          <a:prstGeom prst="rect">
            <a:avLst/>
          </a:prstGeom>
        </p:spPr>
      </p:pic>
    </p:spTree>
    <p:extLst>
      <p:ext uri="{BB962C8B-B14F-4D97-AF65-F5344CB8AC3E}">
        <p14:creationId xmlns:p14="http://schemas.microsoft.com/office/powerpoint/2010/main" val="307419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D7BC2-8DDE-46DB-BC3B-0995388FD0C2}"/>
              </a:ext>
            </a:extLst>
          </p:cNvPr>
          <p:cNvSpPr>
            <a:spLocks noGrp="1"/>
          </p:cNvSpPr>
          <p:nvPr>
            <p:ph type="title"/>
          </p:nvPr>
        </p:nvSpPr>
        <p:spPr>
          <a:xfrm>
            <a:off x="1828799" y="-272090"/>
            <a:ext cx="7127860" cy="544180"/>
          </a:xfrm>
        </p:spPr>
        <p:txBody>
          <a:bodyPr/>
          <a:lstStyle/>
          <a:p>
            <a:r>
              <a:rPr kumimoji="0" lang="en-US" sz="2000" b="1" i="0" u="none" strike="noStrike" kern="0" cap="none" spc="0" normalizeH="0" baseline="0" noProof="0" dirty="0">
                <a:ln>
                  <a:noFill/>
                </a:ln>
                <a:solidFill>
                  <a:srgbClr val="FF0000"/>
                </a:solidFill>
                <a:effectLst/>
                <a:uLnTx/>
                <a:uFillTx/>
                <a:latin typeface="Arial" panose="020B0604020202020204"/>
                <a:cs typeface="Times New Roman"/>
                <a:sym typeface="Times New Roman"/>
              </a:rPr>
              <a:t>An Astronaut Rescue – Example 8.2</a:t>
            </a:r>
            <a:endParaRPr lang="en-US" sz="2000" dirty="0">
              <a:solidFill>
                <a:srgbClr val="FF0000"/>
              </a:solidFill>
            </a:endParaRPr>
          </a:p>
        </p:txBody>
      </p:sp>
      <p:pic>
        <p:nvPicPr>
          <p:cNvPr id="5" name="Content Placeholder 4">
            <a:extLst>
              <a:ext uri="{FF2B5EF4-FFF2-40B4-BE49-F238E27FC236}">
                <a16:creationId xmlns:a16="http://schemas.microsoft.com/office/drawing/2014/main" id="{B275EDD3-CB00-4ED6-BB54-822581FFD575}"/>
              </a:ext>
            </a:extLst>
          </p:cNvPr>
          <p:cNvPicPr>
            <a:picLocks noGrp="1" noChangeAspect="1"/>
          </p:cNvPicPr>
          <p:nvPr>
            <p:ph sz="quarter" idx="13"/>
          </p:nvPr>
        </p:nvPicPr>
        <p:blipFill>
          <a:blip r:embed="rId2"/>
          <a:stretch>
            <a:fillRect/>
          </a:stretch>
        </p:blipFill>
        <p:spPr>
          <a:xfrm>
            <a:off x="275835" y="343073"/>
            <a:ext cx="8158947" cy="6543917"/>
          </a:xfrm>
        </p:spPr>
      </p:pic>
    </p:spTree>
    <p:extLst>
      <p:ext uri="{BB962C8B-B14F-4D97-AF65-F5344CB8AC3E}">
        <p14:creationId xmlns:p14="http://schemas.microsoft.com/office/powerpoint/2010/main" val="384111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364D-C6C3-0007-0342-28251D61F4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BE8236-D53D-F8FA-C64C-94EBEC306F7E}"/>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18544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1030" name="Rectangle 2"/>
          <p:cNvSpPr>
            <a:spLocks noGrp="1" noChangeArrowheads="1"/>
          </p:cNvSpPr>
          <p:nvPr>
            <p:ph type="title"/>
          </p:nvPr>
        </p:nvSpPr>
        <p:spPr/>
        <p:txBody>
          <a:bodyPr/>
          <a:lstStyle/>
          <a:p>
            <a:pPr eaLnBrk="1" hangingPunct="1"/>
            <a:r>
              <a:rPr lang="en-US" altLang="en-US" sz="3200" dirty="0">
                <a:solidFill>
                  <a:srgbClr val="FF0000"/>
                </a:solidFill>
              </a:rPr>
              <a:t>Elastic Collision</a:t>
            </a:r>
            <a:endParaRPr lang="en-US" altLang="en-US" dirty="0"/>
          </a:p>
        </p:txBody>
      </p:sp>
      <p:pic>
        <p:nvPicPr>
          <p:cNvPr id="1031" name="Picture 3" descr="FG09_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4"/>
          <p:cNvSpPr txBox="1">
            <a:spLocks noChangeArrowheads="1"/>
          </p:cNvSpPr>
          <p:nvPr/>
        </p:nvSpPr>
        <p:spPr bwMode="auto">
          <a:xfrm>
            <a:off x="228600" y="2362200"/>
            <a:ext cx="1828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b="0" baseline="-25000"/>
          </a:p>
          <a:p>
            <a:endParaRPr lang="en-US" altLang="en-US" b="0" baseline="-25000"/>
          </a:p>
        </p:txBody>
      </p:sp>
      <p:graphicFrame>
        <p:nvGraphicFramePr>
          <p:cNvPr id="1026" name="Object 5"/>
          <p:cNvGraphicFramePr>
            <a:graphicFrameLocks noChangeAspect="1"/>
          </p:cNvGraphicFramePr>
          <p:nvPr/>
        </p:nvGraphicFramePr>
        <p:xfrm>
          <a:off x="1066800" y="3048000"/>
          <a:ext cx="112713" cy="214313"/>
        </p:xfrm>
        <a:graphic>
          <a:graphicData uri="http://schemas.openxmlformats.org/presentationml/2006/ole">
            <mc:AlternateContent xmlns:mc="http://schemas.openxmlformats.org/markup-compatibility/2006">
              <mc:Choice xmlns:v="urn:schemas-microsoft-com:vml" Requires="v">
                <p:oleObj name="Equation" r:id="rId3" imgW="114151" imgH="215619" progId="Equation.3">
                  <p:embed/>
                </p:oleObj>
              </mc:Choice>
              <mc:Fallback>
                <p:oleObj name="Equation" r:id="rId3" imgW="114151" imgH="21561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048000"/>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6"/>
          <p:cNvGraphicFramePr>
            <a:graphicFrameLocks noChangeAspect="1"/>
          </p:cNvGraphicFramePr>
          <p:nvPr>
            <p:extLst>
              <p:ext uri="{D42A27DB-BD31-4B8C-83A1-F6EECF244321}">
                <p14:modId xmlns:p14="http://schemas.microsoft.com/office/powerpoint/2010/main" val="495576934"/>
              </p:ext>
            </p:extLst>
          </p:nvPr>
        </p:nvGraphicFramePr>
        <p:xfrm>
          <a:off x="1982788" y="5791200"/>
          <a:ext cx="5397500" cy="606425"/>
        </p:xfrm>
        <a:graphic>
          <a:graphicData uri="http://schemas.openxmlformats.org/presentationml/2006/ole">
            <mc:AlternateContent xmlns:mc="http://schemas.openxmlformats.org/markup-compatibility/2006">
              <mc:Choice xmlns:v="urn:schemas-microsoft-com:vml" Requires="v">
                <p:oleObj name="Equation" r:id="rId5" imgW="3492360" imgH="393480" progId="Equation.3">
                  <p:embed/>
                </p:oleObj>
              </mc:Choice>
              <mc:Fallback>
                <p:oleObj name="Equation" r:id="rId5" imgW="3492360" imgH="393480" progId="Equation.3">
                  <p:embed/>
                  <p:pic>
                    <p:nvPicPr>
                      <p:cNvPr id="0" name="Object 6"/>
                      <p:cNvPicPr>
                        <a:picLocks noChangeAspect="1" noChangeArrowheads="1"/>
                      </p:cNvPicPr>
                      <p:nvPr/>
                    </p:nvPicPr>
                    <p:blipFill>
                      <a:blip r:embed="rId6"/>
                      <a:srcRect/>
                      <a:stretch>
                        <a:fillRect/>
                      </a:stretch>
                    </p:blipFill>
                    <p:spPr bwMode="auto">
                      <a:xfrm>
                        <a:off x="1982788" y="5791200"/>
                        <a:ext cx="53975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2209800" y="5334000"/>
          <a:ext cx="4324350" cy="352425"/>
        </p:xfrm>
        <a:graphic>
          <a:graphicData uri="http://schemas.openxmlformats.org/presentationml/2006/ole">
            <mc:AlternateContent xmlns:mc="http://schemas.openxmlformats.org/markup-compatibility/2006">
              <mc:Choice xmlns:v="urn:schemas-microsoft-com:vml" Requires="v">
                <p:oleObj name="Equation" r:id="rId7" imgW="2794000" imgH="228600" progId="Equation.3">
                  <p:embed/>
                </p:oleObj>
              </mc:Choice>
              <mc:Fallback>
                <p:oleObj name="Equation" r:id="rId7" imgW="27940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5334000"/>
                        <a:ext cx="43243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3" name="Line 8"/>
          <p:cNvSpPr>
            <a:spLocks noChangeShapeType="1"/>
          </p:cNvSpPr>
          <p:nvPr/>
        </p:nvSpPr>
        <p:spPr bwMode="auto">
          <a:xfrm>
            <a:off x="1600200" y="52578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9"/>
          <p:cNvSpPr>
            <a:spLocks noChangeShapeType="1"/>
          </p:cNvSpPr>
          <p:nvPr/>
        </p:nvSpPr>
        <p:spPr bwMode="auto">
          <a:xfrm>
            <a:off x="1600200" y="6477000"/>
            <a:ext cx="609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10"/>
          <p:cNvSpPr>
            <a:spLocks noChangeShapeType="1"/>
          </p:cNvSpPr>
          <p:nvPr/>
        </p:nvSpPr>
        <p:spPr bwMode="auto">
          <a:xfrm flipH="1">
            <a:off x="1600200" y="525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11"/>
          <p:cNvSpPr>
            <a:spLocks noChangeShapeType="1"/>
          </p:cNvSpPr>
          <p:nvPr/>
        </p:nvSpPr>
        <p:spPr bwMode="auto">
          <a:xfrm>
            <a:off x="7696200" y="5257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2053"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Energy Conservation</a:t>
            </a:r>
          </a:p>
        </p:txBody>
      </p:sp>
      <p:sp>
        <p:nvSpPr>
          <p:cNvPr id="2054"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055"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graphicFrame>
        <p:nvGraphicFramePr>
          <p:cNvPr id="2050" name="Object 6"/>
          <p:cNvGraphicFramePr>
            <a:graphicFrameLocks noChangeAspect="1"/>
          </p:cNvGraphicFramePr>
          <p:nvPr/>
        </p:nvGraphicFramePr>
        <p:xfrm>
          <a:off x="4752975" y="2619375"/>
          <a:ext cx="2978150" cy="484188"/>
        </p:xfrm>
        <a:graphic>
          <a:graphicData uri="http://schemas.openxmlformats.org/presentationml/2006/ole">
            <mc:AlternateContent xmlns:mc="http://schemas.openxmlformats.org/markup-compatibility/2006">
              <mc:Choice xmlns:v="urn:schemas-microsoft-com:vml" Requires="v">
                <p:oleObj name="Equation" r:id="rId3" imgW="1460590" imgH="215840" progId="Equation.3">
                  <p:embed/>
                </p:oleObj>
              </mc:Choice>
              <mc:Fallback>
                <p:oleObj name="Equation" r:id="rId3" imgW="1460590" imgH="2158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975" y="2619375"/>
                        <a:ext cx="2978150" cy="484188"/>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4752975" y="4386263"/>
          <a:ext cx="3487738" cy="484187"/>
        </p:xfrm>
        <a:graphic>
          <a:graphicData uri="http://schemas.openxmlformats.org/presentationml/2006/ole">
            <mc:AlternateContent xmlns:mc="http://schemas.openxmlformats.org/markup-compatibility/2006">
              <mc:Choice xmlns:v="urn:schemas-microsoft-com:vml" Requires="v">
                <p:oleObj name="Equation" r:id="rId5" imgW="1714590" imgH="215840" progId="Equation.3">
                  <p:embed/>
                </p:oleObj>
              </mc:Choice>
              <mc:Fallback>
                <p:oleObj name="Equation" r:id="rId5" imgW="1714590" imgH="2158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2975" y="4386263"/>
                        <a:ext cx="3487738" cy="484187"/>
                      </a:xfrm>
                      <a:prstGeom prst="rect">
                        <a:avLst/>
                      </a:prstGeom>
                      <a:noFill/>
                      <a:ln w="762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Text Box 8"/>
          <p:cNvSpPr txBox="1">
            <a:spLocks noChangeArrowheads="1"/>
          </p:cNvSpPr>
          <p:nvPr/>
        </p:nvSpPr>
        <p:spPr bwMode="auto">
          <a:xfrm>
            <a:off x="5154613" y="5511800"/>
            <a:ext cx="3121025" cy="650875"/>
          </a:xfrm>
          <a:prstGeom prst="rect">
            <a:avLst/>
          </a:prstGeom>
          <a:solidFill>
            <a:srgbClr val="CCFFFF"/>
          </a:solidFill>
          <a:ln w="9525">
            <a:solidFill>
              <a:schemeClr val="accent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t>Loss of energy as thermal and</a:t>
            </a:r>
          </a:p>
          <a:p>
            <a:pPr eaLnBrk="1" hangingPunct="1"/>
            <a:r>
              <a:rPr lang="en-US" altLang="en-US" sz="1800"/>
              <a:t>other forms of energy</a:t>
            </a:r>
          </a:p>
        </p:txBody>
      </p:sp>
      <p:sp>
        <p:nvSpPr>
          <p:cNvPr id="2057" name="Line 9"/>
          <p:cNvSpPr>
            <a:spLocks noChangeShapeType="1"/>
          </p:cNvSpPr>
          <p:nvPr/>
        </p:nvSpPr>
        <p:spPr bwMode="auto">
          <a:xfrm flipV="1">
            <a:off x="8050213" y="4805363"/>
            <a:ext cx="17462" cy="6985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058" name="Picture 5" descr="FG09_014"/>
          <p:cNvPicPr>
            <a:picLocks noChangeAspect="1" noChangeArrowheads="1"/>
          </p:cNvPicPr>
          <p:nvPr/>
        </p:nvPicPr>
        <p:blipFill>
          <a:blip r:embed="rId7">
            <a:extLst>
              <a:ext uri="{28A0092B-C50C-407E-A947-70E740481C1C}">
                <a14:useLocalDpi xmlns:a14="http://schemas.microsoft.com/office/drawing/2010/main" val="0"/>
              </a:ext>
            </a:extLst>
          </a:blip>
          <a:srcRect l="17999" r="17999"/>
          <a:stretch>
            <a:fillRect/>
          </a:stretch>
        </p:blipFill>
        <p:spPr bwMode="auto">
          <a:xfrm>
            <a:off x="684213" y="1304925"/>
            <a:ext cx="3903662"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AutoShape 10"/>
          <p:cNvSpPr>
            <a:spLocks noChangeArrowheads="1"/>
          </p:cNvSpPr>
          <p:nvPr/>
        </p:nvSpPr>
        <p:spPr bwMode="auto">
          <a:xfrm>
            <a:off x="1074738" y="4821238"/>
            <a:ext cx="3016250" cy="1096962"/>
          </a:xfrm>
          <a:prstGeom prst="roundRect">
            <a:avLst>
              <a:gd name="adj" fmla="val 16667"/>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a:solidFill>
                <a:schemeClr val="bg1"/>
              </a:solidFill>
            </a:endParaRPr>
          </a:p>
        </p:txBody>
      </p:sp>
      <p:sp>
        <p:nvSpPr>
          <p:cNvPr id="2060" name="AutoShape 11"/>
          <p:cNvSpPr>
            <a:spLocks noChangeArrowheads="1"/>
          </p:cNvSpPr>
          <p:nvPr/>
        </p:nvSpPr>
        <p:spPr bwMode="auto">
          <a:xfrm>
            <a:off x="598488" y="3516313"/>
            <a:ext cx="3930650" cy="1096962"/>
          </a:xfrm>
          <a:prstGeom prst="roundRect">
            <a:avLst>
              <a:gd name="adj" fmla="val 16667"/>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endParaRPr lang="en-US" altLang="en-US">
              <a:solidFill>
                <a:schemeClr val="bg1"/>
              </a:solidFill>
            </a:endParaRPr>
          </a:p>
        </p:txBody>
      </p:sp>
      <p:sp>
        <p:nvSpPr>
          <p:cNvPr id="2061" name="Line 12"/>
          <p:cNvSpPr>
            <a:spLocks noChangeShapeType="1"/>
          </p:cNvSpPr>
          <p:nvPr/>
        </p:nvSpPr>
        <p:spPr bwMode="auto">
          <a:xfrm flipV="1">
            <a:off x="4051300" y="4787900"/>
            <a:ext cx="658813" cy="9207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2" name="Line 13"/>
          <p:cNvSpPr>
            <a:spLocks noChangeShapeType="1"/>
          </p:cNvSpPr>
          <p:nvPr/>
        </p:nvSpPr>
        <p:spPr bwMode="auto">
          <a:xfrm flipV="1">
            <a:off x="4354513" y="3148013"/>
            <a:ext cx="374650" cy="365125"/>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8_01_Figure.jpg"/>
          <p:cNvPicPr>
            <a:picLocks noChangeAspect="1"/>
          </p:cNvPicPr>
          <p:nvPr/>
        </p:nvPicPr>
        <p:blipFill rotWithShape="1">
          <a:blip r:embed="rId2" cstate="print">
            <a:extLst>
              <a:ext uri="{28A0092B-C50C-407E-A947-70E740481C1C}">
                <a14:useLocalDpi xmlns:a14="http://schemas.microsoft.com/office/drawing/2010/main" val="0"/>
              </a:ext>
            </a:extLst>
          </a:blip>
          <a:srcRect b="2982"/>
          <a:stretch/>
        </p:blipFill>
        <p:spPr>
          <a:xfrm>
            <a:off x="127719" y="2105957"/>
            <a:ext cx="2707166" cy="2495688"/>
          </a:xfrm>
          <a:prstGeom prst="rect">
            <a:avLst/>
          </a:prstGeom>
        </p:spPr>
      </p:pic>
      <p:sp>
        <p:nvSpPr>
          <p:cNvPr id="5" name="TextBox 4"/>
          <p:cNvSpPr txBox="1"/>
          <p:nvPr/>
        </p:nvSpPr>
        <p:spPr>
          <a:xfrm>
            <a:off x="2874397" y="1115671"/>
            <a:ext cx="2242541"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8.1	Momentum</a:t>
            </a:r>
          </a:p>
        </p:txBody>
      </p:sp>
      <mc:AlternateContent xmlns:mc="http://schemas.openxmlformats.org/markup-compatibility/2006" xmlns:a14="http://schemas.microsoft.com/office/drawing/2010/main">
        <mc:Choice Requires="a14">
          <p:sp>
            <p:nvSpPr>
              <p:cNvPr id="6" name="TextBox 5"/>
              <p:cNvSpPr txBox="1"/>
              <p:nvPr/>
            </p:nvSpPr>
            <p:spPr>
              <a:xfrm>
                <a:off x="2874397" y="1768878"/>
                <a:ext cx="5825234" cy="39126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Components of Momentum: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𝑥</m:t>
                        </m:r>
                      </m:sub>
                    </m:sSub>
                  </m:oMath>
                </a14:m>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𝑦</m:t>
                        </m:r>
                      </m:sub>
                    </m:sSub>
                  </m:oMath>
                </a14:m>
                <a:endParaRPr lang="en-US" sz="1800" b="0" dirty="0">
                  <a:solidFill>
                    <a:prstClr val="black"/>
                  </a:solidFill>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874397" y="1768878"/>
                <a:ext cx="5825234" cy="391261"/>
              </a:xfrm>
              <a:prstGeom prst="rect">
                <a:avLst/>
              </a:prstGeom>
              <a:blipFill>
                <a:blip r:embed="rId3"/>
                <a:stretch>
                  <a:fillRect l="-836" t="-6061" b="-1666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74397" y="2405408"/>
                <a:ext cx="5825234" cy="81644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Another Way of Stating Newton’s Second Law:</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rPr>
                                </m:ctrlPr>
                              </m:fPr>
                              <m:num>
                                <m:r>
                                  <a:rPr lang="en-US" sz="1800" b="0" i="1">
                                    <a:solidFill>
                                      <a:prstClr val="black"/>
                                    </a:solidFill>
                                    <a:latin typeface="Cambria Math" panose="02040503050406030204" pitchFamily="18" charset="0"/>
                                    <a:ea typeface="Cambria Math" panose="02040503050406030204" pitchFamily="18" charset="0"/>
                                  </a:rPr>
                                  <m:t>∆</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acc>
                              </m:num>
                              <m:den>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den>
                            </m:f>
                          </m:e>
                        </m:func>
                      </m:e>
                    </m:nary>
                    <m:r>
                      <a:rPr lang="en-US" sz="1800" b="0" i="1">
                        <a:solidFill>
                          <a:prstClr val="black"/>
                        </a:solidFill>
                        <a:latin typeface="Cambria Math" panose="02040503050406030204" pitchFamily="18" charset="0"/>
                        <a:cs typeface="Times New Roman" panose="020206030504050203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rPr>
                            </m:ctrlPr>
                          </m:fPr>
                          <m:nu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𝑚</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acc>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den>
                        </m:f>
                      </m:e>
                    </m:func>
                    <m:r>
                      <a:rPr lang="en-US" sz="1800" b="0" i="1">
                        <a:solidFill>
                          <a:prstClr val="black"/>
                        </a:solidFill>
                        <a:latin typeface="Cambria Math" panose="02040503050406030204" pitchFamily="18" charset="0"/>
                        <a:ea typeface="Cambria Math" panose="02040503050406030204" pitchFamily="18" charset="0"/>
                      </a:rPr>
                      <m:t>=</m:t>
                    </m:r>
                    <m:func>
                      <m:funcPr>
                        <m:ctrlPr>
                          <a:rPr lang="en-US" sz="1800" b="0" i="1">
                            <a:solidFill>
                              <a:prstClr val="black"/>
                            </a:solidFill>
                            <a:latin typeface="Cambria Math" panose="02040503050406030204" pitchFamily="18" charset="0"/>
                          </a:rPr>
                        </m:ctrlPr>
                      </m:funcPr>
                      <m:fName>
                        <m:limLow>
                          <m:limLowPr>
                            <m:ctrlPr>
                              <a:rPr lang="en-US" sz="1800" b="0" i="1">
                                <a:solidFill>
                                  <a:prstClr val="black"/>
                                </a:solidFill>
                                <a:latin typeface="Cambria Math" panose="02040503050406030204" pitchFamily="18" charset="0"/>
                              </a:rPr>
                            </m:ctrlPr>
                          </m:limLowPr>
                          <m:e>
                            <m:r>
                              <m:rPr>
                                <m:sty m:val="p"/>
                              </m:rPr>
                              <a:rPr lang="en-US" sz="1800" b="0">
                                <a:solidFill>
                                  <a:prstClr val="black"/>
                                </a:solidFill>
                                <a:latin typeface="Cambria Math" panose="02040503050406030204" pitchFamily="18" charset="0"/>
                              </a:rPr>
                              <m:t>lim</m:t>
                            </m:r>
                          </m:e>
                          <m:lim>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r>
                              <a:rPr lang="en-US" sz="1800" b="0" i="1">
                                <a:solidFill>
                                  <a:prstClr val="black"/>
                                </a:solidFill>
                                <a:latin typeface="Cambria Math" panose="02040503050406030204" pitchFamily="18" charset="0"/>
                                <a:ea typeface="Cambria Math" panose="02040503050406030204" pitchFamily="18" charset="0"/>
                              </a:rPr>
                              <m:t>→0</m:t>
                            </m:r>
                          </m:lim>
                        </m:limLow>
                      </m:fName>
                      <m:e>
                        <m:f>
                          <m:fPr>
                            <m:ctrlPr>
                              <a:rPr lang="en-US" sz="1800" b="0" i="1">
                                <a:solidFill>
                                  <a:prstClr val="black"/>
                                </a:solidFill>
                                <a:latin typeface="Cambria Math" panose="02040503050406030204" pitchFamily="18" charset="0"/>
                              </a:rPr>
                            </m:ctrlPr>
                          </m:fPr>
                          <m:num>
                            <m:r>
                              <a:rPr lang="en-US" sz="1800" b="0" i="1">
                                <a:solidFill>
                                  <a:prstClr val="black"/>
                                </a:solidFill>
                                <a:latin typeface="Cambria Math" panose="02040503050406030204" pitchFamily="18" charset="0"/>
                                <a:ea typeface="Cambria Math" panose="02040503050406030204" pitchFamily="18" charset="0"/>
                              </a:rPr>
                              <m:t>∆</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𝑝</m:t>
                                </m:r>
                              </m:e>
                            </m:acc>
                          </m:num>
                          <m:den>
                            <m:r>
                              <a:rPr lang="en-US" sz="1800" b="0" i="1">
                                <a:solidFill>
                                  <a:prstClr val="black"/>
                                </a:solidFill>
                                <a:latin typeface="Cambria Math" panose="02040503050406030204" pitchFamily="18" charset="0"/>
                                <a:ea typeface="Cambria Math" panose="02040503050406030204" pitchFamily="18" charset="0"/>
                              </a:rPr>
                              <m:t>∆</m:t>
                            </m:r>
                            <m:r>
                              <a:rPr lang="en-US" sz="1800" b="0" i="1">
                                <a:solidFill>
                                  <a:prstClr val="black"/>
                                </a:solidFill>
                                <a:latin typeface="Cambria Math" panose="02040503050406030204" pitchFamily="18" charset="0"/>
                                <a:ea typeface="Cambria Math" panose="02040503050406030204" pitchFamily="18" charset="0"/>
                              </a:rPr>
                              <m:t>𝑡</m:t>
                            </m:r>
                          </m:den>
                        </m:f>
                      </m:e>
                    </m:func>
                  </m:oMath>
                </a14:m>
                <a:endParaRPr lang="en-US" sz="1800" b="0" dirty="0">
                  <a:solidFill>
                    <a:prstClr val="black"/>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74397" y="2405408"/>
                <a:ext cx="5825234" cy="816442"/>
              </a:xfrm>
              <a:prstGeom prst="rect">
                <a:avLst/>
              </a:prstGeom>
              <a:blipFill>
                <a:blip r:embed="rId4"/>
                <a:stretch>
                  <a:fillRect l="-836" t="-8824" b="-720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74397" y="3506414"/>
                <a:ext cx="5825234" cy="1822037"/>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Multiple Particles (A, B, ….) in a System</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Net Momentum:	</a:t>
                </a:r>
                <a14:m>
                  <m:oMath xmlns:m="http://schemas.openxmlformats.org/officeDocument/2006/math">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𝑃</m:t>
                        </m:r>
                      </m:e>
                    </m:acc>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Components: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𝑃</m:t>
                        </m:r>
                      </m:e>
                      <m:sub>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𝑃</m:t>
                        </m:r>
                      </m:e>
                      <m:sub>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874397" y="3506414"/>
                <a:ext cx="5825234" cy="1822037"/>
              </a:xfrm>
              <a:prstGeom prst="rect">
                <a:avLst/>
              </a:prstGeom>
              <a:blipFill>
                <a:blip r:embed="rId5"/>
                <a:stretch>
                  <a:fillRect l="-836" t="-1329"/>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E21972BB-BC87-466B-CD0D-8BA5DE64E9FC}"/>
              </a:ext>
            </a:extLst>
          </p:cNvPr>
          <p:cNvSpPr txBox="1"/>
          <p:nvPr/>
        </p:nvSpPr>
        <p:spPr>
          <a:xfrm>
            <a:off x="712268" y="5389230"/>
            <a:ext cx="2242541" cy="461665"/>
          </a:xfrm>
          <a:prstGeom prst="rect">
            <a:avLst/>
          </a:prstGeom>
          <a:noFill/>
        </p:spPr>
        <p:txBody>
          <a:bodyPr wrap="square" rtlCol="0">
            <a:spAutoFit/>
          </a:bodyPr>
          <a:lstStyle/>
          <a:p>
            <a:r>
              <a:rPr lang="en-US" b="0" dirty="0">
                <a:solidFill>
                  <a:srgbClr val="FF0000"/>
                </a:solidFill>
              </a:rPr>
              <a:t>Unit =  kg m/s</a:t>
            </a:r>
          </a:p>
        </p:txBody>
      </p:sp>
    </p:spTree>
    <p:extLst>
      <p:ext uri="{BB962C8B-B14F-4D97-AF65-F5344CB8AC3E}">
        <p14:creationId xmlns:p14="http://schemas.microsoft.com/office/powerpoint/2010/main" val="3821119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378057" y="1327342"/>
            <a:ext cx="8001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has mass 1.00 kg and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has mass 3.00 kg. The blocks collide and stick together on a level, frictionless surface. After the collision, the kinetic energy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is</a:t>
            </a:r>
          </a:p>
        </p:txBody>
      </p:sp>
      <p:sp>
        <p:nvSpPr>
          <p:cNvPr id="135171" name="Text Box 3"/>
          <p:cNvSpPr txBox="1">
            <a:spLocks noChangeArrowheads="1"/>
          </p:cNvSpPr>
          <p:nvPr/>
        </p:nvSpPr>
        <p:spPr bwMode="auto">
          <a:xfrm>
            <a:off x="2416023" y="3045954"/>
            <a:ext cx="4343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one-ninth the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457200" marR="0" lvl="0" indent="-457200" algn="l" defTabSz="914400" rtl="0" eaLnBrk="0" fontAlgn="base" latinLnBrk="0" hangingPunct="0">
              <a:lnSpc>
                <a:spcPct val="100000"/>
              </a:lnSpc>
              <a:spcBef>
                <a:spcPct val="50000"/>
              </a:spcBef>
              <a:spcAft>
                <a:spcPct val="0"/>
              </a:spcAft>
              <a:buClrTx/>
              <a:buSzTx/>
              <a:buFont typeface="Arial" charset="0"/>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B</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one-third the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457200" marR="0" lvl="0" indent="-45720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three times the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457200" marR="0" lvl="0" indent="-45720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nine times the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a:p>
            <a:pPr marL="457200" marR="0" lvl="0" indent="-45720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the same as the KE of block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a:t>
            </a:r>
          </a:p>
        </p:txBody>
      </p:sp>
      <p:sp>
        <p:nvSpPr>
          <p:cNvPr id="135172"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Q8.7</a:t>
            </a:r>
          </a:p>
        </p:txBody>
      </p:sp>
      <p:sp>
        <p:nvSpPr>
          <p:cNvPr id="2" name="TextBox 1"/>
          <p:cNvSpPr txBox="1"/>
          <p:nvPr/>
        </p:nvSpPr>
        <p:spPr>
          <a:xfrm>
            <a:off x="2829117" y="355941"/>
            <a:ext cx="3706695" cy="584775"/>
          </a:xfrm>
          <a:prstGeom prst="rect">
            <a:avLst/>
          </a:prstGeom>
          <a:noFill/>
        </p:spPr>
        <p:txBody>
          <a:bodyPr wrap="square" rtlCol="0">
            <a:spAutoFit/>
          </a:bodyPr>
          <a:lstStyle/>
          <a:p>
            <a:r>
              <a:rPr lang="en-US" sz="3200" dirty="0">
                <a:solidFill>
                  <a:srgbClr val="FF0000"/>
                </a:solidFill>
              </a:rPr>
              <a:t>Clicker quest</a:t>
            </a:r>
            <a:r>
              <a:rPr lang="en-US" dirty="0">
                <a:solidFill>
                  <a:srgbClr val="FF0000"/>
                </a:solidFill>
              </a:rPr>
              <a:t>ion</a:t>
            </a:r>
          </a:p>
        </p:txBody>
      </p:sp>
    </p:spTree>
    <p:extLst>
      <p:ext uri="{BB962C8B-B14F-4D97-AF65-F5344CB8AC3E}">
        <p14:creationId xmlns:p14="http://schemas.microsoft.com/office/powerpoint/2010/main" val="646188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48341" y="954985"/>
            <a:ext cx="80663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3.00-kg rifle fires a 0.00500-kg bullet at a speed of 300 m/s. Which force is greater in magnitude: the force that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rifle</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exerts on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bullet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or the force that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bullet</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exerts on the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rifle?</a:t>
            </a:r>
            <a:endPar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endParaRPr>
          </a:p>
        </p:txBody>
      </p:sp>
      <p:sp>
        <p:nvSpPr>
          <p:cNvPr id="92163" name="Text Box 3"/>
          <p:cNvSpPr txBox="1">
            <a:spLocks noChangeArrowheads="1"/>
          </p:cNvSpPr>
          <p:nvPr/>
        </p:nvSpPr>
        <p:spPr bwMode="auto">
          <a:xfrm>
            <a:off x="762000" y="2971800"/>
            <a:ext cx="7239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The force that the rifle exerts on the bullet is greater.</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The force that the bullet exerts on the rifle is greater.</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C</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Both forces have the same magnitude.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The answer depends on how the rifle is held.</a:t>
            </a:r>
          </a:p>
          <a:p>
            <a:pPr marL="0" marR="0" lvl="0" indent="0" algn="l" defTabSz="914400" rtl="0" eaLnBrk="0" fontAlgn="base" latinLnBrk="0" hangingPunct="0">
              <a:lnSpc>
                <a:spcPct val="100000"/>
              </a:lnSpc>
              <a:spcBef>
                <a:spcPct val="50000"/>
              </a:spcBef>
              <a:spcAft>
                <a:spcPct val="0"/>
              </a:spcAft>
              <a:buClrTx/>
              <a:buSzTx/>
              <a:buFontTx/>
              <a:buNone/>
              <a:tabLst>
                <a:tab pos="344488"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The answer depends on how the rifle is held and on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inner workings of the rifle.</a:t>
            </a:r>
          </a:p>
        </p:txBody>
      </p:sp>
      <p:sp>
        <p:nvSpPr>
          <p:cNvPr id="92164"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Q8.3</a:t>
            </a:r>
          </a:p>
        </p:txBody>
      </p:sp>
      <p:sp>
        <p:nvSpPr>
          <p:cNvPr id="2" name="TextBox 1"/>
          <p:cNvSpPr txBox="1"/>
          <p:nvPr/>
        </p:nvSpPr>
        <p:spPr>
          <a:xfrm>
            <a:off x="2589777" y="76200"/>
            <a:ext cx="3473493" cy="584775"/>
          </a:xfrm>
          <a:prstGeom prst="rect">
            <a:avLst/>
          </a:prstGeom>
          <a:noFill/>
        </p:spPr>
        <p:txBody>
          <a:bodyPr wrap="square" rtlCol="0">
            <a:spAutoFit/>
          </a:bodyPr>
          <a:lstStyle/>
          <a:p>
            <a:r>
              <a:rPr lang="en-US" sz="3200" dirty="0">
                <a:solidFill>
                  <a:srgbClr val="FF0000"/>
                </a:solidFill>
              </a:rPr>
              <a:t>Clicker question</a:t>
            </a:r>
          </a:p>
        </p:txBody>
      </p:sp>
      <p:sp>
        <p:nvSpPr>
          <p:cNvPr id="3" name="Rectangle 2"/>
          <p:cNvSpPr/>
          <p:nvPr/>
        </p:nvSpPr>
        <p:spPr bwMode="auto">
          <a:xfrm>
            <a:off x="76200" y="76200"/>
            <a:ext cx="9144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
        <p:nvSpPr>
          <p:cNvPr id="7" name="Rectangle 6"/>
          <p:cNvSpPr/>
          <p:nvPr/>
        </p:nvSpPr>
        <p:spPr bwMode="auto">
          <a:xfrm>
            <a:off x="0" y="6098195"/>
            <a:ext cx="2136913" cy="7354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spTree>
    <p:extLst>
      <p:ext uri="{BB962C8B-B14F-4D97-AF65-F5344CB8AC3E}">
        <p14:creationId xmlns:p14="http://schemas.microsoft.com/office/powerpoint/2010/main" val="23750920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pic>
        <p:nvPicPr>
          <p:cNvPr id="3072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979988" y="739775"/>
            <a:ext cx="3538537" cy="5278438"/>
          </a:xfrm>
          <a:noFill/>
        </p:spPr>
      </p:pic>
      <p:pic>
        <p:nvPicPr>
          <p:cNvPr id="3072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4363" y="855663"/>
            <a:ext cx="3524250" cy="5211762"/>
          </a:xfrm>
          <a:noFill/>
        </p:spPr>
      </p:pic>
      <p:sp>
        <p:nvSpPr>
          <p:cNvPr id="30725" name="TextBox 7"/>
          <p:cNvSpPr txBox="1">
            <a:spLocks noChangeArrowheads="1"/>
          </p:cNvSpPr>
          <p:nvPr/>
        </p:nvSpPr>
        <p:spPr bwMode="auto">
          <a:xfrm>
            <a:off x="962025" y="298450"/>
            <a:ext cx="2312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Elastic Collision</a:t>
            </a:r>
          </a:p>
        </p:txBody>
      </p:sp>
      <p:sp>
        <p:nvSpPr>
          <p:cNvPr id="30726" name="TextBox 8"/>
          <p:cNvSpPr txBox="1">
            <a:spLocks noChangeArrowheads="1"/>
          </p:cNvSpPr>
          <p:nvPr/>
        </p:nvSpPr>
        <p:spPr bwMode="auto">
          <a:xfrm>
            <a:off x="5495925" y="211138"/>
            <a:ext cx="2535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Inelastic Collision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782684" y="1184608"/>
                <a:ext cx="7714055" cy="253704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8.4	Elastic Collision</a:t>
                </a:r>
              </a:p>
              <a:p>
                <a:pPr defTabSz="685800" fontAlgn="auto">
                  <a:spcBef>
                    <a:spcPts val="0"/>
                  </a:spcBef>
                  <a:spcAft>
                    <a:spcPts val="0"/>
                  </a:spcAft>
                </a:pPr>
                <a:r>
                  <a:rPr lang="en-US" sz="1800" b="0" dirty="0">
                    <a:solidFill>
                      <a:prstClr val="black"/>
                    </a:solidFill>
                    <a:cs typeface="Times New Roman" panose="02020603050405020304" pitchFamily="18" charset="0"/>
                  </a:rPr>
                  <a:t>	Both the Momentum and the Kinetic Energy are conserved</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Consider the elastic collision of two particles along a straight line.</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Conservation of Momentum: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Conservation of Kinetic Energy: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up>
                        <m:r>
                          <a:rPr lang="en-US" sz="1800" b="0" i="1">
                            <a:solidFill>
                              <a:prstClr val="black"/>
                            </a:solidFill>
                            <a:latin typeface="Cambria Math" panose="02040503050406030204" pitchFamily="18" charset="0"/>
                            <a:cs typeface="Times New Roman" panose="02020603050405020304" pitchFamily="18" charset="0"/>
                          </a:rPr>
                          <m:t>2</m:t>
                        </m:r>
                      </m:sup>
                    </m:sSubSup>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up>
                        <m:r>
                          <a:rPr lang="en-US" sz="1800" b="0" i="1">
                            <a:solidFill>
                              <a:prstClr val="black"/>
                            </a:solidFill>
                            <a:latin typeface="Cambria Math" panose="02040503050406030204" pitchFamily="18" charset="0"/>
                            <a:cs typeface="Times New Roman" panose="02020603050405020304" pitchFamily="18" charset="0"/>
                          </a:rPr>
                          <m:t>2</m:t>
                        </m:r>
                      </m:sup>
                    </m:sSubSup>
                  </m:oMath>
                </a14:m>
                <a:r>
                  <a:rPr lang="en-US" sz="1800" b="0" dirty="0">
                    <a:solidFill>
                      <a:prstClr val="black"/>
                    </a:solidFill>
                    <a:cs typeface="Times New Roman" panose="02020603050405020304" pitchFamily="18"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782684" y="1184608"/>
                <a:ext cx="7714055" cy="2537041"/>
              </a:xfrm>
              <a:prstGeom prst="rect">
                <a:avLst/>
              </a:prstGeom>
              <a:blipFill>
                <a:blip r:embed="rId2"/>
                <a:stretch>
                  <a:fillRect l="-552" t="-95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2683" y="3650608"/>
                <a:ext cx="7714055" cy="178722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Head-on Collision with a Stationary Object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=0</m:t>
                    </m:r>
                  </m:oMath>
                </a14:m>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Relative Velocity</a:t>
                </a: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oMath>
                </a14:m>
                <a:endParaRPr lang="en-US" sz="1800" b="0" dirty="0">
                  <a:solidFill>
                    <a:prstClr val="black"/>
                  </a:solidFill>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782683" y="3650608"/>
                <a:ext cx="7714055" cy="1787221"/>
              </a:xfrm>
              <a:prstGeom prst="rect">
                <a:avLst/>
              </a:prstGeom>
              <a:blipFill>
                <a:blip r:embed="rId3"/>
                <a:stretch>
                  <a:fillRect l="-552" t="-1695" b="-3051"/>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06099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5" y="591824"/>
            <a:ext cx="8229600" cy="337451"/>
          </a:xfrm>
        </p:spPr>
        <p:txBody>
          <a:bodyPr/>
          <a:lstStyle/>
          <a:p>
            <a:r>
              <a:rPr lang="en-US" sz="2800" dirty="0">
                <a:solidFill>
                  <a:srgbClr val="FF0000"/>
                </a:solidFill>
              </a:rPr>
              <a:t>A Solved Air Track Problem – Example 8.9   (no friction)</a:t>
            </a:r>
            <a:endParaRPr lang="en-IN" sz="2800" dirty="0">
              <a:solidFill>
                <a:srgbClr val="FF0000"/>
              </a:solidFill>
            </a:endParaRPr>
          </a:p>
        </p:txBody>
      </p:sp>
      <p:sp>
        <p:nvSpPr>
          <p:cNvPr id="3" name="Content Placeholder 2"/>
          <p:cNvSpPr>
            <a:spLocks noGrp="1"/>
          </p:cNvSpPr>
          <p:nvPr>
            <p:ph sz="quarter" idx="13"/>
          </p:nvPr>
        </p:nvSpPr>
        <p:spPr>
          <a:xfrm>
            <a:off x="726414" y="1458197"/>
            <a:ext cx="7174695" cy="470882"/>
          </a:xfrm>
        </p:spPr>
        <p:txBody>
          <a:bodyPr/>
          <a:lstStyle/>
          <a:p>
            <a:r>
              <a:rPr lang="en-US" dirty="0"/>
              <a:t>See the example on page 236. An elastic collision</a:t>
            </a:r>
            <a:endParaRPr lang="en-US" b="1" baseline="-25000" dirty="0"/>
          </a:p>
        </p:txBody>
      </p:sp>
      <p:pic>
        <p:nvPicPr>
          <p:cNvPr id="4" name="Picture 3" descr="Gliders A and B are shown moving toward each other along the horizontal x axis. Before the collision. Glider A: V sub A, m sub A = 0.50 kilograms, i = 2.0 m over s is a horizontal arrow that points from A toward B. Glider B: m sub B = 0.30 kilograms, V sub B, i = minus 2.0 m over s is a horizontal arrow that points from B to A.  After the collision. Glider A and B are moving away from each other. Glider A: V sub A, f is a horizontal arrow that points from A to the left away from B. Glider B: V sub B, f is a horizontal arrow that points from B to the right, away from A."/>
          <p:cNvPicPr>
            <a:picLocks noChangeAspect="1"/>
          </p:cNvPicPr>
          <p:nvPr/>
        </p:nvPicPr>
        <p:blipFill rotWithShape="1">
          <a:blip r:embed="rId2">
            <a:extLst>
              <a:ext uri="{28A0092B-C50C-407E-A947-70E740481C1C}">
                <a14:useLocalDpi xmlns:a14="http://schemas.microsoft.com/office/drawing/2010/main" val="0"/>
              </a:ext>
            </a:extLst>
          </a:blip>
          <a:srcRect b="4755"/>
          <a:stretch/>
        </p:blipFill>
        <p:spPr>
          <a:xfrm>
            <a:off x="1242891" y="2631906"/>
            <a:ext cx="6658218" cy="2835966"/>
          </a:xfrm>
          <a:prstGeom prst="rect">
            <a:avLst/>
          </a:prstGeom>
        </p:spPr>
      </p:pic>
      <p:sp>
        <p:nvSpPr>
          <p:cNvPr id="6" name="TextBox 5">
            <a:extLst>
              <a:ext uri="{FF2B5EF4-FFF2-40B4-BE49-F238E27FC236}">
                <a16:creationId xmlns:a16="http://schemas.microsoft.com/office/drawing/2014/main" id="{73B5FAFD-2BC0-4039-95C0-4AE4965166B3}"/>
              </a:ext>
            </a:extLst>
          </p:cNvPr>
          <p:cNvSpPr txBox="1"/>
          <p:nvPr/>
        </p:nvSpPr>
        <p:spPr>
          <a:xfrm>
            <a:off x="1178416" y="5769922"/>
            <a:ext cx="6359807" cy="605294"/>
          </a:xfrm>
          <a:prstGeom prst="rect">
            <a:avLst/>
          </a:prstGeom>
          <a:noFill/>
        </p:spPr>
        <p:txBody>
          <a:bodyPr wrap="square" rtlCol="0">
            <a:spAutoFit/>
          </a:bodyPr>
          <a:lstStyle/>
          <a:p>
            <a:r>
              <a:rPr lang="en-US" sz="2000" dirty="0">
                <a:solidFill>
                  <a:srgbClr val="FF0000"/>
                </a:solidFill>
              </a:rPr>
              <a:t>Special case  :  m </a:t>
            </a:r>
            <a:r>
              <a:rPr lang="en-US" sz="2000" baseline="-25000" dirty="0">
                <a:solidFill>
                  <a:srgbClr val="FF0000"/>
                </a:solidFill>
              </a:rPr>
              <a:t>A</a:t>
            </a:r>
            <a:r>
              <a:rPr lang="en-US" sz="2000" dirty="0">
                <a:solidFill>
                  <a:srgbClr val="FF0000"/>
                </a:solidFill>
              </a:rPr>
              <a:t> v </a:t>
            </a:r>
            <a:r>
              <a:rPr lang="en-US" sz="2000" baseline="-25000" dirty="0">
                <a:solidFill>
                  <a:srgbClr val="FF0000"/>
                </a:solidFill>
              </a:rPr>
              <a:t>A</a:t>
            </a:r>
            <a:r>
              <a:rPr lang="en-US" sz="2000" dirty="0">
                <a:solidFill>
                  <a:srgbClr val="FF0000"/>
                </a:solidFill>
              </a:rPr>
              <a:t> = m </a:t>
            </a:r>
            <a:r>
              <a:rPr lang="en-US" sz="2000" baseline="-25000" dirty="0">
                <a:solidFill>
                  <a:srgbClr val="FF0000"/>
                </a:solidFill>
              </a:rPr>
              <a:t>B</a:t>
            </a:r>
            <a:r>
              <a:rPr lang="en-US" sz="2000" dirty="0">
                <a:solidFill>
                  <a:srgbClr val="FF0000"/>
                </a:solidFill>
              </a:rPr>
              <a:t> v </a:t>
            </a:r>
            <a:r>
              <a:rPr lang="en-US" sz="2000" baseline="-25000" dirty="0">
                <a:solidFill>
                  <a:srgbClr val="FF0000"/>
                </a:solidFill>
              </a:rPr>
              <a:t>B</a:t>
            </a:r>
            <a:r>
              <a:rPr lang="en-US" sz="2000" dirty="0">
                <a:solidFill>
                  <a:srgbClr val="FF0000"/>
                </a:solidFill>
              </a:rPr>
              <a:t>        K </a:t>
            </a:r>
            <a:r>
              <a:rPr lang="en-US" sz="2000" baseline="-25000" dirty="0">
                <a:solidFill>
                  <a:srgbClr val="FF0000"/>
                </a:solidFill>
              </a:rPr>
              <a:t>f</a:t>
            </a:r>
            <a:r>
              <a:rPr lang="en-US" sz="2000" dirty="0">
                <a:solidFill>
                  <a:srgbClr val="FF0000"/>
                </a:solidFill>
              </a:rPr>
              <a:t> = K </a:t>
            </a:r>
            <a:r>
              <a:rPr lang="en-US" sz="2000" baseline="-25000" dirty="0">
                <a:solidFill>
                  <a:srgbClr val="FF0000"/>
                </a:solidFill>
              </a:rPr>
              <a:t>A</a:t>
            </a:r>
            <a:r>
              <a:rPr lang="en-US" sz="2000" dirty="0">
                <a:solidFill>
                  <a:srgbClr val="FF0000"/>
                </a:solidFill>
              </a:rPr>
              <a:t> +  K </a:t>
            </a:r>
            <a:r>
              <a:rPr lang="en-US" sz="2000" baseline="-25000" dirty="0">
                <a:solidFill>
                  <a:srgbClr val="FF0000"/>
                </a:solidFill>
              </a:rPr>
              <a:t>B</a:t>
            </a:r>
            <a:r>
              <a:rPr lang="en-US" sz="2000" dirty="0">
                <a:solidFill>
                  <a:srgbClr val="FF0000"/>
                </a:solidFill>
              </a:rPr>
              <a:t> = U </a:t>
            </a:r>
            <a:r>
              <a:rPr lang="en-US" sz="2000" baseline="-25000" dirty="0">
                <a:solidFill>
                  <a:srgbClr val="FF0000"/>
                </a:solidFill>
              </a:rPr>
              <a:t>f                                in the after situation when initially compressed and at rest</a:t>
            </a:r>
          </a:p>
        </p:txBody>
      </p:sp>
    </p:spTree>
    <p:extLst>
      <p:ext uri="{BB962C8B-B14F-4D97-AF65-F5344CB8AC3E}">
        <p14:creationId xmlns:p14="http://schemas.microsoft.com/office/powerpoint/2010/main" val="36164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770860" y="0"/>
            <a:ext cx="7772400" cy="1143000"/>
          </a:xfrm>
        </p:spPr>
        <p:txBody>
          <a:bodyPr/>
          <a:lstStyle/>
          <a:p>
            <a:pPr eaLnBrk="1" hangingPunct="1"/>
            <a:r>
              <a:rPr lang="en-US" altLang="en-US" dirty="0">
                <a:solidFill>
                  <a:srgbClr val="FF0000"/>
                </a:solidFill>
              </a:rPr>
              <a:t>Elastic Collision on a air track</a:t>
            </a:r>
          </a:p>
        </p:txBody>
      </p:sp>
      <p:pic>
        <p:nvPicPr>
          <p:cNvPr id="2" name="Picture 1"/>
          <p:cNvPicPr>
            <a:picLocks noChangeAspect="1"/>
          </p:cNvPicPr>
          <p:nvPr/>
        </p:nvPicPr>
        <p:blipFill>
          <a:blip r:embed="rId2"/>
          <a:stretch>
            <a:fillRect/>
          </a:stretch>
        </p:blipFill>
        <p:spPr>
          <a:xfrm>
            <a:off x="1797789" y="1589235"/>
            <a:ext cx="5389820" cy="499575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17_Figure.jpg"/>
          <p:cNvPicPr>
            <a:picLocks noChangeAspect="1"/>
          </p:cNvPicPr>
          <p:nvPr/>
        </p:nvPicPr>
        <p:blipFill rotWithShape="1">
          <a:blip r:embed="rId2" cstate="print">
            <a:extLst>
              <a:ext uri="{28A0092B-C50C-407E-A947-70E740481C1C}">
                <a14:useLocalDpi xmlns:a14="http://schemas.microsoft.com/office/drawing/2010/main" val="0"/>
              </a:ext>
            </a:extLst>
          </a:blip>
          <a:srcRect b="4755"/>
          <a:stretch/>
        </p:blipFill>
        <p:spPr>
          <a:xfrm>
            <a:off x="4114800" y="1033566"/>
            <a:ext cx="4862210" cy="2070983"/>
          </a:xfrm>
          <a:prstGeom prst="rect">
            <a:avLst/>
          </a:prstGeom>
        </p:spPr>
      </p:pic>
      <mc:AlternateContent xmlns:mc="http://schemas.openxmlformats.org/markup-compatibility/2006" xmlns:a14="http://schemas.microsoft.com/office/drawing/2010/main">
        <mc:Choice Requires="a14">
          <p:sp>
            <p:nvSpPr>
              <p:cNvPr id="2" name="TextBox 1"/>
              <p:cNvSpPr txBox="1"/>
              <p:nvPr/>
            </p:nvSpPr>
            <p:spPr>
              <a:xfrm>
                <a:off x="203348" y="3229640"/>
                <a:ext cx="8731988" cy="2531206"/>
              </a:xfrm>
              <a:prstGeom prst="rect">
                <a:avLst/>
              </a:prstGeom>
              <a:noFill/>
              <a:ln>
                <a:solidFill>
                  <a:schemeClr val="accent1">
                    <a:shade val="50000"/>
                  </a:schemeClr>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Conservation of Momentum: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Conservation of Kinetic Energy:	</a:t>
                </a:r>
                <a14:m>
                  <m:oMath xmlns:m="http://schemas.openxmlformats.org/officeDocument/2006/math">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1</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2</m:t>
                        </m:r>
                      </m:sup>
                    </m:sSubSup>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Relative Velocities: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(3)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sub>
                        </m:sSub>
                      </m:e>
                    </m:d>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Substitute into (1) to solve for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Then, calculate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sub>
                    </m:sSub>
                  </m:oMath>
                </a14:m>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using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03348" y="3229640"/>
                <a:ext cx="8731988" cy="2531206"/>
              </a:xfrm>
              <a:prstGeom prst="rect">
                <a:avLst/>
              </a:prstGeom>
              <a:blipFill>
                <a:blip r:embed="rId3"/>
                <a:stretch>
                  <a:fillRect l="-488" t="-1199"/>
                </a:stretch>
              </a:blipFill>
              <a:ln>
                <a:solidFill>
                  <a:schemeClr val="accent1">
                    <a:shade val="50000"/>
                  </a:schemeClr>
                </a:solidFill>
              </a:ln>
            </p:spPr>
            <p:txBody>
              <a:bodyPr/>
              <a:lstStyle/>
              <a:p>
                <a:r>
                  <a:rPr lang="en-US">
                    <a:noFill/>
                  </a:rPr>
                  <a:t> </a:t>
                </a:r>
              </a:p>
            </p:txBody>
          </p:sp>
        </mc:Fallback>
      </mc:AlternateContent>
      <p:sp>
        <p:nvSpPr>
          <p:cNvPr id="3" name="TextBox 2"/>
          <p:cNvSpPr txBox="1"/>
          <p:nvPr/>
        </p:nvSpPr>
        <p:spPr>
          <a:xfrm>
            <a:off x="135566" y="1029579"/>
            <a:ext cx="3218125" cy="646331"/>
          </a:xfrm>
          <a:prstGeom prst="rect">
            <a:avLst/>
          </a:prstGeom>
          <a:noFill/>
          <a:ln>
            <a:solidFill>
              <a:schemeClr val="accent1">
                <a:shade val="50000"/>
              </a:schemeClr>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Elastic Collision on an Air Track</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Example 8.9 on page 234</a:t>
            </a:r>
          </a:p>
        </p:txBody>
      </p:sp>
    </p:spTree>
    <p:extLst>
      <p:ext uri="{BB962C8B-B14F-4D97-AF65-F5344CB8AC3E}">
        <p14:creationId xmlns:p14="http://schemas.microsoft.com/office/powerpoint/2010/main" val="185053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036674" y="-74429"/>
            <a:ext cx="7772400" cy="61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b="0" kern="0" dirty="0">
                <a:solidFill>
                  <a:srgbClr val="FF0000"/>
                </a:solidFill>
              </a:rPr>
              <a:t>Elastic Collision on an air track</a:t>
            </a:r>
          </a:p>
        </p:txBody>
      </p:sp>
      <mc:AlternateContent xmlns:mc="http://schemas.openxmlformats.org/markup-compatibility/2006" xmlns:a14="http://schemas.microsoft.com/office/drawing/2010/main">
        <mc:Choice Requires="a14">
          <p:sp>
            <p:nvSpPr>
              <p:cNvPr id="9" name="TextBox 8"/>
              <p:cNvSpPr txBox="1"/>
              <p:nvPr/>
            </p:nvSpPr>
            <p:spPr>
              <a:xfrm>
                <a:off x="196702" y="734657"/>
                <a:ext cx="8521996" cy="6221127"/>
              </a:xfrm>
              <a:prstGeom prst="rect">
                <a:avLst/>
              </a:prstGeom>
              <a:noFill/>
            </p:spPr>
            <p:txBody>
              <a:bodyPr wrap="square" lIns="0" tIns="0" rIns="0" bIns="0" rtlCol="0">
                <a:spAutoFit/>
              </a:bodyPr>
              <a:lstStyle/>
              <a:p>
                <a:r>
                  <a:rPr lang="en-US" sz="1600" b="0" dirty="0">
                    <a:solidFill>
                      <a:srgbClr val="000000"/>
                    </a:solidFill>
                  </a:rPr>
                  <a:t>Momentum conservation;</a:t>
                </a:r>
              </a:p>
              <a:p>
                <a:pPr/>
                <a14:m>
                  <m:oMathPara xmlns:m="http://schemas.openxmlformats.org/officeDocument/2006/math">
                    <m:oMathParaPr>
                      <m:jc m:val="centerGroup"/>
                    </m:oMathParaPr>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𝑨</m:t>
                          </m:r>
                        </m:sub>
                      </m:sSub>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𝑨𝒊</m:t>
                          </m:r>
                        </m:sub>
                      </m:sSub>
                      <m:r>
                        <a:rPr lang="en-US" sz="1600" i="1" smtClean="0">
                          <a:solidFill>
                            <a:srgbClr val="000000"/>
                          </a:solidFill>
                          <a:latin typeface="Cambria Math" panose="02040503050406030204" pitchFamily="18" charset="0"/>
                        </a:rPr>
                        <m:t>+</m:t>
                      </m:r>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𝑩</m:t>
                          </m:r>
                        </m:sub>
                      </m:sSub>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𝑩𝒊</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m:t>
                          </m:r>
                          <m:r>
                            <a:rPr lang="en-US" sz="1600" i="1" smtClean="0">
                              <a:solidFill>
                                <a:srgbClr val="000000"/>
                              </a:solidFill>
                              <a:latin typeface="Cambria Math" panose="02040503050406030204" pitchFamily="18" charset="0"/>
                            </a:rPr>
                            <m:t>𝒇</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r>
                            <a:rPr lang="en-US" sz="1600" i="1" smtClean="0">
                              <a:solidFill>
                                <a:srgbClr val="000000"/>
                              </a:solidFill>
                              <a:latin typeface="Cambria Math" panose="02040503050406030204" pitchFamily="18" charset="0"/>
                            </a:rPr>
                            <m:t>𝒇</m:t>
                          </m:r>
                        </m:sub>
                      </m:sSub>
                    </m:oMath>
                  </m:oMathPara>
                </a14:m>
                <a:endParaRPr lang="en-US" sz="1600" dirty="0">
                  <a:solidFill>
                    <a:srgbClr val="000000"/>
                  </a:solidFill>
                </a:endParaRPr>
              </a:p>
              <a:p>
                <a:pPr marL="342900" indent="-342900">
                  <a:buFont typeface="Wingdings" panose="05000000000000000000" pitchFamily="2" charset="2"/>
                  <a:buChar char="à"/>
                </a:pPr>
                <a14:m>
                  <m:oMath xmlns:m="http://schemas.openxmlformats.org/officeDocument/2006/math">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𝟓</m:t>
                    </m:r>
                    <m:r>
                      <a:rPr lang="en-US" sz="1600" i="1" smtClean="0">
                        <a:solidFill>
                          <a:srgbClr val="000000"/>
                        </a:solidFill>
                        <a:latin typeface="Cambria Math" panose="02040503050406030204" pitchFamily="18" charset="0"/>
                      </a:rPr>
                      <m:t>𝒌𝒈</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𝟐</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𝒎</m:t>
                        </m:r>
                      </m:num>
                      <m:den>
                        <m:r>
                          <a:rPr lang="en-US" sz="1600" i="1" smtClean="0">
                            <a:solidFill>
                              <a:srgbClr val="000000"/>
                            </a:solidFill>
                            <a:latin typeface="Cambria Math" panose="02040503050406030204" pitchFamily="18" charset="0"/>
                          </a:rPr>
                          <m:t>𝒔</m:t>
                        </m:r>
                      </m:den>
                    </m:f>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𝟑</m:t>
                    </m:r>
                    <m:r>
                      <a:rPr lang="en-US" sz="1600" i="1" smtClean="0">
                        <a:solidFill>
                          <a:srgbClr val="000000"/>
                        </a:solidFill>
                        <a:latin typeface="Cambria Math" panose="02040503050406030204" pitchFamily="18" charset="0"/>
                      </a:rPr>
                      <m:t>𝒌𝒈</m:t>
                    </m:r>
                    <m:r>
                      <a:rPr lang="en-US" sz="1600" i="1" smtClean="0">
                        <a:solidFill>
                          <a:srgbClr val="000000"/>
                        </a:solidFill>
                        <a:latin typeface="Cambria Math" panose="02040503050406030204" pitchFamily="18" charset="0"/>
                      </a:rPr>
                      <m:t>∗</m:t>
                    </m:r>
                    <m:d>
                      <m:dPr>
                        <m:ctrlPr>
                          <a:rPr lang="en-US" sz="160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𝟐</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𝒎</m:t>
                            </m:r>
                          </m:num>
                          <m:den>
                            <m:r>
                              <a:rPr lang="en-US" sz="1600" i="1" smtClean="0">
                                <a:solidFill>
                                  <a:srgbClr val="000000"/>
                                </a:solidFill>
                                <a:latin typeface="Cambria Math" panose="02040503050406030204" pitchFamily="18" charset="0"/>
                              </a:rPr>
                              <m:t>𝒔</m:t>
                            </m:r>
                          </m:den>
                        </m:f>
                      </m:e>
                    </m:d>
                    <m:r>
                      <a:rPr lang="en-US" sz="1600" i="1" smtClean="0">
                        <a:solidFill>
                          <a:srgbClr val="000000"/>
                        </a:solidFill>
                        <a:latin typeface="Cambria Math" panose="02040503050406030204" pitchFamily="18" charset="0"/>
                      </a:rPr>
                      <m:t>=</m:t>
                    </m:r>
                    <m:d>
                      <m:dPr>
                        <m:ctrlPr>
                          <a:rPr lang="en-US" sz="160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𝟓</m:t>
                        </m:r>
                        <m:r>
                          <a:rPr lang="en-US" sz="1600" i="1" smtClean="0">
                            <a:solidFill>
                              <a:srgbClr val="000000"/>
                            </a:solidFill>
                            <a:latin typeface="Cambria Math" panose="02040503050406030204" pitchFamily="18" charset="0"/>
                          </a:rPr>
                          <m:t>𝒌𝒈</m:t>
                        </m:r>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r>
                      <a:rPr lang="en-US" sz="1600" i="1" smtClean="0">
                        <a:solidFill>
                          <a:srgbClr val="000000"/>
                        </a:solidFill>
                        <a:latin typeface="Cambria Math" panose="02040503050406030204" pitchFamily="18" charset="0"/>
                      </a:rPr>
                      <m:t>+</m:t>
                    </m:r>
                    <m:d>
                      <m:dPr>
                        <m:ctrlPr>
                          <a:rPr lang="en-US" sz="160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𝟑</m:t>
                        </m:r>
                        <m:r>
                          <a:rPr lang="en-US" sz="1600" i="1" smtClean="0">
                            <a:solidFill>
                              <a:srgbClr val="000000"/>
                            </a:solidFill>
                            <a:latin typeface="Cambria Math" panose="02040503050406030204" pitchFamily="18" charset="0"/>
                          </a:rPr>
                          <m:t>𝒌𝒈</m:t>
                        </m:r>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𝑩𝒇</m:t>
                        </m:r>
                      </m:sub>
                    </m:sSub>
                    <m:r>
                      <a:rPr lang="en-US" sz="160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𝟒</m:t>
                    </m:r>
                    <m:r>
                      <a:rPr lang="en-US" sz="1600" i="1" smtClean="0">
                        <a:solidFill>
                          <a:srgbClr val="000000"/>
                        </a:solidFill>
                        <a:latin typeface="Cambria Math" panose="02040503050406030204" pitchFamily="18" charset="0"/>
                      </a:rPr>
                      <m:t>𝒌𝒈</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oMath>
                </a14:m>
                <a:endParaRPr lang="en-US" sz="1600" dirty="0">
                  <a:solidFill>
                    <a:srgbClr val="000000"/>
                  </a:solidFill>
                </a:endParaRPr>
              </a:p>
              <a:p>
                <a:endParaRPr lang="en-US" sz="1600" b="0" dirty="0">
                  <a:solidFill>
                    <a:srgbClr val="000000"/>
                  </a:solidFill>
                </a:endParaRPr>
              </a:p>
              <a:p>
                <a:r>
                  <a:rPr lang="en-US" sz="1600" b="0" dirty="0">
                    <a:solidFill>
                      <a:srgbClr val="000000"/>
                    </a:solidFill>
                  </a:rPr>
                  <a:t>Note: Relative velocity changes sign in an elastic collision.</a:t>
                </a:r>
              </a:p>
              <a:p>
                <a:pPr/>
                <a14:m>
                  <m:oMathPara xmlns:m="http://schemas.openxmlformats.org/officeDocument/2006/math">
                    <m:oMathParaPr>
                      <m:jc m:val="centerGroup"/>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𝑩𝒇</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r>
                        <a:rPr lang="en-US" sz="1600" i="1" smtClean="0">
                          <a:solidFill>
                            <a:srgbClr val="000000"/>
                          </a:solidFill>
                          <a:latin typeface="Cambria Math" panose="02040503050406030204" pitchFamily="18" charset="0"/>
                        </a:rPr>
                        <m:t>=−</m:t>
                      </m:r>
                      <m:d>
                        <m:dPr>
                          <m:ctrlPr>
                            <a:rPr lang="en-US" sz="1600" i="1" smtClean="0">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r>
                                <a:rPr lang="en-US" sz="1600" i="1" smtClean="0">
                                  <a:solidFill>
                                    <a:srgbClr val="000000"/>
                                  </a:solidFill>
                                  <a:latin typeface="Cambria Math" panose="02040503050406030204" pitchFamily="18" charset="0"/>
                                </a:rPr>
                                <m:t>𝒊</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m:t>
                              </m:r>
                              <m:r>
                                <a:rPr lang="en-US" sz="1600" i="1" smtClean="0">
                                  <a:solidFill>
                                    <a:srgbClr val="000000"/>
                                  </a:solidFill>
                                  <a:latin typeface="Cambria Math" panose="02040503050406030204" pitchFamily="18" charset="0"/>
                                </a:rPr>
                                <m:t>𝒊</m:t>
                              </m:r>
                            </m:sub>
                          </m:sSub>
                        </m:e>
                      </m:d>
                      <m:r>
                        <a:rPr lang="en-US" sz="1600" i="1" smtClean="0">
                          <a:solidFill>
                            <a:srgbClr val="000000"/>
                          </a:solidFill>
                          <a:latin typeface="Cambria Math" panose="02040503050406030204" pitchFamily="18" charset="0"/>
                        </a:rPr>
                        <m:t>=−</m:t>
                      </m:r>
                      <m:d>
                        <m:dPr>
                          <m:ctrlPr>
                            <a:rPr lang="en-US" sz="160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𝟐</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𝒎</m:t>
                              </m:r>
                            </m:num>
                            <m:den>
                              <m:r>
                                <a:rPr lang="en-US" sz="1600" i="1" smtClean="0">
                                  <a:solidFill>
                                    <a:srgbClr val="000000"/>
                                  </a:solidFill>
                                  <a:latin typeface="Cambria Math" panose="02040503050406030204" pitchFamily="18" charset="0"/>
                                </a:rPr>
                                <m:t>𝒔</m:t>
                              </m:r>
                            </m:den>
                          </m:f>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𝟐</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e>
                      </m:d>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𝟒</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oMath>
                  </m:oMathPara>
                </a14:m>
                <a:endParaRPr lang="en-US" sz="1600" b="0" dirty="0">
                  <a:solidFill>
                    <a:srgbClr val="000000"/>
                  </a:solidFill>
                </a:endParaRPr>
              </a:p>
              <a:p>
                <a:r>
                  <a:rPr lang="en-US" sz="1600" b="0" dirty="0">
                    <a:solidFill>
                      <a:srgbClr val="000000"/>
                    </a:solidFill>
                  </a:rPr>
                  <a:t>Now;</a:t>
                </a:r>
              </a:p>
              <a:p>
                <a:pPr/>
                <a14:m>
                  <m:oMathPara xmlns:m="http://schemas.openxmlformats.org/officeDocument/2006/math">
                    <m:oMathParaPr>
                      <m:jc m:val="centerGroup"/>
                    </m:oMathParaPr>
                    <m:oMath xmlns:m="http://schemas.openxmlformats.org/officeDocument/2006/math">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𝟓</m:t>
                          </m:r>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r>
                        <a:rPr lang="en-US" sz="1600" i="1">
                          <a:solidFill>
                            <a:srgbClr val="000000"/>
                          </a:solidFill>
                          <a:latin typeface="Cambria Math" panose="02040503050406030204" pitchFamily="18" charset="0"/>
                        </a:rPr>
                        <m:t>+</m:t>
                      </m:r>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𝟑</m:t>
                          </m:r>
                        </m:e>
                      </m:d>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𝑩𝒇</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𝟒</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oMath>
                  </m:oMathPara>
                </a14:m>
                <a:endParaRPr lang="en-US" sz="1600" b="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𝑩𝒇</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𝟒</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sSub>
                        <m:sSubPr>
                          <m:ctrlPr>
                            <a:rPr lang="en-US" sz="1600" i="1">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𝑩𝒇</m:t>
                          </m:r>
                        </m:sub>
                      </m:sSub>
                      <m:r>
                        <a:rPr lang="en-US" sz="1600" i="1" smtClean="0">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𝟒</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𝟎</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oMath>
                  </m:oMathPara>
                </a14:m>
                <a:endParaRPr lang="en-US" sz="1600" b="0" dirty="0">
                  <a:solidFill>
                    <a:srgbClr val="000000"/>
                  </a:solidFill>
                </a:endParaRPr>
              </a:p>
              <a:p>
                <a:endParaRPr lang="en-US" sz="1600" b="0" dirty="0">
                  <a:solidFill>
                    <a:srgbClr val="000000"/>
                  </a:solidFill>
                </a:endParaRPr>
              </a:p>
              <a:p>
                <a:endParaRPr lang="en-US" sz="1600" b="0" dirty="0">
                  <a:solidFill>
                    <a:srgbClr val="000000"/>
                  </a:solidFill>
                </a:endParaRPr>
              </a:p>
              <a:p>
                <a:pPr/>
                <a14:m>
                  <m:oMathPara xmlns:m="http://schemas.openxmlformats.org/officeDocument/2006/math">
                    <m:oMathParaPr>
                      <m:jc m:val="centerGroup"/>
                    </m:oMathParaPr>
                    <m:oMath xmlns:m="http://schemas.openxmlformats.org/officeDocument/2006/math">
                      <m:bar>
                        <m:barPr>
                          <m:pos m:val="top"/>
                          <m:ctrlPr>
                            <a:rPr lang="en-US" sz="2000" b="0" i="1" smtClean="0">
                              <a:solidFill>
                                <a:srgbClr val="000000"/>
                              </a:solidFill>
                              <a:latin typeface="Cambria Math" panose="02040503050406030204" pitchFamily="18" charset="0"/>
                            </a:rPr>
                          </m:ctrlPr>
                        </m:barPr>
                        <m:e>
                          <m:r>
                            <a:rPr lang="en-US" sz="2000" i="1" smtClean="0">
                              <a:solidFill>
                                <a:srgbClr val="000000"/>
                              </a:solidFill>
                              <a:latin typeface="Cambria Math" panose="02040503050406030204" pitchFamily="18" charset="0"/>
                            </a:rPr>
                            <m:t>     </m:t>
                          </m:r>
                          <m:r>
                            <a:rPr lang="en-US" sz="2000" i="1" smtClean="0">
                              <a:solidFill>
                                <a:srgbClr val="000000"/>
                              </a:solidFill>
                              <a:latin typeface="Cambria Math" panose="02040503050406030204" pitchFamily="18" charset="0"/>
                            </a:rPr>
                            <m:t>𝟎</m:t>
                          </m:r>
                          <m:r>
                            <a:rPr lang="en-US" sz="2000" i="1" smtClean="0">
                              <a:solidFill>
                                <a:srgbClr val="000000"/>
                              </a:solidFill>
                              <a:latin typeface="Cambria Math" panose="02040503050406030204" pitchFamily="18" charset="0"/>
                            </a:rPr>
                            <m:t> + </m:t>
                          </m:r>
                          <m:r>
                            <a:rPr lang="en-US" sz="2000" i="1" smtClean="0">
                              <a:solidFill>
                                <a:srgbClr val="000000"/>
                              </a:solidFill>
                              <a:latin typeface="Cambria Math" panose="02040503050406030204" pitchFamily="18" charset="0"/>
                            </a:rPr>
                            <m:t>𝟎</m:t>
                          </m:r>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𝟖</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𝑩𝒇</m:t>
                              </m:r>
                            </m:sub>
                          </m:sSub>
                          <m:r>
                            <a:rPr lang="en-US" sz="2000" i="1" smtClean="0">
                              <a:solidFill>
                                <a:srgbClr val="000000"/>
                              </a:solidFill>
                              <a:latin typeface="Cambria Math" panose="02040503050406030204" pitchFamily="18" charset="0"/>
                            </a:rPr>
                            <m:t> = </m:t>
                          </m:r>
                          <m:r>
                            <a:rPr lang="en-US" sz="2000" i="1" smtClean="0">
                              <a:solidFill>
                                <a:srgbClr val="000000"/>
                              </a:solidFill>
                              <a:latin typeface="Cambria Math" panose="02040503050406030204" pitchFamily="18" charset="0"/>
                            </a:rPr>
                            <m:t>𝟐</m:t>
                          </m:r>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𝟒</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𝒎</m:t>
                              </m:r>
                            </m:num>
                            <m:den>
                              <m:r>
                                <a:rPr lang="en-US" sz="2000" i="1">
                                  <a:solidFill>
                                    <a:srgbClr val="000000"/>
                                  </a:solidFill>
                                  <a:latin typeface="Cambria Math" panose="02040503050406030204" pitchFamily="18" charset="0"/>
                                </a:rPr>
                                <m:t>𝒔</m:t>
                              </m:r>
                            </m:den>
                          </m:f>
                          <m:r>
                            <a:rPr lang="en-US" sz="2000" b="0" i="1" smtClean="0">
                              <a:solidFill>
                                <a:srgbClr val="000000"/>
                              </a:solidFill>
                              <a:latin typeface="Cambria Math" panose="02040503050406030204" pitchFamily="18" charset="0"/>
                            </a:rPr>
                            <m:t>        </m:t>
                          </m:r>
                        </m:e>
                      </m:bar>
                    </m:oMath>
                  </m:oMathPara>
                </a14:m>
                <a:endParaRPr lang="en-US" sz="2000" b="0" dirty="0">
                  <a:solidFill>
                    <a:srgbClr val="000000"/>
                  </a:solidFill>
                </a:endParaRPr>
              </a:p>
              <a:p>
                <a:endParaRPr lang="en-US" sz="1600" b="0" dirty="0">
                  <a:solidFill>
                    <a:srgbClr val="000000"/>
                  </a:solidFill>
                </a:endParaRPr>
              </a:p>
              <a:p>
                <a:endParaRPr lang="en-US" sz="1600" b="0" dirty="0">
                  <a:solidFill>
                    <a:srgbClr val="000000"/>
                  </a:solidFill>
                </a:endParaRPr>
              </a:p>
              <a:p>
                <a:endParaRPr lang="en-US" sz="1600" b="0" dirty="0">
                  <a:solidFill>
                    <a:srgbClr val="000000"/>
                  </a:solidFill>
                </a:endParaRPr>
              </a:p>
              <a:p>
                <a:r>
                  <a:rPr lang="en-US" sz="1600" b="0" dirty="0">
                    <a:solidFill>
                      <a:srgbClr val="000000"/>
                    </a:solidFill>
                  </a:rPr>
                  <a:t>Kinetic energy in elastic collision (energy conservation as expected);</a:t>
                </a:r>
              </a:p>
              <a:p>
                <a:pPr/>
                <a14:m>
                  <m:oMathPara xmlns:m="http://schemas.openxmlformats.org/officeDocument/2006/math">
                    <m:oMathParaPr>
                      <m:jc m:val="centerGroup"/>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𝑲</m:t>
                          </m:r>
                        </m:e>
                        <m:sub>
                          <m:r>
                            <a:rPr lang="en-US" sz="1600" i="1" smtClean="0">
                              <a:solidFill>
                                <a:srgbClr val="000000"/>
                              </a:solidFill>
                              <a:latin typeface="Cambria Math" panose="02040503050406030204" pitchFamily="18" charset="0"/>
                            </a:rPr>
                            <m:t>𝒊</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m:t>
                              </m:r>
                              <m:r>
                                <a:rPr lang="en-US" sz="1600" i="1" smtClean="0">
                                  <a:solidFill>
                                    <a:srgbClr val="000000"/>
                                  </a:solidFill>
                                  <a:latin typeface="Cambria Math" panose="02040503050406030204" pitchFamily="18" charset="0"/>
                                </a:rPr>
                                <m:t>𝒊</m:t>
                              </m:r>
                            </m:sub>
                          </m:sSub>
                        </m:e>
                        <m:sup>
                          <m:r>
                            <a:rPr lang="en-US" sz="1600" i="1">
                              <a:solidFill>
                                <a:srgbClr val="000000"/>
                              </a:solidFill>
                              <a:latin typeface="Cambria Math" panose="02040503050406030204" pitchFamily="18" charset="0"/>
                            </a:rPr>
                            <m:t>𝟐</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r>
                                <a:rPr lang="en-US" sz="1600" i="1" smtClean="0">
                                  <a:solidFill>
                                    <a:srgbClr val="000000"/>
                                  </a:solidFill>
                                  <a:latin typeface="Cambria Math" panose="02040503050406030204" pitchFamily="18" charset="0"/>
                                </a:rPr>
                                <m:t>𝒊</m:t>
                              </m:r>
                            </m:sub>
                          </m:sSub>
                        </m:e>
                        <m:sup>
                          <m:r>
                            <a:rPr lang="en-US" sz="1600" i="1">
                              <a:solidFill>
                                <a:srgbClr val="000000"/>
                              </a:solidFill>
                              <a:latin typeface="Cambria Math" panose="02040503050406030204" pitchFamily="18" charset="0"/>
                            </a:rPr>
                            <m:t>𝟐</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𝟓</m:t>
                          </m:r>
                          <m:r>
                            <a:rPr lang="en-US" sz="1600" i="1">
                              <a:solidFill>
                                <a:srgbClr val="000000"/>
                              </a:solidFill>
                              <a:latin typeface="Cambria Math" panose="02040503050406030204" pitchFamily="18" charset="0"/>
                            </a:rPr>
                            <m:t>𝒌𝒈</m:t>
                          </m:r>
                        </m:e>
                      </m:d>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𝟐</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e>
                          </m:d>
                        </m:e>
                        <m:sup>
                          <m:r>
                            <a:rPr lang="en-US" sz="1600" i="1">
                              <a:solidFill>
                                <a:srgbClr val="000000"/>
                              </a:solidFill>
                              <a:latin typeface="Cambria Math" panose="02040503050406030204" pitchFamily="18" charset="0"/>
                            </a:rPr>
                            <m:t>𝟐</m:t>
                          </m:r>
                        </m:sup>
                      </m:sSup>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𝟑</m:t>
                          </m:r>
                          <m:r>
                            <a:rPr lang="en-US" sz="1600" i="1">
                              <a:solidFill>
                                <a:srgbClr val="000000"/>
                              </a:solidFill>
                              <a:latin typeface="Cambria Math" panose="02040503050406030204" pitchFamily="18" charset="0"/>
                            </a:rPr>
                            <m:t>𝒌𝒈</m:t>
                          </m:r>
                        </m:e>
                      </m:d>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𝟐</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e>
                          </m:d>
                        </m:e>
                        <m:sup>
                          <m:r>
                            <a:rPr lang="en-US" sz="1600" i="1">
                              <a:solidFill>
                                <a:srgbClr val="000000"/>
                              </a:solidFill>
                              <a:latin typeface="Cambria Math" panose="02040503050406030204" pitchFamily="18" charset="0"/>
                            </a:rPr>
                            <m:t>𝟐</m:t>
                          </m:r>
                        </m:sup>
                      </m:sSup>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𝟏</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𝟔</m:t>
                      </m:r>
                      <m:r>
                        <a:rPr lang="en-US" sz="1600" i="1">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𝑱</m:t>
                      </m:r>
                    </m:oMath>
                  </m:oMathPara>
                </a14:m>
                <a:endParaRPr lang="en-US" sz="1600" b="0" dirty="0">
                  <a:solidFill>
                    <a:srgbClr val="000000"/>
                  </a:solidFill>
                </a:endParaRPr>
              </a:p>
              <a:p>
                <a:endParaRPr lang="en-US" sz="1600" b="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𝑲</m:t>
                          </m:r>
                        </m:e>
                        <m:sub>
                          <m:r>
                            <a:rPr lang="en-US" sz="1600" i="1">
                              <a:solidFill>
                                <a:srgbClr val="000000"/>
                              </a:solidFill>
                              <a:latin typeface="Cambria Math" panose="02040503050406030204" pitchFamily="18" charset="0"/>
                            </a:rPr>
                            <m:t>𝒇</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𝑨𝒇</m:t>
                              </m:r>
                            </m:sub>
                          </m:sSub>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𝑩</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m:t>
                              </m:r>
                              <m:r>
                                <a:rPr lang="en-US" sz="1600" i="1">
                                  <a:solidFill>
                                    <a:srgbClr val="000000"/>
                                  </a:solidFill>
                                  <a:latin typeface="Cambria Math" panose="02040503050406030204" pitchFamily="18" charset="0"/>
                                </a:rPr>
                                <m:t>𝒇</m:t>
                              </m:r>
                            </m:sub>
                          </m:sSub>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d>
                        <m:dPr>
                          <m:ctrlPr>
                            <a:rPr lang="en-US" sz="1600" i="1" smtClean="0">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𝟓</m:t>
                          </m:r>
                          <m:r>
                            <a:rPr lang="en-US" sz="1600" i="1" smtClean="0">
                              <a:solidFill>
                                <a:srgbClr val="000000"/>
                              </a:solidFill>
                              <a:latin typeface="Cambria Math" panose="02040503050406030204" pitchFamily="18" charset="0"/>
                            </a:rPr>
                            <m:t>𝒌𝒈</m:t>
                          </m:r>
                        </m:e>
                      </m:d>
                      <m:sSup>
                        <m:sSupPr>
                          <m:ctrlPr>
                            <a:rPr lang="en-US" sz="1600" i="1" smtClean="0">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𝟏</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e>
                          </m:d>
                        </m:e>
                        <m:sup>
                          <m:r>
                            <a:rPr lang="en-US" sz="1600" i="1" smtClean="0">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𝟎</m:t>
                          </m:r>
                          <m:r>
                            <a:rPr lang="en-US" sz="1600" i="1">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𝟑</m:t>
                          </m:r>
                          <m:r>
                            <a:rPr lang="en-US" sz="1600" i="1">
                              <a:solidFill>
                                <a:srgbClr val="000000"/>
                              </a:solidFill>
                              <a:latin typeface="Cambria Math" panose="02040503050406030204" pitchFamily="18" charset="0"/>
                            </a:rPr>
                            <m:t>𝒌𝒈</m:t>
                          </m:r>
                        </m:e>
                      </m:d>
                      <m:sSup>
                        <m:sSupPr>
                          <m:ctrlPr>
                            <a:rPr lang="en-US" sz="1600" i="1">
                              <a:solidFill>
                                <a:srgbClr val="000000"/>
                              </a:solidFill>
                              <a:latin typeface="Cambria Math" panose="02040503050406030204" pitchFamily="18" charset="0"/>
                            </a:rPr>
                          </m:ctrlPr>
                        </m:sSupPr>
                        <m:e>
                          <m:d>
                            <m:dPr>
                              <m:ctrlPr>
                                <a:rPr lang="en-US" sz="1600" i="1">
                                  <a:solidFill>
                                    <a:srgbClr val="000000"/>
                                  </a:solidFill>
                                  <a:latin typeface="Cambria Math" panose="02040503050406030204" pitchFamily="18" charset="0"/>
                                </a:rPr>
                              </m:ctrlPr>
                            </m:dPr>
                            <m:e>
                              <m:r>
                                <a:rPr lang="en-US" sz="1600" i="1" smtClean="0">
                                  <a:solidFill>
                                    <a:srgbClr val="000000"/>
                                  </a:solidFill>
                                  <a:latin typeface="Cambria Math" panose="02040503050406030204" pitchFamily="18" charset="0"/>
                                </a:rPr>
                                <m:t>𝟑</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𝒎</m:t>
                                  </m:r>
                                </m:num>
                                <m:den>
                                  <m:r>
                                    <a:rPr lang="en-US" sz="1600" i="1">
                                      <a:solidFill>
                                        <a:srgbClr val="000000"/>
                                      </a:solidFill>
                                      <a:latin typeface="Cambria Math" panose="02040503050406030204" pitchFamily="18" charset="0"/>
                                    </a:rPr>
                                    <m:t>𝒔</m:t>
                                  </m:r>
                                </m:den>
                              </m:f>
                            </m:e>
                          </m:d>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𝟏</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𝟔</m:t>
                      </m:r>
                      <m:r>
                        <a:rPr lang="en-US" sz="1600" i="1" smtClean="0">
                          <a:solidFill>
                            <a:srgbClr val="000000"/>
                          </a:solidFill>
                          <a:latin typeface="Cambria Math" panose="02040503050406030204" pitchFamily="18" charset="0"/>
                        </a:rPr>
                        <m:t> </m:t>
                      </m:r>
                      <m:r>
                        <a:rPr lang="en-US" sz="1600" i="1" smtClean="0">
                          <a:solidFill>
                            <a:srgbClr val="000000"/>
                          </a:solidFill>
                          <a:latin typeface="Cambria Math" panose="02040503050406030204" pitchFamily="18" charset="0"/>
                        </a:rPr>
                        <m:t>𝑱</m:t>
                      </m:r>
                    </m:oMath>
                  </m:oMathPara>
                </a14:m>
                <a:endParaRPr lang="en-US" sz="1600" b="0" dirty="0">
                  <a:solidFill>
                    <a:srgbClr val="0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6702" y="734657"/>
                <a:ext cx="8521996" cy="6221127"/>
              </a:xfrm>
              <a:prstGeom prst="rect">
                <a:avLst/>
              </a:prstGeom>
              <a:blipFill>
                <a:blip r:embed="rId2"/>
                <a:stretch>
                  <a:fillRect l="-1431" t="-10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160395" y="4354241"/>
                <a:ext cx="1567224" cy="869149"/>
              </a:xfrm>
              <a:prstGeom prst="rect">
                <a:avLst/>
              </a:prstGeom>
              <a:ln w="38100">
                <a:solidFill>
                  <a:srgbClr val="FF33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𝒗</m:t>
                          </m:r>
                        </m:e>
                        <m:sub>
                          <m:r>
                            <a:rPr lang="en-US" sz="1400" i="1">
                              <a:solidFill>
                                <a:srgbClr val="000000"/>
                              </a:solidFill>
                              <a:latin typeface="Cambria Math" panose="02040503050406030204" pitchFamily="18" charset="0"/>
                            </a:rPr>
                            <m:t>𝑩𝒇</m:t>
                          </m:r>
                        </m:sub>
                      </m:sSub>
                      <m:r>
                        <a:rPr lang="en-US" sz="1400" i="1">
                          <a:solidFill>
                            <a:srgbClr val="000000"/>
                          </a:solidFill>
                          <a:latin typeface="Cambria Math" panose="02040503050406030204" pitchFamily="18" charset="0"/>
                        </a:rPr>
                        <m:t>=</m:t>
                      </m:r>
                      <m:f>
                        <m:fPr>
                          <m:ctrlPr>
                            <a:rPr lang="en-US" sz="1400" i="1">
                              <a:solidFill>
                                <a:srgbClr val="000000"/>
                              </a:solidFill>
                              <a:latin typeface="Cambria Math" panose="02040503050406030204" pitchFamily="18" charset="0"/>
                            </a:rPr>
                          </m:ctrlPr>
                        </m:fPr>
                        <m:num>
                          <m:r>
                            <a:rPr lang="en-US" sz="1400" i="1" smtClean="0">
                              <a:solidFill>
                                <a:srgbClr val="000000"/>
                              </a:solidFill>
                              <a:latin typeface="Cambria Math" panose="02040503050406030204" pitchFamily="18" charset="0"/>
                            </a:rPr>
                            <m:t>𝟐</m:t>
                          </m:r>
                          <m:r>
                            <a:rPr lang="en-US" sz="1400" i="1" smtClean="0">
                              <a:solidFill>
                                <a:srgbClr val="000000"/>
                              </a:solidFill>
                              <a:latin typeface="Cambria Math" panose="02040503050406030204" pitchFamily="18" charset="0"/>
                            </a:rPr>
                            <m:t>.</m:t>
                          </m:r>
                          <m:r>
                            <a:rPr lang="en-US" sz="1400" i="1" smtClean="0">
                              <a:solidFill>
                                <a:srgbClr val="000000"/>
                              </a:solidFill>
                              <a:latin typeface="Cambria Math" panose="02040503050406030204" pitchFamily="18" charset="0"/>
                            </a:rPr>
                            <m:t>𝟒</m:t>
                          </m:r>
                        </m:num>
                        <m:den>
                          <m:r>
                            <a:rPr lang="en-US" sz="1400" i="1" smtClean="0">
                              <a:solidFill>
                                <a:srgbClr val="000000"/>
                              </a:solidFill>
                              <a:latin typeface="Cambria Math" panose="02040503050406030204" pitchFamily="18" charset="0"/>
                            </a:rPr>
                            <m:t>𝟎</m:t>
                          </m:r>
                          <m:r>
                            <a:rPr lang="en-US" sz="1400" i="1" smtClean="0">
                              <a:solidFill>
                                <a:srgbClr val="000000"/>
                              </a:solidFill>
                              <a:latin typeface="Cambria Math" panose="02040503050406030204" pitchFamily="18" charset="0"/>
                            </a:rPr>
                            <m:t>.</m:t>
                          </m:r>
                          <m:r>
                            <a:rPr lang="en-US" sz="1400" i="1" smtClean="0">
                              <a:solidFill>
                                <a:srgbClr val="000000"/>
                              </a:solidFill>
                              <a:latin typeface="Cambria Math" panose="02040503050406030204" pitchFamily="18" charset="0"/>
                            </a:rPr>
                            <m:t>𝟖</m:t>
                          </m:r>
                        </m:den>
                      </m:f>
                      <m:r>
                        <a:rPr lang="en-US" sz="1400" i="1">
                          <a:solidFill>
                            <a:srgbClr val="000000"/>
                          </a:solidFill>
                          <a:latin typeface="Cambria Math" panose="02040503050406030204" pitchFamily="18" charset="0"/>
                        </a:rPr>
                        <m:t>=</m:t>
                      </m:r>
                      <m:r>
                        <a:rPr lang="en-US" sz="1400" i="1" smtClean="0">
                          <a:solidFill>
                            <a:srgbClr val="000000"/>
                          </a:solidFill>
                          <a:latin typeface="Cambria Math" panose="02040503050406030204" pitchFamily="18" charset="0"/>
                        </a:rPr>
                        <m:t>𝟑</m:t>
                      </m:r>
                      <m:f>
                        <m:fPr>
                          <m:ctrlPr>
                            <a:rPr lang="en-US" sz="1400" i="1" smtClean="0">
                              <a:solidFill>
                                <a:srgbClr val="000000"/>
                              </a:solidFill>
                              <a:latin typeface="Cambria Math" panose="02040503050406030204" pitchFamily="18" charset="0"/>
                            </a:rPr>
                          </m:ctrlPr>
                        </m:fPr>
                        <m:num>
                          <m:r>
                            <a:rPr lang="en-US" sz="1400" i="1" smtClean="0">
                              <a:solidFill>
                                <a:srgbClr val="000000"/>
                              </a:solidFill>
                              <a:latin typeface="Cambria Math" panose="02040503050406030204" pitchFamily="18" charset="0"/>
                            </a:rPr>
                            <m:t>𝒎</m:t>
                          </m:r>
                        </m:num>
                        <m:den>
                          <m:r>
                            <a:rPr lang="en-US" sz="1400" i="1" smtClean="0">
                              <a:solidFill>
                                <a:srgbClr val="000000"/>
                              </a:solidFill>
                              <a:latin typeface="Cambria Math" panose="02040503050406030204" pitchFamily="18" charset="0"/>
                            </a:rPr>
                            <m:t>𝒔</m:t>
                          </m:r>
                        </m:den>
                      </m:f>
                    </m:oMath>
                  </m:oMathPara>
                </a14:m>
                <a:endParaRPr lang="en-US" sz="140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𝒗</m:t>
                          </m:r>
                        </m:e>
                        <m:sub>
                          <m:r>
                            <a:rPr lang="en-US" sz="1400" i="1" smtClean="0">
                              <a:solidFill>
                                <a:srgbClr val="000000"/>
                              </a:solidFill>
                              <a:latin typeface="Cambria Math" panose="02040503050406030204" pitchFamily="18" charset="0"/>
                            </a:rPr>
                            <m:t>𝑨</m:t>
                          </m:r>
                          <m:r>
                            <a:rPr lang="en-US" sz="1400" i="1">
                              <a:solidFill>
                                <a:srgbClr val="000000"/>
                              </a:solidFill>
                              <a:latin typeface="Cambria Math" panose="02040503050406030204" pitchFamily="18" charset="0"/>
                            </a:rPr>
                            <m:t>𝒇</m:t>
                          </m:r>
                        </m:sub>
                      </m:sSub>
                      <m:r>
                        <a:rPr lang="en-US" sz="1400" i="1">
                          <a:solidFill>
                            <a:srgbClr val="000000"/>
                          </a:solidFill>
                          <a:latin typeface="Cambria Math" panose="02040503050406030204" pitchFamily="18" charset="0"/>
                        </a:rPr>
                        <m:t>=</m:t>
                      </m:r>
                      <m:r>
                        <a:rPr lang="en-US" sz="1400" i="1" smtClean="0">
                          <a:solidFill>
                            <a:srgbClr val="000000"/>
                          </a:solidFill>
                          <a:latin typeface="Cambria Math" panose="02040503050406030204" pitchFamily="18" charset="0"/>
                        </a:rPr>
                        <m:t>−</m:t>
                      </m:r>
                      <m:r>
                        <a:rPr lang="en-US" sz="1400" i="1" smtClean="0">
                          <a:solidFill>
                            <a:srgbClr val="000000"/>
                          </a:solidFill>
                          <a:latin typeface="Cambria Math" panose="02040503050406030204" pitchFamily="18" charset="0"/>
                        </a:rPr>
                        <m:t>𝟏</m:t>
                      </m:r>
                      <m:f>
                        <m:fPr>
                          <m:ctrlPr>
                            <a:rPr lang="en-US" sz="1400" i="1">
                              <a:solidFill>
                                <a:srgbClr val="000000"/>
                              </a:solidFill>
                              <a:latin typeface="Cambria Math" panose="02040503050406030204" pitchFamily="18" charset="0"/>
                            </a:rPr>
                          </m:ctrlPr>
                        </m:fPr>
                        <m:num>
                          <m:r>
                            <a:rPr lang="en-US" sz="1400" i="1">
                              <a:solidFill>
                                <a:srgbClr val="000000"/>
                              </a:solidFill>
                              <a:latin typeface="Cambria Math" panose="02040503050406030204" pitchFamily="18" charset="0"/>
                            </a:rPr>
                            <m:t>𝒎</m:t>
                          </m:r>
                        </m:num>
                        <m:den>
                          <m:r>
                            <a:rPr lang="en-US" sz="1400" i="1">
                              <a:solidFill>
                                <a:srgbClr val="000000"/>
                              </a:solidFill>
                              <a:latin typeface="Cambria Math" panose="02040503050406030204" pitchFamily="18" charset="0"/>
                            </a:rPr>
                            <m:t>𝒔</m:t>
                          </m:r>
                        </m:den>
                      </m:f>
                    </m:oMath>
                  </m:oMathPara>
                </a14:m>
                <a:endParaRPr lang="en-US" sz="1400" dirty="0">
                  <a:solidFill>
                    <a:srgbClr val="00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160395" y="4354241"/>
                <a:ext cx="1567224" cy="869149"/>
              </a:xfrm>
              <a:prstGeom prst="rect">
                <a:avLst/>
              </a:prstGeom>
              <a:blipFill rotWithShape="0">
                <a:blip r:embed="rId3"/>
                <a:stretch>
                  <a:fillRect/>
                </a:stretch>
              </a:blipFill>
              <a:ln w="38100">
                <a:solidFill>
                  <a:srgbClr val="FF3300"/>
                </a:solidFill>
              </a:ln>
            </p:spPr>
            <p:txBody>
              <a:bodyPr/>
              <a:lstStyle/>
              <a:p>
                <a:r>
                  <a:rPr lang="en-US">
                    <a:noFill/>
                  </a:rPr>
                  <a:t> </a:t>
                </a:r>
              </a:p>
            </p:txBody>
          </p:sp>
        </mc:Fallback>
      </mc:AlternateContent>
    </p:spTree>
    <p:extLst>
      <p:ext uri="{BB962C8B-B14F-4D97-AF65-F5344CB8AC3E}">
        <p14:creationId xmlns:p14="http://schemas.microsoft.com/office/powerpoint/2010/main" val="365634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extBox 1"/>
          <p:cNvSpPr txBox="1">
            <a:spLocks noChangeArrowheads="1"/>
          </p:cNvSpPr>
          <p:nvPr/>
        </p:nvSpPr>
        <p:spPr bwMode="auto">
          <a:xfrm>
            <a:off x="1150974" y="0"/>
            <a:ext cx="61023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0000"/>
                </a:solidFill>
              </a:rPr>
              <a:t>Elastic Collision between different mass balls</a:t>
            </a:r>
          </a:p>
        </p:txBody>
      </p:sp>
      <mc:AlternateContent xmlns:mc="http://schemas.openxmlformats.org/markup-compatibility/2006" xmlns:a14="http://schemas.microsoft.com/office/drawing/2010/main">
        <mc:Choice Requires="a14">
          <p:sp>
            <p:nvSpPr>
              <p:cNvPr id="7" name="TextBox 6"/>
              <p:cNvSpPr txBox="1"/>
              <p:nvPr/>
            </p:nvSpPr>
            <p:spPr>
              <a:xfrm>
                <a:off x="386140" y="52851"/>
                <a:ext cx="8564101" cy="7288470"/>
              </a:xfrm>
              <a:prstGeom prst="rect">
                <a:avLst/>
              </a:prstGeom>
              <a:noFill/>
            </p:spPr>
            <p:txBody>
              <a:bodyPr wrap="square" lIns="0" tIns="0" rIns="0" bIns="0" rtlCol="0">
                <a:spAutoFit/>
              </a:bodyPr>
              <a:lstStyle/>
              <a:p>
                <a:endParaRPr lang="en-US" sz="1600" b="0" dirty="0">
                  <a:solidFill>
                    <a:srgbClr val="000000"/>
                  </a:solidFill>
                  <a:latin typeface="Cambria Math" panose="02040503050406030204" pitchFamily="18" charset="0"/>
                </a:endParaRPr>
              </a:p>
              <a:p>
                <a:r>
                  <a:rPr lang="en-US" sz="1600" b="0" dirty="0">
                    <a:solidFill>
                      <a:srgbClr val="000000"/>
                    </a:solidFill>
                    <a:latin typeface="Cambria Math" panose="02040503050406030204" pitchFamily="18" charset="0"/>
                  </a:rPr>
                  <a:t>Kinetic energy conservation</a:t>
                </a:r>
              </a:p>
              <a:p>
                <a:r>
                  <a:rPr lang="en-US" sz="1600" dirty="0">
                    <a:solidFill>
                      <a:srgbClr val="000000"/>
                    </a:solidFill>
                  </a:rPr>
                  <a:t>	</a:t>
                </a:r>
                <a14:m>
                  <m:oMath xmlns:m="http://schemas.openxmlformats.org/officeDocument/2006/math">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𝟏</m:t>
                        </m:r>
                      </m:num>
                      <m:den>
                        <m:r>
                          <a:rPr lang="en-US" sz="1600" i="1" smtClean="0">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p>
                      <m:sSupPr>
                        <m:ctrlPr>
                          <a:rPr lang="en-US" sz="1600" i="1" smtClean="0">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𝒙</m:t>
                            </m:r>
                          </m:sub>
                        </m:sSub>
                      </m:e>
                      <m:sup>
                        <m:r>
                          <a:rPr lang="en-US" sz="1600" i="1" smtClean="0">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𝑨</m:t>
                            </m:r>
                            <m:r>
                              <a:rPr lang="en-US" sz="1600" i="1">
                                <a:solidFill>
                                  <a:srgbClr val="000000"/>
                                </a:solidFill>
                                <a:latin typeface="Cambria Math" panose="02040503050406030204" pitchFamily="18" charset="0"/>
                              </a:rPr>
                              <m:t>𝒙</m:t>
                            </m:r>
                          </m:sub>
                        </m:sSub>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𝟏</m:t>
                        </m:r>
                      </m:num>
                      <m:den>
                        <m:r>
                          <a:rPr lang="en-US" sz="1600" i="1">
                            <a:solidFill>
                              <a:srgbClr val="000000"/>
                            </a:solidFill>
                            <a:latin typeface="Cambria Math" panose="02040503050406030204" pitchFamily="18" charset="0"/>
                          </a:rPr>
                          <m:t>𝟐</m:t>
                        </m:r>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𝑩</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m:t>
                            </m:r>
                            <m:r>
                              <a:rPr lang="en-US" sz="1600" i="1">
                                <a:solidFill>
                                  <a:srgbClr val="000000"/>
                                </a:solidFill>
                                <a:latin typeface="Cambria Math" panose="02040503050406030204" pitchFamily="18" charset="0"/>
                              </a:rPr>
                              <m:t>𝒙</m:t>
                            </m:r>
                          </m:sub>
                        </m:sSub>
                      </m:e>
                      <m:sup>
                        <m:r>
                          <a:rPr lang="en-US" sz="1600" i="1">
                            <a:solidFill>
                              <a:srgbClr val="000000"/>
                            </a:solidFill>
                            <a:latin typeface="Cambria Math" panose="02040503050406030204" pitchFamily="18" charset="0"/>
                          </a:rPr>
                          <m:t>𝟐</m:t>
                        </m:r>
                      </m:sup>
                    </m:sSup>
                  </m:oMath>
                </a14:m>
                <a:endParaRPr lang="en-US" sz="1600" dirty="0">
                  <a:solidFill>
                    <a:srgbClr val="000000"/>
                  </a:solidFill>
                </a:endParaRPr>
              </a:p>
              <a:p>
                <a:r>
                  <a:rPr lang="en-US" sz="1600" i="1" dirty="0">
                    <a:solidFill>
                      <a:srgbClr val="000000"/>
                    </a:solidFill>
                    <a:latin typeface="Cambria Math" panose="02040503050406030204" pitchFamily="18" charset="0"/>
                  </a:rPr>
                  <a:t> </a:t>
                </a:r>
                <a:r>
                  <a:rPr lang="en-US" sz="1600" b="0" dirty="0">
                    <a:solidFill>
                      <a:srgbClr val="000000"/>
                    </a:solidFill>
                    <a:latin typeface="Cambria Math" panose="02040503050406030204" pitchFamily="18" charset="0"/>
                  </a:rPr>
                  <a:t>Momentum conservation</a:t>
                </a:r>
              </a:p>
              <a:p>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oMath>
                </a14:m>
                <a:endParaRPr lang="en-US" sz="1600" dirty="0">
                  <a:solidFill>
                    <a:srgbClr val="000000"/>
                  </a:solidFill>
                </a:endParaRPr>
              </a:p>
              <a:p>
                <a:endParaRPr lang="en-US" sz="1600" dirty="0">
                  <a:solidFill>
                    <a:srgbClr val="000000"/>
                  </a:solidFill>
                </a:endParaRPr>
              </a:p>
              <a:p>
                <a:r>
                  <a:rPr lang="en-US" sz="1600" dirty="0" err="1">
                    <a:solidFill>
                      <a:srgbClr val="000000"/>
                    </a:solidFill>
                  </a:rPr>
                  <a:t>Note:single</a:t>
                </a:r>
                <a:r>
                  <a:rPr lang="en-US" sz="1600" dirty="0">
                    <a:solidFill>
                      <a:srgbClr val="000000"/>
                    </a:solidFill>
                  </a:rPr>
                  <a:t> subscript before collision</a:t>
                </a:r>
              </a:p>
              <a:p>
                <a:r>
                  <a:rPr lang="en-US" sz="1600" dirty="0">
                    <a:solidFill>
                      <a:srgbClr val="000000"/>
                    </a:solidFill>
                  </a:rPr>
                  <a:t>          double subscript after collision</a:t>
                </a:r>
              </a:p>
              <a:p>
                <a:r>
                  <a:rPr lang="en-US" sz="1600" dirty="0">
                    <a:solidFill>
                      <a:srgbClr val="000000"/>
                    </a:solidFill>
                  </a:rPr>
                  <a:t>special case: object B initially at rest</a:t>
                </a:r>
              </a:p>
              <a:p>
                <a:endParaRPr lang="en-US" sz="1600" dirty="0">
                  <a:solidFill>
                    <a:srgbClr val="000000"/>
                  </a:solidFill>
                </a:endParaRPr>
              </a:p>
              <a:p>
                <a:r>
                  <a:rPr lang="en-US" sz="1600" dirty="0">
                    <a:solidFill>
                      <a:srgbClr val="000000"/>
                    </a:solidFill>
                  </a:rPr>
                  <a:t> </a:t>
                </a:r>
                <a:endParaRPr lang="en-US" sz="1600" b="0" dirty="0">
                  <a:solidFill>
                    <a:srgbClr val="000000"/>
                  </a:solidFill>
                </a:endParaRPr>
              </a:p>
              <a:p>
                <a:endParaRPr lang="en-US" sz="1600" dirty="0">
                  <a:solidFill>
                    <a:srgbClr val="000000"/>
                  </a:solidFill>
                </a:endParaRPr>
              </a:p>
              <a:p>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𝑨</m:t>
                        </m:r>
                      </m:sub>
                    </m:sSub>
                    <m:d>
                      <m:dPr>
                        <m:ctrlPr>
                          <a:rPr lang="en-US" sz="1600" i="1" smtClean="0">
                            <a:solidFill>
                              <a:srgbClr val="000000"/>
                            </a:solidFill>
                            <a:latin typeface="Cambria Math" panose="02040503050406030204" pitchFamily="18" charset="0"/>
                          </a:rPr>
                        </m:ctrlPr>
                      </m:dPr>
                      <m:e>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e>
                          <m:sup>
                            <m:r>
                              <a:rPr lang="en-US" sz="1600" i="1">
                                <a:solidFill>
                                  <a:srgbClr val="000000"/>
                                </a:solidFill>
                                <a:latin typeface="Cambria Math" panose="02040503050406030204" pitchFamily="18" charset="0"/>
                              </a:rPr>
                              <m:t>𝟐</m:t>
                            </m:r>
                          </m:sup>
                        </m:sSup>
                        <m:r>
                          <a:rPr lang="en-US" sz="1600" i="1" smtClean="0">
                            <a:solidFill>
                              <a:srgbClr val="000000"/>
                            </a:solidFill>
                            <a:latin typeface="Cambria Math" panose="02040503050406030204" pitchFamily="18" charset="0"/>
                          </a:rPr>
                          <m:t>−</m:t>
                        </m:r>
                        <m:sSup>
                          <m:sSupPr>
                            <m:ctrlPr>
                              <a:rPr lang="en-US" sz="1600" i="1">
                                <a:solidFill>
                                  <a:srgbClr val="000000"/>
                                </a:solidFill>
                                <a:latin typeface="Cambria Math" panose="02040503050406030204" pitchFamily="18" charset="0"/>
                              </a:rPr>
                            </m:ctrlPr>
                          </m:sSup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𝑨</m:t>
                                </m:r>
                                <m:r>
                                  <a:rPr lang="en-US" sz="1600" i="1">
                                    <a:solidFill>
                                      <a:srgbClr val="000000"/>
                                    </a:solidFill>
                                    <a:latin typeface="Cambria Math" panose="02040503050406030204" pitchFamily="18" charset="0"/>
                                  </a:rPr>
                                  <m:t>𝒙</m:t>
                                </m:r>
                              </m:sub>
                            </m:sSub>
                          </m:e>
                          <m:sup>
                            <m:r>
                              <a:rPr lang="en-US" sz="1600" i="1">
                                <a:solidFill>
                                  <a:srgbClr val="000000"/>
                                </a:solidFill>
                                <a:latin typeface="Cambria Math" panose="02040503050406030204" pitchFamily="18" charset="0"/>
                              </a:rPr>
                              <m:t>𝟐</m:t>
                            </m:r>
                          </m:sup>
                        </m:sSup>
                      </m:e>
                    </m:d>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e>
                    </m:d>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𝑨</m:t>
                            </m:r>
                            <m:r>
                              <a:rPr lang="en-US" sz="1600" i="1">
                                <a:solidFill>
                                  <a:srgbClr val="000000"/>
                                </a:solidFill>
                                <a:latin typeface="Cambria Math" panose="02040503050406030204" pitchFamily="18" charset="0"/>
                              </a:rPr>
                              <m:t>𝒙</m:t>
                            </m:r>
                          </m:sub>
                        </m:sSub>
                      </m:e>
                    </m:d>
                  </m:oMath>
                </a14:m>
                <a:r>
                  <a:rPr lang="en-US" sz="1600" dirty="0">
                    <a:solidFill>
                      <a:srgbClr val="000000"/>
                    </a:solidFill>
                  </a:rPr>
                  <a:t>         (1)</a:t>
                </a:r>
              </a:p>
              <a:p>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e>
                    </m:d>
                    <m:r>
                      <a:rPr lang="en-US" sz="1600" i="1">
                        <a:solidFill>
                          <a:srgbClr val="000000"/>
                        </a:solidFill>
                        <a:latin typeface="Cambria Math" panose="02040503050406030204" pitchFamily="18" charset="0"/>
                      </a:rPr>
                      <m:t>                                                  </m:t>
                    </m:r>
                  </m:oMath>
                </a14:m>
                <a:r>
                  <a:rPr lang="en-US" sz="1600" dirty="0">
                    <a:solidFill>
                      <a:srgbClr val="000000"/>
                    </a:solidFill>
                  </a:rPr>
                  <a:t> (2)</a:t>
                </a:r>
              </a:p>
              <a:p>
                <a:endParaRPr lang="en-US" sz="1600" b="0" dirty="0">
                  <a:solidFill>
                    <a:srgbClr val="000000"/>
                  </a:solidFill>
                </a:endParaRPr>
              </a:p>
              <a:p>
                <a:r>
                  <a:rPr lang="en-US" sz="1600" b="0" dirty="0">
                    <a:solidFill>
                      <a:srgbClr val="000000"/>
                    </a:solidFill>
                  </a:rPr>
                  <a:t>Divide equation (1) and (2);</a:t>
                </a:r>
              </a:p>
              <a:p>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oMath>
                </a14:m>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endParaRPr lang="en-US" sz="1600" dirty="0">
                  <a:solidFill>
                    <a:srgbClr val="000000"/>
                  </a:solidFill>
                </a:endParaRPr>
              </a:p>
              <a:p>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e>
                    </m:d>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d>
                      <m:dPr>
                        <m:ctrlPr>
                          <a:rPr lang="en-US" sz="1600" i="1">
                            <a:solidFill>
                              <a:srgbClr val="000000"/>
                            </a:solidFill>
                            <a:latin typeface="Cambria Math" panose="02040503050406030204" pitchFamily="18" charset="0"/>
                          </a:rPr>
                        </m:ctrlPr>
                      </m:dPr>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e>
                    </m:d>
                    <m:sSub>
                      <m:sSubPr>
                        <m:ctrlPr>
                          <a:rPr lang="en-US" sz="1600" i="1">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𝟐</m:t>
                            </m:r>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oMath>
                </a14:m>
                <a:r>
                  <a:rPr lang="en-US" sz="1600" dirty="0">
                    <a:solidFill>
                      <a:srgbClr val="000000"/>
                    </a:solidFill>
                  </a:rPr>
                  <a:t>-</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oMath>
                </a14:m>
                <a:r>
                  <a:rPr lang="en-US" sz="1600" dirty="0">
                    <a:solidFill>
                      <a:srgbClr val="000000"/>
                    </a:solidFill>
                  </a:rPr>
                  <a:t>=</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r>
                          <m:rPr>
                            <m:nor/>
                          </m:rPr>
                          <a:rPr lang="en-US" sz="1600" dirty="0">
                            <a:solidFill>
                              <a:srgbClr val="000000"/>
                            </a:solidFill>
                          </a:rPr>
                          <m:t> </m:t>
                        </m:r>
                      </m:sub>
                    </m:sSub>
                  </m:oMath>
                </a14:m>
                <a:r>
                  <a:rPr lang="en-US" sz="1600" b="0" dirty="0">
                    <a:solidFill>
                      <a:srgbClr val="000000"/>
                    </a:solidFill>
                  </a:rPr>
                  <a:t>                   in general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r>
                          <a:rPr lang="en-US" sz="1600" b="1" i="1" smtClean="0">
                            <a:solidFill>
                              <a:srgbClr val="000000"/>
                            </a:solidFill>
                            <a:latin typeface="Cambria Math" panose="02040503050406030204" pitchFamily="18" charset="0"/>
                          </a:rPr>
                          <m:t>𝒇</m:t>
                        </m:r>
                      </m:sub>
                    </m:sSub>
                  </m:oMath>
                </a14:m>
                <a:r>
                  <a:rPr lang="en-US" sz="1600" dirty="0">
                    <a:solidFill>
                      <a:srgbClr val="000000"/>
                    </a:solidFill>
                  </a:rPr>
                  <a:t>-</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m:t>
                        </m:r>
                        <m:r>
                          <a:rPr lang="en-US" sz="1600" b="1" i="1" smtClean="0">
                            <a:solidFill>
                              <a:srgbClr val="000000"/>
                            </a:solidFill>
                            <a:latin typeface="Cambria Math" panose="02040503050406030204" pitchFamily="18" charset="0"/>
                          </a:rPr>
                          <m:t>𝒇</m:t>
                        </m:r>
                      </m:sub>
                    </m:sSub>
                  </m:oMath>
                </a14:m>
                <a:r>
                  <a:rPr lang="en-US" sz="1600" dirty="0">
                    <a:solidFill>
                      <a:srgbClr val="000000"/>
                    </a:solidFill>
                  </a:rPr>
                  <a:t>=</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b="1" i="1" smtClean="0">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𝒗</m:t>
                        </m:r>
                      </m:e>
                      <m:sub>
                        <m:r>
                          <a:rPr lang="en-US" sz="1600" b="1" i="1" smtClean="0">
                            <a:solidFill>
                              <a:srgbClr val="000000"/>
                            </a:solidFill>
                            <a:latin typeface="Cambria Math" panose="02040503050406030204" pitchFamily="18" charset="0"/>
                          </a:rPr>
                          <m:t>𝑩𝒊</m:t>
                        </m:r>
                        <m:r>
                          <m:rPr>
                            <m:nor/>
                          </m:rPr>
                          <a:rPr lang="en-US" sz="1600" dirty="0" smtClean="0">
                            <a:solidFill>
                              <a:srgbClr val="000000"/>
                            </a:solidFill>
                          </a:rPr>
                          <m:t> </m:t>
                        </m:r>
                      </m:sub>
                    </m:sSub>
                  </m:oMath>
                </a14:m>
                <a:r>
                  <a:rPr lang="en-US" sz="1600" b="0" dirty="0">
                    <a:solidFill>
                      <a:srgbClr val="000000"/>
                    </a:solidFill>
                  </a:rPr>
                  <a:t>-</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m:t>
                        </m:r>
                        <m:r>
                          <a:rPr lang="en-US" sz="1600" b="1" i="1" smtClean="0">
                            <a:solidFill>
                              <a:srgbClr val="000000"/>
                            </a:solidFill>
                            <a:latin typeface="Cambria Math" panose="02040503050406030204" pitchFamily="18" charset="0"/>
                          </a:rPr>
                          <m:t>𝒊</m:t>
                        </m:r>
                      </m:sub>
                    </m:sSub>
                  </m:oMath>
                </a14:m>
                <a:r>
                  <a:rPr lang="en-US" sz="1600" b="0" dirty="0">
                    <a:solidFill>
                      <a:srgbClr val="000000"/>
                    </a:solidFill>
                  </a:rPr>
                  <a:t>)	</a:t>
                </a:r>
              </a:p>
              <a:p>
                <a:r>
                  <a:rPr lang="en-US" sz="1600" b="0" dirty="0">
                    <a:solidFill>
                      <a:srgbClr val="000000"/>
                    </a:solidFill>
                  </a:rPr>
                  <a:t>		</a:t>
                </a:r>
              </a:p>
              <a:p>
                <a14:m>
                  <m:oMath xmlns:m="http://schemas.openxmlformats.org/officeDocument/2006/math">
                    <m:sSub>
                      <m:sSubPr>
                        <m:ctrlPr>
                          <a:rPr lang="en-US" sz="1600" b="0" i="1">
                            <a:solidFill>
                              <a:srgbClr val="6666FF"/>
                            </a:solidFill>
                            <a:latin typeface="Cambria Math" panose="02040503050406030204" pitchFamily="18" charset="0"/>
                          </a:rPr>
                        </m:ctrlPr>
                      </m:sSubPr>
                      <m:e>
                        <m:r>
                          <a:rPr lang="en-US" sz="1600" b="0" i="1">
                            <a:solidFill>
                              <a:srgbClr val="6666FF"/>
                            </a:solidFill>
                            <a:latin typeface="Cambria Math" panose="02040503050406030204" pitchFamily="18" charset="0"/>
                          </a:rPr>
                          <m:t>𝑚</m:t>
                        </m:r>
                      </m:e>
                      <m:sub>
                        <m:r>
                          <a:rPr lang="en-US" sz="1600" b="0" i="1">
                            <a:solidFill>
                              <a:srgbClr val="6666FF"/>
                            </a:solidFill>
                            <a:latin typeface="Cambria Math" panose="02040503050406030204" pitchFamily="18" charset="0"/>
                          </a:rPr>
                          <m:t>𝐵</m:t>
                        </m:r>
                      </m:sub>
                    </m:sSub>
                    <m:r>
                      <a:rPr lang="en-US" sz="1600" b="0" i="1">
                        <a:solidFill>
                          <a:srgbClr val="6666FF"/>
                        </a:solidFill>
                        <a:latin typeface="Cambria Math" panose="02040503050406030204" pitchFamily="18" charset="0"/>
                      </a:rPr>
                      <m:t>&gt;</m:t>
                    </m:r>
                    <m:sSub>
                      <m:sSubPr>
                        <m:ctrlPr>
                          <a:rPr lang="en-US" sz="1600" b="0" i="1">
                            <a:solidFill>
                              <a:srgbClr val="6666FF"/>
                            </a:solidFill>
                            <a:latin typeface="Cambria Math" panose="02040503050406030204" pitchFamily="18" charset="0"/>
                          </a:rPr>
                        </m:ctrlPr>
                      </m:sSubPr>
                      <m:e>
                        <m:r>
                          <a:rPr lang="en-US" sz="1600" b="0" i="1">
                            <a:solidFill>
                              <a:srgbClr val="6666FF"/>
                            </a:solidFill>
                            <a:latin typeface="Cambria Math" panose="02040503050406030204" pitchFamily="18" charset="0"/>
                          </a:rPr>
                          <m:t>𝑚</m:t>
                        </m:r>
                      </m:e>
                      <m:sub>
                        <m:r>
                          <a:rPr lang="en-US" sz="1600" b="0" i="1">
                            <a:solidFill>
                              <a:srgbClr val="6666FF"/>
                            </a:solidFill>
                            <a:latin typeface="Cambria Math" panose="02040503050406030204" pitchFamily="18" charset="0"/>
                          </a:rPr>
                          <m:t>𝐴</m:t>
                        </m:r>
                      </m:sub>
                    </m:sSub>
                  </m:oMath>
                </a14:m>
                <a:r>
                  <a:rPr lang="en-US" sz="1600" b="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r>
                      <a:rPr lang="en-US" sz="1600" i="1" smtClean="0">
                        <a:solidFill>
                          <a:srgbClr val="000000"/>
                        </a:solidFill>
                        <a:latin typeface="Cambria Math" panose="02040503050406030204" pitchFamily="18" charset="0"/>
                      </a:rPr>
                      <m:t>=</m:t>
                    </m:r>
                    <m:f>
                      <m:fPr>
                        <m:ctrlPr>
                          <a:rPr lang="en-US" sz="1600" i="1" smtClean="0">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𝑩</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ea typeface="Cambria Math" panose="02040503050406030204" pitchFamily="18" charset="0"/>
                      </a:rPr>
                      <m:t>∝</m:t>
                    </m:r>
                    <m:f>
                      <m:fPr>
                        <m:ctrlPr>
                          <a:rPr lang="en-US" sz="1600" i="1">
                            <a:solidFill>
                              <a:srgbClr val="000000"/>
                            </a:solidFill>
                            <a:latin typeface="Cambria Math" panose="02040503050406030204" pitchFamily="18" charset="0"/>
                          </a:rPr>
                        </m:ctrlPr>
                      </m:fPr>
                      <m:num>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num>
                      <m:den>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ea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r>
                  <a:rPr lang="en-US" sz="1600" i="1" dirty="0">
                    <a:solidFill>
                      <a:srgbClr val="000000"/>
                    </a:solidFill>
                    <a:latin typeface="Cambria Math" panose="02040503050406030204" pitchFamily="18" charset="0"/>
                  </a:rPr>
                  <a:t> </a:t>
                </a:r>
                <a:r>
                  <a:rPr lang="en-US" sz="1600" b="0" dirty="0">
                    <a:solidFill>
                      <a:srgbClr val="000000"/>
                    </a:solidFill>
                    <a:latin typeface="Cambria Math" panose="02040503050406030204" pitchFamily="18" charset="0"/>
                  </a:rPr>
                  <a:t>and </a:t>
                </a:r>
                <a:r>
                  <a:rPr lang="en-US" sz="1600" i="1" dirty="0">
                    <a:solidFill>
                      <a:srgbClr val="000000"/>
                    </a:solidFill>
                    <a:latin typeface="Cambria Math" panose="02040503050406030204" pitchFamily="18" charset="0"/>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m:t>
                        </m:r>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ea typeface="Cambria Math" panose="02040503050406030204" pitchFamily="18" charset="0"/>
                      </a:rPr>
                      <m:t>≈</m:t>
                    </m:r>
                    <m:r>
                      <a:rPr lang="en-US" sz="1600" i="1" smtClean="0">
                        <a:solidFill>
                          <a:srgbClr val="000000"/>
                        </a:solidFill>
                        <a:latin typeface="Cambria Math" panose="02040503050406030204" pitchFamily="18" charset="0"/>
                        <a:ea typeface="Cambria Math" panose="02040503050406030204" pitchFamily="18" charset="0"/>
                      </a:rPr>
                      <m:t>𝟎</m:t>
                    </m:r>
                  </m:oMath>
                </a14:m>
                <a:endParaRPr lang="en-US" sz="1600" b="0" dirty="0">
                  <a:solidFill>
                    <a:srgbClr val="000000"/>
                  </a:solidFill>
                </a:endParaRPr>
              </a:p>
              <a:p>
                <a:r>
                  <a:rPr lang="en-US" sz="1600" b="0" dirty="0">
                    <a:solidFill>
                      <a:srgbClr val="000000"/>
                    </a:solidFill>
                  </a:rPr>
                  <a:t>  </a:t>
                </a:r>
                <a14:m>
                  <m:oMath xmlns:m="http://schemas.openxmlformats.org/officeDocument/2006/math">
                    <m:sSub>
                      <m:sSubPr>
                        <m:ctrlPr>
                          <a:rPr lang="en-US" sz="1600" b="0" i="1" smtClean="0">
                            <a:solidFill>
                              <a:srgbClr val="6666FF"/>
                            </a:solidFill>
                            <a:latin typeface="Cambria Math" panose="02040503050406030204" pitchFamily="18" charset="0"/>
                          </a:rPr>
                        </m:ctrlPr>
                      </m:sSubPr>
                      <m:e>
                        <m:r>
                          <a:rPr lang="en-US" sz="1600" b="0" i="1">
                            <a:solidFill>
                              <a:srgbClr val="6666FF"/>
                            </a:solidFill>
                            <a:latin typeface="Cambria Math" panose="02040503050406030204" pitchFamily="18" charset="0"/>
                          </a:rPr>
                          <m:t>𝑚</m:t>
                        </m:r>
                      </m:e>
                      <m:sub>
                        <m:r>
                          <a:rPr lang="en-US" sz="1600" b="0" i="1" smtClean="0">
                            <a:solidFill>
                              <a:srgbClr val="6666FF"/>
                            </a:solidFill>
                            <a:latin typeface="Cambria Math" panose="02040503050406030204" pitchFamily="18" charset="0"/>
                          </a:rPr>
                          <m:t>𝐴</m:t>
                        </m:r>
                      </m:sub>
                    </m:sSub>
                    <m:r>
                      <a:rPr lang="en-US" sz="1600" b="0" i="1">
                        <a:solidFill>
                          <a:srgbClr val="6666FF"/>
                        </a:solidFill>
                        <a:latin typeface="Cambria Math" panose="02040503050406030204" pitchFamily="18" charset="0"/>
                      </a:rPr>
                      <m:t>&gt;</m:t>
                    </m:r>
                    <m:sSub>
                      <m:sSubPr>
                        <m:ctrlPr>
                          <a:rPr lang="en-US" sz="1600" b="0" i="1">
                            <a:solidFill>
                              <a:srgbClr val="6666FF"/>
                            </a:solidFill>
                            <a:latin typeface="Cambria Math" panose="02040503050406030204" pitchFamily="18" charset="0"/>
                          </a:rPr>
                        </m:ctrlPr>
                      </m:sSubPr>
                      <m:e>
                        <m:r>
                          <a:rPr lang="en-US" sz="1600" b="0" i="1">
                            <a:solidFill>
                              <a:srgbClr val="6666FF"/>
                            </a:solidFill>
                            <a:latin typeface="Cambria Math" panose="02040503050406030204" pitchFamily="18" charset="0"/>
                          </a:rPr>
                          <m:t>𝑚</m:t>
                        </m:r>
                      </m:e>
                      <m:sub>
                        <m:r>
                          <a:rPr lang="en-US" sz="1600" b="0" i="1" smtClean="0">
                            <a:solidFill>
                              <a:srgbClr val="6666FF"/>
                            </a:solidFill>
                            <a:latin typeface="Cambria Math" panose="02040503050406030204" pitchFamily="18" charset="0"/>
                          </a:rPr>
                          <m:t>𝐵</m:t>
                        </m:r>
                      </m:sub>
                    </m:sSub>
                  </m:oMath>
                </a14:m>
                <a:r>
                  <a:rPr lang="en-US" sz="1600" b="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r>
                      <a:rPr lang="en-US" sz="1600" i="1">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ea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𝑨</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𝑨</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ea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r>
                  <a:rPr lang="en-US" sz="1600" i="1" dirty="0">
                    <a:solidFill>
                      <a:srgbClr val="000000"/>
                    </a:solidFill>
                    <a:latin typeface="Cambria Math" panose="02040503050406030204" pitchFamily="18" charset="0"/>
                  </a:rPr>
                  <a:t> </a:t>
                </a:r>
                <a:r>
                  <a:rPr lang="en-US" sz="1600" b="0" dirty="0">
                    <a:solidFill>
                      <a:srgbClr val="000000"/>
                    </a:solidFill>
                    <a:latin typeface="Cambria Math" panose="02040503050406030204" pitchFamily="18" charset="0"/>
                  </a:rPr>
                  <a:t>when </a:t>
                </a:r>
                <a:r>
                  <a:rPr lang="en-US" sz="1600" i="1" dirty="0">
                    <a:solidFill>
                      <a:srgbClr val="000000"/>
                    </a:solidFill>
                    <a:latin typeface="Cambria Math" panose="02040503050406030204" pitchFamily="18" charset="0"/>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𝟐</m:t>
                            </m:r>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r>
                          <a:rPr lang="en-US" sz="1600" i="1">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smtClean="0">
                        <a:solidFill>
                          <a:srgbClr val="000000"/>
                        </a:solidFill>
                        <a:latin typeface="Cambria Math" panose="02040503050406030204" pitchFamily="18" charset="0"/>
                        <a:ea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𝟐</m:t>
                            </m:r>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num>
                      <m:den>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𝑨</m:t>
                            </m:r>
                          </m:sub>
                        </m:sSub>
                      </m:den>
                    </m:f>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r>
                      <a:rPr lang="en-US" sz="1600" i="1">
                        <a:solidFill>
                          <a:srgbClr val="000000"/>
                        </a:solidFill>
                        <a:latin typeface="Cambria Math" panose="02040503050406030204" pitchFamily="18" charset="0"/>
                        <a:ea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𝟐</m:t>
                        </m:r>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endParaRPr lang="en-US" sz="1600" b="0" dirty="0">
                  <a:solidFill>
                    <a:srgbClr val="000000"/>
                  </a:solidFill>
                </a:endParaRPr>
              </a:p>
              <a:p>
                <a:r>
                  <a:rPr lang="en-US" sz="1600" b="0" dirty="0">
                    <a:solidFill>
                      <a:srgbClr val="000000"/>
                    </a:solidFill>
                  </a:rPr>
                  <a:t>For </a:t>
                </a:r>
                <a14:m>
                  <m:oMath xmlns:m="http://schemas.openxmlformats.org/officeDocument/2006/math">
                    <m:sSub>
                      <m:sSubPr>
                        <m:ctrlPr>
                          <a:rPr lang="en-US" sz="1600" b="0" i="1">
                            <a:solidFill>
                              <a:srgbClr val="000000"/>
                            </a:solidFill>
                            <a:latin typeface="Cambria Math" panose="02040503050406030204" pitchFamily="18" charset="0"/>
                          </a:rPr>
                        </m:ctrlPr>
                      </m:sSubPr>
                      <m:e>
                        <m:r>
                          <a:rPr lang="en-US" sz="1600" b="0" i="1">
                            <a:solidFill>
                              <a:srgbClr val="000000"/>
                            </a:solidFill>
                            <a:latin typeface="Cambria Math" panose="02040503050406030204" pitchFamily="18" charset="0"/>
                          </a:rPr>
                          <m:t>𝑚</m:t>
                        </m:r>
                      </m:e>
                      <m:sub>
                        <m:r>
                          <a:rPr lang="en-US" sz="1600" b="0" i="1">
                            <a:solidFill>
                              <a:srgbClr val="000000"/>
                            </a:solidFill>
                            <a:latin typeface="Cambria Math" panose="02040503050406030204" pitchFamily="18" charset="0"/>
                          </a:rPr>
                          <m:t>𝐴</m:t>
                        </m:r>
                      </m:sub>
                    </m:sSub>
                    <m:r>
                      <a:rPr lang="en-US" sz="1600" b="0" i="1" smtClean="0">
                        <a:solidFill>
                          <a:srgbClr val="000000"/>
                        </a:solidFill>
                        <a:latin typeface="Cambria Math" panose="02040503050406030204" pitchFamily="18" charset="0"/>
                      </a:rPr>
                      <m:t>=</m:t>
                    </m:r>
                    <m:sSub>
                      <m:sSubPr>
                        <m:ctrlPr>
                          <a:rPr lang="en-US" sz="1600" b="0" i="1">
                            <a:solidFill>
                              <a:srgbClr val="000000"/>
                            </a:solidFill>
                            <a:latin typeface="Cambria Math" panose="02040503050406030204" pitchFamily="18" charset="0"/>
                          </a:rPr>
                        </m:ctrlPr>
                      </m:sSubPr>
                      <m:e>
                        <m:r>
                          <a:rPr lang="en-US" sz="1600" b="0" i="1">
                            <a:solidFill>
                              <a:srgbClr val="000000"/>
                            </a:solidFill>
                            <a:latin typeface="Cambria Math" panose="02040503050406030204" pitchFamily="18" charset="0"/>
                          </a:rPr>
                          <m:t>𝑚</m:t>
                        </m:r>
                      </m:e>
                      <m:sub>
                        <m:r>
                          <a:rPr lang="en-US" sz="1600" b="0" i="1">
                            <a:solidFill>
                              <a:srgbClr val="000000"/>
                            </a:solidFill>
                            <a:latin typeface="Cambria Math" panose="02040503050406030204" pitchFamily="18" charset="0"/>
                          </a:rPr>
                          <m:t>𝐵</m:t>
                        </m:r>
                      </m:sub>
                    </m:sSub>
                  </m:oMath>
                </a14:m>
                <a:r>
                  <a:rPr lang="en-US" sz="1600" b="0" dirty="0">
                    <a:solidFill>
                      <a:srgbClr val="000000"/>
                    </a:solidFill>
                  </a:rPr>
                  <a:t>;</a:t>
                </a:r>
              </a:p>
              <a:p>
                <a:r>
                  <a:rPr lang="en-US" sz="1600" dirty="0">
                    <a:solidFill>
                      <a:srgbClr val="000000"/>
                    </a:solidFill>
                  </a:rPr>
                  <a:t>	</a:t>
                </a:r>
                <a14:m>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𝑨𝒙</m:t>
                        </m:r>
                      </m:sub>
                    </m:sSub>
                    <m:r>
                      <a:rPr lang="en-US" sz="1600" i="1">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 </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𝑩𝒙</m:t>
                        </m:r>
                      </m:sub>
                    </m:sSub>
                    <m:r>
                      <a:rPr lang="en-US" sz="1600" i="1" smtClean="0">
                        <a:solidFill>
                          <a:srgbClr val="000000"/>
                        </a:solidFill>
                        <a:latin typeface="Cambria Math" panose="02040503050406030204" pitchFamily="18" charset="0"/>
                      </a:rPr>
                      <m:t>=</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𝒙</m:t>
                        </m:r>
                      </m:sub>
                    </m:sSub>
                  </m:oMath>
                </a14:m>
                <a:r>
                  <a:rPr lang="en-US" sz="1600" b="0" dirty="0">
                    <a:solidFill>
                      <a:srgbClr val="000000"/>
                    </a:solidFill>
                  </a:rPr>
                  <a:t> (initial velocity) </a:t>
                </a:r>
                <a:r>
                  <a:rPr lang="en-US" sz="1600" b="0" dirty="0"/>
                  <a:t>remember playing billiard ( pool)</a:t>
                </a:r>
              </a:p>
              <a:p>
                <a:endParaRPr lang="en-US" sz="1600" b="0" dirty="0">
                  <a:solidFill>
                    <a:srgbClr val="000000"/>
                  </a:solidFill>
                </a:endParaRPr>
              </a:p>
              <a:p>
                <a:endParaRPr lang="en-US" sz="1600" b="0" dirty="0">
                  <a:solidFill>
                    <a:srgbClr val="0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6140" y="52851"/>
                <a:ext cx="8564101" cy="7288470"/>
              </a:xfrm>
              <a:prstGeom prst="rect">
                <a:avLst/>
              </a:prstGeom>
              <a:blipFill rotWithShape="0">
                <a:blip r:embed="rId2"/>
                <a:stretch>
                  <a:fillRect l="-1423"/>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3863515" y="1117371"/>
            <a:ext cx="5199543" cy="1741782"/>
          </a:xfrm>
          <a:prstGeom prst="rect">
            <a:avLst/>
          </a:prstGeom>
          <a:ln w="38100">
            <a:solidFill>
              <a:srgbClr val="FF0000"/>
            </a:solidFill>
          </a:ln>
          <a:effectLst>
            <a:softEdge rad="31750"/>
          </a:effectLst>
        </p:spPr>
      </p:pic>
      <p:sp>
        <p:nvSpPr>
          <p:cNvPr id="3" name="Rectangle 2"/>
          <p:cNvSpPr/>
          <p:nvPr/>
        </p:nvSpPr>
        <p:spPr bwMode="auto">
          <a:xfrm>
            <a:off x="3498574" y="4005470"/>
            <a:ext cx="2812774" cy="1451113"/>
          </a:xfrm>
          <a:prstGeom prst="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1255643" y="5052392"/>
            <a:ext cx="2004392" cy="404191"/>
          </a:xfrm>
          <a:prstGeom prst="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25629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990023" y="1348084"/>
                <a:ext cx="6851879" cy="1591911"/>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8.3	Inelastic Collision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Momentum is conserved but not the Kinetic Energy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Completely inelastic collision along a straight line: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𝑥</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𝑚</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𝐵</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𝑣</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𝑓</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𝑥</m:t>
                        </m:r>
                      </m:sub>
                    </m:sSub>
                  </m:oMath>
                </a14:m>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023" y="1348084"/>
                <a:ext cx="6851879" cy="1591911"/>
              </a:xfrm>
              <a:prstGeom prst="rect">
                <a:avLst/>
              </a:prstGeom>
              <a:blipFill>
                <a:blip r:embed="rId2"/>
                <a:stretch>
                  <a:fillRect l="-622" t="-1521" b="-1521"/>
                </a:stretch>
              </a:blipFill>
              <a:ln>
                <a:solidFill>
                  <a:schemeClr val="tx1"/>
                </a:solidFill>
              </a:ln>
            </p:spPr>
            <p:txBody>
              <a:bodyPr/>
              <a:lstStyle/>
              <a:p>
                <a:r>
                  <a:rPr lang="en-US">
                    <a:noFill/>
                  </a:rPr>
                  <a:t> </a:t>
                </a:r>
              </a:p>
            </p:txBody>
          </p:sp>
        </mc:Fallback>
      </mc:AlternateContent>
      <p:sp>
        <p:nvSpPr>
          <p:cNvPr id="6" name="TextBox 5"/>
          <p:cNvSpPr txBox="1"/>
          <p:nvPr/>
        </p:nvSpPr>
        <p:spPr>
          <a:xfrm>
            <a:off x="990023" y="3349662"/>
            <a:ext cx="6851879" cy="923330"/>
          </a:xfrm>
          <a:prstGeom prst="rect">
            <a:avLst/>
          </a:prstGeom>
          <a:no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8.6 on page 230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8.8 on page 232</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8.7 on page 231, and other variations</a:t>
            </a:r>
          </a:p>
        </p:txBody>
      </p:sp>
      <p:sp>
        <p:nvSpPr>
          <p:cNvPr id="3" name="TextBox 2">
            <a:extLst>
              <a:ext uri="{FF2B5EF4-FFF2-40B4-BE49-F238E27FC236}">
                <a16:creationId xmlns:a16="http://schemas.microsoft.com/office/drawing/2014/main" id="{1A73BFB7-F598-4AD2-B263-604FE3DB2C2B}"/>
              </a:ext>
            </a:extLst>
          </p:cNvPr>
          <p:cNvSpPr txBox="1"/>
          <p:nvPr/>
        </p:nvSpPr>
        <p:spPr>
          <a:xfrm>
            <a:off x="6936059" y="6454325"/>
            <a:ext cx="227484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Courtesy of Wenhao Wu</a:t>
            </a:r>
          </a:p>
        </p:txBody>
      </p:sp>
    </p:spTree>
    <p:extLst>
      <p:ext uri="{BB962C8B-B14F-4D97-AF65-F5344CB8AC3E}">
        <p14:creationId xmlns:p14="http://schemas.microsoft.com/office/powerpoint/2010/main" val="236956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08_Figure.jpg"/>
          <p:cNvPicPr>
            <a:picLocks noChangeAspect="1"/>
          </p:cNvPicPr>
          <p:nvPr/>
        </p:nvPicPr>
        <p:blipFill rotWithShape="1">
          <a:blip r:embed="rId3">
            <a:extLst>
              <a:ext uri="{28A0092B-C50C-407E-A947-70E740481C1C}">
                <a14:useLocalDpi xmlns:a14="http://schemas.microsoft.com/office/drawing/2010/main" val="0"/>
              </a:ext>
            </a:extLst>
          </a:blip>
          <a:srcRect b="3253"/>
          <a:stretch/>
        </p:blipFill>
        <p:spPr>
          <a:xfrm>
            <a:off x="271272" y="1431308"/>
            <a:ext cx="8601456" cy="4582485"/>
          </a:xfrm>
          <a:prstGeom prst="rect">
            <a:avLst/>
          </a:prstGeom>
        </p:spPr>
      </p:pic>
      <p:sp>
        <p:nvSpPr>
          <p:cNvPr id="2" name="TextBox 1"/>
          <p:cNvSpPr txBox="1"/>
          <p:nvPr/>
        </p:nvSpPr>
        <p:spPr>
          <a:xfrm>
            <a:off x="1526959" y="399495"/>
            <a:ext cx="6818051" cy="461665"/>
          </a:xfrm>
          <a:prstGeom prst="rect">
            <a:avLst/>
          </a:prstGeom>
          <a:noFill/>
        </p:spPr>
        <p:txBody>
          <a:bodyPr wrap="square" rtlCol="0">
            <a:spAutoFit/>
          </a:bodyPr>
          <a:lstStyle/>
          <a:p>
            <a:r>
              <a:rPr lang="en-US" dirty="0">
                <a:solidFill>
                  <a:srgbClr val="FF0000"/>
                </a:solidFill>
              </a:rPr>
              <a:t>Exploding projectile </a:t>
            </a:r>
            <a:r>
              <a:rPr lang="en-US" dirty="0"/>
              <a:t>after first stage burned out</a:t>
            </a:r>
          </a:p>
        </p:txBody>
      </p:sp>
      <p:sp>
        <p:nvSpPr>
          <p:cNvPr id="4" name="TextBox 3">
            <a:extLst>
              <a:ext uri="{FF2B5EF4-FFF2-40B4-BE49-F238E27FC236}">
                <a16:creationId xmlns:a16="http://schemas.microsoft.com/office/drawing/2014/main" id="{1EE48B79-A6E2-A952-6E13-A691418804B2}"/>
              </a:ext>
            </a:extLst>
          </p:cNvPr>
          <p:cNvSpPr txBox="1"/>
          <p:nvPr/>
        </p:nvSpPr>
        <p:spPr>
          <a:xfrm>
            <a:off x="2770909" y="6227672"/>
            <a:ext cx="4165600" cy="461665"/>
          </a:xfrm>
          <a:prstGeom prst="rect">
            <a:avLst/>
          </a:prstGeom>
          <a:noFill/>
        </p:spPr>
        <p:txBody>
          <a:bodyPr wrap="square" rtlCol="0">
            <a:spAutoFit/>
          </a:bodyPr>
          <a:lstStyle/>
          <a:p>
            <a:r>
              <a:rPr lang="en-US" dirty="0">
                <a:solidFill>
                  <a:srgbClr val="FF0000"/>
                </a:solidFill>
              </a:rPr>
              <a:t>Momentum is conserved</a:t>
            </a:r>
          </a:p>
        </p:txBody>
      </p:sp>
    </p:spTree>
    <p:extLst>
      <p:ext uri="{BB962C8B-B14F-4D97-AF65-F5344CB8AC3E}">
        <p14:creationId xmlns:p14="http://schemas.microsoft.com/office/powerpoint/2010/main" val="2165316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24579" name="Rectangle 2"/>
          <p:cNvSpPr>
            <a:spLocks noGrp="1" noChangeArrowheads="1"/>
          </p:cNvSpPr>
          <p:nvPr>
            <p:ph type="title"/>
          </p:nvPr>
        </p:nvSpPr>
        <p:spPr>
          <a:xfrm>
            <a:off x="592130" y="74612"/>
            <a:ext cx="7772400" cy="914400"/>
          </a:xfrm>
          <a:noFill/>
        </p:spPr>
        <p:txBody>
          <a:bodyPr/>
          <a:lstStyle/>
          <a:p>
            <a:pPr eaLnBrk="1" hangingPunct="1"/>
            <a:r>
              <a:rPr lang="en-US" altLang="en-US" b="1" dirty="0">
                <a:solidFill>
                  <a:srgbClr val="FF0000"/>
                </a:solidFill>
              </a:rPr>
              <a:t> Examples of 1D Collisions Elastic and Inelastic</a:t>
            </a:r>
          </a:p>
        </p:txBody>
      </p:sp>
      <p:sp>
        <p:nvSpPr>
          <p:cNvPr id="24580"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4581"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24582" name="Picture 5" descr="FG09_018"/>
          <p:cNvPicPr>
            <a:picLocks noChangeAspect="1" noChangeArrowheads="1"/>
          </p:cNvPicPr>
          <p:nvPr/>
        </p:nvPicPr>
        <p:blipFill>
          <a:blip r:embed="rId3">
            <a:extLst>
              <a:ext uri="{28A0092B-C50C-407E-A947-70E740481C1C}">
                <a14:useLocalDpi xmlns:a14="http://schemas.microsoft.com/office/drawing/2010/main" val="0"/>
              </a:ext>
            </a:extLst>
          </a:blip>
          <a:srcRect l="27000" r="27000"/>
          <a:stretch>
            <a:fillRect/>
          </a:stretch>
        </p:blipFill>
        <p:spPr bwMode="auto">
          <a:xfrm>
            <a:off x="4549775" y="3429000"/>
            <a:ext cx="162718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FG09_048"/>
          <p:cNvPicPr>
            <a:picLocks noChangeAspect="1" noChangeArrowheads="1"/>
          </p:cNvPicPr>
          <p:nvPr/>
        </p:nvPicPr>
        <p:blipFill>
          <a:blip r:embed="rId4">
            <a:extLst>
              <a:ext uri="{28A0092B-C50C-407E-A947-70E740481C1C}">
                <a14:useLocalDpi xmlns:a14="http://schemas.microsoft.com/office/drawing/2010/main" val="0"/>
              </a:ext>
            </a:extLst>
          </a:blip>
          <a:srcRect l="27000" r="22501"/>
          <a:stretch>
            <a:fillRect/>
          </a:stretch>
        </p:blipFill>
        <p:spPr bwMode="auto">
          <a:xfrm>
            <a:off x="6416675" y="3429000"/>
            <a:ext cx="1800225"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FG09_050"/>
          <p:cNvPicPr>
            <a:picLocks noChangeAspect="1" noChangeArrowheads="1"/>
          </p:cNvPicPr>
          <p:nvPr/>
        </p:nvPicPr>
        <p:blipFill>
          <a:blip r:embed="rId5">
            <a:extLst>
              <a:ext uri="{28A0092B-C50C-407E-A947-70E740481C1C}">
                <a14:useLocalDpi xmlns:a14="http://schemas.microsoft.com/office/drawing/2010/main" val="0"/>
              </a:ext>
            </a:extLst>
          </a:blip>
          <a:srcRect t="24001" b="24001"/>
          <a:stretch>
            <a:fillRect/>
          </a:stretch>
        </p:blipFill>
        <p:spPr bwMode="auto">
          <a:xfrm>
            <a:off x="4549775" y="2038350"/>
            <a:ext cx="354647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3" descr="FG09_041"/>
          <p:cNvPicPr>
            <a:picLocks noChangeAspect="1" noChangeArrowheads="1"/>
          </p:cNvPicPr>
          <p:nvPr/>
        </p:nvPicPr>
        <p:blipFill>
          <a:blip r:embed="rId6">
            <a:extLst>
              <a:ext uri="{28A0092B-C50C-407E-A947-70E740481C1C}">
                <a14:useLocalDpi xmlns:a14="http://schemas.microsoft.com/office/drawing/2010/main" val="0"/>
              </a:ext>
            </a:extLst>
          </a:blip>
          <a:srcRect t="6000" b="12000"/>
          <a:stretch>
            <a:fillRect/>
          </a:stretch>
        </p:blipFill>
        <p:spPr bwMode="auto">
          <a:xfrm>
            <a:off x="482600" y="3429000"/>
            <a:ext cx="4067175"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4" descr="FG09_040"/>
          <p:cNvPicPr>
            <a:picLocks noChangeAspect="1" noChangeArrowheads="1"/>
          </p:cNvPicPr>
          <p:nvPr/>
        </p:nvPicPr>
        <p:blipFill>
          <a:blip r:embed="rId7">
            <a:extLst>
              <a:ext uri="{28A0092B-C50C-407E-A947-70E740481C1C}">
                <a14:useLocalDpi xmlns:a14="http://schemas.microsoft.com/office/drawing/2010/main" val="0"/>
              </a:ext>
            </a:extLst>
          </a:blip>
          <a:srcRect t="36000" b="36000"/>
          <a:stretch>
            <a:fillRect/>
          </a:stretch>
        </p:blipFill>
        <p:spPr bwMode="auto">
          <a:xfrm>
            <a:off x="4549775" y="1285875"/>
            <a:ext cx="40497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5" descr="FG09_005"/>
          <p:cNvPicPr>
            <a:picLocks noChangeAspect="1" noChangeArrowheads="1"/>
          </p:cNvPicPr>
          <p:nvPr/>
        </p:nvPicPr>
        <p:blipFill>
          <a:blip r:embed="rId8">
            <a:extLst>
              <a:ext uri="{28A0092B-C50C-407E-A947-70E740481C1C}">
                <a14:useLocalDpi xmlns:a14="http://schemas.microsoft.com/office/drawing/2010/main" val="0"/>
              </a:ext>
            </a:extLst>
          </a:blip>
          <a:srcRect t="12000" b="17999"/>
          <a:stretch>
            <a:fillRect/>
          </a:stretch>
        </p:blipFill>
        <p:spPr bwMode="auto">
          <a:xfrm>
            <a:off x="473075" y="1289050"/>
            <a:ext cx="40767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6"/>
          <p:cNvSpPr txBox="1">
            <a:spLocks noChangeArrowheads="1"/>
          </p:cNvSpPr>
          <p:nvPr/>
        </p:nvSpPr>
        <p:spPr bwMode="auto">
          <a:xfrm>
            <a:off x="6900863" y="36417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p>
        </p:txBody>
      </p:sp>
      <p:sp>
        <p:nvSpPr>
          <p:cNvPr id="24589" name="Text Box 17"/>
          <p:cNvSpPr txBox="1">
            <a:spLocks noChangeArrowheads="1"/>
          </p:cNvSpPr>
          <p:nvPr/>
        </p:nvSpPr>
        <p:spPr bwMode="auto">
          <a:xfrm>
            <a:off x="6737350" y="4181475"/>
            <a:ext cx="420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p>
        </p:txBody>
      </p:sp>
      <p:sp>
        <p:nvSpPr>
          <p:cNvPr id="24590" name="Text Box 18"/>
          <p:cNvSpPr txBox="1">
            <a:spLocks noChangeArrowheads="1"/>
          </p:cNvSpPr>
          <p:nvPr/>
        </p:nvSpPr>
        <p:spPr bwMode="auto">
          <a:xfrm>
            <a:off x="5078413" y="11969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p>
        </p:txBody>
      </p:sp>
      <p:sp>
        <p:nvSpPr>
          <p:cNvPr id="24591" name="Text Box 19"/>
          <p:cNvSpPr txBox="1">
            <a:spLocks noChangeArrowheads="1"/>
          </p:cNvSpPr>
          <p:nvPr/>
        </p:nvSpPr>
        <p:spPr bwMode="auto">
          <a:xfrm>
            <a:off x="7678738" y="1195388"/>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25603"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Example 2</a:t>
            </a:r>
          </a:p>
        </p:txBody>
      </p:sp>
      <p:sp>
        <p:nvSpPr>
          <p:cNvPr id="25604"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5605"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25606" name="Picture 5" descr="FG09_005"/>
          <p:cNvPicPr>
            <a:picLocks noChangeAspect="1" noChangeArrowheads="1"/>
          </p:cNvPicPr>
          <p:nvPr/>
        </p:nvPicPr>
        <p:blipFill>
          <a:blip r:embed="rId3">
            <a:extLst>
              <a:ext uri="{28A0092B-C50C-407E-A947-70E740481C1C}">
                <a14:useLocalDpi xmlns:a14="http://schemas.microsoft.com/office/drawing/2010/main" val="0"/>
              </a:ext>
            </a:extLst>
          </a:blip>
          <a:srcRect t="12000" b="58800"/>
          <a:stretch>
            <a:fillRect/>
          </a:stretch>
        </p:blipFill>
        <p:spPr bwMode="auto">
          <a:xfrm>
            <a:off x="420688" y="2730500"/>
            <a:ext cx="40767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44688" y="4527550"/>
            <a:ext cx="5454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i="1">
                <a:solidFill>
                  <a:srgbClr val="FF3300"/>
                </a:solidFill>
              </a:rPr>
              <a:t>m </a:t>
            </a:r>
            <a:r>
              <a:rPr lang="en-US" altLang="en-US" sz="3600" i="1">
                <a:solidFill>
                  <a:srgbClr val="FF3300"/>
                </a:solidFill>
                <a:latin typeface="CentSchbook BT" pitchFamily="18" charset="0"/>
              </a:rPr>
              <a:t>v</a:t>
            </a:r>
            <a:r>
              <a:rPr lang="en-US" altLang="en-US" sz="3600" i="1" baseline="-25000">
                <a:solidFill>
                  <a:srgbClr val="FF3300"/>
                </a:solidFill>
              </a:rPr>
              <a:t>1</a:t>
            </a:r>
            <a:r>
              <a:rPr lang="en-US" altLang="en-US" sz="3600" i="1">
                <a:solidFill>
                  <a:srgbClr val="FF3300"/>
                </a:solidFill>
              </a:rPr>
              <a:t> + m </a:t>
            </a:r>
            <a:r>
              <a:rPr lang="en-US" altLang="en-US" sz="3600" i="1">
                <a:solidFill>
                  <a:srgbClr val="FF3300"/>
                </a:solidFill>
                <a:latin typeface="CentSchbook BT" pitchFamily="18" charset="0"/>
              </a:rPr>
              <a:t>v</a:t>
            </a:r>
            <a:r>
              <a:rPr lang="en-US" altLang="en-US" sz="3600" i="1" baseline="-25000">
                <a:solidFill>
                  <a:srgbClr val="FF3300"/>
                </a:solidFill>
              </a:rPr>
              <a:t>2</a:t>
            </a:r>
            <a:r>
              <a:rPr lang="en-US" altLang="en-US" sz="3600" i="1"/>
              <a:t> = </a:t>
            </a:r>
            <a:r>
              <a:rPr lang="en-US" altLang="en-US" sz="3600" i="1">
                <a:solidFill>
                  <a:srgbClr val="008000"/>
                </a:solidFill>
              </a:rPr>
              <a:t>m </a:t>
            </a:r>
            <a:r>
              <a:rPr lang="en-US" altLang="en-US" sz="3600" i="1">
                <a:solidFill>
                  <a:srgbClr val="008000"/>
                </a:solidFill>
                <a:latin typeface="CentSchbook BT" pitchFamily="18" charset="0"/>
              </a:rPr>
              <a:t>v</a:t>
            </a:r>
            <a:r>
              <a:rPr lang="en-US" altLang="en-US" sz="3600" i="1" baseline="-25000">
                <a:solidFill>
                  <a:srgbClr val="008000"/>
                </a:solidFill>
              </a:rPr>
              <a:t>1</a:t>
            </a:r>
            <a:r>
              <a:rPr lang="en-US" altLang="en-US" sz="3600" i="1">
                <a:solidFill>
                  <a:srgbClr val="008000"/>
                </a:solidFill>
              </a:rPr>
              <a:t>’ + m </a:t>
            </a:r>
            <a:r>
              <a:rPr lang="en-US" altLang="en-US" sz="3600" i="1">
                <a:solidFill>
                  <a:srgbClr val="008000"/>
                </a:solidFill>
                <a:latin typeface="CentSchbook BT" pitchFamily="18" charset="0"/>
              </a:rPr>
              <a:t>v</a:t>
            </a:r>
            <a:r>
              <a:rPr lang="en-US" altLang="en-US" sz="3600" i="1" baseline="-25000">
                <a:solidFill>
                  <a:srgbClr val="008000"/>
                </a:solidFill>
              </a:rPr>
              <a:t>2</a:t>
            </a:r>
            <a:r>
              <a:rPr lang="en-US" altLang="en-US" sz="3600" i="1">
                <a:solidFill>
                  <a:srgbClr val="008000"/>
                </a:solidFill>
              </a:rPr>
              <a:t>’</a:t>
            </a:r>
          </a:p>
        </p:txBody>
      </p:sp>
      <p:pic>
        <p:nvPicPr>
          <p:cNvPr id="25608" name="Picture 7" descr="FG09_005"/>
          <p:cNvPicPr>
            <a:picLocks noChangeAspect="1" noChangeArrowheads="1"/>
          </p:cNvPicPr>
          <p:nvPr/>
        </p:nvPicPr>
        <p:blipFill>
          <a:blip r:embed="rId3">
            <a:extLst>
              <a:ext uri="{28A0092B-C50C-407E-A947-70E740481C1C}">
                <a14:useLocalDpi xmlns:a14="http://schemas.microsoft.com/office/drawing/2010/main" val="0"/>
              </a:ext>
            </a:extLst>
          </a:blip>
          <a:srcRect t="48000" b="22800"/>
          <a:stretch>
            <a:fillRect/>
          </a:stretch>
        </p:blipFill>
        <p:spPr bwMode="auto">
          <a:xfrm>
            <a:off x="4584700" y="2738438"/>
            <a:ext cx="40767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8"/>
          <p:cNvSpPr>
            <a:spLocks noChangeArrowheads="1"/>
          </p:cNvSpPr>
          <p:nvPr/>
        </p:nvSpPr>
        <p:spPr bwMode="auto">
          <a:xfrm>
            <a:off x="373063" y="2649538"/>
            <a:ext cx="4159250" cy="1076325"/>
          </a:xfrm>
          <a:prstGeom prst="flowChartAlternateProcess">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5610" name="AutoShape 10"/>
          <p:cNvSpPr>
            <a:spLocks noChangeArrowheads="1"/>
          </p:cNvSpPr>
          <p:nvPr/>
        </p:nvSpPr>
        <p:spPr bwMode="auto">
          <a:xfrm>
            <a:off x="4567238" y="2649538"/>
            <a:ext cx="4159250" cy="1076325"/>
          </a:xfrm>
          <a:prstGeom prst="flowChartAlternateProcess">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5611" name="AutoShape 12"/>
          <p:cNvSpPr>
            <a:spLocks noChangeArrowheads="1"/>
          </p:cNvSpPr>
          <p:nvPr/>
        </p:nvSpPr>
        <p:spPr bwMode="auto">
          <a:xfrm>
            <a:off x="2773363" y="1435100"/>
            <a:ext cx="3922712" cy="733425"/>
          </a:xfrm>
          <a:prstGeom prst="curvedDownArrow">
            <a:avLst>
              <a:gd name="adj1" fmla="val 106970"/>
              <a:gd name="adj2" fmla="val 213939"/>
              <a:gd name="adj3" fmla="val 33333"/>
            </a:avLst>
          </a:prstGeom>
          <a:solidFill>
            <a:srgbClr val="CC66FF"/>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5612" name="Text Box 13"/>
          <p:cNvSpPr txBox="1">
            <a:spLocks noChangeArrowheads="1"/>
          </p:cNvSpPr>
          <p:nvPr/>
        </p:nvSpPr>
        <p:spPr bwMode="auto">
          <a:xfrm>
            <a:off x="1466850" y="2197100"/>
            <a:ext cx="218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3300"/>
                </a:solidFill>
              </a:rPr>
              <a:t>Before collision</a:t>
            </a:r>
          </a:p>
        </p:txBody>
      </p:sp>
      <p:sp>
        <p:nvSpPr>
          <p:cNvPr id="25613" name="Text Box 14"/>
          <p:cNvSpPr txBox="1">
            <a:spLocks noChangeArrowheads="1"/>
          </p:cNvSpPr>
          <p:nvPr/>
        </p:nvSpPr>
        <p:spPr bwMode="auto">
          <a:xfrm>
            <a:off x="5683250" y="2192338"/>
            <a:ext cx="201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8000"/>
                </a:solidFill>
              </a:rPr>
              <a:t>After collision</a:t>
            </a:r>
          </a:p>
        </p:txBody>
      </p:sp>
      <p:sp>
        <p:nvSpPr>
          <p:cNvPr id="25614" name="Text Box 15"/>
          <p:cNvSpPr txBox="1">
            <a:spLocks noChangeArrowheads="1"/>
          </p:cNvSpPr>
          <p:nvPr/>
        </p:nvSpPr>
        <p:spPr bwMode="auto">
          <a:xfrm>
            <a:off x="5160963" y="5307013"/>
            <a:ext cx="1787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3600" i="1">
                <a:solidFill>
                  <a:srgbClr val="008000"/>
                </a:solidFill>
                <a:latin typeface="CentSchbook BT" pitchFamily="18" charset="0"/>
              </a:rPr>
              <a:t>v</a:t>
            </a:r>
            <a:r>
              <a:rPr lang="en-US" altLang="en-US" sz="3600" i="1" baseline="-25000">
                <a:solidFill>
                  <a:srgbClr val="008000"/>
                </a:solidFill>
              </a:rPr>
              <a:t>1</a:t>
            </a:r>
            <a:r>
              <a:rPr lang="en-US" altLang="en-US" sz="3600" i="1">
                <a:solidFill>
                  <a:srgbClr val="008000"/>
                </a:solidFill>
              </a:rPr>
              <a:t>’ </a:t>
            </a:r>
            <a:r>
              <a:rPr lang="en-US" altLang="en-US" sz="3600" i="1"/>
              <a:t>=</a:t>
            </a:r>
            <a:r>
              <a:rPr lang="en-US" altLang="en-US" sz="3600" i="1">
                <a:solidFill>
                  <a:srgbClr val="008000"/>
                </a:solidFill>
              </a:rPr>
              <a:t> </a:t>
            </a:r>
            <a:r>
              <a:rPr lang="en-US" altLang="en-US" sz="3600" i="1">
                <a:solidFill>
                  <a:srgbClr val="008000"/>
                </a:solidFill>
                <a:latin typeface="CentSchbook BT" pitchFamily="18" charset="0"/>
              </a:rPr>
              <a:t>v</a:t>
            </a:r>
            <a:r>
              <a:rPr lang="en-US" altLang="en-US" sz="3600" i="1" baseline="-25000">
                <a:solidFill>
                  <a:srgbClr val="008000"/>
                </a:solidFill>
              </a:rPr>
              <a:t>2</a:t>
            </a:r>
            <a:r>
              <a:rPr lang="en-US" altLang="en-US" sz="3600" i="1">
                <a:solidFill>
                  <a:srgbClr val="008000"/>
                </a:solidFill>
              </a:rPr>
              <a:t>’</a:t>
            </a:r>
          </a:p>
        </p:txBody>
      </p:sp>
      <p:sp>
        <p:nvSpPr>
          <p:cNvPr id="25615" name="Line 16"/>
          <p:cNvSpPr>
            <a:spLocks noChangeShapeType="1"/>
          </p:cNvSpPr>
          <p:nvPr/>
        </p:nvSpPr>
        <p:spPr bwMode="auto">
          <a:xfrm>
            <a:off x="2349500" y="3136900"/>
            <a:ext cx="268288" cy="1614488"/>
          </a:xfrm>
          <a:prstGeom prst="line">
            <a:avLst/>
          </a:prstGeom>
          <a:noFill/>
          <a:ln w="381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6" name="Line 17"/>
          <p:cNvSpPr>
            <a:spLocks noChangeShapeType="1"/>
          </p:cNvSpPr>
          <p:nvPr/>
        </p:nvSpPr>
        <p:spPr bwMode="auto">
          <a:xfrm>
            <a:off x="3943350" y="3257550"/>
            <a:ext cx="55563" cy="1462088"/>
          </a:xfrm>
          <a:prstGeom prst="line">
            <a:avLst/>
          </a:prstGeom>
          <a:noFill/>
          <a:ln w="38100">
            <a:solidFill>
              <a:schemeClr val="accent2"/>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Text Box 19"/>
          <p:cNvSpPr txBox="1">
            <a:spLocks noChangeArrowheads="1"/>
          </p:cNvSpPr>
          <p:nvPr/>
        </p:nvSpPr>
        <p:spPr bwMode="auto">
          <a:xfrm>
            <a:off x="4946650" y="376555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008000"/>
                </a:solidFill>
              </a:rPr>
              <a:t>(totally inelastic collision)</a:t>
            </a:r>
          </a:p>
        </p:txBody>
      </p:sp>
      <p:sp>
        <p:nvSpPr>
          <p:cNvPr id="25618" name="AutoShape 20"/>
          <p:cNvSpPr>
            <a:spLocks noChangeArrowheads="1"/>
          </p:cNvSpPr>
          <p:nvPr/>
        </p:nvSpPr>
        <p:spPr bwMode="auto">
          <a:xfrm rot="2465403">
            <a:off x="7418388" y="4008438"/>
            <a:ext cx="846137" cy="2590800"/>
          </a:xfrm>
          <a:prstGeom prst="curvedLeftArrow">
            <a:avLst>
              <a:gd name="adj1" fmla="val 51457"/>
              <a:gd name="adj2" fmla="val 122477"/>
              <a:gd name="adj3" fmla="val 33333"/>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TextBox 6"/>
          <p:cNvSpPr txBox="1">
            <a:spLocks noChangeArrowheads="1"/>
          </p:cNvSpPr>
          <p:nvPr/>
        </p:nvSpPr>
        <p:spPr bwMode="auto">
          <a:xfrm>
            <a:off x="1993900" y="0"/>
            <a:ext cx="71501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Railroad cars, locking up after the collision</a:t>
            </a:r>
          </a:p>
        </p:txBody>
      </p:sp>
      <p:sp>
        <p:nvSpPr>
          <p:cNvPr id="26630" name="TextBox 7"/>
          <p:cNvSpPr txBox="1">
            <a:spLocks noChangeArrowheads="1"/>
          </p:cNvSpPr>
          <p:nvPr/>
        </p:nvSpPr>
        <p:spPr bwMode="auto">
          <a:xfrm>
            <a:off x="2096312" y="3736975"/>
            <a:ext cx="461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0000"/>
                </a:solidFill>
              </a:rPr>
              <a:t>How to fire a rifle to reduce recoil</a:t>
            </a:r>
          </a:p>
        </p:txBody>
      </p:sp>
      <mc:AlternateContent xmlns:mc="http://schemas.openxmlformats.org/markup-compatibility/2006" xmlns:a14="http://schemas.microsoft.com/office/drawing/2010/main">
        <mc:Choice Requires="a14">
          <p:sp>
            <p:nvSpPr>
              <p:cNvPr id="2" name="TextBox 1"/>
              <p:cNvSpPr txBox="1"/>
              <p:nvPr/>
            </p:nvSpPr>
            <p:spPr>
              <a:xfrm>
                <a:off x="584996" y="555181"/>
                <a:ext cx="8187071" cy="3230628"/>
              </a:xfrm>
              <a:prstGeom prst="rect">
                <a:avLst/>
              </a:prstGeom>
              <a:noFill/>
            </p:spPr>
            <p:txBody>
              <a:bodyPr wrap="square" lIns="0" tIns="0" rIns="0" bIns="0" rtlCol="0">
                <a:spAutoFit/>
              </a:bodyPr>
              <a:lstStyle/>
              <a:p>
                <a:r>
                  <a:rPr lang="en-US" sz="1600" b="0" dirty="0">
                    <a:solidFill>
                      <a:srgbClr val="000000"/>
                    </a:solidFill>
                  </a:rPr>
                  <a:t>Find</a:t>
                </a:r>
                <a14:m>
                  <m:oMath xmlns:m="http://schemas.openxmlformats.org/officeDocument/2006/math">
                    <m:sSup>
                      <m:sSupPr>
                        <m:ctrlPr>
                          <a:rPr lang="en-US" sz="1600" i="1">
                            <a:solidFill>
                              <a:srgbClr val="000000"/>
                            </a:solidFill>
                            <a:latin typeface="Cambria Math" panose="02040503050406030204" pitchFamily="18" charset="0"/>
                          </a:rPr>
                        </m:ctrlPr>
                      </m:sSupPr>
                      <m:e>
                        <m:r>
                          <a:rPr lang="en-US" sz="1600" i="1">
                            <a:solidFill>
                              <a:srgbClr val="000000"/>
                            </a:solidFill>
                            <a:latin typeface="Cambria Math" panose="02040503050406030204" pitchFamily="18" charset="0"/>
                          </a:rPr>
                          <m:t>             </m:t>
                        </m:r>
                        <m:r>
                          <a:rPr lang="en-US" sz="1600" i="1">
                            <a:solidFill>
                              <a:srgbClr val="000000"/>
                            </a:solidFill>
                            <a:latin typeface="Cambria Math" panose="02040503050406030204" pitchFamily="18" charset="0"/>
                          </a:rPr>
                          <m:t>𝒗</m:t>
                        </m:r>
                      </m:e>
                      <m:sup>
                        <m:r>
                          <a:rPr lang="en-US" sz="1600" i="1">
                            <a:solidFill>
                              <a:srgbClr val="000000"/>
                            </a:solidFill>
                            <a:latin typeface="Cambria Math" panose="02040503050406030204" pitchFamily="18" charset="0"/>
                          </a:rPr>
                          <m:t>′</m:t>
                        </m:r>
                      </m:sup>
                    </m:sSup>
                  </m:oMath>
                </a14:m>
                <a:r>
                  <a:rPr lang="en-US" sz="1600" b="0" dirty="0">
                    <a:solidFill>
                      <a:srgbClr val="000000"/>
                    </a:solidFill>
                  </a:rPr>
                  <a:t>; when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𝟏</m:t>
                        </m:r>
                      </m:sub>
                    </m:sSub>
                  </m:oMath>
                </a14:m>
                <a:r>
                  <a:rPr lang="en-US" sz="1600" dirty="0">
                    <a:solidFill>
                      <a:srgbClr val="000000"/>
                    </a:solidFill>
                  </a:rPr>
                  <a:t>=0.</a:t>
                </a:r>
              </a:p>
              <a:p>
                <a:pPr/>
                <a14:m>
                  <m:oMathPara xmlns:m="http://schemas.openxmlformats.org/officeDocument/2006/math">
                    <m:oMathParaPr>
                      <m:jc m:val="centerGroup"/>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smtClean="0">
                              <a:solidFill>
                                <a:srgbClr val="000000"/>
                              </a:solidFill>
                              <a:latin typeface="Cambria Math" panose="02040503050406030204" pitchFamily="18" charset="0"/>
                            </a:rPr>
                            <m:t>𝒎</m:t>
                          </m:r>
                        </m:e>
                        <m:sub>
                          <m:r>
                            <a:rPr lang="en-US" sz="2000" i="1" smtClean="0">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smtClean="0">
                              <a:solidFill>
                                <a:srgbClr val="000000"/>
                              </a:solidFill>
                              <a:latin typeface="Cambria Math" panose="02040503050406030204" pitchFamily="18" charset="0"/>
                            </a:rPr>
                            <m:t>𝒗</m:t>
                          </m:r>
                        </m:e>
                        <m:sub>
                          <m:r>
                            <a:rPr lang="en-US" sz="2000" i="1" smtClean="0">
                              <a:solidFill>
                                <a:srgbClr val="000000"/>
                              </a:solidFill>
                              <a:latin typeface="Cambria Math" panose="02040503050406030204" pitchFamily="18" charset="0"/>
                            </a:rPr>
                            <m:t>𝟏</m:t>
                          </m:r>
                        </m:sub>
                      </m:sSub>
                      <m:r>
                        <a:rPr lang="en-US" sz="200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smtClean="0">
                              <a:solidFill>
                                <a:srgbClr val="000000"/>
                              </a:solidFill>
                              <a:latin typeface="Cambria Math" panose="02040503050406030204" pitchFamily="18" charset="0"/>
                            </a:rPr>
                            <m:t>𝟐</m:t>
                          </m:r>
                        </m:sub>
                      </m:sSub>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smtClean="0">
                              <a:solidFill>
                                <a:srgbClr val="000000"/>
                              </a:solidFill>
                              <a:latin typeface="Cambria Math" panose="02040503050406030204" pitchFamily="18" charset="0"/>
                            </a:rPr>
                            <m:t>𝟐</m:t>
                          </m:r>
                        </m:sub>
                      </m:sSub>
                      <m:r>
                        <a:rPr lang="en-US" sz="200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smtClean="0">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𝒎</m:t>
                          </m:r>
                        </m:e>
                        <m:sub>
                          <m:r>
                            <a:rPr lang="en-US" sz="2000" i="1" smtClean="0">
                              <a:solidFill>
                                <a:srgbClr val="000000"/>
                              </a:solidFill>
                              <a:latin typeface="Cambria Math" panose="02040503050406030204" pitchFamily="18" charset="0"/>
                            </a:rPr>
                            <m:t>𝟐</m:t>
                          </m:r>
                        </m:sub>
                      </m:sSub>
                      <m:r>
                        <a:rPr lang="en-US" sz="2000" i="1" smtClean="0">
                          <a:solidFill>
                            <a:srgbClr val="000000"/>
                          </a:solidFill>
                          <a:latin typeface="Cambria Math" panose="02040503050406030204" pitchFamily="18" charset="0"/>
                        </a:rPr>
                        <m:t>)</m:t>
                      </m:r>
                      <m:sSup>
                        <m:sSupPr>
                          <m:ctrlPr>
                            <a:rPr lang="en-US" sz="2000" i="1" smtClean="0">
                              <a:solidFill>
                                <a:srgbClr val="000000"/>
                              </a:solidFill>
                              <a:latin typeface="Cambria Math" panose="02040503050406030204" pitchFamily="18" charset="0"/>
                            </a:rPr>
                          </m:ctrlPr>
                        </m:sSupPr>
                        <m:e>
                          <m:r>
                            <a:rPr lang="en-US" sz="2000" i="1" smtClean="0">
                              <a:solidFill>
                                <a:srgbClr val="000000"/>
                              </a:solidFill>
                              <a:latin typeface="Cambria Math" panose="02040503050406030204" pitchFamily="18" charset="0"/>
                            </a:rPr>
                            <m:t>𝒗</m:t>
                          </m:r>
                        </m:e>
                        <m:sup>
                          <m:r>
                            <a:rPr lang="en-US" sz="2000" i="1" smtClean="0">
                              <a:solidFill>
                                <a:srgbClr val="000000"/>
                              </a:solidFill>
                              <a:latin typeface="Cambria Math" panose="02040503050406030204" pitchFamily="18" charset="0"/>
                            </a:rPr>
                            <m:t>′</m:t>
                          </m:r>
                        </m:sup>
                      </m:sSup>
                    </m:oMath>
                  </m:oMathPara>
                </a14:m>
                <a:endParaRPr lang="en-US" sz="2000" dirty="0">
                  <a:solidFill>
                    <a:srgbClr val="000000"/>
                  </a:solidFill>
                </a:endParaRPr>
              </a:p>
              <a:p>
                <a:endParaRPr lang="en-US" sz="1600" dirty="0">
                  <a:solidFill>
                    <a:srgbClr val="000000"/>
                  </a:solidFill>
                </a:endParaRPr>
              </a:p>
              <a:p>
                <a:pPr marL="342900" indent="-342900">
                  <a:buFont typeface="Wingdings" panose="05000000000000000000" pitchFamily="2" charset="2"/>
                  <a:buChar char="à"/>
                </a:pP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r>
                      <a:rPr lang="en-US" sz="2000" i="1">
                        <a:solidFill>
                          <a:srgbClr val="000000"/>
                        </a:solidFill>
                        <a:latin typeface="Cambria Math" panose="02040503050406030204" pitchFamily="18" charset="0"/>
                      </a:rPr>
                      <m:t>+</m:t>
                    </m:r>
                    <m:r>
                      <a:rPr lang="en-US" sz="2000" i="1" smtClean="0">
                        <a:solidFill>
                          <a:srgbClr val="000000"/>
                        </a:solidFill>
                        <a:latin typeface="Cambria Math" panose="02040503050406030204" pitchFamily="18" charset="0"/>
                      </a:rPr>
                      <m:t>𝟎</m:t>
                    </m:r>
                    <m:r>
                      <a:rPr lang="en-US" sz="2000" i="1">
                        <a:solidFill>
                          <a:srgbClr val="000000"/>
                        </a:solidFill>
                        <a:latin typeface="Cambria Math" panose="02040503050406030204" pitchFamily="18" charset="0"/>
                      </a:rPr>
                      <m:t>=</m:t>
                    </m:r>
                    <m:d>
                      <m:dPr>
                        <m:ctrlPr>
                          <a:rPr lang="en-US" sz="2000" i="1" smtClean="0">
                            <a:solidFill>
                              <a:srgbClr val="000000"/>
                            </a:solidFill>
                            <a:latin typeface="Cambria Math" panose="02040503050406030204" pitchFamily="18" charset="0"/>
                          </a:rPr>
                        </m:ctrlPr>
                      </m:dPr>
                      <m:e>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𝟐</m:t>
                            </m:r>
                          </m:sub>
                        </m:sSub>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𝒗</m:t>
                        </m:r>
                      </m:e>
                      <m:sup>
                        <m:r>
                          <a:rPr lang="en-US" sz="2000" i="1">
                            <a:solidFill>
                              <a:srgbClr val="000000"/>
                            </a:solidFill>
                            <a:latin typeface="Cambria Math" panose="02040503050406030204" pitchFamily="18" charset="0"/>
                          </a:rPr>
                          <m:t>′</m:t>
                        </m:r>
                      </m:sup>
                    </m:sSup>
                  </m:oMath>
                </a14:m>
                <a:r>
                  <a:rPr lang="en-US" sz="2000" i="1" dirty="0">
                    <a:solidFill>
                      <a:srgbClr val="000000"/>
                    </a:solidFill>
                    <a:latin typeface="Cambria Math" panose="02040503050406030204" pitchFamily="18" charset="0"/>
                  </a:rPr>
                  <a:t>  </a:t>
                </a:r>
                <a:r>
                  <a:rPr lang="en-US" sz="2000" i="1" dirty="0">
                    <a:solidFill>
                      <a:srgbClr val="000000"/>
                    </a:solidFill>
                    <a:latin typeface="Cambria Math" panose="02040503050406030204" pitchFamily="18" charset="0"/>
                    <a:sym typeface="Wingdings" panose="05000000000000000000" pitchFamily="2" charset="2"/>
                  </a:rPr>
                  <a:t>  </a:t>
                </a:r>
                <a14:m>
                  <m:oMath xmlns:m="http://schemas.openxmlformats.org/officeDocument/2006/math">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𝒗</m:t>
                        </m:r>
                      </m:e>
                      <m:sup>
                        <m:r>
                          <a:rPr lang="en-US" sz="2000" i="1">
                            <a:solidFill>
                              <a:srgbClr val="000000"/>
                            </a:solidFill>
                            <a:latin typeface="Cambria Math" panose="02040503050406030204" pitchFamily="18" charset="0"/>
                          </a:rPr>
                          <m:t>′</m:t>
                        </m:r>
                      </m:sup>
                    </m:sSup>
                    <m:r>
                      <a:rPr lang="en-US" sz="2000" i="1" smtClean="0">
                        <a:solidFill>
                          <a:srgbClr val="000000"/>
                        </a:solidFill>
                        <a:latin typeface="Cambria Math" panose="02040503050406030204" pitchFamily="18" charset="0"/>
                      </a:rPr>
                      <m:t>=</m:t>
                    </m:r>
                    <m:f>
                      <m:fPr>
                        <m:ctrlPr>
                          <a:rPr lang="en-US" sz="2000" i="1" smtClean="0">
                            <a:solidFill>
                              <a:srgbClr val="000000"/>
                            </a:solidFill>
                            <a:latin typeface="Cambria Math" panose="02040503050406030204" pitchFamily="18" charset="0"/>
                          </a:rPr>
                        </m:ctrlPr>
                      </m:fPr>
                      <m:num>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num>
                      <m:den>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𝟐</m:t>
                            </m:r>
                          </m:sub>
                        </m:sSub>
                      </m:den>
                    </m:f>
                  </m:oMath>
                </a14:m>
                <a:endParaRPr lang="en-US" sz="2000" dirty="0">
                  <a:solidFill>
                    <a:srgbClr val="000000"/>
                  </a:solidFill>
                </a:endParaRPr>
              </a:p>
              <a:p>
                <a:r>
                  <a:rPr lang="en-US" sz="2000" b="0" dirty="0">
                    <a:solidFill>
                      <a:srgbClr val="000000"/>
                    </a:solidFill>
                    <a:latin typeface="Arial" panose="020B0604020202020204" pitchFamily="34" charset="0"/>
                    <a:cs typeface="Arial" panose="020B0604020202020204" pitchFamily="34" charset="0"/>
                  </a:rPr>
                  <a:t>case </a:t>
                </a:r>
                <a14:m>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r>
                      <a:rPr lang="en-US" sz="2000" i="1" smtClean="0">
                        <a:solidFill>
                          <a:srgbClr val="000000"/>
                        </a:solidFill>
                        <a:latin typeface="Cambria Math" panose="02040503050406030204" pitchFamily="18" charset="0"/>
                      </a:rPr>
                      <m:t>=</m:t>
                    </m:r>
                    <m:sSub>
                      <m:sSubPr>
                        <m:ctrlPr>
                          <a:rPr lang="en-US" sz="2000" i="1" smtClean="0">
                            <a:solidFill>
                              <a:srgbClr val="000000"/>
                            </a:solidFill>
                            <a:latin typeface="Cambria Math" panose="02040503050406030204" pitchFamily="18" charset="0"/>
                          </a:rPr>
                        </m:ctrlPr>
                      </m:sSubPr>
                      <m:e>
                        <m:r>
                          <a:rPr lang="en-US" sz="2000" i="1" smtClean="0">
                            <a:solidFill>
                              <a:srgbClr val="000000"/>
                            </a:solidFill>
                            <a:latin typeface="Cambria Math" panose="02040503050406030204" pitchFamily="18" charset="0"/>
                          </a:rPr>
                          <m:t>𝒎</m:t>
                        </m:r>
                      </m:e>
                      <m:sub>
                        <m:r>
                          <a:rPr lang="en-US" sz="2000" i="1" smtClean="0">
                            <a:solidFill>
                              <a:srgbClr val="000000"/>
                            </a:solidFill>
                            <a:latin typeface="Cambria Math" panose="02040503050406030204" pitchFamily="18" charset="0"/>
                          </a:rPr>
                          <m:t>𝟐</m:t>
                        </m:r>
                      </m:sub>
                    </m:sSub>
                    <m:sSup>
                      <m:sSupPr>
                        <m:ctrlPr>
                          <a:rPr lang="en-US" sz="2000" i="1">
                            <a:solidFill>
                              <a:srgbClr val="000000"/>
                            </a:solidFill>
                            <a:latin typeface="Cambria Math" panose="02040503050406030204" pitchFamily="18" charset="0"/>
                          </a:rPr>
                        </m:ctrlPr>
                      </m:sSupPr>
                      <m:e>
                        <m:r>
                          <a:rPr lang="en-US" sz="2000" i="1" smtClean="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𝒗</m:t>
                        </m:r>
                      </m:e>
                      <m:sup>
                        <m:r>
                          <a:rPr lang="en-US" sz="2000" i="1">
                            <a:solidFill>
                              <a:srgbClr val="000000"/>
                            </a:solidFill>
                            <a:latin typeface="Cambria Math" panose="02040503050406030204" pitchFamily="18" charset="0"/>
                          </a:rPr>
                          <m:t>′</m:t>
                        </m:r>
                      </m:sup>
                    </m:sSup>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num>
                      <m:den>
                        <m:r>
                          <a:rPr lang="en-US" sz="2000" i="1">
                            <a:solidFill>
                              <a:srgbClr val="000000"/>
                            </a:solidFill>
                            <a:latin typeface="Cambria Math" panose="02040503050406030204" pitchFamily="18" charset="0"/>
                          </a:rPr>
                          <m:t>𝟐</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oMath>
                </a14:m>
                <a:endParaRPr lang="en-US" sz="2000" b="0" dirty="0">
                  <a:solidFill>
                    <a:srgbClr val="000000"/>
                  </a:solidFill>
                  <a:latin typeface="Arial" panose="020B0604020202020204" pitchFamily="34" charset="0"/>
                  <a:cs typeface="Arial" panose="020B0604020202020204" pitchFamily="34" charset="0"/>
                </a:endParaRPr>
              </a:p>
              <a:p>
                <a:r>
                  <a:rPr lang="en-US" sz="2000" b="0" dirty="0">
                    <a:solidFill>
                      <a:srgbClr val="000000"/>
                    </a:solidFill>
                    <a:latin typeface="Arial" panose="020B0604020202020204" pitchFamily="34" charset="0"/>
                    <a:cs typeface="Arial" panose="020B0604020202020204" pitchFamily="34" charset="0"/>
                  </a:rPr>
                  <a:t>Kinetic energy in inelastic collision;</a:t>
                </a:r>
              </a:p>
              <a:p>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e>
                      <m:sup>
                        <m:r>
                          <a:rPr lang="en-US" sz="2000" i="1">
                            <a:solidFill>
                              <a:srgbClr val="000000"/>
                            </a:solidFill>
                            <a:latin typeface="Cambria Math" panose="02040503050406030204" pitchFamily="18" charset="0"/>
                          </a:rPr>
                          <m:t>𝟐</m:t>
                        </m:r>
                      </m:sup>
                    </m:s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𝟎</m:t>
                    </m:r>
                    <m:r>
                      <a:rPr lang="en-US" sz="2000" i="1">
                        <a:solidFill>
                          <a:srgbClr val="000000"/>
                        </a:solidFill>
                        <a:latin typeface="Cambria Math" panose="02040503050406030204" pitchFamily="18" charset="0"/>
                        <a:ea typeface="Cambria Math" panose="02040503050406030204" pitchFamily="18" charset="0"/>
                      </a:rPr>
                      <m:t>≥</m:t>
                    </m:r>
                    <m:r>
                      <a:rPr lang="en-US" sz="2000" i="1" smtClean="0">
                        <a:solidFill>
                          <a:srgbClr val="000000"/>
                        </a:solidFill>
                        <a:latin typeface="Cambria Math" panose="02040503050406030204" pitchFamily="18" charset="0"/>
                        <a:ea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𝟐</m:t>
                            </m:r>
                          </m:sub>
                        </m:sSub>
                      </m:e>
                    </m:d>
                    <m:sSup>
                      <m:sSupPr>
                        <m:ctrlPr>
                          <a:rPr lang="en-US" sz="2000" i="1">
                            <a:solidFill>
                              <a:srgbClr val="000000"/>
                            </a:solidFill>
                            <a:latin typeface="Cambria Math" panose="02040503050406030204" pitchFamily="18" charset="0"/>
                          </a:rPr>
                        </m:ctrlPr>
                      </m:sSupPr>
                      <m:e>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𝒗</m:t>
                            </m:r>
                          </m:e>
                          <m:sup>
                            <m:r>
                              <a:rPr lang="en-US" sz="2000" i="1">
                                <a:solidFill>
                                  <a:srgbClr val="000000"/>
                                </a:solidFill>
                                <a:latin typeface="Cambria Math" panose="02040503050406030204" pitchFamily="18" charset="0"/>
                              </a:rPr>
                              <m:t>′</m:t>
                            </m:r>
                          </m:sup>
                        </m:sSup>
                      </m:e>
                      <m:sup>
                        <m:r>
                          <a:rPr lang="en-US" sz="2000" i="1">
                            <a:solidFill>
                              <a:srgbClr val="000000"/>
                            </a:solidFill>
                            <a:latin typeface="Cambria Math" panose="02040503050406030204" pitchFamily="18" charset="0"/>
                          </a:rPr>
                          <m:t>𝟐</m:t>
                        </m:r>
                      </m:sup>
                    </m:sSup>
                  </m:oMath>
                </a14:m>
                <a:r>
                  <a:rPr lang="en-US" sz="20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2000" dirty="0">
                    <a:solidFill>
                      <a:srgbClr val="000000"/>
                    </a:solidFill>
                    <a:latin typeface="Arial" panose="020B0604020202020204" pitchFamily="34" charset="0"/>
                    <a:cs typeface="Arial" panose="020B0604020202020204" pitchFamily="34" charset="0"/>
                  </a:rPr>
                  <a:t> </a:t>
                </a:r>
                <a14:m>
                  <m:oMath xmlns:m="http://schemas.openxmlformats.org/officeDocument/2006/math">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e>
                      <m:sup>
                        <m:r>
                          <a:rPr lang="en-US" sz="2000" i="1">
                            <a:solidFill>
                              <a:srgbClr val="000000"/>
                            </a:solidFill>
                            <a:latin typeface="Cambria Math" panose="02040503050406030204" pitchFamily="18" charset="0"/>
                          </a:rPr>
                          <m:t>𝟐</m:t>
                        </m:r>
                      </m:sup>
                    </m:sSup>
                    <m:r>
                      <a:rPr lang="en-US" sz="2000" i="1">
                        <a:solidFill>
                          <a:srgbClr val="000000"/>
                        </a:solidFill>
                        <a:latin typeface="Cambria Math" panose="02040503050406030204" pitchFamily="18" charset="0"/>
                      </a:rPr>
                      <m:t>&gt;</m:t>
                    </m:r>
                    <m:r>
                      <a:rPr lang="en-US" sz="2000" i="1" smtClean="0">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𝟐</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r>
                      <a:rPr lang="en-US" sz="2000" i="1">
                        <a:solidFill>
                          <a:srgbClr val="000000"/>
                        </a:solidFill>
                        <a:latin typeface="Cambria Math" panose="02040503050406030204" pitchFamily="18" charset="0"/>
                      </a:rPr>
                      <m:t>)</m:t>
                    </m:r>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r>
                          <a:rPr lang="en-US" sz="2000" i="1">
                            <a:solidFill>
                              <a:srgbClr val="000000"/>
                            </a:solidFill>
                            <a:latin typeface="Cambria Math" panose="02040503050406030204" pitchFamily="18" charset="0"/>
                          </a:rPr>
                          <m:t>)</m:t>
                        </m:r>
                      </m:e>
                      <m:sup>
                        <m:r>
                          <a:rPr lang="en-US" sz="2000" i="1">
                            <a:solidFill>
                              <a:srgbClr val="000000"/>
                            </a:solidFill>
                            <a:latin typeface="Cambria Math" panose="02040503050406030204" pitchFamily="18" charset="0"/>
                          </a:rPr>
                          <m:t>𝟐</m:t>
                        </m:r>
                      </m:sup>
                    </m:sSup>
                  </m:oMath>
                </a14:m>
                <a:endParaRPr lang="en-US" sz="2000" b="0" dirty="0">
                  <a:solidFill>
                    <a:srgbClr val="000000"/>
                  </a:solidFill>
                  <a:latin typeface="Arial" panose="020B0604020202020204" pitchFamily="34" charset="0"/>
                  <a:cs typeface="Arial" panose="020B0604020202020204" pitchFamily="34" charset="0"/>
                </a:endParaRPr>
              </a:p>
              <a:p>
                <a14:m>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𝟐</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e>
                      <m:sup>
                        <m:r>
                          <a:rPr lang="en-US" sz="2000" i="1">
                            <a:solidFill>
                              <a:srgbClr val="000000"/>
                            </a:solidFill>
                            <a:latin typeface="Cambria Math" panose="02040503050406030204" pitchFamily="18" charset="0"/>
                          </a:rPr>
                          <m:t>𝟐</m:t>
                        </m:r>
                      </m:sup>
                    </m:sSup>
                    <m:r>
                      <a:rPr lang="en-US" sz="2000" i="1">
                        <a:solidFill>
                          <a:srgbClr val="000000"/>
                        </a:solidFill>
                        <a:latin typeface="Cambria Math" panose="02040503050406030204" pitchFamily="18" charset="0"/>
                      </a:rPr>
                      <m:t>&gt;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𝟏</m:t>
                        </m:r>
                      </m:num>
                      <m:den>
                        <m:r>
                          <a:rPr lang="en-US" sz="2000" i="1">
                            <a:solidFill>
                              <a:srgbClr val="000000"/>
                            </a:solidFill>
                            <a:latin typeface="Cambria Math" panose="02040503050406030204" pitchFamily="18" charset="0"/>
                          </a:rPr>
                          <m:t>𝟒</m:t>
                        </m:r>
                      </m:den>
                    </m:f>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𝒎</m:t>
                        </m:r>
                      </m:e>
                      <m:sub>
                        <m:r>
                          <a:rPr lang="en-US" sz="2000" i="1">
                            <a:solidFill>
                              <a:srgbClr val="000000"/>
                            </a:solidFill>
                            <a:latin typeface="Cambria Math" panose="02040503050406030204" pitchFamily="18" charset="0"/>
                          </a:rPr>
                          <m:t>𝟏</m:t>
                        </m:r>
                      </m:sub>
                    </m:sSub>
                    <m:sSup>
                      <m:sSupPr>
                        <m:ctrlPr>
                          <a:rPr lang="en-US" sz="2000" i="1">
                            <a:solidFill>
                              <a:srgbClr val="000000"/>
                            </a:solidFill>
                            <a:latin typeface="Cambria Math" panose="02040503050406030204" pitchFamily="18" charset="0"/>
                          </a:rPr>
                        </m:ctrlPr>
                      </m:sSupPr>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𝒗</m:t>
                            </m:r>
                          </m:e>
                          <m:sub>
                            <m:r>
                              <a:rPr lang="en-US" sz="2000" i="1">
                                <a:solidFill>
                                  <a:srgbClr val="000000"/>
                                </a:solidFill>
                                <a:latin typeface="Cambria Math" panose="02040503050406030204" pitchFamily="18" charset="0"/>
                              </a:rPr>
                              <m:t>𝟏</m:t>
                            </m:r>
                          </m:sub>
                        </m:sSub>
                      </m:e>
                      <m:sup>
                        <m:r>
                          <a:rPr lang="en-US" sz="2000" i="1">
                            <a:solidFill>
                              <a:srgbClr val="000000"/>
                            </a:solidFill>
                            <a:latin typeface="Cambria Math" panose="02040503050406030204" pitchFamily="18" charset="0"/>
                          </a:rPr>
                          <m:t>𝟐</m:t>
                        </m:r>
                      </m:sup>
                    </m:sSup>
                  </m:oMath>
                </a14:m>
                <a:r>
                  <a:rPr lang="en-US" sz="2000" b="0" dirty="0">
                    <a:solidFill>
                      <a:srgbClr val="000000"/>
                    </a:solidFill>
                    <a:latin typeface="Arial" panose="020B0604020202020204" pitchFamily="34" charset="0"/>
                    <a:cs typeface="Arial" panose="020B0604020202020204" pitchFamily="34" charset="0"/>
                  </a:rPr>
                  <a:t>    Kinetic energy is reduced after the collision</a:t>
                </a:r>
              </a:p>
              <a:p>
                <a:endParaRPr lang="en-US" sz="2000" b="0" dirty="0">
                  <a:solidFill>
                    <a:srgbClr val="0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84996" y="555181"/>
                <a:ext cx="8187071" cy="3230628"/>
              </a:xfrm>
              <a:prstGeom prst="rect">
                <a:avLst/>
              </a:prstGeom>
              <a:blipFill>
                <a:blip r:embed="rId2"/>
                <a:stretch>
                  <a:fillRect l="-1936" t="-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84401" y="4898024"/>
                <a:ext cx="8187071" cy="1836850"/>
              </a:xfrm>
              <a:prstGeom prst="rect">
                <a:avLst/>
              </a:prstGeom>
              <a:noFill/>
            </p:spPr>
            <p:txBody>
              <a:bodyPr wrap="square" lIns="0" tIns="0" rIns="0" bIns="0" rtlCol="0">
                <a:spAutoFit/>
              </a:bodyPr>
              <a:lstStyle/>
              <a:p>
                <a:r>
                  <a:rPr lang="en-US" sz="1600" b="0" dirty="0">
                    <a:solidFill>
                      <a:srgbClr val="000000"/>
                    </a:solidFill>
                  </a:rPr>
                  <a:t>What is the recoil of the rifle?</a:t>
                </a:r>
              </a:p>
              <a:p>
                <a:endParaRPr lang="en-US" sz="1600" b="0" dirty="0">
                  <a:solidFill>
                    <a:srgbClr val="000000"/>
                  </a:solidFill>
                </a:endParaRPr>
              </a:p>
              <a:p>
                <a:r>
                  <a:rPr lang="en-US" sz="1600" b="0" dirty="0">
                    <a:solidFill>
                      <a:srgbClr val="000000"/>
                    </a:solidFill>
                  </a:rPr>
                  <a:t>Given;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𝟓</m:t>
                    </m:r>
                    <m:r>
                      <a:rPr lang="en-US" sz="1600" i="1" smtClean="0">
                        <a:solidFill>
                          <a:srgbClr val="000000"/>
                        </a:solidFill>
                        <a:latin typeface="Cambria Math" panose="02040503050406030204" pitchFamily="18" charset="0"/>
                      </a:rPr>
                      <m:t>𝒈</m:t>
                    </m:r>
                  </m:oMath>
                </a14:m>
                <a:r>
                  <a:rPr lang="en-US" sz="1600" b="0" dirty="0">
                    <a:solidFill>
                      <a:srgbClr val="000000"/>
                    </a:solidFill>
                  </a:rPr>
                  <a:t>;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sub>
                    </m:sSub>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𝟑𝟎𝟎</m:t>
                    </m:r>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𝒎</m:t>
                        </m:r>
                      </m:num>
                      <m:den>
                        <m:r>
                          <a:rPr lang="en-US" sz="1600" i="1" smtClean="0">
                            <a:solidFill>
                              <a:srgbClr val="000000"/>
                            </a:solidFill>
                            <a:latin typeface="Cambria Math" panose="02040503050406030204" pitchFamily="18" charset="0"/>
                          </a:rPr>
                          <m:t>𝒔</m:t>
                        </m:r>
                      </m:den>
                    </m:f>
                  </m:oMath>
                </a14:m>
                <a:r>
                  <a:rPr lang="en-US" sz="1600" b="0" dirty="0">
                    <a:solidFill>
                      <a:srgbClr val="000000"/>
                    </a:solidFill>
                  </a:rPr>
                  <a:t>   and  </a:t>
                </a:r>
                <a14:m>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𝑹</m:t>
                        </m:r>
                      </m:sub>
                    </m:sSub>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𝟓</m:t>
                    </m:r>
                    <m:r>
                      <a:rPr lang="en-US" sz="1600" i="1" smtClean="0">
                        <a:solidFill>
                          <a:srgbClr val="000000"/>
                        </a:solidFill>
                        <a:latin typeface="Cambria Math" panose="02040503050406030204" pitchFamily="18" charset="0"/>
                      </a:rPr>
                      <m:t>𝒌𝒈</m:t>
                    </m:r>
                  </m:oMath>
                </a14:m>
                <a:endParaRPr lang="en-US" sz="1600" b="0" dirty="0">
                  <a:solidFill>
                    <a:srgbClr val="000000"/>
                  </a:solidFill>
                </a:endParaRPr>
              </a:p>
              <a:p>
                <a:pPr/>
                <a14:m>
                  <m:oMathPara xmlns:m="http://schemas.openxmlformats.org/officeDocument/2006/math">
                    <m:oMathParaPr>
                      <m:jc m:val="centerGroup"/>
                    </m:oMathParaPr>
                    <m:oMath xmlns:m="http://schemas.openxmlformats.org/officeDocument/2006/math">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𝑩</m:t>
                          </m:r>
                        </m:sub>
                      </m:sSub>
                      <m:sSub>
                        <m:sSubPr>
                          <m:ctrlPr>
                            <a:rPr lang="en-US" sz="1600" i="1" smtClean="0">
                              <a:solidFill>
                                <a:srgbClr val="000000"/>
                              </a:solidFill>
                              <a:latin typeface="Cambria Math" panose="02040503050406030204" pitchFamily="18" charset="0"/>
                            </a:rPr>
                          </m:ctrlPr>
                        </m:sSubPr>
                        <m:e>
                          <m:r>
                            <a:rPr lang="en-US" sz="1600" i="1" smtClean="0">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m:t>
                          </m:r>
                        </m:sub>
                      </m:sSub>
                      <m:r>
                        <a:rPr lang="en-US" sz="1600" i="1" smtClean="0">
                          <a:solidFill>
                            <a:srgbClr val="000000"/>
                          </a:solidFill>
                          <a:latin typeface="Cambria Math" panose="02040503050406030204" pitchFamily="18" charset="0"/>
                        </a:rPr>
                        <m:t>+</m:t>
                      </m:r>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smtClean="0">
                              <a:solidFill>
                                <a:srgbClr val="000000"/>
                              </a:solidFill>
                              <a:latin typeface="Cambria Math" panose="02040503050406030204" pitchFamily="18" charset="0"/>
                            </a:rPr>
                            <m:t>𝑹</m:t>
                          </m:r>
                        </m:sub>
                      </m:sSub>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𝑹</m:t>
                          </m:r>
                        </m:sub>
                      </m:sSub>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𝟎</m:t>
                      </m:r>
                      <m:r>
                        <a:rPr lang="en-US" sz="1600" i="1" smtClean="0">
                          <a:solidFill>
                            <a:srgbClr val="000000"/>
                          </a:solidFill>
                          <a:latin typeface="Cambria Math" panose="02040503050406030204" pitchFamily="18" charset="0"/>
                        </a:rPr>
                        <m:t>=</m:t>
                      </m:r>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𝑩</m:t>
                          </m:r>
                        </m:sub>
                        <m:sup>
                          <m:r>
                            <a:rPr lang="en-US" sz="1600" i="1">
                              <a:solidFill>
                                <a:srgbClr val="000000"/>
                              </a:solidFill>
                              <a:latin typeface="Cambria Math" panose="02040503050406030204" pitchFamily="18" charset="0"/>
                            </a:rPr>
                            <m:t>′</m:t>
                          </m:r>
                        </m:sup>
                      </m:sSubSup>
                      <m:r>
                        <a:rPr lang="en-US" sz="1600" i="1">
                          <a:solidFill>
                            <a:srgbClr val="000000"/>
                          </a:solidFill>
                          <a:latin typeface="Cambria Math" panose="02040503050406030204" pitchFamily="18" charset="0"/>
                        </a:rPr>
                        <m:t>+</m:t>
                      </m:r>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𝑹</m:t>
                          </m:r>
                        </m:sub>
                      </m:sSub>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𝒗</m:t>
                          </m:r>
                        </m:e>
                        <m:sub>
                          <m:r>
                            <a:rPr lang="en-US" sz="1600" i="1" smtClean="0">
                              <a:solidFill>
                                <a:srgbClr val="000000"/>
                              </a:solidFill>
                              <a:latin typeface="Cambria Math" panose="02040503050406030204" pitchFamily="18" charset="0"/>
                            </a:rPr>
                            <m:t>𝑹</m:t>
                          </m:r>
                        </m:sub>
                        <m:sup>
                          <m:r>
                            <a:rPr lang="en-US" sz="1600" i="1">
                              <a:solidFill>
                                <a:srgbClr val="000000"/>
                              </a:solidFill>
                              <a:latin typeface="Cambria Math" panose="02040503050406030204" pitchFamily="18" charset="0"/>
                            </a:rPr>
                            <m:t>′</m:t>
                          </m:r>
                        </m:sup>
                      </m:sSubSup>
                    </m:oMath>
                  </m:oMathPara>
                </a14:m>
                <a:endParaRPr lang="en-US" sz="160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panose="02040503050406030204" pitchFamily="18" charset="0"/>
                          <a:ea typeface="Cambria Math" panose="02040503050406030204" pitchFamily="18" charset="0"/>
                        </a:rPr>
                        <m:t>∴</m:t>
                      </m:r>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𝑹</m:t>
                          </m:r>
                        </m:sub>
                        <m:sup>
                          <m:r>
                            <a:rPr lang="en-US" sz="1600" i="1">
                              <a:solidFill>
                                <a:srgbClr val="000000"/>
                              </a:solidFill>
                              <a:latin typeface="Cambria Math" panose="02040503050406030204" pitchFamily="18" charset="0"/>
                            </a:rPr>
                            <m:t>′</m:t>
                          </m:r>
                        </m:sup>
                      </m:sSubSup>
                      <m:r>
                        <a:rPr lang="en-US" sz="1600" i="1">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m:t>
                      </m:r>
                      <m:f>
                        <m:fPr>
                          <m:ctrlPr>
                            <a:rPr lang="en-US" sz="1600" i="1">
                              <a:solidFill>
                                <a:srgbClr val="000000"/>
                              </a:solidFill>
                              <a:latin typeface="Cambria Math" panose="02040503050406030204" pitchFamily="18" charset="0"/>
                            </a:rPr>
                          </m:ctrlPr>
                        </m:fPr>
                        <m:num>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𝑩</m:t>
                              </m:r>
                            </m:sub>
                          </m:sSub>
                          <m:sSubSup>
                            <m:sSubSupPr>
                              <m:ctrlPr>
                                <a:rPr lang="en-US" sz="1600" i="1">
                                  <a:solidFill>
                                    <a:srgbClr val="000000"/>
                                  </a:solidFill>
                                  <a:latin typeface="Cambria Math" panose="02040503050406030204" pitchFamily="18" charset="0"/>
                                </a:rPr>
                              </m:ctrlPr>
                            </m:sSubSupPr>
                            <m:e>
                              <m:r>
                                <a:rPr lang="en-US" sz="1600" i="1">
                                  <a:solidFill>
                                    <a:srgbClr val="000000"/>
                                  </a:solidFill>
                                  <a:latin typeface="Cambria Math" panose="02040503050406030204" pitchFamily="18" charset="0"/>
                                </a:rPr>
                                <m:t>𝒗</m:t>
                              </m:r>
                            </m:e>
                            <m:sub>
                              <m:r>
                                <a:rPr lang="en-US" sz="1600" i="1">
                                  <a:solidFill>
                                    <a:srgbClr val="000000"/>
                                  </a:solidFill>
                                  <a:latin typeface="Cambria Math" panose="02040503050406030204" pitchFamily="18" charset="0"/>
                                </a:rPr>
                                <m:t>𝑩</m:t>
                              </m:r>
                            </m:sub>
                            <m:sup>
                              <m:r>
                                <a:rPr lang="en-US" sz="1600" i="1">
                                  <a:solidFill>
                                    <a:srgbClr val="000000"/>
                                  </a:solidFill>
                                  <a:latin typeface="Cambria Math" panose="02040503050406030204" pitchFamily="18" charset="0"/>
                                </a:rPr>
                                <m:t>′</m:t>
                              </m:r>
                            </m:sup>
                          </m:sSubSup>
                        </m:num>
                        <m:den>
                          <m:sSub>
                            <m:sSubPr>
                              <m:ctrlPr>
                                <a:rPr lang="en-US" sz="1600" i="1" smtClean="0">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𝒎</m:t>
                              </m:r>
                            </m:e>
                            <m:sub>
                              <m:r>
                                <a:rPr lang="en-US" sz="1600" i="1">
                                  <a:solidFill>
                                    <a:srgbClr val="000000"/>
                                  </a:solidFill>
                                  <a:latin typeface="Cambria Math" panose="02040503050406030204" pitchFamily="18" charset="0"/>
                                </a:rPr>
                                <m:t>𝑹</m:t>
                              </m:r>
                            </m:sub>
                          </m:sSub>
                        </m:den>
                      </m:f>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𝟏</m:t>
                      </m:r>
                      <m:r>
                        <a:rPr lang="en-US" sz="1600" i="1" smtClean="0">
                          <a:solidFill>
                            <a:srgbClr val="000000"/>
                          </a:solidFill>
                          <a:latin typeface="Cambria Math" panose="02040503050406030204" pitchFamily="18" charset="0"/>
                        </a:rPr>
                        <m:t>.</m:t>
                      </m:r>
                      <m:r>
                        <a:rPr lang="en-US" sz="1600" i="1" smtClean="0">
                          <a:solidFill>
                            <a:srgbClr val="000000"/>
                          </a:solidFill>
                          <a:latin typeface="Cambria Math" panose="02040503050406030204" pitchFamily="18" charset="0"/>
                        </a:rPr>
                        <m:t>𝟐</m:t>
                      </m:r>
                      <m:f>
                        <m:fPr>
                          <m:ctrlPr>
                            <a:rPr lang="en-US" sz="1600" i="1" smtClean="0">
                              <a:solidFill>
                                <a:srgbClr val="000000"/>
                              </a:solidFill>
                              <a:latin typeface="Cambria Math" panose="02040503050406030204" pitchFamily="18" charset="0"/>
                            </a:rPr>
                          </m:ctrlPr>
                        </m:fPr>
                        <m:num>
                          <m:r>
                            <a:rPr lang="en-US" sz="1600" i="1" smtClean="0">
                              <a:solidFill>
                                <a:srgbClr val="000000"/>
                              </a:solidFill>
                              <a:latin typeface="Cambria Math" panose="02040503050406030204" pitchFamily="18" charset="0"/>
                            </a:rPr>
                            <m:t>𝒎</m:t>
                          </m:r>
                        </m:num>
                        <m:den>
                          <m:r>
                            <a:rPr lang="en-US" sz="1600" i="1" smtClean="0">
                              <a:solidFill>
                                <a:srgbClr val="000000"/>
                              </a:solidFill>
                              <a:latin typeface="Cambria Math" panose="02040503050406030204" pitchFamily="18" charset="0"/>
                            </a:rPr>
                            <m:t>𝒔</m:t>
                          </m:r>
                        </m:den>
                      </m:f>
                    </m:oMath>
                  </m:oMathPara>
                </a14:m>
                <a:endParaRPr lang="en-US" sz="1600" b="0" dirty="0">
                  <a:solidFill>
                    <a:srgbClr val="000000"/>
                  </a:solidFill>
                </a:endParaRPr>
              </a:p>
              <a:p>
                <a:endParaRPr lang="en-US" sz="1600" b="0" dirty="0">
                  <a:solidFill>
                    <a:srgbClr val="00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84401" y="4898024"/>
                <a:ext cx="8187071" cy="1836850"/>
              </a:xfrm>
              <a:prstGeom prst="rect">
                <a:avLst/>
              </a:prstGeom>
              <a:blipFill rotWithShape="0">
                <a:blip r:embed="rId3"/>
                <a:stretch>
                  <a:fillRect l="-1489" t="-3311"/>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668" y="4292156"/>
            <a:ext cx="2641600" cy="2349500"/>
          </a:xfrm>
          <a:prstGeom prst="rect">
            <a:avLst/>
          </a:prstGeom>
        </p:spPr>
      </p:pic>
    </p:spTree>
    <p:extLst>
      <p:ext uri="{BB962C8B-B14F-4D97-AF65-F5344CB8AC3E}">
        <p14:creationId xmlns:p14="http://schemas.microsoft.com/office/powerpoint/2010/main" val="3526469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12_Figure.jpg"/>
          <p:cNvPicPr>
            <a:picLocks noChangeAspect="1"/>
          </p:cNvPicPr>
          <p:nvPr/>
        </p:nvPicPr>
        <p:blipFill rotWithShape="1">
          <a:blip r:embed="rId2" cstate="print">
            <a:extLst>
              <a:ext uri="{28A0092B-C50C-407E-A947-70E740481C1C}">
                <a14:useLocalDpi xmlns:a14="http://schemas.microsoft.com/office/drawing/2010/main" val="0"/>
              </a:ext>
            </a:extLst>
          </a:blip>
          <a:srcRect b="5197"/>
          <a:stretch/>
        </p:blipFill>
        <p:spPr>
          <a:xfrm>
            <a:off x="3815626" y="986829"/>
            <a:ext cx="5007722" cy="187745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317585" y="3018853"/>
                <a:ext cx="8662253" cy="2972673"/>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Completely inelastic collision along a straight line:</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(0.50 kg)(2.0 m/s) + (0.30 kg)(</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2.0 m/s) = (0.50 + 0.30 kg)</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oMath>
                </a14:m>
                <a:r>
                  <a:rPr lang="en-US" sz="1800" b="0" dirty="0">
                    <a:solidFill>
                      <a:prstClr val="black"/>
                    </a:solidFill>
                    <a:cs typeface="Times New Roman" panose="02020603050405020304" pitchFamily="18" charset="0"/>
                  </a:rPr>
                  <a:t> = 0.50 m/s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Initial kinetic energy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(0.50 kg)(2.0 m/s)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 +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(0.30 kg)(</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2.0 m/s)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1.60 J</a:t>
                </a:r>
              </a:p>
              <a:p>
                <a:pPr defTabSz="685800" fontAlgn="auto">
                  <a:spcBef>
                    <a:spcPts val="0"/>
                  </a:spcBef>
                  <a:spcAft>
                    <a:spcPts val="0"/>
                  </a:spcAft>
                </a:pPr>
                <a:r>
                  <a:rPr lang="en-US" sz="1800" b="0" dirty="0">
                    <a:solidFill>
                      <a:prstClr val="black"/>
                    </a:solidFill>
                    <a:cs typeface="Times New Roman" panose="02020603050405020304" pitchFamily="18" charset="0"/>
                  </a:rPr>
                  <a:t>Final kinetic energy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 </m:t>
                    </m:r>
                  </m:oMath>
                </a14:m>
                <a:r>
                  <a:rPr lang="en-US" sz="1800" b="0" dirty="0">
                    <a:solidFill>
                      <a:prstClr val="black"/>
                    </a:solidFill>
                    <a:cs typeface="Times New Roman" panose="02020603050405020304" pitchFamily="18" charset="0"/>
                  </a:rPr>
                  <a:t>(0.50 + 0.30 kg)(0.50 m/s)</a:t>
                </a:r>
                <a:r>
                  <a:rPr lang="en-US" sz="1800" b="0" baseline="30000" dirty="0">
                    <a:solidFill>
                      <a:prstClr val="black"/>
                    </a:solidFill>
                    <a:cs typeface="Times New Roman" panose="02020603050405020304" pitchFamily="18" charset="0"/>
                  </a:rPr>
                  <a:t>2</a:t>
                </a: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0.10 J</a:t>
                </a:r>
              </a:p>
              <a:p>
                <a:pPr defTabSz="685800" fontAlgn="auto">
                  <a:spcBef>
                    <a:spcPts val="0"/>
                  </a:spcBef>
                  <a:spcAft>
                    <a:spcPts val="0"/>
                  </a:spcAft>
                </a:pPr>
                <a:r>
                  <a:rPr lang="en-US" sz="1800" b="0" dirty="0">
                    <a:solidFill>
                      <a:srgbClr val="FF0000"/>
                    </a:solidFill>
                    <a:cs typeface="Times New Roman" panose="02020603050405020304" pitchFamily="18" charset="0"/>
                  </a:rPr>
                  <a:t>Kinetic energy decreased a lot in this inelastic collision</a:t>
                </a:r>
                <a:r>
                  <a:rPr lang="en-US" sz="1800" b="0" dirty="0">
                    <a:solidFill>
                      <a:prstClr val="black"/>
                    </a:solidFill>
                    <a:cs typeface="Times New Roman" panose="02020603050405020304" pitchFamily="18"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317585" y="3018853"/>
                <a:ext cx="8662253" cy="2972673"/>
              </a:xfrm>
              <a:prstGeom prst="rect">
                <a:avLst/>
              </a:prstGeom>
              <a:blipFill>
                <a:blip r:embed="rId3"/>
                <a:stretch>
                  <a:fillRect l="-492" t="-816" b="-2041"/>
                </a:stretch>
              </a:blipFill>
              <a:ln>
                <a:solidFill>
                  <a:schemeClr val="tx1"/>
                </a:solidFill>
              </a:ln>
            </p:spPr>
            <p:txBody>
              <a:bodyPr/>
              <a:lstStyle/>
              <a:p>
                <a:r>
                  <a:rPr lang="en-US">
                    <a:noFill/>
                  </a:rPr>
                  <a:t> </a:t>
                </a:r>
              </a:p>
            </p:txBody>
          </p:sp>
        </mc:Fallback>
      </mc:AlternateContent>
      <p:sp>
        <p:nvSpPr>
          <p:cNvPr id="2" name="TextBox 1"/>
          <p:cNvSpPr txBox="1"/>
          <p:nvPr/>
        </p:nvSpPr>
        <p:spPr>
          <a:xfrm>
            <a:off x="321572" y="1340920"/>
            <a:ext cx="2537874" cy="1015663"/>
          </a:xfrm>
          <a:prstGeom prst="rect">
            <a:avLst/>
          </a:prstGeom>
          <a:noFill/>
          <a:ln>
            <a:solidFill>
              <a:schemeClr val="tx1"/>
            </a:solidFill>
          </a:ln>
        </p:spPr>
        <p:txBody>
          <a:bodyPr wrap="non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Inelastic Collision</a:t>
            </a:r>
            <a:br>
              <a:rPr lang="en-US" sz="1800" b="0" dirty="0">
                <a:solidFill>
                  <a:prstClr val="black"/>
                </a:solidFill>
                <a:cs typeface="Times New Roman" panose="02020603050405020304" pitchFamily="18" charset="0"/>
              </a:rPr>
            </a:br>
            <a:r>
              <a:rPr lang="en-US" sz="1800" b="0" dirty="0">
                <a:solidFill>
                  <a:prstClr val="black"/>
                </a:solidFill>
                <a:cs typeface="Times New Roman" panose="02020603050405020304" pitchFamily="18" charset="0"/>
              </a:rPr>
              <a:t>on an Air Track</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Example 8.6 on page 230</a:t>
            </a:r>
          </a:p>
        </p:txBody>
      </p:sp>
      <p:sp>
        <p:nvSpPr>
          <p:cNvPr id="3" name="TextBox 2">
            <a:extLst>
              <a:ext uri="{FF2B5EF4-FFF2-40B4-BE49-F238E27FC236}">
                <a16:creationId xmlns:a16="http://schemas.microsoft.com/office/drawing/2014/main" id="{BB1D0BAD-B121-434A-93E9-602243EE46D4}"/>
              </a:ext>
            </a:extLst>
          </p:cNvPr>
          <p:cNvSpPr txBox="1"/>
          <p:nvPr/>
        </p:nvSpPr>
        <p:spPr>
          <a:xfrm>
            <a:off x="6913756" y="6454326"/>
            <a:ext cx="2230244"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2301171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53902" y="0"/>
            <a:ext cx="7772400" cy="1143000"/>
          </a:xfrm>
        </p:spPr>
        <p:txBody>
          <a:bodyPr/>
          <a:lstStyle/>
          <a:p>
            <a:pPr eaLnBrk="1" hangingPunct="1"/>
            <a:r>
              <a:rPr lang="en-US" altLang="en-US" dirty="0">
                <a:solidFill>
                  <a:srgbClr val="FF0000"/>
                </a:solidFill>
              </a:rPr>
              <a:t>Inelastic Collision on an air track</a:t>
            </a:r>
          </a:p>
        </p:txBody>
      </p:sp>
      <p:pic>
        <p:nvPicPr>
          <p:cNvPr id="2" name="Picture 1"/>
          <p:cNvPicPr>
            <a:picLocks noChangeAspect="1"/>
          </p:cNvPicPr>
          <p:nvPr/>
        </p:nvPicPr>
        <p:blipFill>
          <a:blip r:embed="rId2"/>
          <a:stretch>
            <a:fillRect/>
          </a:stretch>
        </p:blipFill>
        <p:spPr>
          <a:xfrm>
            <a:off x="1174454" y="1009096"/>
            <a:ext cx="6300233" cy="555093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93405" y="1238592"/>
                <a:ext cx="6815470" cy="5184240"/>
              </a:xfrm>
              <a:prstGeom prst="rect">
                <a:avLst/>
              </a:prstGeom>
            </p:spPr>
            <p:txBody>
              <a:bodyPr wrap="square">
                <a:spAutoFit/>
              </a:bodyPr>
              <a:lstStyle/>
              <a:p>
                <a:r>
                  <a:rPr lang="en-US" sz="1400" b="0" dirty="0"/>
                  <a:t>a) Find the final velocity of the joint on an air track.</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𝒎</m:t>
                          </m:r>
                        </m:e>
                        <m:sub>
                          <m:r>
                            <a:rPr lang="en-US" sz="1400" i="1">
                              <a:latin typeface="Cambria Math" panose="02040503050406030204" pitchFamily="18" charset="0"/>
                            </a:rPr>
                            <m:t>𝑨</m:t>
                          </m:r>
                        </m:sub>
                      </m:sSub>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𝑨𝒊</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𝒎</m:t>
                          </m:r>
                        </m:e>
                        <m:sub>
                          <m:r>
                            <a:rPr lang="en-US" sz="1400" i="1">
                              <a:latin typeface="Cambria Math" panose="02040503050406030204" pitchFamily="18" charset="0"/>
                            </a:rPr>
                            <m:t>𝑩</m:t>
                          </m:r>
                        </m:sub>
                      </m:sSub>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𝑩𝒊</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1" i="1" smtClean="0">
                              <a:latin typeface="Cambria Math" panose="02040503050406030204" pitchFamily="18" charset="0"/>
                            </a:rPr>
                            <m:t>(</m:t>
                          </m:r>
                          <m:r>
                            <a:rPr lang="en-US" sz="1400" i="1">
                              <a:latin typeface="Cambria Math" panose="02040503050406030204" pitchFamily="18" charset="0"/>
                            </a:rPr>
                            <m:t>𝒎</m:t>
                          </m:r>
                        </m:e>
                        <m:sub>
                          <m:r>
                            <a:rPr lang="en-US" sz="1400" i="1">
                              <a:latin typeface="Cambria Math" panose="02040503050406030204" pitchFamily="18" charset="0"/>
                            </a:rPr>
                            <m:t>𝑨</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𝒎</m:t>
                          </m:r>
                        </m:e>
                        <m:sub>
                          <m:r>
                            <a:rPr lang="en-US" sz="1400" i="1">
                              <a:latin typeface="Cambria Math" panose="02040503050406030204" pitchFamily="18" charset="0"/>
                            </a:rPr>
                            <m:t>𝑩</m:t>
                          </m:r>
                        </m:sub>
                      </m:sSub>
                      <m:r>
                        <a:rPr lang="en-US" sz="1400" b="1" i="1" smtClean="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𝒇</m:t>
                          </m:r>
                        </m:sub>
                      </m:sSub>
                    </m:oMath>
                  </m:oMathPara>
                </a14:m>
                <a:endParaRPr lang="en-US" sz="1400" dirty="0"/>
              </a:p>
              <a:p>
                <a:pPr marL="342900" indent="-342900">
                  <a:buFont typeface="Wingdings" panose="05000000000000000000" pitchFamily="2" charset="2"/>
                  <a:buChar char="à"/>
                </a:pPr>
                <a14:m>
                  <m:oMath xmlns:m="http://schemas.openxmlformats.org/officeDocument/2006/math">
                    <m:r>
                      <a:rPr lang="en-US" sz="1400" i="1">
                        <a:latin typeface="Cambria Math" panose="02040503050406030204" pitchFamily="18" charset="0"/>
                      </a:rPr>
                      <m:t>𝟎</m:t>
                    </m:r>
                    <m:r>
                      <a:rPr lang="en-US" sz="1400" i="1">
                        <a:latin typeface="Cambria Math" panose="02040503050406030204" pitchFamily="18" charset="0"/>
                      </a:rPr>
                      <m:t>.</m:t>
                    </m:r>
                    <m:r>
                      <a:rPr lang="en-US" sz="1400" i="1">
                        <a:latin typeface="Cambria Math" panose="02040503050406030204" pitchFamily="18" charset="0"/>
                      </a:rPr>
                      <m:t>𝟓</m:t>
                    </m:r>
                    <m:r>
                      <a:rPr lang="en-US" sz="1400" i="1">
                        <a:latin typeface="Cambria Math" panose="02040503050406030204" pitchFamily="18" charset="0"/>
                      </a:rPr>
                      <m:t>𝒌𝒈</m:t>
                    </m:r>
                    <m:r>
                      <a:rPr lang="en-US" sz="1400" i="1">
                        <a:latin typeface="Cambria Math" panose="02040503050406030204" pitchFamily="18" charset="0"/>
                      </a:rPr>
                      <m:t>∗</m:t>
                    </m:r>
                    <m:r>
                      <a:rPr lang="en-US" sz="1400" i="1">
                        <a:latin typeface="Cambria Math" panose="02040503050406030204" pitchFamily="18" charset="0"/>
                      </a:rPr>
                      <m:t>𝟐</m:t>
                    </m:r>
                    <m:r>
                      <a:rPr lang="en-US" sz="1400" i="1">
                        <a:latin typeface="Cambria Math" panose="02040503050406030204" pitchFamily="18" charset="0"/>
                      </a:rPr>
                      <m:t>.</m:t>
                    </m:r>
                    <m:r>
                      <a:rPr lang="en-US" sz="1400" i="1">
                        <a:latin typeface="Cambria Math" panose="02040503050406030204" pitchFamily="18" charset="0"/>
                      </a:rPr>
                      <m:t>𝟎</m:t>
                    </m:r>
                    <m:f>
                      <m:fPr>
                        <m:ctrlPr>
                          <a:rPr lang="en-US" sz="1400" i="1">
                            <a:latin typeface="Cambria Math" panose="02040503050406030204" pitchFamily="18" charset="0"/>
                          </a:rPr>
                        </m:ctrlPr>
                      </m:fPr>
                      <m:num>
                        <m:r>
                          <a:rPr lang="en-US" sz="1400" i="1">
                            <a:latin typeface="Cambria Math" panose="02040503050406030204" pitchFamily="18" charset="0"/>
                          </a:rPr>
                          <m:t>𝒎</m:t>
                        </m:r>
                      </m:num>
                      <m:den>
                        <m:r>
                          <a:rPr lang="en-US" sz="1400" i="1">
                            <a:latin typeface="Cambria Math" panose="02040503050406030204" pitchFamily="18" charset="0"/>
                          </a:rPr>
                          <m:t>𝒔</m:t>
                        </m:r>
                      </m:den>
                    </m:f>
                    <m:r>
                      <a:rPr lang="en-US" sz="1400" i="1">
                        <a:latin typeface="Cambria Math" panose="02040503050406030204" pitchFamily="18" charset="0"/>
                      </a:rPr>
                      <m:t>+</m:t>
                    </m:r>
                    <m:r>
                      <a:rPr lang="en-US" sz="1400" i="1">
                        <a:latin typeface="Cambria Math" panose="02040503050406030204" pitchFamily="18" charset="0"/>
                      </a:rPr>
                      <m:t>𝟎</m:t>
                    </m:r>
                    <m:r>
                      <a:rPr lang="en-US" sz="1400" i="1">
                        <a:latin typeface="Cambria Math" panose="02040503050406030204" pitchFamily="18" charset="0"/>
                      </a:rPr>
                      <m:t>.</m:t>
                    </m:r>
                    <m:r>
                      <a:rPr lang="en-US" sz="1400" i="1">
                        <a:latin typeface="Cambria Math" panose="02040503050406030204" pitchFamily="18" charset="0"/>
                      </a:rPr>
                      <m:t>𝟑</m:t>
                    </m:r>
                    <m:r>
                      <a:rPr lang="en-US" sz="1400" i="1">
                        <a:latin typeface="Cambria Math" panose="02040503050406030204" pitchFamily="18" charset="0"/>
                      </a:rPr>
                      <m:t>𝒌𝒈</m:t>
                    </m:r>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i="1">
                            <a:latin typeface="Cambria Math" panose="02040503050406030204" pitchFamily="18" charset="0"/>
                          </a:rPr>
                          <m:t>−</m:t>
                        </m:r>
                        <m:r>
                          <a:rPr lang="en-US" sz="1400" i="1">
                            <a:latin typeface="Cambria Math" panose="02040503050406030204" pitchFamily="18" charset="0"/>
                          </a:rPr>
                          <m:t>𝟐</m:t>
                        </m:r>
                        <m:r>
                          <a:rPr lang="en-US" sz="1400" i="1">
                            <a:latin typeface="Cambria Math" panose="02040503050406030204" pitchFamily="18" charset="0"/>
                          </a:rPr>
                          <m:t>.</m:t>
                        </m:r>
                        <m:r>
                          <a:rPr lang="en-US" sz="1400" i="1">
                            <a:latin typeface="Cambria Math" panose="02040503050406030204" pitchFamily="18" charset="0"/>
                          </a:rPr>
                          <m:t>𝟎</m:t>
                        </m:r>
                        <m:f>
                          <m:fPr>
                            <m:ctrlPr>
                              <a:rPr lang="en-US" sz="1400" i="1">
                                <a:latin typeface="Cambria Math" panose="02040503050406030204" pitchFamily="18" charset="0"/>
                              </a:rPr>
                            </m:ctrlPr>
                          </m:fPr>
                          <m:num>
                            <m:r>
                              <a:rPr lang="en-US" sz="1400" i="1">
                                <a:latin typeface="Cambria Math" panose="02040503050406030204" pitchFamily="18" charset="0"/>
                              </a:rPr>
                              <m:t>𝒎</m:t>
                            </m:r>
                          </m:num>
                          <m:den>
                            <m:r>
                              <a:rPr lang="en-US" sz="1400" i="1">
                                <a:latin typeface="Cambria Math" panose="02040503050406030204" pitchFamily="18" charset="0"/>
                              </a:rPr>
                              <m:t>𝒔</m:t>
                            </m:r>
                          </m:den>
                        </m:f>
                      </m:e>
                    </m:d>
                    <m:r>
                      <a:rPr lang="en-US" sz="1400" i="1">
                        <a:latin typeface="Cambria Math" panose="02040503050406030204" pitchFamily="18" charset="0"/>
                      </a:rPr>
                      <m:t>=</m:t>
                    </m:r>
                    <m:d>
                      <m:dPr>
                        <m:ctrlPr>
                          <a:rPr lang="en-US" sz="1400" i="1">
                            <a:latin typeface="Cambria Math" panose="02040503050406030204" pitchFamily="18" charset="0"/>
                          </a:rPr>
                        </m:ctrlPr>
                      </m:dPr>
                      <m:e>
                        <m:r>
                          <a:rPr lang="en-US" sz="1400" i="1">
                            <a:latin typeface="Cambria Math" panose="02040503050406030204" pitchFamily="18" charset="0"/>
                          </a:rPr>
                          <m:t>𝟎</m:t>
                        </m:r>
                        <m:r>
                          <a:rPr lang="en-US" sz="1400" i="1">
                            <a:latin typeface="Cambria Math" panose="02040503050406030204" pitchFamily="18" charset="0"/>
                          </a:rPr>
                          <m:t>.</m:t>
                        </m:r>
                        <m:r>
                          <a:rPr lang="en-US" sz="1400" i="1">
                            <a:latin typeface="Cambria Math" panose="02040503050406030204" pitchFamily="18" charset="0"/>
                          </a:rPr>
                          <m:t>𝟓</m:t>
                        </m:r>
                        <m:r>
                          <a:rPr lang="en-US" sz="1400" i="1">
                            <a:latin typeface="Cambria Math" panose="02040503050406030204" pitchFamily="18" charset="0"/>
                          </a:rPr>
                          <m:t>𝒌𝒈</m:t>
                        </m:r>
                        <m:r>
                          <a:rPr lang="en-US" sz="1400" b="1" i="1" smtClean="0">
                            <a:latin typeface="Cambria Math" panose="02040503050406030204" pitchFamily="18" charset="0"/>
                          </a:rPr>
                          <m:t>+</m:t>
                        </m:r>
                        <m:r>
                          <a:rPr lang="en-US" sz="1400" i="1">
                            <a:latin typeface="Cambria Math" panose="02040503050406030204" pitchFamily="18" charset="0"/>
                          </a:rPr>
                          <m:t>𝟎</m:t>
                        </m:r>
                        <m:r>
                          <a:rPr lang="en-US" sz="1400" i="1">
                            <a:latin typeface="Cambria Math" panose="02040503050406030204" pitchFamily="18" charset="0"/>
                          </a:rPr>
                          <m:t>.</m:t>
                        </m:r>
                        <m:r>
                          <a:rPr lang="en-US" sz="1400" i="1">
                            <a:latin typeface="Cambria Math" panose="02040503050406030204" pitchFamily="18" charset="0"/>
                          </a:rPr>
                          <m:t>𝟑</m:t>
                        </m:r>
                        <m:r>
                          <a:rPr lang="en-US" sz="1400" i="1">
                            <a:latin typeface="Cambria Math" panose="02040503050406030204" pitchFamily="18" charset="0"/>
                          </a:rPr>
                          <m:t>𝒌𝒈</m:t>
                        </m:r>
                      </m:e>
                    </m:d>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𝒇</m:t>
                        </m:r>
                      </m:sub>
                    </m:sSub>
                  </m:oMath>
                </a14:m>
                <a:endParaRPr lang="en-US" sz="1400" dirty="0"/>
              </a:p>
              <a:p>
                <a:r>
                  <a:rPr lang="en-US" sz="1400" dirty="0">
                    <a:ea typeface="Cambria Math" panose="02040503050406030204" pitchFamily="18" charset="0"/>
                  </a:rPr>
                  <a:t>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𝒇</m:t>
                        </m:r>
                      </m:sub>
                    </m:sSub>
                    <m:r>
                      <a:rPr lang="en-US" sz="1400" i="1">
                        <a:latin typeface="Cambria Math" panose="02040503050406030204" pitchFamily="18" charset="0"/>
                      </a:rPr>
                      <m:t>=</m:t>
                    </m:r>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𝟓</m:t>
                    </m:r>
                    <m:f>
                      <m:fPr>
                        <m:ctrlPr>
                          <a:rPr lang="en-US" sz="1400" b="1" i="1" smtClean="0">
                            <a:latin typeface="Cambria Math" panose="02040503050406030204" pitchFamily="18" charset="0"/>
                          </a:rPr>
                        </m:ctrlPr>
                      </m:fPr>
                      <m:num>
                        <m:r>
                          <a:rPr lang="en-US" sz="1400" b="1" i="1" smtClean="0">
                            <a:latin typeface="Cambria Math" panose="02040503050406030204" pitchFamily="18" charset="0"/>
                          </a:rPr>
                          <m:t>𝒎</m:t>
                        </m:r>
                      </m:num>
                      <m:den>
                        <m:r>
                          <a:rPr lang="en-US" sz="1400" b="1" i="1" smtClean="0">
                            <a:latin typeface="Cambria Math" panose="02040503050406030204" pitchFamily="18" charset="0"/>
                          </a:rPr>
                          <m:t>𝒔</m:t>
                        </m:r>
                      </m:den>
                    </m:f>
                  </m:oMath>
                </a14:m>
                <a:r>
                  <a:rPr lang="en-US" sz="1400" dirty="0"/>
                  <a:t>  </a:t>
                </a:r>
                <a:r>
                  <a:rPr lang="en-US" sz="1400" b="0" dirty="0"/>
                  <a:t>(towards the right and together)</a:t>
                </a:r>
              </a:p>
              <a:p>
                <a:endParaRPr lang="en-US" sz="1400" b="0" dirty="0"/>
              </a:p>
              <a:p>
                <a:r>
                  <a:rPr lang="en-US" sz="1400" b="0" dirty="0"/>
                  <a:t>b) Find the total kinetic energy before the collision. </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𝑲</m:t>
                          </m:r>
                        </m:e>
                        <m:sub>
                          <m:r>
                            <a:rPr lang="en-US" sz="1400" b="1" i="1" smtClean="0">
                              <a:latin typeface="Cambria Math" panose="02040503050406030204" pitchFamily="18" charset="0"/>
                            </a:rPr>
                            <m:t>𝑨</m:t>
                          </m:r>
                          <m:r>
                            <a:rPr lang="en-US" sz="1400" i="1">
                              <a:latin typeface="Cambria Math" panose="02040503050406030204" pitchFamily="18" charset="0"/>
                            </a:rPr>
                            <m:t>𝒊</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𝟏</m:t>
                          </m:r>
                        </m:num>
                        <m:den>
                          <m:r>
                            <a:rPr lang="en-US" sz="1400" i="1">
                              <a:latin typeface="Cambria Math" panose="02040503050406030204" pitchFamily="18" charset="0"/>
                            </a:rPr>
                            <m:t>𝟐</m:t>
                          </m:r>
                        </m:den>
                      </m:f>
                      <m:sSub>
                        <m:sSubPr>
                          <m:ctrlPr>
                            <a:rPr lang="en-US" sz="1400" i="1">
                              <a:latin typeface="Cambria Math" panose="02040503050406030204" pitchFamily="18" charset="0"/>
                            </a:rPr>
                          </m:ctrlPr>
                        </m:sSubPr>
                        <m:e>
                          <m:r>
                            <a:rPr lang="en-US" sz="1400" i="1">
                              <a:latin typeface="Cambria Math" panose="02040503050406030204" pitchFamily="18" charset="0"/>
                            </a:rPr>
                            <m:t>𝒎</m:t>
                          </m:r>
                        </m:e>
                        <m:sub>
                          <m:r>
                            <a:rPr lang="en-US" sz="1400" i="1">
                              <a:latin typeface="Cambria Math" panose="02040503050406030204" pitchFamily="18" charset="0"/>
                            </a:rPr>
                            <m:t>𝑨</m:t>
                          </m:r>
                        </m:sub>
                      </m:sSub>
                      <m:sSup>
                        <m:sSupPr>
                          <m:ctrlPr>
                            <a:rPr lang="en-US" sz="1400" i="1">
                              <a:latin typeface="Cambria Math" panose="02040503050406030204" pitchFamily="18" charset="0"/>
                            </a:rPr>
                          </m:ctrlPr>
                        </m:sSupPr>
                        <m:e>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i="1">
                                  <a:latin typeface="Cambria Math" panose="02040503050406030204" pitchFamily="18" charset="0"/>
                                </a:rPr>
                                <m:t>𝑨𝒊</m:t>
                              </m:r>
                            </m:sub>
                          </m:sSub>
                        </m:e>
                        <m:sup>
                          <m:r>
                            <a:rPr lang="en-US" sz="1400" i="1">
                              <a:latin typeface="Cambria Math" panose="02040503050406030204" pitchFamily="18" charset="0"/>
                            </a:rPr>
                            <m:t>𝟐</m:t>
                          </m:r>
                        </m:sup>
                      </m:sSup>
                      <m:r>
                        <a:rPr lang="en-US" sz="1400" b="1" i="1" smtClean="0">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𝟏</m:t>
                          </m:r>
                        </m:num>
                        <m:den>
                          <m:r>
                            <a:rPr lang="en-US" sz="1400" i="1">
                              <a:latin typeface="Cambria Math" panose="02040503050406030204" pitchFamily="18" charset="0"/>
                            </a:rPr>
                            <m:t>𝟐</m:t>
                          </m:r>
                        </m:den>
                      </m:f>
                      <m:r>
                        <a:rPr lang="en-US" sz="1400" b="1" i="1" smtClean="0">
                          <a:latin typeface="Cambria Math" panose="02040503050406030204" pitchFamily="18" charset="0"/>
                        </a:rPr>
                        <m:t>∗</m:t>
                      </m:r>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𝟓</m:t>
                      </m:r>
                      <m:r>
                        <a:rPr lang="en-US" sz="1400" b="1" i="1" smtClean="0">
                          <a:latin typeface="Cambria Math" panose="02040503050406030204" pitchFamily="18" charset="0"/>
                        </a:rPr>
                        <m:t>∗</m:t>
                      </m:r>
                      <m:r>
                        <a:rPr lang="en-US" sz="1400" b="1" i="1" smtClean="0">
                          <a:latin typeface="Cambria Math" panose="02040503050406030204" pitchFamily="18" charset="0"/>
                        </a:rPr>
                        <m:t>𝟒</m:t>
                      </m:r>
                      <m:r>
                        <a:rPr lang="en-US" sz="1400" b="1" i="1" smtClean="0">
                          <a:latin typeface="Cambria Math" panose="02040503050406030204" pitchFamily="18" charset="0"/>
                        </a:rPr>
                        <m:t>=</m:t>
                      </m:r>
                      <m:r>
                        <a:rPr lang="en-US" sz="1400" b="1" i="1" smtClean="0">
                          <a:latin typeface="Cambria Math" panose="02040503050406030204" pitchFamily="18" charset="0"/>
                        </a:rPr>
                        <m:t>𝟏</m:t>
                      </m:r>
                      <m:r>
                        <a:rPr lang="en-US" sz="1400" b="1" i="1" smtClean="0">
                          <a:latin typeface="Cambria Math" panose="02040503050406030204" pitchFamily="18" charset="0"/>
                        </a:rPr>
                        <m:t>.</m:t>
                      </m:r>
                      <m:r>
                        <a:rPr lang="en-US" sz="1400" b="1" i="1" smtClean="0">
                          <a:latin typeface="Cambria Math" panose="02040503050406030204" pitchFamily="18" charset="0"/>
                        </a:rPr>
                        <m:t>𝟎𝟏</m:t>
                      </m:r>
                      <m:r>
                        <a:rPr lang="en-US" sz="1400" b="1" i="1" smtClean="0">
                          <a:latin typeface="Cambria Math" panose="02040503050406030204" pitchFamily="18" charset="0"/>
                        </a:rPr>
                        <m:t> </m:t>
                      </m:r>
                      <m:r>
                        <a:rPr lang="en-US" sz="1400" b="1" i="1" smtClean="0">
                          <a:latin typeface="Cambria Math" panose="02040503050406030204" pitchFamily="18" charset="0"/>
                        </a:rPr>
                        <m:t>𝑱</m:t>
                      </m:r>
                    </m:oMath>
                  </m:oMathPara>
                </a14:m>
                <a:endParaRPr lang="en-US" sz="1400" b="0" dirty="0"/>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𝑲</m:t>
                          </m:r>
                        </m:e>
                        <m:sub>
                          <m:r>
                            <a:rPr lang="en-US" sz="1400" b="1" i="1" smtClean="0">
                              <a:latin typeface="Cambria Math" panose="02040503050406030204" pitchFamily="18" charset="0"/>
                            </a:rPr>
                            <m:t>𝑩</m:t>
                          </m:r>
                          <m:r>
                            <a:rPr lang="en-US" sz="1400" i="1">
                              <a:latin typeface="Cambria Math" panose="02040503050406030204" pitchFamily="18" charset="0"/>
                            </a:rPr>
                            <m:t>𝒊</m:t>
                          </m:r>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𝟏</m:t>
                          </m:r>
                        </m:num>
                        <m:den>
                          <m:r>
                            <a:rPr lang="en-US" sz="1400" i="1">
                              <a:latin typeface="Cambria Math" panose="02040503050406030204" pitchFamily="18" charset="0"/>
                            </a:rPr>
                            <m:t>𝟐</m:t>
                          </m:r>
                        </m:den>
                      </m:f>
                      <m:sSub>
                        <m:sSubPr>
                          <m:ctrlPr>
                            <a:rPr lang="en-US" sz="1400" i="1">
                              <a:latin typeface="Cambria Math" panose="02040503050406030204" pitchFamily="18" charset="0"/>
                            </a:rPr>
                          </m:ctrlPr>
                        </m:sSubPr>
                        <m:e>
                          <m:r>
                            <a:rPr lang="en-US" sz="1400" i="1">
                              <a:latin typeface="Cambria Math" panose="02040503050406030204" pitchFamily="18" charset="0"/>
                            </a:rPr>
                            <m:t>𝒎</m:t>
                          </m:r>
                        </m:e>
                        <m:sub>
                          <m:r>
                            <a:rPr lang="en-US" sz="1400" b="1" i="1" smtClean="0">
                              <a:latin typeface="Cambria Math" panose="02040503050406030204" pitchFamily="18" charset="0"/>
                            </a:rPr>
                            <m:t>𝑩</m:t>
                          </m:r>
                        </m:sub>
                      </m:sSub>
                      <m:sSup>
                        <m:sSupPr>
                          <m:ctrlPr>
                            <a:rPr lang="en-US" sz="1400" i="1">
                              <a:latin typeface="Cambria Math" panose="02040503050406030204" pitchFamily="18" charset="0"/>
                            </a:rPr>
                          </m:ctrlPr>
                        </m:sSupPr>
                        <m:e>
                          <m:sSub>
                            <m:sSubPr>
                              <m:ctrlPr>
                                <a:rPr lang="en-US" sz="1400" i="1">
                                  <a:latin typeface="Cambria Math" panose="02040503050406030204" pitchFamily="18" charset="0"/>
                                </a:rPr>
                              </m:ctrlPr>
                            </m:sSubPr>
                            <m:e>
                              <m:r>
                                <a:rPr lang="en-US" sz="1400" i="1">
                                  <a:latin typeface="Cambria Math" panose="02040503050406030204" pitchFamily="18" charset="0"/>
                                </a:rPr>
                                <m:t>𝒗</m:t>
                              </m:r>
                            </m:e>
                            <m:sub>
                              <m:r>
                                <a:rPr lang="en-US" sz="1400" b="1" i="1" smtClean="0">
                                  <a:latin typeface="Cambria Math" panose="02040503050406030204" pitchFamily="18" charset="0"/>
                                </a:rPr>
                                <m:t>𝑩</m:t>
                              </m:r>
                              <m:r>
                                <a:rPr lang="en-US" sz="1400" i="1">
                                  <a:latin typeface="Cambria Math" panose="02040503050406030204" pitchFamily="18" charset="0"/>
                                </a:rPr>
                                <m:t>𝒊</m:t>
                              </m:r>
                            </m:sub>
                          </m:sSub>
                        </m:e>
                        <m:sup>
                          <m:r>
                            <a:rPr lang="en-US" sz="1400" i="1">
                              <a:latin typeface="Cambria Math" panose="02040503050406030204" pitchFamily="18" charset="0"/>
                            </a:rPr>
                            <m:t>𝟐</m:t>
                          </m:r>
                        </m:sup>
                      </m:sSup>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𝟏</m:t>
                          </m:r>
                        </m:num>
                        <m:den>
                          <m:r>
                            <a:rPr lang="en-US" sz="1400" i="1">
                              <a:latin typeface="Cambria Math" panose="02040503050406030204" pitchFamily="18" charset="0"/>
                            </a:rPr>
                            <m:t>𝟐</m:t>
                          </m:r>
                        </m:den>
                      </m:f>
                      <m:r>
                        <a:rPr lang="en-US" sz="1400" i="1">
                          <a:latin typeface="Cambria Math" panose="02040503050406030204" pitchFamily="18" charset="0"/>
                        </a:rPr>
                        <m:t>∗</m:t>
                      </m:r>
                      <m:r>
                        <a:rPr lang="en-US" sz="1400" i="1">
                          <a:latin typeface="Cambria Math" panose="02040503050406030204" pitchFamily="18" charset="0"/>
                        </a:rPr>
                        <m:t>𝟎</m:t>
                      </m:r>
                      <m:r>
                        <a:rPr lang="en-US" sz="1400" i="1">
                          <a:latin typeface="Cambria Math" panose="02040503050406030204" pitchFamily="18" charset="0"/>
                        </a:rPr>
                        <m:t>.</m:t>
                      </m:r>
                      <m:r>
                        <a:rPr lang="en-US" sz="1400" b="1" i="1" smtClean="0">
                          <a:latin typeface="Cambria Math" panose="02040503050406030204" pitchFamily="18" charset="0"/>
                        </a:rPr>
                        <m:t>𝟑</m:t>
                      </m:r>
                      <m:r>
                        <a:rPr lang="en-US" sz="1400" i="1">
                          <a:latin typeface="Cambria Math" panose="02040503050406030204" pitchFamily="18" charset="0"/>
                        </a:rPr>
                        <m:t>∗</m:t>
                      </m:r>
                      <m:r>
                        <a:rPr lang="en-US" sz="1400" b="1" i="1" smtClean="0">
                          <a:latin typeface="Cambria Math" panose="02040503050406030204" pitchFamily="18" charset="0"/>
                        </a:rPr>
                        <m:t>𝟒</m:t>
                      </m:r>
                      <m:r>
                        <a:rPr lang="en-US" sz="1400" i="1">
                          <a:latin typeface="Cambria Math" panose="02040503050406030204" pitchFamily="18" charset="0"/>
                        </a:rPr>
                        <m:t>=</m:t>
                      </m:r>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𝟎𝟔</m:t>
                      </m:r>
                      <m:r>
                        <a:rPr lang="en-US" sz="1400" b="1" i="1" smtClean="0">
                          <a:latin typeface="Cambria Math" panose="02040503050406030204" pitchFamily="18" charset="0"/>
                        </a:rPr>
                        <m:t> </m:t>
                      </m:r>
                      <m:r>
                        <a:rPr lang="en-US" sz="1400" i="1">
                          <a:latin typeface="Cambria Math" panose="02040503050406030204" pitchFamily="18" charset="0"/>
                        </a:rPr>
                        <m:t>𝑱</m:t>
                      </m:r>
                    </m:oMath>
                  </m:oMathPara>
                </a14:m>
                <a:endParaRPr lang="en-US" sz="1400" b="0" dirty="0"/>
              </a:p>
              <a:p>
                <a:endParaRPr lang="en-US" sz="1400" b="0" dirty="0"/>
              </a:p>
              <a:p>
                <a:r>
                  <a:rPr lang="en-US" sz="1400" b="0" dirty="0"/>
                  <a:t>Total </a:t>
                </a:r>
                <a14:m>
                  <m:oMath xmlns:m="http://schemas.openxmlformats.org/officeDocument/2006/math">
                    <m:sSub>
                      <m:sSubPr>
                        <m:ctrlPr>
                          <a:rPr lang="en-US" sz="1400" i="1">
                            <a:latin typeface="Cambria Math" panose="02040503050406030204" pitchFamily="18" charset="0"/>
                          </a:rPr>
                        </m:ctrlPr>
                      </m:sSubPr>
                      <m:e>
                        <m:r>
                          <a:rPr lang="en-US" sz="1400" b="1" i="1" smtClean="0">
                            <a:latin typeface="Cambria Math" panose="02040503050406030204" pitchFamily="18" charset="0"/>
                          </a:rPr>
                          <m:t>𝑬</m:t>
                        </m:r>
                      </m:e>
                      <m:sub>
                        <m:r>
                          <a:rPr lang="en-US" sz="1400" b="1" i="1" smtClean="0">
                            <a:latin typeface="Cambria Math" panose="02040503050406030204" pitchFamily="18" charset="0"/>
                          </a:rPr>
                          <m:t>𝒌𝒊𝒏</m:t>
                        </m:r>
                        <m:r>
                          <a:rPr lang="en-US" sz="1400" b="1" i="1" smtClean="0">
                            <a:latin typeface="Cambria Math" panose="02040503050406030204" pitchFamily="18" charset="0"/>
                          </a:rPr>
                          <m:t> </m:t>
                        </m:r>
                        <m:r>
                          <a:rPr lang="en-US" sz="1400" b="1" i="1" smtClean="0">
                            <a:latin typeface="Cambria Math" panose="02040503050406030204" pitchFamily="18" charset="0"/>
                          </a:rPr>
                          <m:t>𝒃</m:t>
                        </m:r>
                      </m:sub>
                    </m:sSub>
                  </m:oMath>
                </a14:m>
                <a:r>
                  <a:rPr lang="en-US" sz="1400" b="0" dirty="0"/>
                  <a:t> before collision is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𝑲</m:t>
                        </m:r>
                      </m:e>
                      <m:sub>
                        <m:r>
                          <a:rPr lang="en-US" sz="1400" i="1">
                            <a:latin typeface="Cambria Math" panose="02040503050406030204" pitchFamily="18" charset="0"/>
                          </a:rPr>
                          <m:t>𝑨𝒊</m:t>
                        </m:r>
                      </m:sub>
                    </m:sSub>
                    <m:sSub>
                      <m:sSubPr>
                        <m:ctrlPr>
                          <a:rPr lang="en-US" sz="1400" i="1">
                            <a:latin typeface="Cambria Math" panose="02040503050406030204" pitchFamily="18" charset="0"/>
                          </a:rPr>
                        </m:ctrlPr>
                      </m:sSubPr>
                      <m:e>
                        <m:r>
                          <a:rPr lang="en-US" sz="1400" b="1" i="1" smtClean="0">
                            <a:latin typeface="Cambria Math" panose="02040503050406030204" pitchFamily="18" charset="0"/>
                          </a:rPr>
                          <m:t>+</m:t>
                        </m:r>
                        <m:r>
                          <a:rPr lang="en-US" sz="1400" i="1">
                            <a:latin typeface="Cambria Math" panose="02040503050406030204" pitchFamily="18" charset="0"/>
                          </a:rPr>
                          <m:t>𝑲</m:t>
                        </m:r>
                      </m:e>
                      <m:sub>
                        <m:r>
                          <a:rPr lang="en-US" sz="1400" b="1" i="1" smtClean="0">
                            <a:latin typeface="Cambria Math" panose="02040503050406030204" pitchFamily="18" charset="0"/>
                          </a:rPr>
                          <m:t>𝑩</m:t>
                        </m:r>
                        <m:r>
                          <a:rPr lang="en-US" sz="1400" i="1">
                            <a:latin typeface="Cambria Math" panose="02040503050406030204" pitchFamily="18" charset="0"/>
                          </a:rPr>
                          <m:t>𝒊</m:t>
                        </m:r>
                      </m:sub>
                    </m:sSub>
                    <m:r>
                      <a:rPr lang="en-US" sz="1400" i="1">
                        <a:latin typeface="Cambria Math" panose="02040503050406030204" pitchFamily="18" charset="0"/>
                      </a:rPr>
                      <m:t>=</m:t>
                    </m:r>
                  </m:oMath>
                </a14:m>
                <a:r>
                  <a:rPr lang="en-US" sz="1400" b="0" dirty="0"/>
                  <a:t>1.61</a:t>
                </a:r>
                <a:r>
                  <a:rPr lang="en-US" sz="1400" dirty="0"/>
                  <a:t> J</a:t>
                </a:r>
              </a:p>
              <a:p>
                <a:endParaRPr lang="en-US" sz="1400" b="0" dirty="0"/>
              </a:p>
              <a:p>
                <a:r>
                  <a:rPr lang="en-US" sz="1400" b="0" dirty="0"/>
                  <a:t>c) Find the total kinetic energy after the collision</a:t>
                </a: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𝑬</m:t>
                          </m:r>
                        </m:e>
                        <m:sub>
                          <m:r>
                            <a:rPr lang="en-US" sz="1400" i="1">
                              <a:latin typeface="Cambria Math" panose="02040503050406030204" pitchFamily="18" charset="0"/>
                            </a:rPr>
                            <m:t>𝒌𝒊𝒏</m:t>
                          </m:r>
                          <m:r>
                            <a:rPr lang="en-US" sz="1400" i="1">
                              <a:latin typeface="Cambria Math" panose="02040503050406030204" pitchFamily="18" charset="0"/>
                            </a:rPr>
                            <m:t> </m:t>
                          </m:r>
                          <m:r>
                            <a:rPr lang="en-US" sz="1400" b="1" i="1" smtClean="0">
                              <a:latin typeface="Cambria Math" panose="02040503050406030204" pitchFamily="18" charset="0"/>
                            </a:rPr>
                            <m:t>𝒂</m:t>
                          </m:r>
                        </m:sub>
                      </m:sSub>
                      <m:r>
                        <a:rPr lang="en-US" sz="1400" b="1" i="1" smtClean="0">
                          <a:latin typeface="Cambria Math" panose="02040503050406030204" pitchFamily="18" charset="0"/>
                        </a:rPr>
                        <m:t>=</m:t>
                      </m:r>
                      <m:sSub>
                        <m:sSubPr>
                          <m:ctrlPr>
                            <a:rPr lang="en-US" sz="1400" i="1">
                              <a:latin typeface="Cambria Math" panose="02040503050406030204" pitchFamily="18" charset="0"/>
                            </a:rPr>
                          </m:ctrlPr>
                        </m:sSubPr>
                        <m:e>
                          <m:r>
                            <a:rPr lang="en-US" sz="1400" b="1" i="1">
                              <a:latin typeface="Cambria Math" panose="02040503050406030204" pitchFamily="18" charset="0"/>
                            </a:rPr>
                            <m:t>𝑲</m:t>
                          </m:r>
                        </m:e>
                        <m:sub>
                          <m:r>
                            <a:rPr lang="en-US" sz="1400" b="1" i="1" smtClean="0">
                              <a:latin typeface="Cambria Math" panose="02040503050406030204" pitchFamily="18" charset="0"/>
                            </a:rPr>
                            <m:t>𝒇</m:t>
                          </m:r>
                        </m:sub>
                      </m:sSub>
                      <m:r>
                        <a:rPr lang="en-US" sz="1400" b="1" i="1">
                          <a:latin typeface="Cambria Math" panose="02040503050406030204" pitchFamily="18" charset="0"/>
                        </a:rPr>
                        <m:t>=</m:t>
                      </m:r>
                      <m:f>
                        <m:fPr>
                          <m:ctrlPr>
                            <a:rPr lang="en-US" sz="1400" i="1">
                              <a:latin typeface="Cambria Math" panose="02040503050406030204" pitchFamily="18" charset="0"/>
                            </a:rPr>
                          </m:ctrlPr>
                        </m:fPr>
                        <m:num>
                          <m:r>
                            <a:rPr lang="en-US" sz="1400" b="1" i="1">
                              <a:latin typeface="Cambria Math" panose="02040503050406030204" pitchFamily="18" charset="0"/>
                            </a:rPr>
                            <m:t>𝟏</m:t>
                          </m:r>
                        </m:num>
                        <m:den>
                          <m:r>
                            <a:rPr lang="en-US" sz="1400" b="1" i="1">
                              <a:latin typeface="Cambria Math" panose="02040503050406030204" pitchFamily="18" charset="0"/>
                            </a:rPr>
                            <m:t>𝟐</m:t>
                          </m:r>
                        </m:den>
                      </m:f>
                      <m:d>
                        <m:dPr>
                          <m:ctrlPr>
                            <a:rPr lang="en-US" sz="1400" i="1" smtClean="0">
                              <a:latin typeface="Cambria Math" panose="02040503050406030204" pitchFamily="18" charset="0"/>
                            </a:rPr>
                          </m:ctrlPr>
                        </m:dPr>
                        <m:e>
                          <m:sSub>
                            <m:sSubPr>
                              <m:ctrlPr>
                                <a:rPr lang="en-US" sz="1400" i="1">
                                  <a:latin typeface="Cambria Math" panose="02040503050406030204" pitchFamily="18" charset="0"/>
                                </a:rPr>
                              </m:ctrlPr>
                            </m:sSubPr>
                            <m:e>
                              <m:r>
                                <a:rPr lang="en-US" sz="1400" b="1" i="1">
                                  <a:latin typeface="Cambria Math" panose="02040503050406030204" pitchFamily="18" charset="0"/>
                                </a:rPr>
                                <m:t>𝒎</m:t>
                              </m:r>
                            </m:e>
                            <m:sub>
                              <m:r>
                                <a:rPr lang="en-US" sz="1400" b="1" i="1">
                                  <a:latin typeface="Cambria Math" panose="02040503050406030204" pitchFamily="18" charset="0"/>
                                </a:rPr>
                                <m:t>𝑨</m:t>
                              </m:r>
                            </m:sub>
                          </m:sSub>
                          <m:r>
                            <a:rPr lang="en-US" sz="1400" b="1" i="1" smtClean="0">
                              <a:latin typeface="Cambria Math" panose="02040503050406030204" pitchFamily="18" charset="0"/>
                            </a:rPr>
                            <m:t>+</m:t>
                          </m:r>
                          <m:sSub>
                            <m:sSubPr>
                              <m:ctrlPr>
                                <a:rPr lang="en-US" sz="1400" i="1">
                                  <a:latin typeface="Cambria Math" panose="02040503050406030204" pitchFamily="18" charset="0"/>
                                </a:rPr>
                              </m:ctrlPr>
                            </m:sSubPr>
                            <m:e>
                              <m:r>
                                <a:rPr lang="en-US" sz="1400" b="1" i="1">
                                  <a:latin typeface="Cambria Math" panose="02040503050406030204" pitchFamily="18" charset="0"/>
                                </a:rPr>
                                <m:t>𝒎</m:t>
                              </m:r>
                            </m:e>
                            <m:sub>
                              <m:r>
                                <a:rPr lang="en-US" sz="1400" b="1" i="1" smtClean="0">
                                  <a:latin typeface="Cambria Math" panose="02040503050406030204" pitchFamily="18" charset="0"/>
                                </a:rPr>
                                <m:t>𝑩</m:t>
                              </m:r>
                            </m:sub>
                          </m:sSub>
                        </m:e>
                      </m:d>
                      <m:sSup>
                        <m:sSupPr>
                          <m:ctrlPr>
                            <a:rPr lang="en-US" sz="1400" i="1">
                              <a:latin typeface="Cambria Math" panose="02040503050406030204" pitchFamily="18" charset="0"/>
                            </a:rPr>
                          </m:ctrlPr>
                        </m:sSupPr>
                        <m:e>
                          <m:sSub>
                            <m:sSubPr>
                              <m:ctrlPr>
                                <a:rPr lang="en-US" sz="1400" i="1">
                                  <a:latin typeface="Cambria Math" panose="02040503050406030204" pitchFamily="18" charset="0"/>
                                </a:rPr>
                              </m:ctrlPr>
                            </m:sSubPr>
                            <m:e>
                              <m:r>
                                <a:rPr lang="en-US" sz="1400" b="1" i="1">
                                  <a:latin typeface="Cambria Math" panose="02040503050406030204" pitchFamily="18" charset="0"/>
                                </a:rPr>
                                <m:t>𝒗</m:t>
                              </m:r>
                            </m:e>
                            <m:sub>
                              <m:r>
                                <a:rPr lang="en-US" sz="1400" b="1" i="1" smtClean="0">
                                  <a:latin typeface="Cambria Math" panose="02040503050406030204" pitchFamily="18" charset="0"/>
                                </a:rPr>
                                <m:t>𝒇</m:t>
                              </m:r>
                            </m:sub>
                          </m:sSub>
                        </m:e>
                        <m:sup>
                          <m:r>
                            <a:rPr lang="en-US" sz="1400" b="1" i="1">
                              <a:latin typeface="Cambria Math" panose="02040503050406030204" pitchFamily="18" charset="0"/>
                            </a:rPr>
                            <m:t>𝟐</m:t>
                          </m:r>
                        </m:sup>
                      </m:sSup>
                      <m:r>
                        <a:rPr lang="en-US" sz="1400" b="1" i="1">
                          <a:latin typeface="Cambria Math" panose="02040503050406030204" pitchFamily="18" charset="0"/>
                        </a:rPr>
                        <m:t>=</m:t>
                      </m:r>
                      <m:f>
                        <m:fPr>
                          <m:ctrlPr>
                            <a:rPr lang="en-US" sz="1400" i="1">
                              <a:latin typeface="Cambria Math" panose="02040503050406030204" pitchFamily="18" charset="0"/>
                            </a:rPr>
                          </m:ctrlPr>
                        </m:fPr>
                        <m:num>
                          <m:r>
                            <a:rPr lang="en-US" sz="1400" b="1" i="1">
                              <a:latin typeface="Cambria Math" panose="02040503050406030204" pitchFamily="18" charset="0"/>
                            </a:rPr>
                            <m:t>𝟏</m:t>
                          </m:r>
                        </m:num>
                        <m:den>
                          <m:r>
                            <a:rPr lang="en-US" sz="1400" b="1" i="1">
                              <a:latin typeface="Cambria Math" panose="02040503050406030204" pitchFamily="18" charset="0"/>
                            </a:rPr>
                            <m:t>𝟐</m:t>
                          </m:r>
                        </m:den>
                      </m:f>
                      <m:r>
                        <a:rPr lang="en-US" sz="1400" b="1" i="1">
                          <a:latin typeface="Cambria Math" panose="02040503050406030204" pitchFamily="18" charset="0"/>
                        </a:rPr>
                        <m:t>∗</m:t>
                      </m:r>
                      <m:d>
                        <m:dPr>
                          <m:ctrlPr>
                            <a:rPr lang="en-US" sz="1400" i="1" smtClean="0">
                              <a:latin typeface="Cambria Math" panose="02040503050406030204" pitchFamily="18" charset="0"/>
                            </a:rPr>
                          </m:ctrlPr>
                        </m:dPr>
                        <m:e>
                          <m:r>
                            <a:rPr lang="en-US" sz="1400" b="1" i="1">
                              <a:latin typeface="Cambria Math" panose="02040503050406030204" pitchFamily="18" charset="0"/>
                            </a:rPr>
                            <m:t>𝟎</m:t>
                          </m:r>
                          <m:r>
                            <a:rPr lang="en-US" sz="1400" b="1" i="1">
                              <a:latin typeface="Cambria Math" panose="02040503050406030204" pitchFamily="18" charset="0"/>
                            </a:rPr>
                            <m:t>.</m:t>
                          </m:r>
                          <m:r>
                            <a:rPr lang="en-US" sz="1400" b="1" i="1">
                              <a:latin typeface="Cambria Math" panose="02040503050406030204" pitchFamily="18" charset="0"/>
                            </a:rPr>
                            <m:t>𝟓</m:t>
                          </m:r>
                          <m:r>
                            <a:rPr lang="en-US" sz="1400" b="1" i="1" smtClean="0">
                              <a:latin typeface="Cambria Math" panose="02040503050406030204" pitchFamily="18" charset="0"/>
                            </a:rPr>
                            <m:t>𝒌𝒈</m:t>
                          </m:r>
                          <m:r>
                            <a:rPr lang="en-US" sz="1400" b="1" i="1" smtClean="0">
                              <a:latin typeface="Cambria Math" panose="02040503050406030204" pitchFamily="18" charset="0"/>
                            </a:rPr>
                            <m:t>+</m:t>
                          </m:r>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𝟑</m:t>
                          </m:r>
                          <m:r>
                            <a:rPr lang="en-US" sz="1400" b="1" i="1" smtClean="0">
                              <a:latin typeface="Cambria Math" panose="02040503050406030204" pitchFamily="18" charset="0"/>
                            </a:rPr>
                            <m:t>𝒌𝒈</m:t>
                          </m:r>
                        </m:e>
                      </m:d>
                      <m:r>
                        <a:rPr lang="en-US" sz="1400" b="1" i="1">
                          <a:latin typeface="Cambria Math" panose="02040503050406030204" pitchFamily="18" charset="0"/>
                        </a:rPr>
                        <m:t>∗</m:t>
                      </m:r>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𝟓</m:t>
                              </m:r>
                              <m:f>
                                <m:fPr>
                                  <m:ctrlPr>
                                    <a:rPr lang="en-US" sz="1400" i="1">
                                      <a:latin typeface="Cambria Math" panose="02040503050406030204" pitchFamily="18" charset="0"/>
                                    </a:rPr>
                                  </m:ctrlPr>
                                </m:fPr>
                                <m:num>
                                  <m:r>
                                    <a:rPr lang="en-US" sz="1400" b="1" i="1">
                                      <a:latin typeface="Cambria Math" panose="02040503050406030204" pitchFamily="18" charset="0"/>
                                    </a:rPr>
                                    <m:t>𝒎</m:t>
                                  </m:r>
                                </m:num>
                                <m:den>
                                  <m:r>
                                    <a:rPr lang="en-US" sz="1400" b="1" i="1">
                                      <a:latin typeface="Cambria Math" panose="02040503050406030204" pitchFamily="18" charset="0"/>
                                    </a:rPr>
                                    <m:t>𝒔</m:t>
                                  </m:r>
                                </m:den>
                              </m:f>
                            </m:e>
                          </m:d>
                        </m:e>
                        <m:sup>
                          <m:r>
                            <a:rPr lang="en-US" sz="1400" b="1" i="1">
                              <a:latin typeface="Cambria Math" panose="02040503050406030204" pitchFamily="18" charset="0"/>
                            </a:rPr>
                            <m:t>𝟐</m:t>
                          </m:r>
                        </m:sup>
                      </m:sSup>
                      <m:r>
                        <a:rPr lang="en-US" sz="1400" b="1" i="1">
                          <a:latin typeface="Cambria Math" panose="02040503050406030204" pitchFamily="18" charset="0"/>
                        </a:rPr>
                        <m:t>=</m:t>
                      </m:r>
                      <m:r>
                        <a:rPr lang="en-US" sz="1400" b="1" i="1" smtClean="0">
                          <a:latin typeface="Cambria Math" panose="02040503050406030204" pitchFamily="18" charset="0"/>
                        </a:rPr>
                        <m:t>𝟎</m:t>
                      </m:r>
                      <m:r>
                        <a:rPr lang="en-US" sz="1400" b="1" i="1" smtClean="0">
                          <a:latin typeface="Cambria Math" panose="02040503050406030204" pitchFamily="18" charset="0"/>
                        </a:rPr>
                        <m:t>.</m:t>
                      </m:r>
                      <m:r>
                        <a:rPr lang="en-US" sz="1400" b="1" i="1" smtClean="0">
                          <a:latin typeface="Cambria Math" panose="02040503050406030204" pitchFamily="18" charset="0"/>
                        </a:rPr>
                        <m:t>𝟏𝟎</m:t>
                      </m:r>
                      <m:r>
                        <a:rPr lang="en-US" sz="1400" b="1" i="1" smtClean="0">
                          <a:latin typeface="Cambria Math" panose="02040503050406030204" pitchFamily="18" charset="0"/>
                        </a:rPr>
                        <m:t> </m:t>
                      </m:r>
                      <m:r>
                        <a:rPr lang="en-US" sz="1400" b="1" i="1" smtClean="0">
                          <a:latin typeface="Cambria Math" panose="02040503050406030204" pitchFamily="18" charset="0"/>
                        </a:rPr>
                        <m:t>𝑱</m:t>
                      </m:r>
                    </m:oMath>
                  </m:oMathPara>
                </a14:m>
                <a:endParaRPr lang="en-US" sz="1400" dirty="0"/>
              </a:p>
              <a:p>
                <a:endParaRPr lang="en-US" sz="1400" dirty="0"/>
              </a:p>
              <a:p>
                <a:r>
                  <a:rPr lang="en-US" sz="1400" b="0" dirty="0"/>
                  <a:t>d) Compare the kinetic energies.</a:t>
                </a:r>
              </a:p>
              <a:p>
                <a:r>
                  <a:rPr lang="en-US" sz="1400" b="0" dirty="0"/>
                  <a:t>		</a:t>
                </a:r>
                <a14:m>
                  <m:oMath xmlns:m="http://schemas.openxmlformats.org/officeDocument/2006/math">
                    <m:f>
                      <m:fPr>
                        <m:ctrlPr>
                          <a:rPr lang="en-US" sz="180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1" i="1">
                                <a:latin typeface="Cambria Math" panose="02040503050406030204" pitchFamily="18" charset="0"/>
                              </a:rPr>
                              <m:t>𝑬</m:t>
                            </m:r>
                          </m:e>
                          <m:sub>
                            <m:r>
                              <a:rPr lang="en-US" sz="1800" b="1" i="1">
                                <a:latin typeface="Cambria Math" panose="02040503050406030204" pitchFamily="18" charset="0"/>
                              </a:rPr>
                              <m:t>𝒌𝒊𝒏</m:t>
                            </m:r>
                            <m:r>
                              <a:rPr lang="en-US" sz="1800" b="1" i="1">
                                <a:latin typeface="Cambria Math" panose="02040503050406030204" pitchFamily="18" charset="0"/>
                              </a:rPr>
                              <m:t> </m:t>
                            </m:r>
                            <m:r>
                              <a:rPr lang="en-US" sz="1800" b="1" i="1" smtClean="0">
                                <a:latin typeface="Cambria Math" panose="02040503050406030204" pitchFamily="18" charset="0"/>
                              </a:rPr>
                              <m:t>𝒃</m:t>
                            </m:r>
                          </m:sub>
                        </m:sSub>
                      </m:num>
                      <m:den>
                        <m:sSub>
                          <m:sSubPr>
                            <m:ctrlPr>
                              <a:rPr lang="en-US" sz="1800" i="1">
                                <a:latin typeface="Cambria Math" panose="02040503050406030204" pitchFamily="18" charset="0"/>
                              </a:rPr>
                            </m:ctrlPr>
                          </m:sSubPr>
                          <m:e>
                            <m:r>
                              <a:rPr lang="en-US" sz="1800" b="1" i="1">
                                <a:latin typeface="Cambria Math" panose="02040503050406030204" pitchFamily="18" charset="0"/>
                              </a:rPr>
                              <m:t>𝑬</m:t>
                            </m:r>
                          </m:e>
                          <m:sub>
                            <m:r>
                              <a:rPr lang="en-US" sz="1800" b="1" i="1">
                                <a:latin typeface="Cambria Math" panose="02040503050406030204" pitchFamily="18" charset="0"/>
                              </a:rPr>
                              <m:t>𝒌𝒊𝒏</m:t>
                            </m:r>
                            <m:r>
                              <a:rPr lang="en-US" sz="1800" b="1" i="1">
                                <a:latin typeface="Cambria Math" panose="02040503050406030204" pitchFamily="18" charset="0"/>
                              </a:rPr>
                              <m:t> </m:t>
                            </m:r>
                            <m:r>
                              <a:rPr lang="en-US" sz="1800" b="1" i="1">
                                <a:latin typeface="Cambria Math" panose="02040503050406030204" pitchFamily="18" charset="0"/>
                              </a:rPr>
                              <m:t>𝒂</m:t>
                            </m:r>
                          </m:sub>
                        </m:sSub>
                      </m:den>
                    </m:f>
                    <m:r>
                      <a:rPr lang="en-US" sz="1800" b="1" i="1" smtClean="0">
                        <a:latin typeface="Cambria Math" panose="02040503050406030204" pitchFamily="18" charset="0"/>
                      </a:rPr>
                      <m:t>=</m:t>
                    </m:r>
                    <m:f>
                      <m:fPr>
                        <m:ctrlPr>
                          <a:rPr lang="en-US" sz="1800" i="1" smtClean="0">
                            <a:latin typeface="Cambria Math" panose="02040503050406030204" pitchFamily="18" charset="0"/>
                          </a:rPr>
                        </m:ctrlPr>
                      </m:fPr>
                      <m:num>
                        <m:r>
                          <a:rPr lang="en-US" sz="1800" b="1" i="1" smtClean="0">
                            <a:latin typeface="Cambria Math" panose="02040503050406030204" pitchFamily="18" charset="0"/>
                          </a:rPr>
                          <m:t>𝟏</m:t>
                        </m:r>
                        <m:r>
                          <a:rPr lang="en-US" sz="1800" b="1" i="1" smtClean="0">
                            <a:latin typeface="Cambria Math" panose="02040503050406030204" pitchFamily="18" charset="0"/>
                          </a:rPr>
                          <m:t>.</m:t>
                        </m:r>
                        <m:r>
                          <a:rPr lang="en-US" sz="1800" b="1" i="1" smtClean="0">
                            <a:latin typeface="Cambria Math" panose="02040503050406030204" pitchFamily="18" charset="0"/>
                          </a:rPr>
                          <m:t>𝟔𝟏</m:t>
                        </m:r>
                      </m:num>
                      <m:den>
                        <m:r>
                          <a:rPr lang="en-US" sz="1800" b="1" i="1" smtClean="0">
                            <a:latin typeface="Cambria Math" panose="02040503050406030204" pitchFamily="18" charset="0"/>
                          </a:rPr>
                          <m:t>𝟎</m:t>
                        </m:r>
                        <m:r>
                          <a:rPr lang="en-US" sz="1800" b="1" i="1" smtClean="0">
                            <a:latin typeface="Cambria Math" panose="02040503050406030204" pitchFamily="18" charset="0"/>
                          </a:rPr>
                          <m:t>.</m:t>
                        </m:r>
                        <m:r>
                          <a:rPr lang="en-US" sz="1800" b="1" i="1" smtClean="0">
                            <a:latin typeface="Cambria Math" panose="02040503050406030204" pitchFamily="18" charset="0"/>
                          </a:rPr>
                          <m:t>𝟏</m:t>
                        </m:r>
                      </m:den>
                    </m:f>
                    <m:r>
                      <a:rPr lang="en-US" sz="1800" b="1" i="1" smtClean="0">
                        <a:latin typeface="Cambria Math" panose="02040503050406030204" pitchFamily="18" charset="0"/>
                        <a:ea typeface="Cambria Math" panose="02040503050406030204" pitchFamily="18" charset="0"/>
                      </a:rPr>
                      <m:t>≈</m:t>
                    </m:r>
                    <m:r>
                      <a:rPr lang="en-US" sz="1800" b="1" i="1" smtClean="0">
                        <a:latin typeface="Cambria Math" panose="02040503050406030204" pitchFamily="18" charset="0"/>
                        <a:ea typeface="Cambria Math" panose="02040503050406030204" pitchFamily="18" charset="0"/>
                      </a:rPr>
                      <m:t>𝟏𝟔</m:t>
                    </m:r>
                  </m:oMath>
                </a14:m>
                <a:r>
                  <a:rPr lang="en-US" sz="1800" dirty="0"/>
                  <a:t> </a:t>
                </a:r>
                <a:r>
                  <a:rPr lang="en-US" sz="1400" dirty="0"/>
                  <a:t>times larger than after the collision</a:t>
                </a:r>
              </a:p>
              <a:p>
                <a:endParaRPr lang="en-US" sz="1400" b="0" dirty="0"/>
              </a:p>
              <a:p>
                <a:r>
                  <a:rPr lang="en-US" sz="1400" b="0" dirty="0"/>
                  <a:t>e) Where did this energy go?</a:t>
                </a:r>
              </a:p>
              <a:p>
                <a:r>
                  <a:rPr lang="en-US" sz="1400" dirty="0"/>
                  <a:t>	Extra energies converted to the thermal energy after collision</a:t>
                </a:r>
                <a:endParaRPr lang="en-US" sz="1400" b="0" dirty="0"/>
              </a:p>
            </p:txBody>
          </p:sp>
        </mc:Choice>
        <mc:Fallback xmlns="">
          <p:sp>
            <p:nvSpPr>
              <p:cNvPr id="2" name="Rectangle 1"/>
              <p:cNvSpPr>
                <a:spLocks noRot="1" noChangeAspect="1" noMove="1" noResize="1" noEditPoints="1" noAdjustHandles="1" noChangeArrowheads="1" noChangeShapeType="1" noTextEdit="1"/>
              </p:cNvSpPr>
              <p:nvPr/>
            </p:nvSpPr>
            <p:spPr>
              <a:xfrm>
                <a:off x="393405" y="1238592"/>
                <a:ext cx="6815470" cy="5184240"/>
              </a:xfrm>
              <a:prstGeom prst="rect">
                <a:avLst/>
              </a:prstGeom>
              <a:blipFill rotWithShape="0">
                <a:blip r:embed="rId2"/>
                <a:stretch>
                  <a:fillRect l="-268" t="-235" b="-470"/>
                </a:stretch>
              </a:blipFill>
            </p:spPr>
            <p:txBody>
              <a:bodyPr/>
              <a:lstStyle/>
              <a:p>
                <a:r>
                  <a:rPr lang="en-US">
                    <a:noFill/>
                  </a:rPr>
                  <a:t> </a:t>
                </a:r>
              </a:p>
            </p:txBody>
          </p:sp>
        </mc:Fallback>
      </mc:AlternateContent>
      <p:sp>
        <p:nvSpPr>
          <p:cNvPr id="4" name="Title 1"/>
          <p:cNvSpPr>
            <a:spLocks noGrp="1"/>
          </p:cNvSpPr>
          <p:nvPr>
            <p:ph type="title"/>
          </p:nvPr>
        </p:nvSpPr>
        <p:spPr>
          <a:xfrm>
            <a:off x="643270" y="0"/>
            <a:ext cx="7772400" cy="1143000"/>
          </a:xfrm>
        </p:spPr>
        <p:txBody>
          <a:bodyPr/>
          <a:lstStyle/>
          <a:p>
            <a:pPr eaLnBrk="1" hangingPunct="1"/>
            <a:r>
              <a:rPr lang="en-US" altLang="en-US" dirty="0">
                <a:solidFill>
                  <a:srgbClr val="FF0000"/>
                </a:solidFill>
              </a:rPr>
              <a:t>Inelastic Collision on an air track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450" y="988830"/>
            <a:ext cx="8795998" cy="1846659"/>
          </a:xfrm>
          <a:prstGeom prst="rect">
            <a:avLst/>
          </a:prstGeom>
          <a:noFill/>
          <a:ln>
            <a:solidFill>
              <a:schemeClr val="tx1"/>
            </a:solidFill>
          </a:ln>
        </p:spPr>
        <p:txBody>
          <a:bodyPr wrap="non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Box A of mass m</a:t>
            </a:r>
            <a:r>
              <a:rPr lang="en-US" sz="1800" b="0" baseline="-25000" dirty="0">
                <a:solidFill>
                  <a:prstClr val="black"/>
                </a:solidFill>
                <a:cs typeface="Times New Roman" panose="02020603050405020304" pitchFamily="18" charset="0"/>
              </a:rPr>
              <a:t>A</a:t>
            </a:r>
            <a:r>
              <a:rPr lang="en-US" sz="1800" b="0" dirty="0">
                <a:solidFill>
                  <a:prstClr val="black"/>
                </a:solidFill>
                <a:cs typeface="Times New Roman" panose="02020603050405020304" pitchFamily="18" charset="0"/>
              </a:rPr>
              <a:t> = 2.0 kg is sliding at 15 m/s on a horizontal surface. It collides with and</a:t>
            </a:r>
          </a:p>
          <a:p>
            <a:pPr defTabSz="685800" fontAlgn="auto">
              <a:spcBef>
                <a:spcPts val="0"/>
              </a:spcBef>
              <a:spcAft>
                <a:spcPts val="0"/>
              </a:spcAft>
            </a:pPr>
            <a:r>
              <a:rPr lang="en-US" sz="1800" b="0" dirty="0">
                <a:solidFill>
                  <a:prstClr val="black"/>
                </a:solidFill>
                <a:cs typeface="Times New Roman" panose="02020603050405020304" pitchFamily="18" charset="0"/>
              </a:rPr>
              <a:t>sticks to Box B of mass m</a:t>
            </a:r>
            <a:r>
              <a:rPr lang="en-US" sz="1800" b="0" baseline="-25000" dirty="0">
                <a:solidFill>
                  <a:prstClr val="black"/>
                </a:solidFill>
                <a:cs typeface="Times New Roman" panose="02020603050405020304" pitchFamily="18" charset="0"/>
              </a:rPr>
              <a:t>A</a:t>
            </a:r>
            <a:r>
              <a:rPr lang="en-US" sz="1800" b="0" dirty="0">
                <a:solidFill>
                  <a:prstClr val="black"/>
                </a:solidFill>
                <a:cs typeface="Times New Roman" panose="02020603050405020304" pitchFamily="18" charset="0"/>
              </a:rPr>
              <a:t> = 4.0 kg that is initially at rest on the horizontal surface. The</a:t>
            </a:r>
          </a:p>
          <a:p>
            <a:pPr defTabSz="685800" fontAlgn="auto">
              <a:spcBef>
                <a:spcPts val="0"/>
              </a:spcBef>
              <a:spcAft>
                <a:spcPts val="0"/>
              </a:spcAft>
            </a:pPr>
            <a:r>
              <a:rPr lang="en-US" sz="1800" b="0" dirty="0">
                <a:solidFill>
                  <a:prstClr val="black"/>
                </a:solidFill>
                <a:cs typeface="Times New Roman" panose="02020603050405020304" pitchFamily="18" charset="0"/>
              </a:rPr>
              <a:t>combined object then slides up an incline. There is no friction for any of the surfaces.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Find:</a:t>
            </a:r>
          </a:p>
          <a:p>
            <a:pPr defTabSz="685800" fontAlgn="auto">
              <a:spcBef>
                <a:spcPts val="0"/>
              </a:spcBef>
              <a:spcAft>
                <a:spcPts val="0"/>
              </a:spcAft>
            </a:pPr>
            <a:r>
              <a:rPr lang="en-US" sz="1800" b="0" dirty="0">
                <a:solidFill>
                  <a:prstClr val="black"/>
                </a:solidFill>
                <a:cs typeface="Times New Roman" panose="02020603050405020304" pitchFamily="18" charset="0"/>
              </a:rPr>
              <a:t>(a) the speed of the combined object right after the collision;</a:t>
            </a:r>
          </a:p>
          <a:p>
            <a:pPr defTabSz="685800" fontAlgn="auto">
              <a:spcBef>
                <a:spcPts val="0"/>
              </a:spcBef>
              <a:spcAft>
                <a:spcPts val="0"/>
              </a:spcAft>
            </a:pPr>
            <a:r>
              <a:rPr lang="en-US" sz="1800" b="0" dirty="0">
                <a:solidFill>
                  <a:prstClr val="black"/>
                </a:solidFill>
                <a:cs typeface="Times New Roman" panose="02020603050405020304" pitchFamily="18" charset="0"/>
              </a:rPr>
              <a:t>(b) the height above the horizontal surface the combined object reaches before sliding down. </a:t>
            </a:r>
          </a:p>
        </p:txBody>
      </p:sp>
      <mc:AlternateContent xmlns:mc="http://schemas.openxmlformats.org/markup-compatibility/2006" xmlns:a14="http://schemas.microsoft.com/office/drawing/2010/main">
        <mc:Choice Requires="a14">
          <p:sp>
            <p:nvSpPr>
              <p:cNvPr id="5" name="TextBox 4"/>
              <p:cNvSpPr txBox="1"/>
              <p:nvPr/>
            </p:nvSpPr>
            <p:spPr>
              <a:xfrm>
                <a:off x="171450" y="2907066"/>
                <a:ext cx="6206063" cy="2424253"/>
              </a:xfrm>
              <a:prstGeom prst="rect">
                <a:avLst/>
              </a:prstGeom>
              <a:noFill/>
              <a:ln>
                <a:no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Solution:</a:t>
                </a:r>
              </a:p>
              <a:p>
                <a:pPr marL="342900" indent="-342900" defTabSz="685800" fontAlgn="auto">
                  <a:spcBef>
                    <a:spcPts val="0"/>
                  </a:spcBef>
                  <a:spcAft>
                    <a:spcPts val="0"/>
                  </a:spcAft>
                  <a:buFontTx/>
                  <a:buAutoNum type="arabicParenBoth"/>
                </a:pPr>
                <a:r>
                  <a:rPr lang="en-US" sz="1800" b="0" dirty="0">
                    <a:solidFill>
                      <a:prstClr val="black"/>
                    </a:solidFill>
                    <a:cs typeface="Times New Roman" panose="02020603050405020304" pitchFamily="18" charset="0"/>
                  </a:rPr>
                  <a:t>Completely inelastic collision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A</a:t>
                </a:r>
                <a:r>
                  <a:rPr lang="en-US" sz="1800" b="0" i="1" dirty="0" err="1">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+ 0 = (</a:t>
                </a:r>
                <a:r>
                  <a:rPr lang="en-US" sz="1800" b="0" i="1" dirty="0">
                    <a:solidFill>
                      <a:prstClr val="black"/>
                    </a:solidFill>
                    <a:cs typeface="Times New Roman" panose="02020603050405020304" pitchFamily="18" charset="0"/>
                  </a:rPr>
                  <a:t>m</a:t>
                </a:r>
                <a:r>
                  <a:rPr lang="en-US" sz="1800" b="0" baseline="-25000" dirty="0">
                    <a:solidFill>
                      <a:prstClr val="black"/>
                    </a:solidFill>
                    <a:cs typeface="Times New Roman" panose="02020603050405020304" pitchFamily="18" charset="0"/>
                  </a:rPr>
                  <a:t>A</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V</a:t>
                </a:r>
              </a:p>
              <a:p>
                <a:pPr defTabSz="685800" fontAlgn="auto">
                  <a:spcBef>
                    <a:spcPts val="0"/>
                  </a:spcBef>
                  <a:spcAft>
                    <a:spcPts val="0"/>
                  </a:spcAft>
                </a:pPr>
                <a:endParaRPr lang="en-US" sz="600" b="0" i="1"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Solve for the speed of the combined object right after collision</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A</a:t>
                </a:r>
                <a:r>
                  <a:rPr lang="en-US" sz="1800" b="0" i="1" dirty="0" err="1">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m</a:t>
                </a:r>
                <a:r>
                  <a:rPr lang="en-US" sz="1800" b="0" baseline="-25000" dirty="0">
                    <a:solidFill>
                      <a:prstClr val="black"/>
                    </a:solidFill>
                    <a:cs typeface="Times New Roman" panose="02020603050405020304" pitchFamily="18" charset="0"/>
                  </a:rPr>
                  <a:t>A</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2.0×15/(2.0 + 4.0) = 5.0 m/s</a:t>
                </a:r>
              </a:p>
              <a:p>
                <a:pPr defTabSz="685800" fontAlgn="auto">
                  <a:spcBef>
                    <a:spcPts val="0"/>
                  </a:spcBef>
                  <a:spcAft>
                    <a:spcPts val="0"/>
                  </a:spcAft>
                </a:pPr>
                <a:r>
                  <a:rPr lang="en-US" sz="1800" b="0" dirty="0">
                    <a:solidFill>
                      <a:prstClr val="black"/>
                    </a:solidFill>
                    <a:cs typeface="Times New Roman" panose="02020603050405020304" pitchFamily="18" charset="0"/>
                  </a:rPr>
                  <a:t>(2) Sliding up obeying the conservation of energy.</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e>
                    </m:d>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𝑉</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a:t>
                </a:r>
                <a14:m>
                  <m:oMath xmlns:m="http://schemas.openxmlformats.org/officeDocument/2006/math">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e>
                    </m:d>
                    <m:r>
                      <a:rPr lang="en-US" sz="1800" b="0" i="1">
                        <a:solidFill>
                          <a:prstClr val="black"/>
                        </a:solidFill>
                        <a:latin typeface="Cambria Math" panose="02040503050406030204" pitchFamily="18" charset="0"/>
                        <a:cs typeface="Times New Roman" panose="02020603050405020304" pitchFamily="18" charset="0"/>
                      </a:rPr>
                      <m:t>𝑔h</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So, 		</a:t>
                </a:r>
                <a:r>
                  <a:rPr lang="en-US" sz="1800" b="0" i="1"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h</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𝑉</m:t>
                            </m:r>
                          </m:e>
                          <m:sup>
                            <m:r>
                              <a:rPr lang="en-US" sz="1800" b="0" i="1">
                                <a:solidFill>
                                  <a:prstClr val="black"/>
                                </a:solidFill>
                                <a:latin typeface="Cambria Math" panose="02040503050406030204" pitchFamily="18" charset="0"/>
                                <a:cs typeface="Times New Roman" panose="02020603050405020304" pitchFamily="18" charset="0"/>
                              </a:rPr>
                              <m:t>2</m:t>
                            </m:r>
                          </m:sup>
                        </m:sSup>
                      </m:num>
                      <m:den>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𝑔</m:t>
                        </m:r>
                      </m:den>
                    </m:f>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25/(2×9.8) = 1.3 m</a:t>
                </a:r>
              </a:p>
            </p:txBody>
          </p:sp>
        </mc:Choice>
        <mc:Fallback xmlns="">
          <p:sp>
            <p:nvSpPr>
              <p:cNvPr id="5" name="TextBox 4"/>
              <p:cNvSpPr txBox="1">
                <a:spLocks noRot="1" noChangeAspect="1" noMove="1" noResize="1" noEditPoints="1" noAdjustHandles="1" noChangeArrowheads="1" noChangeShapeType="1" noTextEdit="1"/>
              </p:cNvSpPr>
              <p:nvPr/>
            </p:nvSpPr>
            <p:spPr>
              <a:xfrm>
                <a:off x="171450" y="2907066"/>
                <a:ext cx="6206063" cy="2424253"/>
              </a:xfrm>
              <a:prstGeom prst="rect">
                <a:avLst/>
              </a:prstGeom>
              <a:blipFill>
                <a:blip r:embed="rId2"/>
                <a:stretch>
                  <a:fillRect l="-786" t="-1508"/>
                </a:stretch>
              </a:blipFill>
              <a:ln>
                <a:noFill/>
              </a:ln>
            </p:spPr>
            <p:txBody>
              <a:bodyPr/>
              <a:lstStyle/>
              <a:p>
                <a:r>
                  <a:rPr lang="en-US">
                    <a:noFill/>
                  </a:rPr>
                  <a:t> </a:t>
                </a:r>
              </a:p>
            </p:txBody>
          </p:sp>
        </mc:Fallback>
      </mc:AlternateContent>
      <p:grpSp>
        <p:nvGrpSpPr>
          <p:cNvPr id="16" name="Group 15"/>
          <p:cNvGrpSpPr/>
          <p:nvPr/>
        </p:nvGrpSpPr>
        <p:grpSpPr>
          <a:xfrm>
            <a:off x="5235206" y="4731491"/>
            <a:ext cx="3734688" cy="1025754"/>
            <a:chOff x="6980274" y="5165652"/>
            <a:chExt cx="4979584" cy="1367671"/>
          </a:xfrm>
        </p:grpSpPr>
        <p:cxnSp>
          <p:nvCxnSpPr>
            <p:cNvPr id="6" name="Straight Arrow Connector 5"/>
            <p:cNvCxnSpPr/>
            <p:nvPr/>
          </p:nvCxnSpPr>
          <p:spPr>
            <a:xfrm flipV="1">
              <a:off x="6980274" y="6475228"/>
              <a:ext cx="2934586" cy="5317"/>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9025272" y="6473459"/>
              <a:ext cx="2934586" cy="5317"/>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914860" y="5165652"/>
              <a:ext cx="2002465" cy="1311350"/>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03758" y="6129670"/>
              <a:ext cx="366824" cy="333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
          <p:nvSpPr>
            <p:cNvPr id="13" name="Rectangle 12"/>
            <p:cNvSpPr/>
            <p:nvPr/>
          </p:nvSpPr>
          <p:spPr>
            <a:xfrm>
              <a:off x="7233680" y="6138530"/>
              <a:ext cx="366824" cy="3331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cxnSp>
          <p:nvCxnSpPr>
            <p:cNvPr id="14" name="Straight Arrow Connector 13"/>
            <p:cNvCxnSpPr/>
            <p:nvPr/>
          </p:nvCxnSpPr>
          <p:spPr>
            <a:xfrm>
              <a:off x="7417092" y="5934927"/>
              <a:ext cx="530745" cy="0"/>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831853" y="6133214"/>
              <a:ext cx="372325" cy="400109"/>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B</a:t>
              </a:r>
            </a:p>
          </p:txBody>
        </p:sp>
        <p:sp>
          <p:nvSpPr>
            <p:cNvPr id="17" name="TextBox 16"/>
            <p:cNvSpPr txBox="1"/>
            <p:nvPr/>
          </p:nvSpPr>
          <p:spPr>
            <a:xfrm>
              <a:off x="7281571" y="5561074"/>
              <a:ext cx="891612" cy="400109"/>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15 m/s</a:t>
              </a:r>
            </a:p>
          </p:txBody>
        </p:sp>
        <p:sp>
          <p:nvSpPr>
            <p:cNvPr id="18" name="TextBox 17"/>
            <p:cNvSpPr txBox="1"/>
            <p:nvPr/>
          </p:nvSpPr>
          <p:spPr>
            <a:xfrm>
              <a:off x="7288359" y="6131441"/>
              <a:ext cx="378736" cy="400109"/>
            </a:xfrm>
            <a:prstGeom prst="rect">
              <a:avLst/>
            </a:prstGeom>
            <a:noFill/>
          </p:spPr>
          <p:txBody>
            <a:bodyPr wrap="none" rtlCol="0">
              <a:spAutoFit/>
            </a:bodyPr>
            <a:lstStyle/>
            <a:p>
              <a:pPr defTabSz="685800" fontAlgn="auto">
                <a:spcBef>
                  <a:spcPts val="0"/>
                </a:spcBef>
                <a:spcAft>
                  <a:spcPts val="0"/>
                </a:spcAft>
              </a:pPr>
              <a:r>
                <a:rPr lang="en-US" sz="1350" b="0" dirty="0">
                  <a:solidFill>
                    <a:prstClr val="black"/>
                  </a:solidFill>
                  <a:latin typeface="Calibri" panose="020F0502020204030204"/>
                </a:rPr>
                <a:t>A</a:t>
              </a:r>
            </a:p>
          </p:txBody>
        </p:sp>
      </p:grpSp>
      <p:sp>
        <p:nvSpPr>
          <p:cNvPr id="2" name="TextBox 1">
            <a:extLst>
              <a:ext uri="{FF2B5EF4-FFF2-40B4-BE49-F238E27FC236}">
                <a16:creationId xmlns:a16="http://schemas.microsoft.com/office/drawing/2014/main" id="{1C35BC25-0E56-43B7-BE69-4610ABD98DFB}"/>
              </a:ext>
            </a:extLst>
          </p:cNvPr>
          <p:cNvSpPr txBox="1"/>
          <p:nvPr/>
        </p:nvSpPr>
        <p:spPr>
          <a:xfrm>
            <a:off x="6804111" y="6443233"/>
            <a:ext cx="2163337"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35939122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84110" y="609600"/>
            <a:ext cx="418789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Two objects with different masses collide with and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stick</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to each other. Compared to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before</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collision, the system of two objects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after</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collision has</a:t>
            </a:r>
          </a:p>
        </p:txBody>
      </p:sp>
      <p:sp>
        <p:nvSpPr>
          <p:cNvPr id="120835" name="Text Box 3"/>
          <p:cNvSpPr txBox="1">
            <a:spLocks noChangeArrowheads="1"/>
          </p:cNvSpPr>
          <p:nvPr/>
        </p:nvSpPr>
        <p:spPr bwMode="auto">
          <a:xfrm>
            <a:off x="771331" y="2667000"/>
            <a:ext cx="783927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3429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the same amount of total momentum and the same total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kinetic energy.</a:t>
            </a:r>
          </a:p>
          <a:p>
            <a:pPr marL="0" marR="0" lvl="0" indent="0" algn="l" defTabSz="914400" rtl="0" eaLnBrk="0" fontAlgn="base" latinLnBrk="0" hangingPunct="0">
              <a:lnSpc>
                <a:spcPct val="100000"/>
              </a:lnSpc>
              <a:spcBef>
                <a:spcPct val="50000"/>
              </a:spcBef>
              <a:spcAft>
                <a:spcPct val="0"/>
              </a:spcAft>
              <a:buClrTx/>
              <a:buSzTx/>
              <a:buFontTx/>
              <a:buNone/>
              <a:tabLst>
                <a:tab pos="342900" algn="l"/>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B</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same amount of total momentum but less total kinetic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energy.</a:t>
            </a:r>
          </a:p>
          <a:p>
            <a:pPr marL="0" marR="0" lvl="0" indent="0" algn="l" defTabSz="914400" rtl="0" eaLnBrk="0" fontAlgn="base" latinLnBrk="0" hangingPunct="0">
              <a:lnSpc>
                <a:spcPct val="100000"/>
              </a:lnSpc>
              <a:spcBef>
                <a:spcPct val="50000"/>
              </a:spcBef>
              <a:spcAft>
                <a:spcPct val="0"/>
              </a:spcAft>
              <a:buClrTx/>
              <a:buSzTx/>
              <a:buFontTx/>
              <a:buNone/>
              <a:tabLst>
                <a:tab pos="3429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less total momentum but the same amount of total kinetic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energy.</a:t>
            </a:r>
          </a:p>
          <a:p>
            <a:pPr marL="0" marR="0" lvl="0" indent="0" algn="l" defTabSz="914400" rtl="0" eaLnBrk="0" fontAlgn="base" latinLnBrk="0" hangingPunct="0">
              <a:lnSpc>
                <a:spcPct val="100000"/>
              </a:lnSpc>
              <a:spcBef>
                <a:spcPct val="50000"/>
              </a:spcBef>
              <a:spcAft>
                <a:spcPct val="0"/>
              </a:spcAft>
              <a:buClrTx/>
              <a:buSzTx/>
              <a:buFontTx/>
              <a:buNone/>
              <a:tabLst>
                <a:tab pos="3429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less total momentum and less total kinetic energy.</a:t>
            </a:r>
          </a:p>
          <a:p>
            <a:pPr marL="0" marR="0" lvl="0" indent="0" algn="l" defTabSz="914400" rtl="0" eaLnBrk="0" fontAlgn="base" latinLnBrk="0" hangingPunct="0">
              <a:lnSpc>
                <a:spcPct val="100000"/>
              </a:lnSpc>
              <a:spcBef>
                <a:spcPct val="50000"/>
              </a:spcBef>
              <a:spcAft>
                <a:spcPct val="0"/>
              </a:spcAft>
              <a:buClrTx/>
              <a:buSzTx/>
              <a:buFontTx/>
              <a:buNone/>
              <a:tabLst>
                <a:tab pos="3429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Not enough information is given to decide.</a:t>
            </a:r>
          </a:p>
        </p:txBody>
      </p:sp>
      <p:sp>
        <p:nvSpPr>
          <p:cNvPr id="120836"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Q8.5</a:t>
            </a:r>
          </a:p>
        </p:txBody>
      </p:sp>
      <p:sp>
        <p:nvSpPr>
          <p:cNvPr id="120839" name="Rectangle 7"/>
          <p:cNvSpPr>
            <a:spLocks noChangeArrowheads="1"/>
          </p:cNvSpPr>
          <p:nvPr/>
        </p:nvSpPr>
        <p:spPr bwMode="auto">
          <a:xfrm>
            <a:off x="5181600" y="1104900"/>
            <a:ext cx="685800" cy="685800"/>
          </a:xfrm>
          <a:prstGeom prst="rect">
            <a:avLst/>
          </a:prstGeom>
          <a:gradFill rotWithShape="0">
            <a:gsLst>
              <a:gs pos="0">
                <a:srgbClr val="FF9933"/>
              </a:gs>
              <a:gs pos="50000">
                <a:srgbClr val="FF9933">
                  <a:gamma/>
                  <a:shade val="78431"/>
                  <a:invGamma/>
                </a:srgbClr>
              </a:gs>
              <a:gs pos="100000">
                <a:srgbClr val="FF9933"/>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0840" name="Rectangle 8"/>
          <p:cNvSpPr>
            <a:spLocks noChangeArrowheads="1"/>
          </p:cNvSpPr>
          <p:nvPr/>
        </p:nvSpPr>
        <p:spPr bwMode="auto">
          <a:xfrm>
            <a:off x="7467600" y="914400"/>
            <a:ext cx="838200" cy="1066800"/>
          </a:xfrm>
          <a:prstGeom prst="rect">
            <a:avLst/>
          </a:prstGeom>
          <a:gradFill rotWithShape="0">
            <a:gsLst>
              <a:gs pos="0">
                <a:schemeClr val="hlink">
                  <a:gamma/>
                  <a:shade val="46275"/>
                  <a:invGamma/>
                </a:schemeClr>
              </a:gs>
              <a:gs pos="100000">
                <a:schemeClr val="hlink"/>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0841" name="Rectangle 9"/>
          <p:cNvSpPr>
            <a:spLocks noChangeArrowheads="1"/>
          </p:cNvSpPr>
          <p:nvPr/>
        </p:nvSpPr>
        <p:spPr bwMode="auto">
          <a:xfrm>
            <a:off x="5310188" y="1219200"/>
            <a:ext cx="369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charset="0"/>
                <a:ea typeface="ＭＳ Ｐゴシック" charset="0"/>
                <a:cs typeface="+mn-cs"/>
              </a:rPr>
              <a:t>A</a:t>
            </a:r>
          </a:p>
        </p:txBody>
      </p:sp>
      <p:sp>
        <p:nvSpPr>
          <p:cNvPr id="120842" name="Rectangle 10"/>
          <p:cNvSpPr>
            <a:spLocks noChangeArrowheads="1"/>
          </p:cNvSpPr>
          <p:nvPr/>
        </p:nvSpPr>
        <p:spPr bwMode="auto">
          <a:xfrm>
            <a:off x="7696200" y="1219200"/>
            <a:ext cx="36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000000"/>
                </a:solidFill>
                <a:effectLst/>
                <a:uLnTx/>
                <a:uFillTx/>
                <a:latin typeface="Times" charset="0"/>
                <a:ea typeface="ＭＳ Ｐゴシック" charset="0"/>
                <a:cs typeface="+mn-cs"/>
              </a:rPr>
              <a:t>B</a:t>
            </a:r>
          </a:p>
        </p:txBody>
      </p:sp>
      <p:sp>
        <p:nvSpPr>
          <p:cNvPr id="120843" name="Line 11"/>
          <p:cNvSpPr>
            <a:spLocks noChangeShapeType="1"/>
          </p:cNvSpPr>
          <p:nvPr/>
        </p:nvSpPr>
        <p:spPr bwMode="auto">
          <a:xfrm flipH="1" flipV="1">
            <a:off x="5867400" y="1447800"/>
            <a:ext cx="685800" cy="0"/>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120844" name="Line 12"/>
          <p:cNvSpPr>
            <a:spLocks noChangeShapeType="1"/>
          </p:cNvSpPr>
          <p:nvPr/>
        </p:nvSpPr>
        <p:spPr bwMode="auto">
          <a:xfrm flipV="1">
            <a:off x="6781800" y="1447800"/>
            <a:ext cx="685800" cy="0"/>
          </a:xfrm>
          <a:prstGeom prst="line">
            <a:avLst/>
          </a:prstGeom>
          <a:noFill/>
          <a:ln w="57150">
            <a:solidFill>
              <a:srgbClr val="0099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
        <p:nvSpPr>
          <p:cNvPr id="2" name="TextBox 1"/>
          <p:cNvSpPr txBox="1"/>
          <p:nvPr/>
        </p:nvSpPr>
        <p:spPr>
          <a:xfrm flipH="1">
            <a:off x="3119821" y="101026"/>
            <a:ext cx="4380733" cy="584775"/>
          </a:xfrm>
          <a:prstGeom prst="rect">
            <a:avLst/>
          </a:prstGeom>
          <a:noFill/>
        </p:spPr>
        <p:txBody>
          <a:bodyPr wrap="square" rtlCol="0">
            <a:spAutoFit/>
          </a:bodyPr>
          <a:lstStyle/>
          <a:p>
            <a:r>
              <a:rPr lang="en-US" sz="3200" dirty="0">
                <a:solidFill>
                  <a:srgbClr val="FF0000"/>
                </a:solidFill>
              </a:rPr>
              <a:t>Clicker question</a:t>
            </a:r>
          </a:p>
        </p:txBody>
      </p:sp>
      <p:sp>
        <p:nvSpPr>
          <p:cNvPr id="3" name="Rectangle 2"/>
          <p:cNvSpPr/>
          <p:nvPr/>
        </p:nvSpPr>
        <p:spPr bwMode="auto">
          <a:xfrm>
            <a:off x="110479" y="78987"/>
            <a:ext cx="2399742" cy="533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imes" charset="0"/>
              <a:ea typeface="ＭＳ Ｐゴシック" charset="0"/>
            </a:endParaRPr>
          </a:p>
        </p:txBody>
      </p:sp>
    </p:spTree>
    <p:extLst>
      <p:ext uri="{BB962C8B-B14F-4D97-AF65-F5344CB8AC3E}">
        <p14:creationId xmlns:p14="http://schemas.microsoft.com/office/powerpoint/2010/main" val="1835839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825" y="2612712"/>
            <a:ext cx="3831601" cy="3600986"/>
          </a:xfrm>
          <a:prstGeom prst="rect">
            <a:avLst/>
          </a:prstGeom>
          <a:solidFill>
            <a:schemeClr val="bg1"/>
          </a:solid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A bullet of unknown horizontal speed is shot into a block of wood attached to a spring which is initially at equilibrium. The bullet stuck in the wood block and together they compress the spring an amount </a:t>
            </a:r>
            <a:r>
              <a:rPr lang="en-US" sz="1800" b="0" i="1" dirty="0">
                <a:solidFill>
                  <a:prstClr val="black"/>
                </a:solidFill>
                <a:cs typeface="Times New Roman" panose="02020603050405020304" pitchFamily="18" charset="0"/>
              </a:rPr>
              <a:t>L</a:t>
            </a:r>
            <a:r>
              <a:rPr lang="en-US" sz="1800" b="0" dirty="0">
                <a:solidFill>
                  <a:prstClr val="black"/>
                </a:solidFill>
                <a:cs typeface="Times New Roman" panose="02020603050405020304" pitchFamily="18" charset="0"/>
              </a:rPr>
              <a:t>. Find the speed of the bullet before it strikes the wood block.</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Given: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L </a:t>
            </a:r>
            <a:r>
              <a:rPr lang="en-US" sz="1800" b="0" dirty="0">
                <a:solidFill>
                  <a:prstClr val="black"/>
                </a:solidFill>
                <a:cs typeface="Times New Roman" panose="02020603050405020304" pitchFamily="18" charset="0"/>
              </a:rPr>
              <a:t>and spring constant </a:t>
            </a:r>
            <a:r>
              <a:rPr lang="en-US" sz="1800" b="0" i="1" dirty="0">
                <a:solidFill>
                  <a:prstClr val="black"/>
                </a:solidFill>
                <a:cs typeface="Times New Roman" panose="02020603050405020304" pitchFamily="18" charset="0"/>
              </a:rPr>
              <a:t>k</a:t>
            </a:r>
            <a:r>
              <a:rPr lang="en-US" sz="1800" b="0" dirty="0">
                <a:solidFill>
                  <a:prstClr val="black"/>
                </a:solidFill>
                <a:cs typeface="Times New Roman" panose="02020603050405020304" pitchFamily="18" charset="0"/>
              </a:rPr>
              <a:t>. Find: </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B</a:t>
            </a:r>
            <a:endParaRPr lang="en-US" sz="1800" b="0" i="1" baseline="-25000" dirty="0">
              <a:solidFill>
                <a:prstClr val="black"/>
              </a:solidFill>
              <a:cs typeface="Times New Roman" panose="02020603050405020304" pitchFamily="18" charset="0"/>
            </a:endParaRPr>
          </a:p>
          <a:p>
            <a:pPr defTabSz="685800" fontAlgn="auto">
              <a:spcBef>
                <a:spcPts val="0"/>
              </a:spcBef>
              <a:spcAft>
                <a:spcPts val="0"/>
              </a:spcAft>
            </a:pPr>
            <a:endParaRPr lang="en-US" sz="600" b="0" i="1"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Comment: Solve this in either the forward or the backward order.</a:t>
            </a:r>
          </a:p>
        </p:txBody>
      </p:sp>
      <mc:AlternateContent xmlns:mc="http://schemas.openxmlformats.org/markup-compatibility/2006" xmlns:a14="http://schemas.microsoft.com/office/drawing/2010/main">
        <mc:Choice Requires="a14">
          <p:sp>
            <p:nvSpPr>
              <p:cNvPr id="7" name="TextBox 6"/>
              <p:cNvSpPr txBox="1"/>
              <p:nvPr/>
            </p:nvSpPr>
            <p:spPr>
              <a:xfrm>
                <a:off x="4151467" y="906125"/>
                <a:ext cx="4957685" cy="4806957"/>
              </a:xfrm>
              <a:prstGeom prst="rect">
                <a:avLst/>
              </a:prstGeom>
              <a:solidFill>
                <a:schemeClr val="bg1"/>
              </a:solid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Solution in the forward order:</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(1) The bullet collides (strikes) the wood block. Energy is not conserved. Momentum is conserved.</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+ 0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V</a:t>
                </a:r>
              </a:p>
              <a:p>
                <a:pPr defTabSz="685800" fontAlgn="auto">
                  <a:spcBef>
                    <a:spcPts val="0"/>
                  </a:spcBef>
                  <a:spcAft>
                    <a:spcPts val="0"/>
                  </a:spcAft>
                </a:pPr>
                <a:endParaRPr lang="en-US" sz="600" b="0" i="1"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Solve for the speed that the combined object gains</a:t>
                </a:r>
              </a:p>
              <a:p>
                <a:pPr defTabSz="685800" fontAlgn="auto">
                  <a:spcBef>
                    <a:spcPts val="0"/>
                  </a:spcBef>
                  <a:spcAft>
                    <a:spcPts val="0"/>
                  </a:spcAft>
                </a:pP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	  or</a:t>
                </a:r>
                <a:r>
                  <a:rPr lang="en-US" sz="1800" b="0" i="1"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endParaRPr lang="en-US" sz="1800" b="0" baseline="-2500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(2) The compressing process obeys the conservation of energy for the combined object.</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e>
                    </m:d>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𝑉</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r>
                      <a:rPr lang="en-US" sz="1800" b="0" i="1">
                        <a:solidFill>
                          <a:prstClr val="black"/>
                        </a:solidFill>
                        <a:latin typeface="Cambria Math" panose="02040503050406030204" pitchFamily="18" charset="0"/>
                        <a:cs typeface="Times New Roman" panose="02020603050405020304" pitchFamily="18" charset="0"/>
                      </a:rPr>
                      <m:t>𝑘</m:t>
                    </m:r>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𝐿</m:t>
                        </m:r>
                      </m:e>
                      <m:sup>
                        <m:r>
                          <a:rPr lang="en-US" sz="1800" b="0" i="1">
                            <a:solidFill>
                              <a:prstClr val="black"/>
                            </a:solidFill>
                            <a:latin typeface="Cambria Math" panose="02040503050406030204" pitchFamily="18" charset="0"/>
                            <a:cs typeface="Times New Roman" panose="02020603050405020304" pitchFamily="18" charset="0"/>
                          </a:rPr>
                          <m:t>2</m:t>
                        </m:r>
                      </m:sup>
                    </m:sSup>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Or</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𝑉</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𝐿</m:t>
                    </m:r>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𝑘</m:t>
                            </m:r>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den>
                        </m:f>
                      </m:e>
                    </m:rad>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So, 	</a:t>
                </a:r>
                <a14:m>
                  <m:oMath xmlns:m="http://schemas.openxmlformats.org/officeDocument/2006/math">
                    <m:r>
                      <m:rPr>
                        <m:nor/>
                      </m:rPr>
                      <a:rPr lang="en-US" sz="1800" b="0" i="1" dirty="0">
                        <a:solidFill>
                          <a:prstClr val="black"/>
                        </a:solidFill>
                        <a:cs typeface="Times New Roman" panose="02020603050405020304" pitchFamily="18" charset="0"/>
                      </a:rPr>
                      <m:t>v</m:t>
                    </m:r>
                    <m:r>
                      <m:rPr>
                        <m:nor/>
                      </m:rPr>
                      <a:rPr lang="en-US" sz="1800" b="0" baseline="-25000" dirty="0">
                        <a:solidFill>
                          <a:prstClr val="black"/>
                        </a:solidFill>
                        <a:cs typeface="Times New Roman" panose="02020603050405020304" pitchFamily="18" charset="0"/>
                      </a:rPr>
                      <m:t>B</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r>
                      <a:rPr lang="en-US" sz="1800" b="0" i="1">
                        <a:solidFill>
                          <a:prstClr val="black"/>
                        </a:solidFill>
                        <a:latin typeface="Cambria Math" panose="02040503050406030204" pitchFamily="18" charset="0"/>
                        <a:cs typeface="Times New Roman" panose="02020603050405020304" pitchFamily="18" charset="0"/>
                      </a:rPr>
                      <m:t>𝑉</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r>
                      <a:rPr lang="en-US" sz="1800" b="0" i="1">
                        <a:solidFill>
                          <a:prstClr val="black"/>
                        </a:solidFill>
                        <a:latin typeface="Cambria Math" panose="02040503050406030204" pitchFamily="18" charset="0"/>
                        <a:cs typeface="Times New Roman" panose="02020603050405020304" pitchFamily="18" charset="0"/>
                      </a:rPr>
                      <m:t>𝐿</m:t>
                    </m:r>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𝑘</m:t>
                            </m:r>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den>
                        </m:f>
                      </m:e>
                    </m:rad>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𝐿</m:t>
                        </m:r>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𝑘</m:t>
                        </m:r>
                      </m:e>
                    </m:rad>
                  </m:oMath>
                </a14:m>
                <a:r>
                  <a:rPr lang="en-US" sz="1800" b="0" dirty="0">
                    <a:solidFill>
                      <a:prstClr val="black"/>
                    </a:solidFill>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151467" y="906125"/>
                <a:ext cx="4957685" cy="4806957"/>
              </a:xfrm>
              <a:prstGeom prst="rect">
                <a:avLst/>
              </a:prstGeom>
              <a:blipFill>
                <a:blip r:embed="rId3"/>
                <a:stretch>
                  <a:fillRect l="-859" t="-633"/>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B01E8D66-340B-4316-BC66-2BE02BBBD192}"/>
              </a:ext>
            </a:extLst>
          </p:cNvPr>
          <p:cNvSpPr txBox="1"/>
          <p:nvPr/>
        </p:nvSpPr>
        <p:spPr>
          <a:xfrm>
            <a:off x="6924701" y="6485549"/>
            <a:ext cx="2321890" cy="307777"/>
          </a:xfrm>
          <a:prstGeom prst="rect">
            <a:avLst/>
          </a:prstGeom>
          <a:noFill/>
        </p:spPr>
        <p:txBody>
          <a:bodyPr wrap="square" rtlCol="0">
            <a:spAutoFit/>
          </a:bodyPr>
          <a:lstStyle/>
          <a:p>
            <a:r>
              <a:rPr lang="en-US" sz="1400" b="0" dirty="0"/>
              <a:t>Courtesy of Wenhao Wu</a:t>
            </a:r>
          </a:p>
        </p:txBody>
      </p:sp>
      <p:sp>
        <p:nvSpPr>
          <p:cNvPr id="4" name="TextBox 3">
            <a:extLst>
              <a:ext uri="{FF2B5EF4-FFF2-40B4-BE49-F238E27FC236}">
                <a16:creationId xmlns:a16="http://schemas.microsoft.com/office/drawing/2014/main" id="{1364566A-8837-DFF4-69AD-4646E8086689}"/>
              </a:ext>
            </a:extLst>
          </p:cNvPr>
          <p:cNvSpPr txBox="1"/>
          <p:nvPr/>
        </p:nvSpPr>
        <p:spPr>
          <a:xfrm>
            <a:off x="249382" y="906125"/>
            <a:ext cx="3670043" cy="830997"/>
          </a:xfrm>
          <a:prstGeom prst="rect">
            <a:avLst/>
          </a:prstGeom>
          <a:noFill/>
        </p:spPr>
        <p:txBody>
          <a:bodyPr wrap="square" rtlCol="0">
            <a:spAutoFit/>
          </a:bodyPr>
          <a:lstStyle/>
          <a:p>
            <a:r>
              <a:rPr lang="en-US" sz="2400" b="0" dirty="0">
                <a:solidFill>
                  <a:srgbClr val="FF0000"/>
                </a:solidFill>
                <a:cs typeface="Times New Roman" panose="02020603050405020304" pitchFamily="18" charset="0"/>
              </a:rPr>
              <a:t>Bullet shot into a block of wood attached to a spring</a:t>
            </a:r>
            <a:endParaRPr lang="en-US" dirty="0">
              <a:solidFill>
                <a:srgbClr val="FF0000"/>
              </a:solidFill>
            </a:endParaRPr>
          </a:p>
        </p:txBody>
      </p:sp>
    </p:spTree>
    <p:extLst>
      <p:ext uri="{BB962C8B-B14F-4D97-AF65-F5344CB8AC3E}">
        <p14:creationId xmlns:p14="http://schemas.microsoft.com/office/powerpoint/2010/main" val="3052149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76A0E9-3A22-3172-3AEF-BE02F1BC012B}"/>
              </a:ext>
            </a:extLst>
          </p:cNvPr>
          <p:cNvPicPr>
            <a:picLocks noChangeAspect="1"/>
          </p:cNvPicPr>
          <p:nvPr/>
        </p:nvPicPr>
        <p:blipFill>
          <a:blip r:embed="rId2"/>
          <a:stretch>
            <a:fillRect/>
          </a:stretch>
        </p:blipFill>
        <p:spPr>
          <a:xfrm>
            <a:off x="204863" y="3354686"/>
            <a:ext cx="8734274" cy="2747730"/>
          </a:xfrm>
          <a:prstGeom prst="rect">
            <a:avLst/>
          </a:prstGeom>
        </p:spPr>
      </p:pic>
      <p:sp>
        <p:nvSpPr>
          <p:cNvPr id="4" name="TextBox 3">
            <a:extLst>
              <a:ext uri="{FF2B5EF4-FFF2-40B4-BE49-F238E27FC236}">
                <a16:creationId xmlns:a16="http://schemas.microsoft.com/office/drawing/2014/main" id="{D942A403-C7DB-452F-1517-25512B50D228}"/>
              </a:ext>
            </a:extLst>
          </p:cNvPr>
          <p:cNvSpPr txBox="1"/>
          <p:nvPr/>
        </p:nvSpPr>
        <p:spPr>
          <a:xfrm>
            <a:off x="96253" y="337929"/>
            <a:ext cx="7093817" cy="1815882"/>
          </a:xfrm>
          <a:prstGeom prst="rect">
            <a:avLst/>
          </a:prstGeom>
          <a:noFill/>
        </p:spPr>
        <p:txBody>
          <a:bodyPr wrap="square">
            <a:spAutoFit/>
          </a:bodyPr>
          <a:lstStyle/>
          <a:p>
            <a:r>
              <a:rPr lang="en-US" sz="1600" b="0" dirty="0"/>
              <a:t>II Combining conservation laws. A 15.0 kg block is attached to a very light horizontal spring of force constant k = 500 N/m and is resting on a frictionless horizontal table. (See Figure 8.40.) Suddenly it is struck by a 3.00 kg stone traveling horizontally at to the right, whereupon the stone rebounds at horizontally to the left. Find the maximum distance that the block will compress the spring after the collision. (Hint: Break this problem into two parts—the collision and the behavior after the collision—and apply the appropriate conservation law to each part.)</a:t>
            </a:r>
          </a:p>
        </p:txBody>
      </p:sp>
      <p:sp>
        <p:nvSpPr>
          <p:cNvPr id="5" name="AutoShape 2" descr="A diagram shows the stone moving toward the block, which is attached to the wall with a horizontal spring.">
            <a:extLst>
              <a:ext uri="{FF2B5EF4-FFF2-40B4-BE49-F238E27FC236}">
                <a16:creationId xmlns:a16="http://schemas.microsoft.com/office/drawing/2014/main" id="{8AFA440B-5D60-6F62-93AB-A29B4756062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0A538B5-D925-1F4F-E450-BBA443C09E36}"/>
              </a:ext>
            </a:extLst>
          </p:cNvPr>
          <p:cNvPicPr>
            <a:picLocks noChangeAspect="1"/>
          </p:cNvPicPr>
          <p:nvPr/>
        </p:nvPicPr>
        <p:blipFill>
          <a:blip r:embed="rId3"/>
          <a:stretch>
            <a:fillRect/>
          </a:stretch>
        </p:blipFill>
        <p:spPr>
          <a:xfrm>
            <a:off x="2291213" y="2231897"/>
            <a:ext cx="3748639" cy="1044703"/>
          </a:xfrm>
          <a:prstGeom prst="rect">
            <a:avLst/>
          </a:prstGeom>
        </p:spPr>
      </p:pic>
      <p:sp>
        <p:nvSpPr>
          <p:cNvPr id="3" name="TextBox 2">
            <a:extLst>
              <a:ext uri="{FF2B5EF4-FFF2-40B4-BE49-F238E27FC236}">
                <a16:creationId xmlns:a16="http://schemas.microsoft.com/office/drawing/2014/main" id="{E70A389D-EFA3-F13D-64A0-2A3836B58657}"/>
              </a:ext>
            </a:extLst>
          </p:cNvPr>
          <p:cNvSpPr txBox="1"/>
          <p:nvPr/>
        </p:nvSpPr>
        <p:spPr>
          <a:xfrm>
            <a:off x="204863" y="-31003"/>
            <a:ext cx="1282192" cy="461665"/>
          </a:xfrm>
          <a:prstGeom prst="rect">
            <a:avLst/>
          </a:prstGeom>
          <a:noFill/>
        </p:spPr>
        <p:txBody>
          <a:bodyPr wrap="square" rtlCol="0">
            <a:spAutoFit/>
          </a:bodyPr>
          <a:lstStyle/>
          <a:p>
            <a:r>
              <a:rPr lang="en-US" dirty="0">
                <a:solidFill>
                  <a:srgbClr val="FF0000"/>
                </a:solidFill>
              </a:rPr>
              <a:t>8.19</a:t>
            </a:r>
          </a:p>
        </p:txBody>
      </p:sp>
    </p:spTree>
    <p:extLst>
      <p:ext uri="{BB962C8B-B14F-4D97-AF65-F5344CB8AC3E}">
        <p14:creationId xmlns:p14="http://schemas.microsoft.com/office/powerpoint/2010/main" val="27890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85926"/>
            <a:ext cx="8686800" cy="2276396"/>
          </a:xfrm>
        </p:spPr>
        <p:txBody>
          <a:bodyPr/>
          <a:lstStyle/>
          <a:p>
            <a:r>
              <a:rPr lang="en-US" dirty="0"/>
              <a:t>A space capsule follows a circular orbit around a planet. A shaped charge blows the capsule into two fragments. As shown in the figure, one fragment falls straight toward the planet</a:t>
            </a:r>
            <a:r>
              <a:rPr lang="fr-FR" dirty="0"/>
              <a:t>'</a:t>
            </a:r>
            <a:r>
              <a:rPr lang="en-US" dirty="0"/>
              <a:t>s surface. How does the other fragment move right after the explosion?</a:t>
            </a:r>
          </a:p>
        </p:txBody>
      </p:sp>
      <p:sp>
        <p:nvSpPr>
          <p:cNvPr id="3" name="Content Placeholder 2"/>
          <p:cNvSpPr>
            <a:spLocks noGrp="1"/>
          </p:cNvSpPr>
          <p:nvPr>
            <p:ph idx="1"/>
          </p:nvPr>
        </p:nvSpPr>
        <p:spPr>
          <a:xfrm>
            <a:off x="354651" y="3733302"/>
            <a:ext cx="4864409" cy="2653034"/>
          </a:xfrm>
        </p:spPr>
        <p:txBody>
          <a:bodyPr/>
          <a:lstStyle/>
          <a:p>
            <a:r>
              <a:rPr lang="en-US" dirty="0"/>
              <a:t>It continues on the circular orbit of the original capsule. </a:t>
            </a:r>
          </a:p>
          <a:p>
            <a:r>
              <a:rPr lang="en-US" dirty="0"/>
              <a:t>It moves straight away from the planet.</a:t>
            </a:r>
          </a:p>
          <a:p>
            <a:r>
              <a:rPr lang="en-US" dirty="0"/>
              <a:t>It moves up and to the</a:t>
            </a:r>
            <a:br>
              <a:rPr lang="en-US" dirty="0"/>
            </a:br>
            <a:r>
              <a:rPr lang="en-US" dirty="0"/>
              <a:t>right.</a:t>
            </a:r>
          </a:p>
        </p:txBody>
      </p:sp>
      <p:sp>
        <p:nvSpPr>
          <p:cNvPr id="4" name="Footer Placeholder 3"/>
          <p:cNvSpPr>
            <a:spLocks noGrp="1"/>
          </p:cNvSpPr>
          <p:nvPr>
            <p:ph type="ftr" sz="quarter" idx="10"/>
          </p:nvPr>
        </p:nvSpPr>
        <p:spPr/>
        <p:txBody>
          <a:bodyPr/>
          <a:lstStyle/>
          <a:p>
            <a:r>
              <a:rPr lang="en-GB" dirty="0">
                <a:solidFill>
                  <a:srgbClr val="000000"/>
                </a:solidFill>
              </a:rPr>
              <a:t>© 2016 Pearson Education, Inc.</a:t>
            </a:r>
          </a:p>
        </p:txBody>
      </p:sp>
      <p:pic>
        <p:nvPicPr>
          <p:cNvPr id="5" name="Picture 5" descr="YG clicker Fig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4711" y="3114213"/>
            <a:ext cx="3490406" cy="280868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336158" y="4794"/>
            <a:ext cx="4527612" cy="707886"/>
          </a:xfrm>
          <a:prstGeom prst="rect">
            <a:avLst/>
          </a:prstGeom>
          <a:noFill/>
        </p:spPr>
        <p:txBody>
          <a:bodyPr wrap="square" rtlCol="0">
            <a:spAutoFit/>
          </a:bodyPr>
          <a:lstStyle/>
          <a:p>
            <a:r>
              <a:rPr lang="en-US" sz="4000" dirty="0">
                <a:solidFill>
                  <a:srgbClr val="FF3300"/>
                </a:solidFill>
              </a:rPr>
              <a:t>Clicker question</a:t>
            </a:r>
          </a:p>
        </p:txBody>
      </p:sp>
    </p:spTree>
    <p:extLst>
      <p:ext uri="{BB962C8B-B14F-4D97-AF65-F5344CB8AC3E}">
        <p14:creationId xmlns:p14="http://schemas.microsoft.com/office/powerpoint/2010/main" val="390414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08_E8-24_pg2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1" y="3943350"/>
            <a:ext cx="4002881" cy="1371600"/>
          </a:xfrm>
          <a:prstGeom prst="rect">
            <a:avLst/>
          </a:prstGeom>
          <a:noFill/>
          <a:extLst>
            <a:ext uri="{909E8E84-426E-40DD-AFC4-6F175D3DCCD1}">
              <a14:hiddenFill xmlns:a14="http://schemas.microsoft.com/office/drawing/2010/main">
                <a:solidFill>
                  <a:srgbClr val="FFFFFF"/>
                </a:solidFill>
              </a14:hiddenFill>
            </a:ext>
          </a:extLst>
        </p:spPr>
      </p:pic>
      <p:sp>
        <p:nvSpPr>
          <p:cNvPr id="172035" name="Text Box 3"/>
          <p:cNvSpPr txBox="1">
            <a:spLocks noChangeArrowheads="1"/>
          </p:cNvSpPr>
          <p:nvPr/>
        </p:nvSpPr>
        <p:spPr bwMode="auto">
          <a:xfrm>
            <a:off x="1433416" y="1321448"/>
            <a:ext cx="59960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sz="1800" b="0" dirty="0">
                <a:solidFill>
                  <a:srgbClr val="000000"/>
                </a:solidFill>
                <a:latin typeface="Times" charset="0"/>
              </a:rPr>
              <a:t>Block </a:t>
            </a:r>
            <a:r>
              <a:rPr lang="en-US" sz="1800" b="0" i="1" dirty="0">
                <a:solidFill>
                  <a:srgbClr val="000000"/>
                </a:solidFill>
                <a:latin typeface="Times" charset="0"/>
              </a:rPr>
              <a:t>A</a:t>
            </a:r>
            <a:r>
              <a:rPr lang="en-US" sz="1800" b="0" dirty="0">
                <a:solidFill>
                  <a:srgbClr val="000000"/>
                </a:solidFill>
                <a:latin typeface="Times" charset="0"/>
              </a:rPr>
              <a:t> on the left has mass 1.00 kg. Block </a:t>
            </a:r>
            <a:r>
              <a:rPr lang="en-US" sz="1800" b="0" i="1" dirty="0">
                <a:solidFill>
                  <a:srgbClr val="000000"/>
                </a:solidFill>
                <a:latin typeface="Times" charset="0"/>
              </a:rPr>
              <a:t>B</a:t>
            </a:r>
            <a:r>
              <a:rPr lang="en-US" sz="1800" b="0" dirty="0">
                <a:solidFill>
                  <a:srgbClr val="000000"/>
                </a:solidFill>
                <a:latin typeface="Times" charset="0"/>
              </a:rPr>
              <a:t> on the right has mass 3.00 kg. The blocks are forced together, compressing the spring. Then the system is released from rest on a level, frictionless surface. After the blocks are released, how does </a:t>
            </a:r>
            <a:r>
              <a:rPr lang="en-US" sz="1800" b="0" i="1" dirty="0" err="1">
                <a:solidFill>
                  <a:srgbClr val="000000"/>
                </a:solidFill>
                <a:latin typeface="Times" charset="0"/>
              </a:rPr>
              <a:t>p</a:t>
            </a:r>
            <a:r>
              <a:rPr lang="en-US" sz="1800" b="0" i="1" baseline="-25000" dirty="0" err="1">
                <a:solidFill>
                  <a:srgbClr val="000000"/>
                </a:solidFill>
                <a:latin typeface="Times" charset="0"/>
              </a:rPr>
              <a:t>A</a:t>
            </a:r>
            <a:r>
              <a:rPr lang="en-US" sz="1800" b="0" dirty="0">
                <a:solidFill>
                  <a:srgbClr val="000000"/>
                </a:solidFill>
                <a:latin typeface="Times" charset="0"/>
              </a:rPr>
              <a:t> (the magnitude of momentum of block </a:t>
            </a:r>
            <a:r>
              <a:rPr lang="en-US" sz="1800" b="0" i="1" dirty="0">
                <a:solidFill>
                  <a:srgbClr val="000000"/>
                </a:solidFill>
                <a:latin typeface="Times" charset="0"/>
              </a:rPr>
              <a:t>A</a:t>
            </a:r>
            <a:r>
              <a:rPr lang="en-US" sz="1800" b="0" dirty="0">
                <a:solidFill>
                  <a:srgbClr val="000000"/>
                </a:solidFill>
                <a:latin typeface="Times" charset="0"/>
              </a:rPr>
              <a:t>) compare to </a:t>
            </a:r>
            <a:r>
              <a:rPr lang="en-US" sz="1800" b="0" i="1" dirty="0" err="1">
                <a:solidFill>
                  <a:srgbClr val="000000"/>
                </a:solidFill>
                <a:latin typeface="Times" charset="0"/>
              </a:rPr>
              <a:t>p</a:t>
            </a:r>
            <a:r>
              <a:rPr lang="en-US" sz="1800" b="0" i="1" baseline="-25000" dirty="0" err="1">
                <a:solidFill>
                  <a:srgbClr val="000000"/>
                </a:solidFill>
                <a:latin typeface="Times" charset="0"/>
              </a:rPr>
              <a:t>B</a:t>
            </a:r>
            <a:r>
              <a:rPr lang="en-US" sz="1800" b="0" dirty="0">
                <a:solidFill>
                  <a:srgbClr val="000000"/>
                </a:solidFill>
                <a:latin typeface="Times" charset="0"/>
              </a:rPr>
              <a:t> (the magnitude of momentum of block </a:t>
            </a:r>
            <a:r>
              <a:rPr lang="en-US" sz="1800" b="0" i="1" dirty="0">
                <a:solidFill>
                  <a:srgbClr val="000000"/>
                </a:solidFill>
                <a:latin typeface="Times" charset="0"/>
              </a:rPr>
              <a:t>B</a:t>
            </a:r>
            <a:r>
              <a:rPr lang="en-US" sz="1800" b="0" dirty="0">
                <a:solidFill>
                  <a:srgbClr val="000000"/>
                </a:solidFill>
                <a:latin typeface="Times" charset="0"/>
              </a:rPr>
              <a:t>)?</a:t>
            </a:r>
          </a:p>
        </p:txBody>
      </p:sp>
      <p:sp>
        <p:nvSpPr>
          <p:cNvPr id="172037" name="Text Box 5"/>
          <p:cNvSpPr txBox="1">
            <a:spLocks noChangeArrowheads="1"/>
          </p:cNvSpPr>
          <p:nvPr/>
        </p:nvSpPr>
        <p:spPr bwMode="auto">
          <a:xfrm>
            <a:off x="1200150" y="914400"/>
            <a:ext cx="971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800" b="0">
                <a:solidFill>
                  <a:srgbClr val="000000"/>
                </a:solidFill>
                <a:latin typeface="Times" charset="0"/>
              </a:rPr>
              <a:t>Q8.8</a:t>
            </a:r>
          </a:p>
        </p:txBody>
      </p:sp>
      <p:sp>
        <p:nvSpPr>
          <p:cNvPr id="172038" name="Text Box 6"/>
          <p:cNvSpPr txBox="1">
            <a:spLocks noChangeArrowheads="1"/>
          </p:cNvSpPr>
          <p:nvPr/>
        </p:nvSpPr>
        <p:spPr bwMode="auto">
          <a:xfrm>
            <a:off x="1714500" y="3569301"/>
            <a:ext cx="17716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0" indent="0" eaLnBrk="0" hangingPunct="0">
              <a:spcBef>
                <a:spcPct val="50000"/>
              </a:spcBef>
            </a:pPr>
            <a:r>
              <a:rPr lang="en-US" sz="1800" b="0" dirty="0">
                <a:solidFill>
                  <a:srgbClr val="000000"/>
                </a:solidFill>
              </a:rPr>
              <a:t>A.  </a:t>
            </a:r>
            <a:r>
              <a:rPr lang="en-US" sz="1800" b="0" i="1" dirty="0" err="1">
                <a:solidFill>
                  <a:srgbClr val="000000"/>
                </a:solidFill>
              </a:rPr>
              <a:t>p</a:t>
            </a:r>
            <a:r>
              <a:rPr lang="en-US" sz="1800" b="0" i="1" baseline="-25000" dirty="0" err="1">
                <a:solidFill>
                  <a:srgbClr val="000000"/>
                </a:solidFill>
              </a:rPr>
              <a:t>A</a:t>
            </a:r>
            <a:r>
              <a:rPr lang="en-US" sz="1800" b="0" dirty="0">
                <a:solidFill>
                  <a:srgbClr val="000000"/>
                </a:solidFill>
              </a:rPr>
              <a:t> = </a:t>
            </a:r>
            <a:r>
              <a:rPr lang="en-US" sz="1800" b="0" i="1" dirty="0" err="1">
                <a:solidFill>
                  <a:srgbClr val="000000"/>
                </a:solidFill>
              </a:rPr>
              <a:t>p</a:t>
            </a:r>
            <a:r>
              <a:rPr lang="en-US" sz="1800" b="0" i="1" baseline="-25000" dirty="0" err="1">
                <a:solidFill>
                  <a:srgbClr val="000000"/>
                </a:solidFill>
              </a:rPr>
              <a:t>B</a:t>
            </a:r>
            <a:r>
              <a:rPr lang="en-US" sz="1800" b="0" dirty="0">
                <a:solidFill>
                  <a:srgbClr val="000000"/>
                </a:solidFill>
              </a:rPr>
              <a:t>/9    </a:t>
            </a:r>
          </a:p>
          <a:p>
            <a:pPr eaLnBrk="0" hangingPunct="0">
              <a:spcBef>
                <a:spcPct val="50000"/>
              </a:spcBef>
            </a:pPr>
            <a:r>
              <a:rPr lang="en-US" sz="1800" b="0" dirty="0">
                <a:solidFill>
                  <a:srgbClr val="000000"/>
                </a:solidFill>
              </a:rPr>
              <a:t>B.  </a:t>
            </a:r>
            <a:r>
              <a:rPr lang="en-US" sz="1800" b="0" i="1" dirty="0" err="1">
                <a:solidFill>
                  <a:srgbClr val="000000"/>
                </a:solidFill>
              </a:rPr>
              <a:t>p</a:t>
            </a:r>
            <a:r>
              <a:rPr lang="en-US" sz="1800" b="0" i="1" baseline="-25000" dirty="0" err="1">
                <a:solidFill>
                  <a:srgbClr val="000000"/>
                </a:solidFill>
              </a:rPr>
              <a:t>A</a:t>
            </a:r>
            <a:r>
              <a:rPr lang="en-US" sz="1800" b="0" dirty="0">
                <a:solidFill>
                  <a:srgbClr val="000000"/>
                </a:solidFill>
              </a:rPr>
              <a:t> = </a:t>
            </a:r>
            <a:r>
              <a:rPr lang="en-US" sz="1800" b="0" i="1" dirty="0" err="1">
                <a:solidFill>
                  <a:srgbClr val="000000"/>
                </a:solidFill>
              </a:rPr>
              <a:t>p</a:t>
            </a:r>
            <a:r>
              <a:rPr lang="en-US" sz="1800" b="0" i="1" baseline="-25000" dirty="0" err="1">
                <a:solidFill>
                  <a:srgbClr val="000000"/>
                </a:solidFill>
              </a:rPr>
              <a:t>B</a:t>
            </a:r>
            <a:r>
              <a:rPr lang="en-US" sz="1800" b="0" dirty="0">
                <a:solidFill>
                  <a:srgbClr val="000000"/>
                </a:solidFill>
              </a:rPr>
              <a:t>/3    </a:t>
            </a:r>
          </a:p>
          <a:p>
            <a:pPr eaLnBrk="0" hangingPunct="0">
              <a:spcBef>
                <a:spcPct val="50000"/>
              </a:spcBef>
            </a:pPr>
            <a:r>
              <a:rPr lang="en-US" sz="1800" b="0" dirty="0">
                <a:solidFill>
                  <a:srgbClr val="FF0000"/>
                </a:solidFill>
              </a:rPr>
              <a:t>C</a:t>
            </a:r>
            <a:r>
              <a:rPr lang="en-US" sz="1800" b="0" dirty="0">
                <a:solidFill>
                  <a:srgbClr val="000000"/>
                </a:solidFill>
              </a:rPr>
              <a:t>.  </a:t>
            </a:r>
            <a:r>
              <a:rPr lang="en-US" sz="1800" b="0" i="1" dirty="0" err="1">
                <a:solidFill>
                  <a:srgbClr val="000000"/>
                </a:solidFill>
              </a:rPr>
              <a:t>p</a:t>
            </a:r>
            <a:r>
              <a:rPr lang="en-US" sz="1800" b="0" i="1" baseline="-25000" dirty="0" err="1">
                <a:solidFill>
                  <a:srgbClr val="000000"/>
                </a:solidFill>
              </a:rPr>
              <a:t>A</a:t>
            </a:r>
            <a:r>
              <a:rPr lang="en-US" sz="1800" b="0" dirty="0">
                <a:solidFill>
                  <a:srgbClr val="000000"/>
                </a:solidFill>
              </a:rPr>
              <a:t> = </a:t>
            </a:r>
            <a:r>
              <a:rPr lang="en-US" sz="1800" b="0" i="1" dirty="0" err="1">
                <a:solidFill>
                  <a:srgbClr val="000000"/>
                </a:solidFill>
              </a:rPr>
              <a:t>p</a:t>
            </a:r>
            <a:r>
              <a:rPr lang="en-US" sz="1800" b="0" i="1" baseline="-25000" dirty="0" err="1">
                <a:solidFill>
                  <a:srgbClr val="000000"/>
                </a:solidFill>
              </a:rPr>
              <a:t>B</a:t>
            </a:r>
            <a:r>
              <a:rPr lang="en-US" sz="1800" b="0" i="1" dirty="0">
                <a:solidFill>
                  <a:srgbClr val="000000"/>
                </a:solidFill>
              </a:rPr>
              <a:t>    </a:t>
            </a:r>
          </a:p>
          <a:p>
            <a:pPr eaLnBrk="0" hangingPunct="0">
              <a:spcBef>
                <a:spcPct val="50000"/>
              </a:spcBef>
            </a:pPr>
            <a:r>
              <a:rPr lang="en-US" sz="1800" b="0" dirty="0">
                <a:solidFill>
                  <a:srgbClr val="000000"/>
                </a:solidFill>
              </a:rPr>
              <a:t>D.  </a:t>
            </a:r>
            <a:r>
              <a:rPr lang="en-US" sz="1800" b="0" i="1" dirty="0" err="1">
                <a:solidFill>
                  <a:srgbClr val="000000"/>
                </a:solidFill>
              </a:rPr>
              <a:t>p</a:t>
            </a:r>
            <a:r>
              <a:rPr lang="en-US" sz="1800" b="0" i="1" baseline="-25000" dirty="0" err="1">
                <a:solidFill>
                  <a:srgbClr val="000000"/>
                </a:solidFill>
              </a:rPr>
              <a:t>A</a:t>
            </a:r>
            <a:r>
              <a:rPr lang="en-US" sz="1800" b="0" dirty="0">
                <a:solidFill>
                  <a:srgbClr val="000000"/>
                </a:solidFill>
              </a:rPr>
              <a:t> = 3</a:t>
            </a:r>
            <a:r>
              <a:rPr lang="en-US" sz="1800" b="0" i="1" dirty="0">
                <a:solidFill>
                  <a:srgbClr val="000000"/>
                </a:solidFill>
              </a:rPr>
              <a:t>p</a:t>
            </a:r>
            <a:r>
              <a:rPr lang="en-US" sz="1800" b="0" i="1" baseline="-25000" dirty="0">
                <a:solidFill>
                  <a:srgbClr val="000000"/>
                </a:solidFill>
              </a:rPr>
              <a:t>B</a:t>
            </a:r>
            <a:r>
              <a:rPr lang="en-US" sz="1800" b="0" dirty="0">
                <a:solidFill>
                  <a:srgbClr val="000000"/>
                </a:solidFill>
              </a:rPr>
              <a:t>    </a:t>
            </a:r>
          </a:p>
          <a:p>
            <a:pPr eaLnBrk="0" hangingPunct="0">
              <a:spcBef>
                <a:spcPct val="50000"/>
              </a:spcBef>
            </a:pPr>
            <a:r>
              <a:rPr lang="en-US" sz="1800" b="0" dirty="0">
                <a:solidFill>
                  <a:srgbClr val="000000"/>
                </a:solidFill>
              </a:rPr>
              <a:t>E.  </a:t>
            </a:r>
            <a:r>
              <a:rPr lang="en-US" sz="1800" b="0" i="1" dirty="0" err="1">
                <a:solidFill>
                  <a:srgbClr val="000000"/>
                </a:solidFill>
              </a:rPr>
              <a:t>p</a:t>
            </a:r>
            <a:r>
              <a:rPr lang="en-US" sz="1800" b="0" i="1" baseline="-25000" dirty="0" err="1">
                <a:solidFill>
                  <a:srgbClr val="000000"/>
                </a:solidFill>
              </a:rPr>
              <a:t>A</a:t>
            </a:r>
            <a:r>
              <a:rPr lang="en-US" sz="1800" b="0" dirty="0">
                <a:solidFill>
                  <a:srgbClr val="000000"/>
                </a:solidFill>
              </a:rPr>
              <a:t> = 9</a:t>
            </a:r>
            <a:r>
              <a:rPr lang="en-US" sz="1800" b="0" i="1" dirty="0">
                <a:solidFill>
                  <a:srgbClr val="000000"/>
                </a:solidFill>
              </a:rPr>
              <a:t>p</a:t>
            </a:r>
            <a:r>
              <a:rPr lang="en-US" sz="1800" b="0" i="1" baseline="-25000" dirty="0">
                <a:solidFill>
                  <a:srgbClr val="000000"/>
                </a:solidFill>
              </a:rPr>
              <a:t>B</a:t>
            </a:r>
            <a:endParaRPr lang="en-US" sz="1800" b="0" dirty="0">
              <a:solidFill>
                <a:srgbClr val="000000"/>
              </a:solidFill>
            </a:endParaRPr>
          </a:p>
        </p:txBody>
      </p:sp>
      <p:sp>
        <p:nvSpPr>
          <p:cNvPr id="2" name="TextBox 1"/>
          <p:cNvSpPr txBox="1"/>
          <p:nvPr/>
        </p:nvSpPr>
        <p:spPr>
          <a:xfrm>
            <a:off x="3051313" y="675861"/>
            <a:ext cx="3299791" cy="954107"/>
          </a:xfrm>
          <a:prstGeom prst="rect">
            <a:avLst/>
          </a:prstGeom>
          <a:noFill/>
        </p:spPr>
        <p:txBody>
          <a:bodyPr wrap="square" rtlCol="0">
            <a:spAutoFit/>
          </a:bodyPr>
          <a:lstStyle/>
          <a:p>
            <a:r>
              <a:rPr lang="en-US" sz="3200" dirty="0">
                <a:solidFill>
                  <a:srgbClr val="FF0000"/>
                </a:solidFill>
              </a:rPr>
              <a:t>Clicker question</a:t>
            </a:r>
          </a:p>
          <a:p>
            <a:endParaRPr lang="en-US" dirty="0"/>
          </a:p>
        </p:txBody>
      </p:sp>
    </p:spTree>
    <p:extLst>
      <p:ext uri="{BB962C8B-B14F-4D97-AF65-F5344CB8AC3E}">
        <p14:creationId xmlns:p14="http://schemas.microsoft.com/office/powerpoint/2010/main" val="3649483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08_E8-24_pg2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1901" y="3943350"/>
            <a:ext cx="4002881" cy="1371600"/>
          </a:xfrm>
          <a:prstGeom prst="rect">
            <a:avLst/>
          </a:prstGeom>
          <a:noFill/>
          <a:extLst>
            <a:ext uri="{909E8E84-426E-40DD-AFC4-6F175D3DCCD1}">
              <a14:hiddenFill xmlns:a14="http://schemas.microsoft.com/office/drawing/2010/main">
                <a:solidFill>
                  <a:srgbClr val="FFFFFF"/>
                </a:solidFill>
              </a14:hiddenFill>
            </a:ext>
          </a:extLst>
        </p:spPr>
      </p:pic>
      <p:sp>
        <p:nvSpPr>
          <p:cNvPr id="174083" name="Text Box 3"/>
          <p:cNvSpPr txBox="1">
            <a:spLocks noChangeArrowheads="1"/>
          </p:cNvSpPr>
          <p:nvPr/>
        </p:nvSpPr>
        <p:spPr bwMode="auto">
          <a:xfrm>
            <a:off x="1435749" y="1321449"/>
            <a:ext cx="622235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pPr>
            <a:r>
              <a:rPr lang="en-US" sz="1800" b="0" dirty="0">
                <a:solidFill>
                  <a:srgbClr val="000000"/>
                </a:solidFill>
                <a:latin typeface="Times" charset="0"/>
              </a:rPr>
              <a:t>Block </a:t>
            </a:r>
            <a:r>
              <a:rPr lang="en-US" sz="1800" b="0" i="1" dirty="0">
                <a:solidFill>
                  <a:srgbClr val="000000"/>
                </a:solidFill>
                <a:latin typeface="Times" charset="0"/>
              </a:rPr>
              <a:t>A</a:t>
            </a:r>
            <a:r>
              <a:rPr lang="en-US" sz="1800" b="0" dirty="0">
                <a:solidFill>
                  <a:srgbClr val="000000"/>
                </a:solidFill>
                <a:latin typeface="Times" charset="0"/>
              </a:rPr>
              <a:t> on the left has mass 1.00 kg. Block </a:t>
            </a:r>
            <a:r>
              <a:rPr lang="en-US" sz="1800" b="0" i="1" dirty="0">
                <a:solidFill>
                  <a:srgbClr val="000000"/>
                </a:solidFill>
                <a:latin typeface="Times" charset="0"/>
              </a:rPr>
              <a:t>B</a:t>
            </a:r>
            <a:r>
              <a:rPr lang="en-US" sz="1800" b="0" dirty="0">
                <a:solidFill>
                  <a:srgbClr val="000000"/>
                </a:solidFill>
                <a:latin typeface="Times" charset="0"/>
              </a:rPr>
              <a:t> on the right has mass 3.00 kg. The blocks are forced together, compressing the spring. Then the system is released from rest on a level, frictionless surface. After the blocks are released, how does </a:t>
            </a:r>
            <a:r>
              <a:rPr lang="en-US" sz="1800" b="0" i="1" dirty="0">
                <a:solidFill>
                  <a:srgbClr val="000000"/>
                </a:solidFill>
                <a:latin typeface="Times" charset="0"/>
              </a:rPr>
              <a:t>K</a:t>
            </a:r>
            <a:r>
              <a:rPr lang="en-US" sz="1800" b="0" i="1" baseline="-25000" dirty="0">
                <a:solidFill>
                  <a:srgbClr val="000000"/>
                </a:solidFill>
                <a:latin typeface="Times" charset="0"/>
              </a:rPr>
              <a:t>A</a:t>
            </a:r>
            <a:r>
              <a:rPr lang="en-US" sz="1800" b="0" dirty="0">
                <a:solidFill>
                  <a:srgbClr val="000000"/>
                </a:solidFill>
                <a:latin typeface="Times" charset="0"/>
              </a:rPr>
              <a:t> (the kinetic energy of block </a:t>
            </a:r>
            <a:r>
              <a:rPr lang="en-US" sz="1800" b="0" i="1" dirty="0">
                <a:solidFill>
                  <a:srgbClr val="000000"/>
                </a:solidFill>
                <a:latin typeface="Times" charset="0"/>
              </a:rPr>
              <a:t>A</a:t>
            </a:r>
            <a:r>
              <a:rPr lang="en-US" sz="1800" b="0" dirty="0">
                <a:solidFill>
                  <a:srgbClr val="000000"/>
                </a:solidFill>
                <a:latin typeface="Times" charset="0"/>
              </a:rPr>
              <a:t>) compare to </a:t>
            </a:r>
            <a:r>
              <a:rPr lang="en-US" sz="1800" b="0" i="1" dirty="0">
                <a:solidFill>
                  <a:srgbClr val="000000"/>
                </a:solidFill>
                <a:latin typeface="Times" charset="0"/>
              </a:rPr>
              <a:t>K</a:t>
            </a:r>
            <a:r>
              <a:rPr lang="en-US" sz="1800" b="0" i="1" baseline="-25000" dirty="0">
                <a:solidFill>
                  <a:srgbClr val="000000"/>
                </a:solidFill>
                <a:latin typeface="Times" charset="0"/>
              </a:rPr>
              <a:t>B</a:t>
            </a:r>
            <a:r>
              <a:rPr lang="en-US" sz="1800" b="0" dirty="0">
                <a:solidFill>
                  <a:srgbClr val="000000"/>
                </a:solidFill>
                <a:latin typeface="Times" charset="0"/>
              </a:rPr>
              <a:t> (the kinetic energy of block </a:t>
            </a:r>
            <a:r>
              <a:rPr lang="en-US" sz="1800" b="0" i="1" dirty="0">
                <a:solidFill>
                  <a:srgbClr val="000000"/>
                </a:solidFill>
                <a:latin typeface="Times" charset="0"/>
              </a:rPr>
              <a:t>B</a:t>
            </a:r>
            <a:r>
              <a:rPr lang="en-US" sz="1800" b="0" dirty="0">
                <a:solidFill>
                  <a:srgbClr val="000000"/>
                </a:solidFill>
                <a:latin typeface="Times" charset="0"/>
              </a:rPr>
              <a:t>)?</a:t>
            </a:r>
          </a:p>
        </p:txBody>
      </p:sp>
      <p:sp>
        <p:nvSpPr>
          <p:cNvPr id="174084" name="Text Box 4"/>
          <p:cNvSpPr txBox="1">
            <a:spLocks noChangeArrowheads="1"/>
          </p:cNvSpPr>
          <p:nvPr/>
        </p:nvSpPr>
        <p:spPr bwMode="auto">
          <a:xfrm>
            <a:off x="1200150" y="914400"/>
            <a:ext cx="9715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1800" b="0">
                <a:solidFill>
                  <a:srgbClr val="000000"/>
                </a:solidFill>
                <a:latin typeface="Times" charset="0"/>
              </a:rPr>
              <a:t>Q8.9</a:t>
            </a:r>
          </a:p>
        </p:txBody>
      </p:sp>
      <p:sp>
        <p:nvSpPr>
          <p:cNvPr id="174085" name="Text Box 5"/>
          <p:cNvSpPr txBox="1">
            <a:spLocks noChangeArrowheads="1"/>
          </p:cNvSpPr>
          <p:nvPr/>
        </p:nvSpPr>
        <p:spPr bwMode="auto">
          <a:xfrm>
            <a:off x="1721498" y="3435999"/>
            <a:ext cx="17716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0" indent="0" eaLnBrk="0" hangingPunct="0">
              <a:spcBef>
                <a:spcPct val="50000"/>
              </a:spcBef>
            </a:pPr>
            <a:r>
              <a:rPr lang="en-US" sz="1800" b="0" dirty="0">
                <a:solidFill>
                  <a:srgbClr val="000000"/>
                </a:solidFill>
              </a:rPr>
              <a:t>A.  </a:t>
            </a:r>
            <a:r>
              <a:rPr lang="en-US" sz="1800" b="0" i="1" dirty="0">
                <a:solidFill>
                  <a:srgbClr val="000000"/>
                </a:solidFill>
              </a:rPr>
              <a:t>K</a:t>
            </a:r>
            <a:r>
              <a:rPr lang="en-US" sz="1800" b="0" i="1" baseline="-25000" dirty="0">
                <a:solidFill>
                  <a:srgbClr val="000000"/>
                </a:solidFill>
              </a:rPr>
              <a:t>A</a:t>
            </a:r>
            <a:r>
              <a:rPr lang="en-US" sz="1800" b="0" dirty="0">
                <a:solidFill>
                  <a:srgbClr val="000000"/>
                </a:solidFill>
              </a:rPr>
              <a:t> = </a:t>
            </a:r>
            <a:r>
              <a:rPr lang="en-US" sz="1800" b="0" i="1" dirty="0">
                <a:solidFill>
                  <a:srgbClr val="000000"/>
                </a:solidFill>
              </a:rPr>
              <a:t>K</a:t>
            </a:r>
            <a:r>
              <a:rPr lang="en-US" sz="1800" b="0" i="1" baseline="-25000" dirty="0">
                <a:solidFill>
                  <a:srgbClr val="000000"/>
                </a:solidFill>
              </a:rPr>
              <a:t>B</a:t>
            </a:r>
            <a:r>
              <a:rPr lang="en-US" sz="1800" b="0" dirty="0">
                <a:solidFill>
                  <a:srgbClr val="000000"/>
                </a:solidFill>
              </a:rPr>
              <a:t>/9    </a:t>
            </a:r>
          </a:p>
          <a:p>
            <a:pPr eaLnBrk="0" hangingPunct="0">
              <a:spcBef>
                <a:spcPct val="50000"/>
              </a:spcBef>
            </a:pPr>
            <a:r>
              <a:rPr lang="en-US" sz="1800" b="0" dirty="0">
                <a:solidFill>
                  <a:srgbClr val="000000"/>
                </a:solidFill>
              </a:rPr>
              <a:t>B.  </a:t>
            </a:r>
            <a:r>
              <a:rPr lang="en-US" sz="1800" b="0" i="1" dirty="0">
                <a:solidFill>
                  <a:srgbClr val="000000"/>
                </a:solidFill>
              </a:rPr>
              <a:t>K</a:t>
            </a:r>
            <a:r>
              <a:rPr lang="en-US" sz="1800" b="0" i="1" baseline="-25000" dirty="0">
                <a:solidFill>
                  <a:srgbClr val="000000"/>
                </a:solidFill>
              </a:rPr>
              <a:t>A</a:t>
            </a:r>
            <a:r>
              <a:rPr lang="en-US" sz="1800" b="0" dirty="0">
                <a:solidFill>
                  <a:srgbClr val="000000"/>
                </a:solidFill>
              </a:rPr>
              <a:t> = </a:t>
            </a:r>
            <a:r>
              <a:rPr lang="en-US" sz="1800" b="0" i="1" dirty="0">
                <a:solidFill>
                  <a:srgbClr val="000000"/>
                </a:solidFill>
              </a:rPr>
              <a:t>K</a:t>
            </a:r>
            <a:r>
              <a:rPr lang="en-US" sz="1800" b="0" i="1" baseline="-25000" dirty="0">
                <a:solidFill>
                  <a:srgbClr val="000000"/>
                </a:solidFill>
              </a:rPr>
              <a:t>B</a:t>
            </a:r>
            <a:r>
              <a:rPr lang="en-US" sz="1800" b="0" dirty="0">
                <a:solidFill>
                  <a:srgbClr val="000000"/>
                </a:solidFill>
              </a:rPr>
              <a:t>/3    </a:t>
            </a:r>
          </a:p>
          <a:p>
            <a:pPr eaLnBrk="0" hangingPunct="0">
              <a:spcBef>
                <a:spcPct val="50000"/>
              </a:spcBef>
            </a:pPr>
            <a:r>
              <a:rPr lang="en-US" sz="1800" b="0" dirty="0">
                <a:solidFill>
                  <a:srgbClr val="000000"/>
                </a:solidFill>
              </a:rPr>
              <a:t>C.  </a:t>
            </a:r>
            <a:r>
              <a:rPr lang="en-US" sz="1800" b="0" i="1" dirty="0">
                <a:solidFill>
                  <a:srgbClr val="000000"/>
                </a:solidFill>
              </a:rPr>
              <a:t>K</a:t>
            </a:r>
            <a:r>
              <a:rPr lang="en-US" sz="1800" b="0" i="1" baseline="-25000" dirty="0">
                <a:solidFill>
                  <a:srgbClr val="000000"/>
                </a:solidFill>
              </a:rPr>
              <a:t>A</a:t>
            </a:r>
            <a:r>
              <a:rPr lang="en-US" sz="1800" b="0" dirty="0">
                <a:solidFill>
                  <a:srgbClr val="000000"/>
                </a:solidFill>
              </a:rPr>
              <a:t> = </a:t>
            </a:r>
            <a:r>
              <a:rPr lang="en-US" sz="1800" b="0" i="1" dirty="0">
                <a:solidFill>
                  <a:srgbClr val="000000"/>
                </a:solidFill>
              </a:rPr>
              <a:t>K</a:t>
            </a:r>
            <a:r>
              <a:rPr lang="en-US" sz="1800" b="0" i="1" baseline="-25000" dirty="0">
                <a:solidFill>
                  <a:srgbClr val="000000"/>
                </a:solidFill>
              </a:rPr>
              <a:t>B</a:t>
            </a:r>
            <a:r>
              <a:rPr lang="en-US" sz="1800" b="0" i="1" dirty="0">
                <a:solidFill>
                  <a:srgbClr val="000000"/>
                </a:solidFill>
              </a:rPr>
              <a:t>    </a:t>
            </a:r>
          </a:p>
          <a:p>
            <a:pPr eaLnBrk="0" hangingPunct="0">
              <a:spcBef>
                <a:spcPct val="50000"/>
              </a:spcBef>
            </a:pPr>
            <a:r>
              <a:rPr lang="en-US" sz="1800" b="0" dirty="0">
                <a:solidFill>
                  <a:srgbClr val="FF0000"/>
                </a:solidFill>
              </a:rPr>
              <a:t>D</a:t>
            </a:r>
            <a:r>
              <a:rPr lang="en-US" sz="1800" b="0" dirty="0">
                <a:solidFill>
                  <a:srgbClr val="000000"/>
                </a:solidFill>
              </a:rPr>
              <a:t>.  </a:t>
            </a:r>
            <a:r>
              <a:rPr lang="en-US" sz="1800" b="0" i="1" dirty="0">
                <a:solidFill>
                  <a:srgbClr val="000000"/>
                </a:solidFill>
              </a:rPr>
              <a:t>K</a:t>
            </a:r>
            <a:r>
              <a:rPr lang="en-US" sz="1800" b="0" i="1" baseline="-25000" dirty="0">
                <a:solidFill>
                  <a:srgbClr val="000000"/>
                </a:solidFill>
              </a:rPr>
              <a:t>A</a:t>
            </a:r>
            <a:r>
              <a:rPr lang="en-US" sz="1800" b="0" dirty="0">
                <a:solidFill>
                  <a:srgbClr val="000000"/>
                </a:solidFill>
              </a:rPr>
              <a:t> = 3</a:t>
            </a:r>
            <a:r>
              <a:rPr lang="en-US" sz="1800" b="0" i="1" dirty="0">
                <a:solidFill>
                  <a:srgbClr val="000000"/>
                </a:solidFill>
              </a:rPr>
              <a:t>K</a:t>
            </a:r>
            <a:r>
              <a:rPr lang="en-US" sz="1800" b="0" i="1" baseline="-25000" dirty="0">
                <a:solidFill>
                  <a:srgbClr val="000000"/>
                </a:solidFill>
              </a:rPr>
              <a:t>B</a:t>
            </a:r>
            <a:r>
              <a:rPr lang="en-US" sz="1800" b="0" dirty="0">
                <a:solidFill>
                  <a:srgbClr val="000000"/>
                </a:solidFill>
              </a:rPr>
              <a:t>    </a:t>
            </a:r>
          </a:p>
          <a:p>
            <a:pPr eaLnBrk="0" hangingPunct="0">
              <a:spcBef>
                <a:spcPct val="50000"/>
              </a:spcBef>
            </a:pPr>
            <a:r>
              <a:rPr lang="en-US" sz="1800" b="0" dirty="0">
                <a:solidFill>
                  <a:srgbClr val="000000"/>
                </a:solidFill>
              </a:rPr>
              <a:t>E.  </a:t>
            </a:r>
            <a:r>
              <a:rPr lang="en-US" sz="1800" b="0" i="1" dirty="0">
                <a:solidFill>
                  <a:srgbClr val="000000"/>
                </a:solidFill>
              </a:rPr>
              <a:t>K</a:t>
            </a:r>
            <a:r>
              <a:rPr lang="en-US" sz="1800" b="0" i="1" baseline="-25000" dirty="0">
                <a:solidFill>
                  <a:srgbClr val="000000"/>
                </a:solidFill>
              </a:rPr>
              <a:t>A</a:t>
            </a:r>
            <a:r>
              <a:rPr lang="en-US" sz="1800" b="0" dirty="0">
                <a:solidFill>
                  <a:srgbClr val="000000"/>
                </a:solidFill>
              </a:rPr>
              <a:t> = 9</a:t>
            </a:r>
            <a:r>
              <a:rPr lang="en-US" sz="1800" b="0" i="1" dirty="0">
                <a:solidFill>
                  <a:srgbClr val="000000"/>
                </a:solidFill>
              </a:rPr>
              <a:t>K</a:t>
            </a:r>
            <a:r>
              <a:rPr lang="en-US" sz="1800" b="0" i="1" baseline="-25000" dirty="0">
                <a:solidFill>
                  <a:srgbClr val="000000"/>
                </a:solidFill>
              </a:rPr>
              <a:t>B</a:t>
            </a:r>
            <a:endParaRPr lang="en-US" sz="1800" b="0" dirty="0">
              <a:solidFill>
                <a:srgbClr val="000000"/>
              </a:solidFill>
            </a:endParaRPr>
          </a:p>
        </p:txBody>
      </p:sp>
      <p:sp>
        <p:nvSpPr>
          <p:cNvPr id="2" name="TextBox 1"/>
          <p:cNvSpPr txBox="1"/>
          <p:nvPr/>
        </p:nvSpPr>
        <p:spPr>
          <a:xfrm>
            <a:off x="3180522" y="695739"/>
            <a:ext cx="4244008" cy="584775"/>
          </a:xfrm>
          <a:prstGeom prst="rect">
            <a:avLst/>
          </a:prstGeom>
          <a:noFill/>
        </p:spPr>
        <p:txBody>
          <a:bodyPr wrap="square" rtlCol="0">
            <a:spAutoFit/>
          </a:bodyPr>
          <a:lstStyle/>
          <a:p>
            <a:r>
              <a:rPr lang="en-US" sz="3200" dirty="0">
                <a:solidFill>
                  <a:srgbClr val="FF0000"/>
                </a:solidFill>
              </a:rPr>
              <a:t>Clicker question</a:t>
            </a:r>
          </a:p>
        </p:txBody>
      </p:sp>
    </p:spTree>
    <p:extLst>
      <p:ext uri="{BB962C8B-B14F-4D97-AF65-F5344CB8AC3E}">
        <p14:creationId xmlns:p14="http://schemas.microsoft.com/office/powerpoint/2010/main" val="3165265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A9FA02-E0BA-792E-DB18-671E10DB438B}"/>
              </a:ext>
            </a:extLst>
          </p:cNvPr>
          <p:cNvSpPr txBox="1"/>
          <p:nvPr/>
        </p:nvSpPr>
        <p:spPr>
          <a:xfrm>
            <a:off x="407268" y="655536"/>
            <a:ext cx="7187065" cy="1323439"/>
          </a:xfrm>
          <a:prstGeom prst="rect">
            <a:avLst/>
          </a:prstGeom>
          <a:noFill/>
        </p:spPr>
        <p:txBody>
          <a:bodyPr wrap="square">
            <a:spAutoFit/>
          </a:bodyPr>
          <a:lstStyle/>
          <a:p>
            <a:r>
              <a:rPr lang="en-US" sz="1600" b="0" dirty="0"/>
              <a:t>I Three identical boxcars are coupled together and are moving at a constant speed of 20 m/s on a level track. They collide with another identical boxcar that is initially at rest and couple to it, so that the four cars roll on as a unit. Friction is small enough to be ignored. (a) What is the speed of the four cars? (b) What percentage of the kinetic energy of the boxcars is dissipated in the collision? What happened to this energy?</a:t>
            </a:r>
          </a:p>
        </p:txBody>
      </p:sp>
      <p:pic>
        <p:nvPicPr>
          <p:cNvPr id="5" name="Picture 4">
            <a:extLst>
              <a:ext uri="{FF2B5EF4-FFF2-40B4-BE49-F238E27FC236}">
                <a16:creationId xmlns:a16="http://schemas.microsoft.com/office/drawing/2014/main" id="{9A39251A-310B-5FB6-AFCA-B76851F03689}"/>
              </a:ext>
            </a:extLst>
          </p:cNvPr>
          <p:cNvPicPr>
            <a:picLocks noChangeAspect="1"/>
          </p:cNvPicPr>
          <p:nvPr/>
        </p:nvPicPr>
        <p:blipFill>
          <a:blip r:embed="rId2"/>
          <a:stretch>
            <a:fillRect/>
          </a:stretch>
        </p:blipFill>
        <p:spPr>
          <a:xfrm>
            <a:off x="332505" y="3220710"/>
            <a:ext cx="8632993" cy="2236814"/>
          </a:xfrm>
          <a:prstGeom prst="rect">
            <a:avLst/>
          </a:prstGeom>
        </p:spPr>
      </p:pic>
    </p:spTree>
    <p:extLst>
      <p:ext uri="{BB962C8B-B14F-4D97-AF65-F5344CB8AC3E}">
        <p14:creationId xmlns:p14="http://schemas.microsoft.com/office/powerpoint/2010/main" val="622151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9D821-EEE1-06E7-3B25-28CC542BA59B}"/>
              </a:ext>
            </a:extLst>
          </p:cNvPr>
          <p:cNvPicPr>
            <a:picLocks noChangeAspect="1"/>
          </p:cNvPicPr>
          <p:nvPr/>
        </p:nvPicPr>
        <p:blipFill>
          <a:blip r:embed="rId2"/>
          <a:stretch>
            <a:fillRect/>
          </a:stretch>
        </p:blipFill>
        <p:spPr>
          <a:xfrm>
            <a:off x="430130" y="1661761"/>
            <a:ext cx="8461403" cy="4882014"/>
          </a:xfrm>
          <a:prstGeom prst="rect">
            <a:avLst/>
          </a:prstGeom>
        </p:spPr>
      </p:pic>
      <p:sp>
        <p:nvSpPr>
          <p:cNvPr id="4" name="TextBox 3">
            <a:extLst>
              <a:ext uri="{FF2B5EF4-FFF2-40B4-BE49-F238E27FC236}">
                <a16:creationId xmlns:a16="http://schemas.microsoft.com/office/drawing/2014/main" id="{559A38C0-2FC3-5675-F8CA-7FE12D746FF2}"/>
              </a:ext>
            </a:extLst>
          </p:cNvPr>
          <p:cNvSpPr txBox="1"/>
          <p:nvPr/>
        </p:nvSpPr>
        <p:spPr>
          <a:xfrm>
            <a:off x="430130" y="314225"/>
            <a:ext cx="8046130" cy="1200329"/>
          </a:xfrm>
          <a:prstGeom prst="rect">
            <a:avLst/>
          </a:prstGeom>
          <a:noFill/>
        </p:spPr>
        <p:txBody>
          <a:bodyPr wrap="square">
            <a:spAutoFit/>
          </a:bodyPr>
          <a:lstStyle/>
          <a:p>
            <a:r>
              <a:rPr lang="en-US" sz="1800" b="0" dirty="0"/>
              <a:t>II A hungry 11.5 kg predator fish is coasting from west to east at when it suddenly swallows a 1.25 kg fish swimming from north to south at Find the magnitude and direction of the velocity of the large fish just after it snapped up this meal. Ignore any effects due to the drag of the water.</a:t>
            </a:r>
          </a:p>
        </p:txBody>
      </p:sp>
    </p:spTree>
    <p:extLst>
      <p:ext uri="{BB962C8B-B14F-4D97-AF65-F5344CB8AC3E}">
        <p14:creationId xmlns:p14="http://schemas.microsoft.com/office/powerpoint/2010/main" val="3386815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F53F-9871-4974-A386-D8333E1D97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C38207D-AE19-4F3F-B733-684E8F8FE16C}"/>
              </a:ext>
            </a:extLst>
          </p:cNvPr>
          <p:cNvSpPr>
            <a:spLocks noGrp="1"/>
          </p:cNvSpPr>
          <p:nvPr>
            <p:ph idx="1"/>
          </p:nvPr>
        </p:nvSpPr>
        <p:spPr>
          <a:xfrm>
            <a:off x="685800" y="1943100"/>
            <a:ext cx="7772400" cy="4152900"/>
          </a:xfrm>
        </p:spPr>
        <p:txBody>
          <a:bodyPr/>
          <a:lstStyle/>
          <a:p>
            <a:endParaRPr lang="en-US" dirty="0"/>
          </a:p>
        </p:txBody>
      </p:sp>
      <p:sp>
        <p:nvSpPr>
          <p:cNvPr id="4" name="Footer Placeholder 3">
            <a:extLst>
              <a:ext uri="{FF2B5EF4-FFF2-40B4-BE49-F238E27FC236}">
                <a16:creationId xmlns:a16="http://schemas.microsoft.com/office/drawing/2014/main" id="{679575A6-903D-4266-A585-63189C640839}"/>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imes New Roman" pitchFamily="18" charset="0"/>
                <a:ea typeface="+mn-ea"/>
                <a:cs typeface="+mn-cs"/>
              </a:rPr>
              <a:t>Momentum Conservation</a:t>
            </a:r>
          </a:p>
        </p:txBody>
      </p:sp>
    </p:spTree>
    <p:extLst>
      <p:ext uri="{BB962C8B-B14F-4D97-AF65-F5344CB8AC3E}">
        <p14:creationId xmlns:p14="http://schemas.microsoft.com/office/powerpoint/2010/main" val="2716873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781" y="904224"/>
            <a:ext cx="2767667" cy="64633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The Ballistic Pendulum</a:t>
            </a:r>
          </a:p>
          <a:p>
            <a:pPr defTabSz="685800" fontAlgn="auto">
              <a:spcBef>
                <a:spcPts val="0"/>
              </a:spcBef>
              <a:spcAft>
                <a:spcPts val="0"/>
              </a:spcAft>
            </a:pPr>
            <a:r>
              <a:rPr lang="en-US" sz="1800" b="0" dirty="0">
                <a:solidFill>
                  <a:prstClr val="black"/>
                </a:solidFill>
                <a:cs typeface="Times New Roman" panose="02020603050405020304" pitchFamily="18" charset="0"/>
              </a:rPr>
              <a:t>– Example 8.7 on page 233</a:t>
            </a:r>
          </a:p>
        </p:txBody>
      </p:sp>
      <p:sp>
        <p:nvSpPr>
          <p:cNvPr id="6" name="TextBox 5"/>
          <p:cNvSpPr txBox="1"/>
          <p:nvPr/>
        </p:nvSpPr>
        <p:spPr>
          <a:xfrm>
            <a:off x="2895662" y="915756"/>
            <a:ext cx="6206063" cy="193899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A bullet of unknown horizontal speed is shot into a block of wood suspended from the ceiling. The bullet stuck in the wood block and together they swing up by an amount </a:t>
            </a:r>
            <a:r>
              <a:rPr lang="en-US" sz="1800" b="0" i="1" dirty="0">
                <a:solidFill>
                  <a:prstClr val="black"/>
                </a:solidFill>
                <a:cs typeface="Times New Roman" panose="02020603050405020304" pitchFamily="18" charset="0"/>
              </a:rPr>
              <a:t>h</a:t>
            </a:r>
            <a:r>
              <a:rPr lang="en-US" sz="1800" b="0" dirty="0">
                <a:solidFill>
                  <a:prstClr val="black"/>
                </a:solidFill>
                <a:cs typeface="Times New Roman" panose="02020603050405020304" pitchFamily="18" charset="0"/>
              </a:rPr>
              <a:t>. Find the speed of the bullet before it strikes the wood block.</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Given: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 and </a:t>
            </a:r>
            <a:r>
              <a:rPr lang="en-US" sz="1800" b="0" i="1" dirty="0">
                <a:solidFill>
                  <a:prstClr val="black"/>
                </a:solidFill>
                <a:cs typeface="Times New Roman" panose="02020603050405020304" pitchFamily="18" charset="0"/>
              </a:rPr>
              <a:t>h</a:t>
            </a:r>
            <a:r>
              <a:rPr lang="en-US" sz="1800" b="0" dirty="0">
                <a:solidFill>
                  <a:prstClr val="black"/>
                </a:solidFill>
                <a:cs typeface="Times New Roman" panose="02020603050405020304" pitchFamily="18" charset="0"/>
              </a:rPr>
              <a:t>.			Find: </a:t>
            </a:r>
            <a:r>
              <a:rPr lang="en-US" sz="1800" b="0" i="1" dirty="0">
                <a:solidFill>
                  <a:prstClr val="black"/>
                </a:solidFill>
                <a:cs typeface="Times New Roman" panose="02020603050405020304" pitchFamily="18" charset="0"/>
              </a:rPr>
              <a:t>v</a:t>
            </a:r>
          </a:p>
          <a:p>
            <a:pPr defTabSz="685800" fontAlgn="auto">
              <a:spcBef>
                <a:spcPts val="0"/>
              </a:spcBef>
              <a:spcAft>
                <a:spcPts val="0"/>
              </a:spcAft>
            </a:pPr>
            <a:endParaRPr lang="en-US" sz="600" b="0" i="1"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Comment: Solve this in either the forward or the backward order.</a:t>
            </a:r>
          </a:p>
        </p:txBody>
      </p:sp>
      <mc:AlternateContent xmlns:mc="http://schemas.openxmlformats.org/markup-compatibility/2006" xmlns:a14="http://schemas.microsoft.com/office/drawing/2010/main">
        <mc:Choice Requires="a14">
          <p:sp>
            <p:nvSpPr>
              <p:cNvPr id="7" name="TextBox 6"/>
              <p:cNvSpPr txBox="1"/>
              <p:nvPr/>
            </p:nvSpPr>
            <p:spPr>
              <a:xfrm>
                <a:off x="2895662" y="2863308"/>
                <a:ext cx="6206063" cy="311662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Solution in the forward order:</a:t>
                </a:r>
              </a:p>
              <a:p>
                <a:pPr defTabSz="685800" fontAlgn="auto">
                  <a:spcBef>
                    <a:spcPts val="0"/>
                  </a:spcBef>
                  <a:spcAft>
                    <a:spcPts val="0"/>
                  </a:spcAft>
                </a:pPr>
                <a:r>
                  <a:rPr lang="en-US" sz="1800" b="0" dirty="0">
                    <a:solidFill>
                      <a:prstClr val="black"/>
                    </a:solidFill>
                    <a:cs typeface="Times New Roman" panose="02020603050405020304" pitchFamily="18" charset="0"/>
                  </a:rPr>
                  <a:t>(1) The bullet collides (strikes) the wood block. Energy is not conserved, but momentum is conserved.</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i="1" dirty="0" err="1">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+ 0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V</a:t>
                </a:r>
              </a:p>
              <a:p>
                <a:pPr defTabSz="685800" fontAlgn="auto">
                  <a:spcBef>
                    <a:spcPts val="0"/>
                  </a:spcBef>
                  <a:spcAft>
                    <a:spcPts val="0"/>
                  </a:spcAft>
                </a:pPr>
                <a:r>
                  <a:rPr lang="en-US" sz="1800" b="0" dirty="0">
                    <a:solidFill>
                      <a:prstClr val="black"/>
                    </a:solidFill>
                    <a:cs typeface="Times New Roman" panose="02020603050405020304" pitchFamily="18" charset="0"/>
                  </a:rPr>
                  <a:t>Solve for the speed that the combined object gains</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i="1" dirty="0" err="1">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	or	</a:t>
                </a:r>
                <a:r>
                  <a:rPr lang="en-US" sz="1800" b="0" i="1" dirty="0">
                    <a:solidFill>
                      <a:prstClr val="black"/>
                    </a:solidFill>
                    <a:cs typeface="Times New Roman" panose="02020603050405020304" pitchFamily="18" charset="0"/>
                  </a:rPr>
                  <a:t> v</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W</a:t>
                </a:r>
                <a:r>
                  <a:rPr lang="en-US" sz="1800" b="0" dirty="0">
                    <a:solidFill>
                      <a:prstClr val="black"/>
                    </a:solidFill>
                    <a:cs typeface="Times New Roman" panose="02020603050405020304" pitchFamily="18" charset="0"/>
                  </a:rPr>
                  <a:t>)</a:t>
                </a:r>
                <a:r>
                  <a:rPr lang="en-US" sz="1800" b="0" i="1" dirty="0">
                    <a:solidFill>
                      <a:prstClr val="black"/>
                    </a:solidFill>
                    <a:cs typeface="Times New Roman" panose="02020603050405020304" pitchFamily="18" charset="0"/>
                  </a:rPr>
                  <a:t>V</a:t>
                </a:r>
                <a:r>
                  <a:rPr lang="en-US" sz="1800" b="0" dirty="0">
                    <a:solidFill>
                      <a:prstClr val="black"/>
                    </a:solidFill>
                    <a:cs typeface="Times New Roman" panose="02020603050405020304" pitchFamily="18" charset="0"/>
                  </a:rPr>
                  <a:t>/</a:t>
                </a:r>
                <a:r>
                  <a:rPr lang="en-US" sz="1800" b="0" i="1" dirty="0" err="1">
                    <a:solidFill>
                      <a:prstClr val="black"/>
                    </a:solidFill>
                    <a:cs typeface="Times New Roman" panose="02020603050405020304" pitchFamily="18" charset="0"/>
                  </a:rPr>
                  <a:t>m</a:t>
                </a:r>
                <a:r>
                  <a:rPr lang="en-US" sz="1800" b="0" baseline="-25000" dirty="0" err="1">
                    <a:solidFill>
                      <a:prstClr val="black"/>
                    </a:solidFill>
                    <a:cs typeface="Times New Roman" panose="02020603050405020304" pitchFamily="18" charset="0"/>
                  </a:rPr>
                  <a:t>B</a:t>
                </a: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(2) The swing-up process obeys the conservation of energy for the combined object.</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e>
                    </m:d>
                    <m:sSup>
                      <m:sSupPr>
                        <m:ctrlPr>
                          <a:rPr lang="en-US" sz="1800" b="0" i="1">
                            <a:solidFill>
                              <a:prstClr val="black"/>
                            </a:solidFill>
                            <a:latin typeface="Cambria Math" panose="02040503050406030204" pitchFamily="18" charset="0"/>
                            <a:cs typeface="Times New Roman" panose="02020603050405020304" pitchFamily="18" charset="0"/>
                          </a:rPr>
                        </m:ctrlPr>
                      </m:sSupPr>
                      <m:e>
                        <m:r>
                          <a:rPr lang="en-US" sz="1800" b="0" i="1">
                            <a:solidFill>
                              <a:prstClr val="black"/>
                            </a:solidFill>
                            <a:latin typeface="Cambria Math" panose="02040503050406030204" pitchFamily="18" charset="0"/>
                            <a:cs typeface="Times New Roman" panose="02020603050405020304" pitchFamily="18" charset="0"/>
                          </a:rPr>
                          <m:t>𝑉</m:t>
                        </m:r>
                      </m:e>
                      <m:sup>
                        <m:r>
                          <a:rPr lang="en-US" sz="1800" b="0" i="1">
                            <a:solidFill>
                              <a:prstClr val="black"/>
                            </a:solidFill>
                            <a:latin typeface="Cambria Math" panose="02040503050406030204" pitchFamily="18" charset="0"/>
                            <a:cs typeface="Times New Roman" panose="02020603050405020304" pitchFamily="18" charset="0"/>
                          </a:rPr>
                          <m:t>2</m:t>
                        </m:r>
                      </m:sup>
                    </m:sSup>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a:t>
                </a:r>
                <a14:m>
                  <m:oMath xmlns:m="http://schemas.openxmlformats.org/officeDocument/2006/math">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e>
                    </m:d>
                    <m:r>
                      <a:rPr lang="en-US" sz="1800" b="0" i="1">
                        <a:solidFill>
                          <a:prstClr val="black"/>
                        </a:solidFill>
                        <a:latin typeface="Cambria Math" panose="02040503050406030204" pitchFamily="18" charset="0"/>
                        <a:cs typeface="Times New Roman" panose="02020603050405020304" pitchFamily="18" charset="0"/>
                      </a:rPr>
                      <m:t>𝑔h</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So, 		</a:t>
                </a:r>
                <a:r>
                  <a:rPr lang="en-US" sz="1800" b="0" i="1" dirty="0">
                    <a:solidFill>
                      <a:prstClr val="black"/>
                    </a:solidFill>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𝑣</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r>
                      <a:rPr lang="en-US" sz="1800" b="0" i="1">
                        <a:solidFill>
                          <a:prstClr val="black"/>
                        </a:solidFill>
                        <a:latin typeface="Cambria Math" panose="02040503050406030204" pitchFamily="18" charset="0"/>
                        <a:cs typeface="Times New Roman" panose="02020603050405020304" pitchFamily="18" charset="0"/>
                      </a:rPr>
                      <m:t>𝑉</m:t>
                    </m:r>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𝑊</m:t>
                            </m:r>
                          </m:sub>
                        </m:sSub>
                      </m:num>
                      <m:den>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den>
                    </m:f>
                    <m:rad>
                      <m:radPr>
                        <m:degHide m:val="on"/>
                        <m:ctrlPr>
                          <a:rPr lang="en-US" sz="1800" b="0" i="1">
                            <a:solidFill>
                              <a:prstClr val="black"/>
                            </a:solidFill>
                            <a:latin typeface="Cambria Math" panose="02040503050406030204" pitchFamily="18" charset="0"/>
                            <a:cs typeface="Times New Roman" panose="02020603050405020304" pitchFamily="18" charset="0"/>
                          </a:rPr>
                        </m:ctrlPr>
                      </m:radPr>
                      <m:deg/>
                      <m:e>
                        <m:r>
                          <a:rPr lang="en-US" sz="1800" b="0" i="1">
                            <a:solidFill>
                              <a:prstClr val="black"/>
                            </a:solidFill>
                            <a:latin typeface="Cambria Math" panose="02040503050406030204" pitchFamily="18" charset="0"/>
                            <a:cs typeface="Times New Roman" panose="02020603050405020304" pitchFamily="18" charset="0"/>
                          </a:rPr>
                          <m:t>2</m:t>
                        </m:r>
                        <m:r>
                          <a:rPr lang="en-US" sz="1800" b="0" i="1">
                            <a:solidFill>
                              <a:prstClr val="black"/>
                            </a:solidFill>
                            <a:latin typeface="Cambria Math" panose="02040503050406030204" pitchFamily="18" charset="0"/>
                            <a:cs typeface="Times New Roman" panose="02020603050405020304" pitchFamily="18" charset="0"/>
                          </a:rPr>
                          <m:t>𝑔h</m:t>
                        </m:r>
                      </m:e>
                    </m:rad>
                  </m:oMath>
                </a14:m>
                <a:endParaRPr lang="en-US" sz="1800" b="0" dirty="0">
                  <a:solidFill>
                    <a:prstClr val="black"/>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95662" y="2863308"/>
                <a:ext cx="6206063" cy="3116622"/>
              </a:xfrm>
              <a:prstGeom prst="rect">
                <a:avLst/>
              </a:prstGeom>
              <a:blipFill>
                <a:blip r:embed="rId2"/>
                <a:stretch>
                  <a:fillRect l="-686" t="-975"/>
                </a:stretch>
              </a:blipFill>
              <a:ln>
                <a:solidFill>
                  <a:schemeClr val="tx1"/>
                </a:solidFill>
              </a:ln>
            </p:spPr>
            <p:txBody>
              <a:bodyPr/>
              <a:lstStyle/>
              <a:p>
                <a:r>
                  <a:rPr lang="en-US">
                    <a:noFill/>
                  </a:rPr>
                  <a:t> </a:t>
                </a:r>
              </a:p>
            </p:txBody>
          </p:sp>
        </mc:Fallback>
      </mc:AlternateContent>
      <p:grpSp>
        <p:nvGrpSpPr>
          <p:cNvPr id="12" name="Group 11"/>
          <p:cNvGrpSpPr/>
          <p:nvPr/>
        </p:nvGrpSpPr>
        <p:grpSpPr>
          <a:xfrm>
            <a:off x="0" y="2005142"/>
            <a:ext cx="2720340" cy="3524788"/>
            <a:chOff x="0" y="1530522"/>
            <a:chExt cx="3627119" cy="4699717"/>
          </a:xfrm>
        </p:grpSpPr>
        <p:grpSp>
          <p:nvGrpSpPr>
            <p:cNvPr id="11" name="Group 10"/>
            <p:cNvGrpSpPr/>
            <p:nvPr/>
          </p:nvGrpSpPr>
          <p:grpSpPr>
            <a:xfrm>
              <a:off x="0" y="1530522"/>
              <a:ext cx="3608801" cy="4699717"/>
              <a:chOff x="86375" y="1535838"/>
              <a:chExt cx="3608801" cy="4699717"/>
            </a:xfrm>
          </p:grpSpPr>
          <p:pic>
            <p:nvPicPr>
              <p:cNvPr id="2" name="Picture 1" descr="08_13_Figure.jpg"/>
              <p:cNvPicPr>
                <a:picLocks noChangeAspect="1"/>
              </p:cNvPicPr>
              <p:nvPr/>
            </p:nvPicPr>
            <p:blipFill rotWithShape="1">
              <a:blip r:embed="rId3" cstate="print">
                <a:extLst>
                  <a:ext uri="{28A0092B-C50C-407E-A947-70E740481C1C}">
                    <a14:useLocalDpi xmlns:a14="http://schemas.microsoft.com/office/drawing/2010/main" val="0"/>
                  </a:ext>
                </a:extLst>
              </a:blip>
              <a:srcRect b="2538"/>
              <a:stretch/>
            </p:blipFill>
            <p:spPr>
              <a:xfrm>
                <a:off x="86375" y="1535838"/>
                <a:ext cx="3458077" cy="4226136"/>
              </a:xfrm>
              <a:prstGeom prst="rect">
                <a:avLst/>
              </a:prstGeom>
            </p:spPr>
          </p:pic>
          <p:cxnSp>
            <p:nvCxnSpPr>
              <p:cNvPr id="8" name="Straight Arrow Connector 7"/>
              <p:cNvCxnSpPr/>
              <p:nvPr/>
            </p:nvCxnSpPr>
            <p:spPr>
              <a:xfrm flipV="1">
                <a:off x="3631825" y="3711561"/>
                <a:ext cx="0" cy="2523994"/>
              </a:xfrm>
              <a:prstGeom prst="straightConnector1">
                <a:avLst/>
              </a:prstGeom>
              <a:ln w="34925">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61145" y="3480729"/>
                <a:ext cx="383011" cy="492443"/>
              </a:xfrm>
              <a:prstGeom prst="rect">
                <a:avLst/>
              </a:prstGeom>
              <a:noFill/>
            </p:spPr>
            <p:txBody>
              <a:bodyPr wrap="none" rtlCol="0">
                <a:spAutoFit/>
              </a:bodyPr>
              <a:lstStyle/>
              <a:p>
                <a:pPr defTabSz="685800" fontAlgn="auto">
                  <a:spcBef>
                    <a:spcPts val="0"/>
                  </a:spcBef>
                  <a:spcAft>
                    <a:spcPts val="0"/>
                  </a:spcAft>
                </a:pPr>
                <a:r>
                  <a:rPr lang="en-US" sz="1800" b="0" i="1" dirty="0">
                    <a:solidFill>
                      <a:prstClr val="black"/>
                    </a:solidFill>
                    <a:cs typeface="Times New Roman" panose="02020603050405020304" pitchFamily="18" charset="0"/>
                  </a:rPr>
                  <a:t>y</a:t>
                </a:r>
              </a:p>
            </p:txBody>
          </p:sp>
          <p:sp>
            <p:nvSpPr>
              <p:cNvPr id="10" name="Oval 9"/>
              <p:cNvSpPr/>
              <p:nvPr/>
            </p:nvSpPr>
            <p:spPr>
              <a:xfrm flipV="1">
                <a:off x="3576179" y="5354879"/>
                <a:ext cx="118997" cy="12526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grpSp>
        <p:sp>
          <p:nvSpPr>
            <p:cNvPr id="13" name="TextBox 12"/>
            <p:cNvSpPr txBox="1"/>
            <p:nvPr/>
          </p:nvSpPr>
          <p:spPr>
            <a:xfrm>
              <a:off x="3227010" y="5243990"/>
              <a:ext cx="400109" cy="492443"/>
            </a:xfrm>
            <a:prstGeom prst="rect">
              <a:avLst/>
            </a:prstGeom>
            <a:noFill/>
          </p:spPr>
          <p:txBody>
            <a:bodyPr wrap="none" rtlCol="0">
              <a:spAutoFit/>
            </a:bodyPr>
            <a:lstStyle/>
            <a:p>
              <a:pPr defTabSz="685800" fontAlgn="auto">
                <a:spcBef>
                  <a:spcPts val="0"/>
                </a:spcBef>
                <a:spcAft>
                  <a:spcPts val="0"/>
                </a:spcAft>
              </a:pPr>
              <a:r>
                <a:rPr lang="en-US" sz="1800" b="0" i="1" dirty="0">
                  <a:solidFill>
                    <a:prstClr val="black"/>
                  </a:solidFill>
                  <a:cs typeface="Times New Roman" panose="02020603050405020304" pitchFamily="18" charset="0"/>
                </a:rPr>
                <a:t>o</a:t>
              </a:r>
            </a:p>
          </p:txBody>
        </p:sp>
      </p:grpSp>
    </p:spTree>
    <p:extLst>
      <p:ext uri="{BB962C8B-B14F-4D97-AF65-F5344CB8AC3E}">
        <p14:creationId xmlns:p14="http://schemas.microsoft.com/office/powerpoint/2010/main" val="2734034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37891" name="Rectangle 2"/>
          <p:cNvSpPr>
            <a:spLocks noGrp="1" noChangeArrowheads="1"/>
          </p:cNvSpPr>
          <p:nvPr>
            <p:ph type="title"/>
          </p:nvPr>
        </p:nvSpPr>
        <p:spPr>
          <a:xfrm>
            <a:off x="685800" y="227013"/>
            <a:ext cx="7772400" cy="914400"/>
          </a:xfrm>
          <a:noFill/>
        </p:spPr>
        <p:txBody>
          <a:bodyPr/>
          <a:lstStyle/>
          <a:p>
            <a:pPr eaLnBrk="1" hangingPunct="1"/>
            <a:r>
              <a:rPr lang="en-US" altLang="en-US">
                <a:solidFill>
                  <a:srgbClr val="FF0000"/>
                </a:solidFill>
              </a:rPr>
              <a:t>Ballistic Pendulum</a:t>
            </a:r>
            <a:endParaRPr lang="en-US" altLang="en-US" b="1">
              <a:solidFill>
                <a:srgbClr val="FF0000"/>
              </a:solidFill>
            </a:endParaRPr>
          </a:p>
        </p:txBody>
      </p:sp>
      <p:sp>
        <p:nvSpPr>
          <p:cNvPr id="37892"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893"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37894" name="Picture 5" descr="FG09_018"/>
          <p:cNvPicPr>
            <a:picLocks noChangeAspect="1" noChangeArrowheads="1"/>
          </p:cNvPicPr>
          <p:nvPr/>
        </p:nvPicPr>
        <p:blipFill>
          <a:blip r:embed="rId3">
            <a:extLst>
              <a:ext uri="{28A0092B-C50C-407E-A947-70E740481C1C}">
                <a14:useLocalDpi xmlns:a14="http://schemas.microsoft.com/office/drawing/2010/main" val="0"/>
              </a:ext>
            </a:extLst>
          </a:blip>
          <a:srcRect l="27000" r="27000"/>
          <a:stretch>
            <a:fillRect/>
          </a:stretch>
        </p:blipFill>
        <p:spPr bwMode="auto">
          <a:xfrm>
            <a:off x="1730375" y="1260475"/>
            <a:ext cx="3052763"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Oval 6"/>
          <p:cNvSpPr>
            <a:spLocks noChangeArrowheads="1"/>
          </p:cNvSpPr>
          <p:nvPr/>
        </p:nvSpPr>
        <p:spPr bwMode="auto">
          <a:xfrm>
            <a:off x="1827213" y="2454275"/>
            <a:ext cx="2008187" cy="914400"/>
          </a:xfrm>
          <a:prstGeom prst="ellipse">
            <a:avLst/>
          </a:prstGeom>
          <a:noFill/>
          <a:ln w="38100">
            <a:solidFill>
              <a:srgbClr val="FF33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896" name="Oval 7"/>
          <p:cNvSpPr>
            <a:spLocks noChangeArrowheads="1"/>
          </p:cNvSpPr>
          <p:nvPr/>
        </p:nvSpPr>
        <p:spPr bwMode="auto">
          <a:xfrm>
            <a:off x="1827213" y="5035550"/>
            <a:ext cx="2008187" cy="914400"/>
          </a:xfrm>
          <a:prstGeom prst="ellipse">
            <a:avLst/>
          </a:prstGeom>
          <a:noFill/>
          <a:ln w="38100">
            <a:solidFill>
              <a:srgbClr val="008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897" name="Oval 8"/>
          <p:cNvSpPr>
            <a:spLocks noChangeArrowheads="1"/>
          </p:cNvSpPr>
          <p:nvPr/>
        </p:nvSpPr>
        <p:spPr bwMode="auto">
          <a:xfrm rot="2700000">
            <a:off x="3509963" y="4556125"/>
            <a:ext cx="1454150" cy="1136650"/>
          </a:xfrm>
          <a:prstGeom prst="ellipse">
            <a:avLst/>
          </a:prstGeom>
          <a:noFill/>
          <a:ln w="38100">
            <a:solidFill>
              <a:srgbClr val="CC66FF"/>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898" name="AutoShape 9"/>
          <p:cNvSpPr>
            <a:spLocks noChangeArrowheads="1"/>
          </p:cNvSpPr>
          <p:nvPr/>
        </p:nvSpPr>
        <p:spPr bwMode="auto">
          <a:xfrm>
            <a:off x="1096963" y="2665413"/>
            <a:ext cx="681037" cy="3578225"/>
          </a:xfrm>
          <a:prstGeom prst="curvedRightArrow">
            <a:avLst>
              <a:gd name="adj1" fmla="val 105082"/>
              <a:gd name="adj2" fmla="val 210163"/>
              <a:gd name="adj3" fmla="val 33333"/>
            </a:avLst>
          </a:prstGeom>
          <a:solidFill>
            <a:schemeClr val="accent1"/>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899" name="Text Box 10"/>
          <p:cNvSpPr txBox="1">
            <a:spLocks noChangeArrowheads="1"/>
          </p:cNvSpPr>
          <p:nvPr/>
        </p:nvSpPr>
        <p:spPr bwMode="auto">
          <a:xfrm rot="-5400000">
            <a:off x="-1092200" y="3786188"/>
            <a:ext cx="402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8000"/>
                </a:solidFill>
              </a:rPr>
              <a:t>(A) Momentum Conservation</a:t>
            </a:r>
          </a:p>
        </p:txBody>
      </p:sp>
      <p:sp>
        <p:nvSpPr>
          <p:cNvPr id="37900" name="Text Box 11"/>
          <p:cNvSpPr txBox="1">
            <a:spLocks noChangeArrowheads="1"/>
          </p:cNvSpPr>
          <p:nvPr/>
        </p:nvSpPr>
        <p:spPr bwMode="auto">
          <a:xfrm>
            <a:off x="4649788" y="5942013"/>
            <a:ext cx="343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CC66FF"/>
                </a:solidFill>
              </a:rPr>
              <a:t>(B) Energy Conservation</a:t>
            </a:r>
          </a:p>
        </p:txBody>
      </p:sp>
      <p:sp>
        <p:nvSpPr>
          <p:cNvPr id="37901" name="AutoShape 12"/>
          <p:cNvSpPr>
            <a:spLocks noChangeArrowheads="1"/>
          </p:cNvSpPr>
          <p:nvPr/>
        </p:nvSpPr>
        <p:spPr bwMode="auto">
          <a:xfrm rot="-1663940">
            <a:off x="3421063" y="5384800"/>
            <a:ext cx="2187575" cy="688975"/>
          </a:xfrm>
          <a:prstGeom prst="curvedUpArrow">
            <a:avLst>
              <a:gd name="adj1" fmla="val 63502"/>
              <a:gd name="adj2" fmla="val 127005"/>
              <a:gd name="adj3" fmla="val 33333"/>
            </a:avLst>
          </a:prstGeom>
          <a:solidFill>
            <a:srgbClr val="CC66FF"/>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902" name="Text Box 13"/>
          <p:cNvSpPr txBox="1">
            <a:spLocks noChangeArrowheads="1"/>
          </p:cNvSpPr>
          <p:nvPr/>
        </p:nvSpPr>
        <p:spPr bwMode="auto">
          <a:xfrm>
            <a:off x="4549775" y="3429000"/>
            <a:ext cx="3443288" cy="87947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sz="2400" b="1">
                <a:solidFill>
                  <a:schemeClr val="tx1"/>
                </a:solidFill>
                <a:latin typeface="Times New Roman" panose="02020603050405020304" pitchFamily="18" charset="0"/>
              </a:defRPr>
            </a:lvl1pPr>
            <a:lvl2pPr marL="914400" indent="-45720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lvl="1" eaLnBrk="1" hangingPunct="1"/>
            <a:r>
              <a:rPr lang="en-US" altLang="en-US" i="1">
                <a:solidFill>
                  <a:srgbClr val="008000"/>
                </a:solidFill>
              </a:rPr>
              <a:t>(A) m</a:t>
            </a:r>
            <a:r>
              <a:rPr lang="en-US" altLang="en-US" i="1">
                <a:solidFill>
                  <a:srgbClr val="008000"/>
                </a:solidFill>
                <a:latin typeface="CentSchbook BT" pitchFamily="18" charset="0"/>
              </a:rPr>
              <a:t>v</a:t>
            </a:r>
            <a:r>
              <a:rPr lang="en-US" altLang="en-US" i="1">
                <a:solidFill>
                  <a:srgbClr val="008000"/>
                </a:solidFill>
              </a:rPr>
              <a:t> = (m+M) </a:t>
            </a:r>
            <a:r>
              <a:rPr lang="en-US" altLang="en-US" i="1">
                <a:solidFill>
                  <a:srgbClr val="008000"/>
                </a:solidFill>
                <a:latin typeface="CentSchbook BT" pitchFamily="18" charset="0"/>
              </a:rPr>
              <a:t>v’</a:t>
            </a:r>
          </a:p>
          <a:p>
            <a:pPr lvl="1" eaLnBrk="1" hangingPunct="1"/>
            <a:r>
              <a:rPr lang="en-US" altLang="en-US" i="1">
                <a:solidFill>
                  <a:srgbClr val="CC66FF"/>
                </a:solidFill>
              </a:rPr>
              <a:t>(B) K</a:t>
            </a:r>
            <a:r>
              <a:rPr lang="en-US" altLang="en-US" i="1" baseline="-25000">
                <a:solidFill>
                  <a:srgbClr val="CC66FF"/>
                </a:solidFill>
              </a:rPr>
              <a:t>1</a:t>
            </a:r>
            <a:r>
              <a:rPr lang="en-US" altLang="en-US" i="1">
                <a:solidFill>
                  <a:srgbClr val="CC66FF"/>
                </a:solidFill>
              </a:rPr>
              <a:t>+U</a:t>
            </a:r>
            <a:r>
              <a:rPr lang="en-US" altLang="en-US" i="1" baseline="-25000">
                <a:solidFill>
                  <a:srgbClr val="CC66FF"/>
                </a:solidFill>
              </a:rPr>
              <a:t>g1</a:t>
            </a:r>
            <a:r>
              <a:rPr lang="en-US" altLang="en-US" i="1">
                <a:solidFill>
                  <a:srgbClr val="CC66FF"/>
                </a:solidFill>
              </a:rPr>
              <a:t> = K</a:t>
            </a:r>
            <a:r>
              <a:rPr lang="en-US" altLang="en-US" i="1" baseline="-25000">
                <a:solidFill>
                  <a:srgbClr val="CC66FF"/>
                </a:solidFill>
              </a:rPr>
              <a:t>2</a:t>
            </a:r>
            <a:r>
              <a:rPr lang="en-US" altLang="en-US" i="1">
                <a:solidFill>
                  <a:srgbClr val="CC66FF"/>
                </a:solidFill>
              </a:rPr>
              <a:t>+U</a:t>
            </a:r>
            <a:r>
              <a:rPr lang="en-US" altLang="en-US" i="1" baseline="-25000">
                <a:solidFill>
                  <a:srgbClr val="CC66FF"/>
                </a:solidFill>
              </a:rPr>
              <a:t>g2</a:t>
            </a:r>
          </a:p>
        </p:txBody>
      </p:sp>
      <p:sp>
        <p:nvSpPr>
          <p:cNvPr id="37903" name="Line 15"/>
          <p:cNvSpPr>
            <a:spLocks noChangeShapeType="1"/>
          </p:cNvSpPr>
          <p:nvPr/>
        </p:nvSpPr>
        <p:spPr bwMode="auto">
          <a:xfrm flipH="1">
            <a:off x="1111250" y="1862138"/>
            <a:ext cx="2295525" cy="684212"/>
          </a:xfrm>
          <a:prstGeom prst="line">
            <a:avLst/>
          </a:prstGeom>
          <a:noFill/>
          <a:ln w="38100">
            <a:solidFill>
              <a:srgbClr val="008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16"/>
          <p:cNvSpPr>
            <a:spLocks noChangeShapeType="1"/>
          </p:cNvSpPr>
          <p:nvPr/>
        </p:nvSpPr>
        <p:spPr bwMode="auto">
          <a:xfrm flipH="1" flipV="1">
            <a:off x="6383338" y="4392613"/>
            <a:ext cx="0" cy="1631950"/>
          </a:xfrm>
          <a:prstGeom prst="line">
            <a:avLst/>
          </a:prstGeom>
          <a:noFill/>
          <a:ln w="38100">
            <a:solidFill>
              <a:srgbClr val="CC66FF"/>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Text Box 17"/>
          <p:cNvSpPr txBox="1">
            <a:spLocks noChangeArrowheads="1"/>
          </p:cNvSpPr>
          <p:nvPr/>
        </p:nvSpPr>
        <p:spPr bwMode="auto">
          <a:xfrm>
            <a:off x="4549775" y="1403350"/>
            <a:ext cx="3833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Express </a:t>
            </a:r>
            <a:r>
              <a:rPr lang="en-US" altLang="en-US" i="1">
                <a:latin typeface="CentSchbook BT" pitchFamily="18" charset="0"/>
              </a:rPr>
              <a:t>v</a:t>
            </a:r>
            <a:r>
              <a:rPr lang="en-US" altLang="en-US"/>
              <a:t> </a:t>
            </a:r>
            <a:r>
              <a:rPr lang="en-US" altLang="en-US" i="1"/>
              <a:t>and </a:t>
            </a:r>
            <a:r>
              <a:rPr lang="en-US" altLang="en-US" i="1">
                <a:latin typeface="CentSchbook BT" pitchFamily="18" charset="0"/>
              </a:rPr>
              <a:t>v’</a:t>
            </a:r>
            <a:r>
              <a:rPr lang="en-US" altLang="en-US"/>
              <a:t> in terms of</a:t>
            </a:r>
          </a:p>
          <a:p>
            <a:pPr eaLnBrk="1" hangingPunct="1"/>
            <a:r>
              <a:rPr lang="en-US" altLang="en-US" i="1"/>
              <a:t>m, M, g</a:t>
            </a:r>
            <a:r>
              <a:rPr lang="en-US" altLang="en-US"/>
              <a:t>, and </a:t>
            </a:r>
            <a:r>
              <a:rPr lang="en-US" altLang="en-US" i="1"/>
              <a:t>h</a:t>
            </a:r>
            <a:r>
              <a:rPr lang="en-US" altLang="en-US"/>
              <a:t>.</a:t>
            </a:r>
          </a:p>
        </p:txBody>
      </p:sp>
      <p:sp>
        <p:nvSpPr>
          <p:cNvPr id="37906" name="Line 19"/>
          <p:cNvSpPr>
            <a:spLocks noChangeShapeType="1"/>
          </p:cNvSpPr>
          <p:nvPr/>
        </p:nvSpPr>
        <p:spPr bwMode="auto">
          <a:xfrm>
            <a:off x="3389313" y="1846263"/>
            <a:ext cx="1666875" cy="1865312"/>
          </a:xfrm>
          <a:prstGeom prst="line">
            <a:avLst/>
          </a:prstGeom>
          <a:noFill/>
          <a:ln w="38100">
            <a:solidFill>
              <a:srgbClr val="008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Text Box 20"/>
          <p:cNvSpPr txBox="1">
            <a:spLocks noChangeArrowheads="1"/>
          </p:cNvSpPr>
          <p:nvPr/>
        </p:nvSpPr>
        <p:spPr bwMode="auto">
          <a:xfrm>
            <a:off x="2041525" y="5270500"/>
            <a:ext cx="346075" cy="466725"/>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008000"/>
                </a:solidFill>
              </a:rPr>
              <a:t>1</a:t>
            </a:r>
          </a:p>
        </p:txBody>
      </p:sp>
      <p:sp>
        <p:nvSpPr>
          <p:cNvPr id="37908" name="Text Box 21"/>
          <p:cNvSpPr txBox="1">
            <a:spLocks noChangeArrowheads="1"/>
          </p:cNvSpPr>
          <p:nvPr/>
        </p:nvSpPr>
        <p:spPr bwMode="auto">
          <a:xfrm>
            <a:off x="4273550" y="4738688"/>
            <a:ext cx="346075" cy="466725"/>
          </a:xfrm>
          <a:prstGeom prst="rect">
            <a:avLst/>
          </a:prstGeom>
          <a:noFill/>
          <a:ln w="9525">
            <a:solidFill>
              <a:srgbClr val="CC66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CC66FF"/>
                </a:solidFill>
              </a:rPr>
              <a:t>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2" descr="FG09_018"/>
          <p:cNvPicPr>
            <a:picLocks noChangeAspect="1" noChangeArrowheads="1"/>
          </p:cNvPicPr>
          <p:nvPr/>
        </p:nvPicPr>
        <p:blipFill>
          <a:blip r:embed="rId3">
            <a:extLst>
              <a:ext uri="{28A0092B-C50C-407E-A947-70E740481C1C}">
                <a14:useLocalDpi xmlns:a14="http://schemas.microsoft.com/office/drawing/2010/main" val="0"/>
              </a:ext>
            </a:extLst>
          </a:blip>
          <a:srcRect r="18900"/>
          <a:stretch>
            <a:fillRect/>
          </a:stretch>
        </p:blipFill>
        <p:spPr bwMode="auto">
          <a:xfrm>
            <a:off x="3255963" y="1209675"/>
            <a:ext cx="5618162"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Grp="1" noChangeArrowheads="1"/>
          </p:cNvSpPr>
          <p:nvPr>
            <p:ph type="title"/>
          </p:nvPr>
        </p:nvSpPr>
        <p:spPr/>
        <p:txBody>
          <a:bodyPr/>
          <a:lstStyle/>
          <a:p>
            <a:pPr eaLnBrk="1" hangingPunct="1"/>
            <a:r>
              <a:rPr lang="en-US" altLang="en-US" sz="4000">
                <a:solidFill>
                  <a:srgbClr val="FF0000"/>
                </a:solidFill>
              </a:rPr>
              <a:t>Ballistic Pendulum (cont.)</a:t>
            </a:r>
          </a:p>
        </p:txBody>
      </p:sp>
      <p:sp>
        <p:nvSpPr>
          <p:cNvPr id="4103" name="Rectangle 4"/>
          <p:cNvSpPr>
            <a:spLocks noGrp="1" noChangeArrowheads="1"/>
          </p:cNvSpPr>
          <p:nvPr>
            <p:ph type="body" idx="1"/>
          </p:nvPr>
        </p:nvSpPr>
        <p:spPr>
          <a:xfrm>
            <a:off x="381000" y="1143000"/>
            <a:ext cx="4648200" cy="2438400"/>
          </a:xfrm>
        </p:spPr>
        <p:txBody>
          <a:bodyPr/>
          <a:lstStyle/>
          <a:p>
            <a:pPr eaLnBrk="1" hangingPunct="1"/>
            <a:r>
              <a:rPr lang="en-US" altLang="en-US" sz="2000"/>
              <a:t>A bullet of mass </a:t>
            </a:r>
            <a:r>
              <a:rPr lang="en-US" altLang="en-US" sz="2000" i="1"/>
              <a:t>m</a:t>
            </a:r>
            <a:r>
              <a:rPr lang="en-US" altLang="en-US" sz="2000"/>
              <a:t> and velocity </a:t>
            </a:r>
            <a:r>
              <a:rPr lang="en-US" altLang="en-US" sz="2000" i="1"/>
              <a:t>V</a:t>
            </a:r>
            <a:r>
              <a:rPr lang="en-US" altLang="en-US" sz="2000" i="1" baseline="-25000"/>
              <a:t>o</a:t>
            </a:r>
            <a:r>
              <a:rPr lang="en-US" altLang="en-US" sz="2000"/>
              <a:t> plows into a block of wood with mass </a:t>
            </a:r>
            <a:r>
              <a:rPr lang="en-US" altLang="en-US" sz="2000" i="1"/>
              <a:t>M</a:t>
            </a:r>
            <a:r>
              <a:rPr lang="en-US" altLang="en-US" sz="2000"/>
              <a:t> which is part of a pendulum. </a:t>
            </a:r>
          </a:p>
          <a:p>
            <a:pPr lvl="1" eaLnBrk="1" hangingPunct="1"/>
            <a:r>
              <a:rPr lang="en-US" altLang="en-US" sz="1800">
                <a:solidFill>
                  <a:srgbClr val="FF0000"/>
                </a:solidFill>
              </a:rPr>
              <a:t>How high, </a:t>
            </a:r>
            <a:r>
              <a:rPr lang="en-US" altLang="en-US" sz="1800" i="1">
                <a:solidFill>
                  <a:srgbClr val="FF0000"/>
                </a:solidFill>
              </a:rPr>
              <a:t>h</a:t>
            </a:r>
            <a:r>
              <a:rPr lang="en-US" altLang="en-US" sz="1800">
                <a:solidFill>
                  <a:srgbClr val="FF0000"/>
                </a:solidFill>
              </a:rPr>
              <a:t>,  does the block of wood go?</a:t>
            </a:r>
          </a:p>
          <a:p>
            <a:pPr lvl="1" eaLnBrk="1" hangingPunct="1"/>
            <a:r>
              <a:rPr lang="en-US" altLang="en-US" sz="1800">
                <a:solidFill>
                  <a:srgbClr val="FF0000"/>
                </a:solidFill>
              </a:rPr>
              <a:t>Is the collision elastic or inelastic?</a:t>
            </a:r>
          </a:p>
        </p:txBody>
      </p:sp>
      <p:sp>
        <p:nvSpPr>
          <p:cNvPr id="4104" name="Rectangle 5"/>
          <p:cNvSpPr>
            <a:spLocks noChangeArrowheads="1"/>
          </p:cNvSpPr>
          <p:nvPr/>
        </p:nvSpPr>
        <p:spPr bwMode="auto">
          <a:xfrm>
            <a:off x="6165850" y="1546225"/>
            <a:ext cx="138113" cy="1344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1800" b="0">
              <a:solidFill>
                <a:srgbClr val="000000"/>
              </a:solidFill>
              <a:latin typeface="Arial" panose="020B0604020202020204" pitchFamily="34" charset="0"/>
              <a:ea typeface="MS PGothic" pitchFamily="34" charset="-128"/>
            </a:endParaRPr>
          </a:p>
        </p:txBody>
      </p:sp>
      <p:sp>
        <p:nvSpPr>
          <p:cNvPr id="4105" name="Rectangle 6"/>
          <p:cNvSpPr>
            <a:spLocks noChangeArrowheads="1"/>
          </p:cNvSpPr>
          <p:nvPr/>
        </p:nvSpPr>
        <p:spPr bwMode="auto">
          <a:xfrm>
            <a:off x="6026150" y="4102100"/>
            <a:ext cx="139700" cy="1344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1800" b="0">
              <a:solidFill>
                <a:srgbClr val="000000"/>
              </a:solidFill>
              <a:latin typeface="Arial" panose="020B0604020202020204" pitchFamily="34" charset="0"/>
              <a:ea typeface="MS PGothic" pitchFamily="34" charset="-128"/>
            </a:endParaRPr>
          </a:p>
        </p:txBody>
      </p:sp>
      <p:sp>
        <p:nvSpPr>
          <p:cNvPr id="8" name="TextBox 7"/>
          <p:cNvSpPr txBox="1">
            <a:spLocks noChangeArrowheads="1"/>
          </p:cNvSpPr>
          <p:nvPr/>
        </p:nvSpPr>
        <p:spPr bwMode="auto">
          <a:xfrm>
            <a:off x="228600" y="3124200"/>
            <a:ext cx="502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rgbClr val="000000"/>
                </a:solidFill>
                <a:latin typeface="Arial" panose="020B0604020202020204" pitchFamily="34" charset="0"/>
                <a:ea typeface="MS PGothic" pitchFamily="34" charset="-128"/>
              </a:rPr>
              <a:t>Two parts: 1-collision (momentum is conserved)</a:t>
            </a:r>
          </a:p>
          <a:p>
            <a:pPr eaLnBrk="1" hangingPunct="1"/>
            <a:r>
              <a:rPr lang="en-US" altLang="en-US" sz="1600" b="0">
                <a:solidFill>
                  <a:srgbClr val="000000"/>
                </a:solidFill>
                <a:latin typeface="Arial" panose="020B0604020202020204" pitchFamily="34" charset="0"/>
                <a:ea typeface="MS PGothic" pitchFamily="34" charset="-128"/>
              </a:rPr>
              <a:t>	  2-from low point (after collision) to high 	     point: conservation of energy</a:t>
            </a:r>
          </a:p>
        </p:txBody>
      </p:sp>
      <p:sp>
        <p:nvSpPr>
          <p:cNvPr id="9" name="TextBox 8"/>
          <p:cNvSpPr txBox="1">
            <a:spLocks noChangeArrowheads="1"/>
          </p:cNvSpPr>
          <p:nvPr/>
        </p:nvSpPr>
        <p:spPr bwMode="auto">
          <a:xfrm>
            <a:off x="228600" y="4038600"/>
            <a:ext cx="958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b="0">
                <a:solidFill>
                  <a:srgbClr val="000000"/>
                </a:solidFill>
                <a:latin typeface="Arial" panose="020B0604020202020204" pitchFamily="34" charset="0"/>
                <a:ea typeface="MS PGothic" pitchFamily="34" charset="-128"/>
              </a:rPr>
              <a:t>1</a:t>
            </a:r>
            <a:r>
              <a:rPr lang="en-US" altLang="en-US" sz="1800" b="0" baseline="30000">
                <a:solidFill>
                  <a:srgbClr val="000000"/>
                </a:solidFill>
                <a:latin typeface="Arial" panose="020B0604020202020204" pitchFamily="34" charset="0"/>
                <a:ea typeface="MS PGothic" pitchFamily="34" charset="-128"/>
              </a:rPr>
              <a:t>st</a:t>
            </a:r>
            <a:r>
              <a:rPr lang="en-US" altLang="en-US" sz="1800" b="0">
                <a:solidFill>
                  <a:srgbClr val="000000"/>
                </a:solidFill>
                <a:latin typeface="Arial" panose="020B0604020202020204" pitchFamily="34" charset="0"/>
                <a:ea typeface="MS PGothic" pitchFamily="34" charset="-128"/>
              </a:rPr>
              <a:t> part:</a:t>
            </a:r>
          </a:p>
        </p:txBody>
      </p:sp>
      <p:graphicFrame>
        <p:nvGraphicFramePr>
          <p:cNvPr id="10" name="Object 2"/>
          <p:cNvGraphicFramePr>
            <a:graphicFrameLocks noChangeAspect="1"/>
          </p:cNvGraphicFramePr>
          <p:nvPr/>
        </p:nvGraphicFramePr>
        <p:xfrm>
          <a:off x="1447800" y="4038600"/>
          <a:ext cx="2247900" cy="590550"/>
        </p:xfrm>
        <a:graphic>
          <a:graphicData uri="http://schemas.openxmlformats.org/presentationml/2006/ole">
            <mc:AlternateContent xmlns:mc="http://schemas.openxmlformats.org/markup-compatibility/2006">
              <mc:Choice xmlns:v="urn:schemas-microsoft-com:vml" Requires="v">
                <p:oleObj name="Equation" r:id="rId4" imgW="1498600" imgH="393700" progId="Equation.3">
                  <p:embed/>
                </p:oleObj>
              </mc:Choice>
              <mc:Fallback>
                <p:oleObj name="Equation" r:id="rId4" imgW="1498600" imgH="393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038600"/>
                        <a:ext cx="22479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
          <p:cNvGraphicFramePr>
            <a:graphicFrameLocks noChangeAspect="1"/>
          </p:cNvGraphicFramePr>
          <p:nvPr/>
        </p:nvGraphicFramePr>
        <p:xfrm>
          <a:off x="3657600" y="4038600"/>
          <a:ext cx="1638300" cy="571500"/>
        </p:xfrm>
        <a:graphic>
          <a:graphicData uri="http://schemas.openxmlformats.org/presentationml/2006/ole">
            <mc:AlternateContent xmlns:mc="http://schemas.openxmlformats.org/markup-compatibility/2006">
              <mc:Choice xmlns:v="urn:schemas-microsoft-com:vml" Requires="v">
                <p:oleObj name="Equation" r:id="rId6" imgW="1092200" imgH="381000" progId="Equation.3">
                  <p:embed/>
                </p:oleObj>
              </mc:Choice>
              <mc:Fallback>
                <p:oleObj name="Equation" r:id="rId6" imgW="1092200" imgH="38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4038600"/>
                        <a:ext cx="16383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Box 11"/>
          <p:cNvSpPr txBox="1">
            <a:spLocks noChangeArrowheads="1"/>
          </p:cNvSpPr>
          <p:nvPr/>
        </p:nvSpPr>
        <p:spPr bwMode="auto">
          <a:xfrm>
            <a:off x="228600" y="4876800"/>
            <a:ext cx="1009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b="0">
                <a:solidFill>
                  <a:srgbClr val="000000"/>
                </a:solidFill>
                <a:latin typeface="Arial" panose="020B0604020202020204" pitchFamily="34" charset="0"/>
                <a:ea typeface="MS PGothic" pitchFamily="34" charset="-128"/>
              </a:rPr>
              <a:t>2</a:t>
            </a:r>
            <a:r>
              <a:rPr lang="en-US" altLang="en-US" sz="1800" b="0" baseline="30000">
                <a:solidFill>
                  <a:srgbClr val="000000"/>
                </a:solidFill>
                <a:latin typeface="Arial" panose="020B0604020202020204" pitchFamily="34" charset="0"/>
                <a:ea typeface="MS PGothic" pitchFamily="34" charset="-128"/>
              </a:rPr>
              <a:t>nd</a:t>
            </a:r>
            <a:r>
              <a:rPr lang="en-US" altLang="en-US" sz="1800" b="0">
                <a:solidFill>
                  <a:srgbClr val="000000"/>
                </a:solidFill>
                <a:latin typeface="Arial" panose="020B0604020202020204" pitchFamily="34" charset="0"/>
                <a:ea typeface="MS PGothic" pitchFamily="34" charset="-128"/>
              </a:rPr>
              <a:t> part:</a:t>
            </a:r>
          </a:p>
        </p:txBody>
      </p:sp>
      <p:graphicFrame>
        <p:nvGraphicFramePr>
          <p:cNvPr id="13" name="Object 4"/>
          <p:cNvGraphicFramePr>
            <a:graphicFrameLocks noChangeAspect="1"/>
          </p:cNvGraphicFramePr>
          <p:nvPr/>
        </p:nvGraphicFramePr>
        <p:xfrm>
          <a:off x="1447800" y="4953000"/>
          <a:ext cx="3257550" cy="1600200"/>
        </p:xfrm>
        <a:graphic>
          <a:graphicData uri="http://schemas.openxmlformats.org/presentationml/2006/ole">
            <mc:AlternateContent xmlns:mc="http://schemas.openxmlformats.org/markup-compatibility/2006">
              <mc:Choice xmlns:v="urn:schemas-microsoft-com:vml" Requires="v">
                <p:oleObj name="Equation" r:id="rId8" imgW="2171700" imgH="1066800" progId="Equation.3">
                  <p:embed/>
                </p:oleObj>
              </mc:Choice>
              <mc:Fallback>
                <p:oleObj name="Equation" r:id="rId8" imgW="2171700" imgH="1066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4953000"/>
                        <a:ext cx="325755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TextBox 3"/>
          <p:cNvSpPr txBox="1">
            <a:spLocks noChangeArrowheads="1"/>
          </p:cNvSpPr>
          <p:nvPr/>
        </p:nvSpPr>
        <p:spPr bwMode="auto">
          <a:xfrm>
            <a:off x="1765300" y="-15875"/>
            <a:ext cx="6097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solidFill>
                  <a:srgbClr val="FF0000"/>
                </a:solidFill>
              </a:rPr>
              <a:t>Ballistic Pendulum numerical example</a:t>
            </a:r>
          </a:p>
        </p:txBody>
      </p:sp>
      <p:sp>
        <p:nvSpPr>
          <p:cNvPr id="38917" name="Rectangle 4"/>
          <p:cNvSpPr>
            <a:spLocks noChangeArrowheads="1"/>
          </p:cNvSpPr>
          <p:nvPr/>
        </p:nvSpPr>
        <p:spPr bwMode="auto">
          <a:xfrm>
            <a:off x="982663" y="534988"/>
            <a:ext cx="3589337" cy="506412"/>
          </a:xfrm>
          <a:prstGeom prst="rect">
            <a:avLst/>
          </a:prstGeom>
          <a:solidFill>
            <a:schemeClr val="bg1"/>
          </a:solidFill>
          <a:ln w="9525" algn="ctr">
            <a:solidFill>
              <a:schemeClr val="bg1"/>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 name="Rectangle 1"/>
              <p:cNvSpPr/>
              <p:nvPr/>
            </p:nvSpPr>
            <p:spPr>
              <a:xfrm>
                <a:off x="106326" y="2259562"/>
                <a:ext cx="8686800" cy="4598438"/>
              </a:xfrm>
              <a:prstGeom prst="rect">
                <a:avLst/>
              </a:prstGeom>
            </p:spPr>
            <p:txBody>
              <a:bodyPr wrap="square">
                <a:spAutoFit/>
              </a:bodyPr>
              <a:lstStyle/>
              <a:p>
                <a:r>
                  <a:rPr lang="en-US" sz="1600" b="0" dirty="0">
                    <a:latin typeface="Cambria Math" panose="02040503050406030204" pitchFamily="18" charset="0"/>
                  </a:rPr>
                  <a:t>Obtain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smtClean="0">
                            <a:latin typeface="Cambria Math" panose="02040503050406030204" pitchFamily="18" charset="0"/>
                          </a:rPr>
                          <m:t>𝑥</m:t>
                        </m:r>
                      </m:sub>
                    </m:sSub>
                  </m:oMath>
                </a14:m>
                <a:r>
                  <a:rPr lang="en-US" sz="1600" b="0" dirty="0">
                    <a:latin typeface="Cambria Math" panose="02040503050406030204" pitchFamily="18" charset="0"/>
                  </a:rPr>
                  <a:t> from the height of the ballistic pendulum swing?</a:t>
                </a:r>
              </a:p>
              <a:p>
                <a:r>
                  <a:rPr lang="en-US" sz="1600" b="0" dirty="0"/>
                  <a:t>(Unknowns are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𝒗</m:t>
                        </m:r>
                      </m:e>
                      <m:sub>
                        <m:r>
                          <a:rPr lang="en-US" sz="1600" b="1" i="1">
                            <a:latin typeface="Cambria Math" panose="02040503050406030204" pitchFamily="18" charset="0"/>
                          </a:rPr>
                          <m:t>𝒙</m:t>
                        </m:r>
                      </m:sub>
                    </m:sSub>
                  </m:oMath>
                </a14:m>
                <a:r>
                  <a:rPr lang="en-US" sz="1600" b="0" dirty="0"/>
                  <a:t> and </a:t>
                </a:r>
                <a14:m>
                  <m:oMath xmlns:m="http://schemas.openxmlformats.org/officeDocument/2006/math">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a:latin typeface="Cambria Math" panose="02040503050406030204" pitchFamily="18" charset="0"/>
                          </a:rPr>
                          <m:t>𝒙</m:t>
                        </m:r>
                      </m:sub>
                    </m:sSub>
                  </m:oMath>
                </a14:m>
                <a:r>
                  <a:rPr lang="en-US" sz="1600" b="0" dirty="0"/>
                  <a:t> ) (Given </a:t>
                </a:r>
                <a14:m>
                  <m:oMath xmlns:m="http://schemas.openxmlformats.org/officeDocument/2006/math">
                    <m:r>
                      <a:rPr lang="en-US" sz="1600"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𝟎𝟎𝟓</m:t>
                    </m:r>
                    <m:r>
                      <a:rPr lang="en-US" sz="1600" b="1" i="1" smtClean="0">
                        <a:latin typeface="Cambria Math" panose="02040503050406030204" pitchFamily="18" charset="0"/>
                      </a:rPr>
                      <m:t>𝒌𝒈</m:t>
                    </m:r>
                  </m:oMath>
                </a14:m>
                <a:r>
                  <a:rPr lang="en-US" sz="1600" b="0" dirty="0"/>
                  <a:t> and </a:t>
                </a:r>
                <a14:m>
                  <m:oMath xmlns:m="http://schemas.openxmlformats.org/officeDocument/2006/math">
                    <m:r>
                      <a:rPr lang="en-US" sz="1600" b="1" i="1" smtClean="0">
                        <a:latin typeface="Cambria Math" panose="02040503050406030204" pitchFamily="18" charset="0"/>
                      </a:rPr>
                      <m:t>𝑴</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𝒌𝒈</m:t>
                    </m:r>
                  </m:oMath>
                </a14:m>
                <a:r>
                  <a:rPr lang="en-US" sz="1600" b="0" dirty="0"/>
                  <a:t> )</a:t>
                </a:r>
              </a:p>
              <a:p>
                <a:endParaRPr lang="en-US" sz="1600" b="0" dirty="0"/>
              </a:p>
              <a:p>
                <a:r>
                  <a:rPr lang="en-US" sz="1600" b="0" dirty="0"/>
                  <a:t>Momentum conservation.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𝒘</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oMath>
                </a14:m>
                <a:r>
                  <a:rPr lang="en-US" sz="1600" b="0" dirty="0"/>
                  <a:t>)</a:t>
                </a:r>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𝒎</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𝒙</m:t>
                          </m:r>
                        </m:sub>
                      </m:sSub>
                      <m:r>
                        <a:rPr lang="en-US" sz="1600" i="1">
                          <a:latin typeface="Cambria Math" panose="02040503050406030204" pitchFamily="18" charset="0"/>
                        </a:rPr>
                        <m:t>+</m:t>
                      </m:r>
                      <m:r>
                        <a:rPr lang="en-US" sz="1600" b="1" i="1" smtClean="0">
                          <a:latin typeface="Cambria Math" panose="02040503050406030204" pitchFamily="18" charset="0"/>
                        </a:rPr>
                        <m:t>𝑴</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𝒘</m:t>
                          </m:r>
                        </m:sub>
                      </m:sSub>
                      <m:r>
                        <a:rPr lang="en-US" sz="1600" i="1">
                          <a:latin typeface="Cambria Math" panose="02040503050406030204" pitchFamily="18" charset="0"/>
                        </a:rPr>
                        <m:t>=</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i="1">
                          <a:latin typeface="Cambria Math" panose="02040503050406030204" pitchFamily="18" charset="0"/>
                        </a:rPr>
                        <m:t>+</m:t>
                      </m:r>
                      <m:r>
                        <a:rPr lang="en-US" sz="1600" b="1" i="1" smtClean="0">
                          <a:latin typeface="Cambria Math" panose="02040503050406030204" pitchFamily="18" charset="0"/>
                        </a:rPr>
                        <m:t>𝑴</m:t>
                      </m:r>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oMath>
                  </m:oMathPara>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𝒙</m:t>
                          </m:r>
                        </m:sub>
                      </m:sSub>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𝑴</m:t>
                          </m:r>
                        </m:num>
                        <m:den>
                          <m:r>
                            <a:rPr lang="en-US" sz="1600" b="1" i="1" smtClean="0">
                              <a:latin typeface="Cambria Math" panose="02040503050406030204" pitchFamily="18" charset="0"/>
                            </a:rPr>
                            <m:t>𝒎</m:t>
                          </m:r>
                        </m:den>
                      </m:f>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oMath>
                  </m:oMathPara>
                </a14:m>
                <a:endParaRPr lang="en-US" sz="1600" b="0" dirty="0">
                  <a:latin typeface="Cambria Math" panose="02040503050406030204" pitchFamily="18" charset="0"/>
                </a:endParaRPr>
              </a:p>
              <a:p>
                <a:r>
                  <a:rPr lang="en-US" sz="1600" b="0" dirty="0"/>
                  <a:t>Conservation of energy.</a:t>
                </a:r>
              </a:p>
              <a:p>
                <a:r>
                  <a:rPr lang="en-US" sz="1600" b="0" dirty="0"/>
                  <a:t>		</a:t>
                </a:r>
                <a14:m>
                  <m:oMath xmlns:m="http://schemas.openxmlformats.org/officeDocument/2006/math">
                    <m:f>
                      <m:fPr>
                        <m:ctrlPr>
                          <a:rPr lang="en-US"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𝟐</m:t>
                        </m:r>
                      </m:den>
                    </m:f>
                    <m:d>
                      <m:dPr>
                        <m:ctrlPr>
                          <a:rPr lang="en-US" sz="1600" i="1" smtClean="0">
                            <a:latin typeface="Cambria Math" panose="02040503050406030204" pitchFamily="18" charset="0"/>
                          </a:rPr>
                        </m:ctrlPr>
                      </m:dPr>
                      <m:e>
                        <m:r>
                          <a:rPr lang="en-US" sz="1600" b="1" i="1" smtClean="0">
                            <a:latin typeface="Cambria Math" panose="02040503050406030204" pitchFamily="18" charset="0"/>
                          </a:rPr>
                          <m:t>𝑴</m:t>
                        </m:r>
                        <m:r>
                          <a:rPr lang="en-US" sz="1600" b="1" i="1" smtClean="0">
                            <a:latin typeface="Cambria Math" panose="02040503050406030204" pitchFamily="18" charset="0"/>
                          </a:rPr>
                          <m:t>+</m:t>
                        </m:r>
                        <m:r>
                          <a:rPr lang="en-US" sz="1600" b="1" i="1">
                            <a:latin typeface="Cambria Math" panose="02040503050406030204" pitchFamily="18" charset="0"/>
                          </a:rPr>
                          <m:t>𝒎</m:t>
                        </m:r>
                      </m:e>
                    </m:d>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e>
                      <m:sup>
                        <m:r>
                          <a:rPr lang="en-US" sz="1600" b="1" i="1">
                            <a:latin typeface="Cambria Math" panose="02040503050406030204" pitchFamily="18" charset="0"/>
                          </a:rPr>
                          <m:t>𝟐</m:t>
                        </m:r>
                      </m:sup>
                    </m:sSup>
                    <m:r>
                      <a:rPr lang="en-US" sz="1600" b="1" i="1" smtClean="0">
                        <a:latin typeface="Cambria Math" panose="02040503050406030204" pitchFamily="18" charset="0"/>
                      </a:rPr>
                      <m:t>=</m:t>
                    </m:r>
                    <m:d>
                      <m:dPr>
                        <m:ctrlPr>
                          <a:rPr lang="en-US" sz="1600" i="1" smtClean="0">
                            <a:latin typeface="Cambria Math" panose="02040503050406030204" pitchFamily="18" charset="0"/>
                          </a:rPr>
                        </m:ctrlPr>
                      </m:dPr>
                      <m:e>
                        <m:r>
                          <a:rPr lang="en-US" sz="1600" b="1"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𝑴</m:t>
                        </m:r>
                      </m:e>
                    </m:d>
                    <m:r>
                      <a:rPr lang="en-US" sz="1600" b="1" i="1" smtClean="0">
                        <a:latin typeface="Cambria Math" panose="02040503050406030204" pitchFamily="18" charset="0"/>
                      </a:rPr>
                      <m:t>𝒈𝒉</m:t>
                    </m:r>
                  </m:oMath>
                </a14:m>
                <a:endParaRPr lang="en-US" sz="1600" dirty="0"/>
              </a:p>
              <a:p>
                <a:r>
                  <a:rPr lang="en-US" sz="1600" dirty="0">
                    <a:latin typeface="Cambria Math" panose="02040503050406030204" pitchFamily="18" charset="0"/>
                    <a:sym typeface="Wingdings" panose="05000000000000000000" pitchFamily="2" charset="2"/>
                  </a:rPr>
                  <a:t>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𝑽</m:t>
                        </m:r>
                      </m:e>
                      <m:sub>
                        <m:r>
                          <a:rPr lang="en-US" sz="1600" b="1" i="1">
                            <a:latin typeface="Cambria Math" panose="02040503050406030204" pitchFamily="18" charset="0"/>
                          </a:rPr>
                          <m:t>𝒙</m:t>
                        </m:r>
                      </m:sub>
                    </m:sSub>
                    <m:r>
                      <a:rPr lang="en-US" sz="1600" b="1"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r>
                          <a:rPr lang="en-US" sz="1600" b="1" i="1" smtClean="0">
                            <a:latin typeface="Cambria Math" panose="02040503050406030204" pitchFamily="18" charset="0"/>
                          </a:rPr>
                          <m:t>𝟐</m:t>
                        </m:r>
                        <m:r>
                          <a:rPr lang="en-US" sz="1600" b="1" i="1" smtClean="0">
                            <a:latin typeface="Cambria Math" panose="02040503050406030204" pitchFamily="18" charset="0"/>
                          </a:rPr>
                          <m:t>𝒈𝒉</m:t>
                        </m:r>
                      </m:e>
                    </m:rad>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𝟕𝟔𝟕</m:t>
                    </m:r>
                    <m:f>
                      <m:fPr>
                        <m:ctrlPr>
                          <a:rPr lang="en-US" sz="1600"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endParaRPr lang="en-US" sz="1600" dirty="0"/>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𝒗</m:t>
                          </m:r>
                        </m:e>
                        <m:sub>
                          <m:r>
                            <a:rPr lang="en-US" sz="1600" b="1" i="1">
                              <a:latin typeface="Cambria Math" panose="02040503050406030204" pitchFamily="18" charset="0"/>
                            </a:rPr>
                            <m:t>𝒙</m:t>
                          </m:r>
                        </m:sub>
                      </m:sSub>
                      <m:r>
                        <a:rPr lang="en-US" sz="1600" b="1" i="1">
                          <a:latin typeface="Cambria Math" panose="02040503050406030204" pitchFamily="18" charset="0"/>
                        </a:rPr>
                        <m:t>=</m:t>
                      </m:r>
                      <m:f>
                        <m:fPr>
                          <m:ctrlPr>
                            <a:rPr lang="en-US" sz="1600" i="1">
                              <a:latin typeface="Cambria Math" panose="02040503050406030204" pitchFamily="18" charset="0"/>
                            </a:rPr>
                          </m:ctrlPr>
                        </m:fPr>
                        <m:num>
                          <m:r>
                            <a:rPr lang="en-US" sz="1600" b="1" i="1">
                              <a:latin typeface="Cambria Math" panose="02040503050406030204" pitchFamily="18" charset="0"/>
                            </a:rPr>
                            <m:t>𝒎</m:t>
                          </m:r>
                          <m:r>
                            <a:rPr lang="en-US" sz="1600" b="1" i="1">
                              <a:latin typeface="Cambria Math" panose="02040503050406030204" pitchFamily="18" charset="0"/>
                            </a:rPr>
                            <m:t>+</m:t>
                          </m:r>
                          <m:r>
                            <a:rPr lang="en-US" sz="1600" b="1" i="1">
                              <a:latin typeface="Cambria Math" panose="02040503050406030204" pitchFamily="18" charset="0"/>
                            </a:rPr>
                            <m:t>𝑴</m:t>
                          </m:r>
                        </m:num>
                        <m:den>
                          <m:r>
                            <a:rPr lang="en-US" sz="1600" b="1" i="1">
                              <a:latin typeface="Cambria Math" panose="02040503050406030204" pitchFamily="18" charset="0"/>
                            </a:rPr>
                            <m:t>𝒎</m:t>
                          </m:r>
                        </m:den>
                      </m:f>
                      <m:rad>
                        <m:radPr>
                          <m:degHide m:val="on"/>
                          <m:ctrlPr>
                            <a:rPr lang="en-US" sz="1600" i="1">
                              <a:latin typeface="Cambria Math" panose="02040503050406030204" pitchFamily="18" charset="0"/>
                            </a:rPr>
                          </m:ctrlPr>
                        </m:radPr>
                        <m:deg/>
                        <m:e>
                          <m:r>
                            <a:rPr lang="en-US" sz="1600" b="1" i="1">
                              <a:latin typeface="Cambria Math" panose="02040503050406030204" pitchFamily="18" charset="0"/>
                            </a:rPr>
                            <m:t>𝟐</m:t>
                          </m:r>
                          <m:r>
                            <a:rPr lang="en-US" sz="1600" b="1" i="1">
                              <a:latin typeface="Cambria Math" panose="02040503050406030204" pitchFamily="18" charset="0"/>
                            </a:rPr>
                            <m:t>𝒈𝒉</m:t>
                          </m:r>
                        </m:e>
                      </m:rad>
                      <m:r>
                        <a:rPr lang="en-US" sz="1600" b="1" i="1" smtClean="0">
                          <a:latin typeface="Cambria Math" panose="02040503050406030204" pitchFamily="18" charset="0"/>
                        </a:rPr>
                        <m:t>=</m:t>
                      </m:r>
                      <m:r>
                        <a:rPr lang="en-US" sz="1600" b="1" i="1" smtClean="0">
                          <a:latin typeface="Cambria Math" panose="02040503050406030204" pitchFamily="18" charset="0"/>
                        </a:rPr>
                        <m:t>𝟑𝟎𝟕</m:t>
                      </m:r>
                      <m:f>
                        <m:fPr>
                          <m:ctrlPr>
                            <a:rPr lang="en-US" sz="1600"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m:oMathPara>
                </a14:m>
                <a:endParaRPr lang="en-US" sz="1600" dirty="0"/>
              </a:p>
              <a:p>
                <a:r>
                  <a:rPr lang="en-US" sz="1600" b="0" dirty="0"/>
                  <a:t>Energy of bullet;</a:t>
                </a:r>
              </a:p>
              <a:p>
                <a:pPr/>
                <a14:m>
                  <m:oMathPara xmlns:m="http://schemas.openxmlformats.org/officeDocument/2006/math">
                    <m:oMathParaPr>
                      <m:jc m:val="centerGroup"/>
                    </m:oMathParaPr>
                    <m:oMath xmlns:m="http://schemas.openxmlformats.org/officeDocument/2006/math">
                      <m:sSub>
                        <m:sSubPr>
                          <m:ctrlPr>
                            <a:rPr lang="en-US" sz="1600" b="1" i="1" smtClean="0">
                              <a:latin typeface="Cambria Math" panose="02040503050406030204" pitchFamily="18" charset="0"/>
                            </a:rPr>
                          </m:ctrlPr>
                        </m:sSubPr>
                        <m:e>
                          <m:r>
                            <a:rPr lang="en-US" sz="1600" b="1" i="1" smtClean="0">
                              <a:latin typeface="Cambria Math" panose="02040503050406030204" pitchFamily="18" charset="0"/>
                            </a:rPr>
                            <m:t>𝑲</m:t>
                          </m:r>
                        </m:e>
                        <m:sub>
                          <m:r>
                            <a:rPr lang="en-US" sz="1600" b="1" i="1" smtClean="0">
                              <a:latin typeface="Cambria Math" panose="02040503050406030204" pitchFamily="18" charset="0"/>
                            </a:rPr>
                            <m:t>𝒃𝒖𝒍𝒍𝒆𝒕</m:t>
                          </m:r>
                        </m:sub>
                      </m:sSub>
                      <m:r>
                        <a:rPr lang="en-US" sz="1600" b="1"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𝟏</m:t>
                          </m:r>
                        </m:num>
                        <m:den>
                          <m:r>
                            <a:rPr lang="en-US" sz="1600" i="1">
                              <a:latin typeface="Cambria Math" panose="02040503050406030204" pitchFamily="18" charset="0"/>
                            </a:rPr>
                            <m:t>𝟐</m:t>
                          </m:r>
                        </m:den>
                      </m:f>
                      <m:r>
                        <a:rPr lang="en-US" sz="1600" i="1">
                          <a:latin typeface="Cambria Math" panose="02040503050406030204" pitchFamily="18" charset="0"/>
                        </a:rPr>
                        <m:t>𝒎</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b="1" i="1" smtClean="0">
                                  <a:latin typeface="Cambria Math" panose="02040503050406030204" pitchFamily="18" charset="0"/>
                                </a:rPr>
                                <m:t>𝒗</m:t>
                              </m:r>
                            </m:e>
                            <m:sub>
                              <m:r>
                                <a:rPr lang="en-US" sz="1600" i="1">
                                  <a:latin typeface="Cambria Math" panose="02040503050406030204" pitchFamily="18" charset="0"/>
                                </a:rPr>
                                <m:t>𝒙</m:t>
                              </m:r>
                            </m:sub>
                          </m:sSub>
                        </m:e>
                        <m:sup>
                          <m:r>
                            <a:rPr lang="en-US" sz="1600" i="1">
                              <a:latin typeface="Cambria Math" panose="02040503050406030204" pitchFamily="18" charset="0"/>
                            </a:rPr>
                            <m:t>𝟐</m:t>
                          </m:r>
                        </m:sup>
                      </m:sSup>
                      <m:r>
                        <a:rPr lang="en-US" sz="1600" b="1" i="1" smtClean="0">
                          <a:latin typeface="Cambria Math" panose="02040503050406030204" pitchFamily="18" charset="0"/>
                        </a:rPr>
                        <m:t>=</m:t>
                      </m:r>
                      <m:r>
                        <a:rPr lang="en-US" sz="1600" b="1" i="1" smtClean="0">
                          <a:latin typeface="Cambria Math" panose="02040503050406030204" pitchFamily="18" charset="0"/>
                        </a:rPr>
                        <m:t>𝟐𝟑𝟔</m:t>
                      </m:r>
                      <m:r>
                        <a:rPr lang="en-US" sz="1600" b="1" i="1" smtClean="0">
                          <a:latin typeface="Cambria Math" panose="02040503050406030204" pitchFamily="18" charset="0"/>
                        </a:rPr>
                        <m:t>𝑱</m:t>
                      </m:r>
                    </m:oMath>
                  </m:oMathPara>
                </a14:m>
                <a:endParaRPr lang="en-US" sz="1600" dirty="0"/>
              </a:p>
              <a:p>
                <a:r>
                  <a:rPr lang="en-US" sz="1600" b="0" dirty="0"/>
                  <a:t>Energy of bullet and block;</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𝑲</m:t>
                          </m:r>
                        </m:e>
                        <m:sub>
                          <m:r>
                            <a:rPr lang="en-US" sz="1600" i="1">
                              <a:latin typeface="Cambria Math" panose="02040503050406030204" pitchFamily="18" charset="0"/>
                            </a:rPr>
                            <m:t>𝒃𝒖𝒍𝒍𝒆𝒕</m:t>
                          </m:r>
                        </m:sub>
                      </m:sSub>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𝟏</m:t>
                          </m:r>
                        </m:num>
                        <m:den>
                          <m:r>
                            <a:rPr lang="en-US" sz="1600" i="1">
                              <a:latin typeface="Cambria Math" panose="02040503050406030204" pitchFamily="18" charset="0"/>
                            </a:rPr>
                            <m:t>𝟐</m:t>
                          </m:r>
                        </m:den>
                      </m:f>
                      <m:d>
                        <m:dPr>
                          <m:ctrlPr>
                            <a:rPr lang="en-US" sz="1600" b="1" i="1" smtClean="0">
                              <a:latin typeface="Cambria Math" panose="02040503050406030204" pitchFamily="18" charset="0"/>
                            </a:rPr>
                          </m:ctrlPr>
                        </m:dPr>
                        <m:e>
                          <m:r>
                            <a:rPr lang="en-US" sz="1600"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𝑴</m:t>
                          </m:r>
                        </m:e>
                      </m:d>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i="1">
                                  <a:latin typeface="Cambria Math" panose="02040503050406030204" pitchFamily="18" charset="0"/>
                                </a:rPr>
                                <m:t>𝒙</m:t>
                              </m:r>
                            </m:sub>
                          </m:sSub>
                        </m:e>
                        <m:sup>
                          <m:r>
                            <a:rPr lang="en-US" sz="1600" i="1">
                              <a:latin typeface="Cambria Math" panose="02040503050406030204" pitchFamily="18" charset="0"/>
                            </a:rPr>
                            <m:t>𝟐</m:t>
                          </m:r>
                        </m:sup>
                      </m:sSup>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𝟔</m:t>
                      </m:r>
                      <m:r>
                        <a:rPr lang="en-US" sz="1600" b="1" i="1" smtClean="0">
                          <a:latin typeface="Cambria Math" panose="02040503050406030204" pitchFamily="18" charset="0"/>
                        </a:rPr>
                        <m:t>𝑱</m:t>
                      </m:r>
                    </m:oMath>
                  </m:oMathPara>
                </a14:m>
                <a:endParaRPr lang="en-US" sz="1600" dirty="0"/>
              </a:p>
            </p:txBody>
          </p:sp>
        </mc:Choice>
        <mc:Fallback xmlns="">
          <p:sp>
            <p:nvSpPr>
              <p:cNvPr id="2" name="Rectangle 1"/>
              <p:cNvSpPr>
                <a:spLocks noRot="1" noChangeAspect="1" noMove="1" noResize="1" noEditPoints="1" noAdjustHandles="1" noChangeArrowheads="1" noChangeShapeType="1" noTextEdit="1"/>
              </p:cNvSpPr>
              <p:nvPr/>
            </p:nvSpPr>
            <p:spPr>
              <a:xfrm>
                <a:off x="106326" y="2259562"/>
                <a:ext cx="8686800" cy="4598438"/>
              </a:xfrm>
              <a:prstGeom prst="rect">
                <a:avLst/>
              </a:prstGeom>
              <a:blipFill rotWithShape="0">
                <a:blip r:embed="rId2"/>
                <a:stretch>
                  <a:fillRect l="-351" t="-53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463985" y="392907"/>
            <a:ext cx="5398903" cy="198016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0"/>
            <a:ext cx="9144000" cy="1077218"/>
          </a:xfrm>
        </p:spPr>
        <p:txBody>
          <a:bodyPr/>
          <a:lstStyle/>
          <a:p>
            <a:r>
              <a:rPr lang="en-US" dirty="0"/>
              <a:t>Collision In a Horizontal Plane – </a:t>
            </a:r>
            <a:br>
              <a:rPr lang="en-US" dirty="0"/>
            </a:br>
            <a:r>
              <a:rPr lang="en-US" dirty="0"/>
              <a:t>Example 8.5</a:t>
            </a:r>
          </a:p>
        </p:txBody>
      </p:sp>
      <p:sp>
        <p:nvSpPr>
          <p:cNvPr id="9" name="Content Placeholder 8"/>
          <p:cNvSpPr>
            <a:spLocks noGrp="1"/>
          </p:cNvSpPr>
          <p:nvPr>
            <p:ph idx="1"/>
          </p:nvPr>
        </p:nvSpPr>
        <p:spPr/>
        <p:txBody>
          <a:bodyPr/>
          <a:lstStyle/>
          <a:p>
            <a:r>
              <a:rPr lang="en-US" dirty="0"/>
              <a:t>Refer to the worked example on page 227.</a:t>
            </a:r>
            <a:endParaRPr lang="en-US" b="1" baseline="-25000" dirty="0"/>
          </a:p>
        </p:txBody>
      </p:sp>
      <p:sp>
        <p:nvSpPr>
          <p:cNvPr id="10" name="Footer Placeholder 9"/>
          <p:cNvSpPr>
            <a:spLocks noGrp="1"/>
          </p:cNvSpPr>
          <p:nvPr>
            <p:ph type="ftr" sz="quarter" idx="10"/>
          </p:nvPr>
        </p:nvSpPr>
        <p:spPr/>
        <p:txBody>
          <a:bodyPr/>
          <a:lstStyle/>
          <a:p>
            <a:r>
              <a:rPr lang="en-GB" dirty="0">
                <a:solidFill>
                  <a:srgbClr val="000000"/>
                </a:solidFill>
              </a:rPr>
              <a:t>© 2016 Pearson Education, Inc.</a:t>
            </a:r>
          </a:p>
        </p:txBody>
      </p:sp>
      <p:pic>
        <p:nvPicPr>
          <p:cNvPr id="11" name="Picture 10" descr="08_07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1371600" y="1839659"/>
            <a:ext cx="6400800" cy="4646238"/>
          </a:xfrm>
          <a:prstGeom prst="rect">
            <a:avLst/>
          </a:prstGeom>
        </p:spPr>
      </p:pic>
    </p:spTree>
    <p:extLst>
      <p:ext uri="{BB962C8B-B14F-4D97-AF65-F5344CB8AC3E}">
        <p14:creationId xmlns:p14="http://schemas.microsoft.com/office/powerpoint/2010/main" val="1584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74477" y="999579"/>
            <a:ext cx="8027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Rank</a:t>
            </a: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 the following objects in order of the </a:t>
            </a:r>
            <a:r>
              <a:rPr kumimoji="0" lang="en-US" sz="2400" b="0" i="1" u="none" strike="noStrike" kern="1200" cap="none" spc="0" normalizeH="0" baseline="0" noProof="0" dirty="0">
                <a:ln>
                  <a:noFill/>
                </a:ln>
                <a:solidFill>
                  <a:srgbClr val="000000"/>
                </a:solidFill>
                <a:effectLst/>
                <a:uLnTx/>
                <a:uFillTx/>
                <a:latin typeface="Times New Roman" charset="0"/>
                <a:ea typeface="ＭＳ Ｐゴシック" charset="0"/>
                <a:cs typeface="+mn-cs"/>
              </a:rPr>
              <a:t>magnitude of the momentum </a:t>
            </a: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of the object, from largest to smallest.</a:t>
            </a:r>
          </a:p>
        </p:txBody>
      </p:sp>
      <p:sp>
        <p:nvSpPr>
          <p:cNvPr id="196611" name="Text Box 3"/>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Q-RT8.1</a:t>
            </a:r>
          </a:p>
        </p:txBody>
      </p:sp>
      <p:sp>
        <p:nvSpPr>
          <p:cNvPr id="196612" name="Text Box 4"/>
          <p:cNvSpPr txBox="1">
            <a:spLocks noChangeArrowheads="1"/>
          </p:cNvSpPr>
          <p:nvPr/>
        </p:nvSpPr>
        <p:spPr bwMode="auto">
          <a:xfrm>
            <a:off x="2317833" y="3637144"/>
            <a:ext cx="5570538"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Times" charset="0"/>
                <a:ea typeface="ＭＳ Ｐゴシック" charset="0"/>
              </a:defRPr>
            </a:lvl1pPr>
            <a:lvl2pPr marL="914400" indent="-457200">
              <a:defRPr sz="2400">
                <a:solidFill>
                  <a:schemeClr val="tx1"/>
                </a:solidFill>
                <a:latin typeface="Times" charset="0"/>
                <a:ea typeface="ＭＳ Ｐゴシック" charset="0"/>
              </a:defRPr>
            </a:lvl2pPr>
            <a:lvl3pPr marL="1371600" indent="-457200">
              <a:defRPr sz="2400">
                <a:solidFill>
                  <a:schemeClr val="tx1"/>
                </a:solidFill>
                <a:latin typeface="Times" charset="0"/>
                <a:ea typeface="ＭＳ Ｐゴシック" charset="0"/>
              </a:defRPr>
            </a:lvl3pPr>
            <a:lvl4pPr marL="1828800" indent="-457200">
              <a:defRPr sz="2400">
                <a:solidFill>
                  <a:schemeClr val="tx1"/>
                </a:solidFill>
                <a:latin typeface="Times" charset="0"/>
                <a:ea typeface="ＭＳ Ｐゴシック" charset="0"/>
              </a:defRPr>
            </a:lvl4pPr>
            <a:lvl5pPr marL="2286000" indent="-457200">
              <a:defRPr sz="2400">
                <a:solidFill>
                  <a:schemeClr val="tx1"/>
                </a:solidFill>
                <a:latin typeface="Times" charset="0"/>
                <a:ea typeface="ＭＳ Ｐゴシック" charset="0"/>
              </a:defRPr>
            </a:lvl5pPr>
            <a:lvl6pPr marL="2743200" indent="-457200" eaLnBrk="0" fontAlgn="base" hangingPunct="0">
              <a:spcBef>
                <a:spcPct val="0"/>
              </a:spcBef>
              <a:spcAft>
                <a:spcPct val="0"/>
              </a:spcAft>
              <a:defRPr sz="2400">
                <a:solidFill>
                  <a:schemeClr val="tx1"/>
                </a:solidFill>
                <a:latin typeface="Times" charset="0"/>
                <a:ea typeface="ＭＳ Ｐゴシック" charset="0"/>
              </a:defRPr>
            </a:lvl6pPr>
            <a:lvl7pPr marL="3200400" indent="-457200" eaLnBrk="0" fontAlgn="base" hangingPunct="0">
              <a:spcBef>
                <a:spcPct val="0"/>
              </a:spcBef>
              <a:spcAft>
                <a:spcPct val="0"/>
              </a:spcAft>
              <a:defRPr sz="2400">
                <a:solidFill>
                  <a:schemeClr val="tx1"/>
                </a:solidFill>
                <a:latin typeface="Times" charset="0"/>
                <a:ea typeface="ＭＳ Ｐゴシック" charset="0"/>
              </a:defRPr>
            </a:lvl7pPr>
            <a:lvl8pPr marL="3657600" indent="-457200" eaLnBrk="0" fontAlgn="base" hangingPunct="0">
              <a:spcBef>
                <a:spcPct val="0"/>
              </a:spcBef>
              <a:spcAft>
                <a:spcPct val="0"/>
              </a:spcAft>
              <a:defRPr sz="2400">
                <a:solidFill>
                  <a:schemeClr val="tx1"/>
                </a:solidFill>
                <a:latin typeface="Times" charset="0"/>
                <a:ea typeface="ＭＳ Ｐゴシック" charset="0"/>
              </a:defRPr>
            </a:lvl8pPr>
            <a:lvl9pPr marL="4114800" indent="-457200" eaLnBrk="0" fontAlgn="base" hangingPunct="0">
              <a:spcBef>
                <a:spcPct val="0"/>
              </a:spcBef>
              <a:spcAft>
                <a:spcPct val="0"/>
              </a:spcAft>
              <a:defRPr sz="2400">
                <a:solidFill>
                  <a:schemeClr val="tx1"/>
                </a:solidFill>
                <a:latin typeface="Times" charset="0"/>
                <a:ea typeface="ＭＳ Ｐゴシック" charset="0"/>
              </a:defRPr>
            </a:lvl9pPr>
          </a:lstStyle>
          <a:p>
            <a:pPr marL="457200" marR="0" lvl="0" indent="-457200" algn="l" defTabSz="914400" rtl="0" eaLnBrk="0" fontAlgn="base" latinLnBrk="0" hangingPunct="0">
              <a:lnSpc>
                <a:spcPct val="70000"/>
              </a:lnSpc>
              <a:spcBef>
                <a:spcPct val="50000"/>
              </a:spcBef>
              <a:spcAft>
                <a:spcPct val="0"/>
              </a:spcAft>
              <a:buClrTx/>
              <a:buSzTx/>
              <a:buFont typeface="Arial" charset="0"/>
              <a:buAutoNum type="alphaUcPeriod"/>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Mass = 2.0 kg, kinetic energy = 2.0 J</a:t>
            </a:r>
          </a:p>
          <a:p>
            <a:pPr marL="457200" marR="0" lvl="0" indent="-457200" algn="l" defTabSz="914400" rtl="0" eaLnBrk="0" fontAlgn="base" latinLnBrk="0" hangingPunct="0">
              <a:lnSpc>
                <a:spcPct val="70000"/>
              </a:lnSpc>
              <a:spcBef>
                <a:spcPct val="50000"/>
              </a:spcBef>
              <a:spcAft>
                <a:spcPct val="0"/>
              </a:spcAft>
              <a:buClrTx/>
              <a:buSzTx/>
              <a:buFont typeface="Arial" charset="0"/>
              <a:buAutoNum type="alphaUcPeriod"/>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Mass = 1.0 kg, kinetic energy = 2.0 J</a:t>
            </a:r>
          </a:p>
          <a:p>
            <a:pPr marL="457200" marR="0" lvl="0" indent="-457200" algn="l" defTabSz="914400" rtl="0" eaLnBrk="0" fontAlgn="base" latinLnBrk="0" hangingPunct="0">
              <a:lnSpc>
                <a:spcPct val="70000"/>
              </a:lnSpc>
              <a:spcBef>
                <a:spcPct val="50000"/>
              </a:spcBef>
              <a:spcAft>
                <a:spcPct val="0"/>
              </a:spcAft>
              <a:buClrTx/>
              <a:buSzTx/>
              <a:buFont typeface="Arial" charset="0"/>
              <a:buAutoNum type="alphaUcPeriod"/>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Mass = 2.0 kg, kinetic energy = 4.0 J</a:t>
            </a:r>
          </a:p>
          <a:p>
            <a:pPr marL="457200" marR="0" lvl="0" indent="-457200" algn="l" defTabSz="914400" rtl="0" eaLnBrk="0" fontAlgn="base" latinLnBrk="0" hangingPunct="0">
              <a:lnSpc>
                <a:spcPct val="70000"/>
              </a:lnSpc>
              <a:spcBef>
                <a:spcPct val="50000"/>
              </a:spcBef>
              <a:spcAft>
                <a:spcPct val="0"/>
              </a:spcAft>
              <a:buClrTx/>
              <a:buSzTx/>
              <a:buFont typeface="Arial" charset="0"/>
              <a:buAutoNum type="alphaUcPeriod"/>
              <a:tabLst/>
              <a:defRPr/>
            </a:pPr>
            <a:r>
              <a:rPr kumimoji="0" lang="en-US" sz="2400" b="0" i="0" u="none" strike="noStrike" kern="1200" cap="none" spc="0" normalizeH="0" baseline="0" noProof="0" dirty="0">
                <a:ln>
                  <a:noFill/>
                </a:ln>
                <a:solidFill>
                  <a:srgbClr val="000000"/>
                </a:solidFill>
                <a:effectLst/>
                <a:uLnTx/>
                <a:uFillTx/>
                <a:latin typeface="Times New Roman" charset="0"/>
                <a:ea typeface="ＭＳ Ｐゴシック" charset="0"/>
                <a:cs typeface="+mn-cs"/>
              </a:rPr>
              <a:t>Mass = 4.0 kg, kinetic energy = 4.0 J</a:t>
            </a:r>
          </a:p>
        </p:txBody>
      </p:sp>
      <p:sp>
        <p:nvSpPr>
          <p:cNvPr id="2" name="TextBox 1"/>
          <p:cNvSpPr txBox="1"/>
          <p:nvPr/>
        </p:nvSpPr>
        <p:spPr>
          <a:xfrm flipH="1">
            <a:off x="3279871" y="113723"/>
            <a:ext cx="3274351" cy="584775"/>
          </a:xfrm>
          <a:prstGeom prst="rect">
            <a:avLst/>
          </a:prstGeom>
          <a:noFill/>
        </p:spPr>
        <p:txBody>
          <a:bodyPr wrap="square" rtlCol="0">
            <a:spAutoFit/>
          </a:bodyPr>
          <a:lstStyle/>
          <a:p>
            <a:r>
              <a:rPr lang="en-US" sz="3200" dirty="0">
                <a:solidFill>
                  <a:srgbClr val="FF0000"/>
                </a:solidFill>
              </a:rPr>
              <a:t>Clicker question</a:t>
            </a:r>
          </a:p>
        </p:txBody>
      </p:sp>
      <p:sp>
        <p:nvSpPr>
          <p:cNvPr id="3" name="TextBox 2"/>
          <p:cNvSpPr txBox="1"/>
          <p:nvPr/>
        </p:nvSpPr>
        <p:spPr>
          <a:xfrm>
            <a:off x="1282148" y="5824330"/>
            <a:ext cx="6606223" cy="461665"/>
          </a:xfrm>
          <a:prstGeom prst="rect">
            <a:avLst/>
          </a:prstGeom>
          <a:noFill/>
        </p:spPr>
        <p:txBody>
          <a:bodyPr wrap="square" rtlCol="0">
            <a:spAutoFit/>
          </a:bodyPr>
          <a:lstStyle/>
          <a:p>
            <a:r>
              <a:rPr lang="en-US" dirty="0"/>
              <a:t>a)ABCD         b)DCBA        </a:t>
            </a:r>
            <a:r>
              <a:rPr lang="en-US" dirty="0">
                <a:solidFill>
                  <a:srgbClr val="FF0000"/>
                </a:solidFill>
              </a:rPr>
              <a:t>c</a:t>
            </a:r>
            <a:r>
              <a:rPr lang="en-US" dirty="0"/>
              <a:t>)DCAB      d)ABDC</a:t>
            </a:r>
          </a:p>
        </p:txBody>
      </p:sp>
      <p:sp>
        <p:nvSpPr>
          <p:cNvPr id="4" name="TextBox 3">
            <a:extLst>
              <a:ext uri="{FF2B5EF4-FFF2-40B4-BE49-F238E27FC236}">
                <a16:creationId xmlns:a16="http://schemas.microsoft.com/office/drawing/2014/main" id="{0314EE04-908C-4E7E-8F19-A069B455B461}"/>
              </a:ext>
            </a:extLst>
          </p:cNvPr>
          <p:cNvSpPr txBox="1"/>
          <p:nvPr/>
        </p:nvSpPr>
        <p:spPr>
          <a:xfrm>
            <a:off x="991401" y="2096893"/>
            <a:ext cx="7757963" cy="769441"/>
          </a:xfrm>
          <a:prstGeom prst="rect">
            <a:avLst/>
          </a:prstGeom>
          <a:noFill/>
        </p:spPr>
        <p:txBody>
          <a:bodyPr wrap="square" rtlCol="0">
            <a:spAutoFit/>
          </a:bodyPr>
          <a:lstStyle/>
          <a:p>
            <a:r>
              <a:rPr lang="en-US" dirty="0">
                <a:solidFill>
                  <a:srgbClr val="FF0000"/>
                </a:solidFill>
              </a:rPr>
              <a:t>K= p</a:t>
            </a:r>
            <a:r>
              <a:rPr lang="en-US" baseline="30000" dirty="0">
                <a:solidFill>
                  <a:srgbClr val="FF0000"/>
                </a:solidFill>
              </a:rPr>
              <a:t>2</a:t>
            </a:r>
            <a:r>
              <a:rPr lang="en-US" dirty="0">
                <a:solidFill>
                  <a:srgbClr val="FF0000"/>
                </a:solidFill>
              </a:rPr>
              <a:t> /2m    </a:t>
            </a:r>
            <a:r>
              <a:rPr lang="en-US" sz="2000" dirty="0">
                <a:solidFill>
                  <a:srgbClr val="FF0000"/>
                </a:solidFill>
              </a:rPr>
              <a:t>for the same magnitude of momentum p, the one with the smaller mass m has more kinetic energy K</a:t>
            </a:r>
          </a:p>
        </p:txBody>
      </p:sp>
      <p:sp>
        <p:nvSpPr>
          <p:cNvPr id="6" name="TextBox 5">
            <a:extLst>
              <a:ext uri="{FF2B5EF4-FFF2-40B4-BE49-F238E27FC236}">
                <a16:creationId xmlns:a16="http://schemas.microsoft.com/office/drawing/2014/main" id="{7FBE9927-2F65-96AB-D70D-DA920AA6B6E6}"/>
              </a:ext>
            </a:extLst>
          </p:cNvPr>
          <p:cNvSpPr txBox="1"/>
          <p:nvPr/>
        </p:nvSpPr>
        <p:spPr>
          <a:xfrm>
            <a:off x="563418" y="3870036"/>
            <a:ext cx="1514764" cy="830997"/>
          </a:xfrm>
          <a:prstGeom prst="rect">
            <a:avLst/>
          </a:prstGeom>
          <a:noFill/>
        </p:spPr>
        <p:txBody>
          <a:bodyPr wrap="square" rtlCol="0">
            <a:spAutoFit/>
          </a:bodyPr>
          <a:lstStyle/>
          <a:p>
            <a:r>
              <a:rPr lang="en-US" dirty="0">
                <a:solidFill>
                  <a:srgbClr val="FF0000"/>
                </a:solidFill>
              </a:rPr>
              <a:t>K= p</a:t>
            </a:r>
            <a:r>
              <a:rPr lang="en-US" baseline="30000" dirty="0">
                <a:solidFill>
                  <a:srgbClr val="FF0000"/>
                </a:solidFill>
              </a:rPr>
              <a:t>2</a:t>
            </a:r>
            <a:r>
              <a:rPr lang="en-US" dirty="0">
                <a:solidFill>
                  <a:srgbClr val="FF0000"/>
                </a:solidFill>
              </a:rPr>
              <a:t> /2m = ½ mv </a:t>
            </a:r>
            <a:r>
              <a:rPr lang="en-US" baseline="30000" dirty="0">
                <a:solidFill>
                  <a:srgbClr val="FF0000"/>
                </a:solidFill>
              </a:rPr>
              <a:t>2</a:t>
            </a:r>
            <a:endParaRPr lang="en-US" dirty="0"/>
          </a:p>
        </p:txBody>
      </p:sp>
    </p:spTree>
    <p:extLst>
      <p:ext uri="{BB962C8B-B14F-4D97-AF65-F5344CB8AC3E}">
        <p14:creationId xmlns:p14="http://schemas.microsoft.com/office/powerpoint/2010/main" val="1373325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700088" y="339725"/>
            <a:ext cx="1274762" cy="477838"/>
          </a:xfrm>
          <a:prstGeom prst="rect">
            <a:avLst/>
          </a:prstGeom>
          <a:solidFill>
            <a:schemeClr val="bg1"/>
          </a:solidFill>
          <a:ln w="9525" algn="ctr">
            <a:solidFill>
              <a:schemeClr val="bg1"/>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5" name="Rectangle 4"/>
              <p:cNvSpPr/>
              <p:nvPr/>
            </p:nvSpPr>
            <p:spPr>
              <a:xfrm>
                <a:off x="0" y="2500136"/>
                <a:ext cx="9144000" cy="3530197"/>
              </a:xfrm>
              <a:prstGeom prst="rect">
                <a:avLst/>
              </a:prstGeom>
            </p:spPr>
            <p:txBody>
              <a:bodyPr wrap="square">
                <a:spAutoFit/>
              </a:bodyPr>
              <a:lstStyle/>
              <a:p>
                <a:r>
                  <a:rPr lang="en-US" sz="1600" b="0" dirty="0">
                    <a:latin typeface="Cambria Math" panose="02040503050406030204" pitchFamily="18" charset="0"/>
                  </a:rPr>
                  <a:t>A bullet is fired into a wooden block, which slides to a certain distance and then comes to rest due to friction.       What is the velocity of the bullet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𝒙</m:t>
                        </m:r>
                      </m:sub>
                    </m:sSub>
                  </m:oMath>
                </a14:m>
                <a:r>
                  <a:rPr lang="en-US" sz="1600" b="0" dirty="0">
                    <a:latin typeface="Cambria Math" panose="02040503050406030204" pitchFamily="18" charset="0"/>
                  </a:rPr>
                  <a:t> ?</a:t>
                </a:r>
              </a:p>
              <a:p>
                <a:r>
                  <a:rPr lang="en-US" sz="1600" b="0" dirty="0"/>
                  <a:t>(Given </a:t>
                </a:r>
                <a14:m>
                  <m:oMath xmlns:m="http://schemas.openxmlformats.org/officeDocument/2006/math">
                    <m:r>
                      <a:rPr lang="en-US" sz="1600" i="1" smtClean="0">
                        <a:latin typeface="Cambria Math" panose="02040503050406030204" pitchFamily="18" charset="0"/>
                        <a:ea typeface="Cambria Math" panose="02040503050406030204" pitchFamily="18" charset="0"/>
                      </a:rPr>
                      <m:t>𝝁</m:t>
                    </m:r>
                    <m:r>
                      <a:rPr lang="en-US" sz="1600" i="1">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𝟐</m:t>
                    </m:r>
                  </m:oMath>
                </a14:m>
                <a:r>
                  <a:rPr lang="en-US" sz="1600" b="0" dirty="0"/>
                  <a:t>, </a:t>
                </a:r>
                <a14:m>
                  <m:oMath xmlns:m="http://schemas.openxmlformats.org/officeDocument/2006/math">
                    <m:r>
                      <a:rPr lang="en-US" sz="1600"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𝟎𝟎𝟓</m:t>
                    </m:r>
                    <m:r>
                      <a:rPr lang="en-US" sz="1600" b="1" i="1" smtClean="0">
                        <a:latin typeface="Cambria Math" panose="02040503050406030204" pitchFamily="18" charset="0"/>
                      </a:rPr>
                      <m:t>𝒌𝒈</m:t>
                    </m:r>
                  </m:oMath>
                </a14:m>
                <a:r>
                  <a:rPr lang="en-US" sz="1600" b="0" dirty="0"/>
                  <a:t>, </a:t>
                </a:r>
                <a14:m>
                  <m:oMath xmlns:m="http://schemas.openxmlformats.org/officeDocument/2006/math">
                    <m:r>
                      <a:rPr lang="en-US" sz="1600" b="1" i="1" smtClean="0">
                        <a:latin typeface="Cambria Math" panose="02040503050406030204" pitchFamily="18" charset="0"/>
                        <a:ea typeface="Cambria Math" panose="02040503050406030204" pitchFamily="18" charset="0"/>
                      </a:rPr>
                      <m:t>𝒉</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𝟎</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𝟐𝟑</m:t>
                    </m:r>
                    <m:r>
                      <a:rPr lang="en-US" sz="1600" b="1" i="1" smtClean="0">
                        <a:latin typeface="Cambria Math" panose="02040503050406030204" pitchFamily="18" charset="0"/>
                        <a:ea typeface="Cambria Math" panose="02040503050406030204" pitchFamily="18" charset="0"/>
                      </a:rPr>
                      <m:t>𝒎</m:t>
                    </m:r>
                  </m:oMath>
                </a14:m>
                <a:r>
                  <a:rPr lang="en-US" sz="1600" b="0" dirty="0"/>
                  <a:t> and </a:t>
                </a:r>
                <a14:m>
                  <m:oMath xmlns:m="http://schemas.openxmlformats.org/officeDocument/2006/math">
                    <m:r>
                      <a:rPr lang="en-US" sz="1600" b="1" i="1" smtClean="0">
                        <a:latin typeface="Cambria Math" panose="02040503050406030204" pitchFamily="18" charset="0"/>
                      </a:rPr>
                      <m:t>𝑴</m:t>
                    </m:r>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𝒌𝒈</m:t>
                    </m:r>
                  </m:oMath>
                </a14:m>
                <a:r>
                  <a:rPr lang="en-US" sz="1600" b="0" dirty="0"/>
                  <a:t>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𝑽</m:t>
                        </m:r>
                      </m:e>
                      <m:sub>
                        <m:r>
                          <a:rPr lang="en-US" sz="1600" i="1">
                            <a:latin typeface="Cambria Math" panose="02040503050406030204" pitchFamily="18" charset="0"/>
                          </a:rPr>
                          <m:t>𝒙</m:t>
                        </m:r>
                      </m:sub>
                    </m:sSub>
                  </m:oMath>
                </a14:m>
                <a:r>
                  <a:rPr lang="en-US" sz="1600" b="0" dirty="0"/>
                  <a:t>=velocity of (</a:t>
                </a:r>
                <a:r>
                  <a:rPr lang="en-US" sz="1600" b="0" dirty="0" err="1"/>
                  <a:t>M+m</a:t>
                </a:r>
                <a:r>
                  <a:rPr lang="en-US" sz="1600" b="0" dirty="0"/>
                  <a:t>) right after the collision</a:t>
                </a:r>
              </a:p>
              <a:p>
                <a:endParaRPr lang="en-US" sz="1600" b="0" dirty="0"/>
              </a:p>
              <a:p>
                <a:r>
                  <a:rPr lang="en-US" sz="1600" b="0" dirty="0"/>
                  <a:t>Momentum conservation.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𝒘</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oMath>
                </a14:m>
                <a:r>
                  <a:rPr lang="en-US" sz="1600" b="0" dirty="0"/>
                  <a:t>)</a:t>
                </a:r>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𝒎</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𝒙</m:t>
                          </m:r>
                        </m:sub>
                      </m:sSub>
                      <m:r>
                        <a:rPr lang="en-US" sz="1600" i="1">
                          <a:latin typeface="Cambria Math" panose="02040503050406030204" pitchFamily="18" charset="0"/>
                        </a:rPr>
                        <m:t>+</m:t>
                      </m:r>
                      <m:r>
                        <a:rPr lang="en-US" sz="1600" b="1" i="1" smtClean="0">
                          <a:latin typeface="Cambria Math" panose="02040503050406030204" pitchFamily="18" charset="0"/>
                        </a:rPr>
                        <m:t>𝑴</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𝒘</m:t>
                          </m:r>
                        </m:sub>
                      </m:sSub>
                      <m:r>
                        <a:rPr lang="en-US" sz="1600" i="1">
                          <a:latin typeface="Cambria Math" panose="02040503050406030204" pitchFamily="18" charset="0"/>
                        </a:rPr>
                        <m:t>=</m:t>
                      </m:r>
                      <m:r>
                        <a:rPr lang="en-US" sz="1600" b="1" i="1" smtClean="0">
                          <a:latin typeface="Cambria Math" panose="02040503050406030204" pitchFamily="18" charset="0"/>
                        </a:rPr>
                        <m:t>(</m:t>
                      </m:r>
                      <m:r>
                        <a:rPr lang="en-US" sz="1600" b="1" i="1" smtClean="0">
                          <a:latin typeface="Cambria Math" panose="02040503050406030204" pitchFamily="18" charset="0"/>
                        </a:rPr>
                        <m:t>𝒎</m:t>
                      </m:r>
                      <m:r>
                        <a:rPr lang="en-US" sz="1600" i="1">
                          <a:latin typeface="Cambria Math" panose="02040503050406030204" pitchFamily="18" charset="0"/>
                        </a:rPr>
                        <m:t>+</m:t>
                      </m:r>
                      <m:r>
                        <a:rPr lang="en-US" sz="1600" b="1" i="1" smtClean="0">
                          <a:latin typeface="Cambria Math" panose="02040503050406030204" pitchFamily="18" charset="0"/>
                        </a:rPr>
                        <m:t>𝑴</m:t>
                      </m:r>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oMath>
                  </m:oMathPara>
                </a14:m>
                <a:endParaRPr lang="en-US" sz="1600" b="0" dirty="0">
                  <a:latin typeface="Cambria Math" panose="02040503050406030204" pitchFamily="18" charset="0"/>
                </a:endParaRPr>
              </a:p>
              <a:p>
                <a:r>
                  <a:rPr lang="en-US" sz="1600" b="0" dirty="0">
                    <a:ea typeface="Cambria Math" panose="02040503050406030204" pitchFamily="18" charset="0"/>
                  </a:rPr>
                  <a:t>			</a:t>
                </a:r>
                <a14:m>
                  <m:oMath xmlns:m="http://schemas.openxmlformats.org/officeDocument/2006/math">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𝒙</m:t>
                        </m:r>
                      </m:sub>
                    </m:sSub>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𝑴</m:t>
                        </m:r>
                      </m:num>
                      <m:den>
                        <m:r>
                          <a:rPr lang="en-US" sz="1600" b="1" i="1" smtClean="0">
                            <a:latin typeface="Cambria Math" panose="02040503050406030204" pitchFamily="18" charset="0"/>
                          </a:rPr>
                          <m:t>𝒎</m:t>
                        </m:r>
                      </m:den>
                    </m:f>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oMath>
                </a14:m>
                <a:r>
                  <a:rPr lang="en-US" sz="1600" b="0" dirty="0">
                    <a:latin typeface="Cambria Math" panose="02040503050406030204" pitchFamily="18" charset="0"/>
                  </a:rPr>
                  <a:t>  and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𝑭</m:t>
                        </m:r>
                      </m:e>
                      <m:sub>
                        <m:r>
                          <a:rPr lang="en-US" sz="1600" b="1" i="1" smtClean="0">
                            <a:latin typeface="Cambria Math" panose="02040503050406030204" pitchFamily="18" charset="0"/>
                            <a:ea typeface="Cambria Math" panose="02040503050406030204" pitchFamily="18" charset="0"/>
                          </a:rPr>
                          <m:t>𝑵</m:t>
                        </m:r>
                      </m:sub>
                    </m:sSub>
                    <m:r>
                      <a:rPr lang="en-US" sz="1600" b="1" i="0"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𝝁</m:t>
                    </m:r>
                    <m:d>
                      <m:dPr>
                        <m:ctrlPr>
                          <a:rPr lang="en-US" sz="1600" i="1">
                            <a:latin typeface="Cambria Math" panose="02040503050406030204" pitchFamily="18" charset="0"/>
                          </a:rPr>
                        </m:ctrlPr>
                      </m:dPr>
                      <m:e>
                        <m:r>
                          <a:rPr lang="en-US" sz="1600" i="1">
                            <a:latin typeface="Cambria Math" panose="02040503050406030204" pitchFamily="18" charset="0"/>
                          </a:rPr>
                          <m:t>𝒎</m:t>
                        </m:r>
                        <m:r>
                          <a:rPr lang="en-US" sz="1600" i="1">
                            <a:latin typeface="Cambria Math" panose="02040503050406030204" pitchFamily="18" charset="0"/>
                          </a:rPr>
                          <m:t>+</m:t>
                        </m:r>
                        <m:r>
                          <a:rPr lang="en-US" sz="1600" i="1">
                            <a:latin typeface="Cambria Math" panose="02040503050406030204" pitchFamily="18" charset="0"/>
                          </a:rPr>
                          <m:t>𝑴</m:t>
                        </m:r>
                      </m:e>
                    </m:d>
                    <m:r>
                      <a:rPr lang="en-US" sz="1600" i="1">
                        <a:latin typeface="Cambria Math" panose="02040503050406030204" pitchFamily="18" charset="0"/>
                      </a:rPr>
                      <m:t>𝒈</m:t>
                    </m:r>
                  </m:oMath>
                </a14:m>
                <a:endParaRPr lang="en-US" sz="1600" b="0" dirty="0">
                  <a:latin typeface="Cambria Math" panose="02040503050406030204" pitchFamily="18" charset="0"/>
                </a:endParaRPr>
              </a:p>
              <a:p>
                <a:r>
                  <a:rPr lang="en-US" sz="1600" b="0" dirty="0"/>
                  <a:t>Conservation of energy.</a:t>
                </a:r>
              </a:p>
              <a:p>
                <a:r>
                  <a:rPr lang="en-US" sz="1600" b="0" dirty="0"/>
                  <a:t>		</a:t>
                </a:r>
                <a14:m>
                  <m:oMath xmlns:m="http://schemas.openxmlformats.org/officeDocument/2006/math">
                    <m:f>
                      <m:fPr>
                        <m:ctrlPr>
                          <a:rPr lang="en-US"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𝟐</m:t>
                        </m:r>
                      </m:den>
                    </m:f>
                    <m:d>
                      <m:dPr>
                        <m:ctrlPr>
                          <a:rPr lang="en-US" sz="1600" i="1" smtClean="0">
                            <a:latin typeface="Cambria Math" panose="02040503050406030204" pitchFamily="18" charset="0"/>
                          </a:rPr>
                        </m:ctrlPr>
                      </m:dPr>
                      <m:e>
                        <m:r>
                          <a:rPr lang="en-US" sz="1600" b="1" i="1" smtClean="0">
                            <a:latin typeface="Cambria Math" panose="02040503050406030204" pitchFamily="18" charset="0"/>
                          </a:rPr>
                          <m:t>𝑴</m:t>
                        </m:r>
                        <m:r>
                          <a:rPr lang="en-US" sz="1600" b="1" i="1" smtClean="0">
                            <a:latin typeface="Cambria Math" panose="02040503050406030204" pitchFamily="18" charset="0"/>
                          </a:rPr>
                          <m:t>+</m:t>
                        </m:r>
                        <m:r>
                          <a:rPr lang="en-US" sz="1600" b="1" i="1">
                            <a:latin typeface="Cambria Math" panose="02040503050406030204" pitchFamily="18" charset="0"/>
                          </a:rPr>
                          <m:t>𝒎</m:t>
                        </m:r>
                      </m:e>
                    </m:d>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b="1" i="1" smtClean="0">
                                <a:latin typeface="Cambria Math" panose="02040503050406030204" pitchFamily="18" charset="0"/>
                              </a:rPr>
                              <m:t>𝑽</m:t>
                            </m:r>
                          </m:e>
                          <m:sub>
                            <m:r>
                              <a:rPr lang="en-US" sz="1600" b="1" i="1" smtClean="0">
                                <a:latin typeface="Cambria Math" panose="02040503050406030204" pitchFamily="18" charset="0"/>
                              </a:rPr>
                              <m:t>𝒙</m:t>
                            </m:r>
                          </m:sub>
                        </m:sSub>
                      </m:e>
                      <m:sup>
                        <m:r>
                          <a:rPr lang="en-US" sz="1600" b="1" i="1">
                            <a:latin typeface="Cambria Math" panose="02040503050406030204" pitchFamily="18" charset="0"/>
                          </a:rPr>
                          <m:t>𝟐</m:t>
                        </m:r>
                      </m:sup>
                    </m:sSup>
                    <m:r>
                      <a:rPr lang="en-US" sz="1600" b="1" i="1" smtClean="0">
                        <a:latin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𝑭</m:t>
                        </m:r>
                      </m:e>
                      <m:sub>
                        <m:r>
                          <a:rPr lang="en-US" sz="1600" i="1">
                            <a:latin typeface="Cambria Math" panose="02040503050406030204" pitchFamily="18" charset="0"/>
                            <a:ea typeface="Cambria Math" panose="02040503050406030204" pitchFamily="18" charset="0"/>
                          </a:rPr>
                          <m:t>𝑵</m:t>
                        </m:r>
                      </m:sub>
                    </m:sSub>
                    <m:r>
                      <a:rPr lang="en-US" sz="1600" b="1" i="1" smtClean="0">
                        <a:latin typeface="Cambria Math" panose="02040503050406030204" pitchFamily="18" charset="0"/>
                        <a:ea typeface="Cambria Math" panose="02040503050406030204" pitchFamily="18" charset="0"/>
                      </a:rPr>
                      <m:t>𝒉</m:t>
                    </m:r>
                    <m:r>
                      <a:rPr lang="en-US" sz="160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𝝁</m:t>
                    </m:r>
                    <m:d>
                      <m:dPr>
                        <m:ctrlPr>
                          <a:rPr lang="en-US" sz="1600" i="1" smtClean="0">
                            <a:latin typeface="Cambria Math" panose="02040503050406030204" pitchFamily="18" charset="0"/>
                          </a:rPr>
                        </m:ctrlPr>
                      </m:dPr>
                      <m:e>
                        <m:r>
                          <a:rPr lang="en-US" sz="1600" b="1"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𝑴</m:t>
                        </m:r>
                      </m:e>
                    </m:d>
                    <m:r>
                      <a:rPr lang="en-US" sz="1600" b="1" i="1" smtClean="0">
                        <a:latin typeface="Cambria Math" panose="02040503050406030204" pitchFamily="18" charset="0"/>
                      </a:rPr>
                      <m:t>𝒈𝒉</m:t>
                    </m:r>
                  </m:oMath>
                </a14:m>
                <a:endParaRPr lang="en-US" sz="1600" dirty="0"/>
              </a:p>
              <a:p>
                <a:r>
                  <a:rPr lang="en-US" sz="1600" dirty="0">
                    <a:latin typeface="Cambria Math" panose="02040503050406030204" pitchFamily="18" charset="0"/>
                    <a:sym typeface="Wingdings" panose="05000000000000000000" pitchFamily="2" charset="2"/>
                  </a:rPr>
                  <a:t>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𝑽</m:t>
                        </m:r>
                      </m:e>
                      <m:sub>
                        <m:r>
                          <a:rPr lang="en-US" sz="1600" b="1" i="1">
                            <a:latin typeface="Cambria Math" panose="02040503050406030204" pitchFamily="18" charset="0"/>
                          </a:rPr>
                          <m:t>𝒙</m:t>
                        </m:r>
                      </m:sub>
                    </m:sSub>
                    <m:r>
                      <a:rPr lang="en-US" sz="1600" b="1"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r>
                          <a:rPr lang="en-US" sz="1600" b="1" i="1" smtClean="0">
                            <a:latin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𝝁</m:t>
                        </m:r>
                        <m:r>
                          <a:rPr lang="en-US" sz="1600" b="1" i="1" smtClean="0">
                            <a:latin typeface="Cambria Math" panose="02040503050406030204" pitchFamily="18" charset="0"/>
                          </a:rPr>
                          <m:t>𝒈𝒉</m:t>
                        </m:r>
                      </m:e>
                    </m:rad>
                  </m:oMath>
                </a14:m>
                <a:endParaRPr lang="en-US" sz="1600" dirty="0"/>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b="1" i="1">
                              <a:latin typeface="Cambria Math" panose="02040503050406030204" pitchFamily="18" charset="0"/>
                            </a:rPr>
                            <m:t>𝒗</m:t>
                          </m:r>
                        </m:e>
                        <m:sub>
                          <m:r>
                            <a:rPr lang="en-US" sz="1600" b="1" i="1">
                              <a:latin typeface="Cambria Math" panose="02040503050406030204" pitchFamily="18" charset="0"/>
                            </a:rPr>
                            <m:t>𝒙</m:t>
                          </m:r>
                        </m:sub>
                      </m:sSub>
                      <m:r>
                        <a:rPr lang="en-US" sz="1600" b="1" i="1">
                          <a:latin typeface="Cambria Math" panose="02040503050406030204" pitchFamily="18" charset="0"/>
                        </a:rPr>
                        <m:t>=</m:t>
                      </m:r>
                      <m:f>
                        <m:fPr>
                          <m:ctrlPr>
                            <a:rPr lang="en-US" sz="1600" i="1">
                              <a:latin typeface="Cambria Math" panose="02040503050406030204" pitchFamily="18" charset="0"/>
                            </a:rPr>
                          </m:ctrlPr>
                        </m:fPr>
                        <m:num>
                          <m:r>
                            <a:rPr lang="en-US" sz="1600" b="1" i="1">
                              <a:latin typeface="Cambria Math" panose="02040503050406030204" pitchFamily="18" charset="0"/>
                            </a:rPr>
                            <m:t>𝒎</m:t>
                          </m:r>
                          <m:r>
                            <a:rPr lang="en-US" sz="1600" b="1" i="1">
                              <a:latin typeface="Cambria Math" panose="02040503050406030204" pitchFamily="18" charset="0"/>
                            </a:rPr>
                            <m:t>+</m:t>
                          </m:r>
                          <m:r>
                            <a:rPr lang="en-US" sz="1600" b="1" i="1">
                              <a:latin typeface="Cambria Math" panose="02040503050406030204" pitchFamily="18" charset="0"/>
                            </a:rPr>
                            <m:t>𝑴</m:t>
                          </m:r>
                        </m:num>
                        <m:den>
                          <m:r>
                            <a:rPr lang="en-US" sz="1600" b="1" i="1">
                              <a:latin typeface="Cambria Math" panose="02040503050406030204" pitchFamily="18" charset="0"/>
                            </a:rPr>
                            <m:t>𝒎</m:t>
                          </m:r>
                        </m:den>
                      </m:f>
                      <m:rad>
                        <m:radPr>
                          <m:degHide m:val="on"/>
                          <m:ctrlPr>
                            <a:rPr lang="en-US" sz="1600" i="1">
                              <a:latin typeface="Cambria Math" panose="02040503050406030204" pitchFamily="18" charset="0"/>
                            </a:rPr>
                          </m:ctrlPr>
                        </m:radPr>
                        <m:deg/>
                        <m:e>
                          <m:r>
                            <a:rPr lang="en-US" sz="1600" b="1" i="1">
                              <a:latin typeface="Cambria Math" panose="02040503050406030204" pitchFamily="18" charset="0"/>
                            </a:rPr>
                            <m:t>𝟐</m:t>
                          </m:r>
                          <m:r>
                            <a:rPr lang="en-US" sz="1600" b="1" i="1" smtClean="0">
                              <a:latin typeface="Cambria Math" panose="02040503050406030204" pitchFamily="18" charset="0"/>
                              <a:ea typeface="Cambria Math" panose="02040503050406030204" pitchFamily="18" charset="0"/>
                            </a:rPr>
                            <m:t>𝝁</m:t>
                          </m:r>
                          <m:r>
                            <a:rPr lang="en-US" sz="1600" b="1" i="1">
                              <a:latin typeface="Cambria Math" panose="02040503050406030204" pitchFamily="18" charset="0"/>
                            </a:rPr>
                            <m:t>𝒈𝒉</m:t>
                          </m:r>
                        </m:e>
                      </m:rad>
                      <m:r>
                        <a:rPr lang="en-US" sz="1600" b="1" i="1" smtClean="0">
                          <a:latin typeface="Cambria Math" panose="02040503050406030204" pitchFamily="18" charset="0"/>
                        </a:rPr>
                        <m:t>=</m:t>
                      </m:r>
                      <m:r>
                        <a:rPr lang="en-US" sz="1600" b="1" i="1" smtClean="0">
                          <a:latin typeface="Cambria Math" panose="02040503050406030204" pitchFamily="18" charset="0"/>
                        </a:rPr>
                        <m:t>𝟐𝟐𝟗</m:t>
                      </m:r>
                      <m:f>
                        <m:fPr>
                          <m:ctrlPr>
                            <a:rPr lang="en-US" sz="1600"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0" y="2500136"/>
                <a:ext cx="9144000" cy="3530197"/>
              </a:xfrm>
              <a:prstGeom prst="rect">
                <a:avLst/>
              </a:prstGeom>
              <a:blipFill rotWithShape="0">
                <a:blip r:embed="rId2"/>
                <a:stretch>
                  <a:fillRect l="-333" t="-691"/>
                </a:stretch>
              </a:blipFill>
            </p:spPr>
            <p:txBody>
              <a:bodyPr/>
              <a:lstStyle/>
              <a:p>
                <a:r>
                  <a:rPr lang="en-US">
                    <a:noFill/>
                  </a:rPr>
                  <a:t> </a:t>
                </a:r>
              </a:p>
            </p:txBody>
          </p:sp>
        </mc:Fallback>
      </mc:AlternateContent>
      <p:pic>
        <p:nvPicPr>
          <p:cNvPr id="2" name="Picture 1"/>
          <p:cNvPicPr>
            <a:picLocks noChangeAspect="1"/>
          </p:cNvPicPr>
          <p:nvPr/>
        </p:nvPicPr>
        <p:blipFill>
          <a:blip r:embed="rId3"/>
          <a:stretch>
            <a:fillRect/>
          </a:stretch>
        </p:blipFill>
        <p:spPr>
          <a:xfrm>
            <a:off x="1726276" y="339725"/>
            <a:ext cx="6324427" cy="158410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310" y="2436255"/>
            <a:ext cx="3542931" cy="4423504"/>
          </a:xfrm>
          <a:prstGeom prst="rect">
            <a:avLst/>
          </a:prstGeom>
        </p:spPr>
      </p:pic>
      <p:sp>
        <p:nvSpPr>
          <p:cNvPr id="40964" name="Rectangle 3"/>
          <p:cNvSpPr>
            <a:spLocks noChangeArrowheads="1"/>
          </p:cNvSpPr>
          <p:nvPr/>
        </p:nvSpPr>
        <p:spPr bwMode="auto">
          <a:xfrm>
            <a:off x="808038" y="282575"/>
            <a:ext cx="2149475" cy="457200"/>
          </a:xfrm>
          <a:prstGeom prst="rect">
            <a:avLst/>
          </a:prstGeom>
          <a:solidFill>
            <a:schemeClr val="bg1"/>
          </a:solidFill>
          <a:ln w="9525" algn="ctr">
            <a:solidFill>
              <a:schemeClr val="bg1"/>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0965" name="TextBox 4"/>
          <p:cNvSpPr txBox="1">
            <a:spLocks noChangeArrowheads="1"/>
          </p:cNvSpPr>
          <p:nvPr/>
        </p:nvSpPr>
        <p:spPr bwMode="auto">
          <a:xfrm>
            <a:off x="2528888" y="184150"/>
            <a:ext cx="415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Example 8.8 Accident analysis</a:t>
            </a:r>
          </a:p>
        </p:txBody>
      </p:sp>
      <p:sp>
        <p:nvSpPr>
          <p:cNvPr id="40966" name="Rectangle 7"/>
          <p:cNvSpPr>
            <a:spLocks noChangeArrowheads="1"/>
          </p:cNvSpPr>
          <p:nvPr/>
        </p:nvSpPr>
        <p:spPr bwMode="auto">
          <a:xfrm>
            <a:off x="2616200" y="1508125"/>
            <a:ext cx="1246188" cy="1555750"/>
          </a:xfrm>
          <a:prstGeom prst="rect">
            <a:avLst/>
          </a:prstGeom>
          <a:solidFill>
            <a:schemeClr val="bg1"/>
          </a:solidFill>
          <a:ln w="9525" algn="ctr">
            <a:solidFill>
              <a:schemeClr val="bg1"/>
            </a:solidFill>
            <a:round/>
            <a:headEnd/>
            <a:tailEnd/>
          </a:ln>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9" name="Rectangle 8"/>
              <p:cNvSpPr/>
              <p:nvPr/>
            </p:nvSpPr>
            <p:spPr>
              <a:xfrm>
                <a:off x="2412274" y="739775"/>
                <a:ext cx="6520737" cy="4530664"/>
              </a:xfrm>
              <a:prstGeom prst="rect">
                <a:avLst/>
              </a:prstGeom>
            </p:spPr>
            <p:txBody>
              <a:bodyPr wrap="square">
                <a:spAutoFit/>
              </a:bodyPr>
              <a:lstStyle/>
              <a:p>
                <a:r>
                  <a:rPr lang="en-US" sz="1600" b="0" dirty="0">
                    <a:latin typeface="Cambria Math" panose="02040503050406030204" pitchFamily="18" charset="0"/>
                  </a:rPr>
                  <a:t>Conservation of momentum</a:t>
                </a:r>
              </a:p>
              <a:p>
                <a:r>
                  <a:rPr lang="en-US" sz="1600" b="0" dirty="0"/>
                  <a:t>(Given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𝑨</m:t>
                        </m:r>
                      </m:sub>
                    </m:sSub>
                    <m:r>
                      <a:rPr lang="en-US" sz="1600" b="1" i="1" smtClean="0">
                        <a:latin typeface="Cambria Math" panose="02040503050406030204" pitchFamily="18" charset="0"/>
                      </a:rPr>
                      <m:t>=</m:t>
                    </m:r>
                    <m:r>
                      <a:rPr lang="en-US" sz="1600" b="1" i="1" smtClean="0">
                        <a:latin typeface="Cambria Math" panose="02040503050406030204" pitchFamily="18" charset="0"/>
                      </a:rPr>
                      <m:t>𝟏𝟎𝟎𝟎</m:t>
                    </m:r>
                    <m:r>
                      <a:rPr lang="en-US" sz="1600" b="1" i="1" smtClean="0">
                        <a:latin typeface="Cambria Math" panose="02040503050406030204" pitchFamily="18" charset="0"/>
                      </a:rPr>
                      <m:t>𝒌𝒈</m:t>
                    </m:r>
                  </m:oMath>
                </a14:m>
                <a:r>
                  <a:rPr lang="en-US" sz="1600" b="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b="1" i="1" smtClean="0">
                            <a:latin typeface="Cambria Math" panose="02040503050406030204" pitchFamily="18" charset="0"/>
                          </a:rPr>
                          <m:t>𝑩</m:t>
                        </m:r>
                      </m:sub>
                    </m:sSub>
                    <m:r>
                      <a:rPr lang="en-US" sz="1600" i="1">
                        <a:latin typeface="Cambria Math" panose="02040503050406030204" pitchFamily="18" charset="0"/>
                      </a:rPr>
                      <m:t>=</m:t>
                    </m:r>
                    <m:r>
                      <a:rPr lang="en-US" sz="1600" b="1" i="1" smtClean="0">
                        <a:latin typeface="Cambria Math" panose="02040503050406030204" pitchFamily="18" charset="0"/>
                      </a:rPr>
                      <m:t>𝟐𝟎𝟎𝟎</m:t>
                    </m:r>
                    <m:r>
                      <a:rPr lang="en-US" sz="1600" b="1" i="1" smtClean="0">
                        <a:latin typeface="Cambria Math" panose="02040503050406030204" pitchFamily="18" charset="0"/>
                      </a:rPr>
                      <m:t>𝒌𝒈</m:t>
                    </m:r>
                  </m:oMath>
                </a14:m>
                <a:r>
                  <a:rPr lang="en-US" sz="1600" b="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𝑨𝒙</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oMath>
                </a14:m>
                <a:r>
                  <a:rPr lang="en-US" sz="1600" b="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𝑩</m:t>
                        </m:r>
                        <m:r>
                          <a:rPr lang="en-US" sz="1600" i="1">
                            <a:latin typeface="Cambria Math" panose="02040503050406030204" pitchFamily="18" charset="0"/>
                          </a:rPr>
                          <m:t>𝒙</m:t>
                        </m:r>
                      </m:sub>
                    </m:sSub>
                    <m:r>
                      <a:rPr lang="en-US" sz="1600" i="1">
                        <a:latin typeface="Cambria Math" panose="02040503050406030204" pitchFamily="18" charset="0"/>
                      </a:rPr>
                      <m:t>=</m:t>
                    </m:r>
                    <m:r>
                      <a:rPr lang="en-US" sz="1600" b="1" i="1" smtClean="0">
                        <a:latin typeface="Cambria Math" panose="02040503050406030204" pitchFamily="18" charset="0"/>
                      </a:rPr>
                      <m:t>𝟏</m:t>
                    </m:r>
                    <m:r>
                      <a:rPr lang="en-US" sz="1600" i="1">
                        <a:latin typeface="Cambria Math" panose="02040503050406030204" pitchFamily="18" charset="0"/>
                      </a:rPr>
                      <m:t>𝟎</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r>
                  <a:rPr lang="en-US" sz="1600" b="0" dirty="0"/>
                  <a:t>)</a:t>
                </a:r>
              </a:p>
              <a:p>
                <a:endParaRPr lang="en-US" sz="1600" b="0" dirty="0"/>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b="1" i="1" smtClean="0">
                              <a:latin typeface="Cambria Math" panose="02040503050406030204" pitchFamily="18" charset="0"/>
                            </a:rPr>
                            <m:t>𝑷</m:t>
                          </m:r>
                        </m:e>
                        <m:sub>
                          <m:r>
                            <a:rPr lang="en-US" sz="1600" b="1" i="1" smtClean="0">
                              <a:latin typeface="Cambria Math" panose="02040503050406030204" pitchFamily="18" charset="0"/>
                            </a:rPr>
                            <m:t>𝒙</m:t>
                          </m:r>
                        </m:sub>
                      </m:sSub>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b="1" i="1" smtClean="0">
                              <a:latin typeface="Cambria Math" panose="02040503050406030204" pitchFamily="18" charset="0"/>
                            </a:rPr>
                            <m:t>𝑷</m:t>
                          </m:r>
                        </m:e>
                        <m:sub>
                          <m:r>
                            <a:rPr lang="en-US" sz="1600" i="1">
                              <a:latin typeface="Cambria Math" panose="02040503050406030204" pitchFamily="18" charset="0"/>
                            </a:rPr>
                            <m:t>𝑨𝒙</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b="1" i="1" smtClean="0">
                              <a:latin typeface="Cambria Math" panose="02040503050406030204" pitchFamily="18" charset="0"/>
                            </a:rPr>
                            <m:t>𝑷</m:t>
                          </m:r>
                        </m:e>
                        <m:sub>
                          <m:r>
                            <a:rPr lang="en-US" sz="1600" i="1">
                              <a:latin typeface="Cambria Math" panose="02040503050406030204" pitchFamily="18" charset="0"/>
                            </a:rPr>
                            <m:t>𝑩𝒙</m:t>
                          </m:r>
                        </m:sub>
                      </m:sSub>
                      <m:r>
                        <a:rPr lang="en-US" sz="1600" b="1" i="1" smtClean="0">
                          <a:latin typeface="Cambria Math" panose="02040503050406030204" pitchFamily="18" charset="0"/>
                        </a:rPr>
                        <m:t>=</m:t>
                      </m:r>
                      <m:sSub>
                        <m:sSubPr>
                          <m:ctrlPr>
                            <a:rPr lang="en-US" sz="1600" i="1" smtClean="0">
                              <a:latin typeface="Cambria Math" panose="02040503050406030204" pitchFamily="18" charset="0"/>
                            </a:rPr>
                          </m:ctrlPr>
                        </m:sSubPr>
                        <m:e>
                          <m:r>
                            <a:rPr lang="en-US" sz="1600" b="1" i="1" smtClean="0">
                              <a:latin typeface="Cambria Math" panose="02040503050406030204" pitchFamily="18" charset="0"/>
                            </a:rPr>
                            <m:t>𝒎</m:t>
                          </m:r>
                        </m:e>
                        <m:sub>
                          <m:r>
                            <a:rPr lang="en-US" sz="1600" b="1" i="1" smtClean="0">
                              <a:latin typeface="Cambria Math" panose="02040503050406030204" pitchFamily="18" charset="0"/>
                            </a:rPr>
                            <m:t>𝑨</m:t>
                          </m:r>
                        </m:sub>
                      </m:sSub>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𝑨𝒙</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b="1" i="1" smtClean="0">
                              <a:latin typeface="Cambria Math" panose="02040503050406030204" pitchFamily="18" charset="0"/>
                            </a:rPr>
                            <m:t>𝑩</m:t>
                          </m:r>
                        </m:sub>
                      </m:sSub>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𝑩</m:t>
                          </m:r>
                          <m:r>
                            <a:rPr lang="en-US" sz="1600" i="1">
                              <a:latin typeface="Cambria Math" panose="02040503050406030204" pitchFamily="18" charset="0"/>
                            </a:rPr>
                            <m:t>𝒙</m:t>
                          </m:r>
                        </m:sub>
                      </m:sSub>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𝒙</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𝟏𝟎</m:t>
                          </m:r>
                        </m:e>
                        <m:sup>
                          <m:r>
                            <a:rPr lang="en-US" sz="1600" b="1" i="1" smtClean="0">
                              <a:latin typeface="Cambria Math" panose="02040503050406030204" pitchFamily="18" charset="0"/>
                            </a:rPr>
                            <m:t>𝟒</m:t>
                          </m:r>
                        </m:sup>
                      </m:sSup>
                      <m:r>
                        <a:rPr lang="en-US" sz="1600" b="1" i="1" smtClean="0">
                          <a:latin typeface="Cambria Math" panose="02040503050406030204" pitchFamily="18" charset="0"/>
                        </a:rPr>
                        <m:t>𝒌𝒈</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m:oMathPara>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b="1" i="1" smtClean="0">
                              <a:latin typeface="Cambria Math" panose="02040503050406030204" pitchFamily="18" charset="0"/>
                            </a:rPr>
                            <m:t>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𝑨</m:t>
                          </m:r>
                          <m:r>
                            <a:rPr lang="en-US" sz="1600" b="1" i="1" smtClean="0">
                              <a:latin typeface="Cambria Math" panose="02040503050406030204" pitchFamily="18" charset="0"/>
                            </a:rPr>
                            <m:t>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𝑩</m:t>
                          </m:r>
                          <m:r>
                            <a:rPr lang="en-US" sz="1600" b="1" i="1" smtClean="0">
                              <a:latin typeface="Cambria Math" panose="02040503050406030204" pitchFamily="18" charset="0"/>
                            </a:rPr>
                            <m:t>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𝑨</m:t>
                          </m:r>
                        </m:sub>
                      </m:sSub>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𝑨</m:t>
                          </m:r>
                          <m:r>
                            <a:rPr lang="en-US" sz="1600" b="1" i="1" smtClean="0">
                              <a:latin typeface="Cambria Math" panose="02040503050406030204" pitchFamily="18" charset="0"/>
                            </a:rPr>
                            <m:t>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𝑩</m:t>
                          </m:r>
                        </m:sub>
                      </m:sSub>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𝑩</m:t>
                          </m:r>
                          <m:r>
                            <a:rPr lang="en-US" sz="1600" b="1" i="1" smtClean="0">
                              <a:latin typeface="Cambria Math" panose="02040503050406030204" pitchFamily="18" charset="0"/>
                            </a:rPr>
                            <m:t>𝒚</m:t>
                          </m:r>
                        </m:sub>
                      </m:sSub>
                      <m:r>
                        <a:rPr lang="en-US" sz="1600" i="1">
                          <a:latin typeface="Cambria Math" panose="02040503050406030204" pitchFamily="18" charset="0"/>
                        </a:rPr>
                        <m:t>=</m:t>
                      </m:r>
                      <m:r>
                        <a:rPr lang="en-US" sz="1600" b="1" i="1" smtClean="0">
                          <a:latin typeface="Cambria Math" panose="02040503050406030204" pitchFamily="18" charset="0"/>
                        </a:rPr>
                        <m:t>𝟏𝟎𝟎𝟎</m:t>
                      </m:r>
                      <m:r>
                        <a:rPr lang="en-US" sz="1600" b="1" i="1" smtClean="0">
                          <a:latin typeface="Cambria Math" panose="02040503050406030204" pitchFamily="18" charset="0"/>
                        </a:rPr>
                        <m:t>∗</m:t>
                      </m:r>
                      <m:r>
                        <a:rPr lang="en-US" sz="1600" b="1" i="1" smtClean="0">
                          <a:latin typeface="Cambria Math" panose="02040503050406030204" pitchFamily="18" charset="0"/>
                        </a:rPr>
                        <m:t>𝟏𝟓</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𝟓</m:t>
                      </m:r>
                      <m:r>
                        <a:rPr lang="en-US" sz="1600" i="1">
                          <a:latin typeface="Cambria Math" panose="02040503050406030204" pitchFamily="18" charset="0"/>
                        </a:rPr>
                        <m:t>𝒙</m:t>
                      </m:r>
                      <m:sSup>
                        <m:sSupPr>
                          <m:ctrlPr>
                            <a:rPr lang="en-US" sz="1600" i="1">
                              <a:latin typeface="Cambria Math" panose="02040503050406030204" pitchFamily="18" charset="0"/>
                            </a:rPr>
                          </m:ctrlPr>
                        </m:sSupPr>
                        <m:e>
                          <m:r>
                            <a:rPr lang="en-US" sz="1600" i="1">
                              <a:latin typeface="Cambria Math" panose="02040503050406030204" pitchFamily="18" charset="0"/>
                            </a:rPr>
                            <m:t>𝟏𝟎</m:t>
                          </m:r>
                        </m:e>
                        <m:sup>
                          <m:r>
                            <a:rPr lang="en-US" sz="1600" i="1">
                              <a:latin typeface="Cambria Math" panose="02040503050406030204" pitchFamily="18" charset="0"/>
                            </a:rPr>
                            <m:t>𝟒</m:t>
                          </m:r>
                        </m:sup>
                      </m:sSup>
                      <m:r>
                        <a:rPr lang="en-US" sz="1600" i="1">
                          <a:latin typeface="Cambria Math" panose="02040503050406030204" pitchFamily="18" charset="0"/>
                        </a:rPr>
                        <m:t>𝒌𝒈</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m:oMathPara>
                </a14:m>
                <a:endParaRPr lang="en-US" sz="1600" b="0" dirty="0"/>
              </a:p>
              <a:p>
                <a:endParaRPr lang="en-US" sz="1600" b="0" dirty="0"/>
              </a:p>
              <a:p>
                <a:endParaRPr lang="en-US" sz="1600" b="0" dirty="0"/>
              </a:p>
              <a:p>
                <a:endParaRPr lang="en-US" sz="1600" b="0" dirty="0"/>
              </a:p>
              <a:p>
                <a:endParaRPr lang="en-US" sz="1600" b="0" dirty="0"/>
              </a:p>
              <a:p>
                <a:endParaRPr lang="en-US" sz="1600" b="0" dirty="0"/>
              </a:p>
              <a:p>
                <a:r>
                  <a:rPr lang="en-US" sz="1600" dirty="0">
                    <a:latin typeface="Cambria Math" panose="02040503050406030204" pitchFamily="18" charset="0"/>
                    <a:sym typeface="Wingdings" panose="05000000000000000000" pitchFamily="2" charset="2"/>
                  </a:rPr>
                  <a:t>	</a:t>
                </a:r>
                <a14:m>
                  <m:oMath xmlns:m="http://schemas.openxmlformats.org/officeDocument/2006/math">
                    <m:r>
                      <a:rPr lang="en-US" sz="1600" b="1" i="1" smtClean="0">
                        <a:latin typeface="Cambria Math" panose="02040503050406030204" pitchFamily="18" charset="0"/>
                      </a:rPr>
                      <m:t>𝑷</m:t>
                    </m:r>
                    <m:r>
                      <a:rPr lang="en-US" sz="1600" b="1"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sSup>
                          <m:sSupPr>
                            <m:ctrlPr>
                              <a:rPr lang="en-US" sz="1600" i="1" smtClean="0">
                                <a:latin typeface="Cambria Math" panose="02040503050406030204" pitchFamily="18" charset="0"/>
                              </a:rPr>
                            </m:ctrlPr>
                          </m:sSupPr>
                          <m:e>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𝒙</m:t>
                                </m:r>
                              </m:sub>
                            </m:sSub>
                            <m:r>
                              <a:rPr lang="en-US" sz="1600" b="1" i="1" smtClean="0">
                                <a:latin typeface="Cambria Math" panose="02040503050406030204" pitchFamily="18" charset="0"/>
                              </a:rPr>
                              <m:t>)</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𝒚</m:t>
                                </m:r>
                              </m:sub>
                            </m:sSub>
                            <m:r>
                              <a:rPr lang="en-US" sz="1600" b="1" i="1" smtClean="0">
                                <a:latin typeface="Cambria Math" panose="02040503050406030204" pitchFamily="18" charset="0"/>
                              </a:rPr>
                              <m:t>)</m:t>
                            </m:r>
                          </m:e>
                          <m:sup>
                            <m:r>
                              <a:rPr lang="en-US" sz="1600" b="1" i="1" smtClean="0">
                                <a:latin typeface="Cambria Math" panose="02040503050406030204" pitchFamily="18" charset="0"/>
                              </a:rPr>
                              <m:t>𝟐</m:t>
                            </m:r>
                          </m:sup>
                        </m:sSup>
                      </m:e>
                    </m:rad>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i="1">
                        <a:latin typeface="Cambria Math" panose="02040503050406030204" pitchFamily="18" charset="0"/>
                      </a:rPr>
                      <m:t>.</m:t>
                    </m:r>
                    <m:r>
                      <a:rPr lang="en-US" sz="1600" i="1">
                        <a:latin typeface="Cambria Math" panose="02040503050406030204" pitchFamily="18" charset="0"/>
                      </a:rPr>
                      <m:t>𝟓</m:t>
                    </m:r>
                    <m:r>
                      <a:rPr lang="en-US" sz="1600" i="1">
                        <a:latin typeface="Cambria Math" panose="02040503050406030204" pitchFamily="18" charset="0"/>
                      </a:rPr>
                      <m:t>𝒙</m:t>
                    </m:r>
                    <m:sSup>
                      <m:sSupPr>
                        <m:ctrlPr>
                          <a:rPr lang="en-US" sz="1600" i="1">
                            <a:latin typeface="Cambria Math" panose="02040503050406030204" pitchFamily="18" charset="0"/>
                          </a:rPr>
                        </m:ctrlPr>
                      </m:sSupPr>
                      <m:e>
                        <m:r>
                          <a:rPr lang="en-US" sz="1600" i="1">
                            <a:latin typeface="Cambria Math" panose="02040503050406030204" pitchFamily="18" charset="0"/>
                          </a:rPr>
                          <m:t>𝟏𝟎</m:t>
                        </m:r>
                      </m:e>
                      <m:sup>
                        <m:r>
                          <a:rPr lang="en-US" sz="1600" i="1">
                            <a:latin typeface="Cambria Math" panose="02040503050406030204" pitchFamily="18" charset="0"/>
                          </a:rPr>
                          <m:t>𝟒</m:t>
                        </m:r>
                      </m:sup>
                    </m:sSup>
                    <m:r>
                      <a:rPr lang="en-US" sz="1600" i="1">
                        <a:latin typeface="Cambria Math" panose="02040503050406030204" pitchFamily="18" charset="0"/>
                      </a:rPr>
                      <m:t>𝒌𝒈</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a14:m>
                <a:endParaRPr lang="en-US" sz="1600" dirty="0"/>
              </a:p>
              <a:p>
                <a:r>
                  <a:rPr lang="en-US" sz="1600" dirty="0"/>
                  <a:t>	</a:t>
                </a:r>
                <a:r>
                  <a:rPr lang="en-US" sz="1600" dirty="0">
                    <a:sym typeface="Wingdings" panose="05000000000000000000" pitchFamily="2" charset="2"/>
                  </a:rPr>
                  <a:t> </a:t>
                </a:r>
                <a14:m>
                  <m:oMath xmlns:m="http://schemas.openxmlformats.org/officeDocument/2006/math">
                    <m:func>
                      <m:funcPr>
                        <m:ctrlPr>
                          <a:rPr lang="en-US" sz="1600" i="1" smtClean="0">
                            <a:latin typeface="Cambria Math" panose="02040503050406030204" pitchFamily="18" charset="0"/>
                            <a:sym typeface="Wingdings" panose="05000000000000000000" pitchFamily="2" charset="2"/>
                          </a:rPr>
                        </m:ctrlPr>
                      </m:funcPr>
                      <m:fName>
                        <m:r>
                          <m:rPr>
                            <m:sty m:val="p"/>
                          </m:rPr>
                          <a:rPr lang="en-US" sz="1600" i="0" smtClean="0">
                            <a:latin typeface="Cambria Math" panose="02040503050406030204" pitchFamily="18" charset="0"/>
                            <a:sym typeface="Wingdings" panose="05000000000000000000" pitchFamily="2" charset="2"/>
                          </a:rPr>
                          <m:t>tan</m:t>
                        </m:r>
                      </m:fName>
                      <m:e>
                        <m:r>
                          <a:rPr lang="en-US" sz="1600" i="1" smtClean="0">
                            <a:latin typeface="Cambria Math" panose="02040503050406030204" pitchFamily="18" charset="0"/>
                            <a:ea typeface="Cambria Math" panose="02040503050406030204" pitchFamily="18" charset="0"/>
                            <a:sym typeface="Wingdings" panose="05000000000000000000" pitchFamily="2" charset="2"/>
                          </a:rPr>
                          <m:t>𝜽</m:t>
                        </m:r>
                      </m:e>
                    </m:func>
                    <m:r>
                      <a:rPr lang="en-US" sz="1600" b="1" i="1" smtClean="0">
                        <a:latin typeface="Cambria Math" panose="02040503050406030204" pitchFamily="18" charset="0"/>
                        <a:sym typeface="Wingdings" panose="05000000000000000000" pitchFamily="2" charset="2"/>
                      </a:rPr>
                      <m:t>=</m:t>
                    </m:r>
                    <m:f>
                      <m:fPr>
                        <m:ctrlPr>
                          <a:rPr lang="en-US" sz="1600" b="1" i="1" smtClean="0">
                            <a:latin typeface="Cambria Math" panose="02040503050406030204" pitchFamily="18" charset="0"/>
                            <a:sym typeface="Wingdings" panose="05000000000000000000" pitchFamily="2" charset="2"/>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𝒚</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𝑷</m:t>
                            </m:r>
                          </m:e>
                          <m:sub>
                            <m:r>
                              <a:rPr lang="en-US" sz="1600" i="1">
                                <a:latin typeface="Cambria Math" panose="02040503050406030204" pitchFamily="18" charset="0"/>
                              </a:rPr>
                              <m:t>𝒙</m:t>
                            </m:r>
                          </m:sub>
                        </m:sSub>
                      </m:den>
                    </m:f>
                    <m:r>
                      <a:rPr lang="en-US" sz="1600" b="1" i="1" smtClean="0">
                        <a:latin typeface="Cambria Math" panose="02040503050406030204" pitchFamily="18" charset="0"/>
                        <a:sym typeface="Wingdings" panose="05000000000000000000" pitchFamily="2" charset="2"/>
                      </a:rPr>
                      <m:t>=</m:t>
                    </m:r>
                    <m:f>
                      <m:fPr>
                        <m:ctrlPr>
                          <a:rPr lang="en-US" sz="1600" b="1" i="1" smtClean="0">
                            <a:latin typeface="Cambria Math" panose="02040503050406030204" pitchFamily="18" charset="0"/>
                            <a:sym typeface="Wingdings" panose="05000000000000000000" pitchFamily="2" charset="2"/>
                          </a:rPr>
                        </m:ctrlPr>
                      </m:fPr>
                      <m:num>
                        <m:r>
                          <a:rPr lang="en-US" sz="1600" b="1" i="1" smtClean="0">
                            <a:latin typeface="Cambria Math" panose="02040503050406030204" pitchFamily="18" charset="0"/>
                            <a:sym typeface="Wingdings" panose="05000000000000000000" pitchFamily="2" charset="2"/>
                          </a:rPr>
                          <m:t>𝟏</m:t>
                        </m:r>
                        <m:r>
                          <a:rPr lang="en-US" sz="1600" b="1" i="1" smtClean="0">
                            <a:latin typeface="Cambria Math" panose="02040503050406030204" pitchFamily="18" charset="0"/>
                            <a:sym typeface="Wingdings" panose="05000000000000000000" pitchFamily="2" charset="2"/>
                          </a:rPr>
                          <m:t>.</m:t>
                        </m:r>
                        <m:r>
                          <a:rPr lang="en-US" sz="1600" b="1" i="1" smtClean="0">
                            <a:latin typeface="Cambria Math" panose="02040503050406030204" pitchFamily="18" charset="0"/>
                            <a:sym typeface="Wingdings" panose="05000000000000000000" pitchFamily="2" charset="2"/>
                          </a:rPr>
                          <m:t>𝟓</m:t>
                        </m:r>
                      </m:num>
                      <m:den>
                        <m:r>
                          <a:rPr lang="en-US" sz="1600" b="1" i="1" smtClean="0">
                            <a:latin typeface="Cambria Math" panose="02040503050406030204" pitchFamily="18" charset="0"/>
                            <a:sym typeface="Wingdings" panose="05000000000000000000" pitchFamily="2" charset="2"/>
                          </a:rPr>
                          <m:t>𝟐</m:t>
                        </m:r>
                        <m:r>
                          <a:rPr lang="en-US" sz="1600" b="1" i="1" smtClean="0">
                            <a:latin typeface="Cambria Math" panose="02040503050406030204" pitchFamily="18" charset="0"/>
                            <a:sym typeface="Wingdings" panose="05000000000000000000" pitchFamily="2" charset="2"/>
                          </a:rPr>
                          <m:t>.</m:t>
                        </m:r>
                        <m:r>
                          <a:rPr lang="en-US" sz="1600" b="1" i="1" smtClean="0">
                            <a:latin typeface="Cambria Math" panose="02040503050406030204" pitchFamily="18" charset="0"/>
                            <a:sym typeface="Wingdings" panose="05000000000000000000" pitchFamily="2" charset="2"/>
                          </a:rPr>
                          <m:t>𝟎</m:t>
                        </m:r>
                      </m:den>
                    </m:f>
                    <m:r>
                      <a:rPr lang="en-US" sz="1600" b="1" i="1" smtClean="0">
                        <a:latin typeface="Cambria Math" panose="02040503050406030204" pitchFamily="18" charset="0"/>
                        <a:sym typeface="Wingdings" panose="05000000000000000000" pitchFamily="2" charset="2"/>
                      </a:rPr>
                      <m:t>=</m:t>
                    </m:r>
                    <m:r>
                      <a:rPr lang="en-US" sz="1600" b="1" i="1" smtClean="0">
                        <a:latin typeface="Cambria Math" panose="02040503050406030204" pitchFamily="18" charset="0"/>
                        <a:sym typeface="Wingdings" panose="05000000000000000000" pitchFamily="2" charset="2"/>
                      </a:rPr>
                      <m:t>𝟎</m:t>
                    </m:r>
                    <m:r>
                      <a:rPr lang="en-US" sz="1600" b="1" i="1" smtClean="0">
                        <a:latin typeface="Cambria Math" panose="02040503050406030204" pitchFamily="18" charset="0"/>
                        <a:sym typeface="Wingdings" panose="05000000000000000000" pitchFamily="2" charset="2"/>
                      </a:rPr>
                      <m:t>.</m:t>
                    </m:r>
                    <m:r>
                      <a:rPr lang="en-US" sz="1600" b="1" i="1" smtClean="0">
                        <a:latin typeface="Cambria Math" panose="02040503050406030204" pitchFamily="18" charset="0"/>
                        <a:sym typeface="Wingdings" panose="05000000000000000000" pitchFamily="2" charset="2"/>
                      </a:rPr>
                      <m:t>𝟕𝟓</m:t>
                    </m:r>
                  </m:oMath>
                </a14:m>
                <a:r>
                  <a:rPr lang="en-US" sz="1600" dirty="0"/>
                  <a:t>  and  </a:t>
                </a:r>
                <a14:m>
                  <m:oMath xmlns:m="http://schemas.openxmlformats.org/officeDocument/2006/math">
                    <m:r>
                      <a:rPr lang="en-US" sz="1600" i="1" smtClean="0">
                        <a:latin typeface="Cambria Math" panose="02040503050406030204" pitchFamily="18" charset="0"/>
                        <a:ea typeface="Cambria Math" panose="02040503050406030204" pitchFamily="18" charset="0"/>
                      </a:rPr>
                      <m:t>𝜽</m:t>
                    </m:r>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𝟑𝟕</m:t>
                        </m:r>
                      </m:e>
                      <m:sup>
                        <m:r>
                          <a:rPr lang="en-US" sz="1600" b="1" i="1" smtClean="0">
                            <a:latin typeface="Cambria Math" panose="02040503050406030204" pitchFamily="18" charset="0"/>
                            <a:ea typeface="Cambria Math" panose="02040503050406030204" pitchFamily="18" charset="0"/>
                          </a:rPr>
                          <m:t>𝒐</m:t>
                        </m:r>
                      </m:sup>
                    </m:sSup>
                  </m:oMath>
                </a14:m>
                <a:endParaRPr lang="en-US" sz="1600" dirty="0"/>
              </a:p>
              <a:p>
                <a:r>
                  <a:rPr lang="en-US" sz="1600" dirty="0">
                    <a:ea typeface="Cambria Math" panose="02040503050406030204" pitchFamily="18" charset="0"/>
                  </a:rPr>
                  <a:t>	</a:t>
                </a:r>
                <a14:m>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rPr>
                      <m:t>𝑷</m:t>
                    </m:r>
                    <m:r>
                      <a:rPr lang="en-US" sz="1600" b="1" i="1">
                        <a:latin typeface="Cambria Math" panose="02040503050406030204" pitchFamily="18" charset="0"/>
                      </a:rPr>
                      <m:t>=</m:t>
                    </m:r>
                    <m:d>
                      <m:dPr>
                        <m:ctrlPr>
                          <a:rPr lang="en-US" sz="1600" b="1"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𝑨</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𝑩</m:t>
                            </m:r>
                          </m:sub>
                        </m:sSub>
                      </m:e>
                    </m:d>
                    <m:r>
                      <a:rPr lang="en-US" sz="1600" b="1" i="1" smtClean="0">
                        <a:latin typeface="Cambria Math" panose="02040503050406030204" pitchFamily="18" charset="0"/>
                      </a:rPr>
                      <m:t>𝑽</m:t>
                    </m:r>
                    <m:r>
                      <a:rPr lang="en-US" sz="1600" b="1" i="1" smtClean="0">
                        <a:latin typeface="Cambria Math" panose="02040503050406030204" pitchFamily="18" charset="0"/>
                      </a:rPr>
                      <m:t>→</m:t>
                    </m:r>
                    <m:r>
                      <a:rPr lang="en-US" sz="1600" b="1" i="1" smtClean="0">
                        <a:latin typeface="Cambria Math" panose="02040503050406030204" pitchFamily="18" charset="0"/>
                      </a:rPr>
                      <m:t>𝑽</m:t>
                    </m:r>
                    <m:r>
                      <a:rPr lang="en-US" sz="1600" b="1" i="1" smtClean="0">
                        <a:latin typeface="Cambria Math" panose="02040503050406030204" pitchFamily="18" charset="0"/>
                      </a:rPr>
                      <m:t>=</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𝑷</m:t>
                        </m:r>
                      </m:num>
                      <m:den>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𝑨</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𝑩</m:t>
                            </m:r>
                          </m:sub>
                        </m:sSub>
                      </m:den>
                    </m:f>
                    <m:r>
                      <a:rPr lang="en-US" sz="1600" b="1" i="1" smtClean="0">
                        <a:latin typeface="Cambria Math" panose="02040503050406030204" pitchFamily="18" charset="0"/>
                      </a:rPr>
                      <m:t>=</m:t>
                    </m:r>
                    <m:r>
                      <a:rPr lang="en-US" sz="1600" b="1" i="1" smtClean="0">
                        <a:latin typeface="Cambria Math" panose="02040503050406030204" pitchFamily="18" charset="0"/>
                      </a:rPr>
                      <m:t>𝟖</m:t>
                    </m:r>
                    <m:r>
                      <a:rPr lang="en-US" sz="1600" b="1" i="1" smtClean="0">
                        <a:latin typeface="Cambria Math" panose="02040503050406030204" pitchFamily="18" charset="0"/>
                      </a:rPr>
                      <m:t>.</m:t>
                    </m:r>
                    <m:r>
                      <a:rPr lang="en-US" sz="1600" b="1" i="1" smtClean="0">
                        <a:latin typeface="Cambria Math" panose="02040503050406030204" pitchFamily="18" charset="0"/>
                      </a:rPr>
                      <m:t>𝟑</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r>
                  <a:rPr lang="en-US" sz="1600" dirty="0"/>
                  <a:t>  					(Velocity of wreckage)</a:t>
                </a:r>
              </a:p>
            </p:txBody>
          </p:sp>
        </mc:Choice>
        <mc:Fallback xmlns="">
          <p:sp>
            <p:nvSpPr>
              <p:cNvPr id="9" name="Rectangle 8"/>
              <p:cNvSpPr>
                <a:spLocks noRot="1" noChangeAspect="1" noMove="1" noResize="1" noEditPoints="1" noAdjustHandles="1" noChangeArrowheads="1" noChangeShapeType="1" noTextEdit="1"/>
              </p:cNvSpPr>
              <p:nvPr/>
            </p:nvSpPr>
            <p:spPr>
              <a:xfrm>
                <a:off x="2412274" y="739775"/>
                <a:ext cx="6520737" cy="4530664"/>
              </a:xfrm>
              <a:prstGeom prst="rect">
                <a:avLst/>
              </a:prstGeom>
              <a:blipFill rotWithShape="0">
                <a:blip r:embed="rId3"/>
                <a:stretch>
                  <a:fillRect l="-561" t="-538" b="-538"/>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dirty="0"/>
              <a:t>Different Masses – Example 8.8</a:t>
            </a:r>
          </a:p>
        </p:txBody>
      </p:sp>
      <p:sp>
        <p:nvSpPr>
          <p:cNvPr id="9" name="Content Placeholder 8"/>
          <p:cNvSpPr>
            <a:spLocks noGrp="1"/>
          </p:cNvSpPr>
          <p:nvPr>
            <p:ph idx="1"/>
          </p:nvPr>
        </p:nvSpPr>
        <p:spPr/>
        <p:txBody>
          <a:bodyPr/>
          <a:lstStyle/>
          <a:p>
            <a:pPr>
              <a:spcBef>
                <a:spcPct val="50000"/>
              </a:spcBef>
              <a:defRPr/>
            </a:pPr>
            <a:r>
              <a:rPr lang="en-US" dirty="0"/>
              <a:t>Incoming and outgoing velocities are very mass dependent.</a:t>
            </a:r>
          </a:p>
          <a:p>
            <a:pPr>
              <a:spcBef>
                <a:spcPct val="50000"/>
              </a:spcBef>
              <a:defRPr/>
            </a:pPr>
            <a:r>
              <a:rPr lang="en-US" dirty="0"/>
              <a:t>.</a:t>
            </a:r>
            <a:endParaRPr lang="en-US" b="1" baseline="-25000" dirty="0"/>
          </a:p>
        </p:txBody>
      </p:sp>
      <p:sp>
        <p:nvSpPr>
          <p:cNvPr id="10" name="Footer Placeholder 9"/>
          <p:cNvSpPr>
            <a:spLocks noGrp="1"/>
          </p:cNvSpPr>
          <p:nvPr>
            <p:ph type="ftr" sz="quarter" idx="10"/>
          </p:nvPr>
        </p:nvSpPr>
        <p:spPr/>
        <p:txBody>
          <a:bodyPr/>
          <a:lstStyle/>
          <a:p>
            <a:pPr fontAlgn="base">
              <a:spcBef>
                <a:spcPct val="0"/>
              </a:spcBef>
              <a:spcAft>
                <a:spcPct val="0"/>
              </a:spcAft>
            </a:pPr>
            <a:r>
              <a:rPr lang="en-GB" dirty="0">
                <a:solidFill>
                  <a:srgbClr val="000000"/>
                </a:solidFill>
              </a:rPr>
              <a:t>© 2016 Pearson Education, Inc.</a:t>
            </a:r>
          </a:p>
        </p:txBody>
      </p:sp>
      <p:pic>
        <p:nvPicPr>
          <p:cNvPr id="11" name="Picture 10" descr="08_14_Figure.jpg"/>
          <p:cNvPicPr>
            <a:picLocks noChangeAspect="1"/>
          </p:cNvPicPr>
          <p:nvPr/>
        </p:nvPicPr>
        <p:blipFill rotWithShape="1">
          <a:blip r:embed="rId2" cstate="print">
            <a:extLst>
              <a:ext uri="{28A0092B-C50C-407E-A947-70E740481C1C}">
                <a14:useLocalDpi xmlns:a14="http://schemas.microsoft.com/office/drawing/2010/main" val="0"/>
              </a:ext>
            </a:extLst>
          </a:blip>
          <a:srcRect b="3469"/>
          <a:stretch/>
        </p:blipFill>
        <p:spPr>
          <a:xfrm>
            <a:off x="2514600" y="3052763"/>
            <a:ext cx="4114800" cy="2629251"/>
          </a:xfrm>
          <a:prstGeom prst="rect">
            <a:avLst/>
          </a:prstGeom>
        </p:spPr>
      </p:pic>
    </p:spTree>
    <p:extLst>
      <p:ext uri="{BB962C8B-B14F-4D97-AF65-F5344CB8AC3E}">
        <p14:creationId xmlns:p14="http://schemas.microsoft.com/office/powerpoint/2010/main" val="3562697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E2C684-8267-4BC3-A3F6-E95D270CB00D}"/>
              </a:ext>
            </a:extLst>
          </p:cNvPr>
          <p:cNvPicPr>
            <a:picLocks noChangeAspect="1"/>
          </p:cNvPicPr>
          <p:nvPr/>
        </p:nvPicPr>
        <p:blipFill>
          <a:blip r:embed="rId2"/>
          <a:stretch>
            <a:fillRect/>
          </a:stretch>
        </p:blipFill>
        <p:spPr>
          <a:xfrm>
            <a:off x="664124" y="629648"/>
            <a:ext cx="7717133" cy="4105370"/>
          </a:xfrm>
          <a:prstGeom prst="rect">
            <a:avLst/>
          </a:prstGeom>
        </p:spPr>
      </p:pic>
      <p:pic>
        <p:nvPicPr>
          <p:cNvPr id="7" name="Picture 6">
            <a:extLst>
              <a:ext uri="{FF2B5EF4-FFF2-40B4-BE49-F238E27FC236}">
                <a16:creationId xmlns:a16="http://schemas.microsoft.com/office/drawing/2014/main" id="{5FD53AF8-7B59-40CF-BA0D-381043E27ADC}"/>
              </a:ext>
            </a:extLst>
          </p:cNvPr>
          <p:cNvPicPr>
            <a:picLocks noChangeAspect="1"/>
          </p:cNvPicPr>
          <p:nvPr/>
        </p:nvPicPr>
        <p:blipFill>
          <a:blip r:embed="rId3"/>
          <a:stretch>
            <a:fillRect/>
          </a:stretch>
        </p:blipFill>
        <p:spPr>
          <a:xfrm>
            <a:off x="762743" y="184354"/>
            <a:ext cx="7662630" cy="2862580"/>
          </a:xfrm>
          <a:prstGeom prst="rect">
            <a:avLst/>
          </a:prstGeom>
        </p:spPr>
      </p:pic>
      <p:sp>
        <p:nvSpPr>
          <p:cNvPr id="2" name="Title 1">
            <a:extLst>
              <a:ext uri="{FF2B5EF4-FFF2-40B4-BE49-F238E27FC236}">
                <a16:creationId xmlns:a16="http://schemas.microsoft.com/office/drawing/2014/main" id="{3C8C2362-78BA-4325-A8E4-BC739D57EA99}"/>
              </a:ext>
            </a:extLst>
          </p:cNvPr>
          <p:cNvSpPr>
            <a:spLocks noGrp="1"/>
          </p:cNvSpPr>
          <p:nvPr>
            <p:ph type="title"/>
          </p:nvPr>
        </p:nvSpPr>
        <p:spPr>
          <a:xfrm>
            <a:off x="620008" y="686915"/>
            <a:ext cx="7087714" cy="2471110"/>
          </a:xfrm>
        </p:spPr>
        <p:txBody>
          <a:bodyPr/>
          <a:lstStyle/>
          <a:p>
            <a:pPr algn="r"/>
            <a:endParaRPr lang="en-US" sz="100" dirty="0"/>
          </a:p>
        </p:txBody>
      </p:sp>
      <p:sp>
        <p:nvSpPr>
          <p:cNvPr id="4" name="Footer Placeholder 3">
            <a:extLst>
              <a:ext uri="{FF2B5EF4-FFF2-40B4-BE49-F238E27FC236}">
                <a16:creationId xmlns:a16="http://schemas.microsoft.com/office/drawing/2014/main" id="{85F543CF-9AA0-415B-BA30-9716608A9B50}"/>
              </a:ext>
            </a:extLst>
          </p:cNvPr>
          <p:cNvSpPr>
            <a:spLocks noGrp="1"/>
          </p:cNvSpPr>
          <p:nvPr>
            <p:ph type="ftr" sz="quarter" idx="11"/>
          </p:nvPr>
        </p:nvSpPr>
        <p:spPr/>
        <p:txBody>
          <a:bodyPr/>
          <a:lstStyle/>
          <a:p>
            <a:pPr>
              <a:defRPr/>
            </a:pPr>
            <a:r>
              <a:rPr lang="en-US"/>
              <a:t>Momentum Conservation</a:t>
            </a:r>
          </a:p>
        </p:txBody>
      </p:sp>
      <p:pic>
        <p:nvPicPr>
          <p:cNvPr id="9" name="Picture 8">
            <a:extLst>
              <a:ext uri="{FF2B5EF4-FFF2-40B4-BE49-F238E27FC236}">
                <a16:creationId xmlns:a16="http://schemas.microsoft.com/office/drawing/2014/main" id="{14DB9EFF-C7F9-4E76-BB5D-6EE2D99F0440}"/>
              </a:ext>
            </a:extLst>
          </p:cNvPr>
          <p:cNvPicPr>
            <a:picLocks noChangeAspect="1"/>
          </p:cNvPicPr>
          <p:nvPr/>
        </p:nvPicPr>
        <p:blipFill>
          <a:blip r:embed="rId4"/>
          <a:stretch>
            <a:fillRect/>
          </a:stretch>
        </p:blipFill>
        <p:spPr>
          <a:xfrm>
            <a:off x="941163" y="3245825"/>
            <a:ext cx="6802244" cy="3612175"/>
          </a:xfrm>
          <a:prstGeom prst="rect">
            <a:avLst/>
          </a:prstGeom>
        </p:spPr>
      </p:pic>
    </p:spTree>
    <p:extLst>
      <p:ext uri="{BB962C8B-B14F-4D97-AF65-F5344CB8AC3E}">
        <p14:creationId xmlns:p14="http://schemas.microsoft.com/office/powerpoint/2010/main" val="3400294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Box 3"/>
          <p:cNvSpPr txBox="1">
            <a:spLocks noChangeArrowheads="1"/>
          </p:cNvSpPr>
          <p:nvPr/>
        </p:nvSpPr>
        <p:spPr bwMode="auto">
          <a:xfrm>
            <a:off x="2378869" y="157837"/>
            <a:ext cx="4386262" cy="461963"/>
          </a:xfrm>
          <a:prstGeom prst="rect">
            <a:avLst/>
          </a:prstGeom>
          <a:solidFill>
            <a:schemeClr val="bg1"/>
          </a:solidFill>
          <a:ln w="9525">
            <a:solidFill>
              <a:schemeClr val="bg1"/>
            </a:solidFill>
            <a:miter lim="800000"/>
            <a:headEnd/>
            <a:tailEnd/>
          </a:ln>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0000"/>
                </a:solidFill>
              </a:rPr>
              <a:t>Throwing a package overboard </a:t>
            </a:r>
          </a:p>
        </p:txBody>
      </p:sp>
      <mc:AlternateContent xmlns:mc="http://schemas.openxmlformats.org/markup-compatibility/2006" xmlns:a14="http://schemas.microsoft.com/office/drawing/2010/main">
        <mc:Choice Requires="a14">
          <p:sp>
            <p:nvSpPr>
              <p:cNvPr id="6" name="Rectangle 5"/>
              <p:cNvSpPr/>
              <p:nvPr/>
            </p:nvSpPr>
            <p:spPr>
              <a:xfrm>
                <a:off x="0" y="3069189"/>
                <a:ext cx="9144000" cy="3750386"/>
              </a:xfrm>
              <a:prstGeom prst="rect">
                <a:avLst/>
              </a:prstGeom>
              <a:ln w="38100">
                <a:solidFill>
                  <a:srgbClr val="FF0000"/>
                </a:solidFill>
              </a:ln>
            </p:spPr>
            <p:txBody>
              <a:bodyPr wrap="square">
                <a:spAutoFit/>
              </a:bodyPr>
              <a:lstStyle/>
              <a:p>
                <a:r>
                  <a:rPr lang="en-US" sz="1600" b="0" dirty="0">
                    <a:latin typeface="Cambria Math" panose="02040503050406030204" pitchFamily="18" charset="0"/>
                  </a:rPr>
                  <a:t>Find the speed of the blocks after collision. (assume elastic collision). How far up does the smaller block go (rebound height)?   </a:t>
                </a:r>
                <a:r>
                  <a:rPr lang="en-US" sz="1600" b="0" dirty="0"/>
                  <a:t>(Given </a:t>
                </a:r>
                <a14:m>
                  <m:oMath xmlns:m="http://schemas.openxmlformats.org/officeDocument/2006/math">
                    <m:r>
                      <a:rPr lang="en-US" sz="1600" i="1" smtClean="0">
                        <a:latin typeface="Cambria Math" panose="02040503050406030204" pitchFamily="18" charset="0"/>
                        <a:ea typeface="Cambria Math" panose="02040503050406030204" pitchFamily="18" charset="0"/>
                      </a:rPr>
                      <m:t>𝜽</m:t>
                    </m:r>
                    <m:r>
                      <a:rPr lang="en-US" sz="1600" i="1">
                        <a:latin typeface="Cambria Math" panose="02040503050406030204" pitchFamily="18" charset="0"/>
                      </a:rPr>
                      <m:t>=</m:t>
                    </m:r>
                    <m:sSup>
                      <m:sSupPr>
                        <m:ctrlPr>
                          <a:rPr lang="en-US" sz="1600" i="1" smtClean="0">
                            <a:latin typeface="Cambria Math" panose="02040503050406030204" pitchFamily="18" charset="0"/>
                          </a:rPr>
                        </m:ctrlPr>
                      </m:sSupPr>
                      <m:e>
                        <m:r>
                          <a:rPr lang="en-US" sz="1600" b="1" i="1" smtClean="0">
                            <a:latin typeface="Cambria Math" panose="02040503050406030204" pitchFamily="18" charset="0"/>
                          </a:rPr>
                          <m:t>𝟑𝟎</m:t>
                        </m:r>
                      </m:e>
                      <m:sup>
                        <m:r>
                          <a:rPr lang="en-US" sz="1600" b="1" i="1" smtClean="0">
                            <a:latin typeface="Cambria Math" panose="02040503050406030204" pitchFamily="18" charset="0"/>
                          </a:rPr>
                          <m:t>𝒐</m:t>
                        </m:r>
                      </m:sup>
                    </m:sSup>
                  </m:oMath>
                </a14:m>
                <a:r>
                  <a:rPr lang="en-US" sz="1600" b="0" dirty="0"/>
                  <a:t>, </a:t>
                </a:r>
                <a14:m>
                  <m:oMath xmlns:m="http://schemas.openxmlformats.org/officeDocument/2006/math">
                    <m:r>
                      <a:rPr lang="en-US" sz="1600" i="1">
                        <a:latin typeface="Cambria Math" panose="02040503050406030204" pitchFamily="18" charset="0"/>
                      </a:rPr>
                      <m:t>𝒎</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𝒌𝒈</m:t>
                    </m:r>
                  </m:oMath>
                </a14:m>
                <a:r>
                  <a:rPr lang="en-US" sz="1600" b="0" dirty="0"/>
                  <a:t>, </a:t>
                </a:r>
                <a14:m>
                  <m:oMath xmlns:m="http://schemas.openxmlformats.org/officeDocument/2006/math">
                    <m:r>
                      <a:rPr lang="en-US" sz="1600" b="1" i="1" smtClean="0">
                        <a:latin typeface="Cambria Math" panose="02040503050406030204" pitchFamily="18" charset="0"/>
                        <a:ea typeface="Cambria Math" panose="02040503050406030204" pitchFamily="18" charset="0"/>
                      </a:rPr>
                      <m:t>𝒉</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𝟑</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𝟔</m:t>
                    </m:r>
                    <m:r>
                      <a:rPr lang="en-US" sz="1600" b="1" i="1" smtClean="0">
                        <a:latin typeface="Cambria Math" panose="02040503050406030204" pitchFamily="18" charset="0"/>
                        <a:ea typeface="Cambria Math" panose="02040503050406030204" pitchFamily="18" charset="0"/>
                      </a:rPr>
                      <m:t>𝒎</m:t>
                    </m:r>
                  </m:oMath>
                </a14:m>
                <a:r>
                  <a:rPr lang="en-US" sz="1600" b="0" dirty="0"/>
                  <a:t> and </a:t>
                </a:r>
                <a14:m>
                  <m:oMath xmlns:m="http://schemas.openxmlformats.org/officeDocument/2006/math">
                    <m:r>
                      <a:rPr lang="en-US" sz="1600" b="1" i="1" smtClean="0">
                        <a:latin typeface="Cambria Math" panose="02040503050406030204" pitchFamily="18" charset="0"/>
                      </a:rPr>
                      <m:t>𝑴</m:t>
                    </m:r>
                    <m:r>
                      <a:rPr lang="en-US" sz="1600" b="1" i="1" smtClean="0">
                        <a:latin typeface="Cambria Math" panose="02040503050406030204" pitchFamily="18" charset="0"/>
                      </a:rPr>
                      <m:t>=</m:t>
                    </m:r>
                    <m:r>
                      <a:rPr lang="en-US" sz="1600" b="1" i="1" smtClean="0">
                        <a:latin typeface="Cambria Math" panose="02040503050406030204" pitchFamily="18" charset="0"/>
                      </a:rPr>
                      <m:t>𝟕</m:t>
                    </m:r>
                    <m:r>
                      <a:rPr lang="en-US" sz="1600" b="1" i="1" smtClean="0">
                        <a:latin typeface="Cambria Math" panose="02040503050406030204" pitchFamily="18" charset="0"/>
                      </a:rPr>
                      <m:t>𝒌𝒈</m:t>
                    </m:r>
                  </m:oMath>
                </a14:m>
                <a:r>
                  <a:rPr lang="en-US" sz="1600" b="0" dirty="0"/>
                  <a:t> )</a:t>
                </a:r>
              </a:p>
              <a:p>
                <a:endParaRPr lang="en-US" sz="1600" b="0" dirty="0"/>
              </a:p>
              <a:p>
                <a:pPr marL="342900" indent="-342900">
                  <a:buAutoNum type="alphaLcParenR"/>
                </a:pPr>
                <a:r>
                  <a:rPr lang="en-US" sz="1600" b="0" dirty="0"/>
                  <a:t>Energy and Momentum conservation (</a:t>
                </a:r>
                <a14:m>
                  <m:oMath xmlns:m="http://schemas.openxmlformats.org/officeDocument/2006/math">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𝟐</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r>
                  <a:rPr lang="en-US" sz="1600" b="0" dirty="0"/>
                  <a:t>)</a:t>
                </a:r>
              </a:p>
              <a:p>
                <a:r>
                  <a:rPr lang="en-US" sz="1600" dirty="0"/>
                  <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𝟏</m:t>
                        </m:r>
                      </m:num>
                      <m:den>
                        <m:r>
                          <a:rPr lang="en-US" sz="1600" i="1">
                            <a:latin typeface="Cambria Math" panose="02040503050406030204" pitchFamily="18" charset="0"/>
                          </a:rPr>
                          <m:t>𝟐</m:t>
                        </m:r>
                      </m:den>
                    </m:f>
                    <m:r>
                      <a:rPr lang="en-US" sz="1600" i="1">
                        <a:latin typeface="Cambria Math" panose="02040503050406030204" pitchFamily="18" charset="0"/>
                      </a:rPr>
                      <m:t>𝒎</m:t>
                    </m:r>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𝟏</m:t>
                            </m:r>
                          </m:sub>
                        </m:sSub>
                      </m:e>
                      <m:sup>
                        <m:r>
                          <a:rPr lang="en-US" sz="1600" i="1">
                            <a:latin typeface="Cambria Math" panose="02040503050406030204" pitchFamily="18" charset="0"/>
                          </a:rPr>
                          <m:t>𝟐</m:t>
                        </m:r>
                      </m:sup>
                    </m:sSup>
                    <m:r>
                      <a:rPr lang="en-US" sz="1600" i="1">
                        <a:latin typeface="Cambria Math" panose="02040503050406030204" pitchFamily="18" charset="0"/>
                      </a:rPr>
                      <m:t>=</m:t>
                    </m:r>
                    <m:r>
                      <a:rPr lang="en-US" sz="1600" i="1">
                        <a:latin typeface="Cambria Math" panose="02040503050406030204" pitchFamily="18" charset="0"/>
                      </a:rPr>
                      <m:t>𝒎𝒈𝒉</m:t>
                    </m:r>
                  </m:oMath>
                </a14:m>
                <a:r>
                  <a:rPr lang="en-US" sz="1600" dirty="0">
                    <a:latin typeface="Cambria Math" panose="02040503050406030204" pitchFamily="18" charset="0"/>
                    <a:sym typeface="Wingdings" panose="05000000000000000000" pitchFamily="2" charset="2"/>
                  </a:rPr>
                  <a:t> 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𝟏</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𝟐</m:t>
                        </m:r>
                        <m:r>
                          <a:rPr lang="en-US" sz="1600" i="1">
                            <a:latin typeface="Cambria Math" panose="02040503050406030204" pitchFamily="18" charset="0"/>
                          </a:rPr>
                          <m:t>𝒈𝒉</m:t>
                        </m:r>
                      </m:e>
                    </m:rad>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𝟐</m:t>
                        </m:r>
                        <m:r>
                          <a:rPr lang="en-US" sz="1600" i="1">
                            <a:latin typeface="Cambria Math" panose="02040503050406030204" pitchFamily="18" charset="0"/>
                          </a:rPr>
                          <m:t>∗</m:t>
                        </m:r>
                        <m:r>
                          <a:rPr lang="en-US" sz="1600" i="1">
                            <a:latin typeface="Cambria Math" panose="02040503050406030204" pitchFamily="18" charset="0"/>
                          </a:rPr>
                          <m:t>𝟗</m:t>
                        </m:r>
                        <m:r>
                          <a:rPr lang="en-US" sz="1600" i="1">
                            <a:latin typeface="Cambria Math" panose="02040503050406030204" pitchFamily="18" charset="0"/>
                          </a:rPr>
                          <m:t>.</m:t>
                        </m:r>
                        <m:r>
                          <a:rPr lang="en-US" sz="1600" i="1">
                            <a:latin typeface="Cambria Math" panose="02040503050406030204" pitchFamily="18" charset="0"/>
                          </a:rPr>
                          <m:t>𝟖</m:t>
                        </m:r>
                        <m:r>
                          <a:rPr lang="en-US" sz="1600" i="1">
                            <a:latin typeface="Cambria Math" panose="02040503050406030204" pitchFamily="18" charset="0"/>
                          </a:rPr>
                          <m:t>∗</m:t>
                        </m:r>
                        <m:r>
                          <a:rPr lang="en-US" sz="1600" i="1">
                            <a:latin typeface="Cambria Math" panose="02040503050406030204" pitchFamily="18" charset="0"/>
                          </a:rPr>
                          <m:t>𝟑</m:t>
                        </m:r>
                        <m:r>
                          <a:rPr lang="en-US" sz="1600" i="1">
                            <a:latin typeface="Cambria Math" panose="02040503050406030204" pitchFamily="18" charset="0"/>
                          </a:rPr>
                          <m:t>.</m:t>
                        </m:r>
                        <m:r>
                          <a:rPr lang="en-US" sz="1600" i="1">
                            <a:latin typeface="Cambria Math" panose="02040503050406030204" pitchFamily="18" charset="0"/>
                          </a:rPr>
                          <m:t>𝟔</m:t>
                        </m:r>
                      </m:e>
                    </m:rad>
                    <m:r>
                      <a:rPr lang="en-US" sz="1600" i="1">
                        <a:latin typeface="Cambria Math" panose="02040503050406030204" pitchFamily="18" charset="0"/>
                      </a:rPr>
                      <m:t>=</m:t>
                    </m:r>
                    <m:r>
                      <a:rPr lang="en-US" sz="1600" i="1">
                        <a:latin typeface="Cambria Math" panose="02040503050406030204" pitchFamily="18" charset="0"/>
                      </a:rPr>
                      <m:t>𝟖</m:t>
                    </m:r>
                    <m:r>
                      <a:rPr lang="en-US" sz="1600" i="1">
                        <a:latin typeface="Cambria Math" panose="02040503050406030204" pitchFamily="18" charset="0"/>
                      </a:rPr>
                      <m:t>.</m:t>
                    </m:r>
                    <m:r>
                      <a:rPr lang="en-US" sz="1600" i="1">
                        <a:latin typeface="Cambria Math" panose="02040503050406030204" pitchFamily="18" charset="0"/>
                      </a:rPr>
                      <m:t>𝟒</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a14:m>
                <a:r>
                  <a:rPr lang="en-US" sz="1600" dirty="0"/>
                  <a:t> </a:t>
                </a:r>
                <a:r>
                  <a:rPr lang="en-US" sz="1600" b="0" dirty="0"/>
                  <a:t>(speed of small block before collision)</a:t>
                </a:r>
              </a:p>
              <a:p>
                <a:endParaRPr lang="en-US" sz="1600" b="0" dirty="0"/>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𝒎</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𝟏</m:t>
                          </m:r>
                        </m:sub>
                      </m:sSub>
                      <m:r>
                        <a:rPr lang="en-US" sz="1600" i="1">
                          <a:latin typeface="Cambria Math" panose="02040503050406030204" pitchFamily="18" charset="0"/>
                        </a:rPr>
                        <m:t>+</m:t>
                      </m:r>
                      <m:r>
                        <a:rPr lang="en-US" sz="1600" b="1" i="1" smtClean="0">
                          <a:latin typeface="Cambria Math" panose="02040503050406030204" pitchFamily="18" charset="0"/>
                        </a:rPr>
                        <m:t>𝑴</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𝟐</m:t>
                          </m:r>
                        </m:sub>
                      </m:sSub>
                      <m:r>
                        <a:rPr lang="en-US" sz="1600" b="1" i="1">
                          <a:latin typeface="Cambria Math" panose="02040503050406030204" pitchFamily="18" charset="0"/>
                        </a:rPr>
                        <m:t>=</m:t>
                      </m:r>
                      <m:r>
                        <a:rPr lang="en-US" sz="1600" b="1" i="1" smtClean="0">
                          <a:latin typeface="Cambria Math" panose="02040503050406030204" pitchFamily="18" charset="0"/>
                        </a:rPr>
                        <m:t>𝒎</m:t>
                      </m:r>
                      <m:sSubSup>
                        <m:sSubSupPr>
                          <m:ctrlPr>
                            <a:rPr lang="en-US" sz="1600" i="1" smtClean="0">
                              <a:latin typeface="Cambria Math" panose="02040503050406030204" pitchFamily="18" charset="0"/>
                            </a:rPr>
                          </m:ctrlPr>
                        </m:sSubSupPr>
                        <m:e>
                          <m:r>
                            <a:rPr lang="en-US" sz="1600" b="1" i="1" smtClean="0">
                              <a:latin typeface="Cambria Math" panose="02040503050406030204" pitchFamily="18" charset="0"/>
                            </a:rPr>
                            <m:t>𝒗</m:t>
                          </m:r>
                        </m:e>
                        <m:sub>
                          <m:r>
                            <a:rPr lang="en-US" sz="1600" b="1" i="1" smtClean="0">
                              <a:latin typeface="Cambria Math" panose="02040503050406030204" pitchFamily="18" charset="0"/>
                            </a:rPr>
                            <m:t>𝟏</m:t>
                          </m:r>
                        </m:sub>
                        <m:sup>
                          <m:r>
                            <a:rPr lang="en-US" sz="1600" b="1" i="1" smtClean="0">
                              <a:latin typeface="Cambria Math" panose="02040503050406030204" pitchFamily="18" charset="0"/>
                            </a:rPr>
                            <m:t>′</m:t>
                          </m:r>
                        </m:sup>
                      </m:sSubSup>
                      <m:r>
                        <a:rPr lang="en-US" sz="1600" b="1" i="1">
                          <a:latin typeface="Cambria Math" panose="02040503050406030204" pitchFamily="18" charset="0"/>
                        </a:rPr>
                        <m:t>+</m:t>
                      </m:r>
                      <m:r>
                        <a:rPr lang="en-US" sz="1600" b="1" i="1" smtClean="0">
                          <a:latin typeface="Cambria Math" panose="02040503050406030204" pitchFamily="18" charset="0"/>
                        </a:rPr>
                        <m:t>𝑴</m:t>
                      </m:r>
                      <m:sSubSup>
                        <m:sSubSupPr>
                          <m:ctrlPr>
                            <a:rPr lang="en-US" sz="1600" i="1">
                              <a:latin typeface="Cambria Math" panose="02040503050406030204" pitchFamily="18" charset="0"/>
                            </a:rPr>
                          </m:ctrlPr>
                        </m:sSubSupPr>
                        <m:e>
                          <m:r>
                            <a:rPr lang="en-US" sz="1600" b="1" i="1">
                              <a:latin typeface="Cambria Math" panose="02040503050406030204" pitchFamily="18" charset="0"/>
                            </a:rPr>
                            <m:t>𝒗</m:t>
                          </m:r>
                        </m:e>
                        <m:sub>
                          <m:r>
                            <a:rPr lang="en-US" sz="1600" b="1" i="1" smtClean="0">
                              <a:latin typeface="Cambria Math" panose="02040503050406030204" pitchFamily="18" charset="0"/>
                            </a:rPr>
                            <m:t>𝟐</m:t>
                          </m:r>
                        </m:sub>
                        <m:sup>
                          <m:r>
                            <a:rPr lang="en-US" sz="1600" b="1" i="1">
                              <a:latin typeface="Cambria Math" panose="02040503050406030204" pitchFamily="18" charset="0"/>
                            </a:rPr>
                            <m:t>′</m:t>
                          </m:r>
                        </m:sup>
                      </m:sSubSup>
                      <m:r>
                        <a:rPr lang="en-US" sz="1600" b="1" i="0" smtClean="0">
                          <a:latin typeface="Cambria Math" panose="02040503050406030204" pitchFamily="18" charset="0"/>
                        </a:rPr>
                        <m:t>→</m:t>
                      </m:r>
                      <m:r>
                        <a:rPr lang="en-US" sz="1600" b="1" i="0" smtClean="0">
                          <a:latin typeface="Cambria Math" panose="02040503050406030204" pitchFamily="18" charset="0"/>
                        </a:rPr>
                        <m:t>𝟐</m:t>
                      </m:r>
                      <m:r>
                        <a:rPr lang="en-US" sz="1600" b="1" i="0" smtClean="0">
                          <a:latin typeface="Cambria Math" panose="02040503050406030204" pitchFamily="18" charset="0"/>
                        </a:rPr>
                        <m:t>.</m:t>
                      </m:r>
                      <m:r>
                        <a:rPr lang="en-US" sz="1600" b="1" i="0" smtClean="0">
                          <a:latin typeface="Cambria Math" panose="02040503050406030204" pitchFamily="18" charset="0"/>
                        </a:rPr>
                        <m:t>𝟐</m:t>
                      </m:r>
                      <m:r>
                        <a:rPr lang="en-US" sz="1600" b="1" i="0" smtClean="0">
                          <a:latin typeface="Cambria Math" panose="02040503050406030204" pitchFamily="18" charset="0"/>
                        </a:rPr>
                        <m:t>∗</m:t>
                      </m:r>
                      <m:r>
                        <a:rPr lang="en-US" sz="1600" b="1" i="0" smtClean="0">
                          <a:latin typeface="Cambria Math" panose="02040503050406030204" pitchFamily="18" charset="0"/>
                        </a:rPr>
                        <m:t>𝟖</m:t>
                      </m:r>
                      <m:r>
                        <a:rPr lang="en-US" sz="1600" b="1" i="0" smtClean="0">
                          <a:latin typeface="Cambria Math" panose="02040503050406030204" pitchFamily="18" charset="0"/>
                        </a:rPr>
                        <m:t>.</m:t>
                      </m:r>
                      <m:r>
                        <a:rPr lang="en-US" sz="1600" b="1" i="0" smtClean="0">
                          <a:latin typeface="Cambria Math" panose="02040503050406030204" pitchFamily="18" charset="0"/>
                        </a:rPr>
                        <m:t>𝟒</m:t>
                      </m:r>
                      <m:r>
                        <a:rPr lang="en-US" sz="1600" b="1" i="0" smtClean="0">
                          <a:latin typeface="Cambria Math" panose="02040503050406030204" pitchFamily="18" charset="0"/>
                        </a:rPr>
                        <m:t>+</m:t>
                      </m:r>
                      <m:r>
                        <a:rPr lang="en-US" sz="1600" b="1" i="0" smtClean="0">
                          <a:latin typeface="Cambria Math" panose="02040503050406030204" pitchFamily="18" charset="0"/>
                        </a:rPr>
                        <m:t>𝟕</m:t>
                      </m:r>
                      <m:r>
                        <a:rPr lang="en-US" sz="1600" b="1" i="0" smtClean="0">
                          <a:latin typeface="Cambria Math" panose="02040503050406030204" pitchFamily="18" charset="0"/>
                        </a:rPr>
                        <m:t>∗</m:t>
                      </m:r>
                      <m:r>
                        <a:rPr lang="en-US" sz="1600" b="1" i="0" smtClean="0">
                          <a:latin typeface="Cambria Math" panose="02040503050406030204" pitchFamily="18" charset="0"/>
                        </a:rPr>
                        <m:t>𝟎</m:t>
                      </m:r>
                      <m:r>
                        <a:rPr lang="en-US" sz="1600" b="1" i="0" smtClean="0">
                          <a:latin typeface="Cambria Math" panose="02040503050406030204" pitchFamily="18" charset="0"/>
                        </a:rPr>
                        <m:t>=</m:t>
                      </m:r>
                      <m:r>
                        <a:rPr lang="en-US" sz="1600" b="1" i="0" smtClean="0">
                          <a:latin typeface="Cambria Math" panose="02040503050406030204" pitchFamily="18" charset="0"/>
                        </a:rPr>
                        <m:t>𝟐</m:t>
                      </m:r>
                      <m:r>
                        <a:rPr lang="en-US" sz="1600" b="1" i="0" smtClean="0">
                          <a:latin typeface="Cambria Math" panose="02040503050406030204" pitchFamily="18" charset="0"/>
                        </a:rPr>
                        <m:t>.</m:t>
                      </m:r>
                      <m:r>
                        <a:rPr lang="en-US" sz="1600" b="1" i="0" smtClean="0">
                          <a:latin typeface="Cambria Math" panose="02040503050406030204" pitchFamily="18" charset="0"/>
                        </a:rPr>
                        <m:t>𝟐</m:t>
                      </m:r>
                      <m:r>
                        <a:rPr lang="en-US" sz="1600" b="1" i="0"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𝟏</m:t>
                          </m:r>
                        </m:sub>
                        <m:sup>
                          <m:r>
                            <a:rPr lang="en-US" sz="1600" i="1">
                              <a:latin typeface="Cambria Math" panose="02040503050406030204" pitchFamily="18" charset="0"/>
                            </a:rPr>
                            <m:t>′</m:t>
                          </m:r>
                        </m:sup>
                      </m:sSubSup>
                      <m:r>
                        <a:rPr lang="en-US" sz="1600" i="1">
                          <a:latin typeface="Cambria Math" panose="02040503050406030204" pitchFamily="18" charset="0"/>
                        </a:rPr>
                        <m:t>+</m:t>
                      </m:r>
                      <m:r>
                        <a:rPr lang="en-US" sz="1600" b="1" i="1" smtClean="0">
                          <a:latin typeface="Cambria Math" panose="02040503050406030204" pitchFamily="18" charset="0"/>
                        </a:rPr>
                        <m:t>𝟕</m:t>
                      </m:r>
                      <m:r>
                        <a:rPr lang="en-US" sz="1600" b="1"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𝟐</m:t>
                          </m:r>
                        </m:sub>
                        <m:sup>
                          <m:r>
                            <a:rPr lang="en-US" sz="1600" i="1">
                              <a:latin typeface="Cambria Math" panose="02040503050406030204" pitchFamily="18" charset="0"/>
                            </a:rPr>
                            <m:t>′</m:t>
                          </m:r>
                        </m:sup>
                      </m:sSubSup>
                    </m:oMath>
                  </m:oMathPara>
                </a14:m>
                <a:endParaRPr lang="en-US" sz="16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𝟏</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𝟐</m:t>
                          </m:r>
                        </m:sub>
                      </m:sSub>
                      <m:r>
                        <a:rPr lang="en-US" sz="1600" b="1" i="1" smtClean="0">
                          <a:latin typeface="Cambria Math" panose="02040503050406030204" pitchFamily="18" charset="0"/>
                        </a:rPr>
                        <m:t>=−</m:t>
                      </m:r>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𝟏</m:t>
                              </m:r>
                            </m:sub>
                            <m:sup>
                              <m:r>
                                <a:rPr lang="en-US" sz="1600" i="1">
                                  <a:latin typeface="Cambria Math" panose="02040503050406030204" pitchFamily="18" charset="0"/>
                                </a:rPr>
                                <m:t>′</m:t>
                              </m:r>
                            </m:sup>
                          </m:sSubSup>
                          <m:r>
                            <a:rPr lang="en-US" sz="1600" b="1"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𝟐</m:t>
                              </m:r>
                            </m:sub>
                            <m:sup>
                              <m:r>
                                <a:rPr lang="en-US" sz="1600" i="1">
                                  <a:latin typeface="Cambria Math" panose="02040503050406030204" pitchFamily="18" charset="0"/>
                                </a:rPr>
                                <m:t>′</m:t>
                              </m:r>
                            </m:sup>
                          </m:sSubSup>
                        </m:e>
                      </m:d>
                      <m:r>
                        <a:rPr lang="en-US" sz="1600" b="1" i="1" smtClean="0">
                          <a:latin typeface="Cambria Math" panose="02040503050406030204" pitchFamily="18" charset="0"/>
                        </a:rPr>
                        <m:t>→</m:t>
                      </m:r>
                      <m:r>
                        <a:rPr lang="en-US" sz="1600" b="1" i="1" smtClean="0">
                          <a:latin typeface="Cambria Math" panose="02040503050406030204" pitchFamily="18" charset="0"/>
                        </a:rPr>
                        <m:t>𝟖</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𝟐</m:t>
                          </m:r>
                        </m:sub>
                        <m:sup>
                          <m:r>
                            <a:rPr lang="en-US" sz="1600" i="1">
                              <a:latin typeface="Cambria Math" panose="02040503050406030204" pitchFamily="18" charset="0"/>
                            </a:rPr>
                            <m:t>′</m:t>
                          </m:r>
                        </m:sup>
                      </m:sSubSup>
                      <m:r>
                        <a:rPr lang="en-US" sz="1600" b="1"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b="1" i="1" smtClean="0">
                              <a:latin typeface="Cambria Math" panose="02040503050406030204" pitchFamily="18" charset="0"/>
                            </a:rPr>
                            <m:t>𝟏</m:t>
                          </m:r>
                        </m:sub>
                        <m:sup>
                          <m:r>
                            <a:rPr lang="en-US" sz="1600" i="1">
                              <a:latin typeface="Cambria Math" panose="02040503050406030204" pitchFamily="18" charset="0"/>
                            </a:rPr>
                            <m:t>′</m:t>
                          </m:r>
                        </m:sup>
                      </m:sSubSup>
                    </m:oMath>
                  </m:oMathPara>
                </a14:m>
                <a:endParaRPr lang="en-US" sz="1600" dirty="0">
                  <a:latin typeface="Cambria Math" panose="02040503050406030204" pitchFamily="18" charset="0"/>
                </a:endParaRPr>
              </a:p>
              <a:p>
                <a:r>
                  <a:rPr lang="en-US" sz="1600" b="0" dirty="0">
                    <a:ea typeface="Cambria Math" panose="02040503050406030204" pitchFamily="18" charset="0"/>
                  </a:rPr>
                  <a:t>			</a:t>
                </a:r>
                <a14:m>
                  <m:oMath xmlns:m="http://schemas.openxmlformats.org/officeDocument/2006/math">
                    <m:r>
                      <a:rPr lang="en-US" sz="1600" b="0" i="1" smtClean="0">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𝟐</m:t>
                        </m:r>
                      </m:sub>
                      <m:sup>
                        <m:r>
                          <a:rPr lang="en-US" sz="1600" i="1">
                            <a:latin typeface="Cambria Math" panose="02040503050406030204" pitchFamily="18" charset="0"/>
                          </a:rPr>
                          <m:t>′</m:t>
                        </m:r>
                      </m:sup>
                    </m:sSubSup>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r>
                      <a:rPr lang="en-US" sz="1600" b="1" i="1" smtClean="0">
                        <a:latin typeface="Cambria Math" panose="02040503050406030204" pitchFamily="18" charset="0"/>
                      </a:rPr>
                      <m:t>𝟎𝟐</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r>
                  <a:rPr lang="en-US" sz="1600" b="0" dirty="0">
                    <a:latin typeface="Cambria Math" panose="02040503050406030204" pitchFamily="18" charset="0"/>
                  </a:rPr>
                  <a:t>  and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b="1" i="1" smtClean="0">
                            <a:latin typeface="Cambria Math" panose="02040503050406030204" pitchFamily="18" charset="0"/>
                          </a:rPr>
                          <m:t>𝟏</m:t>
                        </m:r>
                      </m:sub>
                      <m:sup>
                        <m:r>
                          <a:rPr lang="en-US" sz="1600" i="1">
                            <a:latin typeface="Cambria Math" panose="02040503050406030204" pitchFamily="18" charset="0"/>
                          </a:rPr>
                          <m:t>′</m:t>
                        </m:r>
                      </m:sup>
                    </m:sSubSup>
                    <m:r>
                      <a:rPr lang="en-US" sz="1600" b="1" i="1" smtClean="0">
                        <a:latin typeface="Cambria Math" panose="02040503050406030204" pitchFamily="18" charset="0"/>
                      </a:rPr>
                      <m:t>=−</m:t>
                    </m:r>
                    <m:r>
                      <a:rPr lang="en-US" sz="1600" i="1">
                        <a:latin typeface="Cambria Math" panose="02040503050406030204" pitchFamily="18" charset="0"/>
                      </a:rPr>
                      <m:t>𝟒</m:t>
                    </m:r>
                    <m:r>
                      <a:rPr lang="en-US" sz="1600" i="1">
                        <a:latin typeface="Cambria Math" panose="02040503050406030204" pitchFamily="18" charset="0"/>
                      </a:rPr>
                      <m:t>.</m:t>
                    </m:r>
                    <m:r>
                      <a:rPr lang="en-US" sz="1600" b="1" i="1" smtClean="0">
                        <a:latin typeface="Cambria Math" panose="02040503050406030204" pitchFamily="18" charset="0"/>
                      </a:rPr>
                      <m:t>𝟑𝟖</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a14:m>
                <a:r>
                  <a:rPr lang="en-US" sz="1600" b="0" dirty="0"/>
                  <a:t>	</a:t>
                </a:r>
              </a:p>
              <a:p>
                <a:endParaRPr lang="en-US" sz="1600" b="0" dirty="0"/>
              </a:p>
              <a:p>
                <a:pPr marL="342900" indent="-342900">
                  <a:buAutoNum type="alphaLcParenR" startAt="2"/>
                </a:pPr>
                <a:r>
                  <a:rPr lang="en-US" sz="1600" b="0" dirty="0"/>
                  <a:t>Rebound height</a:t>
                </a:r>
              </a:p>
              <a:p>
                <a:r>
                  <a:rPr lang="en-US" sz="1600" b="0" dirty="0">
                    <a:ea typeface="Cambria Math" panose="02040503050406030204" pitchFamily="18" charset="0"/>
                  </a:rPr>
                  <a:t> 	</a:t>
                </a:r>
                <a14:m>
                  <m:oMath xmlns:m="http://schemas.openxmlformats.org/officeDocument/2006/math">
                    <m:r>
                      <a:rPr lang="en-US" sz="1600" b="1" i="1" smtClean="0">
                        <a:latin typeface="Cambria Math" panose="02040503050406030204" pitchFamily="18" charset="0"/>
                        <a:ea typeface="Cambria Math" panose="02040503050406030204" pitchFamily="18" charset="0"/>
                      </a:rPr>
                      <m:t>∴</m:t>
                    </m:r>
                    <m:sSup>
                      <m:sSupPr>
                        <m:ctrlPr>
                          <a:rPr lang="en-US" sz="1600" i="1">
                            <a:latin typeface="Cambria Math" panose="02040503050406030204" pitchFamily="18" charset="0"/>
                          </a:rPr>
                        </m:ctrlPr>
                      </m:sSupPr>
                      <m:e>
                        <m:sSubSup>
                          <m:sSubSupPr>
                            <m:ctrlPr>
                              <a:rPr lang="en-US" sz="1600" i="1">
                                <a:latin typeface="Cambria Math" panose="02040503050406030204" pitchFamily="18" charset="0"/>
                              </a:rPr>
                            </m:ctrlPr>
                          </m:sSubSupPr>
                          <m:e>
                            <m:r>
                              <a:rPr lang="en-US" sz="1600" i="1">
                                <a:latin typeface="Cambria Math" panose="02040503050406030204" pitchFamily="18" charset="0"/>
                              </a:rPr>
                              <m:t>𝒗</m:t>
                            </m:r>
                          </m:e>
                          <m:sub>
                            <m:r>
                              <a:rPr lang="en-US" sz="1600" i="1">
                                <a:latin typeface="Cambria Math" panose="02040503050406030204" pitchFamily="18" charset="0"/>
                              </a:rPr>
                              <m:t>𝟏</m:t>
                            </m:r>
                          </m:sub>
                          <m:sup>
                            <m:r>
                              <a:rPr lang="en-US" sz="1600" i="1">
                                <a:latin typeface="Cambria Math" panose="02040503050406030204" pitchFamily="18" charset="0"/>
                              </a:rPr>
                              <m:t>′</m:t>
                            </m:r>
                          </m:sup>
                        </m:sSubSup>
                      </m:e>
                      <m:sup>
                        <m:r>
                          <a:rPr lang="en-US" sz="1600" i="1">
                            <a:latin typeface="Cambria Math" panose="02040503050406030204" pitchFamily="18" charset="0"/>
                          </a:rPr>
                          <m:t>𝟐</m:t>
                        </m:r>
                      </m:sup>
                    </m:sSup>
                    <m:r>
                      <a:rPr lang="en-US" sz="1600" i="1">
                        <a:latin typeface="Cambria Math" panose="02040503050406030204" pitchFamily="18" charset="0"/>
                      </a:rPr>
                      <m:t>=</m:t>
                    </m:r>
                    <m:r>
                      <a:rPr lang="en-US" sz="1600" b="1" i="1" smtClean="0">
                        <a:latin typeface="Cambria Math" panose="02040503050406030204" pitchFamily="18" charset="0"/>
                      </a:rPr>
                      <m:t>𝟐</m:t>
                    </m:r>
                    <m:r>
                      <a:rPr lang="en-US" sz="1600" i="1">
                        <a:latin typeface="Cambria Math" panose="02040503050406030204" pitchFamily="18" charset="0"/>
                      </a:rPr>
                      <m:t>𝒈</m:t>
                    </m:r>
                    <m:sSup>
                      <m:sSupPr>
                        <m:ctrlPr>
                          <a:rPr lang="en-US" sz="1600" i="1">
                            <a:latin typeface="Cambria Math" panose="02040503050406030204" pitchFamily="18" charset="0"/>
                          </a:rPr>
                        </m:ctrlPr>
                      </m:sSupPr>
                      <m:e>
                        <m:r>
                          <a:rPr lang="en-US" sz="1600" b="1" i="1" smtClean="0">
                            <a:latin typeface="Cambria Math" panose="02040503050406030204" pitchFamily="18" charset="0"/>
                          </a:rPr>
                          <m:t>𝒉</m:t>
                        </m:r>
                      </m:e>
                      <m:sup>
                        <m:r>
                          <a:rPr lang="en-US" sz="1600" b="1" i="1" smtClean="0">
                            <a:latin typeface="Cambria Math" panose="02040503050406030204" pitchFamily="18" charset="0"/>
                          </a:rPr>
                          <m:t>′</m:t>
                        </m:r>
                      </m:sup>
                    </m:sSup>
                    <m:r>
                      <a:rPr lang="en-US" sz="1600" b="1" i="1" smtClean="0">
                        <a:latin typeface="Cambria Math" panose="02040503050406030204" pitchFamily="18" charset="0"/>
                      </a:rPr>
                      <m:t>→</m:t>
                    </m:r>
                    <m:sSup>
                      <m:sSupPr>
                        <m:ctrlPr>
                          <a:rPr lang="en-US" sz="1600" i="1">
                            <a:latin typeface="Cambria Math" panose="02040503050406030204" pitchFamily="18" charset="0"/>
                          </a:rPr>
                        </m:ctrlPr>
                      </m:sSupPr>
                      <m:e>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r>
                          <a:rPr lang="en-US" sz="1600" b="1" i="1" smtClean="0">
                            <a:latin typeface="Cambria Math" panose="02040503050406030204" pitchFamily="18" charset="0"/>
                          </a:rPr>
                          <m:t>𝟑𝟖</m:t>
                        </m:r>
                        <m:r>
                          <a:rPr lang="en-US" sz="1600" b="1" i="1" smtClean="0">
                            <a:latin typeface="Cambria Math" panose="02040503050406030204" pitchFamily="18" charset="0"/>
                          </a:rPr>
                          <m:t>)</m:t>
                        </m:r>
                      </m:e>
                      <m:sup>
                        <m:r>
                          <a:rPr lang="en-US" sz="1600" i="1">
                            <a:latin typeface="Cambria Math" panose="02040503050406030204" pitchFamily="18" charset="0"/>
                          </a:rPr>
                          <m:t>𝟐</m:t>
                        </m:r>
                      </m:sup>
                    </m:sSup>
                    <m:r>
                      <a:rPr lang="en-US" sz="1600" b="1" i="1" smtClean="0">
                        <a:latin typeface="Cambria Math" panose="02040503050406030204" pitchFamily="18" charset="0"/>
                      </a:rPr>
                      <m:t>=</m:t>
                    </m:r>
                    <m:r>
                      <a:rPr lang="en-US" sz="1600" b="1" i="1" smtClean="0">
                        <a:latin typeface="Cambria Math" panose="02040503050406030204" pitchFamily="18" charset="0"/>
                      </a:rPr>
                      <m:t>𝟐</m:t>
                    </m:r>
                    <m:r>
                      <a:rPr lang="en-US" sz="1600" b="1" i="1" smtClean="0">
                        <a:latin typeface="Cambria Math" panose="02040503050406030204" pitchFamily="18" charset="0"/>
                      </a:rPr>
                      <m:t>∗</m:t>
                    </m:r>
                    <m:r>
                      <a:rPr lang="en-US" sz="1600" b="1" i="1" smtClean="0">
                        <a:latin typeface="Cambria Math" panose="02040503050406030204" pitchFamily="18" charset="0"/>
                      </a:rPr>
                      <m:t>𝟗</m:t>
                    </m:r>
                    <m:r>
                      <a:rPr lang="en-US" sz="1600" b="1" i="1" smtClean="0">
                        <a:latin typeface="Cambria Math" panose="02040503050406030204" pitchFamily="18" charset="0"/>
                      </a:rPr>
                      <m:t>.</m:t>
                    </m:r>
                    <m:r>
                      <a:rPr lang="en-US" sz="1600" b="1" i="1" smtClean="0">
                        <a:latin typeface="Cambria Math" panose="02040503050406030204" pitchFamily="18" charset="0"/>
                      </a:rPr>
                      <m:t>𝟖</m:t>
                    </m:r>
                    <m:r>
                      <a:rPr lang="en-US" sz="1600" b="1" i="1" smtClean="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𝒉</m:t>
                        </m:r>
                      </m:e>
                      <m:sup>
                        <m:r>
                          <a:rPr lang="en-US" sz="1600" i="1">
                            <a:latin typeface="Cambria Math" panose="02040503050406030204" pitchFamily="18" charset="0"/>
                          </a:rPr>
                          <m:t>′</m:t>
                        </m:r>
                      </m:sup>
                    </m:sSup>
                  </m:oMath>
                </a14:m>
                <a:endParaRPr lang="en-US" sz="1600" dirty="0"/>
              </a:p>
              <a:p>
                <a:r>
                  <a:rPr lang="en-US" sz="1600" dirty="0">
                    <a:sym typeface="Wingdings" panose="05000000000000000000" pitchFamily="2" charset="2"/>
                  </a:rPr>
                  <a:t>	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𝒉</m:t>
                        </m:r>
                      </m:e>
                      <m:sup>
                        <m:r>
                          <a:rPr lang="en-US" sz="1600" i="1">
                            <a:latin typeface="Cambria Math" panose="02040503050406030204" pitchFamily="18" charset="0"/>
                          </a:rPr>
                          <m:t>′</m:t>
                        </m:r>
                      </m:sup>
                    </m:sSup>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𝟕𝟗</m:t>
                    </m:r>
                    <m:r>
                      <a:rPr lang="en-US" sz="1600" b="1" i="1" smtClean="0">
                        <a:latin typeface="Cambria Math" panose="02040503050406030204" pitchFamily="18" charset="0"/>
                      </a:rPr>
                      <m:t> </m:t>
                    </m:r>
                    <m:r>
                      <a:rPr lang="en-US" sz="1600" b="1" i="1" smtClean="0">
                        <a:latin typeface="Cambria Math" panose="02040503050406030204" pitchFamily="18" charset="0"/>
                      </a:rPr>
                      <m:t>𝒎</m:t>
                    </m:r>
                  </m:oMath>
                </a14:m>
                <a:r>
                  <a:rPr lang="en-US" sz="1600" dirty="0"/>
                  <a:t>   </a:t>
                </a:r>
                <a:r>
                  <a:rPr lang="en-US" sz="1600" b="0" dirty="0"/>
                  <a:t>and</a:t>
                </a:r>
                <a:r>
                  <a:rPr lang="en-US" sz="1600" dirty="0"/>
                  <a:t>    </a:t>
                </a:r>
                <a14:m>
                  <m:oMath xmlns:m="http://schemas.openxmlformats.org/officeDocument/2006/math">
                    <m:r>
                      <a:rPr lang="en-US" sz="1600" b="1" i="0" smtClean="0">
                        <a:latin typeface="Cambria Math" panose="02040503050406030204" pitchFamily="18" charset="0"/>
                      </a:rPr>
                      <m:t>𝐝</m:t>
                    </m:r>
                    <m:r>
                      <a:rPr lang="en-US" sz="1600" b="1"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b="1" i="1">
                                <a:latin typeface="Cambria Math" panose="02040503050406030204" pitchFamily="18" charset="0"/>
                              </a:rPr>
                              <m:t>𝒉</m:t>
                            </m:r>
                          </m:e>
                          <m:sup>
                            <m:r>
                              <a:rPr lang="en-US" sz="1600" b="1" i="1">
                                <a:latin typeface="Cambria Math" panose="02040503050406030204" pitchFamily="18" charset="0"/>
                              </a:rPr>
                              <m:t>′</m:t>
                            </m:r>
                          </m:sup>
                        </m:sSup>
                      </m:num>
                      <m:den>
                        <m:func>
                          <m:funcPr>
                            <m:ctrlPr>
                              <a:rPr lang="en-US" sz="1600" i="1" smtClean="0">
                                <a:latin typeface="Cambria Math" panose="02040503050406030204" pitchFamily="18" charset="0"/>
                              </a:rPr>
                            </m:ctrlPr>
                          </m:funcPr>
                          <m:fName>
                            <m:r>
                              <a:rPr lang="en-US" sz="1600" b="1" i="0" smtClean="0">
                                <a:latin typeface="Cambria Math" panose="02040503050406030204" pitchFamily="18" charset="0"/>
                              </a:rPr>
                              <m:t>𝐬𝐢𝐧</m:t>
                            </m:r>
                          </m:fName>
                          <m:e>
                            <m:r>
                              <a:rPr lang="en-US" sz="1600" b="1" i="1" smtClean="0">
                                <a:latin typeface="Cambria Math" panose="02040503050406030204" pitchFamily="18" charset="0"/>
                                <a:ea typeface="Cambria Math" panose="02040503050406030204" pitchFamily="18" charset="0"/>
                              </a:rPr>
                              <m:t>𝜽</m:t>
                            </m:r>
                          </m:e>
                        </m:func>
                      </m:den>
                    </m:f>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𝟗𝟔</m:t>
                    </m:r>
                    <m:r>
                      <a:rPr lang="en-US" sz="1600" b="1" i="1" smtClean="0">
                        <a:latin typeface="Cambria Math" panose="02040503050406030204" pitchFamily="18" charset="0"/>
                      </a:rPr>
                      <m:t>𝒎</m:t>
                    </m:r>
                  </m:oMath>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0" y="3069189"/>
                <a:ext cx="9144000" cy="3750386"/>
              </a:xfrm>
              <a:prstGeom prst="rect">
                <a:avLst/>
              </a:prstGeom>
              <a:blipFill rotWithShape="0">
                <a:blip r:embed="rId2"/>
                <a:stretch>
                  <a:fillRect l="-133" t="-161" r="-531"/>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83171" y="874655"/>
                <a:ext cx="7777657" cy="1115498"/>
              </a:xfrm>
              <a:prstGeom prst="rect">
                <a:avLst/>
              </a:prstGeom>
              <a:ln w="38100">
                <a:solidFill>
                  <a:srgbClr val="FF3300"/>
                </a:solidFill>
              </a:ln>
            </p:spPr>
            <p:txBody>
              <a:bodyPr wrap="square">
                <a:spAutoFit/>
              </a:bodyPr>
              <a:lstStyle/>
              <a:p>
                <a:r>
                  <a:rPr lang="en-US" sz="1600" b="0" dirty="0">
                    <a:latin typeface="+mn-lt"/>
                  </a:rPr>
                  <a:t>(Given:  </a:t>
                </a:r>
                <a14:m>
                  <m:oMath xmlns:m="http://schemas.openxmlformats.org/officeDocument/2006/math">
                    <m:sSub>
                      <m:sSubPr>
                        <m:ctrlPr>
                          <a:rPr lang="en-US" sz="1600" i="1" smtClean="0">
                            <a:latin typeface="Cambria Math" panose="02040503050406030204" pitchFamily="18" charset="0"/>
                          </a:rPr>
                        </m:ctrlPr>
                      </m:sSubPr>
                      <m:e>
                        <m:r>
                          <a:rPr lang="en-US" sz="1600" b="1" i="1" smtClean="0">
                            <a:latin typeface="Cambria Math" panose="02040503050406030204" pitchFamily="18" charset="0"/>
                          </a:rPr>
                          <m:t>𝒎</m:t>
                        </m:r>
                      </m:e>
                      <m:sub>
                        <m:r>
                          <a:rPr lang="en-US" sz="1600" b="1" i="1" smtClean="0">
                            <a:latin typeface="Cambria Math" panose="02040503050406030204" pitchFamily="18" charset="0"/>
                          </a:rPr>
                          <m:t>𝒑𝒂𝒄𝒌𝒂𝒈𝒆</m:t>
                        </m:r>
                      </m:sub>
                    </m:sSub>
                    <m:r>
                      <a:rPr lang="en-US" sz="1600" i="1">
                        <a:latin typeface="Cambria Math" panose="02040503050406030204" pitchFamily="18" charset="0"/>
                      </a:rPr>
                      <m:t>=</m:t>
                    </m:r>
                    <m:r>
                      <a:rPr lang="en-US" sz="1600" b="1" i="1" smtClean="0">
                        <a:latin typeface="Cambria Math" panose="02040503050406030204" pitchFamily="18" charset="0"/>
                      </a:rPr>
                      <m:t>𝟓</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i="1">
                        <a:latin typeface="Cambria Math" panose="02040503050406030204" pitchFamily="18" charset="0"/>
                      </a:rPr>
                      <m:t>𝒌𝒈</m:t>
                    </m:r>
                  </m:oMath>
                </a14:m>
                <a:r>
                  <a:rPr lang="en-US" sz="1600" b="0" dirty="0">
                    <a:latin typeface="+mn-lt"/>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𝒑𝒂𝒄𝒌𝒂𝒈𝒆</m:t>
                        </m:r>
                      </m:sub>
                    </m:sSub>
                    <m:r>
                      <a:rPr lang="en-US" sz="1600" i="1">
                        <a:latin typeface="Cambria Math" panose="02040503050406030204" pitchFamily="18" charset="0"/>
                      </a:rPr>
                      <m:t>=</m:t>
                    </m:r>
                    <m:r>
                      <a:rPr lang="en-US" sz="1600" b="1" i="1" smtClean="0">
                        <a:latin typeface="Cambria Math" panose="02040503050406030204" pitchFamily="18" charset="0"/>
                      </a:rPr>
                      <m:t>𝟏</m:t>
                    </m:r>
                    <m:r>
                      <a:rPr lang="en-US" sz="1600" i="1">
                        <a:latin typeface="Cambria Math" panose="02040503050406030204" pitchFamily="18" charset="0"/>
                      </a:rPr>
                      <m:t>𝟎</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a14:m>
                <a:r>
                  <a:rPr lang="en-US" sz="1600" b="0" dirty="0">
                    <a:latin typeface="+mn-lt"/>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b="1" i="1" smtClean="0">
                            <a:latin typeface="Cambria Math" panose="02040503050406030204" pitchFamily="18" charset="0"/>
                          </a:rPr>
                          <m:t>𝒄𝒉𝒊𝒍𝒅</m:t>
                        </m:r>
                      </m:sub>
                    </m:sSub>
                    <m:r>
                      <a:rPr lang="en-US" sz="1600"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𝟐𝟔</m:t>
                    </m:r>
                    <m:r>
                      <a:rPr lang="en-US" sz="1600" b="1" i="1" smtClean="0">
                        <a:latin typeface="Cambria Math" panose="02040503050406030204" pitchFamily="18" charset="0"/>
                        <a:ea typeface="Cambria Math" panose="02040503050406030204" pitchFamily="18" charset="0"/>
                      </a:rPr>
                      <m:t>𝒌𝒈</m:t>
                    </m:r>
                  </m:oMath>
                </a14:m>
                <a:r>
                  <a:rPr lang="en-US" sz="1600" b="0" dirty="0">
                    <a:latin typeface="+mn-lt"/>
                  </a:rPr>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b="1" i="1" smtClean="0">
                            <a:latin typeface="Cambria Math" panose="02040503050406030204" pitchFamily="18" charset="0"/>
                          </a:rPr>
                          <m:t>𝒃𝒐𝒂𝒕</m:t>
                        </m:r>
                      </m:sub>
                    </m:sSub>
                    <m:r>
                      <a:rPr lang="en-US" sz="1600" i="1">
                        <a:latin typeface="Cambria Math" panose="02040503050406030204" pitchFamily="18" charset="0"/>
                      </a:rPr>
                      <m:t>=</m:t>
                    </m:r>
                    <m:r>
                      <a:rPr lang="en-US" sz="1600" b="1" i="1" smtClean="0">
                        <a:latin typeface="Cambria Math" panose="02040503050406030204" pitchFamily="18" charset="0"/>
                      </a:rPr>
                      <m:t>𝟓𝟓</m:t>
                    </m:r>
                    <m:r>
                      <a:rPr lang="en-US" sz="1600" i="1">
                        <a:latin typeface="Cambria Math" panose="02040503050406030204" pitchFamily="18" charset="0"/>
                      </a:rPr>
                      <m:t>𝒌𝒈</m:t>
                    </m:r>
                  </m:oMath>
                </a14:m>
                <a:r>
                  <a:rPr lang="en-US" sz="1600" b="0" dirty="0">
                    <a:latin typeface="+mn-lt"/>
                  </a:rPr>
                  <a:t> )</a:t>
                </a:r>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rPr>
                        <m:t>𝟎</m:t>
                      </m:r>
                      <m:r>
                        <a:rPr lang="en-US" sz="1600" b="1" i="1" smtClean="0">
                          <a:latin typeface="Cambria Math" panose="02040503050406030204" pitchFamily="18" charset="0"/>
                        </a:rPr>
                        <m:t>=</m:t>
                      </m:r>
                      <m:d>
                        <m:dPr>
                          <m:ctrlPr>
                            <a:rPr lang="en-US" sz="1600" b="1"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𝒃𝒐𝒂𝒕</m:t>
                              </m:r>
                            </m:sub>
                          </m:sSub>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𝒄𝒉𝒊𝒍𝒅</m:t>
                              </m:r>
                            </m:sub>
                          </m:sSub>
                        </m:e>
                      </m:d>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𝒃𝒐𝒂𝒕</m:t>
                          </m:r>
                        </m:sub>
                      </m:sSub>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𝒎</m:t>
                          </m:r>
                        </m:e>
                        <m:sub>
                          <m:r>
                            <a:rPr lang="en-US" sz="1600" i="1">
                              <a:latin typeface="Cambria Math" panose="02040503050406030204" pitchFamily="18" charset="0"/>
                            </a:rPr>
                            <m:t>𝒑𝒂𝒄𝒌𝒂𝒈𝒆</m:t>
                          </m:r>
                        </m:sub>
                      </m:sSub>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𝒑𝒂𝒄𝒌𝒂𝒈𝒆</m:t>
                          </m:r>
                        </m:sub>
                      </m:sSub>
                      <m:r>
                        <a:rPr lang="en-US" sz="1600" b="1" i="1" smtClean="0">
                          <a:latin typeface="Cambria Math" panose="02040503050406030204" pitchFamily="18" charset="0"/>
                        </a:rPr>
                        <m:t>=</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𝟓𝟓</m:t>
                          </m:r>
                          <m:r>
                            <a:rPr lang="en-US" sz="1600" b="1" i="1" smtClean="0">
                              <a:latin typeface="Cambria Math" panose="02040503050406030204" pitchFamily="18" charset="0"/>
                            </a:rPr>
                            <m:t>+</m:t>
                          </m:r>
                          <m:r>
                            <a:rPr lang="en-US" sz="1600" b="1" i="1" smtClean="0">
                              <a:latin typeface="Cambria Math" panose="02040503050406030204" pitchFamily="18" charset="0"/>
                            </a:rPr>
                            <m:t>𝟐𝟔</m:t>
                          </m:r>
                        </m:e>
                      </m:d>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𝒃𝒐𝒂𝒕</m:t>
                          </m:r>
                        </m:sub>
                      </m:sSub>
                      <m:r>
                        <a:rPr lang="en-US" sz="1600" b="1" i="1" smtClean="0">
                          <a:latin typeface="Cambria Math" panose="02040503050406030204" pitchFamily="18" charset="0"/>
                        </a:rPr>
                        <m:t>+</m:t>
                      </m:r>
                      <m:r>
                        <a:rPr lang="en-US" sz="1600" b="1" i="1" smtClean="0">
                          <a:latin typeface="Cambria Math" panose="02040503050406030204" pitchFamily="18" charset="0"/>
                        </a:rPr>
                        <m:t>𝟓</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m:t>
                      </m:r>
                      <m:r>
                        <a:rPr lang="en-US" sz="1600" b="1" i="1" smtClean="0">
                          <a:latin typeface="Cambria Math" panose="02040503050406030204" pitchFamily="18" charset="0"/>
                        </a:rPr>
                        <m:t>𝟏𝟎</m:t>
                      </m:r>
                    </m:oMath>
                  </m:oMathPara>
                </a14:m>
                <a:endParaRPr lang="en-US" sz="1600" dirty="0">
                  <a:latin typeface="+mn-lt"/>
                </a:endParaRPr>
              </a:p>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𝒃𝒐𝒂𝒕</m:t>
                          </m:r>
                        </m:sub>
                      </m:sSub>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𝟔𝟔𝟕</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m:oMathPara>
                </a14:m>
                <a:endParaRPr lang="en-US" sz="1600" dirty="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683171" y="874655"/>
                <a:ext cx="7777657" cy="1115498"/>
              </a:xfrm>
              <a:prstGeom prst="rect">
                <a:avLst/>
              </a:prstGeom>
              <a:blipFill>
                <a:blip r:embed="rId3"/>
                <a:stretch>
                  <a:fillRect l="-156"/>
                </a:stretch>
              </a:blipFill>
              <a:ln w="38100">
                <a:solidFill>
                  <a:srgbClr val="FF3300"/>
                </a:solidFill>
              </a:ln>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5867400" y="5534525"/>
            <a:ext cx="3163309" cy="1178171"/>
          </a:xfrm>
          <a:prstGeom prst="rect">
            <a:avLst/>
          </a:prstGeom>
        </p:spPr>
      </p:pic>
      <p:sp>
        <p:nvSpPr>
          <p:cNvPr id="4" name="TextBox 3">
            <a:extLst>
              <a:ext uri="{FF2B5EF4-FFF2-40B4-BE49-F238E27FC236}">
                <a16:creationId xmlns:a16="http://schemas.microsoft.com/office/drawing/2014/main" id="{4EADCCF1-F4FF-FDD7-3FD8-DCB020687957}"/>
              </a:ext>
            </a:extLst>
          </p:cNvPr>
          <p:cNvSpPr txBox="1"/>
          <p:nvPr/>
        </p:nvSpPr>
        <p:spPr>
          <a:xfrm>
            <a:off x="2378869" y="2448208"/>
            <a:ext cx="5237018" cy="461665"/>
          </a:xfrm>
          <a:prstGeom prst="rect">
            <a:avLst/>
          </a:prstGeom>
          <a:noFill/>
        </p:spPr>
        <p:txBody>
          <a:bodyPr wrap="square" rtlCol="0">
            <a:spAutoFit/>
          </a:bodyPr>
          <a:lstStyle/>
          <a:p>
            <a:r>
              <a:rPr lang="en-US" dirty="0">
                <a:solidFill>
                  <a:srgbClr val="FF0000"/>
                </a:solidFill>
              </a:rPr>
              <a:t>Find speed and rebound height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1BFD4F-FB49-29A4-958A-57D65F4A303D}"/>
              </a:ext>
            </a:extLst>
          </p:cNvPr>
          <p:cNvSpPr>
            <a:spLocks noGrp="1"/>
          </p:cNvSpPr>
          <p:nvPr>
            <p:ph type="ftr" sz="quarter" idx="11"/>
          </p:nvPr>
        </p:nvSpPr>
        <p:spPr/>
        <p:txBody>
          <a:bodyPr/>
          <a:lstStyle/>
          <a:p>
            <a:pPr>
              <a:defRPr/>
            </a:pPr>
            <a:r>
              <a:rPr lang="en-US"/>
              <a:t>Momentum Conservation</a:t>
            </a:r>
          </a:p>
        </p:txBody>
      </p:sp>
    </p:spTree>
    <p:extLst>
      <p:ext uri="{BB962C8B-B14F-4D97-AF65-F5344CB8AC3E}">
        <p14:creationId xmlns:p14="http://schemas.microsoft.com/office/powerpoint/2010/main" val="39660116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35843" name="Rectangle 2"/>
          <p:cNvSpPr>
            <a:spLocks noGrp="1" noChangeArrowheads="1"/>
          </p:cNvSpPr>
          <p:nvPr>
            <p:ph type="title"/>
          </p:nvPr>
        </p:nvSpPr>
        <p:spPr>
          <a:xfrm>
            <a:off x="685800" y="227013"/>
            <a:ext cx="7772400" cy="914400"/>
          </a:xfrm>
          <a:noFill/>
        </p:spPr>
        <p:txBody>
          <a:bodyPr/>
          <a:lstStyle/>
          <a:p>
            <a:pPr eaLnBrk="1" hangingPunct="1"/>
            <a:r>
              <a:rPr lang="en-US" altLang="en-US" b="1">
                <a:solidFill>
                  <a:srgbClr val="FF0000"/>
                </a:solidFill>
              </a:rPr>
              <a:t>Impulsive Force</a:t>
            </a:r>
          </a:p>
        </p:txBody>
      </p:sp>
      <p:sp>
        <p:nvSpPr>
          <p:cNvPr id="35844"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45"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35846" name="Picture 5" descr="FG07_016"/>
          <p:cNvPicPr>
            <a:picLocks noChangeAspect="1" noChangeArrowheads="1"/>
          </p:cNvPicPr>
          <p:nvPr/>
        </p:nvPicPr>
        <p:blipFill>
          <a:blip r:embed="rId3">
            <a:extLst>
              <a:ext uri="{28A0092B-C50C-407E-A947-70E740481C1C}">
                <a14:useLocalDpi xmlns:a14="http://schemas.microsoft.com/office/drawing/2010/main" val="0"/>
              </a:ext>
            </a:extLst>
          </a:blip>
          <a:srcRect l="9000" r="9000"/>
          <a:stretch>
            <a:fillRect/>
          </a:stretch>
        </p:blipFill>
        <p:spPr bwMode="auto">
          <a:xfrm>
            <a:off x="601663" y="1303338"/>
            <a:ext cx="41687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descr="FG09_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775" y="34290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AutoShape 8"/>
          <p:cNvSpPr>
            <a:spLocks noChangeArrowheads="1"/>
          </p:cNvSpPr>
          <p:nvPr/>
        </p:nvSpPr>
        <p:spPr bwMode="auto">
          <a:xfrm rot="5400000">
            <a:off x="3217863" y="2816225"/>
            <a:ext cx="2236787" cy="27797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7460 h 21600"/>
              <a:gd name="T20" fmla="*/ 18752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955" y="0"/>
                </a:moveTo>
                <a:lnTo>
                  <a:pt x="12310" y="9190"/>
                </a:lnTo>
                <a:lnTo>
                  <a:pt x="15158" y="9190"/>
                </a:lnTo>
                <a:lnTo>
                  <a:pt x="15158" y="17460"/>
                </a:lnTo>
                <a:lnTo>
                  <a:pt x="0" y="17460"/>
                </a:lnTo>
                <a:lnTo>
                  <a:pt x="0" y="21600"/>
                </a:lnTo>
                <a:lnTo>
                  <a:pt x="18752" y="21600"/>
                </a:lnTo>
                <a:lnTo>
                  <a:pt x="18752" y="9190"/>
                </a:lnTo>
                <a:lnTo>
                  <a:pt x="21600" y="9190"/>
                </a:lnTo>
                <a:lnTo>
                  <a:pt x="16955" y="0"/>
                </a:lnTo>
                <a:close/>
              </a:path>
            </a:pathLst>
          </a:custGeom>
          <a:solidFill>
            <a:schemeClr val="hlink"/>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5849" name="Text Box 9"/>
          <p:cNvSpPr txBox="1">
            <a:spLocks noChangeArrowheads="1"/>
          </p:cNvSpPr>
          <p:nvPr/>
        </p:nvSpPr>
        <p:spPr bwMode="auto">
          <a:xfrm>
            <a:off x="3092450" y="4638675"/>
            <a:ext cx="1895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a:solidFill>
                  <a:srgbClr val="FF3300"/>
                </a:solidFill>
              </a:rPr>
              <a:t>Impulsive Force</a:t>
            </a:r>
          </a:p>
        </p:txBody>
      </p:sp>
      <p:sp>
        <p:nvSpPr>
          <p:cNvPr id="35850" name="Line 10"/>
          <p:cNvSpPr>
            <a:spLocks noChangeShapeType="1"/>
          </p:cNvSpPr>
          <p:nvPr/>
        </p:nvSpPr>
        <p:spPr bwMode="auto">
          <a:xfrm>
            <a:off x="7727950" y="3429000"/>
            <a:ext cx="0" cy="2344738"/>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1" name="Text Box 11"/>
          <p:cNvSpPr txBox="1">
            <a:spLocks noChangeArrowheads="1"/>
          </p:cNvSpPr>
          <p:nvPr/>
        </p:nvSpPr>
        <p:spPr bwMode="auto">
          <a:xfrm rot="-5400000">
            <a:off x="6902451" y="4384675"/>
            <a:ext cx="255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accent2"/>
                </a:solidFill>
              </a:rPr>
              <a:t>Very large magnitude</a:t>
            </a:r>
          </a:p>
        </p:txBody>
      </p:sp>
      <p:sp>
        <p:nvSpPr>
          <p:cNvPr id="35852" name="Text Box 12"/>
          <p:cNvSpPr txBox="1">
            <a:spLocks noChangeArrowheads="1"/>
          </p:cNvSpPr>
          <p:nvPr/>
        </p:nvSpPr>
        <p:spPr bwMode="auto">
          <a:xfrm>
            <a:off x="5770563" y="5027613"/>
            <a:ext cx="1889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chemeClr val="accent2"/>
                </a:solidFill>
              </a:rPr>
              <a:t>Very short time</a:t>
            </a:r>
          </a:p>
        </p:txBody>
      </p:sp>
      <p:sp>
        <p:nvSpPr>
          <p:cNvPr id="35853" name="Line 13"/>
          <p:cNvSpPr>
            <a:spLocks noChangeShapeType="1"/>
          </p:cNvSpPr>
          <p:nvPr/>
        </p:nvSpPr>
        <p:spPr bwMode="auto">
          <a:xfrm>
            <a:off x="5988050" y="5503863"/>
            <a:ext cx="1470025" cy="1587"/>
          </a:xfrm>
          <a:prstGeom prst="line">
            <a:avLst/>
          </a:prstGeom>
          <a:noFill/>
          <a:ln w="381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Text Box 14"/>
          <p:cNvSpPr txBox="1">
            <a:spLocks noChangeArrowheads="1"/>
          </p:cNvSpPr>
          <p:nvPr/>
        </p:nvSpPr>
        <p:spPr bwMode="auto">
          <a:xfrm>
            <a:off x="4529138" y="1428750"/>
            <a:ext cx="3935412" cy="1654175"/>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t>[Example]  an  impulsive force  on</a:t>
            </a:r>
          </a:p>
          <a:p>
            <a:pPr eaLnBrk="1" hangingPunct="1"/>
            <a:r>
              <a:rPr lang="en-US" altLang="en-US" sz="2000"/>
              <a:t>a baseball that is struck with a bat</a:t>
            </a:r>
          </a:p>
          <a:p>
            <a:pPr eaLnBrk="1" hangingPunct="1"/>
            <a:r>
              <a:rPr lang="en-US" altLang="en-US" sz="2000"/>
              <a:t>has:</a:t>
            </a:r>
          </a:p>
          <a:p>
            <a:pPr eaLnBrk="1" hangingPunct="1"/>
            <a:endParaRPr lang="en-US" altLang="en-US" sz="2000"/>
          </a:p>
          <a:p>
            <a:pPr eaLnBrk="1" hangingPunct="1"/>
            <a:r>
              <a:rPr lang="en-US" altLang="en-US" sz="2000"/>
              <a:t>    &lt;</a:t>
            </a:r>
            <a:r>
              <a:rPr lang="en-US" altLang="en-US" sz="2000" i="1"/>
              <a:t>F</a:t>
            </a:r>
            <a:r>
              <a:rPr lang="en-US" altLang="en-US" sz="2000"/>
              <a:t>&gt; ~ 5000 N  &amp;  </a:t>
            </a:r>
            <a:r>
              <a:rPr lang="en-US" altLang="en-US" sz="2000">
                <a:latin typeface="Symbol" panose="05050102010706020507" pitchFamily="18" charset="2"/>
              </a:rPr>
              <a:t>D</a:t>
            </a:r>
            <a:r>
              <a:rPr lang="en-US" altLang="en-US" sz="2000" i="1"/>
              <a:t>t</a:t>
            </a:r>
            <a:r>
              <a:rPr lang="en-US" altLang="en-US" sz="2000"/>
              <a:t> ~ 0.01 s</a:t>
            </a:r>
          </a:p>
        </p:txBody>
      </p:sp>
      <p:sp>
        <p:nvSpPr>
          <p:cNvPr id="35855" name="Text Box 15"/>
          <p:cNvSpPr txBox="1">
            <a:spLocks noChangeArrowheads="1"/>
          </p:cNvSpPr>
          <p:nvPr/>
        </p:nvSpPr>
        <p:spPr bwMode="auto">
          <a:xfrm>
            <a:off x="684213" y="5210175"/>
            <a:ext cx="3484562" cy="10445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t>[Note] The “impulse’’ concept</a:t>
            </a:r>
          </a:p>
          <a:p>
            <a:pPr eaLnBrk="1" hangingPunct="1"/>
            <a:r>
              <a:rPr lang="en-US" altLang="en-US" sz="2000"/>
              <a:t>is  most  useful  for  impulsive</a:t>
            </a:r>
          </a:p>
          <a:p>
            <a:pPr eaLnBrk="1" hangingPunct="1"/>
            <a:r>
              <a:rPr lang="en-US" altLang="en-US" sz="2000"/>
              <a:t>forces.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3C892-D8FF-FE79-BBE9-3AF60E359A9B}"/>
              </a:ext>
            </a:extLst>
          </p:cNvPr>
          <p:cNvSpPr>
            <a:spLocks noGrp="1"/>
          </p:cNvSpPr>
          <p:nvPr>
            <p:ph type="title"/>
          </p:nvPr>
        </p:nvSpPr>
        <p:spPr/>
        <p:txBody>
          <a:bodyPr/>
          <a:lstStyle/>
          <a:p>
            <a:r>
              <a:rPr lang="en-US" dirty="0">
                <a:solidFill>
                  <a:srgbClr val="FF0000"/>
                </a:solidFill>
              </a:rPr>
              <a:t>A </a:t>
            </a:r>
            <a:r>
              <a:rPr lang="en-US" b="0" i="0" dirty="0">
                <a:solidFill>
                  <a:srgbClr val="FF0000"/>
                </a:solidFill>
                <a:effectLst/>
                <a:latin typeface="Arial" panose="020B0604020202020204" pitchFamily="34" charset="0"/>
              </a:rPr>
              <a:t>golf shot</a:t>
            </a:r>
            <a:endParaRPr lang="en-US" dirty="0">
              <a:solidFill>
                <a:srgbClr val="FF0000"/>
              </a:solidFill>
            </a:endParaRPr>
          </a:p>
        </p:txBody>
      </p:sp>
      <p:sp>
        <p:nvSpPr>
          <p:cNvPr id="4" name="Content Placeholder 3">
            <a:extLst>
              <a:ext uri="{FF2B5EF4-FFF2-40B4-BE49-F238E27FC236}">
                <a16:creationId xmlns:a16="http://schemas.microsoft.com/office/drawing/2014/main" id="{38C755D3-EE21-610B-E4DC-87C848DB523F}"/>
              </a:ext>
            </a:extLst>
          </p:cNvPr>
          <p:cNvSpPr>
            <a:spLocks noGrp="1"/>
          </p:cNvSpPr>
          <p:nvPr>
            <p:ph sz="half" idx="2"/>
          </p:nvPr>
        </p:nvSpPr>
        <p:spPr/>
        <p:txBody>
          <a:bodyPr/>
          <a:lstStyle/>
          <a:p>
            <a:r>
              <a:rPr lang="en-US" b="0" i="0" dirty="0">
                <a:solidFill>
                  <a:srgbClr val="202122"/>
                </a:solidFill>
                <a:effectLst/>
                <a:latin typeface="Arial" panose="020B0604020202020204" pitchFamily="34" charset="0"/>
              </a:rPr>
              <a:t>A large force applied for a very short duration, such as a golf shot, is often described as the club giving the ball an </a:t>
            </a:r>
            <a:r>
              <a:rPr lang="en-US" b="0" i="1" dirty="0">
                <a:solidFill>
                  <a:srgbClr val="202122"/>
                </a:solidFill>
                <a:effectLst/>
                <a:latin typeface="Arial" panose="020B0604020202020204" pitchFamily="34" charset="0"/>
              </a:rPr>
              <a:t>impulse</a:t>
            </a:r>
            <a:r>
              <a:rPr lang="en-US" b="0" i="0" dirty="0">
                <a:solidFill>
                  <a:srgbClr val="202122"/>
                </a:solidFill>
                <a:effectLst/>
                <a:latin typeface="Arial" panose="020B0604020202020204" pitchFamily="34" charset="0"/>
              </a:rPr>
              <a:t>.</a:t>
            </a:r>
            <a:endParaRPr lang="en-US" dirty="0"/>
          </a:p>
        </p:txBody>
      </p:sp>
      <p:pic>
        <p:nvPicPr>
          <p:cNvPr id="1026" name="Picture 2">
            <a:extLst>
              <a:ext uri="{FF2B5EF4-FFF2-40B4-BE49-F238E27FC236}">
                <a16:creationId xmlns:a16="http://schemas.microsoft.com/office/drawing/2014/main" id="{7B04F5F8-57CE-9359-60B1-FBE5E44487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40" y="2185640"/>
            <a:ext cx="3759775" cy="2939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175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362338" y="618931"/>
            <a:ext cx="77910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ball (mass 0.40 kg) is initially moving to the left at 30 m/s. After hitting the wall, the ball is moving to the right at 20 m/s. What is the impulse of the net force on the ball during its collision with the wall?</a:t>
            </a:r>
          </a:p>
        </p:txBody>
      </p:sp>
      <p:sp>
        <p:nvSpPr>
          <p:cNvPr id="90115" name="Text Box 3"/>
          <p:cNvSpPr txBox="1">
            <a:spLocks noChangeArrowheads="1"/>
          </p:cNvSpPr>
          <p:nvPr/>
        </p:nvSpPr>
        <p:spPr bwMode="auto">
          <a:xfrm>
            <a:off x="762000" y="3602740"/>
            <a:ext cx="4114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20 kg • m/s to the right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20 kg • m/s to the left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C. 4.0 kg • m/s to the right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4.0 kg • m/s to the left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none of the above</a:t>
            </a:r>
          </a:p>
        </p:txBody>
      </p:sp>
      <p:sp>
        <p:nvSpPr>
          <p:cNvPr id="90116"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Q8.1</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5257"/>
          <a:stretch/>
        </p:blipFill>
        <p:spPr>
          <a:xfrm>
            <a:off x="3962400" y="1981200"/>
            <a:ext cx="5047488" cy="1636762"/>
          </a:xfrm>
          <a:prstGeom prst="rect">
            <a:avLst/>
          </a:prstGeom>
        </p:spPr>
      </p:pic>
      <p:sp>
        <p:nvSpPr>
          <p:cNvPr id="4" name="TextBox 3">
            <a:extLst>
              <a:ext uri="{FF2B5EF4-FFF2-40B4-BE49-F238E27FC236}">
                <a16:creationId xmlns:a16="http://schemas.microsoft.com/office/drawing/2014/main" id="{74BAF15F-793B-461E-83F9-3D0980A0A198}"/>
              </a:ext>
            </a:extLst>
          </p:cNvPr>
          <p:cNvSpPr txBox="1"/>
          <p:nvPr/>
        </p:nvSpPr>
        <p:spPr>
          <a:xfrm>
            <a:off x="5160784" y="4215161"/>
            <a:ext cx="3492562" cy="830997"/>
          </a:xfrm>
          <a:prstGeom prst="rect">
            <a:avLst/>
          </a:prstGeom>
          <a:noFill/>
        </p:spPr>
        <p:txBody>
          <a:bodyPr wrap="square" rtlCol="0">
            <a:spAutoFit/>
          </a:bodyPr>
          <a:lstStyle/>
          <a:p>
            <a:pPr defTabSz="685800" fontAlgn="auto">
              <a:spcBef>
                <a:spcPts val="0"/>
              </a:spcBef>
              <a:spcAft>
                <a:spcPts val="0"/>
              </a:spcAft>
            </a:pPr>
            <a:r>
              <a:rPr lang="en-US" sz="2400" b="0" dirty="0" err="1">
                <a:solidFill>
                  <a:prstClr val="black"/>
                </a:solidFill>
                <a:cs typeface="Times New Roman" panose="02020603050405020304" pitchFamily="18" charset="0"/>
              </a:rPr>
              <a:t>J</a:t>
            </a:r>
            <a:r>
              <a:rPr lang="en-US" sz="2400" b="0" baseline="-25000" dirty="0" err="1">
                <a:solidFill>
                  <a:prstClr val="black"/>
                </a:solidFill>
                <a:cs typeface="Times New Roman" panose="02020603050405020304" pitchFamily="18" charset="0"/>
              </a:rPr>
              <a:t>x</a:t>
            </a:r>
            <a:r>
              <a:rPr lang="en-US" sz="2400" b="0" dirty="0">
                <a:solidFill>
                  <a:prstClr val="black"/>
                </a:solidFill>
                <a:cs typeface="Times New Roman" panose="02020603050405020304" pitchFamily="18" charset="0"/>
              </a:rPr>
              <a:t> = </a:t>
            </a:r>
            <a:r>
              <a:rPr lang="en-US" sz="2400" b="0" i="1" dirty="0" err="1">
                <a:solidFill>
                  <a:prstClr val="black"/>
                </a:solidFill>
                <a:latin typeface="Symbol" panose="05050102010706020507" pitchFamily="18" charset="2"/>
                <a:cs typeface="Times New Roman" panose="02020603050405020304" pitchFamily="18" charset="0"/>
              </a:rPr>
              <a:t>D</a:t>
            </a:r>
            <a:r>
              <a:rPr lang="en-US" sz="2400" b="0" i="1" dirty="0" err="1">
                <a:solidFill>
                  <a:prstClr val="black"/>
                </a:solidFill>
                <a:cs typeface="Times New Roman" panose="02020603050405020304" pitchFamily="18" charset="0"/>
              </a:rPr>
              <a:t>p</a:t>
            </a:r>
            <a:r>
              <a:rPr lang="en-US" sz="2400" b="0" baseline="-25000" dirty="0" err="1">
                <a:solidFill>
                  <a:prstClr val="black"/>
                </a:solidFill>
                <a:cs typeface="Times New Roman" panose="02020603050405020304" pitchFamily="18" charset="0"/>
              </a:rPr>
              <a:t>x</a:t>
            </a:r>
            <a:r>
              <a:rPr lang="en-US" sz="2400" b="0" dirty="0">
                <a:solidFill>
                  <a:prstClr val="black"/>
                </a:solidFill>
                <a:cs typeface="Times New Roman" panose="02020603050405020304" pitchFamily="18" charset="0"/>
              </a:rPr>
              <a:t> = </a:t>
            </a:r>
            <a:r>
              <a:rPr lang="en-US" sz="2400" b="0" i="1" dirty="0" err="1">
                <a:solidFill>
                  <a:prstClr val="black"/>
                </a:solidFill>
                <a:cs typeface="Times New Roman" panose="02020603050405020304" pitchFamily="18" charset="0"/>
              </a:rPr>
              <a:t>p</a:t>
            </a:r>
            <a:r>
              <a:rPr lang="en-US" sz="2400" b="0" baseline="-25000" dirty="0" err="1">
                <a:solidFill>
                  <a:prstClr val="black"/>
                </a:solidFill>
                <a:cs typeface="Times New Roman" panose="02020603050405020304" pitchFamily="18" charset="0"/>
              </a:rPr>
              <a:t>f,x</a:t>
            </a:r>
            <a:r>
              <a:rPr lang="en-US" sz="2400" b="0" dirty="0">
                <a:solidFill>
                  <a:prstClr val="black"/>
                </a:solidFill>
                <a:cs typeface="Times New Roman" panose="02020603050405020304" pitchFamily="18" charset="0"/>
              </a:rPr>
              <a:t> – </a:t>
            </a:r>
            <a:r>
              <a:rPr lang="en-US" sz="2400" b="0" i="1" dirty="0" err="1">
                <a:solidFill>
                  <a:prstClr val="black"/>
                </a:solidFill>
                <a:cs typeface="Times New Roman" panose="02020603050405020304" pitchFamily="18" charset="0"/>
              </a:rPr>
              <a:t>p</a:t>
            </a:r>
            <a:r>
              <a:rPr lang="en-US" sz="2400" b="0" baseline="-25000" dirty="0" err="1">
                <a:solidFill>
                  <a:prstClr val="black"/>
                </a:solidFill>
                <a:cs typeface="Times New Roman" panose="02020603050405020304" pitchFamily="18" charset="0"/>
              </a:rPr>
              <a:t>i,x</a:t>
            </a:r>
            <a:endParaRPr lang="en-US" sz="2400" b="0" baseline="-25000" dirty="0">
              <a:solidFill>
                <a:prstClr val="black"/>
              </a:solidFill>
              <a:cs typeface="Times New Roman" panose="02020603050405020304" pitchFamily="18" charset="0"/>
            </a:endParaRPr>
          </a:p>
          <a:p>
            <a:pPr defTabSz="685800" fontAlgn="auto">
              <a:spcBef>
                <a:spcPts val="0"/>
              </a:spcBef>
              <a:spcAft>
                <a:spcPts val="0"/>
              </a:spcAft>
            </a:pPr>
            <a:r>
              <a:rPr lang="en-US" sz="2400" b="0" dirty="0">
                <a:solidFill>
                  <a:prstClr val="black"/>
                </a:solidFill>
                <a:cs typeface="Times New Roman" panose="02020603050405020304" pitchFamily="18" charset="0"/>
              </a:rPr>
              <a:t>	       	  = </a:t>
            </a:r>
            <a:r>
              <a:rPr lang="en-US" sz="2400" b="0" i="1" dirty="0" err="1">
                <a:solidFill>
                  <a:prstClr val="black"/>
                </a:solidFill>
                <a:cs typeface="Times New Roman" panose="02020603050405020304" pitchFamily="18" charset="0"/>
              </a:rPr>
              <a:t>mv</a:t>
            </a:r>
            <a:r>
              <a:rPr lang="en-US" sz="2400" b="0" baseline="-25000" dirty="0" err="1">
                <a:solidFill>
                  <a:prstClr val="black"/>
                </a:solidFill>
                <a:cs typeface="Times New Roman" panose="02020603050405020304" pitchFamily="18" charset="0"/>
              </a:rPr>
              <a:t>f,x</a:t>
            </a:r>
            <a:r>
              <a:rPr lang="en-US" sz="2400" b="0" dirty="0">
                <a:solidFill>
                  <a:prstClr val="black"/>
                </a:solidFill>
                <a:cs typeface="Times New Roman" panose="02020603050405020304" pitchFamily="18" charset="0"/>
              </a:rPr>
              <a:t> – </a:t>
            </a:r>
            <a:r>
              <a:rPr lang="en-US" sz="2400" b="0" i="1" dirty="0" err="1">
                <a:solidFill>
                  <a:prstClr val="black"/>
                </a:solidFill>
                <a:cs typeface="Times New Roman" panose="02020603050405020304" pitchFamily="18" charset="0"/>
              </a:rPr>
              <a:t>mv</a:t>
            </a:r>
            <a:r>
              <a:rPr lang="en-US" sz="2400" b="0" baseline="-25000" dirty="0" err="1">
                <a:solidFill>
                  <a:prstClr val="black"/>
                </a:solidFill>
                <a:cs typeface="Times New Roman" panose="02020603050405020304" pitchFamily="18" charset="0"/>
              </a:rPr>
              <a:t>i,x</a:t>
            </a:r>
            <a:endParaRPr lang="en-US" dirty="0"/>
          </a:p>
        </p:txBody>
      </p:sp>
      <p:sp>
        <p:nvSpPr>
          <p:cNvPr id="5" name="TextBox 4">
            <a:extLst>
              <a:ext uri="{FF2B5EF4-FFF2-40B4-BE49-F238E27FC236}">
                <a16:creationId xmlns:a16="http://schemas.microsoft.com/office/drawing/2014/main" id="{046A0A9E-A123-D851-CFD1-2E974E0D6050}"/>
              </a:ext>
            </a:extLst>
          </p:cNvPr>
          <p:cNvSpPr txBox="1"/>
          <p:nvPr/>
        </p:nvSpPr>
        <p:spPr>
          <a:xfrm>
            <a:off x="5267836" y="5321362"/>
            <a:ext cx="3202630" cy="1200329"/>
          </a:xfrm>
          <a:prstGeom prst="rect">
            <a:avLst/>
          </a:prstGeom>
          <a:noFill/>
        </p:spPr>
        <p:txBody>
          <a:bodyPr wrap="square" rtlCol="0">
            <a:spAutoFit/>
          </a:bodyPr>
          <a:lstStyle/>
          <a:p>
            <a:r>
              <a:rPr lang="en-US" dirty="0"/>
              <a:t>=</a:t>
            </a:r>
            <a:r>
              <a:rPr lang="en-US" b="0" dirty="0"/>
              <a:t> 0.40 (20)-0.40(-30)</a:t>
            </a:r>
          </a:p>
          <a:p>
            <a:r>
              <a:rPr lang="en-US" b="0" dirty="0"/>
              <a:t>=8+12=20 kg m/s</a:t>
            </a:r>
          </a:p>
          <a:p>
            <a:r>
              <a:rPr lang="en-US" b="0" dirty="0"/>
              <a:t> </a:t>
            </a:r>
            <a:r>
              <a:rPr lang="en-US" b="0" dirty="0">
                <a:solidFill>
                  <a:srgbClr val="FF0000"/>
                </a:solidFill>
              </a:rPr>
              <a:t>to the right</a:t>
            </a:r>
            <a:endParaRPr lang="en-US" dirty="0">
              <a:solidFill>
                <a:srgbClr val="FF0000"/>
              </a:solidFill>
            </a:endParaRPr>
          </a:p>
        </p:txBody>
      </p:sp>
    </p:spTree>
    <p:extLst>
      <p:ext uri="{BB962C8B-B14F-4D97-AF65-F5344CB8AC3E}">
        <p14:creationId xmlns:p14="http://schemas.microsoft.com/office/powerpoint/2010/main" val="1150432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3078" name="Rectangle 2"/>
          <p:cNvSpPr>
            <a:spLocks noGrp="1" noChangeArrowheads="1"/>
          </p:cNvSpPr>
          <p:nvPr>
            <p:ph type="title"/>
          </p:nvPr>
        </p:nvSpPr>
        <p:spPr>
          <a:xfrm>
            <a:off x="685800" y="227013"/>
            <a:ext cx="7772400" cy="914400"/>
          </a:xfrm>
          <a:noFill/>
        </p:spPr>
        <p:txBody>
          <a:bodyPr/>
          <a:lstStyle/>
          <a:p>
            <a:pPr eaLnBrk="1" hangingPunct="1"/>
            <a:r>
              <a:rPr lang="en-US" altLang="en-US" b="1" dirty="0">
                <a:solidFill>
                  <a:srgbClr val="FF0000"/>
                </a:solidFill>
              </a:rPr>
              <a:t>Impulse-Momentum Theorem</a:t>
            </a:r>
          </a:p>
        </p:txBody>
      </p:sp>
      <p:sp>
        <p:nvSpPr>
          <p:cNvPr id="3079" name="Rectangle 3" descr="Green marble"/>
          <p:cNvSpPr>
            <a:spLocks noChangeArrowheads="1"/>
          </p:cNvSpPr>
          <p:nvPr/>
        </p:nvSpPr>
        <p:spPr bwMode="auto">
          <a:xfrm>
            <a:off x="684213" y="1139825"/>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080" name="Text Box 4"/>
          <p:cNvSpPr txBox="1">
            <a:spLocks noChangeArrowheads="1"/>
          </p:cNvSpPr>
          <p:nvPr/>
        </p:nvSpPr>
        <p:spPr bwMode="auto">
          <a:xfrm>
            <a:off x="1468438" y="16224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3081" name="Picture 13" descr="FG09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3" y="1327150"/>
            <a:ext cx="35464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descr="FG09_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1276350"/>
            <a:ext cx="35464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16"/>
          <p:cNvGraphicFramePr>
            <a:graphicFrameLocks noChangeAspect="1"/>
          </p:cNvGraphicFramePr>
          <p:nvPr/>
        </p:nvGraphicFramePr>
        <p:xfrm>
          <a:off x="2951163" y="4502150"/>
          <a:ext cx="3365500" cy="1530350"/>
        </p:xfrm>
        <a:graphic>
          <a:graphicData uri="http://schemas.openxmlformats.org/presentationml/2006/ole">
            <mc:AlternateContent xmlns:mc="http://schemas.openxmlformats.org/markup-compatibility/2006">
              <mc:Choice xmlns:v="urn:schemas-microsoft-com:vml" Requires="v">
                <p:oleObj name="Equation" r:id="rId5" imgW="1650960" imgH="736560" progId="Equation.3">
                  <p:embed/>
                </p:oleObj>
              </mc:Choice>
              <mc:Fallback>
                <p:oleObj name="Equation" r:id="rId5" imgW="1650960" imgH="73656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1163" y="4502150"/>
                        <a:ext cx="3365500" cy="153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3" name="Rectangle 18"/>
          <p:cNvSpPr>
            <a:spLocks noChangeArrowheads="1"/>
          </p:cNvSpPr>
          <p:nvPr/>
        </p:nvSpPr>
        <p:spPr bwMode="auto">
          <a:xfrm>
            <a:off x="2914650" y="2706688"/>
            <a:ext cx="466725" cy="4127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r>
              <a:rPr lang="en-US" altLang="en-US" i="1"/>
              <a:t> |J |</a:t>
            </a:r>
          </a:p>
        </p:txBody>
      </p:sp>
      <p:graphicFrame>
        <p:nvGraphicFramePr>
          <p:cNvPr id="3075" name="Object 19"/>
          <p:cNvGraphicFramePr>
            <a:graphicFrameLocks noChangeAspect="1"/>
          </p:cNvGraphicFramePr>
          <p:nvPr/>
        </p:nvGraphicFramePr>
        <p:xfrm>
          <a:off x="4610100" y="2319338"/>
          <a:ext cx="735013" cy="298450"/>
        </p:xfrm>
        <a:graphic>
          <a:graphicData uri="http://schemas.openxmlformats.org/presentationml/2006/ole">
            <mc:AlternateContent xmlns:mc="http://schemas.openxmlformats.org/markup-compatibility/2006">
              <mc:Choice xmlns:v="urn:schemas-microsoft-com:vml" Requires="v">
                <p:oleObj name="Equation" r:id="rId7" imgW="381000" imgH="139640" progId="Equation.3">
                  <p:embed/>
                </p:oleObj>
              </mc:Choice>
              <mc:Fallback>
                <p:oleObj name="Equation" r:id="rId7" imgW="381000" imgH="13964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100" y="2319338"/>
                        <a:ext cx="735013" cy="298450"/>
                      </a:xfrm>
                      <a:prstGeom prst="rect">
                        <a:avLst/>
                      </a:prstGeom>
                      <a:solidFill>
                        <a:srgbClr val="CCFFCC"/>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20"/>
          <p:cNvGraphicFramePr>
            <a:graphicFrameLocks noChangeAspect="1"/>
          </p:cNvGraphicFramePr>
          <p:nvPr/>
        </p:nvGraphicFramePr>
        <p:xfrm>
          <a:off x="593725" y="1327150"/>
          <a:ext cx="688975" cy="458788"/>
        </p:xfrm>
        <a:graphic>
          <a:graphicData uri="http://schemas.openxmlformats.org/presentationml/2006/ole">
            <mc:AlternateContent xmlns:mc="http://schemas.openxmlformats.org/markup-compatibility/2006">
              <mc:Choice xmlns:v="urn:schemas-microsoft-com:vml" Requires="v">
                <p:oleObj name="Equation" r:id="rId9" imgW="355600" imgH="228600" progId="Equation.3">
                  <p:embed/>
                </p:oleObj>
              </mc:Choice>
              <mc:Fallback>
                <p:oleObj name="Equation" r:id="rId9" imgW="355600" imgH="228600"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1327150"/>
                        <a:ext cx="688975" cy="458788"/>
                      </a:xfrm>
                      <a:prstGeom prst="rect">
                        <a:avLst/>
                      </a:prstGeom>
                      <a:solidFill>
                        <a:srgbClr val="CCFFCC"/>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en-US" dirty="0"/>
              <a:t>Momentum Can Cause Injury (Concussion)</a:t>
            </a:r>
          </a:p>
        </p:txBody>
      </p:sp>
      <p:sp>
        <p:nvSpPr>
          <p:cNvPr id="9" name="Content Placeholder 8"/>
          <p:cNvSpPr>
            <a:spLocks noGrp="1"/>
          </p:cNvSpPr>
          <p:nvPr>
            <p:ph idx="1"/>
          </p:nvPr>
        </p:nvSpPr>
        <p:spPr/>
        <p:txBody>
          <a:bodyPr/>
          <a:lstStyle/>
          <a:p>
            <a:r>
              <a:rPr lang="en-US" dirty="0"/>
              <a:t>This is a frame of reference problem just like a passenger in a car. When the brain and skull are moving at the same velocity, there is no problem. If the skull changes abruptly and the brain does not, there is a possibility of an injury.</a:t>
            </a:r>
          </a:p>
        </p:txBody>
      </p:sp>
      <p:sp>
        <p:nvSpPr>
          <p:cNvPr id="172041" name="Text Box 9"/>
          <p:cNvSpPr txBox="1">
            <a:spLocks noChangeArrowheads="1"/>
          </p:cNvSpPr>
          <p:nvPr/>
        </p:nvSpPr>
        <p:spPr bwMode="auto">
          <a:xfrm>
            <a:off x="381000" y="838200"/>
            <a:ext cx="3429000" cy="457200"/>
          </a:xfrm>
          <a:prstGeom prst="rect">
            <a:avLst/>
          </a:prstGeom>
          <a:noFill/>
          <a:ln>
            <a:noFill/>
          </a:ln>
          <a:effectLst/>
          <a:extLst>
            <a:ext uri="{909E8E84-426E-40dd-AFC4-6F175D3DCCD1}">
              <a14:hiddenFill xmlns="" xmlns:a14="http://schemas.microsoft.com/office/drawing/2010/main">
                <a:gradFill rotWithShape="0">
                  <a:gsLst>
                    <a:gs pos="0">
                      <a:schemeClr val="accent1"/>
                    </a:gs>
                    <a:gs pos="100000">
                      <a:schemeClr val="bg1"/>
                    </a:gs>
                  </a:gsLst>
                  <a:lin ang="5400000" scaled="1"/>
                </a:gra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endParaRPr lang="en-US" b="0" dirty="0">
              <a:solidFill>
                <a:srgbClr val="000000"/>
              </a:solidFill>
              <a:latin typeface="Arial" charset="0"/>
            </a:endParaRPr>
          </a:p>
        </p:txBody>
      </p:sp>
      <p:sp>
        <p:nvSpPr>
          <p:cNvPr id="172042" name="Text Box 10"/>
          <p:cNvSpPr txBox="1">
            <a:spLocks noChangeArrowheads="1"/>
          </p:cNvSpPr>
          <p:nvPr/>
        </p:nvSpPr>
        <p:spPr bwMode="auto">
          <a:xfrm>
            <a:off x="152400" y="762000"/>
            <a:ext cx="8763000" cy="457200"/>
          </a:xfrm>
          <a:prstGeom prst="rect">
            <a:avLst/>
          </a:prstGeom>
          <a:noFill/>
          <a:ln>
            <a:noFill/>
          </a:ln>
          <a:effectLst/>
          <a:extLst>
            <a:ext uri="{909E8E84-426E-40dd-AFC4-6F175D3DCCD1}">
              <a14:hiddenFill xmlns="" xmlns:a14="http://schemas.microsoft.com/office/drawing/2010/main">
                <a:gradFill rotWithShape="0">
                  <a:gsLst>
                    <a:gs pos="0">
                      <a:schemeClr val="accent1"/>
                    </a:gs>
                    <a:gs pos="100000">
                      <a:schemeClr val="bg1"/>
                    </a:gs>
                  </a:gsLst>
                  <a:lin ang="5400000" scaled="1"/>
                </a:gra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endParaRPr lang="en-US" b="0" dirty="0">
              <a:solidFill>
                <a:srgbClr val="000000"/>
              </a:solidFill>
              <a:latin typeface="Arial" charset="0"/>
            </a:endParaRPr>
          </a:p>
        </p:txBody>
      </p:sp>
      <p:sp>
        <p:nvSpPr>
          <p:cNvPr id="172043" name="Text Box 11"/>
          <p:cNvSpPr txBox="1">
            <a:spLocks noChangeArrowheads="1"/>
          </p:cNvSpPr>
          <p:nvPr/>
        </p:nvSpPr>
        <p:spPr bwMode="auto">
          <a:xfrm>
            <a:off x="152400" y="914400"/>
            <a:ext cx="2514600" cy="457200"/>
          </a:xfrm>
          <a:prstGeom prst="rect">
            <a:avLst/>
          </a:prstGeom>
          <a:noFill/>
          <a:ln>
            <a:noFill/>
          </a:ln>
          <a:effectLst/>
          <a:extLst>
            <a:ext uri="{909E8E84-426E-40dd-AFC4-6F175D3DCCD1}">
              <a14:hiddenFill xmlns="" xmlns:a14="http://schemas.microsoft.com/office/drawing/2010/main">
                <a:gradFill rotWithShape="0">
                  <a:gsLst>
                    <a:gs pos="0">
                      <a:schemeClr val="accent1"/>
                    </a:gs>
                    <a:gs pos="100000">
                      <a:schemeClr val="bg1"/>
                    </a:gs>
                  </a:gsLst>
                  <a:lin ang="5400000" scaled="1"/>
                </a:gra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spcBef>
                <a:spcPct val="50000"/>
              </a:spcBef>
              <a:defRPr/>
            </a:pPr>
            <a:endParaRPr lang="en-US" b="0" dirty="0">
              <a:solidFill>
                <a:srgbClr val="000000"/>
              </a:solidFill>
              <a:latin typeface="Arial" charset="0"/>
            </a:endParaRPr>
          </a:p>
        </p:txBody>
      </p:sp>
      <p:sp>
        <p:nvSpPr>
          <p:cNvPr id="10" name="Footer Placeholder 9"/>
          <p:cNvSpPr>
            <a:spLocks noGrp="1"/>
          </p:cNvSpPr>
          <p:nvPr>
            <p:ph type="ftr" sz="quarter" idx="10"/>
          </p:nvPr>
        </p:nvSpPr>
        <p:spPr/>
        <p:txBody>
          <a:bodyPr/>
          <a:lstStyle/>
          <a:p>
            <a:r>
              <a:rPr lang="en-GB" dirty="0">
                <a:solidFill>
                  <a:srgbClr val="000000"/>
                </a:solidFill>
              </a:rPr>
              <a:t>© 2016 Pearson Education, Inc.</a:t>
            </a:r>
          </a:p>
        </p:txBody>
      </p:sp>
      <p:pic>
        <p:nvPicPr>
          <p:cNvPr id="11" name="Picture 10" descr="08_Pg222_UnFigure.jpg"/>
          <p:cNvPicPr>
            <a:picLocks noChangeAspect="1"/>
          </p:cNvPicPr>
          <p:nvPr/>
        </p:nvPicPr>
        <p:blipFill rotWithShape="1">
          <a:blip r:embed="rId2">
            <a:extLst>
              <a:ext uri="{28A0092B-C50C-407E-A947-70E740481C1C}">
                <a14:useLocalDpi xmlns:a14="http://schemas.microsoft.com/office/drawing/2010/main" val="0"/>
              </a:ext>
            </a:extLst>
          </a:blip>
          <a:srcRect b="4205"/>
          <a:stretch/>
        </p:blipFill>
        <p:spPr>
          <a:xfrm>
            <a:off x="1371600" y="3545539"/>
            <a:ext cx="5943600" cy="2977962"/>
          </a:xfrm>
          <a:prstGeom prst="rect">
            <a:avLst/>
          </a:prstGeom>
        </p:spPr>
      </p:pic>
    </p:spTree>
    <p:extLst>
      <p:ext uri="{BB962C8B-B14F-4D97-AF65-F5344CB8AC3E}">
        <p14:creationId xmlns:p14="http://schemas.microsoft.com/office/powerpoint/2010/main" val="2546595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268337" y="921452"/>
                <a:ext cx="8730794" cy="2859694"/>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8.5	Impulse</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When a constant force </a:t>
                </a:r>
                <a14:m>
                  <m:oMath xmlns:m="http://schemas.openxmlformats.org/officeDocument/2006/math">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oMath>
                </a14:m>
                <a:r>
                  <a:rPr lang="en-US" sz="1800" b="0" dirty="0">
                    <a:solidFill>
                      <a:prstClr val="black"/>
                    </a:solidFill>
                    <a:cs typeface="Times New Roman" panose="02020603050405020304" pitchFamily="18" charset="0"/>
                  </a:rPr>
                  <a:t> acts on an object over a period of time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oMath>
                </a14:m>
                <a:r>
                  <a:rPr lang="en-US" sz="1800" b="0" dirty="0">
                    <a:solidFill>
                      <a:prstClr val="black"/>
                    </a:solidFill>
                    <a:cs typeface="Times New Roman" panose="02020603050405020304" pitchFamily="18" charset="0"/>
                  </a:rPr>
                  <a:t>, the impulse of the force is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𝐽</m:t>
                        </m:r>
                      </m:e>
                    </m:acc>
                    <m:r>
                      <a:rPr lang="en-US" sz="1800" b="0" i="1">
                        <a:solidFill>
                          <a:prstClr val="black"/>
                        </a:solidFill>
                        <a:latin typeface="Cambria Math" panose="02040503050406030204" pitchFamily="18" charset="0"/>
                        <a:cs typeface="Times New Roman" panose="02020603050405020304" pitchFamily="18" charset="0"/>
                      </a:rPr>
                      <m:t>=</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d>
                      <m:dPr>
                        <m:ctrlPr>
                          <a:rPr lang="en-US" sz="1800" b="0" i="1">
                            <a:solidFill>
                              <a:prstClr val="black"/>
                            </a:solidFill>
                            <a:latin typeface="Cambria Math" panose="02040503050406030204" pitchFamily="18" charset="0"/>
                            <a:cs typeface="Times New Roman" panose="02020603050405020304" pitchFamily="18" charset="0"/>
                          </a:rPr>
                        </m:ctrlPr>
                      </m:d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𝑡</m:t>
                            </m:r>
                          </m:e>
                          <m:sub>
                            <m:r>
                              <a:rPr lang="en-US" sz="1800" b="0" i="1">
                                <a:solidFill>
                                  <a:prstClr val="black"/>
                                </a:solidFill>
                                <a:latin typeface="Cambria Math" panose="02040503050406030204" pitchFamily="18" charset="0"/>
                                <a:cs typeface="Times New Roman" panose="02020603050405020304" pitchFamily="18" charset="0"/>
                              </a:rPr>
                              <m:t>𝑖</m:t>
                            </m:r>
                          </m:sub>
                        </m:sSub>
                      </m:e>
                    </m:d>
                    <m:r>
                      <a:rPr lang="en-US" sz="1800" b="0" i="1">
                        <a:solidFill>
                          <a:prstClr val="black"/>
                        </a:solidFill>
                        <a:latin typeface="Cambria Math" panose="02040503050406030204" pitchFamily="18" charset="0"/>
                        <a:cs typeface="Times New Roman" panose="02020603050405020304" pitchFamily="18" charset="0"/>
                      </a:rPr>
                      <m:t>=</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If the force is not a constant, then	</a:t>
                </a:r>
                <a14:m>
                  <m:oMath xmlns:m="http://schemas.openxmlformats.org/officeDocument/2006/math">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𝐽</m:t>
                        </m:r>
                      </m:e>
                    </m:acc>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𝑎𝑣𝑔</m:t>
                        </m:r>
                      </m:sub>
                    </m:sSub>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Since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𝑎𝑣𝑔</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𝑎𝑣𝑔</m:t>
                        </m:r>
                      </m:sub>
                    </m:sSub>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𝑚</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𝑣</m:t>
                            </m:r>
                          </m:e>
                        </m:acc>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𝑝</m:t>
                            </m:r>
                          </m:e>
                        </m:acc>
                      </m:num>
                      <m:den>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𝑡</m:t>
                        </m:r>
                      </m:den>
                    </m:f>
                  </m:oMath>
                </a14:m>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600" b="0" strike="sngStrike"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we have 	</a:t>
                </a:r>
                <a14:m>
                  <m:oMath xmlns:m="http://schemas.openxmlformats.org/officeDocument/2006/math">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𝐽</m:t>
                        </m:r>
                      </m:e>
                    </m:acc>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𝑝</m:t>
                        </m:r>
                      </m:e>
                    </m:acc>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𝑖</m:t>
                        </m:r>
                      </m:sub>
                    </m:sSub>
                  </m:oMath>
                </a14:m>
                <a:r>
                  <a:rPr lang="en-US" sz="1800" b="0" dirty="0">
                    <a:solidFill>
                      <a:prstClr val="black"/>
                    </a:solidFill>
                    <a:cs typeface="Times New Roman" panose="02020603050405020304"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268337" y="921452"/>
                <a:ext cx="8730794" cy="2859694"/>
              </a:xfrm>
              <a:prstGeom prst="rect">
                <a:avLst/>
              </a:prstGeom>
              <a:blipFill>
                <a:blip r:embed="rId2"/>
                <a:stretch>
                  <a:fillRect l="-488" t="-849" b="-1486"/>
                </a:stretch>
              </a:blipFill>
              <a:ln>
                <a:solidFill>
                  <a:schemeClr val="tx1"/>
                </a:solidFill>
              </a:ln>
            </p:spPr>
            <p:txBody>
              <a:bodyPr/>
              <a:lstStyle/>
              <a:p>
                <a:r>
                  <a:rPr lang="en-US">
                    <a:noFill/>
                  </a:rPr>
                  <a:t> </a:t>
                </a:r>
              </a:p>
            </p:txBody>
          </p:sp>
        </mc:Fallback>
      </mc:AlternateContent>
      <p:pic>
        <p:nvPicPr>
          <p:cNvPr id="34" name="Picture 33" descr="ggs:ART PROJECTS:02-MEDIA PROJECT:2014_IRDVD:14-0325_Young:JPEGS:Working:Ch08:jpg:08_ChapSummary04.jpg"/>
          <p:cNvPicPr/>
          <p:nvPr/>
        </p:nvPicPr>
        <p:blipFill rotWithShape="1">
          <a:blip r:embed="rId3">
            <a:extLst>
              <a:ext uri="{28A0092B-C50C-407E-A947-70E740481C1C}">
                <a14:useLocalDpi xmlns:a14="http://schemas.microsoft.com/office/drawing/2010/main" val="0"/>
              </a:ext>
            </a:extLst>
          </a:blip>
          <a:srcRect b="5751"/>
          <a:stretch/>
        </p:blipFill>
        <p:spPr bwMode="auto">
          <a:xfrm>
            <a:off x="2077385" y="4115964"/>
            <a:ext cx="5621966" cy="2456287"/>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371800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08_21_Figure.jpg"/>
          <p:cNvPicPr>
            <a:picLocks noChangeAspect="1"/>
          </p:cNvPicPr>
          <p:nvPr/>
        </p:nvPicPr>
        <p:blipFill rotWithShape="1">
          <a:blip r:embed="rId2" cstate="print">
            <a:extLst>
              <a:ext uri="{28A0092B-C50C-407E-A947-70E740481C1C}">
                <a14:useLocalDpi xmlns:a14="http://schemas.microsoft.com/office/drawing/2010/main" val="0"/>
              </a:ext>
            </a:extLst>
          </a:blip>
          <a:srcRect b="5062"/>
          <a:stretch/>
        </p:blipFill>
        <p:spPr>
          <a:xfrm>
            <a:off x="0" y="2178604"/>
            <a:ext cx="4405099" cy="1852466"/>
          </a:xfrm>
          <a:prstGeom prst="rect">
            <a:avLst/>
          </a:prstGeom>
        </p:spPr>
      </p:pic>
      <p:sp>
        <p:nvSpPr>
          <p:cNvPr id="7" name="TextBox 6"/>
          <p:cNvSpPr txBox="1"/>
          <p:nvPr/>
        </p:nvSpPr>
        <p:spPr>
          <a:xfrm>
            <a:off x="64990" y="921391"/>
            <a:ext cx="3415844" cy="923330"/>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Example 8.11 on page 237</a:t>
            </a:r>
          </a:p>
          <a:p>
            <a:pPr defTabSz="685800" fontAlgn="auto">
              <a:spcBef>
                <a:spcPts val="0"/>
              </a:spcBef>
              <a:spcAft>
                <a:spcPts val="0"/>
              </a:spcAft>
            </a:pPr>
            <a:r>
              <a:rPr lang="en-US" sz="1800" b="0" dirty="0">
                <a:solidFill>
                  <a:prstClr val="black"/>
                </a:solidFill>
                <a:cs typeface="Times New Roman" panose="02020603050405020304" pitchFamily="18" charset="0"/>
              </a:rPr>
              <a:t>Impulse and Duration of the Impact</a:t>
            </a:r>
          </a:p>
        </p:txBody>
      </p:sp>
      <mc:AlternateContent xmlns:mc="http://schemas.openxmlformats.org/markup-compatibility/2006" xmlns:a14="http://schemas.microsoft.com/office/drawing/2010/main">
        <mc:Choice Requires="a14">
          <p:sp>
            <p:nvSpPr>
              <p:cNvPr id="5" name="TextBox 4"/>
              <p:cNvSpPr txBox="1"/>
              <p:nvPr/>
            </p:nvSpPr>
            <p:spPr>
              <a:xfrm>
                <a:off x="4636989" y="1055626"/>
                <a:ext cx="4254487" cy="4801314"/>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Given:	</a:t>
                </a:r>
                <a:r>
                  <a:rPr lang="en-US" sz="1800" b="0" i="1" dirty="0">
                    <a:solidFill>
                      <a:prstClr val="black"/>
                    </a:solidFill>
                    <a:cs typeface="Times New Roman" panose="02020603050405020304" pitchFamily="18" charset="0"/>
                  </a:rPr>
                  <a:t>m</a:t>
                </a:r>
                <a:r>
                  <a:rPr lang="en-US" sz="1800" b="0" dirty="0">
                    <a:solidFill>
                      <a:prstClr val="black"/>
                    </a:solidFill>
                    <a:cs typeface="Times New Roman" panose="02020603050405020304" pitchFamily="18" charset="0"/>
                  </a:rPr>
                  <a:t> = 0.40 kg</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i,x</a:t>
                </a:r>
                <a:r>
                  <a:rPr lang="en-US" sz="1800" b="0" dirty="0">
                    <a:solidFill>
                      <a:prstClr val="black"/>
                    </a:solidFill>
                    <a:cs typeface="Times New Roman" panose="02020603050405020304" pitchFamily="18" charset="0"/>
                  </a:rPr>
                  <a:t> =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30 m/s</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v</a:t>
                </a:r>
                <a:r>
                  <a:rPr lang="en-US" sz="1800" b="0" baseline="-25000" dirty="0" err="1">
                    <a:solidFill>
                      <a:prstClr val="black"/>
                    </a:solidFill>
                    <a:cs typeface="Times New Roman" panose="02020603050405020304" pitchFamily="18" charset="0"/>
                  </a:rPr>
                  <a:t>f,x</a:t>
                </a:r>
                <a:r>
                  <a:rPr lang="en-US" sz="1800" b="0" dirty="0">
                    <a:solidFill>
                      <a:prstClr val="black"/>
                    </a:solidFill>
                    <a:cs typeface="Times New Roman" panose="02020603050405020304" pitchFamily="18" charset="0"/>
                  </a:rPr>
                  <a:t> = 20 m/s</a:t>
                </a:r>
              </a:p>
              <a:p>
                <a:pPr defTabSz="685800" fontAlgn="auto">
                  <a:spcBef>
                    <a:spcPts val="0"/>
                  </a:spcBef>
                  <a:spcAft>
                    <a:spcPts val="0"/>
                  </a:spcAft>
                </a:pPr>
                <a:r>
                  <a:rPr lang="en-US" sz="1800" b="0" dirty="0">
                    <a:solidFill>
                      <a:prstClr val="black"/>
                    </a:solidFill>
                    <a:cs typeface="Times New Roman" panose="02020603050405020304" pitchFamily="18" charset="0"/>
                  </a:rPr>
                  <a:t>	contact time </a:t>
                </a:r>
                <a:r>
                  <a:rPr lang="en-US" sz="1800" b="0" i="1" dirty="0">
                    <a:solidFill>
                      <a:prstClr val="black"/>
                    </a:solidFill>
                    <a:latin typeface="Symbol" panose="05050102010706020507" pitchFamily="18" charset="2"/>
                    <a:cs typeface="Times New Roman" panose="02020603050405020304" pitchFamily="18" charset="0"/>
                  </a:rPr>
                  <a:t>D</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0.010 s</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Find:	Average force </a:t>
                </a:r>
                <a:r>
                  <a:rPr lang="en-US" sz="1800" b="0" i="1" dirty="0" err="1">
                    <a:solidFill>
                      <a:prstClr val="black"/>
                    </a:solidFill>
                    <a:cs typeface="Times New Roman" panose="02020603050405020304" pitchFamily="18" charset="0"/>
                  </a:rPr>
                  <a:t>F</a:t>
                </a:r>
                <a:r>
                  <a:rPr lang="en-US" sz="1800" b="0" baseline="-25000" dirty="0" err="1">
                    <a:solidFill>
                      <a:prstClr val="black"/>
                    </a:solidFill>
                    <a:cs typeface="Times New Roman" panose="02020603050405020304" pitchFamily="18" charset="0"/>
                  </a:rPr>
                  <a:t>avg</a:t>
                </a:r>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Solution:</a:t>
                </a:r>
              </a:p>
              <a:p>
                <a:pPr defTabSz="685800" fontAlgn="auto">
                  <a:spcBef>
                    <a:spcPts val="0"/>
                  </a:spcBef>
                  <a:spcAft>
                    <a:spcPts val="0"/>
                  </a:spcAft>
                </a:pPr>
                <a:r>
                  <a:rPr lang="en-US" sz="1800" b="0" dirty="0">
                    <a:solidFill>
                      <a:prstClr val="black"/>
                    </a:solidFill>
                    <a:cs typeface="Times New Roman" panose="02020603050405020304" pitchFamily="18" charset="0"/>
                  </a:rPr>
                  <a:t>Impulse is equal to change in momentum</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dirty="0" err="1">
                    <a:solidFill>
                      <a:prstClr val="black"/>
                    </a:solidFill>
                    <a:cs typeface="Times New Roman" panose="02020603050405020304" pitchFamily="18" charset="0"/>
                  </a:rPr>
                  <a:t>J</a:t>
                </a:r>
                <a:r>
                  <a:rPr lang="en-US" sz="1800" b="0" baseline="-25000" dirty="0" err="1">
                    <a:solidFill>
                      <a:prstClr val="black"/>
                    </a:solidFill>
                    <a:cs typeface="Times New Roman" panose="02020603050405020304" pitchFamily="18" charset="0"/>
                  </a:rPr>
                  <a:t>x</a:t>
                </a:r>
                <a:r>
                  <a:rPr lang="en-US" sz="1800" b="0" dirty="0">
                    <a:solidFill>
                      <a:prstClr val="black"/>
                    </a:solidFill>
                    <a:cs typeface="Times New Roman" panose="02020603050405020304" pitchFamily="18" charset="0"/>
                  </a:rPr>
                  <a:t> = </a:t>
                </a:r>
                <a:r>
                  <a:rPr lang="en-US" sz="1800" b="0" i="1" dirty="0" err="1">
                    <a:solidFill>
                      <a:prstClr val="black"/>
                    </a:solidFill>
                    <a:latin typeface="Symbol" panose="05050102010706020507" pitchFamily="18" charset="2"/>
                    <a:cs typeface="Times New Roman" panose="02020603050405020304" pitchFamily="18" charset="0"/>
                  </a:rPr>
                  <a:t>D</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x</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f,x</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p</a:t>
                </a:r>
                <a:r>
                  <a:rPr lang="en-US" sz="1800" b="0" baseline="-25000" dirty="0" err="1">
                    <a:solidFill>
                      <a:prstClr val="black"/>
                    </a:solidFill>
                    <a:cs typeface="Times New Roman" panose="02020603050405020304" pitchFamily="18" charset="0"/>
                  </a:rPr>
                  <a:t>i,x</a:t>
                </a:r>
                <a:endParaRPr lang="en-US" sz="1800" b="0" baseline="-2500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mv</a:t>
                </a:r>
                <a:r>
                  <a:rPr lang="en-US" sz="1800" b="0" baseline="-25000" dirty="0" err="1">
                    <a:solidFill>
                      <a:prstClr val="black"/>
                    </a:solidFill>
                    <a:cs typeface="Times New Roman" panose="02020603050405020304" pitchFamily="18" charset="0"/>
                  </a:rPr>
                  <a:t>f,x</a:t>
                </a:r>
                <a:r>
                  <a:rPr lang="en-US" sz="1800" b="0" dirty="0">
                    <a:solidFill>
                      <a:prstClr val="black"/>
                    </a:solidFill>
                    <a:cs typeface="Times New Roman" panose="02020603050405020304" pitchFamily="18" charset="0"/>
                  </a:rPr>
                  <a:t> – </a:t>
                </a:r>
                <a:r>
                  <a:rPr lang="en-US" sz="1800" b="0" i="1" dirty="0" err="1">
                    <a:solidFill>
                      <a:prstClr val="black"/>
                    </a:solidFill>
                    <a:cs typeface="Times New Roman" panose="02020603050405020304" pitchFamily="18" charset="0"/>
                  </a:rPr>
                  <a:t>mv</a:t>
                </a:r>
                <a:r>
                  <a:rPr lang="en-US" sz="1800" b="0" baseline="-25000" dirty="0" err="1">
                    <a:solidFill>
                      <a:prstClr val="black"/>
                    </a:solidFill>
                    <a:cs typeface="Times New Roman" panose="02020603050405020304" pitchFamily="18" charset="0"/>
                  </a:rPr>
                  <a:t>i,x</a:t>
                </a:r>
                <a:r>
                  <a:rPr lang="en-US" sz="18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	       	  = 0.40(</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2</m:t>
                    </m:r>
                  </m:oMath>
                </a14:m>
                <a:r>
                  <a:rPr lang="en-US" sz="1800" b="0" dirty="0">
                    <a:solidFill>
                      <a:prstClr val="black"/>
                    </a:solidFill>
                    <a:cs typeface="Times New Roman" panose="02020603050405020304" pitchFamily="18" charset="0"/>
                  </a:rPr>
                  <a:t>0) </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0.40(</a:t>
                </a:r>
                <a14:m>
                  <m:oMath xmlns:m="http://schemas.openxmlformats.org/officeDocument/2006/math">
                    <m:r>
                      <a:rPr lang="en-US" sz="18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1800" b="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oMath>
                </a14:m>
                <a:r>
                  <a:rPr lang="en-US" sz="1800" b="0" dirty="0">
                    <a:solidFill>
                      <a:prstClr val="black"/>
                    </a:solidFill>
                    <a:cs typeface="Times New Roman" panose="02020603050405020304" pitchFamily="18" charset="0"/>
                  </a:rPr>
                  <a:t>0)</a:t>
                </a:r>
              </a:p>
              <a:p>
                <a:pPr defTabSz="685800" fontAlgn="auto">
                  <a:spcBef>
                    <a:spcPts val="0"/>
                  </a:spcBef>
                  <a:spcAft>
                    <a:spcPts val="0"/>
                  </a:spcAft>
                </a:pPr>
                <a:r>
                  <a:rPr lang="en-US" sz="1800" b="0" dirty="0">
                    <a:solidFill>
                      <a:prstClr val="black"/>
                    </a:solidFill>
                    <a:cs typeface="Times New Roman" panose="02020603050405020304" pitchFamily="18" charset="0"/>
                  </a:rPr>
                  <a:t>	       	  = 20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Average force</a:t>
                </a: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i="1" dirty="0">
                    <a:solidFill>
                      <a:prstClr val="black"/>
                    </a:solidFill>
                    <a:cs typeface="Times New Roman" panose="02020603050405020304" pitchFamily="18" charset="0"/>
                  </a:rPr>
                  <a:t> </a:t>
                </a:r>
                <a:r>
                  <a:rPr lang="en-US" sz="1800" b="0" i="1" dirty="0" err="1">
                    <a:solidFill>
                      <a:prstClr val="black"/>
                    </a:solidFill>
                    <a:cs typeface="Times New Roman" panose="02020603050405020304" pitchFamily="18" charset="0"/>
                  </a:rPr>
                  <a:t>F</a:t>
                </a:r>
                <a:r>
                  <a:rPr lang="en-US" sz="1800" b="0" baseline="-25000" dirty="0" err="1">
                    <a:solidFill>
                      <a:prstClr val="black"/>
                    </a:solidFill>
                    <a:cs typeface="Times New Roman" panose="02020603050405020304" pitchFamily="18" charset="0"/>
                  </a:rPr>
                  <a:t>avg</a:t>
                </a:r>
                <a:r>
                  <a:rPr lang="en-US" sz="1800" b="0" dirty="0">
                    <a:solidFill>
                      <a:prstClr val="black"/>
                    </a:solidFill>
                    <a:cs typeface="Times New Roman" panose="02020603050405020304" pitchFamily="18" charset="0"/>
                  </a:rPr>
                  <a:t> = </a:t>
                </a:r>
                <a:r>
                  <a:rPr lang="en-US" sz="1800" b="0" dirty="0" err="1">
                    <a:solidFill>
                      <a:prstClr val="black"/>
                    </a:solidFill>
                    <a:cs typeface="Times New Roman" panose="02020603050405020304" pitchFamily="18" charset="0"/>
                  </a:rPr>
                  <a:t>J</a:t>
                </a:r>
                <a:r>
                  <a:rPr lang="en-US" sz="1800" b="0" baseline="-25000" dirty="0" err="1">
                    <a:solidFill>
                      <a:prstClr val="black"/>
                    </a:solidFill>
                    <a:cs typeface="Times New Roman" panose="02020603050405020304" pitchFamily="18" charset="0"/>
                  </a:rPr>
                  <a:t>x</a:t>
                </a:r>
                <a:r>
                  <a:rPr lang="en-US" sz="1800" b="0" dirty="0">
                    <a:solidFill>
                      <a:prstClr val="black"/>
                    </a:solidFill>
                    <a:cs typeface="Times New Roman" panose="02020603050405020304" pitchFamily="18" charset="0"/>
                  </a:rPr>
                  <a:t>/</a:t>
                </a:r>
                <a:r>
                  <a:rPr lang="en-US" sz="1800" b="0" i="1" dirty="0">
                    <a:solidFill>
                      <a:prstClr val="black"/>
                    </a:solidFill>
                    <a:latin typeface="Symbol" panose="05050102010706020507" pitchFamily="18" charset="2"/>
                    <a:cs typeface="Times New Roman" panose="02020603050405020304" pitchFamily="18" charset="0"/>
                  </a:rPr>
                  <a:t>D</a:t>
                </a:r>
                <a:r>
                  <a:rPr lang="en-US" sz="1800" b="0" i="1" dirty="0">
                    <a:solidFill>
                      <a:prstClr val="black"/>
                    </a:solidFill>
                    <a:cs typeface="Times New Roman" panose="02020603050405020304" pitchFamily="18" charset="0"/>
                  </a:rPr>
                  <a:t>t</a:t>
                </a:r>
                <a:r>
                  <a:rPr lang="en-US" sz="1800" b="0" dirty="0">
                    <a:solidFill>
                      <a:prstClr val="black"/>
                    </a:solidFill>
                    <a:cs typeface="Times New Roman" panose="02020603050405020304" pitchFamily="18" charset="0"/>
                  </a:rPr>
                  <a:t> = (20 </a:t>
                </a:r>
                <a:r>
                  <a:rPr lang="en-US" sz="1800" b="0" dirty="0" err="1">
                    <a:solidFill>
                      <a:prstClr val="black"/>
                    </a:solidFill>
                    <a:cs typeface="Times New Roman" panose="02020603050405020304" pitchFamily="18" charset="0"/>
                  </a:rPr>
                  <a:t>kgm</a:t>
                </a:r>
                <a:r>
                  <a:rPr lang="en-US" sz="1800" b="0" dirty="0">
                    <a:solidFill>
                      <a:prstClr val="black"/>
                    </a:solidFill>
                    <a:cs typeface="Times New Roman" panose="02020603050405020304" pitchFamily="18" charset="0"/>
                  </a:rPr>
                  <a:t>/s)/(0.010 s)</a:t>
                </a:r>
              </a:p>
              <a:p>
                <a:pPr defTabSz="685800" fontAlgn="auto">
                  <a:spcBef>
                    <a:spcPts val="0"/>
                  </a:spcBef>
                  <a:spcAft>
                    <a:spcPts val="0"/>
                  </a:spcAft>
                </a:pPr>
                <a:r>
                  <a:rPr lang="en-US" sz="1800" b="0" dirty="0">
                    <a:solidFill>
                      <a:prstClr val="black"/>
                    </a:solidFill>
                    <a:cs typeface="Times New Roman" panose="02020603050405020304" pitchFamily="18" charset="0"/>
                  </a:rPr>
                  <a:t>	        = 2000 N</a:t>
                </a:r>
              </a:p>
            </p:txBody>
          </p:sp>
        </mc:Choice>
        <mc:Fallback xmlns="">
          <p:sp>
            <p:nvSpPr>
              <p:cNvPr id="5" name="TextBox 4"/>
              <p:cNvSpPr txBox="1">
                <a:spLocks noRot="1" noChangeAspect="1" noMove="1" noResize="1" noEditPoints="1" noAdjustHandles="1" noChangeArrowheads="1" noChangeShapeType="1" noTextEdit="1"/>
              </p:cNvSpPr>
              <p:nvPr/>
            </p:nvSpPr>
            <p:spPr>
              <a:xfrm>
                <a:off x="4636989" y="1055626"/>
                <a:ext cx="4254487" cy="4801314"/>
              </a:xfrm>
              <a:prstGeom prst="rect">
                <a:avLst/>
              </a:prstGeom>
              <a:blipFill>
                <a:blip r:embed="rId3"/>
                <a:stretch>
                  <a:fillRect l="-1143" t="-506" b="-88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34039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469"/>
          <a:stretch/>
        </p:blipFill>
        <p:spPr bwMode="auto">
          <a:xfrm>
            <a:off x="803461" y="0"/>
            <a:ext cx="7351712" cy="258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7" name="Rectangle 6"/>
              <p:cNvSpPr/>
              <p:nvPr/>
            </p:nvSpPr>
            <p:spPr>
              <a:xfrm>
                <a:off x="76387" y="2582181"/>
                <a:ext cx="8631678" cy="4288675"/>
              </a:xfrm>
              <a:prstGeom prst="rect">
                <a:avLst/>
              </a:prstGeom>
            </p:spPr>
            <p:txBody>
              <a:bodyPr wrap="square">
                <a:spAutoFit/>
              </a:bodyPr>
              <a:lstStyle/>
              <a:p>
                <a:r>
                  <a:rPr lang="en-US" sz="1600" b="0" dirty="0">
                    <a:latin typeface="Cambria Math" panose="02040503050406030204" pitchFamily="18" charset="0"/>
                  </a:rPr>
                  <a:t>Find the impulse and the average force on the ball, assuming a collision time </a:t>
                </a:r>
                <a14:m>
                  <m:oMath xmlns:m="http://schemas.openxmlformats.org/officeDocument/2006/math">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=0.01</m:t>
                    </m:r>
                    <m:r>
                      <a:rPr lang="en-US" sz="1600" b="0" i="1" smtClean="0">
                        <a:latin typeface="Cambria Math" panose="02040503050406030204" pitchFamily="18" charset="0"/>
                        <a:ea typeface="Cambria Math" panose="02040503050406030204" pitchFamily="18" charset="0"/>
                      </a:rPr>
                      <m:t>𝑠</m:t>
                    </m:r>
                    <m:r>
                      <a:rPr lang="en-US" sz="1600" b="0" i="1" smtClean="0">
                        <a:latin typeface="Cambria Math" panose="02040503050406030204" pitchFamily="18" charset="0"/>
                        <a:ea typeface="Cambria Math" panose="02040503050406030204" pitchFamily="18" charset="0"/>
                      </a:rPr>
                      <m:t>=10</m:t>
                    </m:r>
                    <m:r>
                      <a:rPr lang="en-US" sz="1600" b="0" i="1" smtClean="0">
                        <a:latin typeface="Cambria Math" panose="02040503050406030204" pitchFamily="18" charset="0"/>
                        <a:ea typeface="Cambria Math" panose="02040503050406030204" pitchFamily="18" charset="0"/>
                      </a:rPr>
                      <m:t>𝑚𝑠</m:t>
                    </m:r>
                  </m:oMath>
                </a14:m>
                <a:r>
                  <a:rPr lang="en-US" sz="1600" b="0" dirty="0">
                    <a:latin typeface="Cambria Math" panose="02040503050406030204" pitchFamily="18" charset="0"/>
                  </a:rPr>
                  <a:t> </a:t>
                </a:r>
                <a:endParaRPr lang="en-US" sz="1600" b="0" dirty="0"/>
              </a:p>
              <a:p>
                <a:endParaRPr lang="en-US" sz="1600" b="0" dirty="0"/>
              </a:p>
              <a:p>
                <a:r>
                  <a:rPr lang="en-US" sz="1600" b="0" dirty="0"/>
                  <a:t>a) Given;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𝒊𝒙</m:t>
                        </m:r>
                      </m:sub>
                    </m:sSub>
                    <m:r>
                      <a:rPr lang="en-US" sz="1600" b="1" i="1" smtClean="0">
                        <a:latin typeface="Cambria Math" panose="02040503050406030204" pitchFamily="18" charset="0"/>
                      </a:rPr>
                      <m:t>=−</m:t>
                    </m:r>
                    <m:r>
                      <a:rPr lang="en-US" sz="1600" b="1" i="1" smtClean="0">
                        <a:latin typeface="Cambria Math" panose="02040503050406030204" pitchFamily="18" charset="0"/>
                      </a:rPr>
                      <m:t>𝟐𝟎</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r>
                  <a:rPr lang="en-US" sz="1600" b="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𝒊</m:t>
                        </m:r>
                        <m:r>
                          <a:rPr lang="en-US" sz="1600" b="1" i="1" smtClean="0">
                            <a:latin typeface="Cambria Math" panose="02040503050406030204" pitchFamily="18" charset="0"/>
                          </a:rPr>
                          <m:t>𝒚</m:t>
                        </m:r>
                      </m:sub>
                    </m:sSub>
                    <m:r>
                      <a:rPr lang="en-US" sz="1600" i="1">
                        <a:latin typeface="Cambria Math" panose="02040503050406030204" pitchFamily="18" charset="0"/>
                      </a:rPr>
                      <m:t>=</m:t>
                    </m:r>
                    <m:r>
                      <a:rPr lang="en-US" sz="1600" b="1" i="1" smtClean="0">
                        <a:latin typeface="Cambria Math" panose="02040503050406030204" pitchFamily="18" charset="0"/>
                      </a:rPr>
                      <m:t>𝟎</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a14:m>
                <a:endParaRPr lang="en-US" sz="1600" b="0" dirty="0">
                  <a:latin typeface="Cambria Math" panose="02040503050406030204" pitchFamily="18" charset="0"/>
                </a:endParaRPr>
              </a:p>
              <a:p>
                <a:r>
                  <a:rPr lang="en-US" sz="1600" b="0" dirty="0">
                    <a:ea typeface="Cambria Math" panose="02040503050406030204" pitchFamily="18" charset="0"/>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b="1" i="1" smtClean="0">
                            <a:latin typeface="Cambria Math" panose="02040503050406030204" pitchFamily="18" charset="0"/>
                          </a:rPr>
                          <m:t>𝒇𝒙</m:t>
                        </m:r>
                      </m:sub>
                    </m:sSub>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𝒇</m:t>
                        </m:r>
                        <m:r>
                          <a:rPr lang="en-US" sz="1600" b="1" i="1" smtClean="0">
                            <a:latin typeface="Cambria Math" panose="02040503050406030204" pitchFamily="18" charset="0"/>
                          </a:rPr>
                          <m:t>𝒚</m:t>
                        </m:r>
                      </m:sub>
                    </m:sSub>
                    <m:r>
                      <a:rPr lang="en-US" sz="1600" b="1"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𝒇</m:t>
                        </m:r>
                      </m:sub>
                    </m:sSub>
                    <m:func>
                      <m:funcPr>
                        <m:ctrlPr>
                          <a:rPr lang="en-US" sz="1600" b="1" i="1" smtClean="0">
                            <a:latin typeface="Cambria Math" panose="02040503050406030204" pitchFamily="18" charset="0"/>
                          </a:rPr>
                        </m:ctrlPr>
                      </m:funcPr>
                      <m:fName>
                        <m:r>
                          <m:rPr>
                            <m:sty m:val="p"/>
                          </m:rPr>
                          <a:rPr lang="en-US" sz="1600" b="0" i="0" smtClean="0">
                            <a:latin typeface="Cambria Math" panose="02040503050406030204" pitchFamily="18" charset="0"/>
                          </a:rPr>
                          <m:t>cos</m:t>
                        </m:r>
                      </m:fName>
                      <m:e>
                        <m:r>
                          <a:rPr lang="en-US" sz="1600" b="1" i="1" smtClean="0">
                            <a:latin typeface="Cambria Math" panose="02040503050406030204" pitchFamily="18" charset="0"/>
                          </a:rPr>
                          <m:t>𝟒𝟓</m:t>
                        </m:r>
                      </m:e>
                    </m:func>
                    <m:r>
                      <a:rPr lang="en-US" sz="1600" b="1" i="1" smtClean="0">
                        <a:latin typeface="Cambria Math" panose="02040503050406030204" pitchFamily="18" charset="0"/>
                      </a:rPr>
                      <m:t>=</m:t>
                    </m:r>
                    <m:r>
                      <a:rPr lang="en-US" sz="1600" b="1" i="1" smtClean="0">
                        <a:latin typeface="Cambria Math" panose="02040503050406030204" pitchFamily="18" charset="0"/>
                      </a:rPr>
                      <m:t>𝟑𝟎</m:t>
                    </m:r>
                    <m:r>
                      <a:rPr lang="en-US" sz="1600" b="1" i="1" smtClean="0">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𝟕</m:t>
                    </m:r>
                    <m:r>
                      <a:rPr lang="en-US" sz="1600" b="1" i="1" smtClean="0">
                        <a:latin typeface="Cambria Math" panose="02040503050406030204" pitchFamily="18" charset="0"/>
                      </a:rPr>
                      <m:t>=</m:t>
                    </m:r>
                    <m:r>
                      <a:rPr lang="en-US" sz="1600" b="1" i="1" smtClean="0">
                        <a:latin typeface="Cambria Math" panose="02040503050406030204" pitchFamily="18" charset="0"/>
                      </a:rPr>
                      <m:t>𝟐𝟏</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b="1" i="1" smtClean="0">
                              <a:solidFill>
                                <a:srgbClr val="FF0000"/>
                              </a:solidFill>
                              <a:latin typeface="Cambria Math" panose="02040503050406030204" pitchFamily="18" charset="0"/>
                            </a:rPr>
                            <m:t>𝑱</m:t>
                          </m:r>
                        </m:e>
                        <m:sub>
                          <m:r>
                            <a:rPr lang="en-US" sz="1600" i="1">
                              <a:solidFill>
                                <a:srgbClr val="FF0000"/>
                              </a:solidFill>
                              <a:latin typeface="Cambria Math" panose="02040503050406030204" pitchFamily="18" charset="0"/>
                            </a:rPr>
                            <m:t>𝒙</m:t>
                          </m:r>
                        </m:sub>
                      </m:sSub>
                      <m:r>
                        <a:rPr lang="en-US" sz="1600" b="1" i="1" smtClean="0">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𝒎</m:t>
                      </m:r>
                      <m:d>
                        <m:dPr>
                          <m:ctrlPr>
                            <a:rPr lang="en-US" sz="1600" b="1" i="1" smtClean="0">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𝒗</m:t>
                              </m:r>
                            </m:e>
                            <m:sub>
                              <m:r>
                                <a:rPr lang="en-US" sz="1600" b="1" i="1" smtClean="0">
                                  <a:solidFill>
                                    <a:srgbClr val="FF0000"/>
                                  </a:solidFill>
                                  <a:latin typeface="Cambria Math" panose="02040503050406030204" pitchFamily="18" charset="0"/>
                                </a:rPr>
                                <m:t>𝒇</m:t>
                              </m:r>
                              <m:r>
                                <a:rPr lang="en-US" sz="1600" i="1">
                                  <a:solidFill>
                                    <a:srgbClr val="FF0000"/>
                                  </a:solidFill>
                                  <a:latin typeface="Cambria Math" panose="02040503050406030204" pitchFamily="18" charset="0"/>
                                </a:rPr>
                                <m:t>𝒙</m:t>
                              </m:r>
                            </m:sub>
                          </m:sSub>
                          <m:r>
                            <a:rPr lang="en-US" sz="1600" i="1">
                              <a:solidFill>
                                <a:srgbClr val="FF0000"/>
                              </a:solidFill>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𝒗</m:t>
                              </m:r>
                            </m:e>
                            <m:sub>
                              <m:r>
                                <a:rPr lang="en-US" sz="1600" b="1" i="1" smtClean="0">
                                  <a:solidFill>
                                    <a:srgbClr val="FF0000"/>
                                  </a:solidFill>
                                  <a:latin typeface="Cambria Math" panose="02040503050406030204" pitchFamily="18" charset="0"/>
                                </a:rPr>
                                <m:t>𝒊𝒙</m:t>
                              </m:r>
                            </m:sub>
                          </m:sSub>
                        </m:e>
                      </m:d>
                      <m:r>
                        <a:rPr lang="en-US" sz="1600" i="1">
                          <a:latin typeface="Cambria Math" panose="02040503050406030204" pitchFamily="18" charset="0"/>
                        </a:rPr>
                        <m:t>=</m:t>
                      </m:r>
                      <m:r>
                        <a:rPr lang="en-US" sz="1600" b="1" i="1" smtClean="0">
                          <a:latin typeface="Cambria Math" panose="02040503050406030204" pitchFamily="18" charset="0"/>
                        </a:rPr>
                        <m:t>𝟎</m:t>
                      </m:r>
                      <m:r>
                        <a:rPr lang="en-US" sz="1600" b="1" i="1" smtClean="0">
                          <a:latin typeface="Cambria Math" panose="02040503050406030204" pitchFamily="18" charset="0"/>
                        </a:rPr>
                        <m:t>.</m:t>
                      </m:r>
                      <m:r>
                        <a:rPr lang="en-US" sz="1600" b="1" i="1" smtClean="0">
                          <a:latin typeface="Cambria Math" panose="02040503050406030204" pitchFamily="18" charset="0"/>
                        </a:rPr>
                        <m:t>𝟒</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𝟐𝟏</m:t>
                          </m:r>
                          <m:r>
                            <a:rPr lang="en-US" sz="1600" b="1" i="1" smtClean="0">
                              <a:latin typeface="Cambria Math" panose="02040503050406030204" pitchFamily="18" charset="0"/>
                            </a:rPr>
                            <m:t>−</m:t>
                          </m:r>
                          <m:d>
                            <m:dPr>
                              <m:ctrlPr>
                                <a:rPr lang="en-US" sz="1600" b="1" i="1" smtClean="0">
                                  <a:latin typeface="Cambria Math" panose="02040503050406030204" pitchFamily="18" charset="0"/>
                                </a:rPr>
                              </m:ctrlPr>
                            </m:dPr>
                            <m:e>
                              <m:r>
                                <a:rPr lang="en-US" sz="1600" b="1" i="1" smtClean="0">
                                  <a:latin typeface="Cambria Math" panose="02040503050406030204" pitchFamily="18" charset="0"/>
                                </a:rPr>
                                <m:t>−</m:t>
                              </m:r>
                              <m:r>
                                <a:rPr lang="en-US" sz="1600" b="1" i="1" smtClean="0">
                                  <a:latin typeface="Cambria Math" panose="02040503050406030204" pitchFamily="18" charset="0"/>
                                </a:rPr>
                                <m:t>𝟐𝟎</m:t>
                              </m:r>
                            </m:e>
                          </m:d>
                        </m:e>
                      </m:d>
                      <m:r>
                        <a:rPr lang="en-US" sz="1600" b="1" i="1" smtClean="0">
                          <a:latin typeface="Cambria Math" panose="02040503050406030204" pitchFamily="18" charset="0"/>
                        </a:rPr>
                        <m:t>=</m:t>
                      </m:r>
                      <m:r>
                        <a:rPr lang="en-US" sz="1600" b="1" i="1" smtClean="0">
                          <a:latin typeface="Cambria Math" panose="02040503050406030204" pitchFamily="18" charset="0"/>
                        </a:rPr>
                        <m:t>𝟏𝟔</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 </m:t>
                      </m:r>
                      <m:r>
                        <a:rPr lang="en-US" sz="1600" b="1" i="1" smtClean="0">
                          <a:latin typeface="Cambria Math" panose="02040503050406030204" pitchFamily="18" charset="0"/>
                        </a:rPr>
                        <m:t>𝒌𝒈</m:t>
                      </m:r>
                      <m:f>
                        <m:fPr>
                          <m:ctrlPr>
                            <a:rPr lang="en-US" sz="1600" b="1" i="1" smtClean="0">
                              <a:latin typeface="Cambria Math" panose="02040503050406030204" pitchFamily="18" charset="0"/>
                            </a:rPr>
                          </m:ctrlPr>
                        </m:fPr>
                        <m:num>
                          <m:r>
                            <a:rPr lang="en-US" sz="1600" b="1" i="1" smtClean="0">
                              <a:latin typeface="Cambria Math" panose="02040503050406030204" pitchFamily="18" charset="0"/>
                            </a:rPr>
                            <m:t>𝒎</m:t>
                          </m:r>
                        </m:num>
                        <m:den>
                          <m:r>
                            <a:rPr lang="en-US" sz="1600" b="1" i="1" smtClean="0">
                              <a:latin typeface="Cambria Math" panose="02040503050406030204" pitchFamily="18" charset="0"/>
                            </a:rPr>
                            <m:t>𝒔</m:t>
                          </m:r>
                        </m:den>
                      </m:f>
                    </m:oMath>
                  </m:oMathPara>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𝑱</m:t>
                          </m:r>
                        </m:e>
                        <m:sub>
                          <m:r>
                            <a:rPr lang="en-US" sz="1600" b="1" i="1" smtClean="0">
                              <a:latin typeface="Cambria Math" panose="02040503050406030204" pitchFamily="18" charset="0"/>
                            </a:rPr>
                            <m:t>𝒚</m:t>
                          </m:r>
                        </m:sub>
                      </m:sSub>
                      <m:r>
                        <a:rPr lang="en-US" sz="1600" i="1">
                          <a:latin typeface="Cambria Math" panose="02040503050406030204" pitchFamily="18" charset="0"/>
                        </a:rPr>
                        <m:t>=</m:t>
                      </m:r>
                      <m:r>
                        <a:rPr lang="en-US" sz="1600" i="1">
                          <a:latin typeface="Cambria Math" panose="02040503050406030204" pitchFamily="18" charset="0"/>
                        </a:rPr>
                        <m:t>𝒎</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𝒇</m:t>
                              </m:r>
                              <m:r>
                                <a:rPr lang="en-US" sz="1600" b="1" i="1" smtClean="0">
                                  <a:latin typeface="Cambria Math" panose="02040503050406030204" pitchFamily="18" charset="0"/>
                                </a:rPr>
                                <m:t>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𝒗</m:t>
                              </m:r>
                            </m:e>
                            <m:sub>
                              <m:r>
                                <a:rPr lang="en-US" sz="1600" i="1">
                                  <a:latin typeface="Cambria Math" panose="02040503050406030204" pitchFamily="18" charset="0"/>
                                </a:rPr>
                                <m:t>𝒊</m:t>
                              </m:r>
                              <m:r>
                                <a:rPr lang="en-US" sz="1600" b="1" i="1" smtClean="0">
                                  <a:latin typeface="Cambria Math" panose="02040503050406030204" pitchFamily="18" charset="0"/>
                                </a:rPr>
                                <m:t>𝒚</m:t>
                              </m:r>
                            </m:sub>
                          </m:sSub>
                        </m:e>
                      </m:d>
                      <m:r>
                        <a:rPr lang="en-US" sz="1600" i="1">
                          <a:latin typeface="Cambria Math" panose="02040503050406030204" pitchFamily="18" charset="0"/>
                        </a:rPr>
                        <m:t>=</m:t>
                      </m:r>
                      <m:r>
                        <a:rPr lang="en-US" sz="1600" i="1">
                          <a:latin typeface="Cambria Math" panose="02040503050406030204" pitchFamily="18" charset="0"/>
                        </a:rPr>
                        <m:t>𝟎</m:t>
                      </m:r>
                      <m:r>
                        <a:rPr lang="en-US" sz="1600" i="1">
                          <a:latin typeface="Cambria Math" panose="02040503050406030204" pitchFamily="18" charset="0"/>
                        </a:rPr>
                        <m:t>.</m:t>
                      </m:r>
                      <m:r>
                        <a:rPr lang="en-US" sz="1600" i="1">
                          <a:latin typeface="Cambria Math" panose="02040503050406030204" pitchFamily="18" charset="0"/>
                        </a:rPr>
                        <m:t>𝟒</m:t>
                      </m:r>
                      <m:d>
                        <m:dPr>
                          <m:ctrlPr>
                            <a:rPr lang="en-US" sz="1600" i="1">
                              <a:latin typeface="Cambria Math" panose="02040503050406030204" pitchFamily="18" charset="0"/>
                            </a:rPr>
                          </m:ctrlPr>
                        </m:dPr>
                        <m:e>
                          <m:r>
                            <a:rPr lang="en-US" sz="1600" i="1">
                              <a:latin typeface="Cambria Math" panose="02040503050406030204" pitchFamily="18" charset="0"/>
                            </a:rPr>
                            <m:t>𝟐𝟏</m:t>
                          </m:r>
                          <m:r>
                            <a:rPr lang="en-US" sz="1600" i="1">
                              <a:latin typeface="Cambria Math" panose="02040503050406030204" pitchFamily="18" charset="0"/>
                            </a:rPr>
                            <m:t>−</m:t>
                          </m:r>
                          <m:r>
                            <a:rPr lang="en-US" sz="1600" b="1" i="1" smtClean="0">
                              <a:latin typeface="Cambria Math" panose="02040503050406030204" pitchFamily="18" charset="0"/>
                            </a:rPr>
                            <m:t>𝟎</m:t>
                          </m:r>
                        </m:e>
                      </m:d>
                      <m:r>
                        <a:rPr lang="en-US" sz="1600" i="1">
                          <a:latin typeface="Cambria Math" panose="02040503050406030204" pitchFamily="18" charset="0"/>
                        </a:rPr>
                        <m:t>=</m:t>
                      </m:r>
                      <m:r>
                        <a:rPr lang="en-US" sz="1600" b="1" i="1" smtClean="0">
                          <a:latin typeface="Cambria Math" panose="02040503050406030204" pitchFamily="18" charset="0"/>
                        </a:rPr>
                        <m:t>𝟖</m:t>
                      </m:r>
                      <m:r>
                        <a:rPr lang="en-US" sz="1600" b="1" i="1" smtClean="0">
                          <a:latin typeface="Cambria Math" panose="02040503050406030204" pitchFamily="18" charset="0"/>
                        </a:rPr>
                        <m:t>.</m:t>
                      </m:r>
                      <m:r>
                        <a:rPr lang="en-US" sz="1600" b="1" i="1" smtClean="0">
                          <a:latin typeface="Cambria Math" panose="02040503050406030204" pitchFamily="18" charset="0"/>
                        </a:rPr>
                        <m:t>𝟒</m:t>
                      </m:r>
                      <m:r>
                        <a:rPr lang="en-US" sz="1600" b="1" i="1" smtClean="0">
                          <a:latin typeface="Cambria Math" panose="02040503050406030204" pitchFamily="18" charset="0"/>
                        </a:rPr>
                        <m:t> </m:t>
                      </m:r>
                      <m:r>
                        <a:rPr lang="en-US" sz="1600" i="1">
                          <a:latin typeface="Cambria Math" panose="02040503050406030204" pitchFamily="18" charset="0"/>
                        </a:rPr>
                        <m:t>𝒌𝒈</m:t>
                      </m:r>
                      <m:f>
                        <m:fPr>
                          <m:ctrlPr>
                            <a:rPr lang="en-US" sz="1600" i="1">
                              <a:latin typeface="Cambria Math" panose="02040503050406030204" pitchFamily="18" charset="0"/>
                            </a:rPr>
                          </m:ctrlPr>
                        </m:fPr>
                        <m:num>
                          <m:r>
                            <a:rPr lang="en-US" sz="1600" i="1">
                              <a:latin typeface="Cambria Math" panose="02040503050406030204" pitchFamily="18" charset="0"/>
                            </a:rPr>
                            <m:t>𝒎</m:t>
                          </m:r>
                        </m:num>
                        <m:den>
                          <m:r>
                            <a:rPr lang="en-US" sz="1600" i="1">
                              <a:latin typeface="Cambria Math" panose="02040503050406030204" pitchFamily="18" charset="0"/>
                            </a:rPr>
                            <m:t>𝒔</m:t>
                          </m:r>
                        </m:den>
                      </m:f>
                    </m:oMath>
                  </m:oMathPara>
                </a14:m>
                <a:endParaRPr lang="en-US" sz="1600" b="0" dirty="0">
                  <a:latin typeface="Cambria Math" panose="02040503050406030204" pitchFamily="18" charset="0"/>
                </a:endParaRPr>
              </a:p>
              <a:p>
                <a:endParaRPr lang="en-US" sz="1600" b="0" dirty="0">
                  <a:latin typeface="Cambria Math" panose="02040503050406030204" pitchFamily="18" charset="0"/>
                </a:endParaRPr>
              </a:p>
              <a:p>
                <a:r>
                  <a:rPr lang="en-US" sz="1600" b="0" dirty="0">
                    <a:latin typeface="Cambria Math" panose="02040503050406030204" pitchFamily="18" charset="0"/>
                  </a:rPr>
                  <a:t>b) The components of the average force on the ball </a:t>
                </a:r>
              </a:p>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b="1" i="1" smtClean="0">
                              <a:latin typeface="Cambria Math" panose="02040503050406030204" pitchFamily="18" charset="0"/>
                              <a:ea typeface="Cambria Math" panose="02040503050406030204" pitchFamily="18" charset="0"/>
                            </a:rPr>
                            <m:t>𝑭</m:t>
                          </m:r>
                        </m:e>
                        <m:sub>
                          <m:r>
                            <a:rPr lang="en-US" sz="1600" b="1" i="1" smtClean="0">
                              <a:latin typeface="Cambria Math" panose="02040503050406030204" pitchFamily="18" charset="0"/>
                              <a:ea typeface="Cambria Math" panose="02040503050406030204" pitchFamily="18" charset="0"/>
                            </a:rPr>
                            <m:t>𝒂𝒗</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𝒙</m:t>
                          </m:r>
                        </m:sub>
                      </m:sSub>
                      <m:r>
                        <a:rPr lang="en-US" sz="1600" b="1" i="0" smtClean="0">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𝑱</m:t>
                              </m:r>
                            </m:e>
                            <m:sub>
                              <m:r>
                                <a:rPr lang="en-US" sz="1600" i="1">
                                  <a:latin typeface="Cambria Math" panose="02040503050406030204" pitchFamily="18" charset="0"/>
                                </a:rPr>
                                <m:t>𝒙</m:t>
                              </m:r>
                            </m:sub>
                          </m:sSub>
                        </m:num>
                        <m:den>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𝒕</m:t>
                          </m:r>
                        </m:den>
                      </m:f>
                      <m:r>
                        <a:rPr lang="en-US" sz="1600" b="1" i="1" smtClean="0">
                          <a:latin typeface="Cambria Math" panose="02040503050406030204" pitchFamily="18" charset="0"/>
                          <a:ea typeface="Cambria Math" panose="02040503050406030204" pitchFamily="18" charset="0"/>
                        </a:rPr>
                        <m:t>=</m:t>
                      </m:r>
                      <m:f>
                        <m:fPr>
                          <m:ctrlPr>
                            <a:rPr lang="en-US" sz="1600" b="1"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𝟏𝟔</m:t>
                          </m:r>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𝟒</m:t>
                          </m:r>
                        </m:num>
                        <m:den>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𝟏𝟎</m:t>
                              </m:r>
                            </m:e>
                            <m:sup>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𝟐</m:t>
                              </m:r>
                            </m:sup>
                          </m:sSup>
                        </m:den>
                      </m:f>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𝟏𝟔𝟒𝟎</m:t>
                      </m:r>
                      <m:r>
                        <a:rPr lang="en-US" sz="1600" b="1" i="1" smtClean="0">
                          <a:latin typeface="Cambria Math" panose="02040503050406030204" pitchFamily="18" charset="0"/>
                          <a:ea typeface="Cambria Math" panose="02040503050406030204" pitchFamily="18" charset="0"/>
                        </a:rPr>
                        <m:t>𝑵</m:t>
                      </m:r>
                    </m:oMath>
                  </m:oMathPara>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𝑭</m:t>
                          </m:r>
                        </m:e>
                        <m:sub>
                          <m:r>
                            <a:rPr lang="en-US" sz="1600" i="1">
                              <a:latin typeface="Cambria Math" panose="02040503050406030204" pitchFamily="18" charset="0"/>
                              <a:ea typeface="Cambria Math" panose="02040503050406030204" pitchFamily="18" charset="0"/>
                            </a:rPr>
                            <m:t>𝒂𝒗</m:t>
                          </m:r>
                          <m:r>
                            <a:rPr lang="en-US" sz="1600"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𝒚</m:t>
                          </m:r>
                        </m:sub>
                      </m:sSub>
                      <m:r>
                        <a:rPr lang="en-US" sz="160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𝑱</m:t>
                              </m:r>
                            </m:e>
                            <m:sub>
                              <m:r>
                                <a:rPr lang="en-US" sz="1600" b="1" i="1" smtClean="0">
                                  <a:latin typeface="Cambria Math" panose="02040503050406030204" pitchFamily="18" charset="0"/>
                                </a:rPr>
                                <m:t>𝒚</m:t>
                              </m:r>
                            </m:sub>
                          </m:sSub>
                        </m:num>
                        <m:den>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𝒕</m:t>
                          </m:r>
                        </m:den>
                      </m:f>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𝟖</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𝟒</m:t>
                          </m:r>
                        </m:num>
                        <m:den>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𝟏𝟎</m:t>
                              </m:r>
                            </m:e>
                            <m:sup>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𝟐</m:t>
                              </m:r>
                            </m:sup>
                          </m:sSup>
                        </m:den>
                      </m:f>
                      <m:r>
                        <a:rPr lang="en-US" sz="1600" i="1">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𝟖</m:t>
                      </m:r>
                      <m:r>
                        <a:rPr lang="en-US" sz="1600" i="1">
                          <a:latin typeface="Cambria Math" panose="02040503050406030204" pitchFamily="18" charset="0"/>
                          <a:ea typeface="Cambria Math" panose="02040503050406030204" pitchFamily="18" charset="0"/>
                        </a:rPr>
                        <m:t>𝟒𝟎</m:t>
                      </m:r>
                      <m:r>
                        <a:rPr lang="en-US" sz="1600" i="1">
                          <a:latin typeface="Cambria Math" panose="02040503050406030204" pitchFamily="18" charset="0"/>
                          <a:ea typeface="Cambria Math" panose="02040503050406030204" pitchFamily="18" charset="0"/>
                        </a:rPr>
                        <m:t>𝑵</m:t>
                      </m:r>
                    </m:oMath>
                  </m:oMathPara>
                </a14:m>
                <a:endParaRPr lang="en-US" sz="1600" b="0" dirty="0">
                  <a:latin typeface="Cambria Math" panose="02040503050406030204" pitchFamily="18" charset="0"/>
                </a:endParaRPr>
              </a:p>
              <a:p>
                <a:r>
                  <a:rPr lang="en-US" sz="1600" dirty="0">
                    <a:latin typeface="Cambria Math" panose="02040503050406030204" pitchFamily="18" charset="0"/>
                    <a:sym typeface="Wingdings" panose="05000000000000000000" pitchFamily="2" charset="2"/>
                  </a:rPr>
                  <a:t>				 </a:t>
                </a:r>
                <a14:m>
                  <m:oMath xmlns:m="http://schemas.openxmlformats.org/officeDocument/2006/math">
                    <m:sSub>
                      <m:sSubPr>
                        <m:ctrlPr>
                          <a:rPr lang="en-US" sz="1600" i="1">
                            <a:latin typeface="Cambria Math" panose="02040503050406030204" pitchFamily="18" charset="0"/>
                          </a:rPr>
                        </m:ctrlPr>
                      </m:sSubPr>
                      <m:e>
                        <m:r>
                          <a:rPr lang="en-US" sz="1600" b="1" i="1" smtClean="0">
                            <a:latin typeface="Cambria Math" panose="02040503050406030204" pitchFamily="18" charset="0"/>
                          </a:rPr>
                          <m:t>𝑭</m:t>
                        </m:r>
                      </m:e>
                      <m:sub>
                        <m:r>
                          <a:rPr lang="en-US" sz="1600" b="1" i="1" smtClean="0">
                            <a:latin typeface="Cambria Math" panose="02040503050406030204" pitchFamily="18" charset="0"/>
                          </a:rPr>
                          <m:t>𝒂𝒗</m:t>
                        </m:r>
                      </m:sub>
                    </m:sSub>
                    <m:r>
                      <a:rPr lang="en-US" sz="1600" b="1" i="1" smtClean="0">
                        <a:latin typeface="Cambria Math" panose="02040503050406030204" pitchFamily="18" charset="0"/>
                      </a:rPr>
                      <m:t>=</m:t>
                    </m:r>
                    <m:rad>
                      <m:radPr>
                        <m:degHide m:val="on"/>
                        <m:ctrlPr>
                          <a:rPr lang="en-US" sz="1600" i="1" smtClean="0">
                            <a:latin typeface="Cambria Math" panose="02040503050406030204" pitchFamily="18" charset="0"/>
                          </a:rPr>
                        </m:ctrlPr>
                      </m:radPr>
                      <m:deg/>
                      <m:e>
                        <m:sSup>
                          <m:sSupPr>
                            <m:ctrlPr>
                              <a:rPr lang="en-US" sz="1600" i="1" smtClean="0">
                                <a:latin typeface="Cambria Math" panose="02040503050406030204" pitchFamily="18" charset="0"/>
                              </a:rPr>
                            </m:ctrlPr>
                          </m:sSupPr>
                          <m:e>
                            <m:r>
                              <a:rPr lang="en-US" sz="1600" b="1" i="1" smtClean="0">
                                <a:latin typeface="Cambria Math" panose="02040503050406030204" pitchFamily="18" charset="0"/>
                              </a:rPr>
                              <m:t>𝟏𝟔𝟒𝟎</m:t>
                            </m:r>
                          </m:e>
                          <m:sup>
                            <m:r>
                              <a:rPr lang="en-US" sz="1600" b="1" i="1" smtClean="0">
                                <a:latin typeface="Cambria Math" panose="02040503050406030204" pitchFamily="18" charset="0"/>
                              </a:rPr>
                              <m:t>𝟐</m:t>
                            </m:r>
                          </m:sup>
                        </m:sSup>
                        <m:r>
                          <a:rPr lang="en-US" sz="1600" b="1" i="1" smtClean="0">
                            <a:latin typeface="Cambria Math" panose="02040503050406030204" pitchFamily="18" charset="0"/>
                          </a:rPr>
                          <m:t>+</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𝟖𝟒𝟎</m:t>
                            </m:r>
                          </m:e>
                          <m:sup>
                            <m:r>
                              <a:rPr lang="en-US" sz="1600" b="1" i="1" smtClean="0">
                                <a:latin typeface="Cambria Math" panose="02040503050406030204" pitchFamily="18" charset="0"/>
                              </a:rPr>
                              <m:t>𝟐</m:t>
                            </m:r>
                          </m:sup>
                        </m:sSup>
                      </m:e>
                    </m:rad>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𝟖</m:t>
                    </m:r>
                    <m:r>
                      <a:rPr lang="en-US" sz="1600" b="1" i="1" smtClean="0">
                        <a:latin typeface="Cambria Math" panose="02040503050406030204" pitchFamily="18" charset="0"/>
                      </a:rPr>
                      <m:t>𝒙</m:t>
                    </m:r>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rPr>
                          <m:t>𝟏𝟎</m:t>
                        </m:r>
                      </m:e>
                      <m:sup>
                        <m:r>
                          <a:rPr lang="en-US" sz="1600" b="1" i="1" smtClean="0">
                            <a:latin typeface="Cambria Math" panose="02040503050406030204" pitchFamily="18" charset="0"/>
                          </a:rPr>
                          <m:t>𝟑</m:t>
                        </m:r>
                      </m:sup>
                    </m:sSup>
                    <m:r>
                      <a:rPr lang="en-US" sz="1600" b="1" i="1" smtClean="0">
                        <a:latin typeface="Cambria Math" panose="02040503050406030204" pitchFamily="18" charset="0"/>
                      </a:rPr>
                      <m:t>𝑵</m:t>
                    </m:r>
                  </m:oMath>
                </a14:m>
                <a:endParaRPr lang="en-US" sz="1600" dirty="0"/>
              </a:p>
              <a:p>
                <a:pPr/>
                <a14:m>
                  <m:oMathPara xmlns:m="http://schemas.openxmlformats.org/officeDocument/2006/math">
                    <m:oMathParaPr>
                      <m:jc m:val="centerGroup"/>
                    </m:oMathParaPr>
                    <m:oMath xmlns:m="http://schemas.openxmlformats.org/officeDocument/2006/math">
                      <m:r>
                        <a:rPr lang="en-US" sz="1600" b="1"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𝜽</m:t>
                      </m:r>
                      <m:r>
                        <a:rPr lang="en-US" sz="1600" b="1" i="1" smtClean="0">
                          <a:latin typeface="Cambria Math" panose="02040503050406030204" pitchFamily="18" charset="0"/>
                          <a:ea typeface="Cambria Math" panose="02040503050406030204" pitchFamily="18" charset="0"/>
                        </a:rPr>
                        <m:t>=</m:t>
                      </m:r>
                      <m:func>
                        <m:funcPr>
                          <m:ctrlPr>
                            <a:rPr lang="en-US" sz="1600" b="1" i="1" smtClean="0">
                              <a:latin typeface="Cambria Math" panose="02040503050406030204" pitchFamily="18" charset="0"/>
                              <a:ea typeface="Cambria Math" panose="02040503050406030204" pitchFamily="18" charset="0"/>
                            </a:rPr>
                          </m:ctrlPr>
                        </m:funcPr>
                        <m:fName>
                          <m:sSup>
                            <m:sSupPr>
                              <m:ctrlPr>
                                <a:rPr lang="en-US" sz="1600" b="1" i="1" smtClean="0">
                                  <a:latin typeface="Cambria Math" panose="02040503050406030204" pitchFamily="18" charset="0"/>
                                  <a:ea typeface="Cambria Math" panose="02040503050406030204" pitchFamily="18" charset="0"/>
                                </a:rPr>
                              </m:ctrlPr>
                            </m:sSupPr>
                            <m:e>
                              <m:r>
                                <m:rPr>
                                  <m:sty m:val="p"/>
                                </m:rPr>
                                <a:rPr lang="en-US" sz="1600" b="0" i="0" smtClean="0">
                                  <a:latin typeface="Cambria Math" panose="02040503050406030204" pitchFamily="18" charset="0"/>
                                  <a:ea typeface="Cambria Math" panose="02040503050406030204" pitchFamily="18" charset="0"/>
                                </a:rPr>
                                <m:t>tan</m:t>
                              </m:r>
                            </m:e>
                            <m:sup>
                              <m:r>
                                <a:rPr lang="en-US" sz="1600" b="1" i="1" smtClean="0">
                                  <a:latin typeface="Cambria Math" panose="02040503050406030204" pitchFamily="18" charset="0"/>
                                  <a:ea typeface="Cambria Math" panose="02040503050406030204" pitchFamily="18" charset="0"/>
                                </a:rPr>
                                <m:t>−</m:t>
                              </m:r>
                              <m:r>
                                <a:rPr lang="en-US" sz="1600" b="1" i="1" smtClean="0">
                                  <a:latin typeface="Cambria Math" panose="02040503050406030204" pitchFamily="18" charset="0"/>
                                  <a:ea typeface="Cambria Math" panose="02040503050406030204" pitchFamily="18" charset="0"/>
                                </a:rPr>
                                <m:t>𝟏</m:t>
                              </m:r>
                            </m:sup>
                          </m:sSup>
                        </m:fName>
                        <m:e>
                          <m:f>
                            <m:fPr>
                              <m:ctrlPr>
                                <a:rPr lang="en-US" sz="1600" b="1" i="1" smtClean="0">
                                  <a:latin typeface="Cambria Math" panose="02040503050406030204" pitchFamily="18" charset="0"/>
                                  <a:ea typeface="Cambria Math" panose="02040503050406030204" pitchFamily="18" charset="0"/>
                                </a:rPr>
                              </m:ctrlPr>
                            </m:fPr>
                            <m:num>
                              <m:r>
                                <a:rPr lang="en-US" sz="1600" b="1" i="1" smtClean="0">
                                  <a:latin typeface="Cambria Math" panose="02040503050406030204" pitchFamily="18" charset="0"/>
                                  <a:ea typeface="Cambria Math" panose="02040503050406030204" pitchFamily="18" charset="0"/>
                                </a:rPr>
                                <m:t>𝟖𝟒𝟎</m:t>
                              </m:r>
                            </m:num>
                            <m:den>
                              <m:r>
                                <a:rPr lang="en-US" sz="1600" b="1" i="1" smtClean="0">
                                  <a:latin typeface="Cambria Math" panose="02040503050406030204" pitchFamily="18" charset="0"/>
                                  <a:ea typeface="Cambria Math" panose="02040503050406030204" pitchFamily="18" charset="0"/>
                                </a:rPr>
                                <m:t>𝟏𝟔𝟒𝟎</m:t>
                              </m:r>
                            </m:den>
                          </m:f>
                        </m:e>
                      </m:func>
                      <m:r>
                        <a:rPr lang="en-US" sz="1600" b="1" i="1" smtClean="0">
                          <a:latin typeface="Cambria Math" panose="02040503050406030204" pitchFamily="18" charset="0"/>
                          <a:ea typeface="Cambria Math" panose="02040503050406030204" pitchFamily="18" charset="0"/>
                        </a:rPr>
                        <m:t>=</m:t>
                      </m:r>
                      <m:sSup>
                        <m:sSupPr>
                          <m:ctrlPr>
                            <a:rPr lang="en-US" sz="1600" b="1" i="1" smtClean="0">
                              <a:latin typeface="Cambria Math" panose="02040503050406030204" pitchFamily="18" charset="0"/>
                              <a:ea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𝟐𝟕</m:t>
                          </m:r>
                        </m:e>
                        <m:sup>
                          <m:r>
                            <a:rPr lang="en-US" sz="1600" b="1" i="1" smtClean="0">
                              <a:latin typeface="Cambria Math" panose="02040503050406030204" pitchFamily="18" charset="0"/>
                              <a:ea typeface="Cambria Math" panose="02040503050406030204" pitchFamily="18" charset="0"/>
                            </a:rPr>
                            <m:t>𝒐</m:t>
                          </m:r>
                        </m:sup>
                      </m:sSup>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76387" y="2582181"/>
                <a:ext cx="8631678" cy="4288675"/>
              </a:xfrm>
              <a:prstGeom prst="rect">
                <a:avLst/>
              </a:prstGeom>
              <a:blipFill>
                <a:blip r:embed="rId3"/>
                <a:stretch>
                  <a:fillRect l="-424" t="-56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F8DD9E6-D007-4AFE-A386-2E79A19C024F}"/>
              </a:ext>
            </a:extLst>
          </p:cNvPr>
          <p:cNvSpPr txBox="1"/>
          <p:nvPr/>
        </p:nvSpPr>
        <p:spPr>
          <a:xfrm>
            <a:off x="6918218" y="3760191"/>
            <a:ext cx="2316844" cy="338554"/>
          </a:xfrm>
          <a:prstGeom prst="rect">
            <a:avLst/>
          </a:prstGeom>
          <a:noFill/>
        </p:spPr>
        <p:txBody>
          <a:bodyPr wrap="square" rtlCol="0">
            <a:spAutoFit/>
          </a:bodyPr>
          <a:lstStyle/>
          <a:p>
            <a:r>
              <a:rPr lang="en-US" sz="1600" dirty="0">
                <a:solidFill>
                  <a:srgbClr val="FF0000"/>
                </a:solidFill>
              </a:rPr>
              <a:t>red is for a 1D problem</a:t>
            </a:r>
          </a:p>
        </p:txBody>
      </p:sp>
      <p:sp>
        <p:nvSpPr>
          <p:cNvPr id="3" name="TextBox 2">
            <a:extLst>
              <a:ext uri="{FF2B5EF4-FFF2-40B4-BE49-F238E27FC236}">
                <a16:creationId xmlns:a16="http://schemas.microsoft.com/office/drawing/2014/main" id="{B73CF5F1-7566-DD2D-39AD-5EC5B1715C22}"/>
              </a:ext>
            </a:extLst>
          </p:cNvPr>
          <p:cNvSpPr txBox="1"/>
          <p:nvPr/>
        </p:nvSpPr>
        <p:spPr>
          <a:xfrm>
            <a:off x="5548846" y="13381"/>
            <a:ext cx="3001908" cy="461665"/>
          </a:xfrm>
          <a:prstGeom prst="rect">
            <a:avLst/>
          </a:prstGeom>
          <a:noFill/>
        </p:spPr>
        <p:txBody>
          <a:bodyPr wrap="square" rtlCol="0">
            <a:spAutoFit/>
          </a:bodyPr>
          <a:lstStyle/>
          <a:p>
            <a:r>
              <a:rPr lang="en-US" dirty="0">
                <a:solidFill>
                  <a:srgbClr val="FF0000"/>
                </a:solidFill>
              </a:rPr>
              <a:t>Kicking a soccer ball</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0"/>
            <a:ext cx="7772400" cy="914400"/>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altLang="en-US" b="1" kern="0" dirty="0">
                <a:solidFill>
                  <a:srgbClr val="FF0000"/>
                </a:solidFill>
              </a:rPr>
              <a:t>Bend your legs while landing</a:t>
            </a:r>
          </a:p>
        </p:txBody>
      </p:sp>
      <mc:AlternateContent xmlns:mc="http://schemas.openxmlformats.org/markup-compatibility/2006" xmlns:a14="http://schemas.microsoft.com/office/drawing/2010/main">
        <mc:Choice Requires="a14">
          <p:sp>
            <p:nvSpPr>
              <p:cNvPr id="2" name="Rectangle 1"/>
              <p:cNvSpPr/>
              <p:nvPr/>
            </p:nvSpPr>
            <p:spPr>
              <a:xfrm>
                <a:off x="372140" y="1141661"/>
                <a:ext cx="8378455" cy="4942828"/>
              </a:xfrm>
              <a:prstGeom prst="rect">
                <a:avLst/>
              </a:prstGeom>
            </p:spPr>
            <p:txBody>
              <a:bodyPr wrap="square">
                <a:spAutoFit/>
              </a:bodyPr>
              <a:lstStyle/>
              <a:p>
                <a:r>
                  <a:rPr lang="en-US" sz="1600" b="0" dirty="0">
                    <a:latin typeface="Cambria Math" panose="02040503050406030204" pitchFamily="18" charset="0"/>
                  </a:rPr>
                  <a:t>Given; </a:t>
                </a:r>
                <a:r>
                  <a:rPr lang="en-US" sz="1600" i="1" dirty="0">
                    <a:latin typeface="Cambria Math" panose="02040503050406030204" pitchFamily="18" charset="0"/>
                  </a:rPr>
                  <a:t>m=70kg</a:t>
                </a:r>
                <a:r>
                  <a:rPr lang="en-US" sz="1600" b="0" dirty="0">
                    <a:latin typeface="Cambria Math" panose="02040503050406030204" pitchFamily="18" charset="0"/>
                  </a:rPr>
                  <a:t>  and </a:t>
                </a:r>
                <a:r>
                  <a:rPr lang="en-US" sz="1600" i="1" dirty="0">
                    <a:latin typeface="Cambria Math" panose="02040503050406030204" pitchFamily="18" charset="0"/>
                  </a:rPr>
                  <a:t>h=3m</a:t>
                </a:r>
              </a:p>
              <a:p>
                <a:endParaRPr lang="en-US" sz="1600" b="0" dirty="0">
                  <a:latin typeface="Cambria Math" panose="02040503050406030204" pitchFamily="18" charset="0"/>
                </a:endParaRPr>
              </a:p>
              <a:p>
                <a:pPr marL="457200" indent="-457200">
                  <a:buAutoNum type="alphaLcParenR"/>
                </a:pPr>
                <a:r>
                  <a:rPr lang="en-US" sz="1600" b="0" dirty="0">
                    <a:latin typeface="Cambria Math" panose="02040503050406030204" pitchFamily="18" charset="0"/>
                  </a:rPr>
                  <a:t>What is the velocity just before landing?</a:t>
                </a:r>
              </a:p>
              <a:p>
                <a:pPr/>
                <a14:m>
                  <m:oMathPara xmlns:m="http://schemas.openxmlformats.org/officeDocument/2006/math">
                    <m:oMathParaPr>
                      <m:jc m:val="centerGroup"/>
                    </m:oMathParaPr>
                    <m:oMath xmlns:m="http://schemas.openxmlformats.org/officeDocument/2006/math">
                      <m:sSub>
                        <m:sSubPr>
                          <m:ctrlPr>
                            <a:rPr lang="en-US" sz="1600" b="0" i="1">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a:latin typeface="Cambria Math" panose="02040503050406030204" pitchFamily="18" charset="0"/>
                            </a:rPr>
                          </m:ctrlPr>
                        </m:sSubPr>
                        <m:e>
                          <m:r>
                            <a:rPr lang="en-US" sz="1600" b="0" i="1" smtClean="0">
                              <a:latin typeface="Cambria Math" panose="02040503050406030204" pitchFamily="18" charset="0"/>
                            </a:rPr>
                            <m:t>𝑈</m:t>
                          </m:r>
                        </m:e>
                        <m:sub>
                          <m:r>
                            <a:rPr lang="en-US" sz="1600" b="0" i="1" smtClean="0">
                              <a:latin typeface="Cambria Math" panose="02040503050406030204" pitchFamily="18" charset="0"/>
                            </a:rPr>
                            <m:t>1</m:t>
                          </m:r>
                        </m:sub>
                      </m:sSub>
                      <m:r>
                        <a:rPr lang="en-US" sz="1600" b="0" i="1">
                          <a:latin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𝐾</m:t>
                          </m:r>
                        </m:e>
                        <m:sub>
                          <m:r>
                            <a:rPr lang="en-US" sz="1600" b="0" i="1" smtClean="0">
                              <a:latin typeface="Cambria Math" panose="02040503050406030204" pitchFamily="18" charset="0"/>
                            </a:rPr>
                            <m:t>2</m:t>
                          </m:r>
                        </m:sub>
                      </m:sSub>
                      <m:r>
                        <a:rPr lang="en-US" sz="1600" b="0" i="1">
                          <a:latin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𝑈</m:t>
                          </m:r>
                        </m:e>
                        <m:sub>
                          <m:r>
                            <a:rPr lang="en-US" sz="1600" b="0" i="1" smtClean="0">
                              <a:latin typeface="Cambria Math" panose="02040503050406030204" pitchFamily="18" charset="0"/>
                            </a:rPr>
                            <m:t>2</m:t>
                          </m:r>
                        </m:sub>
                      </m:sSub>
                    </m:oMath>
                  </m:oMathPara>
                </a14:m>
                <a:endParaRPr lang="en-US" sz="1600"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𝐾</m:t>
                          </m:r>
                        </m:e>
                        <m:sub>
                          <m:r>
                            <a:rPr lang="en-US" sz="1600" b="0" i="1">
                              <a:latin typeface="Cambria Math" panose="02040503050406030204" pitchFamily="18" charset="0"/>
                            </a:rPr>
                            <m:t>1</m:t>
                          </m:r>
                        </m:sub>
                      </m:sSub>
                      <m:r>
                        <a:rPr lang="en-US" sz="1600" b="0" i="1" smtClean="0">
                          <a:latin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𝐾</m:t>
                          </m:r>
                        </m:e>
                        <m:sub>
                          <m:r>
                            <a:rPr lang="en-US" sz="1600" b="0" i="1">
                              <a:latin typeface="Cambria Math" panose="02040503050406030204" pitchFamily="18" charset="0"/>
                            </a:rPr>
                            <m:t>2</m:t>
                          </m:r>
                        </m:sub>
                      </m:sSub>
                      <m:r>
                        <a:rPr lang="en-US" sz="1600" b="0" i="1">
                          <a:latin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𝑈</m:t>
                          </m:r>
                        </m:e>
                        <m:sub>
                          <m:r>
                            <a:rPr lang="en-US" sz="1600" b="0" i="1">
                              <a:latin typeface="Cambria Math" panose="02040503050406030204" pitchFamily="18" charset="0"/>
                            </a:rPr>
                            <m:t>2</m:t>
                          </m:r>
                        </m:sub>
                      </m:sSub>
                      <m:r>
                        <a:rPr lang="en-US" sz="1600" b="0" i="1" smtClean="0">
                          <a:latin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𝑈</m:t>
                          </m:r>
                        </m:e>
                        <m:sub>
                          <m:r>
                            <a:rPr lang="en-US" sz="1600" b="0" i="1">
                              <a:latin typeface="Cambria Math" panose="02040503050406030204" pitchFamily="18" charset="0"/>
                            </a:rPr>
                            <m:t>1</m:t>
                          </m:r>
                        </m:sub>
                      </m:sSub>
                    </m:oMath>
                  </m:oMathPara>
                </a14:m>
                <a:endParaRPr lang="en-US" sz="1600" b="0" dirty="0">
                  <a:latin typeface="Cambria Math" panose="02040503050406030204" pitchFamily="18" charset="0"/>
                </a:endParaRPr>
              </a:p>
              <a:p>
                <a:r>
                  <a:rPr lang="en-US" sz="1600" b="0" dirty="0">
                    <a:latin typeface="Cambria Math" panose="02040503050406030204" pitchFamily="18" charset="0"/>
                    <a:sym typeface="Wingdings" panose="05000000000000000000" pitchFamily="2" charset="2"/>
                  </a:rPr>
                  <a:t> </a:t>
                </a:r>
                <a14:m>
                  <m:oMath xmlns:m="http://schemas.openxmlformats.org/officeDocument/2006/math">
                    <m:f>
                      <m:fPr>
                        <m:ctrlPr>
                          <a:rPr lang="en-US" sz="1600" b="0" i="1">
                            <a:latin typeface="Cambria Math" panose="02040503050406030204" pitchFamily="18" charset="0"/>
                          </a:rPr>
                        </m:ctrlPr>
                      </m:fPr>
                      <m:num>
                        <m:r>
                          <a:rPr lang="en-US" sz="1600" b="0" i="1">
                            <a:latin typeface="Cambria Math" panose="02040503050406030204" pitchFamily="18" charset="0"/>
                          </a:rPr>
                          <m:t>1</m:t>
                        </m:r>
                      </m:num>
                      <m:den>
                        <m:r>
                          <a:rPr lang="en-US" sz="1600" b="0" i="1">
                            <a:latin typeface="Cambria Math" panose="02040503050406030204" pitchFamily="18" charset="0"/>
                          </a:rPr>
                          <m:t>2</m:t>
                        </m:r>
                      </m:den>
                    </m:f>
                    <m:r>
                      <a:rPr lang="en-US" sz="1600" b="0" i="1" smtClean="0">
                        <a:latin typeface="Cambria Math" panose="02040503050406030204" pitchFamily="18" charset="0"/>
                      </a:rPr>
                      <m:t>𝑚</m:t>
                    </m:r>
                    <m:sSup>
                      <m:sSupPr>
                        <m:ctrlPr>
                          <a:rPr lang="en-US" sz="1600" b="0" i="1">
                            <a:latin typeface="Cambria Math" panose="02040503050406030204" pitchFamily="18" charset="0"/>
                          </a:rPr>
                        </m:ctrlPr>
                      </m:sSupPr>
                      <m:e>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smtClean="0">
                                <a:latin typeface="Cambria Math" panose="02040503050406030204" pitchFamily="18" charset="0"/>
                              </a:rPr>
                              <m:t>1</m:t>
                            </m:r>
                          </m:sub>
                        </m:sSub>
                      </m:e>
                      <m:sup>
                        <m:r>
                          <a:rPr lang="en-US" sz="1600" b="0" i="1">
                            <a:latin typeface="Cambria Math" panose="02040503050406030204" pitchFamily="18" charset="0"/>
                          </a:rPr>
                          <m:t>2</m:t>
                        </m:r>
                      </m:sup>
                    </m:sSup>
                    <m:r>
                      <a:rPr lang="en-US" sz="1600" b="0" i="1" smtClean="0">
                        <a:latin typeface="Cambria Math" panose="02040503050406030204" pitchFamily="18" charset="0"/>
                      </a:rPr>
                      <m:t>−</m:t>
                    </m:r>
                    <m:f>
                      <m:fPr>
                        <m:ctrlPr>
                          <a:rPr lang="en-US" sz="1600" b="0" i="1">
                            <a:latin typeface="Cambria Math" panose="02040503050406030204" pitchFamily="18" charset="0"/>
                          </a:rPr>
                        </m:ctrlPr>
                      </m:fPr>
                      <m:num>
                        <m:r>
                          <a:rPr lang="en-US" sz="1600" b="0" i="1">
                            <a:latin typeface="Cambria Math" panose="02040503050406030204" pitchFamily="18" charset="0"/>
                          </a:rPr>
                          <m:t>1</m:t>
                        </m:r>
                      </m:num>
                      <m:den>
                        <m:r>
                          <a:rPr lang="en-US" sz="1600" b="0" i="1">
                            <a:latin typeface="Cambria Math" panose="02040503050406030204" pitchFamily="18" charset="0"/>
                          </a:rPr>
                          <m:t>2</m:t>
                        </m:r>
                      </m:den>
                    </m:f>
                    <m:r>
                      <a:rPr lang="en-US" sz="1600" b="0" i="1">
                        <a:latin typeface="Cambria Math" panose="02040503050406030204" pitchFamily="18" charset="0"/>
                      </a:rPr>
                      <m:t>𝑚</m:t>
                    </m:r>
                    <m:sSup>
                      <m:sSupPr>
                        <m:ctrlPr>
                          <a:rPr lang="en-US" sz="1600" b="0" i="1">
                            <a:latin typeface="Cambria Math" panose="02040503050406030204" pitchFamily="18" charset="0"/>
                          </a:rPr>
                        </m:ctrlPr>
                      </m:sSupPr>
                      <m:e>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smtClean="0">
                                <a:latin typeface="Cambria Math" panose="02040503050406030204" pitchFamily="18" charset="0"/>
                              </a:rPr>
                              <m:t>2</m:t>
                            </m:r>
                          </m:sub>
                        </m:sSub>
                      </m:e>
                      <m:sup>
                        <m:r>
                          <a:rPr lang="en-US" sz="1600" b="0" i="1">
                            <a:latin typeface="Cambria Math" panose="02040503050406030204" pitchFamily="18" charset="0"/>
                          </a:rPr>
                          <m:t>2</m:t>
                        </m:r>
                      </m:sup>
                    </m:sSup>
                    <m:r>
                      <a:rPr lang="en-US" sz="1600" b="0" i="1" smtClean="0">
                        <a:latin typeface="Cambria Math" panose="02040503050406030204" pitchFamily="18" charset="0"/>
                      </a:rPr>
                      <m:t>=</m:t>
                    </m:r>
                    <m:f>
                      <m:fPr>
                        <m:ctrlPr>
                          <a:rPr lang="en-US" sz="1600" b="0" i="1">
                            <a:latin typeface="Cambria Math" panose="02040503050406030204" pitchFamily="18" charset="0"/>
                          </a:rPr>
                        </m:ctrlPr>
                      </m:fPr>
                      <m:num>
                        <m:r>
                          <a:rPr lang="en-US" sz="1600" b="0" i="1">
                            <a:latin typeface="Cambria Math" panose="02040503050406030204" pitchFamily="18" charset="0"/>
                          </a:rPr>
                          <m:t>1</m:t>
                        </m:r>
                      </m:num>
                      <m:den>
                        <m:r>
                          <a:rPr lang="en-US" sz="1600" b="0" i="1">
                            <a:latin typeface="Cambria Math" panose="02040503050406030204" pitchFamily="18" charset="0"/>
                          </a:rPr>
                          <m:t>2</m:t>
                        </m:r>
                      </m:den>
                    </m:f>
                    <m:r>
                      <a:rPr lang="en-US" sz="1600" b="0" i="1">
                        <a:latin typeface="Cambria Math" panose="02040503050406030204" pitchFamily="18" charset="0"/>
                      </a:rPr>
                      <m:t>𝑚</m:t>
                    </m:r>
                    <m:sSup>
                      <m:sSupPr>
                        <m:ctrlPr>
                          <a:rPr lang="en-US" sz="1600" b="0" i="1">
                            <a:latin typeface="Cambria Math" panose="02040503050406030204" pitchFamily="18" charset="0"/>
                          </a:rPr>
                        </m:ctrlPr>
                      </m:sSupPr>
                      <m:e>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1</m:t>
                            </m:r>
                          </m:sub>
                        </m:sSub>
                      </m:e>
                      <m:sup>
                        <m:r>
                          <a:rPr lang="en-US" sz="1600" b="0" i="1">
                            <a:latin typeface="Cambria Math" panose="02040503050406030204" pitchFamily="18" charset="0"/>
                          </a:rPr>
                          <m:t>2</m:t>
                        </m:r>
                      </m:sup>
                    </m:sSup>
                    <m:r>
                      <a:rPr lang="en-US" sz="1600" b="0" i="1" smtClean="0">
                        <a:latin typeface="Cambria Math" panose="02040503050406030204" pitchFamily="18" charset="0"/>
                      </a:rPr>
                      <m:t>−0=−</m:t>
                    </m:r>
                    <m:r>
                      <a:rPr lang="en-US" sz="1600" b="0" i="1" smtClean="0">
                        <a:latin typeface="Cambria Math" panose="02040503050406030204" pitchFamily="18" charset="0"/>
                      </a:rPr>
                      <m:t>𝑚𝑔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𝑦</m:t>
                        </m:r>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𝑦</m:t>
                            </m:r>
                          </m:e>
                          <m:sub>
                            <m:r>
                              <a:rPr lang="en-US" sz="1600" b="0" i="1" smtClean="0">
                                <a:latin typeface="Cambria Math" panose="02040503050406030204" pitchFamily="18" charset="0"/>
                              </a:rPr>
                              <m:t>𝑜</m:t>
                            </m:r>
                          </m:sub>
                        </m:sSub>
                      </m:e>
                    </m:d>
                    <m:r>
                      <a:rPr lang="en-US" sz="1600" b="0" i="1" smtClean="0">
                        <a:latin typeface="Cambria Math" panose="02040503050406030204" pitchFamily="18" charset="0"/>
                      </a:rPr>
                      <m:t>=</m:t>
                    </m:r>
                    <m:r>
                      <a:rPr lang="en-US" sz="1600" b="0" i="1" smtClean="0">
                        <a:latin typeface="Cambria Math" panose="02040503050406030204" pitchFamily="18" charset="0"/>
                      </a:rPr>
                      <m:t>𝑚𝑔h</m:t>
                    </m:r>
                  </m:oMath>
                </a14:m>
                <a:r>
                  <a:rPr lang="en-US" sz="1600" b="0" dirty="0">
                    <a:latin typeface="Cambria Math" panose="02040503050406030204" pitchFamily="18" charset="0"/>
                  </a:rPr>
                  <a:t>  (</a:t>
                </a:r>
                <a14:m>
                  <m:oMath xmlns:m="http://schemas.openxmlformats.org/officeDocument/2006/math">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1</m:t>
                        </m:r>
                      </m:sub>
                    </m:sSub>
                  </m:oMath>
                </a14:m>
                <a:r>
                  <a:rPr lang="en-US" sz="1600" b="0" dirty="0">
                    <a:latin typeface="Cambria Math" panose="02040503050406030204" pitchFamily="18" charset="0"/>
                  </a:rPr>
                  <a:t> is landing velocity)</a:t>
                </a: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ea typeface="Cambria Math" panose="02040503050406030204" pitchFamily="18" charset="0"/>
                        </a:rPr>
                        <m:t>∴</m:t>
                      </m:r>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1</m:t>
                          </m:r>
                        </m:sub>
                      </m:sSub>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m:t>
                          </m:r>
                          <m:r>
                            <a:rPr lang="en-US" sz="1600" b="0" i="1" smtClean="0">
                              <a:latin typeface="Cambria Math" panose="02040503050406030204" pitchFamily="18" charset="0"/>
                            </a:rPr>
                            <m:t>𝑔h</m:t>
                          </m:r>
                        </m:e>
                      </m:rad>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2∗9.8∗3</m:t>
                          </m:r>
                        </m:e>
                      </m:rad>
                      <m:r>
                        <a:rPr lang="en-US" sz="1600" b="0" i="1" smtClean="0">
                          <a:latin typeface="Cambria Math" panose="02040503050406030204" pitchFamily="18" charset="0"/>
                        </a:rPr>
                        <m:t>=7.7</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𝑚</m:t>
                          </m:r>
                        </m:num>
                        <m:den>
                          <m:r>
                            <a:rPr lang="en-US" sz="1600" b="0" i="1" smtClean="0">
                              <a:latin typeface="Cambria Math" panose="02040503050406030204" pitchFamily="18" charset="0"/>
                            </a:rPr>
                            <m:t>𝑠</m:t>
                          </m:r>
                        </m:den>
                      </m:f>
                    </m:oMath>
                  </m:oMathPara>
                </a14:m>
                <a:endParaRPr lang="en-US" sz="1600" b="0" dirty="0">
                  <a:latin typeface="Cambria Math" panose="02040503050406030204" pitchFamily="18" charset="0"/>
                </a:endParaRPr>
              </a:p>
              <a:p>
                <a:r>
                  <a:rPr lang="en-US" sz="1600" b="0" dirty="0">
                    <a:latin typeface="Cambria Math" panose="02040503050406030204" pitchFamily="18" charset="0"/>
                  </a:rPr>
                  <a:t>What is the impulse during landing?</a:t>
                </a:r>
              </a:p>
              <a:p>
                <a:r>
                  <a:rPr lang="en-US" sz="1600" b="0" dirty="0">
                    <a:latin typeface="Cambria Math" panose="02040503050406030204" pitchFamily="18" charset="0"/>
                  </a:rPr>
                  <a:t>		</a:t>
                </a:r>
                <a14:m>
                  <m:oMath xmlns:m="http://schemas.openxmlformats.org/officeDocument/2006/math">
                    <m:r>
                      <a:rPr lang="en-US" sz="1600" b="0" i="1" smtClean="0">
                        <a:latin typeface="Cambria Math" panose="02040503050406030204" pitchFamily="18" charset="0"/>
                      </a:rPr>
                      <m:t>𝐽</m:t>
                    </m:r>
                    <m:r>
                      <a:rPr lang="en-US" sz="1600" b="0" i="1" smtClean="0">
                        <a:latin typeface="Cambria Math" panose="02040503050406030204" pitchFamily="18" charset="0"/>
                      </a:rPr>
                      <m:t>=</m:t>
                    </m:r>
                    <m:r>
                      <a:rPr lang="en-US" sz="1600" b="0" i="1" smtClean="0">
                        <a:latin typeface="Cambria Math" panose="02040503050406030204" pitchFamily="18" charset="0"/>
                      </a:rPr>
                      <m:t>𝐹</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𝑡</m:t>
                    </m:r>
                    <m:r>
                      <a:rPr lang="en-US" sz="1600" b="0" i="1" smtClean="0">
                        <a:latin typeface="Cambria Math" panose="02040503050406030204" pitchFamily="18" charset="0"/>
                        <a:ea typeface="Cambria Math" panose="02040503050406030204" pitchFamily="18" charset="0"/>
                      </a:rPr>
                      <m:t>=</m:t>
                    </m:r>
                    <m:r>
                      <a:rPr lang="en-US" sz="1600" b="0" i="0" smtClean="0">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P</m:t>
                    </m:r>
                    <m:r>
                      <a:rPr lang="en-US" sz="1600" b="0" i="0" smtClean="0">
                        <a:latin typeface="Cambria Math" panose="02040503050406030204" pitchFamily="18" charset="0"/>
                        <a:ea typeface="Cambria Math" panose="02040503050406030204" pitchFamily="18" charset="0"/>
                      </a:rPr>
                      <m:t>=</m:t>
                    </m:r>
                    <m:sSub>
                      <m:sSubPr>
                        <m:ctrlPr>
                          <a:rPr lang="en-US" sz="1600" b="0" i="1">
                            <a:latin typeface="Cambria Math" panose="02040503050406030204" pitchFamily="18" charset="0"/>
                          </a:rPr>
                        </m:ctrlPr>
                      </m:sSubPr>
                      <m:e>
                        <m:r>
                          <m:rPr>
                            <m:sty m:val="p"/>
                          </m:rPr>
                          <a:rPr lang="en-US" sz="1600" b="0" i="0" smtClean="0">
                            <a:latin typeface="Cambria Math" panose="02040503050406030204" pitchFamily="18" charset="0"/>
                          </a:rPr>
                          <m:t>P</m:t>
                        </m:r>
                      </m:e>
                      <m:sub>
                        <m:r>
                          <m:rPr>
                            <m:sty m:val="p"/>
                          </m:rPr>
                          <a:rPr lang="en-US" sz="1600" b="0" i="0" smtClean="0">
                            <a:latin typeface="Cambria Math" panose="02040503050406030204" pitchFamily="18" charset="0"/>
                          </a:rPr>
                          <m:t>f</m:t>
                        </m:r>
                      </m:sub>
                    </m:sSub>
                    <m:r>
                      <a:rPr lang="en-US" sz="1600" b="0" i="0">
                        <a:latin typeface="Cambria Math" panose="02040503050406030204" pitchFamily="18" charset="0"/>
                      </a:rPr>
                      <m:t>−</m:t>
                    </m:r>
                    <m:sSub>
                      <m:sSubPr>
                        <m:ctrlPr>
                          <a:rPr lang="en-US" sz="1600" b="0" i="1">
                            <a:latin typeface="Cambria Math" panose="02040503050406030204" pitchFamily="18" charset="0"/>
                          </a:rPr>
                        </m:ctrlPr>
                      </m:sSubPr>
                      <m:e>
                        <m:r>
                          <m:rPr>
                            <m:sty m:val="p"/>
                          </m:rPr>
                          <a:rPr lang="en-US" sz="1600" b="0" i="0" smtClean="0">
                            <a:latin typeface="Cambria Math" panose="02040503050406030204" pitchFamily="18" charset="0"/>
                          </a:rPr>
                          <m:t>P</m:t>
                        </m:r>
                      </m:e>
                      <m:sub>
                        <m:r>
                          <m:rPr>
                            <m:sty m:val="p"/>
                          </m:rPr>
                          <a:rPr lang="en-US" sz="1600" b="0" i="0" smtClean="0">
                            <a:latin typeface="Cambria Math" panose="02040503050406030204" pitchFamily="18" charset="0"/>
                          </a:rPr>
                          <m:t>i</m:t>
                        </m:r>
                      </m:sub>
                    </m:sSub>
                    <m:r>
                      <a:rPr lang="en-US" sz="1600" b="0" i="0" smtClean="0">
                        <a:latin typeface="Cambria Math" panose="02040503050406030204" pitchFamily="18" charset="0"/>
                      </a:rPr>
                      <m:t>=−70</m:t>
                    </m:r>
                    <m:r>
                      <m:rPr>
                        <m:sty m:val="p"/>
                      </m:rPr>
                      <a:rPr lang="en-US" sz="1600" b="0" i="0" smtClean="0">
                        <a:latin typeface="Cambria Math" panose="02040503050406030204" pitchFamily="18" charset="0"/>
                      </a:rPr>
                      <m:t>kg</m:t>
                    </m:r>
                    <m:r>
                      <a:rPr lang="en-US" sz="1600" b="0" i="0" smtClean="0">
                        <a:latin typeface="Cambria Math" panose="02040503050406030204" pitchFamily="18" charset="0"/>
                      </a:rPr>
                      <m:t>∗7.7</m:t>
                    </m:r>
                    <m:f>
                      <m:fPr>
                        <m:ctrlPr>
                          <a:rPr lang="en-US" sz="1600" b="0" i="1" smtClean="0">
                            <a:latin typeface="Cambria Math" panose="02040503050406030204" pitchFamily="18" charset="0"/>
                          </a:rPr>
                        </m:ctrlPr>
                      </m:fPr>
                      <m:num>
                        <m:r>
                          <m:rPr>
                            <m:sty m:val="p"/>
                          </m:rPr>
                          <a:rPr lang="en-US" sz="1600" b="0" i="0" smtClean="0">
                            <a:latin typeface="Cambria Math" panose="02040503050406030204" pitchFamily="18" charset="0"/>
                          </a:rPr>
                          <m:t>m</m:t>
                        </m:r>
                      </m:num>
                      <m:den>
                        <m:r>
                          <m:rPr>
                            <m:sty m:val="p"/>
                          </m:rPr>
                          <a:rPr lang="en-US" sz="1600" b="0" i="0" smtClean="0">
                            <a:latin typeface="Cambria Math" panose="02040503050406030204" pitchFamily="18" charset="0"/>
                          </a:rPr>
                          <m:t>s</m:t>
                        </m:r>
                      </m:den>
                    </m:f>
                    <m:r>
                      <a:rPr lang="en-US" sz="1600" b="0" i="0" smtClean="0">
                        <a:latin typeface="Cambria Math" panose="02040503050406030204" pitchFamily="18" charset="0"/>
                      </a:rPr>
                      <m:t>=−540</m:t>
                    </m:r>
                    <m:r>
                      <m:rPr>
                        <m:sty m:val="p"/>
                      </m:rPr>
                      <a:rPr lang="en-US" sz="1600" b="0" i="0" smtClean="0">
                        <a:latin typeface="Cambria Math" panose="02040503050406030204" pitchFamily="18" charset="0"/>
                      </a:rPr>
                      <m:t>N</m:t>
                    </m:r>
                    <m:r>
                      <a:rPr lang="en-US" sz="1600" b="0" i="0" smtClean="0">
                        <a:latin typeface="Cambria Math" panose="02040503050406030204" pitchFamily="18" charset="0"/>
                      </a:rPr>
                      <m:t>.</m:t>
                    </m:r>
                    <m:r>
                      <m:rPr>
                        <m:sty m:val="p"/>
                      </m:rPr>
                      <a:rPr lang="en-US" sz="1600" b="0" i="0" smtClean="0">
                        <a:latin typeface="Cambria Math" panose="02040503050406030204" pitchFamily="18" charset="0"/>
                      </a:rPr>
                      <m:t>s</m:t>
                    </m:r>
                  </m:oMath>
                </a14:m>
                <a:endParaRPr lang="en-US" sz="1600" b="0" dirty="0">
                  <a:latin typeface="Cambria Math" panose="02040503050406030204" pitchFamily="18" charset="0"/>
                </a:endParaRPr>
              </a:p>
              <a:p>
                <a:pPr marL="457200" indent="-457200">
                  <a:buFont typeface="+mj-lt"/>
                  <a:buAutoNum type="alphaLcParenR" startAt="2"/>
                </a:pPr>
                <a:r>
                  <a:rPr lang="en-US" sz="1600" b="0" dirty="0">
                    <a:latin typeface="Cambria Math" panose="02040503050406030204" pitchFamily="18" charset="0"/>
                  </a:rPr>
                  <a:t>What is the average force while landing?</a:t>
                </a:r>
              </a:p>
              <a:p>
                <a:endParaRPr lang="en-US" sz="1600" b="0" dirty="0">
                  <a:latin typeface="Cambria Math" panose="02040503050406030204" pitchFamily="18" charset="0"/>
                </a:endParaRPr>
              </a:p>
              <a:p>
                <a:r>
                  <a:rPr lang="en-US" sz="1600" b="0" u="sng" dirty="0">
                    <a:latin typeface="Cambria Math" panose="02040503050406030204" pitchFamily="18" charset="0"/>
                  </a:rPr>
                  <a:t>Stiff- legged:</a:t>
                </a:r>
                <a:r>
                  <a:rPr lang="en-US" sz="1600" b="0" dirty="0">
                    <a:latin typeface="Cambria Math" panose="02040503050406030204" pitchFamily="18" charset="0"/>
                  </a:rPr>
                  <a:t>   Total displacement of body during landing is </a:t>
                </a:r>
                <a:r>
                  <a:rPr lang="en-US" sz="1600" b="0" i="1" dirty="0">
                    <a:latin typeface="Cambria Math" panose="02040503050406030204" pitchFamily="18" charset="0"/>
                  </a:rPr>
                  <a:t>d</a:t>
                </a:r>
                <a:r>
                  <a:rPr lang="en-US" sz="1600" b="0" dirty="0">
                    <a:latin typeface="Cambria Math" panose="02040503050406030204" pitchFamily="18" charset="0"/>
                  </a:rPr>
                  <a:t>=1cm</a:t>
                </a:r>
              </a:p>
              <a:p>
                <a:r>
                  <a:rPr lang="en-US" sz="1600" b="0" dirty="0">
                    <a:ea typeface="Cambria Math" panose="02040503050406030204" pitchFamily="18" charset="0"/>
                  </a:rPr>
                  <a:t>		</a:t>
                </a:r>
                <a14:m>
                  <m:oMath xmlns:m="http://schemas.openxmlformats.org/officeDocument/2006/math">
                    <m:r>
                      <a:rPr lang="en-US"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𝑡</m:t>
                    </m:r>
                    <m:r>
                      <a:rPr lang="en-US" sz="1600" b="0" i="1">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𝑑</m:t>
                        </m:r>
                      </m:num>
                      <m:den>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1</m:t>
                            </m:r>
                          </m:sub>
                        </m:sSub>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sSup>
                          <m:sSupPr>
                            <m:ctrlPr>
                              <a:rPr lang="en-US" sz="1600" b="0" i="1">
                                <a:latin typeface="Cambria Math" panose="02040503050406030204" pitchFamily="18" charset="0"/>
                              </a:rPr>
                            </m:ctrlPr>
                          </m:sSupPr>
                          <m:e>
                            <m:r>
                              <a:rPr lang="en-US" sz="1600" b="0" i="1">
                                <a:latin typeface="Cambria Math" panose="02040503050406030204" pitchFamily="18" charset="0"/>
                              </a:rPr>
                              <m:t>10</m:t>
                            </m:r>
                          </m:e>
                          <m:sup>
                            <m:r>
                              <a:rPr lang="en-US" sz="1600" b="0" i="1" smtClean="0">
                                <a:latin typeface="Cambria Math" panose="02040503050406030204" pitchFamily="18" charset="0"/>
                              </a:rPr>
                              <m:t>−2</m:t>
                            </m:r>
                          </m:sup>
                        </m:sSup>
                      </m:num>
                      <m:den>
                        <m:r>
                          <a:rPr lang="en-US" sz="1600" b="0" i="1" smtClean="0">
                            <a:latin typeface="Cambria Math" panose="02040503050406030204" pitchFamily="18" charset="0"/>
                            <a:ea typeface="Cambria Math" panose="02040503050406030204" pitchFamily="18" charset="0"/>
                          </a:rPr>
                          <m:t>7.7</m:t>
                        </m:r>
                      </m:den>
                    </m:f>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1.3</m:t>
                    </m:r>
                    <m:r>
                      <a:rPr lang="en-US" sz="1600" b="0" i="1">
                        <a:latin typeface="Cambria Math" panose="02040503050406030204" pitchFamily="18" charset="0"/>
                      </a:rPr>
                      <m:t>𝑥</m:t>
                    </m:r>
                    <m:sSup>
                      <m:sSupPr>
                        <m:ctrlPr>
                          <a:rPr lang="en-US" sz="1600" b="0" i="1">
                            <a:latin typeface="Cambria Math" panose="02040503050406030204" pitchFamily="18" charset="0"/>
                          </a:rPr>
                        </m:ctrlPr>
                      </m:sSupPr>
                      <m:e>
                        <m:r>
                          <a:rPr lang="en-US" sz="1600" b="0" i="1">
                            <a:latin typeface="Cambria Math" panose="02040503050406030204" pitchFamily="18" charset="0"/>
                          </a:rPr>
                          <m:t>10</m:t>
                        </m:r>
                      </m:e>
                      <m:sup>
                        <m:r>
                          <a:rPr lang="en-US" sz="1600" b="0" i="1">
                            <a:latin typeface="Cambria Math" panose="02040503050406030204" pitchFamily="18" charset="0"/>
                          </a:rPr>
                          <m:t>−3</m:t>
                        </m:r>
                      </m:sup>
                    </m:sSup>
                    <m:r>
                      <a:rPr lang="en-US" sz="1600" b="0" i="1" smtClean="0">
                        <a:latin typeface="Cambria Math" panose="02040503050406030204" pitchFamily="18" charset="0"/>
                      </a:rPr>
                      <m:t>𝑠</m:t>
                    </m:r>
                  </m:oMath>
                </a14:m>
                <a:r>
                  <a:rPr lang="en-US" sz="1600" b="0" dirty="0"/>
                  <a:t>  and   </a:t>
                </a:r>
                <a14:m>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𝐽</m:t>
                        </m:r>
                      </m:num>
                      <m:den>
                        <m:r>
                          <a:rPr lang="en-US"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𝑡</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540</m:t>
                        </m:r>
                      </m:num>
                      <m:den>
                        <m:r>
                          <a:rPr lang="en-US" sz="1600" b="0" i="1" smtClean="0">
                            <a:latin typeface="Cambria Math" panose="02040503050406030204" pitchFamily="18" charset="0"/>
                          </a:rPr>
                          <m:t>1.3</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−3</m:t>
                            </m:r>
                          </m:sup>
                        </m:sSup>
                      </m:den>
                    </m:f>
                    <m:r>
                      <a:rPr lang="en-US" sz="1600" b="0" i="1" smtClean="0">
                        <a:latin typeface="Cambria Math" panose="02040503050406030204" pitchFamily="18" charset="0"/>
                      </a:rPr>
                      <m:t>=4.15</m:t>
                    </m:r>
                    <m:r>
                      <a:rPr lang="en-US" sz="1600" b="0" i="1" smtClean="0">
                        <a:latin typeface="Cambria Math" panose="02040503050406030204" pitchFamily="18" charset="0"/>
                      </a:rPr>
                      <m:t>𝑥</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10</m:t>
                        </m:r>
                      </m:e>
                      <m:sup>
                        <m:r>
                          <a:rPr lang="en-US" sz="1600" b="0" i="1" smtClean="0">
                            <a:latin typeface="Cambria Math" panose="02040503050406030204" pitchFamily="18" charset="0"/>
                          </a:rPr>
                          <m:t>5</m:t>
                        </m:r>
                      </m:sup>
                    </m:sSup>
                    <m:r>
                      <a:rPr lang="en-US" sz="1600" b="0" i="1" smtClean="0">
                        <a:latin typeface="Cambria Math" panose="02040503050406030204" pitchFamily="18" charset="0"/>
                      </a:rPr>
                      <m:t>𝑁</m:t>
                    </m:r>
                  </m:oMath>
                </a14:m>
                <a:endParaRPr lang="en-US" sz="1600" b="0" i="1" dirty="0"/>
              </a:p>
              <a:p>
                <a:endParaRPr lang="en-US" sz="1600" b="0" i="1" dirty="0"/>
              </a:p>
              <a:p>
                <a:r>
                  <a:rPr lang="en-US" sz="1600" b="0" u="sng" dirty="0">
                    <a:latin typeface="Cambria Math" panose="02040503050406030204" pitchFamily="18" charset="0"/>
                  </a:rPr>
                  <a:t>Soft (bent) -legged:</a:t>
                </a:r>
                <a:r>
                  <a:rPr lang="en-US" sz="1600" b="0" dirty="0">
                    <a:latin typeface="Cambria Math" panose="02040503050406030204" pitchFamily="18" charset="0"/>
                  </a:rPr>
                  <a:t>   Total displacement of body during landing is </a:t>
                </a:r>
                <a:r>
                  <a:rPr lang="en-US" sz="1600" b="0" i="1" dirty="0">
                    <a:latin typeface="Cambria Math" panose="02040503050406030204" pitchFamily="18" charset="0"/>
                  </a:rPr>
                  <a:t>d</a:t>
                </a:r>
                <a:r>
                  <a:rPr lang="en-US" sz="1600" b="0" dirty="0">
                    <a:latin typeface="Cambria Math" panose="02040503050406030204" pitchFamily="18" charset="0"/>
                  </a:rPr>
                  <a:t>=0.5m</a:t>
                </a:r>
              </a:p>
              <a:p>
                <a:r>
                  <a:rPr lang="en-US" sz="1600" b="0" dirty="0">
                    <a:ea typeface="Cambria Math" panose="02040503050406030204" pitchFamily="18" charset="0"/>
                  </a:rPr>
                  <a:t>		</a:t>
                </a:r>
                <a14:m>
                  <m:oMath xmlns:m="http://schemas.openxmlformats.org/officeDocument/2006/math">
                    <m:r>
                      <a:rPr lang="en-US"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𝑡</m:t>
                    </m:r>
                    <m:r>
                      <a:rPr lang="en-US" sz="1600" b="0" i="1">
                        <a:latin typeface="Cambria Math" panose="02040503050406030204" pitchFamily="18" charset="0"/>
                        <a:ea typeface="Cambria Math" panose="02040503050406030204" pitchFamily="18" charset="0"/>
                      </a:rPr>
                      <m:t>=</m:t>
                    </m:r>
                    <m:f>
                      <m:fPr>
                        <m:ctrlPr>
                          <a:rPr lang="en-US" sz="1600" b="0" i="1">
                            <a:latin typeface="Cambria Math" panose="02040503050406030204" pitchFamily="18" charset="0"/>
                            <a:ea typeface="Cambria Math" panose="02040503050406030204" pitchFamily="18" charset="0"/>
                          </a:rPr>
                        </m:ctrlPr>
                      </m:fPr>
                      <m:num>
                        <m:r>
                          <a:rPr lang="en-US" sz="1600" b="0" i="1">
                            <a:latin typeface="Cambria Math" panose="02040503050406030204" pitchFamily="18" charset="0"/>
                            <a:ea typeface="Cambria Math" panose="02040503050406030204" pitchFamily="18" charset="0"/>
                          </a:rPr>
                          <m:t>𝑑</m:t>
                        </m:r>
                      </m:num>
                      <m:den>
                        <m:sSub>
                          <m:sSubPr>
                            <m:ctrlPr>
                              <a:rPr lang="en-US" sz="1600" b="0" i="1">
                                <a:latin typeface="Cambria Math" panose="02040503050406030204" pitchFamily="18" charset="0"/>
                              </a:rPr>
                            </m:ctrlPr>
                          </m:sSubPr>
                          <m:e>
                            <m:r>
                              <a:rPr lang="en-US" sz="1600" b="0" i="1">
                                <a:latin typeface="Cambria Math" panose="02040503050406030204" pitchFamily="18" charset="0"/>
                              </a:rPr>
                              <m:t>𝑣</m:t>
                            </m:r>
                          </m:e>
                          <m:sub>
                            <m:r>
                              <a:rPr lang="en-US" sz="1600" b="0" i="1">
                                <a:latin typeface="Cambria Math" panose="02040503050406030204" pitchFamily="18" charset="0"/>
                              </a:rPr>
                              <m:t>1</m:t>
                            </m:r>
                          </m:sub>
                        </m:sSub>
                      </m:den>
                    </m:f>
                    <m:r>
                      <a:rPr lang="en-US" sz="1600" b="0" i="1">
                        <a:latin typeface="Cambria Math" panose="02040503050406030204" pitchFamily="18" charset="0"/>
                        <a:ea typeface="Cambria Math" panose="02040503050406030204" pitchFamily="18" charset="0"/>
                      </a:rPr>
                      <m:t>=</m:t>
                    </m:r>
                    <m:f>
                      <m:fPr>
                        <m:ctrlPr>
                          <a:rPr lang="en-US" sz="1600" b="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rPr>
                          <m:t>0.5</m:t>
                        </m:r>
                      </m:num>
                      <m:den>
                        <m:r>
                          <a:rPr lang="en-US" sz="1600" b="0" i="1" smtClean="0">
                            <a:latin typeface="Cambria Math" panose="02040503050406030204" pitchFamily="18" charset="0"/>
                            <a:ea typeface="Cambria Math" panose="02040503050406030204" pitchFamily="18" charset="0"/>
                          </a:rPr>
                          <m:t>7.7</m:t>
                        </m:r>
                      </m:den>
                    </m:f>
                    <m:r>
                      <a:rPr lang="en-US" sz="1600" b="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0.065 </m:t>
                    </m:r>
                    <m:r>
                      <a:rPr lang="en-US" sz="1600" b="0" i="1" smtClean="0">
                        <a:latin typeface="Cambria Math" panose="02040503050406030204" pitchFamily="18" charset="0"/>
                      </a:rPr>
                      <m:t>𝑠</m:t>
                    </m:r>
                  </m:oMath>
                </a14:m>
                <a:r>
                  <a:rPr lang="en-US" sz="1600" b="0" dirty="0"/>
                  <a:t>  and   </a:t>
                </a:r>
                <a14:m>
                  <m:oMath xmlns:m="http://schemas.openxmlformats.org/officeDocument/2006/math">
                    <m:r>
                      <a:rPr lang="en-US" sz="1600" b="0" i="1">
                        <a:latin typeface="Cambria Math" panose="02040503050406030204" pitchFamily="18" charset="0"/>
                      </a:rPr>
                      <m:t>𝐹</m:t>
                    </m:r>
                    <m:r>
                      <a:rPr lang="en-US" sz="1600" b="0" i="1">
                        <a:latin typeface="Cambria Math" panose="02040503050406030204" pitchFamily="18" charset="0"/>
                      </a:rPr>
                      <m:t>=</m:t>
                    </m:r>
                    <m:f>
                      <m:fPr>
                        <m:ctrlPr>
                          <a:rPr lang="en-US" sz="1600" b="0" i="1">
                            <a:latin typeface="Cambria Math" panose="02040503050406030204" pitchFamily="18" charset="0"/>
                          </a:rPr>
                        </m:ctrlPr>
                      </m:fPr>
                      <m:num>
                        <m:r>
                          <a:rPr lang="en-US" sz="1600" b="0" i="1">
                            <a:latin typeface="Cambria Math" panose="02040503050406030204" pitchFamily="18" charset="0"/>
                          </a:rPr>
                          <m:t>𝐽</m:t>
                        </m:r>
                      </m:num>
                      <m:den>
                        <m:r>
                          <a:rPr lang="en-US" sz="1600" b="0" i="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𝑡</m:t>
                        </m:r>
                      </m:den>
                    </m:f>
                    <m:r>
                      <a:rPr lang="en-US" sz="1600" b="0" i="1">
                        <a:latin typeface="Cambria Math" panose="02040503050406030204" pitchFamily="18" charset="0"/>
                      </a:rPr>
                      <m:t>=</m:t>
                    </m:r>
                    <m:f>
                      <m:fPr>
                        <m:ctrlPr>
                          <a:rPr lang="en-US" sz="1600" b="0" i="1">
                            <a:latin typeface="Cambria Math" panose="02040503050406030204" pitchFamily="18" charset="0"/>
                          </a:rPr>
                        </m:ctrlPr>
                      </m:fPr>
                      <m:num>
                        <m:r>
                          <a:rPr lang="en-US" sz="1600" b="0" i="1">
                            <a:latin typeface="Cambria Math" panose="02040503050406030204" pitchFamily="18" charset="0"/>
                          </a:rPr>
                          <m:t>540</m:t>
                        </m:r>
                      </m:num>
                      <m:den>
                        <m:r>
                          <a:rPr lang="en-US" sz="1600" b="0" i="1" smtClean="0">
                            <a:latin typeface="Cambria Math" panose="02040503050406030204" pitchFamily="18" charset="0"/>
                          </a:rPr>
                          <m:t>0.065</m:t>
                        </m:r>
                      </m:den>
                    </m:f>
                    <m:r>
                      <a:rPr lang="en-US" sz="1600" b="0" i="1">
                        <a:latin typeface="Cambria Math" panose="02040503050406030204" pitchFamily="18" charset="0"/>
                      </a:rPr>
                      <m:t>=</m:t>
                    </m:r>
                    <m:r>
                      <a:rPr lang="en-US" sz="1600" b="0" i="1" smtClean="0">
                        <a:latin typeface="Cambria Math" panose="02040503050406030204" pitchFamily="18" charset="0"/>
                      </a:rPr>
                      <m:t>8.32</m:t>
                    </m:r>
                    <m:r>
                      <a:rPr lang="en-US" sz="1600" b="0" i="1">
                        <a:latin typeface="Cambria Math" panose="02040503050406030204" pitchFamily="18" charset="0"/>
                      </a:rPr>
                      <m:t>𝑥</m:t>
                    </m:r>
                    <m:sSup>
                      <m:sSupPr>
                        <m:ctrlPr>
                          <a:rPr lang="en-US" sz="1600" b="0" i="1">
                            <a:latin typeface="Cambria Math" panose="02040503050406030204" pitchFamily="18" charset="0"/>
                          </a:rPr>
                        </m:ctrlPr>
                      </m:sSupPr>
                      <m:e>
                        <m:r>
                          <a:rPr lang="en-US" sz="1600" b="0" i="1">
                            <a:latin typeface="Cambria Math" panose="02040503050406030204" pitchFamily="18" charset="0"/>
                          </a:rPr>
                          <m:t>10</m:t>
                        </m:r>
                      </m:e>
                      <m:sup>
                        <m:r>
                          <a:rPr lang="en-US" sz="1600" b="0" i="1" smtClean="0">
                            <a:latin typeface="Cambria Math" panose="02040503050406030204" pitchFamily="18" charset="0"/>
                          </a:rPr>
                          <m:t>3</m:t>
                        </m:r>
                      </m:sup>
                    </m:sSup>
                    <m:r>
                      <a:rPr lang="en-US" sz="1600" b="0" i="1">
                        <a:latin typeface="Cambria Math" panose="02040503050406030204" pitchFamily="18" charset="0"/>
                      </a:rPr>
                      <m:t>𝑁</m:t>
                    </m:r>
                  </m:oMath>
                </a14:m>
                <a:endParaRPr lang="en-US" sz="1600" b="0" i="1" dirty="0"/>
              </a:p>
              <a:p>
                <a:r>
                  <a:rPr lang="en-US" sz="1600" b="0" dirty="0">
                    <a:solidFill>
                      <a:srgbClr val="FF0000"/>
                    </a:solidFill>
                  </a:rPr>
                  <a:t>The average force is about 50 times less for the bent landing</a:t>
                </a:r>
                <a:r>
                  <a:rPr lang="en-US" sz="1600" b="0" dirty="0"/>
                  <a:t>.</a:t>
                </a:r>
              </a:p>
            </p:txBody>
          </p:sp>
        </mc:Choice>
        <mc:Fallback xmlns="">
          <p:sp>
            <p:nvSpPr>
              <p:cNvPr id="2" name="Rectangle 1"/>
              <p:cNvSpPr>
                <a:spLocks noRot="1" noChangeAspect="1" noMove="1" noResize="1" noEditPoints="1" noAdjustHandles="1" noChangeArrowheads="1" noChangeShapeType="1" noTextEdit="1"/>
              </p:cNvSpPr>
              <p:nvPr/>
            </p:nvSpPr>
            <p:spPr>
              <a:xfrm>
                <a:off x="372140" y="1141661"/>
                <a:ext cx="8378455" cy="4942828"/>
              </a:xfrm>
              <a:prstGeom prst="rect">
                <a:avLst/>
              </a:prstGeom>
              <a:blipFill>
                <a:blip r:embed="rId2"/>
                <a:stretch>
                  <a:fillRect l="-364" t="-493" b="-617"/>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7607409" y="227261"/>
            <a:ext cx="1160942" cy="3336528"/>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8E2C4-2A7D-4105-B511-B0E469E9F15A}"/>
              </a:ext>
            </a:extLst>
          </p:cNvPr>
          <p:cNvSpPr>
            <a:spLocks noGrp="1"/>
          </p:cNvSpPr>
          <p:nvPr>
            <p:ph type="title"/>
          </p:nvPr>
        </p:nvSpPr>
        <p:spPr>
          <a:xfrm>
            <a:off x="193577" y="473626"/>
            <a:ext cx="7886700" cy="437762"/>
          </a:xfrm>
        </p:spPr>
        <p:txBody>
          <a:bodyPr>
            <a:normAutofit fontScale="90000"/>
          </a:bodyPr>
          <a:lstStyle/>
          <a:p>
            <a:r>
              <a:rPr lang="en-US" sz="2800" dirty="0">
                <a:solidFill>
                  <a:srgbClr val="FF0000"/>
                </a:solidFill>
              </a:rPr>
              <a:t>Impulse and force</a:t>
            </a:r>
          </a:p>
        </p:txBody>
      </p:sp>
      <p:pic>
        <p:nvPicPr>
          <p:cNvPr id="17" name="Content Placeholder 16">
            <a:extLst>
              <a:ext uri="{FF2B5EF4-FFF2-40B4-BE49-F238E27FC236}">
                <a16:creationId xmlns:a16="http://schemas.microsoft.com/office/drawing/2014/main" id="{2A025B46-4595-45C3-86EC-353F19A3CC8A}"/>
              </a:ext>
            </a:extLst>
          </p:cNvPr>
          <p:cNvPicPr>
            <a:picLocks noGrp="1" noChangeAspect="1"/>
          </p:cNvPicPr>
          <p:nvPr>
            <p:ph idx="1"/>
          </p:nvPr>
        </p:nvPicPr>
        <p:blipFill>
          <a:blip r:embed="rId2"/>
          <a:stretch>
            <a:fillRect/>
          </a:stretch>
        </p:blipFill>
        <p:spPr>
          <a:xfrm>
            <a:off x="376771" y="3429000"/>
            <a:ext cx="8390458" cy="2554353"/>
          </a:xfrm>
          <a:prstGeom prst="rect">
            <a:avLst/>
          </a:prstGeom>
        </p:spPr>
      </p:pic>
      <p:pic>
        <p:nvPicPr>
          <p:cNvPr id="19" name="Picture 18">
            <a:extLst>
              <a:ext uri="{FF2B5EF4-FFF2-40B4-BE49-F238E27FC236}">
                <a16:creationId xmlns:a16="http://schemas.microsoft.com/office/drawing/2014/main" id="{827D344C-9027-4DE4-B201-D93A997DBE7D}"/>
              </a:ext>
            </a:extLst>
          </p:cNvPr>
          <p:cNvPicPr>
            <a:picLocks noChangeAspect="1"/>
          </p:cNvPicPr>
          <p:nvPr/>
        </p:nvPicPr>
        <p:blipFill>
          <a:blip r:embed="rId3"/>
          <a:stretch>
            <a:fillRect/>
          </a:stretch>
        </p:blipFill>
        <p:spPr>
          <a:xfrm>
            <a:off x="193577" y="1039458"/>
            <a:ext cx="9042315" cy="1855436"/>
          </a:xfrm>
          <a:prstGeom prst="rect">
            <a:avLst/>
          </a:prstGeom>
        </p:spPr>
      </p:pic>
      <p:sp>
        <p:nvSpPr>
          <p:cNvPr id="5" name="TextBox 4">
            <a:extLst>
              <a:ext uri="{FF2B5EF4-FFF2-40B4-BE49-F238E27FC236}">
                <a16:creationId xmlns:a16="http://schemas.microsoft.com/office/drawing/2014/main" id="{20104BE6-7004-E978-BBF8-FDA3E9CAEE4C}"/>
              </a:ext>
            </a:extLst>
          </p:cNvPr>
          <p:cNvSpPr txBox="1"/>
          <p:nvPr/>
        </p:nvSpPr>
        <p:spPr>
          <a:xfrm>
            <a:off x="376771" y="-36211"/>
            <a:ext cx="1191491" cy="461665"/>
          </a:xfrm>
          <a:prstGeom prst="rect">
            <a:avLst/>
          </a:prstGeom>
          <a:noFill/>
        </p:spPr>
        <p:txBody>
          <a:bodyPr wrap="square" rtlCol="0">
            <a:spAutoFit/>
          </a:bodyPr>
          <a:lstStyle/>
          <a:p>
            <a:r>
              <a:rPr lang="en-US" dirty="0">
                <a:solidFill>
                  <a:srgbClr val="FF0000"/>
                </a:solidFill>
              </a:rPr>
              <a:t>8.39</a:t>
            </a:r>
          </a:p>
        </p:txBody>
      </p:sp>
    </p:spTree>
    <p:extLst>
      <p:ext uri="{BB962C8B-B14F-4D97-AF65-F5344CB8AC3E}">
        <p14:creationId xmlns:p14="http://schemas.microsoft.com/office/powerpoint/2010/main" val="4230215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GB">
                <a:solidFill>
                  <a:srgbClr val="000000"/>
                </a:solidFill>
              </a:rPr>
              <a:t>© 2016 Pearson Education, Inc.</a:t>
            </a:r>
            <a:endParaRPr lang="en-GB" dirty="0">
              <a:solidFill>
                <a:srgbClr val="000000"/>
              </a:solidFill>
            </a:endParaRPr>
          </a:p>
        </p:txBody>
      </p:sp>
      <p:pic>
        <p:nvPicPr>
          <p:cNvPr id="2" name="Picture 1" descr="08_22_Figure.jpg"/>
          <p:cNvPicPr>
            <a:picLocks noChangeAspect="1"/>
          </p:cNvPicPr>
          <p:nvPr/>
        </p:nvPicPr>
        <p:blipFill rotWithShape="1">
          <a:blip r:embed="rId3">
            <a:extLst>
              <a:ext uri="{28A0092B-C50C-407E-A947-70E740481C1C}">
                <a14:useLocalDpi xmlns:a14="http://schemas.microsoft.com/office/drawing/2010/main" val="0"/>
              </a:ext>
            </a:extLst>
          </a:blip>
          <a:srcRect b="3956"/>
          <a:stretch/>
        </p:blipFill>
        <p:spPr>
          <a:xfrm>
            <a:off x="271272" y="1215861"/>
            <a:ext cx="8601456" cy="4426278"/>
          </a:xfrm>
          <a:prstGeom prst="rect">
            <a:avLst/>
          </a:prstGeom>
        </p:spPr>
      </p:pic>
    </p:spTree>
    <p:extLst>
      <p:ext uri="{BB962C8B-B14F-4D97-AF65-F5344CB8AC3E}">
        <p14:creationId xmlns:p14="http://schemas.microsoft.com/office/powerpoint/2010/main" val="11078517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381000" y="609600"/>
            <a:ext cx="8458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You are testing a new car using crash test dummies. Consider two ways to slow the car from 90 km/h (56 mi/h) to a complete stop:</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t>
            </a:r>
            <a:r>
              <a:rPr kumimoji="0" lang="en-US" sz="2400" b="0" i="0" u="none" strike="noStrike" kern="1200" cap="none" spc="0" normalizeH="0" baseline="0" noProof="0" dirty="0" err="1">
                <a:ln>
                  <a:noFill/>
                </a:ln>
                <a:solidFill>
                  <a:srgbClr val="000000"/>
                </a:solidFill>
                <a:effectLst/>
                <a:uLnTx/>
                <a:uFillTx/>
                <a:latin typeface="Times" charset="0"/>
                <a:ea typeface="ＭＳ Ｐゴシック" charset="0"/>
                <a:cs typeface="+mn-cs"/>
              </a:rPr>
              <a:t>i</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You let the car slam into a wall, bringing it to a sudden stop.</a:t>
            </a:r>
          </a:p>
          <a:p>
            <a:pPr marL="0" marR="0" lvl="0" indent="0" algn="l" defTabSz="914400" rtl="0" eaLnBrk="0" fontAlgn="base" latinLnBrk="0" hangingPunct="0">
              <a:lnSpc>
                <a:spcPct val="100000"/>
              </a:lnSpc>
              <a:spcBef>
                <a:spcPct val="50000"/>
              </a:spcBef>
              <a:spcAft>
                <a:spcPct val="0"/>
              </a:spcAft>
              <a:buClrTx/>
              <a:buSzTx/>
              <a:buFontTx/>
              <a:buNone/>
              <a:tabLst>
                <a:tab pos="46355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(ii)	You let the car plow into a giant tub of gelatin so that it comes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to a gradual halt.</a:t>
            </a:r>
          </a:p>
          <a:p>
            <a:pPr marL="0" marR="0" lvl="0" indent="0" algn="l" defTabSz="914400" rtl="0" eaLnBrk="0" fontAlgn="base" latinLnBrk="0" hangingPunct="0">
              <a:lnSpc>
                <a:spcPct val="100000"/>
              </a:lnSpc>
              <a:spcBef>
                <a:spcPct val="50000"/>
              </a:spcBef>
              <a:spcAft>
                <a:spcPct val="0"/>
              </a:spcAft>
              <a:buClrTx/>
              <a:buSzTx/>
              <a:buFontTx/>
              <a:buNone/>
              <a:tabLst>
                <a:tab pos="457200"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In which case is there a greater </a:t>
            </a:r>
            <a:r>
              <a:rPr kumimoji="0" lang="en-US" sz="2400" b="0" i="1" u="none" strike="noStrike" kern="1200" cap="none" spc="0" normalizeH="0" baseline="0" noProof="0" dirty="0">
                <a:ln>
                  <a:noFill/>
                </a:ln>
                <a:solidFill>
                  <a:srgbClr val="000000"/>
                </a:solidFill>
                <a:effectLst/>
                <a:uLnTx/>
                <a:uFillTx/>
                <a:latin typeface="Times" charset="0"/>
                <a:ea typeface="ＭＳ Ｐゴシック" charset="0"/>
                <a:cs typeface="+mn-cs"/>
              </a:rPr>
              <a:t>impulse</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of the net force on the car? </a:t>
            </a:r>
          </a:p>
        </p:txBody>
      </p:sp>
      <p:sp>
        <p:nvSpPr>
          <p:cNvPr id="100356" name="Text Box 4"/>
          <p:cNvSpPr txBox="1">
            <a:spLocks noChangeArrowheads="1"/>
          </p:cNvSpPr>
          <p:nvPr/>
        </p:nvSpPr>
        <p:spPr bwMode="auto">
          <a:xfrm>
            <a:off x="76200" y="7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charset="0"/>
                <a:ea typeface="ＭＳ Ｐゴシック" charset="0"/>
                <a:cs typeface="+mn-cs"/>
              </a:rPr>
              <a:t>Q8.2</a:t>
            </a:r>
          </a:p>
        </p:txBody>
      </p:sp>
      <p:sp>
        <p:nvSpPr>
          <p:cNvPr id="100360" name="Text Box 8"/>
          <p:cNvSpPr txBox="1">
            <a:spLocks noChangeArrowheads="1"/>
          </p:cNvSpPr>
          <p:nvPr/>
        </p:nvSpPr>
        <p:spPr bwMode="auto">
          <a:xfrm>
            <a:off x="762000" y="3505200"/>
            <a:ext cx="7543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 In case (</a:t>
            </a:r>
            <a:r>
              <a:rPr kumimoji="0" lang="en-US" sz="2400" b="0" i="0" u="none" strike="noStrike" kern="1200" cap="none" spc="0" normalizeH="0" baseline="0" noProof="0" dirty="0" err="1">
                <a:ln>
                  <a:noFill/>
                </a:ln>
                <a:solidFill>
                  <a:srgbClr val="000000"/>
                </a:solidFill>
                <a:effectLst/>
                <a:uLnTx/>
                <a:uFillTx/>
                <a:latin typeface="Times" charset="0"/>
                <a:ea typeface="ＭＳ Ｐゴシック" charset="0"/>
                <a:cs typeface="+mn-cs"/>
              </a:rPr>
              <a:t>i</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B. In case (ii).</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charset="0"/>
                <a:ea typeface="ＭＳ Ｐゴシック" charset="0"/>
                <a:cs typeface="+mn-cs"/>
              </a:rPr>
              <a:t> C</a:t>
            </a: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The impulse is the same in both cases.</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D. The answer depends on how rigid the front of the car is.</a:t>
            </a:r>
          </a:p>
          <a:p>
            <a:pPr marL="0" marR="0" lvl="0" indent="0" algn="l" defTabSz="914400" rtl="0" eaLnBrk="0" fontAlgn="base" latinLnBrk="0" hangingPunct="0">
              <a:lnSpc>
                <a:spcPct val="100000"/>
              </a:lnSpc>
              <a:spcBef>
                <a:spcPct val="50000"/>
              </a:spcBef>
              <a:spcAft>
                <a:spcPct val="0"/>
              </a:spcAft>
              <a:buClrTx/>
              <a:buSzTx/>
              <a:buFontTx/>
              <a:buNone/>
              <a:tabLst>
                <a:tab pos="344488" algn="l"/>
              </a:tabLst>
              <a:defRPr/>
            </a:pP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E. The answer depends on how rigid the front of the car is </a:t>
            </a:r>
            <a:b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br>
            <a:r>
              <a:rPr kumimoji="0" lang="en-US" sz="2400" b="0" i="0" u="none" strike="noStrike" kern="1200" cap="none" spc="0" normalizeH="0" baseline="0" noProof="0" dirty="0">
                <a:ln>
                  <a:noFill/>
                </a:ln>
                <a:solidFill>
                  <a:srgbClr val="000000"/>
                </a:solidFill>
                <a:effectLst/>
                <a:uLnTx/>
                <a:uFillTx/>
                <a:latin typeface="Times" charset="0"/>
                <a:ea typeface="ＭＳ Ｐゴシック" charset="0"/>
                <a:cs typeface="+mn-cs"/>
              </a:rPr>
              <a:t>	and on the mass of the car.</a:t>
            </a:r>
          </a:p>
        </p:txBody>
      </p:sp>
      <p:sp>
        <p:nvSpPr>
          <p:cNvPr id="2" name="TextBox 1"/>
          <p:cNvSpPr txBox="1"/>
          <p:nvPr/>
        </p:nvSpPr>
        <p:spPr>
          <a:xfrm>
            <a:off x="2614324" y="153423"/>
            <a:ext cx="3498040" cy="584775"/>
          </a:xfrm>
          <a:prstGeom prst="rect">
            <a:avLst/>
          </a:prstGeom>
          <a:noFill/>
        </p:spPr>
        <p:txBody>
          <a:bodyPr wrap="square" rtlCol="0">
            <a:spAutoFit/>
          </a:bodyPr>
          <a:lstStyle/>
          <a:p>
            <a:r>
              <a:rPr lang="en-US" sz="3200" dirty="0">
                <a:solidFill>
                  <a:srgbClr val="FF0000"/>
                </a:solidFill>
              </a:rPr>
              <a:t>Clicker question</a:t>
            </a:r>
          </a:p>
        </p:txBody>
      </p:sp>
    </p:spTree>
    <p:extLst>
      <p:ext uri="{BB962C8B-B14F-4D97-AF65-F5344CB8AC3E}">
        <p14:creationId xmlns:p14="http://schemas.microsoft.com/office/powerpoint/2010/main" val="25774795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1992" y="1828800"/>
            <a:ext cx="8686800" cy="882524"/>
          </a:xfrm>
        </p:spPr>
        <p:txBody>
          <a:bodyPr/>
          <a:lstStyle/>
          <a:p>
            <a:r>
              <a:rPr lang="en-US" dirty="0"/>
              <a:t>When you catch a softball, you reduce the impact by letting your hand move backward during the catch. This works mainly because</a:t>
            </a:r>
          </a:p>
        </p:txBody>
      </p:sp>
      <p:sp>
        <p:nvSpPr>
          <p:cNvPr id="3" name="Content Placeholder 2"/>
          <p:cNvSpPr>
            <a:spLocks noGrp="1"/>
          </p:cNvSpPr>
          <p:nvPr>
            <p:ph idx="1"/>
          </p:nvPr>
        </p:nvSpPr>
        <p:spPr>
          <a:xfrm>
            <a:off x="332502" y="4210474"/>
            <a:ext cx="8229600" cy="1452705"/>
          </a:xfrm>
        </p:spPr>
        <p:txBody>
          <a:bodyPr/>
          <a:lstStyle/>
          <a:p>
            <a:r>
              <a:rPr lang="en-US" dirty="0">
                <a:solidFill>
                  <a:srgbClr val="FF0000"/>
                </a:solidFill>
              </a:rPr>
              <a:t>you increase the time over which the ball slows.</a:t>
            </a:r>
          </a:p>
          <a:p>
            <a:r>
              <a:rPr lang="en-US" dirty="0"/>
              <a:t>you reduce the ball</a:t>
            </a:r>
            <a:r>
              <a:rPr lang="fr-FR" dirty="0"/>
              <a:t>'</a:t>
            </a:r>
            <a:r>
              <a:rPr lang="en-US" dirty="0"/>
              <a:t>s speed relative to your glove.</a:t>
            </a:r>
          </a:p>
          <a:p>
            <a:r>
              <a:rPr lang="en-US" dirty="0"/>
              <a:t>you reduce the impulse delivered to your glove.</a:t>
            </a:r>
          </a:p>
        </p:txBody>
      </p:sp>
      <p:sp>
        <p:nvSpPr>
          <p:cNvPr id="4" name="Footer Placeholder 3"/>
          <p:cNvSpPr>
            <a:spLocks noGrp="1"/>
          </p:cNvSpPr>
          <p:nvPr>
            <p:ph type="ftr" sz="quarter" idx="10"/>
          </p:nvPr>
        </p:nvSpPr>
        <p:spPr/>
        <p:txBody>
          <a:bodyPr/>
          <a:lstStyle/>
          <a:p>
            <a:r>
              <a:rPr lang="en-GB" dirty="0">
                <a:solidFill>
                  <a:srgbClr val="000000"/>
                </a:solidFill>
              </a:rPr>
              <a:t>© 2016 Pearson Education, Inc.</a:t>
            </a:r>
          </a:p>
        </p:txBody>
      </p:sp>
      <p:sp>
        <p:nvSpPr>
          <p:cNvPr id="2" name="TextBox 1"/>
          <p:cNvSpPr txBox="1"/>
          <p:nvPr/>
        </p:nvSpPr>
        <p:spPr>
          <a:xfrm>
            <a:off x="2618913" y="426129"/>
            <a:ext cx="4856087" cy="707886"/>
          </a:xfrm>
          <a:prstGeom prst="rect">
            <a:avLst/>
          </a:prstGeom>
          <a:noFill/>
        </p:spPr>
        <p:txBody>
          <a:bodyPr wrap="square" rtlCol="0">
            <a:spAutoFit/>
          </a:bodyPr>
          <a:lstStyle/>
          <a:p>
            <a:r>
              <a:rPr lang="en-US" sz="4000" dirty="0">
                <a:solidFill>
                  <a:srgbClr val="FF3300"/>
                </a:solidFill>
              </a:rPr>
              <a:t>Clicker question</a:t>
            </a:r>
          </a:p>
        </p:txBody>
      </p:sp>
      <p:sp>
        <p:nvSpPr>
          <p:cNvPr id="5" name="TextBox 4">
            <a:extLst>
              <a:ext uri="{FF2B5EF4-FFF2-40B4-BE49-F238E27FC236}">
                <a16:creationId xmlns:a16="http://schemas.microsoft.com/office/drawing/2014/main" id="{F31F12EB-EED5-EAB0-BC84-E801D06C0C29}"/>
              </a:ext>
            </a:extLst>
          </p:cNvPr>
          <p:cNvSpPr txBox="1"/>
          <p:nvPr/>
        </p:nvSpPr>
        <p:spPr>
          <a:xfrm>
            <a:off x="3033132" y="6021659"/>
            <a:ext cx="5835660" cy="830997"/>
          </a:xfrm>
          <a:prstGeom prst="rect">
            <a:avLst/>
          </a:prstGeom>
          <a:noFill/>
        </p:spPr>
        <p:txBody>
          <a:bodyPr wrap="square" rtlCol="0">
            <a:spAutoFit/>
          </a:bodyPr>
          <a:lstStyle/>
          <a:p>
            <a:r>
              <a:rPr lang="en-US" b="0" dirty="0">
                <a:solidFill>
                  <a:srgbClr val="202122"/>
                </a:solidFill>
                <a:latin typeface="Arial" panose="020B0604020202020204" pitchFamily="34" charset="0"/>
              </a:rPr>
              <a:t>T</a:t>
            </a:r>
            <a:r>
              <a:rPr lang="en-US" b="0" i="0" dirty="0">
                <a:solidFill>
                  <a:srgbClr val="202122"/>
                </a:solidFill>
                <a:effectLst/>
                <a:latin typeface="Arial" panose="020B0604020202020204" pitchFamily="34" charset="0"/>
              </a:rPr>
              <a:t>he term "impulse" is also used to refer to a fast-acting force or </a:t>
            </a:r>
            <a:r>
              <a:rPr lang="en-US" b="0" i="0" u="none" strike="noStrike" dirty="0">
                <a:solidFill>
                  <a:srgbClr val="FF0000"/>
                </a:solidFill>
                <a:effectLst/>
                <a:latin typeface="Arial" panose="020B0604020202020204" pitchFamily="34" charset="0"/>
                <a:hlinkClick r:id="rId3" tooltip="Impact (mechanics)">
                  <a:extLst>
                    <a:ext uri="{A12FA001-AC4F-418D-AE19-62706E023703}">
                      <ahyp:hlinkClr xmlns:ahyp="http://schemas.microsoft.com/office/drawing/2018/hyperlinkcolor" val="tx"/>
                    </a:ext>
                  </a:extLst>
                </a:hlinkClick>
              </a:rPr>
              <a:t>impact</a:t>
            </a:r>
            <a:r>
              <a:rPr lang="en-US" b="0" i="0" dirty="0">
                <a:solidFill>
                  <a:srgbClr val="FF0000"/>
                </a:solidFill>
                <a:effectLst/>
                <a:latin typeface="Arial" panose="020B0604020202020204" pitchFamily="34" charset="0"/>
              </a:rPr>
              <a:t>. </a:t>
            </a:r>
            <a:endParaRPr lang="en-US" dirty="0">
              <a:solidFill>
                <a:srgbClr val="FF0000"/>
              </a:solidFill>
            </a:endParaRPr>
          </a:p>
        </p:txBody>
      </p:sp>
    </p:spTree>
    <p:extLst>
      <p:ext uri="{BB962C8B-B14F-4D97-AF65-F5344CB8AC3E}">
        <p14:creationId xmlns:p14="http://schemas.microsoft.com/office/powerpoint/2010/main" val="23185256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a:t>Center of Mass (CM)</a:t>
            </a:r>
          </a:p>
        </p:txBody>
      </p:sp>
      <p:sp>
        <p:nvSpPr>
          <p:cNvPr id="44035" name="Rectangle 3"/>
          <p:cNvSpPr>
            <a:spLocks noGrp="1" noChangeArrowheads="1"/>
          </p:cNvSpPr>
          <p:nvPr>
            <p:ph type="body" idx="1"/>
          </p:nvPr>
        </p:nvSpPr>
        <p:spPr>
          <a:xfrm>
            <a:off x="533400" y="1371600"/>
            <a:ext cx="8035925" cy="4886325"/>
          </a:xfrm>
        </p:spPr>
        <p:txBody>
          <a:bodyPr/>
          <a:lstStyle/>
          <a:p>
            <a:pPr algn="ctr" eaLnBrk="1" hangingPunct="1">
              <a:buFontTx/>
              <a:buNone/>
            </a:pPr>
            <a:r>
              <a:rPr lang="en-US" altLang="en-US" sz="4000"/>
              <a:t>What is the </a:t>
            </a:r>
            <a:r>
              <a:rPr lang="en-US" altLang="en-US" sz="4000" i="1"/>
              <a:t>“</a:t>
            </a:r>
            <a:r>
              <a:rPr lang="en-US" altLang="en-US" sz="4000" i="1" u="sng"/>
              <a:t>Center of Mass?</a:t>
            </a:r>
            <a:r>
              <a:rPr lang="en-US" altLang="en-US" sz="4000" i="1"/>
              <a:t>”</a:t>
            </a:r>
          </a:p>
          <a:p>
            <a:pPr eaLnBrk="1" hangingPunct="1"/>
            <a:r>
              <a:rPr lang="en-US" altLang="en-US" sz="4000">
                <a:solidFill>
                  <a:srgbClr val="990099"/>
                </a:solidFill>
              </a:rPr>
              <a:t>More importantly </a:t>
            </a:r>
            <a:r>
              <a:rPr lang="en-US" altLang="en-US" sz="4000" i="1">
                <a:solidFill>
                  <a:srgbClr val="990099"/>
                </a:solidFill>
              </a:rPr>
              <a:t>“Why do we care?”</a:t>
            </a:r>
          </a:p>
          <a:p>
            <a:pPr eaLnBrk="1" hangingPunct="1"/>
            <a:r>
              <a:rPr lang="en-US" altLang="en-US" sz="4000">
                <a:solidFill>
                  <a:srgbClr val="993300"/>
                </a:solidFill>
              </a:rPr>
              <a:t>This is a special point in space where </a:t>
            </a:r>
            <a:r>
              <a:rPr lang="en-US" altLang="en-US" sz="4000" i="1">
                <a:solidFill>
                  <a:schemeClr val="accent2"/>
                </a:solidFill>
              </a:rPr>
              <a:t>“it’s as if the object could be replaced by all the mass at that one little point”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How do you calculate CM?</a:t>
            </a:r>
          </a:p>
        </p:txBody>
      </p:sp>
      <p:sp>
        <p:nvSpPr>
          <p:cNvPr id="45059" name="Rectangle 3"/>
          <p:cNvSpPr>
            <a:spLocks noGrp="1" noChangeArrowheads="1"/>
          </p:cNvSpPr>
          <p:nvPr>
            <p:ph type="body" idx="1"/>
          </p:nvPr>
        </p:nvSpPr>
        <p:spPr/>
        <p:txBody>
          <a:bodyPr/>
          <a:lstStyle/>
          <a:p>
            <a:pPr marL="568325" indent="-568325" defTabSz="1019175" eaLnBrk="1" hangingPunct="1">
              <a:buFontTx/>
              <a:buAutoNum type="arabicPeriod"/>
            </a:pPr>
            <a:r>
              <a:rPr lang="en-US" altLang="en-US"/>
              <a:t>Pick an origin</a:t>
            </a:r>
          </a:p>
          <a:p>
            <a:pPr marL="568325" indent="-568325" defTabSz="1019175" eaLnBrk="1" hangingPunct="1">
              <a:buFontTx/>
              <a:buAutoNum type="arabicPeriod"/>
            </a:pPr>
            <a:r>
              <a:rPr lang="en-US" altLang="en-US">
                <a:solidFill>
                  <a:srgbClr val="990099"/>
                </a:solidFill>
              </a:rPr>
              <a:t>Look at each “piece of mass” and figure out how much mass it has </a:t>
            </a:r>
            <a:r>
              <a:rPr lang="en-US" altLang="en-US" u="sng">
                <a:solidFill>
                  <a:srgbClr val="990099"/>
                </a:solidFill>
              </a:rPr>
              <a:t>and</a:t>
            </a:r>
            <a:r>
              <a:rPr lang="en-US" altLang="en-US">
                <a:solidFill>
                  <a:srgbClr val="990099"/>
                </a:solidFill>
              </a:rPr>
              <a:t> how far it is (vector displacement) from the origin. Take mass times position</a:t>
            </a:r>
          </a:p>
          <a:p>
            <a:pPr marL="568325" indent="-568325" defTabSz="1019175" eaLnBrk="1" hangingPunct="1">
              <a:buFontTx/>
              <a:buAutoNum type="arabicPeriod"/>
            </a:pPr>
            <a:r>
              <a:rPr lang="en-US" altLang="en-US">
                <a:solidFill>
                  <a:schemeClr val="accent2"/>
                </a:solidFill>
              </a:rPr>
              <a:t>Add them all up and divide out by the sum of the masses</a:t>
            </a:r>
          </a:p>
          <a:p>
            <a:pPr marL="568325" indent="-568325" defTabSz="1019175" eaLnBrk="1" hangingPunct="1">
              <a:buFontTx/>
              <a:buNone/>
            </a:pPr>
            <a:r>
              <a:rPr lang="en-US" altLang="en-US"/>
              <a:t>The center of mass is a displacement vector </a:t>
            </a:r>
            <a:r>
              <a:rPr lang="en-US" altLang="en-US" i="1"/>
              <a:t>“relative to some origin”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4738" y="957974"/>
            <a:ext cx="3514179"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8.2	Conservation of Momentum</a:t>
            </a:r>
          </a:p>
        </p:txBody>
      </p:sp>
      <p:sp>
        <p:nvSpPr>
          <p:cNvPr id="6" name="TextBox 5"/>
          <p:cNvSpPr txBox="1"/>
          <p:nvPr/>
        </p:nvSpPr>
        <p:spPr>
          <a:xfrm>
            <a:off x="326397" y="1738193"/>
            <a:ext cx="8460646" cy="738664"/>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External Forces</a:t>
            </a:r>
            <a:r>
              <a:rPr lang="en-US" sz="1800" b="0" dirty="0">
                <a:solidFill>
                  <a:prstClr val="black"/>
                </a:solidFill>
                <a:cs typeface="Times New Roman" panose="02020603050405020304" pitchFamily="18" charset="0"/>
              </a:rPr>
              <a:t>: Forces acting on objects in the system by objects outside the system.</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Net External Force: the sum of the external forces.</a:t>
            </a:r>
          </a:p>
        </p:txBody>
      </p:sp>
      <mc:AlternateContent xmlns:mc="http://schemas.openxmlformats.org/markup-compatibility/2006" xmlns:a14="http://schemas.microsoft.com/office/drawing/2010/main">
        <mc:Choice Requires="a14">
          <p:sp>
            <p:nvSpPr>
              <p:cNvPr id="8" name="TextBox 7"/>
              <p:cNvSpPr txBox="1"/>
              <p:nvPr/>
            </p:nvSpPr>
            <p:spPr>
              <a:xfrm>
                <a:off x="326395" y="3331808"/>
                <a:ext cx="8460646" cy="1821076"/>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Conservation of Momentum</a:t>
                </a:r>
                <a:r>
                  <a:rPr lang="en-US" sz="1800" b="0" dirty="0">
                    <a:solidFill>
                      <a:prstClr val="black"/>
                    </a:solidFill>
                    <a:cs typeface="Times New Roman" panose="02020603050405020304" pitchFamily="18" charset="0"/>
                  </a:rPr>
                  <a:t>:</a:t>
                </a:r>
                <a:br>
                  <a:rPr lang="en-US" sz="1800" b="0" dirty="0">
                    <a:solidFill>
                      <a:prstClr val="black"/>
                    </a:solidFill>
                    <a:cs typeface="Times New Roman" panose="02020603050405020304" pitchFamily="18" charset="0"/>
                  </a:rPr>
                </a:br>
                <a:r>
                  <a:rPr lang="en-US" sz="1800" b="0" dirty="0">
                    <a:solidFill>
                      <a:prstClr val="black"/>
                    </a:solidFill>
                    <a:cs typeface="Times New Roman" panose="02020603050405020304" pitchFamily="18" charset="0"/>
                  </a:rPr>
                  <a:t>If the net external force is zero, the momentum of the system is conserved:</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𝑝</m:t>
                            </m:r>
                          </m:e>
                        </m:acc>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In the component form: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𝑥</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𝑦</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6395" y="3331808"/>
                <a:ext cx="8460646" cy="1821076"/>
              </a:xfrm>
              <a:prstGeom prst="rect">
                <a:avLst/>
              </a:prstGeom>
              <a:blipFill>
                <a:blip r:embed="rId2"/>
                <a:stretch>
                  <a:fillRect l="-576" t="-1667" b="-1000"/>
                </a:stretch>
              </a:blipFill>
              <a:ln>
                <a:solidFill>
                  <a:schemeClr val="tx1"/>
                </a:solidFill>
              </a:ln>
            </p:spPr>
            <p:txBody>
              <a:bodyPr/>
              <a:lstStyle/>
              <a:p>
                <a:r>
                  <a:rPr lang="en-US">
                    <a:noFill/>
                  </a:rPr>
                  <a:t> </a:t>
                </a:r>
              </a:p>
            </p:txBody>
          </p:sp>
        </mc:Fallback>
      </mc:AlternateContent>
      <p:sp>
        <p:nvSpPr>
          <p:cNvPr id="10" name="TextBox 9"/>
          <p:cNvSpPr txBox="1"/>
          <p:nvPr/>
        </p:nvSpPr>
        <p:spPr>
          <a:xfrm>
            <a:off x="1037869" y="1348083"/>
            <a:ext cx="6851879"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Consider a system consisting of a number of particles (A, B, … )</a:t>
            </a:r>
          </a:p>
        </p:txBody>
      </p:sp>
      <p:sp>
        <p:nvSpPr>
          <p:cNvPr id="11" name="TextBox 10"/>
          <p:cNvSpPr txBox="1"/>
          <p:nvPr/>
        </p:nvSpPr>
        <p:spPr>
          <a:xfrm>
            <a:off x="326396" y="2518969"/>
            <a:ext cx="8460646" cy="738664"/>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Internal Forces</a:t>
            </a:r>
            <a:r>
              <a:rPr lang="en-US" sz="1800" b="0" dirty="0">
                <a:solidFill>
                  <a:prstClr val="black"/>
                </a:solidFill>
                <a:cs typeface="Times New Roman" panose="02020603050405020304" pitchFamily="18" charset="0"/>
              </a:rPr>
              <a:t>: Forces acting on particles in the system by particles in the system.</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Net Internal Force: the sum of the internal forces, which must be zero.</a:t>
            </a:r>
          </a:p>
        </p:txBody>
      </p:sp>
      <p:sp>
        <p:nvSpPr>
          <p:cNvPr id="12" name="TextBox 11"/>
          <p:cNvSpPr txBox="1"/>
          <p:nvPr/>
        </p:nvSpPr>
        <p:spPr>
          <a:xfrm>
            <a:off x="326395" y="5183779"/>
            <a:ext cx="8460646" cy="64633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Examples 8.3 and 8.4 on page 226</a:t>
            </a:r>
          </a:p>
          <a:p>
            <a:pPr defTabSz="685800" fontAlgn="auto">
              <a:spcBef>
                <a:spcPts val="0"/>
              </a:spcBef>
              <a:spcAft>
                <a:spcPts val="0"/>
              </a:spcAft>
            </a:pPr>
            <a:r>
              <a:rPr lang="en-US" sz="1800" b="0" dirty="0">
                <a:solidFill>
                  <a:prstClr val="black"/>
                </a:solidFill>
                <a:cs typeface="Times New Roman" panose="02020603050405020304" pitchFamily="18" charset="0"/>
              </a:rPr>
              <a:t>Example 8.5 on page 227</a:t>
            </a:r>
          </a:p>
        </p:txBody>
      </p:sp>
      <p:sp>
        <p:nvSpPr>
          <p:cNvPr id="2" name="TextBox 1">
            <a:extLst>
              <a:ext uri="{FF2B5EF4-FFF2-40B4-BE49-F238E27FC236}">
                <a16:creationId xmlns:a16="http://schemas.microsoft.com/office/drawing/2014/main" id="{4D5416EA-E8A2-441B-A130-F52FF8F6915F}"/>
              </a:ext>
            </a:extLst>
          </p:cNvPr>
          <p:cNvSpPr txBox="1"/>
          <p:nvPr/>
        </p:nvSpPr>
        <p:spPr>
          <a:xfrm>
            <a:off x="6168855" y="6400800"/>
            <a:ext cx="2430965" cy="338554"/>
          </a:xfrm>
          <a:prstGeom prst="rect">
            <a:avLst/>
          </a:prstGeom>
          <a:noFill/>
        </p:spPr>
        <p:txBody>
          <a:bodyPr wrap="square" rtlCol="0">
            <a:spAutoFit/>
          </a:bodyPr>
          <a:lstStyle/>
          <a:p>
            <a:r>
              <a:rPr lang="en-US" sz="1600" b="0" dirty="0"/>
              <a:t>Courtesy of Wenhao Wu</a:t>
            </a:r>
          </a:p>
        </p:txBody>
      </p:sp>
    </p:spTree>
    <p:extLst>
      <p:ext uri="{BB962C8B-B14F-4D97-AF65-F5344CB8AC3E}">
        <p14:creationId xmlns:p14="http://schemas.microsoft.com/office/powerpoint/2010/main" val="42429609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95" y="2669077"/>
            <a:ext cx="4853763" cy="923330"/>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 For a shape with a simple symmetry, we can easily understand where the center of the object is. This is also the center of mass for the shape.</a:t>
            </a:r>
          </a:p>
        </p:txBody>
      </p:sp>
      <p:sp>
        <p:nvSpPr>
          <p:cNvPr id="4" name="TextBox 3"/>
          <p:cNvSpPr txBox="1"/>
          <p:nvPr/>
        </p:nvSpPr>
        <p:spPr>
          <a:xfrm>
            <a:off x="836629" y="689584"/>
            <a:ext cx="2830207" cy="461665"/>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b="0" dirty="0">
                <a:solidFill>
                  <a:srgbClr val="FF0000"/>
                </a:solidFill>
                <a:cs typeface="Times New Roman" panose="02020603050405020304" pitchFamily="18" charset="0"/>
              </a:rPr>
              <a:t>8.6	Center of Mass</a:t>
            </a:r>
          </a:p>
        </p:txBody>
      </p:sp>
      <p:grpSp>
        <p:nvGrpSpPr>
          <p:cNvPr id="6" name="Group 5"/>
          <p:cNvGrpSpPr/>
          <p:nvPr/>
        </p:nvGrpSpPr>
        <p:grpSpPr>
          <a:xfrm>
            <a:off x="5373318" y="1012750"/>
            <a:ext cx="3430014" cy="4700069"/>
            <a:chOff x="7164424" y="207333"/>
            <a:chExt cx="4573352" cy="626675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4424" y="207333"/>
              <a:ext cx="4573352" cy="6266759"/>
            </a:xfrm>
            <a:prstGeom prst="rect">
              <a:avLst/>
            </a:prstGeom>
          </p:spPr>
        </p:pic>
        <p:sp>
          <p:nvSpPr>
            <p:cNvPr id="5" name="Rectangle 4"/>
            <p:cNvSpPr/>
            <p:nvPr/>
          </p:nvSpPr>
          <p:spPr>
            <a:xfrm>
              <a:off x="7164424" y="6267576"/>
              <a:ext cx="1168122" cy="20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grpSp>
    </p:spTree>
    <p:extLst>
      <p:ext uri="{BB962C8B-B14F-4D97-AF65-F5344CB8AC3E}">
        <p14:creationId xmlns:p14="http://schemas.microsoft.com/office/powerpoint/2010/main" val="36260905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8037" y="1674410"/>
                <a:ext cx="5789428" cy="3759106"/>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Center of Mass Position</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General definition of the center of mass position:</a:t>
                </a:r>
              </a:p>
              <a:p>
                <a:pPr defTabSz="685800" fontAlgn="auto">
                  <a:spcBef>
                    <a:spcPts val="0"/>
                  </a:spcBef>
                  <a:spcAft>
                    <a:spcPts val="0"/>
                  </a:spcAft>
                </a:pPr>
                <a:r>
                  <a:rPr lang="en-US" sz="18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Vector form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𝑟</m:t>
                            </m:r>
                          </m:e>
                        </m:acc>
                      </m:e>
                      <m:sub>
                        <m:r>
                          <a:rPr lang="en-US" b="0" i="1">
                            <a:solidFill>
                              <a:prstClr val="black"/>
                            </a:solidFill>
                            <a:latin typeface="Cambria Math" panose="02040503050406030204" pitchFamily="18" charset="0"/>
                            <a:cs typeface="Times New Roman" panose="02020603050405020304" pitchFamily="18" charset="0"/>
                          </a:rPr>
                          <m:t>𝑐𝑚</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𝑟</m:t>
                                </m:r>
                              </m:e>
                            </m:acc>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𝑟</m:t>
                                </m:r>
                              </m:e>
                            </m:acc>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𝑟</m:t>
                                </m:r>
                              </m:e>
                            </m:acc>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den>
                    </m:f>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Component form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𝑐𝑚</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den>
                    </m:f>
                  </m:oMath>
                </a14:m>
                <a:endParaRPr lang="en-US" b="0" dirty="0">
                  <a:solidFill>
                    <a:prstClr val="black"/>
                  </a:solidFill>
                  <a:cs typeface="Times New Roman" panose="02020603050405020304" pitchFamily="18" charset="0"/>
                </a:endParaRPr>
              </a:p>
              <a:p>
                <a:pPr defTabSz="685800" fontAlgn="auto">
                  <a:spcBef>
                    <a:spcPts val="0"/>
                  </a:spcBef>
                  <a:spcAft>
                    <a:spcPts val="0"/>
                  </a:spcAft>
                </a:pPr>
                <a:endParaRPr lang="en-US" b="0" dirty="0">
                  <a:solidFill>
                    <a:prstClr val="black"/>
                  </a:solidFill>
                  <a:cs typeface="Times New Roman" panose="02020603050405020304" pitchFamily="18" charset="0"/>
                </a:endParaRPr>
              </a:p>
              <a:p>
                <a:pPr defTabSz="685800" fontAlgn="auto">
                  <a:spcBef>
                    <a:spcPts val="0"/>
                  </a:spcBef>
                  <a:spcAft>
                    <a:spcPts val="0"/>
                  </a:spcAft>
                </a:pPr>
                <a:r>
                  <a:rPr lang="en-US" b="0" dirty="0">
                    <a:solidFill>
                      <a:prstClr val="black"/>
                    </a:solidFill>
                    <a:cs typeface="Times New Roman" panose="02020603050405020304" pitchFamily="18" charset="0"/>
                  </a:rPr>
                  <a:t>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𝑦</m:t>
                        </m:r>
                      </m:e>
                      <m:sub>
                        <m:r>
                          <a:rPr lang="en-US" b="0" i="1">
                            <a:solidFill>
                              <a:prstClr val="black"/>
                            </a:solidFill>
                            <a:latin typeface="Cambria Math" panose="02040503050406030204" pitchFamily="18" charset="0"/>
                            <a:cs typeface="Times New Roman" panose="02020603050405020304" pitchFamily="18" charset="0"/>
                          </a:rPr>
                          <m:t>𝑐𝑚</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𝑦</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𝑦</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𝑦</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den>
                    </m:f>
                  </m:oMath>
                </a14:m>
                <a:endParaRPr lang="en-US" b="0" dirty="0">
                  <a:solidFill>
                    <a:prstClr val="black"/>
                  </a:solidFill>
                  <a:cs typeface="Times New Roman" panose="02020603050405020304" pitchFamily="18" charset="0"/>
                </a:endParaRPr>
              </a:p>
              <a:p>
                <a:pPr defTabSz="685800" fontAlgn="auto">
                  <a:spcBef>
                    <a:spcPts val="0"/>
                  </a:spcBef>
                  <a:spcAft>
                    <a:spcPts val="0"/>
                  </a:spcAft>
                </a:pPr>
                <a:endParaRPr lang="en-US" b="0" dirty="0">
                  <a:solidFill>
                    <a:prstClr val="black"/>
                  </a:solidFill>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8037" y="1674410"/>
                <a:ext cx="5789428" cy="3759106"/>
              </a:xfrm>
              <a:prstGeom prst="rect">
                <a:avLst/>
              </a:prstGeom>
              <a:blipFill>
                <a:blip r:embed="rId2"/>
                <a:stretch>
                  <a:fillRect l="-840" t="-809"/>
                </a:stretch>
              </a:blipFill>
              <a:ln>
                <a:solidFill>
                  <a:schemeClr val="tx1"/>
                </a:solidFill>
              </a:ln>
            </p:spPr>
            <p:txBody>
              <a:bodyPr/>
              <a:lstStyle/>
              <a:p>
                <a:r>
                  <a:rPr lang="en-US">
                    <a:noFill/>
                  </a:rPr>
                  <a:t> </a:t>
                </a:r>
              </a:p>
            </p:txBody>
          </p:sp>
        </mc:Fallback>
      </mc:AlternateContent>
      <p:grpSp>
        <p:nvGrpSpPr>
          <p:cNvPr id="25" name="Group 24"/>
          <p:cNvGrpSpPr/>
          <p:nvPr/>
        </p:nvGrpSpPr>
        <p:grpSpPr>
          <a:xfrm>
            <a:off x="6081965" y="2202065"/>
            <a:ext cx="2970493" cy="2275031"/>
            <a:chOff x="8018909" y="283263"/>
            <a:chExt cx="3960657" cy="3033375"/>
          </a:xfrm>
        </p:grpSpPr>
        <p:cxnSp>
          <p:nvCxnSpPr>
            <p:cNvPr id="6" name="Straight Arrow Connector 5"/>
            <p:cNvCxnSpPr/>
            <p:nvPr/>
          </p:nvCxnSpPr>
          <p:spPr>
            <a:xfrm>
              <a:off x="8205377" y="2373806"/>
              <a:ext cx="3712101" cy="0"/>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8722125" y="397824"/>
              <a:ext cx="24222" cy="2918814"/>
            </a:xfrm>
            <a:prstGeom prst="straightConnector1">
              <a:avLst/>
            </a:prstGeom>
            <a:ln w="381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96555" y="2383557"/>
              <a:ext cx="383011" cy="492443"/>
            </a:xfrm>
            <a:prstGeom prst="rect">
              <a:avLst/>
            </a:prstGeom>
            <a:noFill/>
          </p:spPr>
          <p:txBody>
            <a:bodyPr wrap="none" rtlCol="0">
              <a:spAutoFit/>
            </a:bodyPr>
            <a:lstStyle/>
            <a:p>
              <a:pPr defTabSz="685800" fontAlgn="auto">
                <a:spcBef>
                  <a:spcPts val="0"/>
                </a:spcBef>
                <a:spcAft>
                  <a:spcPts val="0"/>
                </a:spcAft>
              </a:pPr>
              <a:r>
                <a:rPr lang="en-US" sz="1800" b="0" i="1" dirty="0">
                  <a:solidFill>
                    <a:prstClr val="black"/>
                  </a:solidFill>
                  <a:cs typeface="Times New Roman" panose="02020603050405020304" pitchFamily="18" charset="0"/>
                </a:rPr>
                <a:t>x</a:t>
              </a:r>
            </a:p>
          </p:txBody>
        </p:sp>
        <p:sp>
          <p:nvSpPr>
            <p:cNvPr id="11" name="TextBox 10"/>
            <p:cNvSpPr txBox="1"/>
            <p:nvPr/>
          </p:nvSpPr>
          <p:spPr>
            <a:xfrm>
              <a:off x="8303290" y="283263"/>
              <a:ext cx="383011" cy="492443"/>
            </a:xfrm>
            <a:prstGeom prst="rect">
              <a:avLst/>
            </a:prstGeom>
            <a:noFill/>
          </p:spPr>
          <p:txBody>
            <a:bodyPr wrap="none" rtlCol="0">
              <a:spAutoFit/>
            </a:bodyPr>
            <a:lstStyle/>
            <a:p>
              <a:pPr defTabSz="685800" fontAlgn="auto">
                <a:spcBef>
                  <a:spcPts val="0"/>
                </a:spcBef>
                <a:spcAft>
                  <a:spcPts val="0"/>
                </a:spcAft>
              </a:pPr>
              <a:r>
                <a:rPr lang="en-US" sz="1800" b="0" i="1" dirty="0">
                  <a:solidFill>
                    <a:prstClr val="black"/>
                  </a:solidFill>
                  <a:cs typeface="Times New Roman" panose="02020603050405020304" pitchFamily="18" charset="0"/>
                </a:rPr>
                <a:t>y</a:t>
              </a:r>
            </a:p>
          </p:txBody>
        </p:sp>
        <p:sp>
          <p:nvSpPr>
            <p:cNvPr id="12" name="TextBox 11"/>
            <p:cNvSpPr txBox="1"/>
            <p:nvPr/>
          </p:nvSpPr>
          <p:spPr>
            <a:xfrm>
              <a:off x="8352246" y="2281621"/>
              <a:ext cx="353929" cy="492443"/>
            </a:xfrm>
            <a:prstGeom prst="rect">
              <a:avLst/>
            </a:prstGeom>
            <a:noFill/>
          </p:spPr>
          <p:txBody>
            <a:bodyPr wrap="square" rtlCol="0">
              <a:spAutoFit/>
            </a:bodyPr>
            <a:lstStyle/>
            <a:p>
              <a:pPr defTabSz="685800" fontAlgn="auto">
                <a:spcBef>
                  <a:spcPts val="0"/>
                </a:spcBef>
                <a:spcAft>
                  <a:spcPts val="0"/>
                </a:spcAft>
              </a:pPr>
              <a:r>
                <a:rPr lang="en-US" sz="1800" b="0" i="1" dirty="0">
                  <a:solidFill>
                    <a:prstClr val="black"/>
                  </a:solidFill>
                  <a:cs typeface="Times New Roman" panose="02020603050405020304" pitchFamily="18" charset="0"/>
                </a:rPr>
                <a:t>o</a:t>
              </a:r>
            </a:p>
          </p:txBody>
        </p:sp>
        <p:sp>
          <p:nvSpPr>
            <p:cNvPr id="3" name="Oval 2"/>
            <p:cNvSpPr/>
            <p:nvPr/>
          </p:nvSpPr>
          <p:spPr>
            <a:xfrm>
              <a:off x="8287341" y="998355"/>
              <a:ext cx="104198" cy="1275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
          <p:nvSpPr>
            <p:cNvPr id="9" name="Oval 8"/>
            <p:cNvSpPr/>
            <p:nvPr/>
          </p:nvSpPr>
          <p:spPr>
            <a:xfrm>
              <a:off x="9989647" y="2842432"/>
              <a:ext cx="104198" cy="1275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
          <p:nvSpPr>
            <p:cNvPr id="13" name="Oval 12"/>
            <p:cNvSpPr/>
            <p:nvPr/>
          </p:nvSpPr>
          <p:spPr>
            <a:xfrm>
              <a:off x="10409632" y="1385768"/>
              <a:ext cx="104198" cy="12759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cxnSp>
          <p:nvCxnSpPr>
            <p:cNvPr id="5" name="Straight Arrow Connector 4"/>
            <p:cNvCxnSpPr>
              <a:endCxn id="13" idx="2"/>
            </p:cNvCxnSpPr>
            <p:nvPr/>
          </p:nvCxnSpPr>
          <p:spPr>
            <a:xfrm flipV="1">
              <a:off x="8746347" y="1449568"/>
              <a:ext cx="1663285" cy="924239"/>
            </a:xfrm>
            <a:prstGeom prst="straightConnector1">
              <a:avLst/>
            </a:prstGeom>
            <a:ln w="38100">
              <a:solidFill>
                <a:srgbClr val="FF33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3" idx="5"/>
            </p:cNvCxnSpPr>
            <p:nvPr/>
          </p:nvCxnSpPr>
          <p:spPr>
            <a:xfrm flipH="1" flipV="1">
              <a:off x="8376280" y="1107268"/>
              <a:ext cx="354118" cy="1256789"/>
            </a:xfrm>
            <a:prstGeom prst="straightConnector1">
              <a:avLst/>
            </a:prstGeom>
            <a:ln w="38100">
              <a:solidFill>
                <a:srgbClr val="FF33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722125" y="2388864"/>
              <a:ext cx="1299061" cy="517367"/>
            </a:xfrm>
            <a:prstGeom prst="straightConnector1">
              <a:avLst/>
            </a:prstGeom>
            <a:ln w="38100">
              <a:solidFill>
                <a:srgbClr val="FF3300"/>
              </a:solidFill>
              <a:tailEnd type="stealth"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9440889" y="1251088"/>
                  <a:ext cx="611372" cy="492443"/>
                </a:xfrm>
                <a:prstGeom prst="rect">
                  <a:avLst/>
                </a:prstGeom>
                <a:noFill/>
              </p:spPr>
              <p:txBody>
                <a:bodyPr wrap="square" rtlCol="0">
                  <a:spAutoFit/>
                </a:bodyPr>
                <a:lstStyle/>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rPr>
                            </m:ctrlPr>
                          </m:sSubPr>
                          <m:e>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𝑟</m:t>
                                </m:r>
                              </m:e>
                            </m:acc>
                          </m:e>
                          <m:sub>
                            <m:r>
                              <a:rPr lang="en-US" sz="1800" b="0" i="1">
                                <a:solidFill>
                                  <a:prstClr val="black"/>
                                </a:solidFill>
                                <a:latin typeface="Cambria Math" panose="02040503050406030204" pitchFamily="18" charset="0"/>
                              </a:rPr>
                              <m:t>𝐴</m:t>
                            </m:r>
                          </m:sub>
                        </m:sSub>
                      </m:oMath>
                    </m:oMathPara>
                  </a14:m>
                  <a:endParaRPr lang="en-US" sz="1800" b="0" dirty="0">
                    <a:solidFill>
                      <a:prstClr val="black"/>
                    </a:solidFill>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440889" y="1251088"/>
                  <a:ext cx="611372" cy="492443"/>
                </a:xfrm>
                <a:prstGeom prst="rect">
                  <a:avLst/>
                </a:prstGeom>
                <a:blipFill>
                  <a:blip r:embed="rId3"/>
                  <a:stretch>
                    <a:fillRect t="-4918" r="-1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099046" y="2611599"/>
                  <a:ext cx="611372" cy="492443"/>
                </a:xfrm>
                <a:prstGeom prst="rect">
                  <a:avLst/>
                </a:prstGeom>
                <a:noFill/>
              </p:spPr>
              <p:txBody>
                <a:bodyPr wrap="square" rtlCol="0">
                  <a:spAutoFit/>
                </a:bodyPr>
                <a:lstStyle/>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rPr>
                            </m:ctrlPr>
                          </m:sSubPr>
                          <m:e>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𝑟</m:t>
                                </m:r>
                              </m:e>
                            </m:acc>
                          </m:e>
                          <m:sub>
                            <m:r>
                              <a:rPr lang="en-US" sz="1800" b="0" i="1">
                                <a:solidFill>
                                  <a:prstClr val="black"/>
                                </a:solidFill>
                                <a:latin typeface="Cambria Math" panose="02040503050406030204" pitchFamily="18" charset="0"/>
                              </a:rPr>
                              <m:t>𝐵</m:t>
                            </m:r>
                          </m:sub>
                        </m:sSub>
                      </m:oMath>
                    </m:oMathPara>
                  </a14:m>
                  <a:endParaRPr lang="en-US" sz="1800" b="0" dirty="0">
                    <a:solidFill>
                      <a:prstClr val="black"/>
                    </a:solidFill>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099046" y="2611599"/>
                  <a:ext cx="611372" cy="492443"/>
                </a:xfrm>
                <a:prstGeom prst="rect">
                  <a:avLst/>
                </a:prstGeom>
                <a:blipFill>
                  <a:blip r:embed="rId4"/>
                  <a:stretch>
                    <a:fillRect t="-5000" r="-9333"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018909" y="1450022"/>
                  <a:ext cx="611372" cy="492443"/>
                </a:xfrm>
                <a:prstGeom prst="rect">
                  <a:avLst/>
                </a:prstGeom>
                <a:noFill/>
              </p:spPr>
              <p:txBody>
                <a:bodyPr wrap="square" rtlCol="0">
                  <a:spAutoFit/>
                </a:bodyPr>
                <a:lstStyle/>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rPr>
                            </m:ctrlPr>
                          </m:sSubPr>
                          <m:e>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𝑟</m:t>
                                </m:r>
                              </m:e>
                            </m:acc>
                          </m:e>
                          <m:sub>
                            <m:r>
                              <a:rPr lang="en-US" sz="1800" b="0" i="1">
                                <a:solidFill>
                                  <a:prstClr val="black"/>
                                </a:solidFill>
                                <a:latin typeface="Cambria Math" panose="02040503050406030204" pitchFamily="18" charset="0"/>
                              </a:rPr>
                              <m:t>𝐶</m:t>
                            </m:r>
                          </m:sub>
                        </m:sSub>
                      </m:oMath>
                    </m:oMathPara>
                  </a14:m>
                  <a:endParaRPr lang="en-US" sz="1800" b="0" dirty="0">
                    <a:solidFill>
                      <a:prstClr val="black"/>
                    </a:solidFill>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018909" y="1450022"/>
                  <a:ext cx="611372" cy="492443"/>
                </a:xfrm>
                <a:prstGeom prst="rect">
                  <a:avLst/>
                </a:prstGeom>
                <a:blipFill>
                  <a:blip r:embed="rId5"/>
                  <a:stretch>
                    <a:fillRect t="-5000" r="-10667" b="-1667"/>
                  </a:stretch>
                </a:blipFill>
              </p:spPr>
              <p:txBody>
                <a:bodyPr/>
                <a:lstStyle/>
                <a:p>
                  <a:r>
                    <a:rPr lang="en-US">
                      <a:noFill/>
                    </a:rPr>
                    <a:t> </a:t>
                  </a:r>
                </a:p>
              </p:txBody>
            </p:sp>
          </mc:Fallback>
        </mc:AlternateContent>
      </p:grpSp>
    </p:spTree>
    <p:extLst>
      <p:ext uri="{BB962C8B-B14F-4D97-AF65-F5344CB8AC3E}">
        <p14:creationId xmlns:p14="http://schemas.microsoft.com/office/powerpoint/2010/main" val="32197628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3751" y="1112214"/>
                <a:ext cx="6271243" cy="2369623"/>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Center of Mass Velocity</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Vector form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acc>
                          <m:accPr>
                            <m:chr m:val="⃑"/>
                            <m:ctrlPr>
                              <a:rPr lang="en-US" sz="2100" b="0" i="1">
                                <a:solidFill>
                                  <a:prstClr val="black"/>
                                </a:solidFill>
                                <a:latin typeface="Cambria Math" panose="02040503050406030204" pitchFamily="18" charset="0"/>
                                <a:cs typeface="Times New Roman" panose="02020603050405020304" pitchFamily="18" charset="0"/>
                              </a:rPr>
                            </m:ctrlPr>
                          </m:accPr>
                          <m:e>
                            <m:r>
                              <a:rPr lang="en-US" sz="2100" b="0" i="1">
                                <a:solidFill>
                                  <a:prstClr val="black"/>
                                </a:solidFill>
                                <a:latin typeface="Cambria Math" panose="02040503050406030204" pitchFamily="18" charset="0"/>
                                <a:cs typeface="Times New Roman" panose="02020603050405020304" pitchFamily="18" charset="0"/>
                              </a:rPr>
                              <m:t>𝑣</m:t>
                            </m:r>
                          </m:e>
                        </m:acc>
                      </m:e>
                      <m:sub>
                        <m:r>
                          <a:rPr lang="en-US" sz="2100" b="0" i="1">
                            <a:solidFill>
                              <a:prstClr val="black"/>
                            </a:solidFill>
                            <a:latin typeface="Cambria Math" panose="02040503050406030204" pitchFamily="18" charset="0"/>
                            <a:cs typeface="Times New Roman" panose="02020603050405020304" pitchFamily="18" charset="0"/>
                          </a:rPr>
                          <m:t>𝑐𝑚</m:t>
                        </m:r>
                      </m:sub>
                    </m:sSub>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sSub>
                          <m:sSubPr>
                            <m:ctrlPr>
                              <a:rPr lang="en-US" sz="2100" b="0" i="1">
                                <a:solidFill>
                                  <a:prstClr val="black"/>
                                </a:solidFill>
                                <a:latin typeface="Cambria Math" panose="02040503050406030204" pitchFamily="18" charset="0"/>
                                <a:cs typeface="Times New Roman" panose="02020603050405020304" pitchFamily="18" charset="0"/>
                              </a:rPr>
                            </m:ctrlPr>
                          </m:sSubPr>
                          <m:e>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acc>
                              <m:accPr>
                                <m:chr m:val="⃑"/>
                                <m:ctrlPr>
                                  <a:rPr lang="en-US" sz="2100" b="0" i="1">
                                    <a:solidFill>
                                      <a:prstClr val="black"/>
                                    </a:solidFill>
                                    <a:latin typeface="Cambria Math" panose="02040503050406030204" pitchFamily="18" charset="0"/>
                                    <a:cs typeface="Times New Roman" panose="02020603050405020304" pitchFamily="18" charset="0"/>
                                  </a:rPr>
                                </m:ctrlPr>
                              </m:accPr>
                              <m:e>
                                <m:r>
                                  <a:rPr lang="en-US" sz="2100" b="0" i="1">
                                    <a:solidFill>
                                      <a:prstClr val="black"/>
                                    </a:solidFill>
                                    <a:latin typeface="Cambria Math" panose="02040503050406030204" pitchFamily="18" charset="0"/>
                                    <a:cs typeface="Times New Roman" panose="02020603050405020304" pitchFamily="18" charset="0"/>
                                  </a:rPr>
                                  <m:t>𝑣</m:t>
                                </m:r>
                              </m:e>
                            </m:acc>
                          </m:e>
                          <m:sub>
                            <m:r>
                              <a:rPr lang="en-US" sz="2100" b="0" i="1">
                                <a:solidFill>
                                  <a:prstClr val="black"/>
                                </a:solidFill>
                                <a:latin typeface="Cambria Math" panose="02040503050406030204" pitchFamily="18" charset="0"/>
                                <a:cs typeface="Times New Roman" panose="02020603050405020304" pitchFamily="18" charset="0"/>
                              </a:rPr>
                              <m:t>𝐴</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acc>
                              <m:accPr>
                                <m:chr m:val="⃑"/>
                                <m:ctrlPr>
                                  <a:rPr lang="en-US" sz="2100" b="0" i="1">
                                    <a:solidFill>
                                      <a:prstClr val="black"/>
                                    </a:solidFill>
                                    <a:latin typeface="Cambria Math" panose="02040503050406030204" pitchFamily="18" charset="0"/>
                                    <a:cs typeface="Times New Roman" panose="02020603050405020304" pitchFamily="18" charset="0"/>
                                  </a:rPr>
                                </m:ctrlPr>
                              </m:accPr>
                              <m:e>
                                <m:r>
                                  <a:rPr lang="en-US" sz="2100" b="0" i="1">
                                    <a:solidFill>
                                      <a:prstClr val="black"/>
                                    </a:solidFill>
                                    <a:latin typeface="Cambria Math" panose="02040503050406030204" pitchFamily="18" charset="0"/>
                                    <a:cs typeface="Times New Roman" panose="02020603050405020304" pitchFamily="18" charset="0"/>
                                  </a:rPr>
                                  <m:t>𝑣</m:t>
                                </m:r>
                              </m:e>
                            </m:acc>
                          </m:e>
                          <m:sub>
                            <m:r>
                              <a:rPr lang="en-US" sz="2100" b="0" i="1">
                                <a:solidFill>
                                  <a:prstClr val="black"/>
                                </a:solidFill>
                                <a:latin typeface="Cambria Math" panose="02040503050406030204" pitchFamily="18" charset="0"/>
                                <a:cs typeface="Times New Roman" panose="02020603050405020304" pitchFamily="18" charset="0"/>
                              </a:rPr>
                              <m:t>𝐵</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acc>
                              <m:accPr>
                                <m:chr m:val="⃑"/>
                                <m:ctrlPr>
                                  <a:rPr lang="en-US" sz="2100" b="0" i="1">
                                    <a:solidFill>
                                      <a:prstClr val="black"/>
                                    </a:solidFill>
                                    <a:latin typeface="Cambria Math" panose="02040503050406030204" pitchFamily="18" charset="0"/>
                                    <a:cs typeface="Times New Roman" panose="02020603050405020304" pitchFamily="18" charset="0"/>
                                  </a:rPr>
                                </m:ctrlPr>
                              </m:accPr>
                              <m:e>
                                <m:r>
                                  <a:rPr lang="en-US" sz="2100" b="0" i="1">
                                    <a:solidFill>
                                      <a:prstClr val="black"/>
                                    </a:solidFill>
                                    <a:latin typeface="Cambria Math" panose="02040503050406030204" pitchFamily="18" charset="0"/>
                                    <a:cs typeface="Times New Roman" panose="02020603050405020304" pitchFamily="18" charset="0"/>
                                  </a:rPr>
                                  <m:t>𝑣</m:t>
                                </m:r>
                              </m:e>
                            </m:acc>
                          </m:e>
                          <m:sub>
                            <m:r>
                              <a:rPr lang="en-US" sz="2100" b="0" i="1">
                                <a:solidFill>
                                  <a:prstClr val="black"/>
                                </a:solidFill>
                                <a:latin typeface="Cambria Math" panose="02040503050406030204" pitchFamily="18" charset="0"/>
                                <a:cs typeface="Times New Roman" panose="02020603050405020304" pitchFamily="18" charset="0"/>
                              </a:rPr>
                              <m:t>𝐶</m:t>
                            </m:r>
                          </m:sub>
                        </m:sSub>
                        <m:r>
                          <a:rPr lang="en-US" sz="2100" b="0" i="1">
                            <a:solidFill>
                              <a:prstClr val="black"/>
                            </a:solidFill>
                            <a:latin typeface="Cambria Math" panose="02040503050406030204" pitchFamily="18" charset="0"/>
                            <a:cs typeface="Times New Roman" panose="02020603050405020304" pitchFamily="18" charset="0"/>
                          </a:rPr>
                          <m:t>+…</m:t>
                        </m:r>
                      </m:num>
                      <m:den>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r>
                          <a:rPr lang="en-US" sz="2100" b="0" i="1">
                            <a:solidFill>
                              <a:prstClr val="black"/>
                            </a:solidFill>
                            <a:latin typeface="Cambria Math" panose="02040503050406030204" pitchFamily="18" charset="0"/>
                            <a:cs typeface="Times New Roman" panose="02020603050405020304" pitchFamily="18" charset="0"/>
                          </a:rPr>
                          <m:t>+…</m:t>
                        </m:r>
                      </m:den>
                    </m:f>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Component form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𝑐𝑚</m:t>
                        </m:r>
                      </m:sub>
                    </m:sSub>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𝐴</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𝐵</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𝐶</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num>
                      <m:den>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r>
                          <a:rPr lang="en-US" sz="2100" b="0" i="1">
                            <a:solidFill>
                              <a:prstClr val="black"/>
                            </a:solidFill>
                            <a:latin typeface="Cambria Math" panose="02040503050406030204" pitchFamily="18" charset="0"/>
                            <a:cs typeface="Times New Roman" panose="02020603050405020304" pitchFamily="18" charset="0"/>
                          </a:rPr>
                          <m:t>+…</m:t>
                        </m:r>
                      </m:den>
                    </m:f>
                  </m:oMath>
                </a14:m>
                <a:endParaRPr lang="en-US" sz="21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b="0" dirty="0">
                    <a:solidFill>
                      <a:prstClr val="black"/>
                    </a:solidFill>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𝑐𝑚</m:t>
                        </m:r>
                      </m:sub>
                    </m:sSub>
                    <m:r>
                      <a:rPr lang="en-US" sz="2100" b="0" i="1">
                        <a:solidFill>
                          <a:prstClr val="black"/>
                        </a:solidFill>
                        <a:latin typeface="Cambria Math" panose="02040503050406030204" pitchFamily="18" charset="0"/>
                        <a:cs typeface="Times New Roman" panose="02020603050405020304" pitchFamily="18" charset="0"/>
                      </a:rPr>
                      <m:t>=</m:t>
                    </m:r>
                    <m:f>
                      <m:fPr>
                        <m:ctrlPr>
                          <a:rPr lang="en-US" sz="2100" b="0" i="1">
                            <a:solidFill>
                              <a:prstClr val="black"/>
                            </a:solidFill>
                            <a:latin typeface="Cambria Math" panose="02040503050406030204" pitchFamily="18" charset="0"/>
                            <a:cs typeface="Times New Roman" panose="02020603050405020304" pitchFamily="18" charset="0"/>
                          </a:rPr>
                        </m:ctrlPr>
                      </m:fPr>
                      <m:num>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𝐴</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𝑦</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𝐵</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𝑦</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𝐶</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𝑦</m:t>
                            </m:r>
                          </m:sub>
                        </m:sSub>
                        <m:r>
                          <a:rPr lang="en-US" sz="2100" b="0" i="1">
                            <a:solidFill>
                              <a:prstClr val="black"/>
                            </a:solidFill>
                            <a:latin typeface="Cambria Math" panose="02040503050406030204" pitchFamily="18" charset="0"/>
                            <a:cs typeface="Times New Roman" panose="02020603050405020304" pitchFamily="18" charset="0"/>
                          </a:rPr>
                          <m:t>+…</m:t>
                        </m:r>
                      </m:num>
                      <m:den>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𝐴</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𝐵</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𝐶</m:t>
                            </m:r>
                          </m:sub>
                        </m:sSub>
                        <m:r>
                          <a:rPr lang="en-US" sz="2100" b="0" i="1">
                            <a:solidFill>
                              <a:prstClr val="black"/>
                            </a:solidFill>
                            <a:latin typeface="Cambria Math" panose="02040503050406030204" pitchFamily="18" charset="0"/>
                            <a:cs typeface="Times New Roman" panose="02020603050405020304" pitchFamily="18" charset="0"/>
                          </a:rPr>
                          <m:t>+…</m:t>
                        </m:r>
                      </m:den>
                    </m:f>
                  </m:oMath>
                </a14:m>
                <a:endParaRPr lang="en-US" sz="2100" b="0" dirty="0">
                  <a:solidFill>
                    <a:prstClr val="black"/>
                  </a:solidFill>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3751" y="1112214"/>
                <a:ext cx="6271243" cy="2369623"/>
              </a:xfrm>
              <a:prstGeom prst="rect">
                <a:avLst/>
              </a:prstGeom>
              <a:blipFill>
                <a:blip r:embed="rId2"/>
                <a:stretch>
                  <a:fillRect l="-776" t="-102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523750" y="3830161"/>
                <a:ext cx="6271244" cy="1865895"/>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srgbClr val="FF0000"/>
                    </a:solidFill>
                    <a:cs typeface="Times New Roman" panose="02020603050405020304" pitchFamily="18" charset="0"/>
                  </a:rPr>
                  <a:t>Total Momentum of the System</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𝑃</m:t>
                        </m:r>
                      </m:e>
                    </m:acc>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𝐴</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𝐴</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𝐵</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𝐵</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𝐶</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𝐶</m:t>
                        </m:r>
                      </m:sub>
                    </m:sSub>
                    <m:r>
                      <a:rPr lang="en-US" sz="2100" b="0" i="1">
                        <a:solidFill>
                          <a:prstClr val="black"/>
                        </a:solidFill>
                        <a:latin typeface="Cambria Math" panose="02040503050406030204" pitchFamily="18" charset="0"/>
                      </a:rPr>
                      <m:t>+…</m:t>
                    </m:r>
                  </m:oMath>
                </a14:m>
                <a:endParaRPr lang="en-US" sz="2100" b="0" dirty="0">
                  <a:solidFill>
                    <a:prstClr val="black"/>
                  </a:solidFill>
                  <a:latin typeface="Calibri" panose="020F0502020204030204"/>
                </a:endParaRPr>
              </a:p>
              <a:p>
                <a:pPr defTabSz="685800" fontAlgn="auto">
                  <a:spcBef>
                    <a:spcPts val="0"/>
                  </a:spcBef>
                  <a:spcAft>
                    <a:spcPts val="0"/>
                  </a:spcAft>
                </a:pPr>
                <a:endParaRPr lang="en-US" sz="600" b="0" dirty="0">
                  <a:solidFill>
                    <a:prstClr val="black"/>
                  </a:solidFill>
                  <a:latin typeface="Calibri" panose="020F0502020204030204"/>
                </a:endParaRPr>
              </a:p>
              <a:p>
                <a:pPr defTabSz="685800" fontAlgn="auto">
                  <a:spcBef>
                    <a:spcPts val="0"/>
                  </a:spcBef>
                  <a:spcAft>
                    <a:spcPts val="0"/>
                  </a:spcAft>
                </a:pPr>
                <a:r>
                  <a:rPr lang="en-US" sz="2100" b="0" dirty="0">
                    <a:solidFill>
                      <a:prstClr val="black"/>
                    </a:solidFill>
                    <a:latin typeface="Calibri" panose="020F0502020204030204"/>
                  </a:rPr>
                  <a:t>	    </a:t>
                </a:r>
                <a14:m>
                  <m:oMath xmlns:m="http://schemas.openxmlformats.org/officeDocument/2006/math">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𝐴</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𝐵</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𝐶</m:t>
                        </m:r>
                      </m:sub>
                    </m:sSub>
                    <m:r>
                      <a:rPr lang="en-US" sz="2100" b="0" i="1">
                        <a:solidFill>
                          <a:prstClr val="black"/>
                        </a:solidFill>
                        <a:latin typeface="Cambria Math" panose="02040503050406030204" pitchFamily="18" charset="0"/>
                      </a:rPr>
                      <m:t>+…)</m:t>
                    </m:r>
                  </m:oMath>
                </a14:m>
                <a:r>
                  <a:rPr lang="en-US" sz="2100" b="0" dirty="0">
                    <a:solidFill>
                      <a:prstClr val="black"/>
                    </a:solidFill>
                    <a:latin typeface="Calibri" panose="020F0502020204030204"/>
                  </a:rPr>
                  <a:t> </a:t>
                </a:r>
                <a14:m>
                  <m:oMath xmlns:m="http://schemas.openxmlformats.org/officeDocument/2006/math">
                    <m:f>
                      <m:fPr>
                        <m:ctrlPr>
                          <a:rPr lang="en-US" sz="2100" b="0" i="1">
                            <a:solidFill>
                              <a:prstClr val="black"/>
                            </a:solidFill>
                            <a:latin typeface="Cambria Math" panose="02040503050406030204" pitchFamily="18" charset="0"/>
                          </a:rPr>
                        </m:ctrlPr>
                      </m:fPr>
                      <m:num>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𝐴</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𝐴</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𝐵</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𝐵</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𝐶</m:t>
                                </m:r>
                              </m:sub>
                            </m:sSub>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𝐶</m:t>
                            </m:r>
                          </m:sub>
                        </m:sSub>
                        <m:r>
                          <a:rPr lang="en-US" sz="2100" b="0" i="1">
                            <a:solidFill>
                              <a:prstClr val="black"/>
                            </a:solidFill>
                            <a:latin typeface="Cambria Math" panose="02040503050406030204" pitchFamily="18" charset="0"/>
                          </a:rPr>
                          <m:t>+…</m:t>
                        </m:r>
                      </m:num>
                      <m:den>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𝐴</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𝐵</m:t>
                            </m:r>
                          </m:sub>
                        </m:sSub>
                        <m:r>
                          <a:rPr lang="en-US" sz="2100" b="0" i="1">
                            <a:solidFill>
                              <a:prstClr val="black"/>
                            </a:solidFill>
                            <a:latin typeface="Cambria Math" panose="02040503050406030204" pitchFamily="18" charset="0"/>
                          </a:rPr>
                          <m:t>+</m:t>
                        </m:r>
                        <m:sSub>
                          <m:sSubPr>
                            <m:ctrlPr>
                              <a:rPr lang="en-US" sz="2100" b="0" i="1">
                                <a:solidFill>
                                  <a:prstClr val="black"/>
                                </a:solidFill>
                                <a:latin typeface="Cambria Math" panose="02040503050406030204" pitchFamily="18" charset="0"/>
                              </a:rPr>
                            </m:ctrlPr>
                          </m:sSubPr>
                          <m:e>
                            <m:r>
                              <a:rPr lang="en-US" sz="2100" b="0" i="1">
                                <a:solidFill>
                                  <a:prstClr val="black"/>
                                </a:solidFill>
                                <a:latin typeface="Cambria Math" panose="02040503050406030204" pitchFamily="18" charset="0"/>
                              </a:rPr>
                              <m:t>𝑚</m:t>
                            </m:r>
                          </m:e>
                          <m:sub>
                            <m:r>
                              <a:rPr lang="en-US" sz="2100" b="0" i="1">
                                <a:solidFill>
                                  <a:prstClr val="black"/>
                                </a:solidFill>
                                <a:latin typeface="Cambria Math" panose="02040503050406030204" pitchFamily="18" charset="0"/>
                              </a:rPr>
                              <m:t>𝐶</m:t>
                            </m:r>
                          </m:sub>
                        </m:sSub>
                        <m:r>
                          <a:rPr lang="en-US" sz="2100" b="0" i="1">
                            <a:solidFill>
                              <a:prstClr val="black"/>
                            </a:solidFill>
                            <a:latin typeface="Cambria Math" panose="02040503050406030204" pitchFamily="18" charset="0"/>
                          </a:rPr>
                          <m:t>+…</m:t>
                        </m:r>
                      </m:den>
                    </m:f>
                  </m:oMath>
                </a14:m>
                <a:endParaRPr lang="en-US" sz="2100" b="0" dirty="0">
                  <a:solidFill>
                    <a:prstClr val="black"/>
                  </a:solidFill>
                  <a:latin typeface="Calibri" panose="020F0502020204030204"/>
                </a:endParaRPr>
              </a:p>
              <a:p>
                <a:pPr defTabSz="685800" fontAlgn="auto">
                  <a:spcBef>
                    <a:spcPts val="0"/>
                  </a:spcBef>
                  <a:spcAft>
                    <a:spcPts val="0"/>
                  </a:spcAft>
                </a:pPr>
                <a:endParaRPr lang="en-US" sz="600" b="0" dirty="0">
                  <a:solidFill>
                    <a:prstClr val="black"/>
                  </a:solidFill>
                  <a:latin typeface="Calibri" panose="020F0502020204030204"/>
                </a:endParaRPr>
              </a:p>
              <a:p>
                <a:pPr defTabSz="685800" fontAlgn="auto">
                  <a:spcBef>
                    <a:spcPts val="0"/>
                  </a:spcBef>
                  <a:spcAft>
                    <a:spcPts val="0"/>
                  </a:spcAft>
                </a:pPr>
                <a:r>
                  <a:rPr lang="en-US" sz="2100" b="0" dirty="0">
                    <a:solidFill>
                      <a:prstClr val="black"/>
                    </a:solidFill>
                    <a:latin typeface="Calibri" panose="020F0502020204030204"/>
                  </a:rPr>
                  <a:t> 	    </a:t>
                </a:r>
                <a14:m>
                  <m:oMath xmlns:m="http://schemas.openxmlformats.org/officeDocument/2006/math">
                    <m:r>
                      <a:rPr lang="en-US" sz="2100" b="0" i="1">
                        <a:solidFill>
                          <a:prstClr val="black"/>
                        </a:solidFill>
                        <a:latin typeface="Cambria Math" panose="02040503050406030204" pitchFamily="18" charset="0"/>
                      </a:rPr>
                      <m:t>=</m:t>
                    </m:r>
                    <m:r>
                      <a:rPr lang="en-US" sz="2100" b="0" i="1">
                        <a:solidFill>
                          <a:prstClr val="black"/>
                        </a:solidFill>
                        <a:latin typeface="Cambria Math" panose="02040503050406030204" pitchFamily="18" charset="0"/>
                      </a:rPr>
                      <m:t>𝑀</m:t>
                    </m:r>
                    <m:sSub>
                      <m:sSubPr>
                        <m:ctrlPr>
                          <a:rPr lang="en-US" sz="2100" b="0" i="1">
                            <a:solidFill>
                              <a:prstClr val="black"/>
                            </a:solidFill>
                            <a:latin typeface="Cambria Math" panose="02040503050406030204" pitchFamily="18" charset="0"/>
                          </a:rPr>
                        </m:ctrlPr>
                      </m:sSubPr>
                      <m:e>
                        <m:acc>
                          <m:accPr>
                            <m:chr m:val="⃑"/>
                            <m:ctrlPr>
                              <a:rPr lang="en-US" sz="2100" b="0" i="1">
                                <a:solidFill>
                                  <a:prstClr val="black"/>
                                </a:solidFill>
                                <a:latin typeface="Cambria Math" panose="02040503050406030204" pitchFamily="18" charset="0"/>
                              </a:rPr>
                            </m:ctrlPr>
                          </m:accPr>
                          <m:e>
                            <m:r>
                              <a:rPr lang="en-US" sz="2100" b="0" i="1">
                                <a:solidFill>
                                  <a:prstClr val="black"/>
                                </a:solidFill>
                                <a:latin typeface="Cambria Math" panose="02040503050406030204" pitchFamily="18" charset="0"/>
                              </a:rPr>
                              <m:t>𝑣</m:t>
                            </m:r>
                          </m:e>
                        </m:acc>
                      </m:e>
                      <m:sub>
                        <m:r>
                          <a:rPr lang="en-US" sz="2100" b="0" i="1">
                            <a:solidFill>
                              <a:prstClr val="black"/>
                            </a:solidFill>
                            <a:latin typeface="Cambria Math" panose="02040503050406030204" pitchFamily="18" charset="0"/>
                          </a:rPr>
                          <m:t>𝑐𝑚</m:t>
                        </m:r>
                      </m:sub>
                    </m:sSub>
                  </m:oMath>
                </a14:m>
                <a:endParaRPr lang="en-US" sz="2100" b="0" dirty="0">
                  <a:solidFill>
                    <a:prstClr val="black"/>
                  </a:solidFill>
                  <a:cs typeface="Times New Roman" panose="02020603050405020304"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523750" y="3830161"/>
                <a:ext cx="6271244" cy="1865895"/>
              </a:xfrm>
              <a:prstGeom prst="rect">
                <a:avLst/>
              </a:prstGeom>
              <a:blipFill>
                <a:blip r:embed="rId3"/>
                <a:stretch>
                  <a:fillRect l="-776" t="-1299"/>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6A2DA166-E3CF-4EFE-BF8B-7E0DA5671BA6}"/>
              </a:ext>
            </a:extLst>
          </p:cNvPr>
          <p:cNvSpPr txBox="1"/>
          <p:nvPr/>
        </p:nvSpPr>
        <p:spPr>
          <a:xfrm>
            <a:off x="6530154" y="6454326"/>
            <a:ext cx="2216863"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2697487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CB41-E6EA-48AF-84F2-16E2B3CEE30F}"/>
              </a:ext>
            </a:extLst>
          </p:cNvPr>
          <p:cNvSpPr>
            <a:spLocks noGrp="1"/>
          </p:cNvSpPr>
          <p:nvPr>
            <p:ph type="title"/>
          </p:nvPr>
        </p:nvSpPr>
        <p:spPr>
          <a:xfrm>
            <a:off x="6655048" y="307140"/>
            <a:ext cx="1989656" cy="1307557"/>
          </a:xfrm>
        </p:spPr>
        <p:txBody>
          <a:bodyPr>
            <a:normAutofit/>
          </a:bodyPr>
          <a:lstStyle/>
          <a:p>
            <a:r>
              <a:rPr lang="en-US" sz="2400" dirty="0">
                <a:solidFill>
                  <a:srgbClr val="FF0000"/>
                </a:solidFill>
              </a:rPr>
              <a:t>Motion of center of mass</a:t>
            </a:r>
          </a:p>
        </p:txBody>
      </p:sp>
      <p:pic>
        <p:nvPicPr>
          <p:cNvPr id="4" name="Content Placeholder 3">
            <a:extLst>
              <a:ext uri="{FF2B5EF4-FFF2-40B4-BE49-F238E27FC236}">
                <a16:creationId xmlns:a16="http://schemas.microsoft.com/office/drawing/2014/main" id="{74CDF6E1-F457-4D8E-859C-DF9E1722BD52}"/>
              </a:ext>
            </a:extLst>
          </p:cNvPr>
          <p:cNvPicPr>
            <a:picLocks noGrp="1" noChangeAspect="1"/>
          </p:cNvPicPr>
          <p:nvPr>
            <p:ph idx="1"/>
          </p:nvPr>
        </p:nvPicPr>
        <p:blipFill>
          <a:blip r:embed="rId2"/>
          <a:stretch>
            <a:fillRect/>
          </a:stretch>
        </p:blipFill>
        <p:spPr>
          <a:xfrm>
            <a:off x="869238" y="3354373"/>
            <a:ext cx="7721662" cy="3462454"/>
          </a:xfrm>
          <a:prstGeom prst="rect">
            <a:avLst/>
          </a:prstGeom>
        </p:spPr>
      </p:pic>
      <p:pic>
        <p:nvPicPr>
          <p:cNvPr id="6" name="Picture 5">
            <a:extLst>
              <a:ext uri="{FF2B5EF4-FFF2-40B4-BE49-F238E27FC236}">
                <a16:creationId xmlns:a16="http://schemas.microsoft.com/office/drawing/2014/main" id="{5A53C336-A084-49ED-B325-69EAE7AE191A}"/>
              </a:ext>
            </a:extLst>
          </p:cNvPr>
          <p:cNvPicPr>
            <a:picLocks noChangeAspect="1"/>
          </p:cNvPicPr>
          <p:nvPr/>
        </p:nvPicPr>
        <p:blipFill>
          <a:blip r:embed="rId3"/>
          <a:stretch>
            <a:fillRect/>
          </a:stretch>
        </p:blipFill>
        <p:spPr>
          <a:xfrm>
            <a:off x="142876" y="41173"/>
            <a:ext cx="6092885" cy="3568790"/>
          </a:xfrm>
          <a:prstGeom prst="rect">
            <a:avLst/>
          </a:prstGeom>
        </p:spPr>
      </p:pic>
    </p:spTree>
    <p:extLst>
      <p:ext uri="{BB962C8B-B14F-4D97-AF65-F5344CB8AC3E}">
        <p14:creationId xmlns:p14="http://schemas.microsoft.com/office/powerpoint/2010/main" val="391340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30188"/>
            <a:ext cx="7772400" cy="914401"/>
          </a:xfrm>
          <a:noFill/>
        </p:spPr>
        <p:txBody>
          <a:bodyPr/>
          <a:lstStyle/>
          <a:p>
            <a:pPr eaLnBrk="1" hangingPunct="1"/>
            <a:r>
              <a:rPr lang="en-US" altLang="en-US" sz="2800" b="1">
                <a:solidFill>
                  <a:srgbClr val="FF0000"/>
                </a:solidFill>
              </a:rPr>
              <a:t>CM Position (2D)</a:t>
            </a:r>
          </a:p>
        </p:txBody>
      </p:sp>
      <p:sp>
        <p:nvSpPr>
          <p:cNvPr id="47107" name="Rectangle 3" descr="Green marble"/>
          <p:cNvSpPr>
            <a:spLocks noChangeArrowheads="1"/>
          </p:cNvSpPr>
          <p:nvPr/>
        </p:nvSpPr>
        <p:spPr bwMode="auto">
          <a:xfrm>
            <a:off x="684213" y="487363"/>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108" name="Text Box 4"/>
          <p:cNvSpPr txBox="1">
            <a:spLocks noChangeArrowheads="1"/>
          </p:cNvSpPr>
          <p:nvPr/>
        </p:nvSpPr>
        <p:spPr bwMode="auto">
          <a:xfrm>
            <a:off x="1963738" y="11271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i="1"/>
          </a:p>
        </p:txBody>
      </p:sp>
      <p:pic>
        <p:nvPicPr>
          <p:cNvPr id="47109" name="Picture 5" descr="FG09_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669925"/>
            <a:ext cx="5083175"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Line 6"/>
          <p:cNvSpPr>
            <a:spLocks noChangeShapeType="1"/>
          </p:cNvSpPr>
          <p:nvPr/>
        </p:nvSpPr>
        <p:spPr bwMode="auto">
          <a:xfrm>
            <a:off x="4487863" y="4714875"/>
            <a:ext cx="42132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1" name="Oval 7"/>
          <p:cNvSpPr>
            <a:spLocks noChangeArrowheads="1"/>
          </p:cNvSpPr>
          <p:nvPr/>
        </p:nvSpPr>
        <p:spPr bwMode="auto">
          <a:xfrm>
            <a:off x="4327525" y="4595813"/>
            <a:ext cx="219075" cy="219075"/>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112" name="Oval 8"/>
          <p:cNvSpPr>
            <a:spLocks noChangeArrowheads="1"/>
          </p:cNvSpPr>
          <p:nvPr/>
        </p:nvSpPr>
        <p:spPr bwMode="auto">
          <a:xfrm>
            <a:off x="7602538" y="4605338"/>
            <a:ext cx="219075" cy="219075"/>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113" name="Text Box 9"/>
          <p:cNvSpPr txBox="1">
            <a:spLocks noChangeArrowheads="1"/>
          </p:cNvSpPr>
          <p:nvPr/>
        </p:nvSpPr>
        <p:spPr bwMode="auto">
          <a:xfrm>
            <a:off x="4214813" y="4770438"/>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r>
              <a:rPr lang="en-US" altLang="en-US" baseline="-25000"/>
              <a:t>1</a:t>
            </a:r>
          </a:p>
        </p:txBody>
      </p:sp>
      <p:sp>
        <p:nvSpPr>
          <p:cNvPr id="47114" name="Text Box 10"/>
          <p:cNvSpPr txBox="1">
            <a:spLocks noChangeArrowheads="1"/>
          </p:cNvSpPr>
          <p:nvPr/>
        </p:nvSpPr>
        <p:spPr bwMode="auto">
          <a:xfrm>
            <a:off x="7153275" y="4770438"/>
            <a:ext cx="118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r>
              <a:rPr lang="en-US" altLang="en-US" baseline="-25000"/>
              <a:t>2</a:t>
            </a:r>
            <a:r>
              <a:rPr lang="en-US" altLang="en-US" i="1"/>
              <a:t> + m</a:t>
            </a:r>
            <a:r>
              <a:rPr lang="en-US" altLang="en-US" baseline="-25000"/>
              <a:t>3</a:t>
            </a:r>
          </a:p>
        </p:txBody>
      </p:sp>
      <p:sp>
        <p:nvSpPr>
          <p:cNvPr id="47115" name="Line 11"/>
          <p:cNvSpPr>
            <a:spLocks noChangeShapeType="1"/>
          </p:cNvSpPr>
          <p:nvPr/>
        </p:nvSpPr>
        <p:spPr bwMode="auto">
          <a:xfrm flipH="1" flipV="1">
            <a:off x="3249613" y="973138"/>
            <a:ext cx="0" cy="29225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6" name="Oval 12"/>
          <p:cNvSpPr>
            <a:spLocks noChangeArrowheads="1"/>
          </p:cNvSpPr>
          <p:nvPr/>
        </p:nvSpPr>
        <p:spPr bwMode="auto">
          <a:xfrm>
            <a:off x="3133725" y="3762375"/>
            <a:ext cx="219075" cy="219075"/>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117" name="Oval 13"/>
          <p:cNvSpPr>
            <a:spLocks noChangeArrowheads="1"/>
          </p:cNvSpPr>
          <p:nvPr/>
        </p:nvSpPr>
        <p:spPr bwMode="auto">
          <a:xfrm>
            <a:off x="3133725" y="1289050"/>
            <a:ext cx="219075" cy="219075"/>
          </a:xfrm>
          <a:prstGeom prst="ellipse">
            <a:avLst/>
          </a:prstGeom>
          <a:solidFill>
            <a:schemeClr val="accent1"/>
          </a:solidFill>
          <a:ln w="9525">
            <a:solidFill>
              <a:schemeClr val="tx1"/>
            </a:solidFill>
            <a:round/>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47118" name="Text Box 14"/>
          <p:cNvSpPr txBox="1">
            <a:spLocks noChangeArrowheads="1"/>
          </p:cNvSpPr>
          <p:nvPr/>
        </p:nvSpPr>
        <p:spPr bwMode="auto">
          <a:xfrm>
            <a:off x="1911350" y="3602038"/>
            <a:ext cx="1185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r>
              <a:rPr lang="en-US" altLang="en-US" baseline="-25000"/>
              <a:t>1</a:t>
            </a:r>
            <a:r>
              <a:rPr lang="en-US" altLang="en-US" i="1"/>
              <a:t> + m</a:t>
            </a:r>
            <a:r>
              <a:rPr lang="en-US" altLang="en-US" baseline="-25000"/>
              <a:t>2</a:t>
            </a:r>
          </a:p>
        </p:txBody>
      </p:sp>
      <p:sp>
        <p:nvSpPr>
          <p:cNvPr id="47119" name="Text Box 15"/>
          <p:cNvSpPr txBox="1">
            <a:spLocks noChangeArrowheads="1"/>
          </p:cNvSpPr>
          <p:nvPr/>
        </p:nvSpPr>
        <p:spPr bwMode="auto">
          <a:xfrm>
            <a:off x="2646363" y="1127125"/>
            <a:ext cx="522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t>m</a:t>
            </a:r>
            <a:r>
              <a:rPr lang="en-US" altLang="en-US" baseline="-25000"/>
              <a:t>3</a:t>
            </a:r>
          </a:p>
        </p:txBody>
      </p:sp>
      <p:sp>
        <p:nvSpPr>
          <p:cNvPr id="47120" name="Line 16"/>
          <p:cNvSpPr>
            <a:spLocks noChangeShapeType="1"/>
          </p:cNvSpPr>
          <p:nvPr/>
        </p:nvSpPr>
        <p:spPr bwMode="auto">
          <a:xfrm>
            <a:off x="6642100" y="2928938"/>
            <a:ext cx="0" cy="2039937"/>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1" name="Line 17"/>
          <p:cNvSpPr>
            <a:spLocks noChangeShapeType="1"/>
          </p:cNvSpPr>
          <p:nvPr/>
        </p:nvSpPr>
        <p:spPr bwMode="auto">
          <a:xfrm flipH="1">
            <a:off x="3109913" y="2928938"/>
            <a:ext cx="3532187" cy="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Text Box 18"/>
          <p:cNvSpPr txBox="1">
            <a:spLocks noChangeArrowheads="1"/>
          </p:cNvSpPr>
          <p:nvPr/>
        </p:nvSpPr>
        <p:spPr bwMode="auto">
          <a:xfrm>
            <a:off x="6442075" y="44926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X</a:t>
            </a:r>
          </a:p>
        </p:txBody>
      </p:sp>
      <p:sp>
        <p:nvSpPr>
          <p:cNvPr id="47123" name="Text Box 19"/>
          <p:cNvSpPr txBox="1">
            <a:spLocks noChangeArrowheads="1"/>
          </p:cNvSpPr>
          <p:nvPr/>
        </p:nvSpPr>
        <p:spPr bwMode="auto">
          <a:xfrm>
            <a:off x="3060700" y="2700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3300"/>
                </a:solidFill>
                <a:latin typeface="Arial Unicode MS" panose="020B0604020202020204" pitchFamily="34" charset="-128"/>
                <a:ea typeface="Arial Unicode MS" panose="020B0604020202020204" pitchFamily="34" charset="-128"/>
                <a:cs typeface="Arial Unicode MS" panose="020B0604020202020204" pitchFamily="34" charset="-128"/>
              </a:rPr>
              <a:t>X</a:t>
            </a:r>
          </a:p>
        </p:txBody>
      </p:sp>
      <p:sp>
        <p:nvSpPr>
          <p:cNvPr id="47124" name="Text Box 20"/>
          <p:cNvSpPr txBox="1">
            <a:spLocks noChangeArrowheads="1"/>
          </p:cNvSpPr>
          <p:nvPr/>
        </p:nvSpPr>
        <p:spPr bwMode="auto">
          <a:xfrm>
            <a:off x="1349375" y="2671763"/>
            <a:ext cx="1768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FF3300"/>
                </a:solidFill>
              </a:rPr>
              <a:t>y</a:t>
            </a:r>
            <a:r>
              <a:rPr lang="en-US" altLang="en-US" baseline="-25000">
                <a:solidFill>
                  <a:srgbClr val="FF3300"/>
                </a:solidFill>
              </a:rPr>
              <a:t>cm</a:t>
            </a:r>
            <a:r>
              <a:rPr lang="en-US" altLang="en-US">
                <a:solidFill>
                  <a:srgbClr val="FF3300"/>
                </a:solidFill>
              </a:rPr>
              <a:t> = 0.50 m</a:t>
            </a:r>
          </a:p>
        </p:txBody>
      </p:sp>
      <p:sp>
        <p:nvSpPr>
          <p:cNvPr id="47125" name="Text Box 21"/>
          <p:cNvSpPr txBox="1">
            <a:spLocks noChangeArrowheads="1"/>
          </p:cNvSpPr>
          <p:nvPr/>
        </p:nvSpPr>
        <p:spPr bwMode="auto">
          <a:xfrm>
            <a:off x="5289550" y="4776788"/>
            <a:ext cx="1785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i="1">
                <a:solidFill>
                  <a:srgbClr val="FF3300"/>
                </a:solidFill>
              </a:rPr>
              <a:t>x</a:t>
            </a:r>
            <a:r>
              <a:rPr lang="en-US" altLang="en-US" baseline="-25000">
                <a:solidFill>
                  <a:srgbClr val="FF3300"/>
                </a:solidFill>
              </a:rPr>
              <a:t>cm</a:t>
            </a:r>
            <a:r>
              <a:rPr lang="en-US" altLang="en-US">
                <a:solidFill>
                  <a:srgbClr val="FF3300"/>
                </a:solidFill>
              </a:rPr>
              <a:t> = 1.33 m</a:t>
            </a:r>
          </a:p>
        </p:txBody>
      </p:sp>
      <p:sp>
        <p:nvSpPr>
          <p:cNvPr id="2" name="TextBox 1"/>
          <p:cNvSpPr txBox="1">
            <a:spLocks noRot="1" noChangeAspect="1" noMove="1" noResize="1" noEditPoints="1" noAdjustHandles="1" noChangeArrowheads="1" noChangeShapeType="1" noTextEdit="1"/>
          </p:cNvSpPr>
          <p:nvPr/>
        </p:nvSpPr>
        <p:spPr>
          <a:xfrm>
            <a:off x="98241" y="592013"/>
            <a:ext cx="3019609" cy="461665"/>
          </a:xfrm>
          <a:prstGeom prst="rect">
            <a:avLst/>
          </a:prstGeom>
          <a:blipFill rotWithShape="1">
            <a:blip r:embed="rId4"/>
            <a:stretch>
              <a:fillRect t="-10526" r="-2222" b="-28947"/>
            </a:stretch>
          </a:blipFill>
        </p:spPr>
        <p:txBody>
          <a:bodyPr/>
          <a:lstStyle/>
          <a:p>
            <a:pPr>
              <a:defRPr/>
            </a:pPr>
            <a:r>
              <a:rPr lang="en-US">
                <a:noFill/>
              </a:rPr>
              <a:t> </a:t>
            </a:r>
          </a:p>
        </p:txBody>
      </p:sp>
      <p:sp>
        <p:nvSpPr>
          <p:cNvPr id="25" name="TextBox 24"/>
          <p:cNvSpPr txBox="1">
            <a:spLocks noRot="1" noChangeAspect="1" noMove="1" noResize="1" noEditPoints="1" noAdjustHandles="1" noChangeArrowheads="1" noChangeShapeType="1" noTextEdit="1"/>
          </p:cNvSpPr>
          <p:nvPr/>
        </p:nvSpPr>
        <p:spPr>
          <a:xfrm>
            <a:off x="1333500" y="5519738"/>
            <a:ext cx="5574924" cy="690382"/>
          </a:xfrm>
          <a:prstGeom prst="rect">
            <a:avLst/>
          </a:prstGeom>
          <a:blipFill rotWithShape="1">
            <a:blip r:embed="rId5"/>
            <a:stretch>
              <a:fillRect r="-547"/>
            </a:stretch>
          </a:blipFill>
        </p:spPr>
        <p:txBody>
          <a:bodyPr/>
          <a:lstStyle/>
          <a:p>
            <a:pPr>
              <a:defRPr/>
            </a:pPr>
            <a:r>
              <a:rPr lang="en-US">
                <a:noFill/>
              </a:rPr>
              <a:t> </a:t>
            </a:r>
          </a:p>
        </p:txBody>
      </p:sp>
      <p:sp>
        <p:nvSpPr>
          <p:cNvPr id="26" name="TextBox 25"/>
          <p:cNvSpPr txBox="1">
            <a:spLocks noRot="1" noChangeAspect="1" noMove="1" noResize="1" noEditPoints="1" noAdjustHandles="1" noChangeArrowheads="1" noChangeShapeType="1" noTextEdit="1"/>
          </p:cNvSpPr>
          <p:nvPr/>
        </p:nvSpPr>
        <p:spPr>
          <a:xfrm>
            <a:off x="1358900" y="6210120"/>
            <a:ext cx="5608587" cy="689741"/>
          </a:xfrm>
          <a:prstGeom prst="rect">
            <a:avLst/>
          </a:prstGeom>
          <a:blipFill rotWithShape="1">
            <a:blip r:embed="rId6"/>
            <a:stretch>
              <a:fillRect r="-543" b="-885"/>
            </a:stretch>
          </a:blipFill>
        </p:spPr>
        <p:txBody>
          <a:bodyPr/>
          <a:lstStyle/>
          <a:p>
            <a:pPr>
              <a:defRPr/>
            </a:pPr>
            <a:r>
              <a:rPr lang="en-US">
                <a:noFill/>
              </a:rPr>
              <a: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25_Figure.jpg"/>
          <p:cNvPicPr>
            <a:picLocks noChangeAspect="1"/>
          </p:cNvPicPr>
          <p:nvPr/>
        </p:nvPicPr>
        <p:blipFill rotWithShape="1">
          <a:blip r:embed="rId2" cstate="print">
            <a:extLst>
              <a:ext uri="{28A0092B-C50C-407E-A947-70E740481C1C}">
                <a14:useLocalDpi xmlns:a14="http://schemas.microsoft.com/office/drawing/2010/main" val="0"/>
              </a:ext>
            </a:extLst>
          </a:blip>
          <a:srcRect b="5587"/>
          <a:stretch/>
        </p:blipFill>
        <p:spPr>
          <a:xfrm>
            <a:off x="3692156" y="955399"/>
            <a:ext cx="5134090" cy="1885994"/>
          </a:xfrm>
          <a:prstGeom prst="rect">
            <a:avLst/>
          </a:prstGeom>
        </p:spPr>
      </p:pic>
      <p:sp>
        <p:nvSpPr>
          <p:cNvPr id="8" name="TextBox 7"/>
          <p:cNvSpPr txBox="1"/>
          <p:nvPr/>
        </p:nvSpPr>
        <p:spPr>
          <a:xfrm>
            <a:off x="1487229" y="1559878"/>
            <a:ext cx="1467068" cy="646331"/>
          </a:xfrm>
          <a:prstGeom prst="rect">
            <a:avLst/>
          </a:prstGeom>
          <a:noFill/>
          <a:ln>
            <a:solidFill>
              <a:schemeClr val="accent1">
                <a:shade val="50000"/>
              </a:schemeClr>
            </a:solidFill>
          </a:ln>
        </p:spPr>
        <p:txBody>
          <a:bodyPr wrap="non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Example 8.13</a:t>
            </a:r>
          </a:p>
          <a:p>
            <a:pPr defTabSz="685800" fontAlgn="auto">
              <a:spcBef>
                <a:spcPts val="0"/>
              </a:spcBef>
              <a:spcAft>
                <a:spcPts val="0"/>
              </a:spcAft>
            </a:pPr>
            <a:r>
              <a:rPr lang="en-US" sz="1800" b="0" dirty="0">
                <a:solidFill>
                  <a:prstClr val="black"/>
                </a:solidFill>
                <a:cs typeface="Times New Roman" panose="02020603050405020304" pitchFamily="18" charset="0"/>
              </a:rPr>
              <a:t>on page 242</a:t>
            </a:r>
          </a:p>
        </p:txBody>
      </p:sp>
      <mc:AlternateContent xmlns:mc="http://schemas.openxmlformats.org/markup-compatibility/2006" xmlns:a14="http://schemas.microsoft.com/office/drawing/2010/main">
        <mc:Choice Requires="a14">
          <p:sp>
            <p:nvSpPr>
              <p:cNvPr id="10" name="TextBox 9"/>
              <p:cNvSpPr txBox="1"/>
              <p:nvPr/>
            </p:nvSpPr>
            <p:spPr>
              <a:xfrm>
                <a:off x="741622" y="2945057"/>
                <a:ext cx="7659429" cy="2834494"/>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𝑐𝑚</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𝑐</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𝑐</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𝑑</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𝑥</m:t>
                            </m:r>
                          </m:e>
                          <m:sub>
                            <m:r>
                              <a:rPr lang="en-US" b="0" i="1">
                                <a:solidFill>
                                  <a:prstClr val="black"/>
                                </a:solidFill>
                                <a:latin typeface="Cambria Math" panose="02040503050406030204" pitchFamily="18" charset="0"/>
                                <a:cs typeface="Times New Roman" panose="02020603050405020304" pitchFamily="18" charset="0"/>
                              </a:rPr>
                              <m:t>𝑑</m:t>
                            </m:r>
                          </m:sub>
                        </m:sSub>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𝑐</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𝑑</m:t>
                            </m:r>
                          </m:sub>
                        </m:sSub>
                      </m:den>
                    </m:f>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r>
                          <a:rPr lang="en-US" b="0" i="1">
                            <a:solidFill>
                              <a:prstClr val="black"/>
                            </a:solidFill>
                            <a:latin typeface="Cambria Math" panose="02040503050406030204" pitchFamily="18" charset="0"/>
                            <a:cs typeface="Times New Roman" panose="02020603050405020304" pitchFamily="18" charset="0"/>
                          </a:rPr>
                          <m:t>2.0</m:t>
                        </m:r>
                        <m:r>
                          <a:rPr lang="en-US"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m:t>
                        </m:r>
                        <m:r>
                          <a:rPr lang="en-US" b="0" i="1">
                            <a:solidFill>
                              <a:prstClr val="black"/>
                            </a:solidFill>
                            <a:latin typeface="Cambria Math" panose="02040503050406030204" pitchFamily="18" charset="0"/>
                            <a:cs typeface="Times New Roman" panose="02020603050405020304" pitchFamily="18" charset="0"/>
                          </a:rPr>
                          <m:t>.0+3.0</m:t>
                        </m:r>
                        <m:r>
                          <a:rPr lang="en-US"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×2.0</m:t>
                        </m:r>
                      </m:num>
                      <m:den>
                        <m:r>
                          <a:rPr lang="en-US" b="0" i="1">
                            <a:solidFill>
                              <a:prstClr val="black"/>
                            </a:solidFill>
                            <a:latin typeface="Cambria Math" panose="02040503050406030204" pitchFamily="18" charset="0"/>
                            <a:cs typeface="Times New Roman" panose="02020603050405020304" pitchFamily="18" charset="0"/>
                          </a:rPr>
                          <m:t>2.0+3.0</m:t>
                        </m:r>
                      </m:den>
                    </m:f>
                    <m:r>
                      <a:rPr lang="en-US" b="0" i="1">
                        <a:solidFill>
                          <a:prstClr val="black"/>
                        </a:solidFill>
                        <a:latin typeface="Cambria Math" panose="02040503050406030204" pitchFamily="18" charset="0"/>
                        <a:cs typeface="Times New Roman" panose="02020603050405020304" pitchFamily="18" charset="0"/>
                      </a:rPr>
                      <m:t>=1.6 </m:t>
                    </m:r>
                    <m:r>
                      <a:rPr lang="en-US" b="0" i="1">
                        <a:solidFill>
                          <a:prstClr val="black"/>
                        </a:solidFill>
                        <a:latin typeface="Cambria Math" panose="02040503050406030204" pitchFamily="18" charset="0"/>
                        <a:cs typeface="Times New Roman" panose="02020603050405020304" pitchFamily="18" charset="0"/>
                      </a:rPr>
                      <m:t>𝑚</m:t>
                    </m:r>
                  </m:oMath>
                </a14:m>
                <a:endParaRPr lang="en-US"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𝑣</m:t>
                        </m:r>
                      </m:e>
                      <m:sub>
                        <m:r>
                          <a:rPr lang="en-US" b="0" i="1">
                            <a:solidFill>
                              <a:prstClr val="black"/>
                            </a:solidFill>
                            <a:latin typeface="Cambria Math" panose="02040503050406030204" pitchFamily="18" charset="0"/>
                            <a:cs typeface="Times New Roman" panose="02020603050405020304" pitchFamily="18" charset="0"/>
                          </a:rPr>
                          <m:t>𝑐𝑚</m:t>
                        </m:r>
                        <m:r>
                          <a:rPr lang="en-US" b="0" i="1">
                            <a:solidFill>
                              <a:prstClr val="black"/>
                            </a:solidFill>
                            <a:latin typeface="Cambria Math" panose="02040503050406030204" pitchFamily="18" charset="0"/>
                            <a:cs typeface="Times New Roman" panose="02020603050405020304" pitchFamily="18" charset="0"/>
                          </a:rPr>
                          <m:t>,</m:t>
                        </m:r>
                        <m:r>
                          <a:rPr lang="en-US" b="0" i="1">
                            <a:solidFill>
                              <a:prstClr val="black"/>
                            </a:solidFill>
                            <a:latin typeface="Cambria Math" panose="02040503050406030204" pitchFamily="18" charset="0"/>
                            <a:cs typeface="Times New Roman" panose="02020603050405020304" pitchFamily="18" charset="0"/>
                          </a:rPr>
                          <m:t>𝑥</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𝑐</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𝑣</m:t>
                            </m:r>
                          </m:e>
                          <m:sub>
                            <m:r>
                              <a:rPr lang="en-US" b="0" i="1">
                                <a:solidFill>
                                  <a:prstClr val="black"/>
                                </a:solidFill>
                                <a:latin typeface="Cambria Math" panose="02040503050406030204" pitchFamily="18" charset="0"/>
                                <a:cs typeface="Times New Roman" panose="02020603050405020304" pitchFamily="18" charset="0"/>
                              </a:rPr>
                              <m:t>𝑐</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𝑑</m:t>
                            </m:r>
                          </m:sub>
                        </m:sSub>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𝑣</m:t>
                            </m:r>
                          </m:e>
                          <m:sub>
                            <m:r>
                              <a:rPr lang="en-US" b="0" i="1">
                                <a:solidFill>
                                  <a:prstClr val="black"/>
                                </a:solidFill>
                                <a:latin typeface="Cambria Math" panose="02040503050406030204" pitchFamily="18" charset="0"/>
                                <a:cs typeface="Times New Roman" panose="02020603050405020304" pitchFamily="18" charset="0"/>
                              </a:rPr>
                              <m:t>𝑑</m:t>
                            </m:r>
                          </m:sub>
                        </m:sSub>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𝑐</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𝑑</m:t>
                            </m:r>
                          </m:sub>
                        </m:sSub>
                      </m:den>
                    </m:f>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r>
                          <a:rPr lang="en-US" b="0" i="1">
                            <a:solidFill>
                              <a:prstClr val="black"/>
                            </a:solidFill>
                            <a:latin typeface="Cambria Math" panose="02040503050406030204" pitchFamily="18" charset="0"/>
                            <a:cs typeface="Times New Roman" panose="02020603050405020304" pitchFamily="18" charset="0"/>
                          </a:rPr>
                          <m:t>2.0</m:t>
                        </m:r>
                        <m:r>
                          <a:rPr lang="en-US"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b="0" i="1">
                            <a:solidFill>
                              <a:prstClr val="black"/>
                            </a:solidFill>
                            <a:latin typeface="Cambria Math" panose="02040503050406030204" pitchFamily="18" charset="0"/>
                            <a:cs typeface="Times New Roman" panose="02020603050405020304" pitchFamily="18" charset="0"/>
                          </a:rPr>
                          <m:t>3.0+3.0</m:t>
                        </m:r>
                        <m:r>
                          <a:rPr lang="en-US"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b="0" i="1">
                            <a:solidFill>
                              <a:prstClr val="black"/>
                            </a:solidFill>
                            <a:latin typeface="Cambria Math" panose="02040503050406030204" pitchFamily="18" charset="0"/>
                            <a:cs typeface="Times New Roman" panose="02020603050405020304" pitchFamily="18" charset="0"/>
                          </a:rPr>
                          <m:t>(−1.0)</m:t>
                        </m:r>
                      </m:num>
                      <m:den>
                        <m:r>
                          <a:rPr lang="en-US" b="0" i="1">
                            <a:solidFill>
                              <a:prstClr val="black"/>
                            </a:solidFill>
                            <a:latin typeface="Cambria Math" panose="02040503050406030204" pitchFamily="18" charset="0"/>
                            <a:cs typeface="Times New Roman" panose="02020603050405020304" pitchFamily="18" charset="0"/>
                          </a:rPr>
                          <m:t>2.0+3.0</m:t>
                        </m:r>
                      </m:den>
                    </m:f>
                    <m:r>
                      <a:rPr lang="en-US" b="0" i="1">
                        <a:solidFill>
                          <a:prstClr val="black"/>
                        </a:solidFill>
                        <a:latin typeface="Cambria Math" panose="02040503050406030204" pitchFamily="18" charset="0"/>
                        <a:cs typeface="Times New Roman" panose="02020603050405020304" pitchFamily="18" charset="0"/>
                      </a:rPr>
                      <m:t>=0.6 </m:t>
                    </m:r>
                    <m:r>
                      <a:rPr lang="en-US" b="0" i="1">
                        <a:solidFill>
                          <a:prstClr val="black"/>
                        </a:solidFill>
                        <a:latin typeface="Cambria Math" panose="02040503050406030204" pitchFamily="18" charset="0"/>
                        <a:cs typeface="Times New Roman" panose="02020603050405020304" pitchFamily="18" charset="0"/>
                      </a:rPr>
                      <m:t>𝑚</m:t>
                    </m:r>
                    <m:r>
                      <a:rPr lang="en-US" b="0" i="1">
                        <a:solidFill>
                          <a:prstClr val="black"/>
                        </a:solidFill>
                        <a:latin typeface="Cambria Math" panose="02040503050406030204" pitchFamily="18" charset="0"/>
                        <a:cs typeface="Times New Roman" panose="02020603050405020304" pitchFamily="18" charset="0"/>
                      </a:rPr>
                      <m:t>/</m:t>
                    </m:r>
                    <m:r>
                      <a:rPr lang="en-US" b="0" i="1">
                        <a:solidFill>
                          <a:prstClr val="black"/>
                        </a:solidFill>
                        <a:latin typeface="Cambria Math" panose="02040503050406030204" pitchFamily="18" charset="0"/>
                        <a:cs typeface="Times New Roman" panose="02020603050405020304" pitchFamily="18" charset="0"/>
                      </a:rPr>
                      <m:t>𝑠</m:t>
                    </m:r>
                  </m:oMath>
                </a14:m>
                <a:endParaRPr lang="en-US" b="0" dirty="0">
                  <a:solidFill>
                    <a:prstClr val="black"/>
                  </a:solidFill>
                  <a:cs typeface="Times New Roman" panose="02020603050405020304" pitchFamily="18" charset="0"/>
                </a:endParaRPr>
              </a:p>
              <a:p>
                <a:pPr defTabSz="685800" fontAlgn="auto">
                  <a:spcBef>
                    <a:spcPts val="0"/>
                  </a:spcBef>
                  <a:spcAft>
                    <a:spcPts val="0"/>
                  </a:spcAft>
                </a:pPr>
                <a:endParaRPr lang="en-US" sz="2100" b="0" dirty="0">
                  <a:solidFill>
                    <a:prstClr val="black"/>
                  </a:solidFill>
                  <a:cs typeface="Times New Roman" panose="02020603050405020304" pitchFamily="18" charset="0"/>
                </a:endParaRPr>
              </a:p>
              <a:p>
                <a:pPr defTabSz="685800" fontAlgn="auto">
                  <a:spcBef>
                    <a:spcPts val="0"/>
                  </a:spcBef>
                  <a:spcAft>
                    <a:spcPts val="0"/>
                  </a:spcAft>
                </a:pPr>
                <a:r>
                  <a:rPr lang="en-US" sz="21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𝑃</m:t>
                        </m:r>
                      </m:e>
                      <m:sub>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𝑀</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𝑐𝑚</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d>
                      <m:dPr>
                        <m:ctrlPr>
                          <a:rPr lang="en-US" sz="2100" b="0" i="1">
                            <a:solidFill>
                              <a:prstClr val="black"/>
                            </a:solidFill>
                            <a:latin typeface="Cambria Math" panose="02040503050406030204" pitchFamily="18" charset="0"/>
                            <a:cs typeface="Times New Roman" panose="02020603050405020304" pitchFamily="18" charset="0"/>
                          </a:rPr>
                        </m:ctrlPr>
                      </m:dPr>
                      <m:e>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𝑐</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𝑑</m:t>
                            </m:r>
                          </m:sub>
                        </m:sSub>
                      </m:e>
                    </m:d>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𝑐𝑚</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2.0+3.0</m:t>
                        </m:r>
                      </m:e>
                    </m:d>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0.6=3.0 </m:t>
                    </m:r>
                    <m:r>
                      <a:rPr lang="en-US" sz="2100" b="0" i="1">
                        <a:solidFill>
                          <a:prstClr val="black"/>
                        </a:solidFill>
                        <a:latin typeface="Cambria Math" panose="02040503050406030204" pitchFamily="18" charset="0"/>
                        <a:cs typeface="Times New Roman" panose="02020603050405020304" pitchFamily="18" charset="0"/>
                      </a:rPr>
                      <m:t>𝑘𝑔𝑚</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𝑠</m:t>
                    </m:r>
                  </m:oMath>
                </a14:m>
                <a:endParaRPr lang="en-US" sz="2100" b="0" dirty="0">
                  <a:solidFill>
                    <a:prstClr val="black"/>
                  </a:solidFill>
                  <a:cs typeface="Times New Roman" panose="02020603050405020304" pitchFamily="18" charset="0"/>
                </a:endParaRPr>
              </a:p>
              <a:p>
                <a:pPr defTabSz="685800" fontAlgn="auto">
                  <a:spcBef>
                    <a:spcPts val="0"/>
                  </a:spcBef>
                  <a:spcAft>
                    <a:spcPts val="0"/>
                  </a:spcAft>
                </a:pPr>
                <a:r>
                  <a:rPr lang="en-US" sz="600" b="0" dirty="0">
                    <a:solidFill>
                      <a:prstClr val="black"/>
                    </a:solidFill>
                    <a:cs typeface="Times New Roman" panose="02020603050405020304" pitchFamily="18" charset="0"/>
                  </a:rPr>
                  <a:t> </a:t>
                </a:r>
              </a:p>
              <a:p>
                <a:pPr defTabSz="685800" fontAlgn="auto">
                  <a:spcBef>
                    <a:spcPts val="0"/>
                  </a:spcBef>
                  <a:spcAft>
                    <a:spcPts val="0"/>
                  </a:spcAft>
                </a:pPr>
                <a:r>
                  <a:rPr lang="en-US" sz="2100" b="0" dirty="0">
                    <a:solidFill>
                      <a:prstClr val="black"/>
                    </a:solidFill>
                    <a:cs typeface="Times New Roman" panose="02020603050405020304" pitchFamily="18" charset="0"/>
                  </a:rPr>
                  <a:t> or</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2100" b="0" dirty="0">
                    <a:solidFill>
                      <a:prstClr val="black"/>
                    </a:solidFill>
                    <a:cs typeface="Times New Roman" panose="02020603050405020304" pitchFamily="18" charset="0"/>
                  </a:rPr>
                  <a:t> </a:t>
                </a:r>
                <a14:m>
                  <m:oMath xmlns:m="http://schemas.openxmlformats.org/officeDocument/2006/math">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𝑃</m:t>
                        </m:r>
                      </m:e>
                      <m:sub>
                        <m:r>
                          <a:rPr lang="en-US" sz="2100" b="0" i="1">
                            <a:solidFill>
                              <a:prstClr val="black"/>
                            </a:solidFill>
                            <a:latin typeface="Cambria Math" panose="02040503050406030204" pitchFamily="18" charset="0"/>
                            <a:cs typeface="Times New Roman" panose="02020603050405020304" pitchFamily="18" charset="0"/>
                          </a:rPr>
                          <m:t>𝑥</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𝑐</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𝑐</m:t>
                        </m:r>
                      </m:sub>
                    </m:sSub>
                    <m:r>
                      <a:rPr lang="en-US" sz="2100" b="0" i="1">
                        <a:solidFill>
                          <a:prstClr val="black"/>
                        </a:solidFill>
                        <a:latin typeface="Cambria Math" panose="02040503050406030204" pitchFamily="18" charset="0"/>
                        <a:cs typeface="Times New Roman" panose="02020603050405020304" pitchFamily="18" charset="0"/>
                      </a:rPr>
                      <m:t>+</m:t>
                    </m:r>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𝑚</m:t>
                        </m:r>
                      </m:e>
                      <m:sub>
                        <m:r>
                          <a:rPr lang="en-US" sz="2100" b="0" i="1">
                            <a:solidFill>
                              <a:prstClr val="black"/>
                            </a:solidFill>
                            <a:latin typeface="Cambria Math" panose="02040503050406030204" pitchFamily="18" charset="0"/>
                            <a:cs typeface="Times New Roman" panose="02020603050405020304" pitchFamily="18" charset="0"/>
                          </a:rPr>
                          <m:t>𝑑</m:t>
                        </m:r>
                      </m:sub>
                    </m:sSub>
                    <m:sSub>
                      <m:sSubPr>
                        <m:ctrlPr>
                          <a:rPr lang="en-US" sz="2100" b="0" i="1">
                            <a:solidFill>
                              <a:prstClr val="black"/>
                            </a:solidFill>
                            <a:latin typeface="Cambria Math" panose="02040503050406030204" pitchFamily="18" charset="0"/>
                            <a:cs typeface="Times New Roman" panose="02020603050405020304" pitchFamily="18" charset="0"/>
                          </a:rPr>
                        </m:ctrlPr>
                      </m:sSubPr>
                      <m:e>
                        <m:r>
                          <a:rPr lang="en-US" sz="2100" b="0" i="1">
                            <a:solidFill>
                              <a:prstClr val="black"/>
                            </a:solidFill>
                            <a:latin typeface="Cambria Math" panose="02040503050406030204" pitchFamily="18" charset="0"/>
                            <a:cs typeface="Times New Roman" panose="02020603050405020304" pitchFamily="18" charset="0"/>
                          </a:rPr>
                          <m:t>𝑣</m:t>
                        </m:r>
                      </m:e>
                      <m:sub>
                        <m:r>
                          <a:rPr lang="en-US" sz="2100" b="0" i="1">
                            <a:solidFill>
                              <a:prstClr val="black"/>
                            </a:solidFill>
                            <a:latin typeface="Cambria Math" panose="02040503050406030204" pitchFamily="18" charset="0"/>
                            <a:cs typeface="Times New Roman" panose="02020603050405020304" pitchFamily="18" charset="0"/>
                          </a:rPr>
                          <m:t>𝑑</m:t>
                        </m:r>
                      </m:sub>
                    </m:sSub>
                    <m:r>
                      <a:rPr lang="en-US" sz="2100" b="0" i="1">
                        <a:solidFill>
                          <a:prstClr val="black"/>
                        </a:solidFill>
                        <a:latin typeface="Cambria Math" panose="02040503050406030204" pitchFamily="18" charset="0"/>
                        <a:cs typeface="Times New Roman" panose="02020603050405020304" pitchFamily="18" charset="0"/>
                      </a:rPr>
                      <m:t>=2.0</m:t>
                    </m:r>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3.0+3.0</m:t>
                    </m:r>
                    <m:r>
                      <a:rPr lang="en-US" sz="2100" b="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sz="2100" b="0" i="1">
                            <a:solidFill>
                              <a:prstClr val="black"/>
                            </a:solidFill>
                            <a:latin typeface="Cambria Math" panose="02040503050406030204" pitchFamily="18" charset="0"/>
                            <a:cs typeface="Times New Roman" panose="02020603050405020304" pitchFamily="18" charset="0"/>
                          </a:rPr>
                        </m:ctrlPr>
                      </m:dPr>
                      <m:e>
                        <m:r>
                          <a:rPr lang="en-US" sz="2100" b="0" i="1">
                            <a:solidFill>
                              <a:prstClr val="black"/>
                            </a:solidFill>
                            <a:latin typeface="Cambria Math" panose="02040503050406030204" pitchFamily="18" charset="0"/>
                            <a:cs typeface="Times New Roman" panose="02020603050405020304" pitchFamily="18" charset="0"/>
                          </a:rPr>
                          <m:t>−1.0</m:t>
                        </m:r>
                      </m:e>
                    </m:d>
                    <m:r>
                      <a:rPr lang="en-US" sz="2100" b="0" i="1">
                        <a:solidFill>
                          <a:prstClr val="black"/>
                        </a:solidFill>
                        <a:latin typeface="Cambria Math" panose="02040503050406030204" pitchFamily="18" charset="0"/>
                        <a:cs typeface="Times New Roman" panose="02020603050405020304" pitchFamily="18" charset="0"/>
                      </a:rPr>
                      <m:t>=3.0</m:t>
                    </m:r>
                    <m:r>
                      <a:rPr lang="en-US" sz="2100" b="0" i="1">
                        <a:solidFill>
                          <a:prstClr val="black"/>
                        </a:solidFill>
                        <a:latin typeface="Cambria Math" panose="02040503050406030204" pitchFamily="18" charset="0"/>
                        <a:cs typeface="Times New Roman" panose="02020603050405020304" pitchFamily="18" charset="0"/>
                      </a:rPr>
                      <m:t>𝑘𝑔𝑚</m:t>
                    </m:r>
                    <m:r>
                      <a:rPr lang="en-US" sz="2100" b="0" i="1">
                        <a:solidFill>
                          <a:prstClr val="black"/>
                        </a:solidFill>
                        <a:latin typeface="Cambria Math" panose="02040503050406030204" pitchFamily="18" charset="0"/>
                        <a:cs typeface="Times New Roman" panose="02020603050405020304" pitchFamily="18" charset="0"/>
                      </a:rPr>
                      <m:t>/</m:t>
                    </m:r>
                    <m:r>
                      <a:rPr lang="en-US" sz="2100" b="0" i="1">
                        <a:solidFill>
                          <a:prstClr val="black"/>
                        </a:solidFill>
                        <a:latin typeface="Cambria Math" panose="02040503050406030204" pitchFamily="18" charset="0"/>
                        <a:cs typeface="Times New Roman" panose="02020603050405020304" pitchFamily="18" charset="0"/>
                      </a:rPr>
                      <m:t>𝑠</m:t>
                    </m:r>
                  </m:oMath>
                </a14:m>
                <a:endParaRPr lang="en-US" sz="2100" b="0" dirty="0">
                  <a:solidFill>
                    <a:prstClr val="black"/>
                  </a:solidFill>
                  <a:cs typeface="Times New Roman" panose="020206030504050203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41622" y="2945057"/>
                <a:ext cx="7659429" cy="2834494"/>
              </a:xfrm>
              <a:prstGeom prst="rect">
                <a:avLst/>
              </a:prstGeom>
              <a:blipFill>
                <a:blip r:embed="rId3"/>
                <a:stretch>
                  <a:fillRect b="-1285"/>
                </a:stretch>
              </a:blipFill>
              <a:ln>
                <a:solidFill>
                  <a:schemeClr val="tx1"/>
                </a:solid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A2B64C60-2D78-4581-89A8-72883004903A}"/>
              </a:ext>
            </a:extLst>
          </p:cNvPr>
          <p:cNvSpPr txBox="1"/>
          <p:nvPr/>
        </p:nvSpPr>
        <p:spPr>
          <a:xfrm>
            <a:off x="741622" y="427899"/>
            <a:ext cx="2346216" cy="461665"/>
          </a:xfrm>
          <a:prstGeom prst="rect">
            <a:avLst/>
          </a:prstGeom>
          <a:noFill/>
        </p:spPr>
        <p:txBody>
          <a:bodyPr wrap="square" rtlCol="0">
            <a:spAutoFit/>
          </a:bodyPr>
          <a:lstStyle/>
          <a:p>
            <a:r>
              <a:rPr lang="en-US" dirty="0">
                <a:solidFill>
                  <a:srgbClr val="FF0000"/>
                </a:solidFill>
              </a:rPr>
              <a:t>Quarreling pets</a:t>
            </a:r>
          </a:p>
        </p:txBody>
      </p:sp>
      <p:sp>
        <p:nvSpPr>
          <p:cNvPr id="6" name="TextBox 5">
            <a:extLst>
              <a:ext uri="{FF2B5EF4-FFF2-40B4-BE49-F238E27FC236}">
                <a16:creationId xmlns:a16="http://schemas.microsoft.com/office/drawing/2014/main" id="{70CA4E37-C9F4-41EA-90A0-A11E70770E9B}"/>
              </a:ext>
            </a:extLst>
          </p:cNvPr>
          <p:cNvSpPr txBox="1"/>
          <p:nvPr/>
        </p:nvSpPr>
        <p:spPr>
          <a:xfrm>
            <a:off x="6784403" y="6449865"/>
            <a:ext cx="2203480" cy="307777"/>
          </a:xfrm>
          <a:prstGeom prst="rect">
            <a:avLst/>
          </a:prstGeom>
          <a:noFill/>
        </p:spPr>
        <p:txBody>
          <a:bodyPr wrap="square" rtlCol="0">
            <a:spAutoFit/>
          </a:bodyPr>
          <a:lstStyle/>
          <a:p>
            <a:r>
              <a:rPr lang="en-US" sz="1400" b="0" dirty="0" err="1"/>
              <a:t>Coutesy</a:t>
            </a:r>
            <a:r>
              <a:rPr lang="en-US" sz="1400" b="0" dirty="0"/>
              <a:t> of Wenhao Wu</a:t>
            </a:r>
          </a:p>
        </p:txBody>
      </p:sp>
    </p:spTree>
    <p:extLst>
      <p:ext uri="{BB962C8B-B14F-4D97-AF65-F5344CB8AC3E}">
        <p14:creationId xmlns:p14="http://schemas.microsoft.com/office/powerpoint/2010/main" val="3107622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33980" y="1336761"/>
                <a:ext cx="7563736" cy="417954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8.7	Motion of the Center of Mass</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Center of Mass Acceleration		</a:t>
                </a:r>
                <a14:m>
                  <m:oMath xmlns:m="http://schemas.openxmlformats.org/officeDocument/2006/math">
                    <m:sSub>
                      <m:sSubPr>
                        <m:ctrlPr>
                          <a:rPr lang="en-US" b="0" i="1">
                            <a:solidFill>
                              <a:prstClr val="black"/>
                            </a:solidFill>
                            <a:latin typeface="Cambria Math" panose="02040503050406030204" pitchFamily="18" charset="0"/>
                            <a:cs typeface="Times New Roman" panose="02020603050405020304" pitchFamily="18" charset="0"/>
                          </a:rPr>
                        </m:ctrlPr>
                      </m:sSubPr>
                      <m:e>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𝑎</m:t>
                            </m:r>
                          </m:e>
                        </m:acc>
                      </m:e>
                      <m:sub>
                        <m:r>
                          <a:rPr lang="en-US" b="0" i="1">
                            <a:solidFill>
                              <a:prstClr val="black"/>
                            </a:solidFill>
                            <a:latin typeface="Cambria Math" panose="02040503050406030204" pitchFamily="18" charset="0"/>
                            <a:cs typeface="Times New Roman" panose="02020603050405020304" pitchFamily="18" charset="0"/>
                          </a:rPr>
                          <m:t>𝑐𝑚</m:t>
                        </m:r>
                      </m:sub>
                    </m:sSub>
                    <m:r>
                      <a:rPr lang="en-US" b="0" i="1">
                        <a:solidFill>
                          <a:prstClr val="black"/>
                        </a:solidFill>
                        <a:latin typeface="Cambria Math" panose="02040503050406030204" pitchFamily="18" charset="0"/>
                        <a:cs typeface="Times New Roman" panose="02020603050405020304" pitchFamily="18" charset="0"/>
                      </a:rPr>
                      <m:t>=</m:t>
                    </m:r>
                    <m:f>
                      <m:fPr>
                        <m:ctrlPr>
                          <a:rPr lang="en-US" b="0" i="1">
                            <a:solidFill>
                              <a:prstClr val="black"/>
                            </a:solidFill>
                            <a:latin typeface="Cambria Math" panose="02040503050406030204" pitchFamily="18" charset="0"/>
                            <a:cs typeface="Times New Roman" panose="02020603050405020304" pitchFamily="18" charset="0"/>
                          </a:rPr>
                        </m:ctrlPr>
                      </m:fPr>
                      <m:num>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𝑎</m:t>
                                </m:r>
                              </m:e>
                            </m:acc>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𝑎</m:t>
                                </m:r>
                              </m:e>
                            </m:acc>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acc>
                              <m:accPr>
                                <m:chr m:val="⃑"/>
                                <m:ctrlPr>
                                  <a:rPr lang="en-US" b="0" i="1">
                                    <a:solidFill>
                                      <a:prstClr val="black"/>
                                    </a:solidFill>
                                    <a:latin typeface="Cambria Math" panose="02040503050406030204" pitchFamily="18" charset="0"/>
                                    <a:cs typeface="Times New Roman" panose="02020603050405020304" pitchFamily="18" charset="0"/>
                                  </a:rPr>
                                </m:ctrlPr>
                              </m:accPr>
                              <m:e>
                                <m:r>
                                  <a:rPr lang="en-US" b="0" i="1">
                                    <a:solidFill>
                                      <a:prstClr val="black"/>
                                    </a:solidFill>
                                    <a:latin typeface="Cambria Math" panose="02040503050406030204" pitchFamily="18" charset="0"/>
                                    <a:cs typeface="Times New Roman" panose="02020603050405020304" pitchFamily="18" charset="0"/>
                                  </a:rPr>
                                  <m:t>𝑎</m:t>
                                </m:r>
                              </m:e>
                            </m:acc>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num>
                      <m:den>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𝐴</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𝐵</m:t>
                            </m:r>
                          </m:sub>
                        </m:sSub>
                        <m:r>
                          <a:rPr lang="en-US" b="0" i="1">
                            <a:solidFill>
                              <a:prstClr val="black"/>
                            </a:solidFill>
                            <a:latin typeface="Cambria Math" panose="02040503050406030204" pitchFamily="18" charset="0"/>
                            <a:cs typeface="Times New Roman" panose="02020603050405020304" pitchFamily="18" charset="0"/>
                          </a:rPr>
                          <m:t>+</m:t>
                        </m:r>
                        <m:sSub>
                          <m:sSubPr>
                            <m:ctrlPr>
                              <a:rPr lang="en-US" b="0" i="1">
                                <a:solidFill>
                                  <a:prstClr val="black"/>
                                </a:solidFill>
                                <a:latin typeface="Cambria Math" panose="02040503050406030204" pitchFamily="18" charset="0"/>
                                <a:cs typeface="Times New Roman" panose="02020603050405020304" pitchFamily="18" charset="0"/>
                              </a:rPr>
                            </m:ctrlPr>
                          </m:sSubPr>
                          <m:e>
                            <m:r>
                              <a:rPr lang="en-US" b="0" i="1">
                                <a:solidFill>
                                  <a:prstClr val="black"/>
                                </a:solidFill>
                                <a:latin typeface="Cambria Math" panose="02040503050406030204" pitchFamily="18" charset="0"/>
                                <a:cs typeface="Times New Roman" panose="02020603050405020304" pitchFamily="18" charset="0"/>
                              </a:rPr>
                              <m:t>𝑚</m:t>
                            </m:r>
                          </m:e>
                          <m:sub>
                            <m:r>
                              <a:rPr lang="en-US" b="0" i="1">
                                <a:solidFill>
                                  <a:prstClr val="black"/>
                                </a:solidFill>
                                <a:latin typeface="Cambria Math" panose="02040503050406030204" pitchFamily="18" charset="0"/>
                                <a:cs typeface="Times New Roman" panose="02020603050405020304" pitchFamily="18" charset="0"/>
                              </a:rPr>
                              <m:t>𝐶</m:t>
                            </m:r>
                          </m:sub>
                        </m:sSub>
                        <m:r>
                          <a:rPr lang="en-US" b="0" i="1">
                            <a:solidFill>
                              <a:prstClr val="black"/>
                            </a:solidFill>
                            <a:latin typeface="Cambria Math" panose="02040503050406030204" pitchFamily="18" charset="0"/>
                            <a:cs typeface="Times New Roman" panose="02020603050405020304" pitchFamily="18" charset="0"/>
                          </a:rPr>
                          <m:t>+…</m:t>
                        </m:r>
                      </m:den>
                    </m:f>
                  </m:oMath>
                </a14:m>
                <a:r>
                  <a:rPr lang="en-US" sz="18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𝑀</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𝑐𝑚</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𝐶</m:t>
                            </m:r>
                          </m:sub>
                        </m:sSub>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𝐶</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𝑒𝑥𝑡</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𝑖𝑛𝑡</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𝑒𝑥𝑡</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𝑖𝑛𝑡</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𝐶</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𝑒𝑥𝑡</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𝐶</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𝑖𝑛𝑡</m:t>
                        </m:r>
                      </m:sub>
                    </m:sSub>
                    <m:r>
                      <a:rPr lang="en-US" sz="1800" b="0" i="1">
                        <a:solidFill>
                          <a:prstClr val="black"/>
                        </a:solidFill>
                        <a:latin typeface="Cambria Math" panose="02040503050406030204" pitchFamily="18" charset="0"/>
                        <a:cs typeface="Times New Roman" panose="02020603050405020304" pitchFamily="18" charset="0"/>
                      </a:rPr>
                      <m:t>)+…</m:t>
                    </m:r>
                  </m:oMath>
                </a14:m>
                <a:endParaRPr lang="en-US" sz="1800" b="0" dirty="0">
                  <a:solidFill>
                    <a:prstClr val="black"/>
                  </a:solidFill>
                  <a:latin typeface="Calibri" panose="020F0502020204030204"/>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r>
                      <a:rPr lang="en-US" sz="1800" b="0" i="1">
                        <a:solidFill>
                          <a:prstClr val="black"/>
                        </a:solidFill>
                        <a:latin typeface="Cambria Math" panose="02040503050406030204" pitchFamily="18" charset="0"/>
                        <a:cs typeface="Times New Roman" panose="02020603050405020304" pitchFamily="18" charset="0"/>
                      </a:rPr>
                      <m:t>=</m:t>
                    </m:r>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𝑒𝑥𝑡</m:t>
                            </m:r>
                          </m:sub>
                        </m:sSub>
                      </m:e>
                    </m:nary>
                    <m:r>
                      <a:rPr lang="en-US" sz="1800" b="0" i="1">
                        <a:solidFill>
                          <a:prstClr val="black"/>
                        </a:solidFill>
                        <a:latin typeface="Cambria Math" panose="02040503050406030204" pitchFamily="18" charset="0"/>
                        <a:cs typeface="Times New Roman" panose="02020603050405020304" pitchFamily="18" charset="0"/>
                      </a:rPr>
                      <m:t>+</m:t>
                    </m:r>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𝑖𝑛𝑡</m:t>
                            </m:r>
                          </m:sub>
                        </m:sSub>
                      </m:e>
                    </m:nary>
                    <m:r>
                      <a:rPr lang="en-US" sz="1800" b="0" i="1">
                        <a:solidFill>
                          <a:prstClr val="black"/>
                        </a:solidFill>
                        <a:latin typeface="Cambria Math" panose="02040503050406030204" pitchFamily="18" charset="0"/>
                        <a:cs typeface="Times New Roman" panose="02020603050405020304" pitchFamily="18" charset="0"/>
                      </a:rPr>
                      <m:t>=</m:t>
                    </m:r>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𝑒𝑥𝑡</m:t>
                            </m:r>
                          </m:sub>
                        </m:sSub>
                      </m:e>
                    </m:nary>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Newton’s Second Law applied to the center of mass motion:</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𝑒𝑥𝑡</m:t>
                            </m:r>
                          </m:sub>
                        </m:sSub>
                      </m:e>
                    </m:nary>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𝑀</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𝑐𝑚</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Since </a:t>
                </a:r>
                <a14:m>
                  <m:oMath xmlns:m="http://schemas.openxmlformats.org/officeDocument/2006/math">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𝑃</m:t>
                        </m:r>
                      </m:e>
                    </m:acc>
                    <m:r>
                      <a:rPr lang="en-US" sz="1800" b="0" i="1">
                        <a:solidFill>
                          <a:prstClr val="black"/>
                        </a:solidFill>
                        <a:latin typeface="Cambria Math" panose="02040503050406030204" pitchFamily="18" charset="0"/>
                      </a:rPr>
                      <m:t>=</m:t>
                    </m:r>
                    <m:r>
                      <a:rPr lang="en-US" sz="1800" b="0" i="1">
                        <a:solidFill>
                          <a:prstClr val="black"/>
                        </a:solidFill>
                        <a:latin typeface="Cambria Math" panose="02040503050406030204" pitchFamily="18" charset="0"/>
                      </a:rPr>
                      <m:t>𝑀</m:t>
                    </m:r>
                    <m:sSub>
                      <m:sSubPr>
                        <m:ctrlPr>
                          <a:rPr lang="en-US" sz="1800" b="0" i="1">
                            <a:solidFill>
                              <a:prstClr val="black"/>
                            </a:solidFill>
                            <a:latin typeface="Cambria Math" panose="02040503050406030204" pitchFamily="18" charset="0"/>
                          </a:rPr>
                        </m:ctrlPr>
                      </m:sSubPr>
                      <m:e>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𝑣</m:t>
                            </m:r>
                          </m:e>
                        </m:acc>
                      </m:e>
                      <m:sub>
                        <m:r>
                          <a:rPr lang="en-US" sz="1800" b="0" i="1">
                            <a:solidFill>
                              <a:prstClr val="black"/>
                            </a:solidFill>
                            <a:latin typeface="Cambria Math" panose="02040503050406030204" pitchFamily="18" charset="0"/>
                          </a:rPr>
                          <m:t>𝑐𝑚</m:t>
                        </m:r>
                      </m:sub>
                    </m:sSub>
                  </m:oMath>
                </a14:m>
                <a:r>
                  <a:rPr lang="en-US" sz="1800" b="0" dirty="0">
                    <a:solidFill>
                      <a:prstClr val="black"/>
                    </a:solidFill>
                    <a:cs typeface="Times New Roman" panose="02020603050405020304" pitchFamily="18" charset="0"/>
                  </a:rPr>
                  <a:t>, if  </a:t>
                </a:r>
                <a14:m>
                  <m:oMath xmlns:m="http://schemas.openxmlformats.org/officeDocument/2006/math">
                    <m:nary>
                      <m:naryPr>
                        <m:chr m:val="∑"/>
                        <m:subHide m:val="on"/>
                        <m:supHide m:val="on"/>
                        <m:ctrlPr>
                          <a:rPr lang="en-US" sz="1800" b="0" i="1">
                            <a:solidFill>
                              <a:prstClr val="black"/>
                            </a:solidFill>
                            <a:latin typeface="Cambria Math" panose="02040503050406030204" pitchFamily="18" charset="0"/>
                            <a:cs typeface="Times New Roman" panose="02020603050405020304" pitchFamily="18" charset="0"/>
                          </a:rPr>
                        </m:ctrlPr>
                      </m:naryPr>
                      <m:sub/>
                      <m:sup/>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 </m:t>
                            </m:r>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𝐹</m:t>
                                </m:r>
                              </m:e>
                            </m:acc>
                          </m:e>
                          <m:sub>
                            <m:r>
                              <a:rPr lang="en-US" sz="1800" b="0" i="1">
                                <a:solidFill>
                                  <a:prstClr val="black"/>
                                </a:solidFill>
                                <a:latin typeface="Cambria Math" panose="02040503050406030204" pitchFamily="18" charset="0"/>
                                <a:cs typeface="Times New Roman" panose="02020603050405020304" pitchFamily="18" charset="0"/>
                              </a:rPr>
                              <m:t>𝑒𝑥𝑡</m:t>
                            </m:r>
                          </m:sub>
                        </m:sSub>
                      </m:e>
                    </m:nary>
                    <m:r>
                      <a:rPr lang="en-US" sz="1800" b="0" i="1">
                        <a:solidFill>
                          <a:prstClr val="black"/>
                        </a:solidFill>
                        <a:latin typeface="Cambria Math" panose="02040503050406030204" pitchFamily="18" charset="0"/>
                        <a:cs typeface="Times New Roman" panose="02020603050405020304" pitchFamily="18" charset="0"/>
                      </a:rPr>
                      <m:t>=0</m:t>
                    </m:r>
                  </m:oMath>
                </a14:m>
                <a:r>
                  <a:rPr lang="en-US" sz="1800" b="0" dirty="0">
                    <a:solidFill>
                      <a:prstClr val="black"/>
                    </a:solidFill>
                    <a:cs typeface="Times New Roman" panose="02020603050405020304" pitchFamily="18" charset="0"/>
                  </a:rPr>
                  <a:t>, then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acc>
                          <m:accPr>
                            <m:chr m:val="⃑"/>
                            <m:ctrlPr>
                              <a:rPr lang="en-US" sz="1800" b="0" i="1">
                                <a:solidFill>
                                  <a:prstClr val="black"/>
                                </a:solidFill>
                                <a:latin typeface="Cambria Math" panose="02040503050406030204" pitchFamily="18" charset="0"/>
                                <a:cs typeface="Times New Roman" panose="02020603050405020304" pitchFamily="18" charset="0"/>
                              </a:rPr>
                            </m:ctrlPr>
                          </m:accPr>
                          <m:e>
                            <m:r>
                              <a:rPr lang="en-US" sz="1800" b="0" i="1">
                                <a:solidFill>
                                  <a:prstClr val="black"/>
                                </a:solidFill>
                                <a:latin typeface="Cambria Math" panose="02040503050406030204" pitchFamily="18" charset="0"/>
                                <a:cs typeface="Times New Roman" panose="02020603050405020304" pitchFamily="18" charset="0"/>
                              </a:rPr>
                              <m:t>𝑎</m:t>
                            </m:r>
                          </m:e>
                        </m:acc>
                      </m:e>
                      <m:sub>
                        <m:r>
                          <a:rPr lang="en-US" sz="1800" b="0" i="1">
                            <a:solidFill>
                              <a:prstClr val="black"/>
                            </a:solidFill>
                            <a:latin typeface="Cambria Math" panose="02040503050406030204" pitchFamily="18" charset="0"/>
                            <a:cs typeface="Times New Roman" panose="02020603050405020304" pitchFamily="18" charset="0"/>
                          </a:rPr>
                          <m:t>𝑐𝑚</m:t>
                        </m:r>
                      </m:sub>
                    </m:sSub>
                    <m:r>
                      <a:rPr lang="en-US" sz="1800" b="0" i="1">
                        <a:solidFill>
                          <a:prstClr val="black"/>
                        </a:solidFill>
                        <a:latin typeface="Cambria Math" panose="02040503050406030204" pitchFamily="18" charset="0"/>
                        <a:cs typeface="Times New Roman" panose="02020603050405020304" pitchFamily="18" charset="0"/>
                      </a:rPr>
                      <m:t>=0</m:t>
                    </m:r>
                  </m:oMath>
                </a14:m>
                <a:r>
                  <a:rPr lang="en-US" sz="1800" b="0" dirty="0">
                    <a:solidFill>
                      <a:prstClr val="black"/>
                    </a:solidFill>
                    <a:cs typeface="Times New Roman" panose="02020603050405020304" pitchFamily="18" charset="0"/>
                  </a:rPr>
                  <a:t>, or, </a:t>
                </a:r>
                <a14:m>
                  <m:oMath xmlns:m="http://schemas.openxmlformats.org/officeDocument/2006/math">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𝑃</m:t>
                        </m:r>
                      </m:e>
                    </m:acc>
                    <m:r>
                      <a:rPr lang="en-US" sz="1800" b="0" i="1">
                        <a:solidFill>
                          <a:prstClr val="black"/>
                        </a:solidFill>
                        <a:latin typeface="Cambria Math" panose="02040503050406030204" pitchFamily="18" charset="0"/>
                      </a:rPr>
                      <m:t>=</m:t>
                    </m:r>
                    <m:r>
                      <a:rPr lang="en-US" sz="1800" b="0" i="1">
                        <a:solidFill>
                          <a:prstClr val="black"/>
                        </a:solidFill>
                        <a:latin typeface="Cambria Math" panose="02040503050406030204" pitchFamily="18" charset="0"/>
                      </a:rPr>
                      <m:t>𝑀</m:t>
                    </m:r>
                    <m:sSub>
                      <m:sSubPr>
                        <m:ctrlPr>
                          <a:rPr lang="en-US" sz="1800" b="0" i="1">
                            <a:solidFill>
                              <a:prstClr val="black"/>
                            </a:solidFill>
                            <a:latin typeface="Cambria Math" panose="02040503050406030204" pitchFamily="18" charset="0"/>
                          </a:rPr>
                        </m:ctrlPr>
                      </m:sSubPr>
                      <m:e>
                        <m:acc>
                          <m:accPr>
                            <m:chr m:val="⃑"/>
                            <m:ctrlPr>
                              <a:rPr lang="en-US" sz="1800" b="0" i="1">
                                <a:solidFill>
                                  <a:prstClr val="black"/>
                                </a:solidFill>
                                <a:latin typeface="Cambria Math" panose="02040503050406030204" pitchFamily="18" charset="0"/>
                              </a:rPr>
                            </m:ctrlPr>
                          </m:accPr>
                          <m:e>
                            <m:r>
                              <a:rPr lang="en-US" sz="1800" b="0" i="1">
                                <a:solidFill>
                                  <a:prstClr val="black"/>
                                </a:solidFill>
                                <a:latin typeface="Cambria Math" panose="02040503050406030204" pitchFamily="18" charset="0"/>
                              </a:rPr>
                              <m:t>𝑣</m:t>
                            </m:r>
                          </m:e>
                        </m:acc>
                      </m:e>
                      <m:sub>
                        <m:r>
                          <a:rPr lang="en-US" sz="1800" b="0" i="1">
                            <a:solidFill>
                              <a:prstClr val="black"/>
                            </a:solidFill>
                            <a:latin typeface="Cambria Math" panose="02040503050406030204" pitchFamily="18" charset="0"/>
                          </a:rPr>
                          <m:t>𝑐𝑚</m:t>
                        </m:r>
                      </m:sub>
                    </m:sSub>
                    <m:r>
                      <a:rPr lang="en-US" sz="1800" b="0" i="1">
                        <a:solidFill>
                          <a:prstClr val="black"/>
                        </a:solidFill>
                        <a:latin typeface="Cambria Math" panose="02040503050406030204" pitchFamily="18" charset="0"/>
                      </a:rPr>
                      <m:t>=</m:t>
                    </m:r>
                  </m:oMath>
                </a14:m>
                <a:r>
                  <a:rPr lang="en-US" sz="1800" b="0" dirty="0">
                    <a:solidFill>
                      <a:prstClr val="black"/>
                    </a:solidFill>
                    <a:cs typeface="Times New Roman" panose="02020603050405020304" pitchFamily="18" charset="0"/>
                  </a:rPr>
                  <a:t> constant</a:t>
                </a: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r>
                  <a:rPr lang="en-US" sz="1800" b="0" dirty="0">
                    <a:solidFill>
                      <a:srgbClr val="FF0000"/>
                    </a:solidFill>
                    <a:cs typeface="Times New Roman" panose="02020603050405020304" pitchFamily="18" charset="0"/>
                  </a:rPr>
                  <a:t>Conservation of Momentum</a:t>
                </a:r>
              </a:p>
            </p:txBody>
          </p:sp>
        </mc:Choice>
        <mc:Fallback xmlns="">
          <p:sp>
            <p:nvSpPr>
              <p:cNvPr id="2" name="TextBox 1"/>
              <p:cNvSpPr txBox="1">
                <a:spLocks noRot="1" noChangeAspect="1" noMove="1" noResize="1" noEditPoints="1" noAdjustHandles="1" noChangeArrowheads="1" noChangeShapeType="1" noTextEdit="1"/>
              </p:cNvSpPr>
              <p:nvPr/>
            </p:nvSpPr>
            <p:spPr>
              <a:xfrm>
                <a:off x="933980" y="1336761"/>
                <a:ext cx="7563736" cy="4179542"/>
              </a:xfrm>
              <a:prstGeom prst="rect">
                <a:avLst/>
              </a:prstGeom>
              <a:blipFill>
                <a:blip r:embed="rId3"/>
                <a:stretch>
                  <a:fillRect l="-563" t="-581" b="-6686"/>
                </a:stretch>
              </a:blipFill>
              <a:ln>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B4641C42-3224-4845-B88B-795D23B16FA4}"/>
              </a:ext>
            </a:extLst>
          </p:cNvPr>
          <p:cNvSpPr txBox="1"/>
          <p:nvPr/>
        </p:nvSpPr>
        <p:spPr>
          <a:xfrm>
            <a:off x="6802245" y="6481089"/>
            <a:ext cx="1980456"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1794977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b="0"/>
              <a:t>Momentum Conservation</a:t>
            </a:r>
          </a:p>
        </p:txBody>
      </p:sp>
      <p:sp>
        <p:nvSpPr>
          <p:cNvPr id="5124" name="Rectangle 2"/>
          <p:cNvSpPr>
            <a:spLocks noGrp="1" noChangeArrowheads="1"/>
          </p:cNvSpPr>
          <p:nvPr>
            <p:ph type="title"/>
          </p:nvPr>
        </p:nvSpPr>
        <p:spPr>
          <a:xfrm>
            <a:off x="374650" y="0"/>
            <a:ext cx="8435975" cy="1524000"/>
          </a:xfrm>
        </p:spPr>
        <p:txBody>
          <a:bodyPr/>
          <a:lstStyle/>
          <a:p>
            <a:pPr eaLnBrk="1" hangingPunct="1"/>
            <a:r>
              <a:rPr lang="en-US" altLang="en-US" b="1">
                <a:solidFill>
                  <a:srgbClr val="FF0000"/>
                </a:solidFill>
              </a:rPr>
              <a:t>Center of mass</a:t>
            </a:r>
          </a:p>
        </p:txBody>
      </p:sp>
      <p:sp>
        <p:nvSpPr>
          <p:cNvPr id="5125" name="Rectangle 3" descr="Green marble"/>
          <p:cNvSpPr>
            <a:spLocks noChangeArrowheads="1"/>
          </p:cNvSpPr>
          <p:nvPr/>
        </p:nvSpPr>
        <p:spPr bwMode="auto">
          <a:xfrm>
            <a:off x="684213" y="1600200"/>
            <a:ext cx="7769225" cy="8255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5126" name="Text Box 4"/>
          <p:cNvSpPr txBox="1">
            <a:spLocks noChangeArrowheads="1"/>
          </p:cNvSpPr>
          <p:nvPr/>
        </p:nvSpPr>
        <p:spPr bwMode="auto">
          <a:xfrm>
            <a:off x="668338" y="1824038"/>
            <a:ext cx="591978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800"/>
              <a:t>Center of Mass (c.m. or CM)</a:t>
            </a:r>
          </a:p>
          <a:p>
            <a:pPr eaLnBrk="1" hangingPunct="1"/>
            <a:endParaRPr lang="en-US" altLang="en-US" sz="2800"/>
          </a:p>
          <a:p>
            <a:pPr eaLnBrk="1" hangingPunct="1"/>
            <a:r>
              <a:rPr lang="en-US" altLang="en-US"/>
              <a:t>The overall motion of a mechanical  system </a:t>
            </a:r>
          </a:p>
          <a:p>
            <a:pPr eaLnBrk="1" hangingPunct="1"/>
            <a:r>
              <a:rPr lang="en-US" altLang="en-US"/>
              <a:t>can be described in terms of a special point called  “center of mass”  of the system:</a:t>
            </a:r>
          </a:p>
        </p:txBody>
      </p:sp>
      <p:graphicFrame>
        <p:nvGraphicFramePr>
          <p:cNvPr id="5122" name="Object 5"/>
          <p:cNvGraphicFramePr>
            <a:graphicFrameLocks noChangeAspect="1"/>
          </p:cNvGraphicFramePr>
          <p:nvPr/>
        </p:nvGraphicFramePr>
        <p:xfrm>
          <a:off x="696913" y="3986213"/>
          <a:ext cx="5630862" cy="1655762"/>
        </p:xfrm>
        <a:graphic>
          <a:graphicData uri="http://schemas.openxmlformats.org/presentationml/2006/ole">
            <mc:AlternateContent xmlns:mc="http://schemas.openxmlformats.org/markup-compatibility/2006">
              <mc:Choice xmlns:v="urn:schemas-microsoft-com:vml" Requires="v">
                <p:oleObj name="Equation" r:id="rId3" imgW="2781390" imgH="749240" progId="Equation.3">
                  <p:embed/>
                </p:oleObj>
              </mc:Choice>
              <mc:Fallback>
                <p:oleObj name="Equation" r:id="rId3" imgW="2781390" imgH="7492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3986213"/>
                        <a:ext cx="5630862" cy="165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33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7" name="Picture 6" descr="FG09_021"/>
          <p:cNvPicPr>
            <a:picLocks noChangeAspect="1" noChangeArrowheads="1"/>
          </p:cNvPicPr>
          <p:nvPr/>
        </p:nvPicPr>
        <p:blipFill>
          <a:blip r:embed="rId5">
            <a:extLst>
              <a:ext uri="{28A0092B-C50C-407E-A947-70E740481C1C}">
                <a14:useLocalDpi xmlns:a14="http://schemas.microsoft.com/office/drawing/2010/main" val="0"/>
              </a:ext>
            </a:extLst>
          </a:blip>
          <a:srcRect l="36000" r="36000"/>
          <a:stretch>
            <a:fillRect/>
          </a:stretch>
        </p:blipFill>
        <p:spPr bwMode="auto">
          <a:xfrm>
            <a:off x="6886575" y="1717675"/>
            <a:ext cx="170021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r>
              <a:rPr lang="en-GB">
                <a:solidFill>
                  <a:srgbClr val="000000"/>
                </a:solidFill>
              </a:rPr>
              <a:t>© 2016 Pearson Education, Inc.</a:t>
            </a:r>
            <a:endParaRPr lang="en-GB" dirty="0">
              <a:solidFill>
                <a:srgbClr val="000000"/>
              </a:solidFill>
            </a:endParaRPr>
          </a:p>
        </p:txBody>
      </p:sp>
      <p:pic>
        <p:nvPicPr>
          <p:cNvPr id="2" name="Picture 1" descr="08_2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5715" y="212263"/>
            <a:ext cx="3772571" cy="6433475"/>
          </a:xfrm>
          <a:prstGeom prst="rect">
            <a:avLst/>
          </a:prstGeom>
        </p:spPr>
      </p:pic>
      <p:sp>
        <p:nvSpPr>
          <p:cNvPr id="4" name="TextBox 3">
            <a:extLst>
              <a:ext uri="{FF2B5EF4-FFF2-40B4-BE49-F238E27FC236}">
                <a16:creationId xmlns:a16="http://schemas.microsoft.com/office/drawing/2014/main" id="{D564549B-C8A0-4FEC-BE59-6E6084B62AE4}"/>
              </a:ext>
            </a:extLst>
          </p:cNvPr>
          <p:cNvSpPr txBox="1"/>
          <p:nvPr/>
        </p:nvSpPr>
        <p:spPr>
          <a:xfrm>
            <a:off x="279133" y="731520"/>
            <a:ext cx="1857675" cy="1569660"/>
          </a:xfrm>
          <a:prstGeom prst="rect">
            <a:avLst/>
          </a:prstGeom>
          <a:noFill/>
        </p:spPr>
        <p:txBody>
          <a:bodyPr wrap="square" rtlCol="0">
            <a:spAutoFit/>
          </a:bodyPr>
          <a:lstStyle/>
          <a:p>
            <a:r>
              <a:rPr lang="en-US" b="0" dirty="0"/>
              <a:t>The center of mass is marked with a white dot</a:t>
            </a:r>
          </a:p>
        </p:txBody>
      </p:sp>
      <p:sp>
        <p:nvSpPr>
          <p:cNvPr id="5" name="TextBox 4">
            <a:extLst>
              <a:ext uri="{FF2B5EF4-FFF2-40B4-BE49-F238E27FC236}">
                <a16:creationId xmlns:a16="http://schemas.microsoft.com/office/drawing/2014/main" id="{CDA06624-EDE6-402B-94D9-254E67F22AC6}"/>
              </a:ext>
            </a:extLst>
          </p:cNvPr>
          <p:cNvSpPr txBox="1"/>
          <p:nvPr/>
        </p:nvSpPr>
        <p:spPr>
          <a:xfrm>
            <a:off x="6785811" y="3638349"/>
            <a:ext cx="1982804" cy="2677656"/>
          </a:xfrm>
          <a:prstGeom prst="rect">
            <a:avLst/>
          </a:prstGeom>
          <a:noFill/>
        </p:spPr>
        <p:txBody>
          <a:bodyPr wrap="square" rtlCol="0">
            <a:spAutoFit/>
          </a:bodyPr>
          <a:lstStyle/>
          <a:p>
            <a:r>
              <a:rPr lang="en-US" dirty="0">
                <a:solidFill>
                  <a:srgbClr val="FF0000"/>
                </a:solidFill>
              </a:rPr>
              <a:t>If the sum of the external forces is zero, then the acceleration of the CM is zero</a:t>
            </a:r>
          </a:p>
        </p:txBody>
      </p:sp>
    </p:spTree>
    <p:extLst>
      <p:ext uri="{BB962C8B-B14F-4D97-AF65-F5344CB8AC3E}">
        <p14:creationId xmlns:p14="http://schemas.microsoft.com/office/powerpoint/2010/main" val="3482360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10"/>
          </p:nvPr>
        </p:nvSpPr>
        <p:spPr/>
        <p:txBody>
          <a:bodyPr/>
          <a:lstStyle/>
          <a:p>
            <a:pPr fontAlgn="base">
              <a:spcBef>
                <a:spcPct val="0"/>
              </a:spcBef>
              <a:spcAft>
                <a:spcPct val="0"/>
              </a:spcAft>
            </a:pPr>
            <a:r>
              <a:rPr lang="en-GB">
                <a:solidFill>
                  <a:srgbClr val="000000"/>
                </a:solidFill>
              </a:rPr>
              <a:t>© 2016 Pearson Education, Inc.</a:t>
            </a:r>
            <a:endParaRPr lang="en-GB" dirty="0">
              <a:solidFill>
                <a:srgbClr val="000000"/>
              </a:solidFill>
            </a:endParaRPr>
          </a:p>
        </p:txBody>
      </p:sp>
      <p:pic>
        <p:nvPicPr>
          <p:cNvPr id="2" name="Picture 1" descr="08_ChapSummary05.jpg"/>
          <p:cNvPicPr>
            <a:picLocks noChangeAspect="1"/>
          </p:cNvPicPr>
          <p:nvPr/>
        </p:nvPicPr>
        <p:blipFill rotWithShape="1">
          <a:blip r:embed="rId3">
            <a:extLst>
              <a:ext uri="{28A0092B-C50C-407E-A947-70E740481C1C}">
                <a14:useLocalDpi xmlns:a14="http://schemas.microsoft.com/office/drawing/2010/main" val="0"/>
              </a:ext>
            </a:extLst>
          </a:blip>
          <a:srcRect b="4149"/>
          <a:stretch/>
        </p:blipFill>
        <p:spPr>
          <a:xfrm>
            <a:off x="1343025" y="1771650"/>
            <a:ext cx="6451092" cy="3168396"/>
          </a:xfrm>
          <a:prstGeom prst="rect">
            <a:avLst/>
          </a:prstGeom>
        </p:spPr>
      </p:pic>
    </p:spTree>
    <p:extLst>
      <p:ext uri="{BB962C8B-B14F-4D97-AF65-F5344CB8AC3E}">
        <p14:creationId xmlns:p14="http://schemas.microsoft.com/office/powerpoint/2010/main" val="335418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05_Figure.jpg"/>
          <p:cNvPicPr>
            <a:picLocks noChangeAspect="1"/>
          </p:cNvPicPr>
          <p:nvPr/>
        </p:nvPicPr>
        <p:blipFill rotWithShape="1">
          <a:blip r:embed="rId2" cstate="print">
            <a:extLst>
              <a:ext uri="{28A0092B-C50C-407E-A947-70E740481C1C}">
                <a14:useLocalDpi xmlns:a14="http://schemas.microsoft.com/office/drawing/2010/main" val="0"/>
              </a:ext>
            </a:extLst>
          </a:blip>
          <a:srcRect b="4318"/>
          <a:stretch/>
        </p:blipFill>
        <p:spPr>
          <a:xfrm>
            <a:off x="253775" y="1818365"/>
            <a:ext cx="3968135" cy="216344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4748575" y="1818366"/>
                <a:ext cx="3826454" cy="2282741"/>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cs typeface="Times New Roman" panose="02020603050405020304" pitchFamily="18" charset="0"/>
                  </a:rPr>
                  <a:t>Initial total momentum is zero.</a:t>
                </a:r>
              </a:p>
              <a:p>
                <a:pPr defTabSz="685800" fontAlgn="auto">
                  <a:spcBef>
                    <a:spcPts val="0"/>
                  </a:spcBef>
                  <a:spcAft>
                    <a:spcPts val="0"/>
                  </a:spcAft>
                </a:pPr>
                <a:r>
                  <a:rPr lang="en-US" sz="1800" b="0" dirty="0">
                    <a:solidFill>
                      <a:prstClr val="black"/>
                    </a:solidFill>
                    <a:cs typeface="Times New Roman" panose="02020603050405020304" pitchFamily="18" charset="0"/>
                  </a:rPr>
                  <a:t>Final total momentum is zero.</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Conservation of Momentum:</a:t>
                </a:r>
              </a:p>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m:oMathPara>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0 + 0 =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𝑅</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600" b="0" dirty="0">
                    <a:solidFill>
                      <a:prstClr val="black"/>
                    </a:solidFill>
                    <a:cs typeface="Times New Roman" panose="02020603050405020304" pitchFamily="18" charset="0"/>
                  </a:rPr>
                  <a:t>	</a:t>
                </a: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 (</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𝑅</m:t>
                        </m:r>
                      </m:sub>
                    </m:sSub>
                  </m:oMath>
                </a14:m>
                <a:endParaRPr lang="en-US" sz="1800" b="0" dirty="0">
                  <a:solidFill>
                    <a:prstClr val="black"/>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48575" y="1818366"/>
                <a:ext cx="3826454" cy="2282741"/>
              </a:xfrm>
              <a:prstGeom prst="rect">
                <a:avLst/>
              </a:prstGeom>
              <a:blipFill>
                <a:blip r:embed="rId3"/>
                <a:stretch>
                  <a:fillRect l="-1270" t="-1061" b="-53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2961" y="4370710"/>
                <a:ext cx="3826454" cy="1221873"/>
              </a:xfrm>
              <a:prstGeom prst="rect">
                <a:avLst/>
              </a:prstGeom>
              <a:noFill/>
              <a:ln>
                <a:solidFill>
                  <a:schemeClr val="tx1"/>
                </a:solidFill>
              </a:ln>
            </p:spPr>
            <p:txBody>
              <a:bodyPr wrap="square" rtlCol="0">
                <a:spAutoFit/>
              </a:bodyPr>
              <a:lstStyle/>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up>
                          <m:r>
                            <a:rPr lang="en-US" sz="1800" b="0" i="1">
                              <a:solidFill>
                                <a:prstClr val="black"/>
                              </a:solidFill>
                              <a:latin typeface="Cambria Math" panose="02040503050406030204" pitchFamily="18" charset="0"/>
                              <a:cs typeface="Times New Roman" panose="02020603050405020304" pitchFamily="18" charset="0"/>
                            </a:rPr>
                            <m:t>2</m:t>
                          </m:r>
                        </m:sup>
                      </m:sSubSup>
                    </m:oMath>
                  </m:oMathPara>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𝐾</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f>
                        <m:fPr>
                          <m:ctrlPr>
                            <a:rPr lang="en-US" sz="1800" b="0" i="1">
                              <a:solidFill>
                                <a:prstClr val="black"/>
                              </a:solidFill>
                              <a:latin typeface="Cambria Math" panose="02040503050406030204" pitchFamily="18" charset="0"/>
                              <a:cs typeface="Times New Roman" panose="02020603050405020304" pitchFamily="18" charset="0"/>
                            </a:rPr>
                          </m:ctrlPr>
                        </m:fPr>
                        <m:num>
                          <m:r>
                            <a:rPr lang="en-US" sz="1800" b="0" i="1">
                              <a:solidFill>
                                <a:prstClr val="black"/>
                              </a:solidFill>
                              <a:latin typeface="Cambria Math" panose="02040503050406030204" pitchFamily="18" charset="0"/>
                              <a:cs typeface="Times New Roman" panose="02020603050405020304" pitchFamily="18" charset="0"/>
                            </a:rPr>
                            <m:t>1</m:t>
                          </m:r>
                        </m:num>
                        <m:den>
                          <m:r>
                            <a:rPr lang="en-US" sz="1800" b="0" i="1">
                              <a:solidFill>
                                <a:prstClr val="black"/>
                              </a:solidFill>
                              <a:latin typeface="Cambria Math" panose="02040503050406030204" pitchFamily="18" charset="0"/>
                              <a:cs typeface="Times New Roman" panose="02020603050405020304" pitchFamily="18" charset="0"/>
                            </a:rPr>
                            <m:t>2</m:t>
                          </m:r>
                        </m:den>
                      </m:f>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𝑅</m:t>
                          </m:r>
                        </m:sub>
                      </m:sSub>
                      <m:sSubSup>
                        <m:sSubSupPr>
                          <m:ctrlPr>
                            <a:rPr lang="en-US" sz="1800" b="0" i="1">
                              <a:solidFill>
                                <a:prstClr val="black"/>
                              </a:solidFill>
                              <a:latin typeface="Cambria Math" panose="02040503050406030204" pitchFamily="18" charset="0"/>
                              <a:cs typeface="Times New Roman" panose="02020603050405020304" pitchFamily="18" charset="0"/>
                            </a:rPr>
                          </m:ctrlPr>
                        </m:sSubSup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𝑅</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up>
                          <m:r>
                            <a:rPr lang="en-US" sz="1800" b="0" i="1">
                              <a:solidFill>
                                <a:prstClr val="black"/>
                              </a:solidFill>
                              <a:latin typeface="Cambria Math" panose="02040503050406030204" pitchFamily="18" charset="0"/>
                              <a:cs typeface="Times New Roman" panose="02020603050405020304" pitchFamily="18" charset="0"/>
                            </a:rPr>
                            <m:t>2</m:t>
                          </m:r>
                        </m:sup>
                      </m:sSubSup>
                    </m:oMath>
                  </m:oMathPara>
                </a14:m>
                <a:endParaRPr lang="en-US" sz="1800" b="0" dirty="0">
                  <a:solidFill>
                    <a:prstClr val="black"/>
                  </a:solidFill>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672961" y="4370710"/>
                <a:ext cx="3826454" cy="1221873"/>
              </a:xfrm>
              <a:prstGeom prst="rect">
                <a:avLst/>
              </a:prstGeom>
              <a:blipFill>
                <a:blip r:embed="rId4"/>
                <a:stretch>
                  <a:fillRect/>
                </a:stretch>
              </a:blipFill>
              <a:ln>
                <a:solidFill>
                  <a:schemeClr val="tx1"/>
                </a:solidFill>
              </a:ln>
            </p:spPr>
            <p:txBody>
              <a:bodyPr/>
              <a:lstStyle/>
              <a:p>
                <a:r>
                  <a:rPr lang="en-US">
                    <a:noFill/>
                  </a:rPr>
                  <a:t> </a:t>
                </a:r>
              </a:p>
            </p:txBody>
          </p:sp>
        </mc:Fallback>
      </mc:AlternateContent>
      <p:sp>
        <p:nvSpPr>
          <p:cNvPr id="6" name="TextBox 5"/>
          <p:cNvSpPr txBox="1"/>
          <p:nvPr/>
        </p:nvSpPr>
        <p:spPr>
          <a:xfrm>
            <a:off x="2669881" y="996501"/>
            <a:ext cx="3814872"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latin typeface="Calibri" panose="020F0502020204030204"/>
              </a:rPr>
              <a:t>Rifle Recoil – Example 8.3 on page 228</a:t>
            </a:r>
            <a:endParaRPr lang="en-US" sz="1800" b="0" dirty="0">
              <a:solidFill>
                <a:prstClr val="black"/>
              </a:solidFill>
              <a:cs typeface="Times New Roman" panose="02020603050405020304" pitchFamily="18" charset="0"/>
            </a:endParaRPr>
          </a:p>
        </p:txBody>
      </p:sp>
      <p:sp>
        <p:nvSpPr>
          <p:cNvPr id="2" name="TextBox 1">
            <a:extLst>
              <a:ext uri="{FF2B5EF4-FFF2-40B4-BE49-F238E27FC236}">
                <a16:creationId xmlns:a16="http://schemas.microsoft.com/office/drawing/2014/main" id="{18A37370-8EB2-4B05-9B0A-106C9CADAA29}"/>
              </a:ext>
            </a:extLst>
          </p:cNvPr>
          <p:cNvSpPr txBox="1"/>
          <p:nvPr/>
        </p:nvSpPr>
        <p:spPr>
          <a:xfrm>
            <a:off x="6815625" y="6463247"/>
            <a:ext cx="1998299" cy="307777"/>
          </a:xfrm>
          <a:prstGeom prst="rect">
            <a:avLst/>
          </a:prstGeom>
          <a:noFill/>
        </p:spPr>
        <p:txBody>
          <a:bodyPr wrap="square" rtlCol="0">
            <a:spAutoFit/>
          </a:bodyPr>
          <a:lstStyle/>
          <a:p>
            <a:r>
              <a:rPr lang="en-US" sz="1400" b="0" dirty="0"/>
              <a:t>Courtesy of Wenhao Wu</a:t>
            </a:r>
          </a:p>
        </p:txBody>
      </p:sp>
    </p:spTree>
    <p:extLst>
      <p:ext uri="{BB962C8B-B14F-4D97-AF65-F5344CB8AC3E}">
        <p14:creationId xmlns:p14="http://schemas.microsoft.com/office/powerpoint/2010/main" val="3898909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1"/>
          <p:cNvSpPr>
            <a:spLocks noGrp="1"/>
          </p:cNvSpPr>
          <p:nvPr>
            <p:ph type="title"/>
          </p:nvPr>
        </p:nvSpPr>
        <p:spPr>
          <a:xfrm>
            <a:off x="795338" y="3987800"/>
            <a:ext cx="7772400" cy="1143000"/>
          </a:xfrm>
        </p:spPr>
        <p:txBody>
          <a:bodyPr/>
          <a:lstStyle/>
          <a:p>
            <a:r>
              <a:rPr lang="en-US" altLang="en-US" sz="2400" b="1">
                <a:solidFill>
                  <a:srgbClr val="FF0000"/>
                </a:solidFill>
              </a:rPr>
              <a:t>Total momentum in terms of mass</a:t>
            </a:r>
          </a:p>
        </p:txBody>
      </p:sp>
      <p:pic>
        <p:nvPicPr>
          <p:cNvPr id="7173" name="Picture 3" descr="08-FigureUN06_P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26745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70" name="Object 2"/>
          <p:cNvGraphicFramePr>
            <a:graphicFrameLocks noChangeAspect="1"/>
          </p:cNvGraphicFramePr>
          <p:nvPr/>
        </p:nvGraphicFramePr>
        <p:xfrm>
          <a:off x="2382838" y="4914900"/>
          <a:ext cx="3675062" cy="393700"/>
        </p:xfrm>
        <a:graphic>
          <a:graphicData uri="http://schemas.openxmlformats.org/presentationml/2006/ole">
            <mc:AlternateContent xmlns:mc="http://schemas.openxmlformats.org/markup-compatibility/2006">
              <mc:Choice xmlns:v="urn:schemas-microsoft-com:vml" Requires="v">
                <p:oleObj name="Equation" r:id="rId3" imgW="2133600" imgH="228600" progId="Equation.3">
                  <p:embed/>
                </p:oleObj>
              </mc:Choice>
              <mc:Fallback>
                <p:oleObj name="Equation" r:id="rId3" imgW="21336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38" y="4914900"/>
                        <a:ext cx="36750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TextBox 6"/>
          <p:cNvSpPr txBox="1">
            <a:spLocks noChangeArrowheads="1"/>
          </p:cNvSpPr>
          <p:nvPr/>
        </p:nvSpPr>
        <p:spPr bwMode="auto">
          <a:xfrm>
            <a:off x="2751138" y="5308600"/>
            <a:ext cx="3427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Motion of center of mass</a:t>
            </a:r>
          </a:p>
        </p:txBody>
      </p:sp>
      <p:graphicFrame>
        <p:nvGraphicFramePr>
          <p:cNvPr id="7171" name="Object 4"/>
          <p:cNvGraphicFramePr>
            <a:graphicFrameLocks noChangeAspect="1"/>
          </p:cNvGraphicFramePr>
          <p:nvPr/>
        </p:nvGraphicFramePr>
        <p:xfrm>
          <a:off x="2192338" y="5756275"/>
          <a:ext cx="4156075" cy="438150"/>
        </p:xfrm>
        <a:graphic>
          <a:graphicData uri="http://schemas.openxmlformats.org/presentationml/2006/ole">
            <mc:AlternateContent xmlns:mc="http://schemas.openxmlformats.org/markup-compatibility/2006">
              <mc:Choice xmlns:v="urn:schemas-microsoft-com:vml" Requires="v">
                <p:oleObj name="Equation" r:id="rId5" imgW="2413000" imgH="254000" progId="Equation.3">
                  <p:embed/>
                </p:oleObj>
              </mc:Choice>
              <mc:Fallback>
                <p:oleObj name="Equation" r:id="rId5" imgW="2413000" imgH="2540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338" y="5756275"/>
                        <a:ext cx="4156075"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Box 4"/>
          <p:cNvSpPr txBox="1">
            <a:spLocks noChangeArrowheads="1"/>
          </p:cNvSpPr>
          <p:nvPr/>
        </p:nvSpPr>
        <p:spPr bwMode="auto">
          <a:xfrm>
            <a:off x="3168073" y="334446"/>
            <a:ext cx="3128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0000"/>
                </a:solidFill>
              </a:rPr>
              <a:t>Summary of chapter 8</a:t>
            </a:r>
          </a:p>
        </p:txBody>
      </p:sp>
      <mc:AlternateContent xmlns:mc="http://schemas.openxmlformats.org/markup-compatibility/2006" xmlns:a14="http://schemas.microsoft.com/office/drawing/2010/main">
        <mc:Choice Requires="a14">
          <p:sp>
            <p:nvSpPr>
              <p:cNvPr id="2" name="TextBox 1"/>
              <p:cNvSpPr txBox="1"/>
              <p:nvPr/>
            </p:nvSpPr>
            <p:spPr>
              <a:xfrm>
                <a:off x="1753334" y="1099439"/>
                <a:ext cx="5305042" cy="1111330"/>
              </a:xfrm>
              <a:prstGeom prst="rect">
                <a:avLst/>
              </a:prstGeom>
              <a:noFill/>
              <a:ln w="38100">
                <a:solidFill>
                  <a:srgbClr val="FF3300"/>
                </a:solidFill>
              </a:ln>
            </p:spPr>
            <p:txBody>
              <a:bodyPr wrap="none" lIns="0" tIns="0" rIns="0" bIns="0" rtlCol="0">
                <a:spAutoFit/>
              </a:bodyPr>
              <a:lstStyle/>
              <a:p>
                <a:r>
                  <a:rPr lang="en-US" sz="1800" dirty="0"/>
                  <a:t>Momentum                         </a:t>
                </a:r>
                <a14:m>
                  <m:oMath xmlns:m="http://schemas.openxmlformats.org/officeDocument/2006/math">
                    <m:acc>
                      <m:accPr>
                        <m:chr m:val="⃗"/>
                        <m:ctrlPr>
                          <a:rPr lang="en-US" sz="1800" i="1" smtClean="0">
                            <a:latin typeface="Cambria Math" panose="02040503050406030204" pitchFamily="18" charset="0"/>
                          </a:rPr>
                        </m:ctrlPr>
                      </m:accPr>
                      <m:e>
                        <m:r>
                          <a:rPr lang="en-US" sz="1800" b="1" i="1" smtClean="0">
                            <a:latin typeface="Cambria Math" panose="02040503050406030204" pitchFamily="18" charset="0"/>
                          </a:rPr>
                          <m:t>𝒑</m:t>
                        </m:r>
                      </m:e>
                    </m:acc>
                    <m:r>
                      <a:rPr lang="en-US" sz="1800" b="1" i="1" smtClean="0">
                        <a:latin typeface="Cambria Math" panose="02040503050406030204" pitchFamily="18" charset="0"/>
                      </a:rPr>
                      <m:t>=</m:t>
                    </m:r>
                    <m:r>
                      <a:rPr lang="en-US" sz="1800" b="1" i="1" smtClean="0">
                        <a:latin typeface="Cambria Math" panose="02040503050406030204" pitchFamily="18" charset="0"/>
                      </a:rPr>
                      <m:t>𝒎</m:t>
                    </m:r>
                    <m:acc>
                      <m:accPr>
                        <m:chr m:val="⃗"/>
                        <m:ctrlPr>
                          <a:rPr lang="en-US" sz="1800" b="1" i="1" smtClean="0">
                            <a:latin typeface="Cambria Math" panose="02040503050406030204" pitchFamily="18" charset="0"/>
                          </a:rPr>
                        </m:ctrlPr>
                      </m:accPr>
                      <m:e>
                        <m:r>
                          <a:rPr lang="en-US" sz="1800" b="1" i="1" smtClean="0">
                            <a:latin typeface="Cambria Math" panose="02040503050406030204" pitchFamily="18" charset="0"/>
                          </a:rPr>
                          <m:t>𝒗</m:t>
                        </m:r>
                      </m:e>
                    </m:acc>
                  </m:oMath>
                </a14:m>
                <a:r>
                  <a:rPr lang="en-US" sz="1800" dirty="0"/>
                  <a:t> </a:t>
                </a:r>
                <a:r>
                  <a:rPr lang="en-US" sz="1800" dirty="0">
                    <a:sym typeface="Wingdings" panose="05000000000000000000" pitchFamily="2" charset="2"/>
                  </a:rPr>
                  <a:t> </a:t>
                </a:r>
                <a14:m>
                  <m:oMath xmlns:m="http://schemas.openxmlformats.org/officeDocument/2006/math">
                    <m:r>
                      <a:rPr lang="en-US" sz="1800" b="1" i="1" smtClean="0">
                        <a:latin typeface="Cambria Math" panose="02040503050406030204" pitchFamily="18" charset="0"/>
                        <a:sym typeface="Wingdings" panose="05000000000000000000" pitchFamily="2" charset="2"/>
                      </a:rPr>
                      <m:t>[</m:t>
                    </m:r>
                    <m:r>
                      <a:rPr lang="en-US" sz="1800" b="1" i="1" smtClean="0">
                        <a:latin typeface="Cambria Math" panose="02040503050406030204" pitchFamily="18" charset="0"/>
                        <a:sym typeface="Wingdings" panose="05000000000000000000" pitchFamily="2" charset="2"/>
                      </a:rPr>
                      <m:t>𝒌𝒈</m:t>
                    </m:r>
                    <m:f>
                      <m:fPr>
                        <m:ctrlPr>
                          <a:rPr lang="en-US" sz="1800" b="1" i="1" smtClean="0">
                            <a:latin typeface="Cambria Math" panose="02040503050406030204" pitchFamily="18" charset="0"/>
                            <a:sym typeface="Wingdings" panose="05000000000000000000" pitchFamily="2" charset="2"/>
                          </a:rPr>
                        </m:ctrlPr>
                      </m:fPr>
                      <m:num>
                        <m:r>
                          <a:rPr lang="en-US" sz="1800" b="1" i="1" smtClean="0">
                            <a:latin typeface="Cambria Math" panose="02040503050406030204" pitchFamily="18" charset="0"/>
                            <a:sym typeface="Wingdings" panose="05000000000000000000" pitchFamily="2" charset="2"/>
                          </a:rPr>
                          <m:t>𝒎</m:t>
                        </m:r>
                      </m:num>
                      <m:den>
                        <m:r>
                          <a:rPr lang="en-US" sz="1800" b="1" i="1" smtClean="0">
                            <a:latin typeface="Cambria Math" panose="02040503050406030204" pitchFamily="18" charset="0"/>
                            <a:sym typeface="Wingdings" panose="05000000000000000000" pitchFamily="2" charset="2"/>
                          </a:rPr>
                          <m:t>𝒔</m:t>
                        </m:r>
                      </m:den>
                    </m:f>
                    <m:r>
                      <a:rPr lang="en-US" sz="1800" b="1" i="1" smtClean="0">
                        <a:latin typeface="Cambria Math" panose="02040503050406030204" pitchFamily="18" charset="0"/>
                        <a:sym typeface="Wingdings" panose="05000000000000000000" pitchFamily="2" charset="2"/>
                      </a:rPr>
                      <m:t>]</m:t>
                    </m:r>
                  </m:oMath>
                </a14:m>
                <a:r>
                  <a:rPr lang="en-US" sz="1800" dirty="0"/>
                  <a:t> </a:t>
                </a:r>
                <a:r>
                  <a:rPr lang="en-US" sz="1800" b="0" dirty="0"/>
                  <a:t>or</a:t>
                </a:r>
                <a:r>
                  <a:rPr lang="en-US" sz="1800" dirty="0"/>
                  <a:t> [N.s]</a:t>
                </a:r>
              </a:p>
              <a:p>
                <a:r>
                  <a:rPr lang="en-US" sz="1800" b="1" dirty="0"/>
                  <a:t>Impulse                            </a:t>
                </a:r>
                <a14:m>
                  <m:oMath xmlns:m="http://schemas.openxmlformats.org/officeDocument/2006/math">
                    <m:r>
                      <a:rPr lang="en-US" sz="1800">
                        <a:latin typeface="Cambria Math" panose="02040503050406030204" pitchFamily="18" charset="0"/>
                      </a:rPr>
                      <m:t>𝚫</m:t>
                    </m:r>
                    <m:r>
                      <a:rPr lang="en-US" sz="1800" b="1" i="1" smtClean="0">
                        <a:latin typeface="Cambria Math" panose="02040503050406030204" pitchFamily="18" charset="0"/>
                      </a:rPr>
                      <m:t>𝒑</m:t>
                    </m:r>
                    <m:r>
                      <a:rPr lang="en-US" sz="1800" b="1" i="1" smtClean="0">
                        <a:latin typeface="Cambria Math" panose="02040503050406030204" pitchFamily="18" charset="0"/>
                      </a:rPr>
                      <m:t>=</m:t>
                    </m:r>
                    <m:r>
                      <a:rPr lang="en-US" sz="1800" b="1" i="1" smtClean="0">
                        <a:latin typeface="Cambria Math" panose="02040503050406030204" pitchFamily="18" charset="0"/>
                      </a:rPr>
                      <m:t>𝑭</m:t>
                    </m:r>
                    <m:r>
                      <a:rPr lang="en-US" sz="1800">
                        <a:latin typeface="Cambria Math" panose="02040503050406030204" pitchFamily="18" charset="0"/>
                      </a:rPr>
                      <m:t>𝚫</m:t>
                    </m:r>
                    <m:r>
                      <a:rPr lang="en-US" sz="1800" b="1" i="1" smtClean="0">
                        <a:latin typeface="Cambria Math" panose="02040503050406030204" pitchFamily="18" charset="0"/>
                      </a:rPr>
                      <m:t>𝒕</m:t>
                    </m:r>
                  </m:oMath>
                </a14:m>
                <a:r>
                  <a:rPr lang="en-US" sz="1800" dirty="0"/>
                  <a:t> =F ( </a:t>
                </a:r>
                <a14:m>
                  <m:oMath xmlns:m="http://schemas.openxmlformats.org/officeDocument/2006/math">
                    <m:sSub>
                      <m:sSubPr>
                        <m:ctrlPr>
                          <a:rPr lang="en-US" sz="1800" i="1">
                            <a:latin typeface="Cambria Math" panose="02040503050406030204" pitchFamily="18" charset="0"/>
                          </a:rPr>
                        </m:ctrlPr>
                      </m:sSubPr>
                      <m:e>
                        <m:r>
                          <a:rPr lang="en-US" sz="1800" b="1" i="1" smtClean="0">
                            <a:latin typeface="Cambria Math" panose="02040503050406030204" pitchFamily="18" charset="0"/>
                          </a:rPr>
                          <m:t>𝒕</m:t>
                        </m:r>
                      </m:e>
                      <m:sub>
                        <m:r>
                          <a:rPr lang="en-US" sz="1800" b="1" i="1" smtClean="0">
                            <a:latin typeface="Cambria Math" panose="02040503050406030204" pitchFamily="18" charset="0"/>
                          </a:rPr>
                          <m:t>𝒇</m:t>
                        </m:r>
                      </m:sub>
                    </m:sSub>
                  </m:oMath>
                </a14:m>
                <a:r>
                  <a:rPr lang="en-US" sz="1800" dirty="0"/>
                  <a:t> -</a:t>
                </a:r>
                <a14:m>
                  <m:oMath xmlns:m="http://schemas.openxmlformats.org/officeDocument/2006/math">
                    <m:sSub>
                      <m:sSubPr>
                        <m:ctrlPr>
                          <a:rPr lang="en-US" sz="1800" i="1">
                            <a:latin typeface="Cambria Math" panose="02040503050406030204" pitchFamily="18" charset="0"/>
                          </a:rPr>
                        </m:ctrlPr>
                      </m:sSubPr>
                      <m:e>
                        <m:r>
                          <a:rPr lang="en-US" sz="1800" b="1" i="1" smtClean="0">
                            <a:latin typeface="Cambria Math" panose="02040503050406030204" pitchFamily="18" charset="0"/>
                          </a:rPr>
                          <m:t>𝒕</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 )</m:t>
                    </m:r>
                  </m:oMath>
                </a14:m>
                <a:r>
                  <a:rPr lang="en-US" sz="1800" dirty="0">
                    <a:sym typeface="Wingdings" panose="05000000000000000000" pitchFamily="2" charset="2"/>
                  </a:rPr>
                  <a:t>= </a:t>
                </a:r>
                <a14:m>
                  <m:oMath xmlns:m="http://schemas.openxmlformats.org/officeDocument/2006/math">
                    <m:r>
                      <a:rPr lang="en-US" sz="1800" b="1" i="1" smtClean="0">
                        <a:latin typeface="Cambria Math" panose="02040503050406030204" pitchFamily="18" charset="0"/>
                        <a:sym typeface="Wingdings" panose="05000000000000000000" pitchFamily="2" charset="2"/>
                      </a:rPr>
                      <m:t>𝑱</m:t>
                    </m:r>
                  </m:oMath>
                </a14:m>
                <a:endParaRPr lang="en-US" sz="1800" b="1" i="1" dirty="0">
                  <a:latin typeface="Cambria Math" panose="02040503050406030204" pitchFamily="18" charset="0"/>
                  <a:sym typeface="Wingdings" panose="05000000000000000000" pitchFamily="2" charset="2"/>
                </a:endParaRPr>
              </a:p>
              <a:p>
                <a:r>
                  <a:rPr lang="en-US" sz="1800" dirty="0"/>
                  <a:t>Force-momentum  relation  </a:t>
                </a:r>
                <a14:m>
                  <m:oMath xmlns:m="http://schemas.openxmlformats.org/officeDocument/2006/math">
                    <m:f>
                      <m:fPr>
                        <m:ctrlPr>
                          <a:rPr lang="en-US" sz="1800" i="1" smtClean="0">
                            <a:latin typeface="Cambria Math" panose="02040503050406030204" pitchFamily="18" charset="0"/>
                          </a:rPr>
                        </m:ctrlPr>
                      </m:fPr>
                      <m:num>
                        <m:r>
                          <a:rPr lang="en-US" sz="1800" i="1" smtClean="0">
                            <a:latin typeface="Cambria Math" panose="02040503050406030204" pitchFamily="18" charset="0"/>
                          </a:rPr>
                          <m:t>𝑑</m:t>
                        </m:r>
                      </m:num>
                      <m:den>
                        <m:r>
                          <a:rPr lang="en-US" sz="1800" i="1" smtClean="0">
                            <a:latin typeface="Cambria Math" panose="02040503050406030204" pitchFamily="18" charset="0"/>
                          </a:rPr>
                          <m:t>𝑑</m:t>
                        </m:r>
                        <m:r>
                          <a:rPr lang="en-US" sz="1800" b="1" i="1" smtClean="0">
                            <a:latin typeface="Cambria Math" panose="02040503050406030204" pitchFamily="18" charset="0"/>
                          </a:rPr>
                          <m:t>𝒕</m:t>
                        </m:r>
                      </m:den>
                    </m:f>
                    <m:acc>
                      <m:accPr>
                        <m:chr m:val="⃗"/>
                        <m:ctrlPr>
                          <a:rPr lang="en-US" sz="1800" i="1" smtClean="0">
                            <a:latin typeface="Cambria Math" panose="02040503050406030204" pitchFamily="18" charset="0"/>
                          </a:rPr>
                        </m:ctrlPr>
                      </m:accPr>
                      <m:e>
                        <m:r>
                          <a:rPr lang="en-US" sz="1800" b="1" i="1" smtClean="0">
                            <a:latin typeface="Cambria Math" panose="02040503050406030204" pitchFamily="18" charset="0"/>
                          </a:rPr>
                          <m:t>𝑷</m:t>
                        </m:r>
                      </m:e>
                    </m:acc>
                    <m:r>
                      <a:rPr lang="en-US" sz="1800" b="1" i="1" smtClean="0">
                        <a:latin typeface="Cambria Math" panose="02040503050406030204" pitchFamily="18" charset="0"/>
                      </a:rPr>
                      <m:t>=</m:t>
                    </m:r>
                    <m:r>
                      <a:rPr lang="en-US" sz="1800" b="1" i="1" smtClean="0">
                        <a:latin typeface="Cambria Math" panose="02040503050406030204" pitchFamily="18" charset="0"/>
                      </a:rPr>
                      <m:t>𝒎</m:t>
                    </m:r>
                    <m:f>
                      <m:fPr>
                        <m:ctrlPr>
                          <a:rPr lang="en-US" sz="1800" i="1" smtClean="0">
                            <a:latin typeface="Cambria Math" panose="02040503050406030204" pitchFamily="18" charset="0"/>
                          </a:rPr>
                        </m:ctrlPr>
                      </m:fPr>
                      <m:num>
                        <m:r>
                          <a:rPr lang="en-US" sz="1800" i="1" smtClean="0">
                            <a:latin typeface="Cambria Math" panose="02040503050406030204" pitchFamily="18" charset="0"/>
                          </a:rPr>
                          <m:t>𝑑</m:t>
                        </m:r>
                        <m:acc>
                          <m:accPr>
                            <m:chr m:val="⃗"/>
                            <m:ctrlPr>
                              <a:rPr lang="en-US" sz="1800" i="1" smtClean="0">
                                <a:latin typeface="Cambria Math" panose="02040503050406030204" pitchFamily="18" charset="0"/>
                              </a:rPr>
                            </m:ctrlPr>
                          </m:accPr>
                          <m:e>
                            <m:r>
                              <a:rPr lang="en-US" sz="1800" b="1" i="1" smtClean="0">
                                <a:latin typeface="Cambria Math" panose="02040503050406030204" pitchFamily="18" charset="0"/>
                              </a:rPr>
                              <m:t>𝒗</m:t>
                            </m:r>
                          </m:e>
                        </m:acc>
                      </m:num>
                      <m:den>
                        <m:r>
                          <a:rPr lang="en-US" sz="1800" i="1" smtClean="0">
                            <a:latin typeface="Cambria Math" panose="02040503050406030204" pitchFamily="18" charset="0"/>
                          </a:rPr>
                          <m:t>𝑑</m:t>
                        </m:r>
                        <m:r>
                          <a:rPr lang="en-US" sz="1800" i="1">
                            <a:latin typeface="Cambria Math" panose="02040503050406030204" pitchFamily="18" charset="0"/>
                          </a:rPr>
                          <m:t>𝒕</m:t>
                        </m:r>
                      </m:den>
                    </m:f>
                    <m:r>
                      <a:rPr lang="en-US" sz="1800" b="1" i="1" smtClean="0">
                        <a:latin typeface="Cambria Math" panose="02040503050406030204" pitchFamily="18" charset="0"/>
                      </a:rPr>
                      <m:t>=</m:t>
                    </m:r>
                    <m:r>
                      <a:rPr lang="en-US" sz="1800" b="1" i="1" smtClean="0">
                        <a:latin typeface="Cambria Math" panose="02040503050406030204" pitchFamily="18" charset="0"/>
                      </a:rPr>
                      <m:t>𝒎</m:t>
                    </m:r>
                    <m:acc>
                      <m:accPr>
                        <m:chr m:val="⃗"/>
                        <m:ctrlPr>
                          <a:rPr lang="en-US" sz="1800" i="1" smtClean="0">
                            <a:latin typeface="Cambria Math" panose="02040503050406030204" pitchFamily="18" charset="0"/>
                          </a:rPr>
                        </m:ctrlPr>
                      </m:accPr>
                      <m:e>
                        <m:r>
                          <a:rPr lang="en-US" sz="1800" b="1" i="1" smtClean="0">
                            <a:latin typeface="Cambria Math" panose="02040503050406030204" pitchFamily="18" charset="0"/>
                          </a:rPr>
                          <m:t>𝒂</m:t>
                        </m:r>
                      </m:e>
                    </m:acc>
                    <m:r>
                      <a:rPr lang="en-US" sz="1800" b="1" i="1" smtClean="0">
                        <a:latin typeface="Cambria Math" panose="02040503050406030204" pitchFamily="18" charset="0"/>
                      </a:rPr>
                      <m:t>=</m:t>
                    </m:r>
                    <m:acc>
                      <m:accPr>
                        <m:chr m:val="⃗"/>
                        <m:ctrlPr>
                          <a:rPr lang="en-US" sz="1800" i="1" smtClean="0">
                            <a:latin typeface="Cambria Math" panose="02040503050406030204" pitchFamily="18" charset="0"/>
                          </a:rPr>
                        </m:ctrlPr>
                      </m:accPr>
                      <m:e>
                        <m:r>
                          <a:rPr lang="en-US" sz="1800" b="1" i="1" smtClean="0">
                            <a:latin typeface="Cambria Math" panose="02040503050406030204" pitchFamily="18" charset="0"/>
                          </a:rPr>
                          <m:t>𝑭</m:t>
                        </m:r>
                      </m:e>
                    </m:acc>
                  </m:oMath>
                </a14:m>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1753334" y="1099439"/>
                <a:ext cx="5305042" cy="1111330"/>
              </a:xfrm>
              <a:prstGeom prst="rect">
                <a:avLst/>
              </a:prstGeom>
              <a:blipFill rotWithShape="0">
                <a:blip r:embed="rId2"/>
                <a:stretch>
                  <a:fillRect l="-2397" t="-2646" b="-3175"/>
                </a:stretch>
              </a:blipFill>
              <a:ln w="38100">
                <a:solidFill>
                  <a:srgbClr val="FF33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51273" y="2817424"/>
                <a:ext cx="5098896" cy="883447"/>
              </a:xfrm>
              <a:prstGeom prst="rect">
                <a:avLst/>
              </a:prstGeom>
              <a:noFill/>
              <a:ln w="38100">
                <a:solidFill>
                  <a:srgbClr val="FF3300"/>
                </a:solidFill>
              </a:ln>
            </p:spPr>
            <p:txBody>
              <a:bodyPr wrap="none" lIns="0" tIns="0" rIns="0" bIns="0" rtlCol="0">
                <a:spAutoFit/>
              </a:bodyPr>
              <a:lstStyle/>
              <a:p>
                <a:r>
                  <a:rPr lang="en-US" sz="1800" dirty="0"/>
                  <a:t>Elastic Collision             </a:t>
                </a:r>
                <a14:m>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𝑲</m:t>
                        </m:r>
                      </m:e>
                      <m:sub>
                        <m:r>
                          <a:rPr lang="en-US" sz="1800" b="1" i="1" smtClean="0">
                            <a:latin typeface="Cambria Math" panose="02040503050406030204" pitchFamily="18" charset="0"/>
                          </a:rPr>
                          <m:t>𝟏</m:t>
                        </m:r>
                        <m:r>
                          <a:rPr lang="en-US" sz="1800" b="1" i="1" smtClean="0">
                            <a:latin typeface="Cambria Math" panose="02040503050406030204" pitchFamily="18" charset="0"/>
                          </a:rPr>
                          <m:t>𝒊</m:t>
                        </m:r>
                      </m:sub>
                    </m:sSub>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𝑲</m:t>
                        </m:r>
                      </m:e>
                      <m:sub>
                        <m:r>
                          <a:rPr lang="en-US" sz="1800" b="1" i="1" smtClean="0">
                            <a:latin typeface="Cambria Math" panose="02040503050406030204" pitchFamily="18" charset="0"/>
                          </a:rPr>
                          <m:t>𝟐</m:t>
                        </m:r>
                        <m:r>
                          <a:rPr lang="en-US" sz="1800" b="1" i="1" smtClean="0">
                            <a:latin typeface="Cambria Math" panose="02040503050406030204" pitchFamily="18" charset="0"/>
                          </a:rPr>
                          <m:t>𝒊</m:t>
                        </m:r>
                      </m:sub>
                    </m:sSub>
                    <m:r>
                      <a:rPr lang="en-US" sz="1800" b="1"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𝟏</m:t>
                        </m:r>
                        <m:r>
                          <a:rPr lang="en-US" sz="1800" b="1" i="1" smtClean="0">
                            <a:latin typeface="Cambria Math" panose="02040503050406030204" pitchFamily="18" charset="0"/>
                          </a:rPr>
                          <m:t>𝒇</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𝟐</m:t>
                        </m:r>
                        <m:r>
                          <a:rPr lang="en-US" sz="1800" b="1" i="1" smtClean="0">
                            <a:latin typeface="Cambria Math" panose="02040503050406030204" pitchFamily="18" charset="0"/>
                          </a:rPr>
                          <m:t>𝒇</m:t>
                        </m:r>
                      </m:sub>
                    </m:sSub>
                  </m:oMath>
                </a14:m>
                <a:endParaRPr lang="en-US" sz="1800" b="1" dirty="0"/>
              </a:p>
              <a:p>
                <a:r>
                  <a:rPr lang="en-US" sz="1800" dirty="0"/>
                  <a:t>Inelastic Collision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𝟏</m:t>
                        </m:r>
                        <m:r>
                          <a:rPr lang="en-US" sz="1800" i="1">
                            <a:latin typeface="Cambria Math" panose="02040503050406030204" pitchFamily="18" charset="0"/>
                          </a:rPr>
                          <m:t>𝒊</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𝟐</m:t>
                        </m:r>
                        <m:r>
                          <a:rPr lang="en-US" sz="1800" i="1">
                            <a:latin typeface="Cambria Math" panose="02040503050406030204" pitchFamily="18" charset="0"/>
                          </a:rPr>
                          <m:t>𝒊</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𝟏</m:t>
                        </m:r>
                        <m:r>
                          <a:rPr lang="en-US" sz="1800" i="1">
                            <a:latin typeface="Cambria Math" panose="02040503050406030204" pitchFamily="18" charset="0"/>
                          </a:rPr>
                          <m:t>𝒇</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𝑲</m:t>
                        </m:r>
                      </m:e>
                      <m:sub>
                        <m:r>
                          <a:rPr lang="en-US" sz="1800" i="1">
                            <a:latin typeface="Cambria Math" panose="02040503050406030204" pitchFamily="18" charset="0"/>
                          </a:rPr>
                          <m:t>𝟐</m:t>
                        </m:r>
                        <m:r>
                          <a:rPr lang="en-US" sz="1800" i="1">
                            <a:latin typeface="Cambria Math" panose="02040503050406030204" pitchFamily="18" charset="0"/>
                          </a:rPr>
                          <m:t>𝒇</m:t>
                        </m:r>
                      </m:sub>
                    </m:sSub>
                    <m:r>
                      <a:rPr lang="en-US" sz="1800" b="1" i="1" smtClean="0">
                        <a:latin typeface="Cambria Math" panose="02040503050406030204" pitchFamily="18" charset="0"/>
                      </a:rPr>
                      <m:t>+</m:t>
                    </m:r>
                    <m:r>
                      <a:rPr lang="en-US" sz="1800" b="1" i="1" smtClean="0">
                        <a:latin typeface="Cambria Math" panose="02040503050406030204" pitchFamily="18" charset="0"/>
                      </a:rPr>
                      <m:t>𝑸</m:t>
                    </m:r>
                  </m:oMath>
                </a14:m>
                <a:endParaRPr lang="en-US" sz="1800" dirty="0"/>
              </a:p>
              <a:p>
                <a:r>
                  <a:rPr lang="en-US" sz="1800" b="0" dirty="0"/>
                  <a:t>		Here; </a:t>
                </a:r>
                <a14:m>
                  <m:oMath xmlns:m="http://schemas.openxmlformats.org/officeDocument/2006/math">
                    <m:r>
                      <a:rPr lang="en-US" sz="1800" i="1">
                        <a:latin typeface="Cambria Math" panose="02040503050406030204" pitchFamily="18" charset="0"/>
                      </a:rPr>
                      <m:t>𝑸</m:t>
                    </m:r>
                  </m:oMath>
                </a14:m>
                <a:r>
                  <a:rPr lang="en-US" sz="1800" dirty="0"/>
                  <a:t> </a:t>
                </a:r>
                <a:r>
                  <a:rPr lang="en-US" sz="1800" b="0" dirty="0"/>
                  <a:t>is other forms of energy</a:t>
                </a:r>
              </a:p>
            </p:txBody>
          </p:sp>
        </mc:Choice>
        <mc:Fallback xmlns="">
          <p:sp>
            <p:nvSpPr>
              <p:cNvPr id="6" name="TextBox 5"/>
              <p:cNvSpPr txBox="1">
                <a:spLocks noRot="1" noChangeAspect="1" noMove="1" noResize="1" noEditPoints="1" noAdjustHandles="1" noChangeArrowheads="1" noChangeShapeType="1" noTextEdit="1"/>
              </p:cNvSpPr>
              <p:nvPr/>
            </p:nvSpPr>
            <p:spPr>
              <a:xfrm>
                <a:off x="1951273" y="2817424"/>
                <a:ext cx="5098896" cy="883447"/>
              </a:xfrm>
              <a:prstGeom prst="rect">
                <a:avLst/>
              </a:prstGeom>
              <a:blipFill rotWithShape="0">
                <a:blip r:embed="rId3"/>
                <a:stretch>
                  <a:fillRect l="-2372" t="-6623" r="-830" b="-13245"/>
                </a:stretch>
              </a:blipFill>
              <a:ln w="38100">
                <a:solidFill>
                  <a:srgbClr val="FF33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8862" y="4148639"/>
                <a:ext cx="7765780" cy="1791131"/>
              </a:xfrm>
              <a:prstGeom prst="rect">
                <a:avLst/>
              </a:prstGeom>
              <a:noFill/>
              <a:ln w="38100">
                <a:solidFill>
                  <a:srgbClr val="FF3300"/>
                </a:solidFill>
              </a:ln>
            </p:spPr>
            <p:txBody>
              <a:bodyPr wrap="none" lIns="0" tIns="0" rIns="0" bIns="0" rtlCol="0">
                <a:spAutoFit/>
              </a:bodyPr>
              <a:lstStyle/>
              <a:p>
                <a:r>
                  <a:rPr lang="en-US" sz="1800" b="0" dirty="0"/>
                  <a:t>Both elastic and inelastic collisions conserve momentum</a:t>
                </a:r>
              </a:p>
              <a:p>
                <a:endParaRPr lang="en-US" sz="1800" b="0" dirty="0"/>
              </a:p>
              <a:p>
                <a:r>
                  <a:rPr lang="en-US" sz="1800" dirty="0"/>
                  <a:t>Elastic Collision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b="1" i="1" smtClean="0">
                                <a:latin typeface="Cambria Math" panose="02040503050406030204" pitchFamily="18" charset="0"/>
                              </a:rPr>
                              <m:t>𝑷</m:t>
                            </m:r>
                          </m:e>
                          <m:sub>
                            <m:r>
                              <a:rPr lang="en-US" sz="1800" b="1" i="1" smtClean="0">
                                <a:latin typeface="Cambria Math" panose="02040503050406030204" pitchFamily="18" charset="0"/>
                              </a:rPr>
                              <m:t>𝟏</m:t>
                            </m:r>
                          </m:sub>
                        </m:sSub>
                      </m:e>
                    </m:acc>
                    <m:r>
                      <a:rPr lang="en-US" sz="1800" b="1" i="1" smtClean="0">
                        <a:latin typeface="Cambria Math" panose="02040503050406030204" pitchFamily="18" charset="0"/>
                      </a:rPr>
                      <m:t>+</m:t>
                    </m:r>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𝑷</m:t>
                            </m:r>
                          </m:e>
                          <m:sub>
                            <m:r>
                              <a:rPr lang="en-US" sz="1800" b="1" i="1" smtClean="0">
                                <a:latin typeface="Cambria Math" panose="02040503050406030204" pitchFamily="18" charset="0"/>
                              </a:rPr>
                              <m:t>𝟐</m:t>
                            </m:r>
                          </m:sub>
                        </m:sSub>
                      </m:e>
                    </m:acc>
                    <m:r>
                      <a:rPr lang="en-US" sz="1800" b="1" i="1" smtClean="0">
                        <a:latin typeface="Cambria Math" panose="02040503050406030204" pitchFamily="18" charset="0"/>
                      </a:rPr>
                      <m:t>=</m:t>
                    </m:r>
                    <m:acc>
                      <m:accPr>
                        <m:chr m:val="⃗"/>
                        <m:ctrlPr>
                          <a:rPr lang="en-US" sz="1800" b="1" i="1" smtClean="0">
                            <a:latin typeface="Cambria Math" panose="02040503050406030204" pitchFamily="18" charset="0"/>
                          </a:rPr>
                        </m:ctrlPr>
                      </m:accPr>
                      <m:e>
                        <m:sSubSup>
                          <m:sSubSupPr>
                            <m:ctrlPr>
                              <a:rPr lang="en-US" sz="1800" b="1" i="1" smtClean="0">
                                <a:latin typeface="Cambria Math" panose="02040503050406030204" pitchFamily="18" charset="0"/>
                              </a:rPr>
                            </m:ctrlPr>
                          </m:sSubSupPr>
                          <m:e>
                            <m:r>
                              <a:rPr lang="en-US" sz="1800" b="1" i="1" smtClean="0">
                                <a:latin typeface="Cambria Math" panose="02040503050406030204" pitchFamily="18" charset="0"/>
                              </a:rPr>
                              <m:t>𝑷</m:t>
                            </m:r>
                          </m:e>
                          <m:sub>
                            <m:r>
                              <a:rPr lang="en-US" sz="1800" b="1" i="1" smtClean="0">
                                <a:latin typeface="Cambria Math" panose="02040503050406030204" pitchFamily="18" charset="0"/>
                              </a:rPr>
                              <m:t>𝟏</m:t>
                            </m:r>
                          </m:sub>
                          <m:sup>
                            <m:r>
                              <a:rPr lang="en-US" sz="1800" b="1" i="1" smtClean="0">
                                <a:latin typeface="Cambria Math" panose="02040503050406030204" pitchFamily="18" charset="0"/>
                              </a:rPr>
                              <m:t>′</m:t>
                            </m:r>
                          </m:sup>
                        </m:sSubSup>
                      </m:e>
                    </m:acc>
                    <m:r>
                      <a:rPr lang="en-US" sz="1800" b="1" i="1" smtClean="0">
                        <a:latin typeface="Cambria Math" panose="02040503050406030204" pitchFamily="18" charset="0"/>
                      </a:rPr>
                      <m:t>+</m:t>
                    </m:r>
                    <m:acc>
                      <m:accPr>
                        <m:chr m:val="⃗"/>
                        <m:ctrlPr>
                          <a:rPr lang="en-US" sz="1800" i="1">
                            <a:latin typeface="Cambria Math" panose="02040503050406030204" pitchFamily="18" charset="0"/>
                          </a:rPr>
                        </m:ctrlPr>
                      </m:accPr>
                      <m:e>
                        <m:sSubSup>
                          <m:sSubSupPr>
                            <m:ctrlPr>
                              <a:rPr lang="en-US" sz="1800" i="1">
                                <a:latin typeface="Cambria Math" panose="02040503050406030204" pitchFamily="18" charset="0"/>
                              </a:rPr>
                            </m:ctrlPr>
                          </m:sSubSupPr>
                          <m:e>
                            <m:r>
                              <a:rPr lang="en-US" sz="1800" i="1">
                                <a:latin typeface="Cambria Math" panose="02040503050406030204" pitchFamily="18" charset="0"/>
                              </a:rPr>
                              <m:t>𝑷</m:t>
                            </m:r>
                          </m:e>
                          <m:sub>
                            <m:r>
                              <a:rPr lang="en-US" sz="1800" b="1" i="1" smtClean="0">
                                <a:latin typeface="Cambria Math" panose="02040503050406030204" pitchFamily="18" charset="0"/>
                              </a:rPr>
                              <m:t>𝟐</m:t>
                            </m:r>
                          </m:sub>
                          <m:sup>
                            <m:r>
                              <a:rPr lang="en-US" sz="1800" i="1">
                                <a:latin typeface="Cambria Math" panose="02040503050406030204" pitchFamily="18" charset="0"/>
                              </a:rPr>
                              <m:t>′</m:t>
                            </m:r>
                          </m:sup>
                        </m:sSubSup>
                      </m:e>
                    </m:acc>
                    <m:r>
                      <a:rPr lang="en-US" sz="1800" b="1" i="1" smtClean="0">
                        <a:latin typeface="Cambria Math" panose="02040503050406030204" pitchFamily="18" charset="0"/>
                      </a:rPr>
                      <m:t>→</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𝒎</m:t>
                        </m:r>
                      </m:e>
                      <m:sub>
                        <m:r>
                          <a:rPr lang="en-US" sz="1800" b="1" i="1" smtClean="0">
                            <a:latin typeface="Cambria Math" panose="02040503050406030204" pitchFamily="18" charset="0"/>
                          </a:rPr>
                          <m:t>𝟏</m:t>
                        </m:r>
                      </m:sub>
                    </m:sSub>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𝒗</m:t>
                        </m:r>
                      </m:e>
                      <m:sub>
                        <m:r>
                          <a:rPr lang="en-US" sz="1800" b="1" i="1" smtClean="0">
                            <a:latin typeface="Cambria Math" panose="02040503050406030204" pitchFamily="18" charset="0"/>
                          </a:rPr>
                          <m:t>𝟏</m:t>
                        </m:r>
                      </m:sub>
                    </m:sSub>
                    <m:r>
                      <a:rPr lang="en-US" sz="1800" b="1"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𝒎</m:t>
                        </m:r>
                      </m:e>
                      <m:sub>
                        <m:r>
                          <a:rPr lang="en-US" sz="1800" b="1" i="1" smtClean="0">
                            <a:latin typeface="Cambria Math" panose="02040503050406030204" pitchFamily="18" charset="0"/>
                          </a:rPr>
                          <m:t>𝟐</m:t>
                        </m:r>
                      </m:sub>
                    </m:sSub>
                    <m:sSub>
                      <m:sSubPr>
                        <m:ctrlPr>
                          <a:rPr lang="en-US" sz="1800" i="1">
                            <a:latin typeface="Cambria Math" panose="02040503050406030204" pitchFamily="18" charset="0"/>
                          </a:rPr>
                        </m:ctrlPr>
                      </m:sSubPr>
                      <m:e>
                        <m:r>
                          <a:rPr lang="en-US" sz="1800" i="1">
                            <a:latin typeface="Cambria Math" panose="02040503050406030204" pitchFamily="18" charset="0"/>
                          </a:rPr>
                          <m:t>𝒗</m:t>
                        </m:r>
                      </m:e>
                      <m:sub>
                        <m:r>
                          <a:rPr lang="en-US" sz="1800" b="1" i="1" smtClean="0">
                            <a:latin typeface="Cambria Math" panose="02040503050406030204" pitchFamily="18" charset="0"/>
                          </a:rPr>
                          <m:t>𝟐</m:t>
                        </m:r>
                      </m:sub>
                    </m:sSub>
                    <m:r>
                      <a:rPr lang="en-US" sz="1800" b="1" i="1" smtClean="0">
                        <a:latin typeface="Cambria Math" panose="02040503050406030204" pitchFamily="18" charset="0"/>
                      </a:rPr>
                      <m:t>=</m:t>
                    </m:r>
                    <m:sSubSup>
                      <m:sSubSupPr>
                        <m:ctrlPr>
                          <a:rPr lang="en-US" sz="1800" b="1" i="1" smtClean="0">
                            <a:latin typeface="Cambria Math" panose="02040503050406030204" pitchFamily="18" charset="0"/>
                          </a:rPr>
                        </m:ctrlPr>
                      </m:sSubSupPr>
                      <m:e>
                        <m:r>
                          <a:rPr lang="en-US" sz="1800" b="1" i="1" smtClean="0">
                            <a:latin typeface="Cambria Math" panose="02040503050406030204" pitchFamily="18" charset="0"/>
                          </a:rPr>
                          <m:t>𝒎</m:t>
                        </m:r>
                      </m:e>
                      <m:sub>
                        <m:r>
                          <a:rPr lang="en-US" sz="1800" b="1" i="1" smtClean="0">
                            <a:latin typeface="Cambria Math" panose="02040503050406030204" pitchFamily="18" charset="0"/>
                          </a:rPr>
                          <m:t>𝟏</m:t>
                        </m:r>
                      </m:sub>
                      <m:sup>
                        <m:r>
                          <a:rPr lang="en-US" sz="1800" b="1" i="1" smtClean="0">
                            <a:latin typeface="Cambria Math" panose="02040503050406030204" pitchFamily="18" charset="0"/>
                          </a:rPr>
                          <m:t>′</m:t>
                        </m:r>
                      </m:sup>
                    </m:sSubSup>
                    <m:sSubSup>
                      <m:sSubSupPr>
                        <m:ctrlPr>
                          <a:rPr lang="en-US" sz="1800" b="1" i="1" smtClean="0">
                            <a:latin typeface="Cambria Math" panose="02040503050406030204" pitchFamily="18" charset="0"/>
                          </a:rPr>
                        </m:ctrlPr>
                      </m:sSubSupPr>
                      <m:e>
                        <m:r>
                          <a:rPr lang="en-US" sz="1800" b="1" i="1" smtClean="0">
                            <a:latin typeface="Cambria Math" panose="02040503050406030204" pitchFamily="18" charset="0"/>
                          </a:rPr>
                          <m:t>𝒗</m:t>
                        </m:r>
                      </m:e>
                      <m:sub>
                        <m:r>
                          <a:rPr lang="en-US" sz="1800" b="1" i="1" smtClean="0">
                            <a:latin typeface="Cambria Math" panose="02040503050406030204" pitchFamily="18" charset="0"/>
                          </a:rPr>
                          <m:t>𝟏</m:t>
                        </m:r>
                      </m:sub>
                      <m:sup>
                        <m:r>
                          <a:rPr lang="en-US" sz="1800" b="1" i="1" smtClean="0">
                            <a:latin typeface="Cambria Math" panose="02040503050406030204" pitchFamily="18" charset="0"/>
                          </a:rPr>
                          <m:t>′</m:t>
                        </m:r>
                      </m:sup>
                    </m:sSubSup>
                    <m:r>
                      <a:rPr lang="en-US" sz="1800" b="1" i="1" smtClean="0">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𝒎</m:t>
                        </m:r>
                      </m:e>
                      <m:sub>
                        <m:r>
                          <a:rPr lang="en-US" sz="1800" b="1" i="1" smtClean="0">
                            <a:latin typeface="Cambria Math" panose="02040503050406030204" pitchFamily="18" charset="0"/>
                          </a:rPr>
                          <m:t>𝟐</m:t>
                        </m:r>
                      </m:sub>
                      <m:sup>
                        <m:r>
                          <a:rPr lang="en-US" sz="1800" i="1">
                            <a:latin typeface="Cambria Math" panose="02040503050406030204" pitchFamily="18" charset="0"/>
                          </a:rPr>
                          <m:t>′</m:t>
                        </m:r>
                      </m:sup>
                    </m:sSubSup>
                    <m:sSubSup>
                      <m:sSubSupPr>
                        <m:ctrlPr>
                          <a:rPr lang="en-US" sz="1800" i="1">
                            <a:latin typeface="Cambria Math" panose="02040503050406030204" pitchFamily="18" charset="0"/>
                          </a:rPr>
                        </m:ctrlPr>
                      </m:sSubSupPr>
                      <m:e>
                        <m:r>
                          <a:rPr lang="en-US" sz="1800" i="1">
                            <a:latin typeface="Cambria Math" panose="02040503050406030204" pitchFamily="18" charset="0"/>
                          </a:rPr>
                          <m:t>𝒗</m:t>
                        </m:r>
                      </m:e>
                      <m:sub>
                        <m:r>
                          <a:rPr lang="en-US" sz="1800" b="1" i="1" smtClean="0">
                            <a:latin typeface="Cambria Math" panose="02040503050406030204" pitchFamily="18" charset="0"/>
                          </a:rPr>
                          <m:t>𝟐</m:t>
                        </m:r>
                      </m:sub>
                      <m:sup>
                        <m:r>
                          <a:rPr lang="en-US" sz="1800" i="1">
                            <a:latin typeface="Cambria Math" panose="02040503050406030204" pitchFamily="18" charset="0"/>
                          </a:rPr>
                          <m:t>′</m:t>
                        </m:r>
                      </m:sup>
                    </m:sSubSup>
                  </m:oMath>
                </a14:m>
                <a:endParaRPr lang="en-US" sz="1800" dirty="0"/>
              </a:p>
              <a:p>
                <a:r>
                  <a:rPr lang="en-US" sz="1800" dirty="0"/>
                  <a:t>Inelastic Collision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𝑷</m:t>
                            </m:r>
                          </m:e>
                          <m:sub>
                            <m:r>
                              <a:rPr lang="en-US" sz="1800" i="1">
                                <a:latin typeface="Cambria Math" panose="02040503050406030204" pitchFamily="18" charset="0"/>
                              </a:rPr>
                              <m:t>𝟏</m:t>
                            </m:r>
                          </m:sub>
                        </m:sSub>
                      </m:e>
                    </m:acc>
                    <m:r>
                      <a:rPr lang="en-US" sz="1800" i="1">
                        <a:latin typeface="Cambria Math" panose="02040503050406030204" pitchFamily="18" charset="0"/>
                      </a:rPr>
                      <m:t>+</m:t>
                    </m:r>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en-US" sz="1800" i="1">
                                <a:latin typeface="Cambria Math" panose="02040503050406030204" pitchFamily="18" charset="0"/>
                              </a:rPr>
                              <m:t>𝑷</m:t>
                            </m:r>
                          </m:e>
                          <m:sub>
                            <m:r>
                              <a:rPr lang="en-US" sz="1800" i="1">
                                <a:latin typeface="Cambria Math" panose="02040503050406030204" pitchFamily="18" charset="0"/>
                              </a:rPr>
                              <m:t>𝟐</m:t>
                            </m:r>
                          </m:sub>
                        </m:sSub>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sSubSup>
                          <m:sSubSupPr>
                            <m:ctrlPr>
                              <a:rPr lang="en-US" sz="1800" i="1">
                                <a:latin typeface="Cambria Math" panose="02040503050406030204" pitchFamily="18" charset="0"/>
                              </a:rPr>
                            </m:ctrlPr>
                          </m:sSubSupPr>
                          <m:e>
                            <m:r>
                              <a:rPr lang="en-US" sz="1800" i="1">
                                <a:latin typeface="Cambria Math" panose="02040503050406030204" pitchFamily="18" charset="0"/>
                              </a:rPr>
                              <m:t>𝑷</m:t>
                            </m:r>
                          </m:e>
                          <m:sub>
                            <m:r>
                              <a:rPr lang="en-US" sz="1800" i="1">
                                <a:latin typeface="Cambria Math" panose="02040503050406030204" pitchFamily="18" charset="0"/>
                              </a:rPr>
                              <m:t>𝟏</m:t>
                            </m:r>
                          </m:sub>
                          <m:sup>
                            <m:r>
                              <a:rPr lang="en-US" sz="1800" i="1">
                                <a:latin typeface="Cambria Math" panose="02040503050406030204" pitchFamily="18" charset="0"/>
                              </a:rPr>
                              <m:t>′</m:t>
                            </m:r>
                          </m:sup>
                        </m:sSubSup>
                      </m:e>
                    </m:acc>
                    <m:r>
                      <a:rPr lang="en-US" sz="1800" i="1">
                        <a:latin typeface="Cambria Math" panose="02040503050406030204" pitchFamily="18" charset="0"/>
                      </a:rPr>
                      <m:t>+</m:t>
                    </m:r>
                    <m:acc>
                      <m:accPr>
                        <m:chr m:val="⃗"/>
                        <m:ctrlPr>
                          <a:rPr lang="en-US" sz="1800" i="1">
                            <a:latin typeface="Cambria Math" panose="02040503050406030204" pitchFamily="18" charset="0"/>
                          </a:rPr>
                        </m:ctrlPr>
                      </m:accPr>
                      <m:e>
                        <m:sSubSup>
                          <m:sSubSupPr>
                            <m:ctrlPr>
                              <a:rPr lang="en-US" sz="1800" i="1">
                                <a:latin typeface="Cambria Math" panose="02040503050406030204" pitchFamily="18" charset="0"/>
                              </a:rPr>
                            </m:ctrlPr>
                          </m:sSubSupPr>
                          <m:e>
                            <m:r>
                              <a:rPr lang="en-US" sz="1800" i="1">
                                <a:latin typeface="Cambria Math" panose="02040503050406030204" pitchFamily="18" charset="0"/>
                              </a:rPr>
                              <m:t>𝑷</m:t>
                            </m:r>
                          </m:e>
                          <m:sub>
                            <m:r>
                              <a:rPr lang="en-US" sz="1800" i="1">
                                <a:latin typeface="Cambria Math" panose="02040503050406030204" pitchFamily="18" charset="0"/>
                              </a:rPr>
                              <m:t>𝟐</m:t>
                            </m:r>
                          </m:sub>
                          <m:sup>
                            <m:r>
                              <a:rPr lang="en-US" sz="1800" i="1">
                                <a:latin typeface="Cambria Math" panose="02040503050406030204" pitchFamily="18" charset="0"/>
                              </a:rPr>
                              <m:t>′</m:t>
                            </m:r>
                          </m:sup>
                        </m:sSubSup>
                      </m:e>
                    </m:acc>
                    <m:r>
                      <a:rPr lang="en-US" sz="1800" b="1"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𝒎</m:t>
                        </m:r>
                      </m:e>
                      <m:sub>
                        <m:r>
                          <a:rPr lang="en-US" sz="1800" i="1">
                            <a:latin typeface="Cambria Math" panose="02040503050406030204" pitchFamily="18" charset="0"/>
                          </a:rPr>
                          <m:t>𝟏</m:t>
                        </m:r>
                      </m:sub>
                    </m:sSub>
                    <m:sSub>
                      <m:sSubPr>
                        <m:ctrlPr>
                          <a:rPr lang="en-US" sz="1800" i="1">
                            <a:latin typeface="Cambria Math" panose="02040503050406030204" pitchFamily="18" charset="0"/>
                          </a:rPr>
                        </m:ctrlPr>
                      </m:sSubPr>
                      <m:e>
                        <m:r>
                          <a:rPr lang="en-US" sz="1800" i="1">
                            <a:latin typeface="Cambria Math" panose="02040503050406030204" pitchFamily="18" charset="0"/>
                          </a:rPr>
                          <m:t>𝒗</m:t>
                        </m:r>
                      </m:e>
                      <m:sub>
                        <m:r>
                          <a:rPr lang="en-US" sz="1800" i="1">
                            <a:latin typeface="Cambria Math" panose="02040503050406030204" pitchFamily="18" charset="0"/>
                          </a:rPr>
                          <m:t>𝟏</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𝒎</m:t>
                        </m:r>
                      </m:e>
                      <m:sub>
                        <m:r>
                          <a:rPr lang="en-US" sz="1800" i="1">
                            <a:latin typeface="Cambria Math" panose="02040503050406030204" pitchFamily="18" charset="0"/>
                          </a:rPr>
                          <m:t>𝟐</m:t>
                        </m:r>
                      </m:sub>
                    </m:sSub>
                    <m:sSub>
                      <m:sSubPr>
                        <m:ctrlPr>
                          <a:rPr lang="en-US" sz="1800" i="1">
                            <a:latin typeface="Cambria Math" panose="02040503050406030204" pitchFamily="18" charset="0"/>
                          </a:rPr>
                        </m:ctrlPr>
                      </m:sSubPr>
                      <m:e>
                        <m:r>
                          <a:rPr lang="en-US" sz="1800" i="1">
                            <a:latin typeface="Cambria Math" panose="02040503050406030204" pitchFamily="18" charset="0"/>
                          </a:rPr>
                          <m:t>𝒗</m:t>
                        </m:r>
                      </m:e>
                      <m:sub>
                        <m:r>
                          <a:rPr lang="en-US" sz="1800" i="1">
                            <a:latin typeface="Cambria Math" panose="02040503050406030204" pitchFamily="18" charset="0"/>
                          </a:rPr>
                          <m:t>𝟐</m:t>
                        </m:r>
                      </m:sub>
                    </m:sSub>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𝒎</m:t>
                        </m:r>
                      </m:e>
                      <m:sub>
                        <m:r>
                          <a:rPr lang="en-US" sz="1800" i="1">
                            <a:latin typeface="Cambria Math" panose="02040503050406030204" pitchFamily="18" charset="0"/>
                          </a:rPr>
                          <m:t>𝟏</m:t>
                        </m:r>
                      </m:sub>
                      <m:sup>
                        <m:r>
                          <a:rPr lang="en-US" sz="1800" i="1">
                            <a:latin typeface="Cambria Math" panose="02040503050406030204" pitchFamily="18" charset="0"/>
                          </a:rPr>
                          <m:t>′</m:t>
                        </m:r>
                      </m:sup>
                    </m:sSubSup>
                    <m:sSubSup>
                      <m:sSubSupPr>
                        <m:ctrlPr>
                          <a:rPr lang="en-US" sz="1800" i="1">
                            <a:latin typeface="Cambria Math" panose="02040503050406030204" pitchFamily="18" charset="0"/>
                          </a:rPr>
                        </m:ctrlPr>
                      </m:sSubSupPr>
                      <m:e>
                        <m:r>
                          <a:rPr lang="en-US" sz="1800" i="1">
                            <a:latin typeface="Cambria Math" panose="02040503050406030204" pitchFamily="18" charset="0"/>
                          </a:rPr>
                          <m:t>𝒗</m:t>
                        </m:r>
                      </m:e>
                      <m:sub>
                        <m:r>
                          <a:rPr lang="en-US" sz="1800" i="1">
                            <a:latin typeface="Cambria Math" panose="02040503050406030204" pitchFamily="18" charset="0"/>
                          </a:rPr>
                          <m:t>𝟏</m:t>
                        </m:r>
                      </m:sub>
                      <m:sup>
                        <m:r>
                          <a:rPr lang="en-US" sz="1800" i="1">
                            <a:latin typeface="Cambria Math" panose="02040503050406030204" pitchFamily="18" charset="0"/>
                          </a:rPr>
                          <m:t>′</m:t>
                        </m:r>
                      </m:sup>
                    </m:sSubSup>
                    <m:r>
                      <a:rPr lang="en-US" sz="1800" i="1">
                        <a:latin typeface="Cambria Math" panose="02040503050406030204" pitchFamily="18" charset="0"/>
                      </a:rPr>
                      <m:t>+</m:t>
                    </m:r>
                    <m:sSubSup>
                      <m:sSubSupPr>
                        <m:ctrlPr>
                          <a:rPr lang="en-US" sz="1800" i="1">
                            <a:latin typeface="Cambria Math" panose="02040503050406030204" pitchFamily="18" charset="0"/>
                          </a:rPr>
                        </m:ctrlPr>
                      </m:sSubSupPr>
                      <m:e>
                        <m:r>
                          <a:rPr lang="en-US" sz="1800" i="1">
                            <a:latin typeface="Cambria Math" panose="02040503050406030204" pitchFamily="18" charset="0"/>
                          </a:rPr>
                          <m:t>𝒎</m:t>
                        </m:r>
                      </m:e>
                      <m:sub>
                        <m:r>
                          <a:rPr lang="en-US" sz="1800" i="1">
                            <a:latin typeface="Cambria Math" panose="02040503050406030204" pitchFamily="18" charset="0"/>
                          </a:rPr>
                          <m:t>𝟐</m:t>
                        </m:r>
                      </m:sub>
                      <m:sup>
                        <m:r>
                          <a:rPr lang="en-US" sz="1800" i="1">
                            <a:latin typeface="Cambria Math" panose="02040503050406030204" pitchFamily="18" charset="0"/>
                          </a:rPr>
                          <m:t>′</m:t>
                        </m:r>
                      </m:sup>
                    </m:sSubSup>
                    <m:sSubSup>
                      <m:sSubSupPr>
                        <m:ctrlPr>
                          <a:rPr lang="en-US" sz="1800" i="1">
                            <a:latin typeface="Cambria Math" panose="02040503050406030204" pitchFamily="18" charset="0"/>
                          </a:rPr>
                        </m:ctrlPr>
                      </m:sSubSupPr>
                      <m:e>
                        <m:r>
                          <a:rPr lang="en-US" sz="1800" i="1">
                            <a:latin typeface="Cambria Math" panose="02040503050406030204" pitchFamily="18" charset="0"/>
                          </a:rPr>
                          <m:t>𝒗</m:t>
                        </m:r>
                      </m:e>
                      <m:sub>
                        <m:r>
                          <a:rPr lang="en-US" sz="1800" i="1">
                            <a:latin typeface="Cambria Math" panose="02040503050406030204" pitchFamily="18" charset="0"/>
                          </a:rPr>
                          <m:t>𝟐</m:t>
                        </m:r>
                      </m:sub>
                      <m:sup>
                        <m:r>
                          <a:rPr lang="en-US" sz="1800" i="1">
                            <a:latin typeface="Cambria Math" panose="02040503050406030204" pitchFamily="18" charset="0"/>
                          </a:rPr>
                          <m:t>′</m:t>
                        </m:r>
                      </m:sup>
                    </m:sSubSup>
                  </m:oMath>
                </a14:m>
                <a:endParaRPr lang="en-US" sz="1800" i="1" dirty="0"/>
              </a:p>
              <a:p>
                <a:endParaRPr lang="en-US" sz="1800" i="1" dirty="0"/>
              </a:p>
              <a:p>
                <a:r>
                  <a:rPr lang="en-US" sz="1800" b="0" dirty="0"/>
                  <a:t>Kinetic energy is not conserved in an inelastic collisions</a:t>
                </a:r>
                <a:endParaRPr lang="en-US" sz="1800" i="1" dirty="0"/>
              </a:p>
            </p:txBody>
          </p:sp>
        </mc:Choice>
        <mc:Fallback xmlns="">
          <p:sp>
            <p:nvSpPr>
              <p:cNvPr id="7" name="TextBox 6"/>
              <p:cNvSpPr txBox="1">
                <a:spLocks noRot="1" noChangeAspect="1" noMove="1" noResize="1" noEditPoints="1" noAdjustHandles="1" noChangeArrowheads="1" noChangeShapeType="1" noTextEdit="1"/>
              </p:cNvSpPr>
              <p:nvPr/>
            </p:nvSpPr>
            <p:spPr>
              <a:xfrm>
                <a:off x="518862" y="4148639"/>
                <a:ext cx="7765780" cy="1791131"/>
              </a:xfrm>
              <a:prstGeom prst="rect">
                <a:avLst/>
              </a:prstGeom>
              <a:blipFill rotWithShape="0">
                <a:blip r:embed="rId4"/>
                <a:stretch>
                  <a:fillRect l="-1563" t="-3344" b="-6020"/>
                </a:stretch>
              </a:blipFill>
              <a:ln w="38100">
                <a:solidFill>
                  <a:srgbClr val="FF3300"/>
                </a:solidFill>
              </a:ln>
            </p:spPr>
            <p:txBody>
              <a:bodyPr/>
              <a:lstStyle/>
              <a:p>
                <a:r>
                  <a:rPr 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A675F-A45B-441C-DB20-4C5F0B029A8D}"/>
              </a:ext>
            </a:extLst>
          </p:cNvPr>
          <p:cNvSpPr>
            <a:spLocks noGrp="1"/>
          </p:cNvSpPr>
          <p:nvPr>
            <p:ph type="title"/>
          </p:nvPr>
        </p:nvSpPr>
        <p:spPr/>
        <p:txBody>
          <a:bodyPr/>
          <a:lstStyle/>
          <a:p>
            <a:r>
              <a:rPr lang="en-US" b="0" i="0" dirty="0">
                <a:solidFill>
                  <a:srgbClr val="FF0000"/>
                </a:solidFill>
                <a:effectLst/>
                <a:latin typeface="Libre Franklin" pitchFamily="2" charset="0"/>
              </a:rPr>
              <a:t>Galilean Cannon</a:t>
            </a:r>
            <a:br>
              <a:rPr lang="en-US" b="0" i="0" dirty="0">
                <a:solidFill>
                  <a:srgbClr val="000000"/>
                </a:solidFill>
                <a:effectLst/>
                <a:latin typeface="Libre Franklin" pitchFamily="2" charset="0"/>
              </a:rPr>
            </a:br>
            <a:endParaRPr lang="en-US" dirty="0"/>
          </a:p>
        </p:txBody>
      </p:sp>
      <p:sp>
        <p:nvSpPr>
          <p:cNvPr id="4" name="TextBox 3">
            <a:extLst>
              <a:ext uri="{FF2B5EF4-FFF2-40B4-BE49-F238E27FC236}">
                <a16:creationId xmlns:a16="http://schemas.microsoft.com/office/drawing/2014/main" id="{DE4CC960-7E88-5A7A-37B6-DD33AA8B7D2A}"/>
              </a:ext>
            </a:extLst>
          </p:cNvPr>
          <p:cNvSpPr txBox="1"/>
          <p:nvPr/>
        </p:nvSpPr>
        <p:spPr>
          <a:xfrm>
            <a:off x="1048327" y="2600036"/>
            <a:ext cx="3177309" cy="27432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DDAF233A-0EF9-DB2B-05F3-6727F4009AAB}"/>
              </a:ext>
            </a:extLst>
          </p:cNvPr>
          <p:cNvSpPr txBox="1"/>
          <p:nvPr/>
        </p:nvSpPr>
        <p:spPr>
          <a:xfrm>
            <a:off x="4477904" y="1417638"/>
            <a:ext cx="3901787" cy="4154984"/>
          </a:xfrm>
          <a:prstGeom prst="rect">
            <a:avLst/>
          </a:prstGeom>
          <a:noFill/>
        </p:spPr>
        <p:txBody>
          <a:bodyPr wrap="square">
            <a:spAutoFit/>
          </a:bodyPr>
          <a:lstStyle/>
          <a:p>
            <a:pPr algn="l"/>
            <a:r>
              <a:rPr lang="en-US" b="0" i="0" dirty="0">
                <a:solidFill>
                  <a:srgbClr val="000000"/>
                </a:solidFill>
                <a:effectLst/>
                <a:latin typeface="Libre Franklin" pitchFamily="2" charset="0"/>
              </a:rPr>
              <a:t> </a:t>
            </a:r>
          </a:p>
          <a:p>
            <a:pPr algn="l"/>
            <a:r>
              <a:rPr lang="en-US" b="0" i="0" dirty="0">
                <a:solidFill>
                  <a:srgbClr val="222222"/>
                </a:solidFill>
                <a:effectLst/>
                <a:latin typeface="Libre Franklin" pitchFamily="2" charset="0"/>
              </a:rPr>
              <a:t>When balls are stacked on top of each and dropped, the linear momentum of the bottom balls are transferred to the lightest ball on top, which will reach a maximum height many times from which it was dropped.</a:t>
            </a:r>
          </a:p>
        </p:txBody>
      </p:sp>
      <p:pic>
        <p:nvPicPr>
          <p:cNvPr id="1026" name="Picture 2" descr="Galilean Cannon">
            <a:extLst>
              <a:ext uri="{FF2B5EF4-FFF2-40B4-BE49-F238E27FC236}">
                <a16:creationId xmlns:a16="http://schemas.microsoft.com/office/drawing/2014/main" id="{9B097AB2-DDF6-C17D-E9B0-5B071AD3F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23" y="1778577"/>
            <a:ext cx="3901787" cy="390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962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4FCF-EE76-89DF-86B6-8AC0BE9963B0}"/>
              </a:ext>
            </a:extLst>
          </p:cNvPr>
          <p:cNvSpPr>
            <a:spLocks noGrp="1"/>
          </p:cNvSpPr>
          <p:nvPr>
            <p:ph type="title"/>
          </p:nvPr>
        </p:nvSpPr>
        <p:spPr>
          <a:xfrm>
            <a:off x="674255" y="609600"/>
            <a:ext cx="7783945" cy="1143000"/>
          </a:xfrm>
        </p:spPr>
        <p:txBody>
          <a:bodyPr/>
          <a:lstStyle/>
          <a:p>
            <a:endParaRPr lang="en-US" dirty="0"/>
          </a:p>
        </p:txBody>
      </p:sp>
      <p:sp>
        <p:nvSpPr>
          <p:cNvPr id="3" name="Footer Placeholder 2">
            <a:extLst>
              <a:ext uri="{FF2B5EF4-FFF2-40B4-BE49-F238E27FC236}">
                <a16:creationId xmlns:a16="http://schemas.microsoft.com/office/drawing/2014/main" id="{C81C0A80-48AE-1B9C-BAC2-EFABC538C71F}"/>
              </a:ext>
            </a:extLst>
          </p:cNvPr>
          <p:cNvSpPr>
            <a:spLocks noGrp="1"/>
          </p:cNvSpPr>
          <p:nvPr>
            <p:ph type="ftr" sz="quarter" idx="11"/>
          </p:nvPr>
        </p:nvSpPr>
        <p:spPr/>
        <p:txBody>
          <a:bodyPr/>
          <a:lstStyle/>
          <a:p>
            <a:pPr>
              <a:defRPr/>
            </a:pPr>
            <a:r>
              <a:rPr lang="en-US"/>
              <a:t>Momentum Conservation</a:t>
            </a:r>
          </a:p>
        </p:txBody>
      </p:sp>
    </p:spTree>
    <p:extLst>
      <p:ext uri="{BB962C8B-B14F-4D97-AF65-F5344CB8AC3E}">
        <p14:creationId xmlns:p14="http://schemas.microsoft.com/office/powerpoint/2010/main" val="298099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06_Figure.jpg"/>
          <p:cNvPicPr>
            <a:picLocks noChangeAspect="1"/>
          </p:cNvPicPr>
          <p:nvPr/>
        </p:nvPicPr>
        <p:blipFill rotWithShape="1">
          <a:blip r:embed="rId2" cstate="print">
            <a:extLst>
              <a:ext uri="{28A0092B-C50C-407E-A947-70E740481C1C}">
                <a14:useLocalDpi xmlns:a14="http://schemas.microsoft.com/office/drawing/2010/main" val="0"/>
              </a:ext>
            </a:extLst>
          </a:blip>
          <a:srcRect b="3120"/>
          <a:stretch/>
        </p:blipFill>
        <p:spPr>
          <a:xfrm>
            <a:off x="408998" y="1638721"/>
            <a:ext cx="3091773" cy="424333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975249" y="2596403"/>
                <a:ext cx="5335006" cy="3435236"/>
              </a:xfrm>
              <a:prstGeom prst="rect">
                <a:avLst/>
              </a:prstGeom>
              <a:noFill/>
              <a:ln>
                <a:solidFill>
                  <a:schemeClr val="tx1"/>
                </a:solidFill>
              </a:ln>
            </p:spPr>
            <p:txBody>
              <a:bodyPr wrap="square" rtlCol="0">
                <a:spAutoFit/>
              </a:bodyPr>
              <a:lstStyle/>
              <a:p>
                <a:pPr defTabSz="6858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m:oMathPara>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6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𝑖</m:t>
                        </m:r>
                      </m:sub>
                    </m:sSub>
                  </m:oMath>
                </a14:m>
                <a:r>
                  <a:rPr lang="en-US" sz="1800" b="0" dirty="0">
                    <a:solidFill>
                      <a:prstClr val="black"/>
                    </a:solidFill>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𝐴</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r>
                      <a:rPr lang="en-US" sz="1800" b="0" i="1">
                        <a:solidFill>
                          <a:prstClr val="black"/>
                        </a:solidFill>
                        <a:latin typeface="Cambria Math" panose="02040503050406030204" pitchFamily="18" charset="0"/>
                        <a:cs typeface="Times New Roman" panose="02020603050405020304" pitchFamily="18" charset="0"/>
                      </a:rPr>
                      <m:t>+</m:t>
                    </m:r>
                    <m:sSub>
                      <m:sSubPr>
                        <m:ctrlPr>
                          <a:rPr lang="en-US" sz="1800" b="0" i="1">
                            <a:solidFill>
                              <a:prstClr val="black"/>
                            </a:solidFill>
                            <a:latin typeface="Cambria Math" panose="02040503050406030204" pitchFamily="18" charset="0"/>
                            <a:cs typeface="Times New Roman" panose="02020603050405020304" pitchFamily="18" charset="0"/>
                          </a:rPr>
                        </m:ctrlPr>
                      </m:sSubPr>
                      <m:e>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𝑚</m:t>
                            </m:r>
                          </m:e>
                          <m:sub>
                            <m:r>
                              <a:rPr lang="en-US" sz="1800" b="0" i="1">
                                <a:solidFill>
                                  <a:prstClr val="black"/>
                                </a:solidFill>
                                <a:latin typeface="Cambria Math" panose="02040503050406030204" pitchFamily="18" charset="0"/>
                                <a:cs typeface="Times New Roman" panose="02020603050405020304" pitchFamily="18" charset="0"/>
                              </a:rPr>
                              <m:t>𝐵</m:t>
                            </m:r>
                          </m:sub>
                        </m:sSub>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𝐵</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a14:m>
                <a:endParaRPr lang="en-US" sz="1800" b="0" dirty="0">
                  <a:solidFill>
                    <a:prstClr val="black"/>
                  </a:solidFill>
                  <a:cs typeface="Times New Roman" panose="02020603050405020304" pitchFamily="18" charset="0"/>
                </a:endParaRP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prstClr val="black"/>
                    </a:solidFill>
                    <a:cs typeface="Times New Roman" panose="02020603050405020304" pitchFamily="18" charset="0"/>
                  </a:rPr>
                  <a:t>(0.50 kg)(2.0 m/s) + (0.30 kg)(</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2.0 m/s) =</a:t>
                </a:r>
              </a:p>
              <a:p>
                <a:pPr defTabSz="685800" fontAlgn="auto">
                  <a:spcBef>
                    <a:spcPts val="0"/>
                  </a:spcBef>
                  <a:spcAft>
                    <a:spcPts val="0"/>
                  </a:spcAft>
                </a:pPr>
                <a:r>
                  <a:rPr lang="en-US" sz="1800" b="0" dirty="0">
                    <a:solidFill>
                      <a:prstClr val="black"/>
                    </a:solidFill>
                    <a:cs typeface="Times New Roman" panose="02020603050405020304" pitchFamily="18" charset="0"/>
                  </a:rPr>
                  <a:t>	(0.50 kg)(</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m:t>
                        </m:r>
                      </m:sub>
                    </m:sSub>
                  </m:oMath>
                </a14:m>
                <a:r>
                  <a:rPr lang="en-US" sz="1800" b="0" dirty="0">
                    <a:solidFill>
                      <a:prstClr val="black"/>
                    </a:solidFill>
                    <a:cs typeface="Times New Roman" panose="02020603050405020304" pitchFamily="18" charset="0"/>
                  </a:rPr>
                  <a:t>) + (0.30 kg)(2.0 m/s)</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14:m>
                  <m:oMath xmlns:m="http://schemas.openxmlformats.org/officeDocument/2006/math">
                    <m:sSub>
                      <m:sSubPr>
                        <m:ctrlPr>
                          <a:rPr lang="en-US" sz="1800" b="0" i="1" smtClean="0">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smtClean="0">
                            <a:solidFill>
                              <a:prstClr val="black"/>
                            </a:solidFill>
                            <a:latin typeface="Cambria Math" panose="02040503050406030204" pitchFamily="18" charset="0"/>
                            <a:cs typeface="Times New Roman" panose="02020603050405020304" pitchFamily="18" charset="0"/>
                          </a:rPr>
                          <m:t>𝑖𝑥</m:t>
                        </m:r>
                      </m:sub>
                    </m:sSub>
                  </m:oMath>
                </a14:m>
                <a:r>
                  <a:rPr lang="en-US" sz="1800" b="0" dirty="0">
                    <a:solidFill>
                      <a:prstClr val="black"/>
                    </a:solidFill>
                    <a:cs typeface="Times New Roman" panose="02020603050405020304" pitchFamily="18" charset="0"/>
                  </a:rPr>
                  <a:t>=(0.50 kg)(2.0 m/s) + (0.30 kg)(</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2.0 m/s)</a:t>
                </a:r>
              </a:p>
              <a:p>
                <a:pPr defTabSz="685800" fontAlgn="auto">
                  <a:spcBef>
                    <a:spcPts val="0"/>
                  </a:spcBef>
                  <a:spcAft>
                    <a:spcPts val="0"/>
                  </a:spcAft>
                </a:pPr>
                <a14:m>
                  <m:oMath xmlns:m="http://schemas.openxmlformats.org/officeDocument/2006/math">
                    <m:sSub>
                      <m:sSubPr>
                        <m:ctrlPr>
                          <a:rPr lang="en-US" sz="1800" b="0" i="1" smtClean="0">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𝑝</m:t>
                        </m:r>
                      </m:e>
                      <m:sub>
                        <m:r>
                          <a:rPr lang="en-US" sz="1800" b="0" i="1" smtClean="0">
                            <a:solidFill>
                              <a:prstClr val="black"/>
                            </a:solidFill>
                            <a:latin typeface="Cambria Math" panose="02040503050406030204" pitchFamily="18" charset="0"/>
                            <a:cs typeface="Times New Roman" panose="02020603050405020304" pitchFamily="18" charset="0"/>
                          </a:rPr>
                          <m:t>𝑓𝑥</m:t>
                        </m:r>
                      </m:sub>
                    </m:sSub>
                  </m:oMath>
                </a14:m>
                <a:r>
                  <a:rPr lang="en-US" sz="1800" b="0" dirty="0">
                    <a:solidFill>
                      <a:prstClr val="black"/>
                    </a:solidFill>
                    <a:cs typeface="Times New Roman" panose="02020603050405020304" pitchFamily="18" charset="0"/>
                  </a:rPr>
                  <a:t> </a:t>
                </a:r>
                <a:r>
                  <a:rPr lang="en-US" sz="1800" b="0" dirty="0">
                    <a:solidFill>
                      <a:prstClr val="black"/>
                    </a:solidFill>
                    <a:latin typeface="Calibri" panose="020F0502020204030204"/>
                    <a:cs typeface="Times New Roman" panose="02020603050405020304" pitchFamily="18" charset="0"/>
                  </a:rPr>
                  <a:t>= </a:t>
                </a:r>
                <a:r>
                  <a:rPr lang="en-US" sz="1800" b="0" dirty="0">
                    <a:solidFill>
                      <a:prstClr val="black"/>
                    </a:solidFill>
                    <a:cs typeface="Times New Roman" panose="02020603050405020304" pitchFamily="18" charset="0"/>
                  </a:rPr>
                  <a:t>(0.50 kg)(</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𝑓𝑥</m:t>
                        </m:r>
                      </m:sub>
                    </m:sSub>
                  </m:oMath>
                </a14:m>
                <a:r>
                  <a:rPr lang="en-US" sz="1800" b="0" dirty="0">
                    <a:solidFill>
                      <a:prstClr val="black"/>
                    </a:solidFill>
                    <a:cs typeface="Times New Roman" panose="02020603050405020304" pitchFamily="18" charset="0"/>
                  </a:rPr>
                  <a:t>) + (0.30 kg)(2.0 m/s)</a:t>
                </a:r>
              </a:p>
              <a:p>
                <a:pPr defTabSz="685800" fontAlgn="auto">
                  <a:spcBef>
                    <a:spcPts val="0"/>
                  </a:spcBef>
                  <a:spcAft>
                    <a:spcPts val="0"/>
                  </a:spcAft>
                </a:pPr>
                <a:endParaRPr lang="en-US" sz="1800" b="0" dirty="0">
                  <a:solidFill>
                    <a:prstClr val="black"/>
                  </a:solidFill>
                  <a:cs typeface="Times New Roman" panose="02020603050405020304" pitchFamily="18" charset="0"/>
                </a:endParaRPr>
              </a:p>
              <a:p>
                <a:pPr defTabSz="685800" fontAlgn="auto">
                  <a:spcBef>
                    <a:spcPts val="0"/>
                  </a:spcBef>
                  <a:spcAft>
                    <a:spcPts val="0"/>
                  </a:spcAft>
                </a:pPr>
                <a:r>
                  <a:rPr lang="en-US" sz="1800" b="0" dirty="0">
                    <a:solidFill>
                      <a:srgbClr val="FF0000"/>
                    </a:solidFill>
                    <a:cs typeface="Times New Roman" panose="02020603050405020304" pitchFamily="18" charset="0"/>
                  </a:rPr>
                  <a:t>Conservation of x-component yields</a:t>
                </a:r>
              </a:p>
              <a:p>
                <a:pPr defTabSz="685800" fontAlgn="auto">
                  <a:spcBef>
                    <a:spcPts val="0"/>
                  </a:spcBef>
                  <a:spcAft>
                    <a:spcPts val="0"/>
                  </a:spcAft>
                </a:pPr>
                <a:r>
                  <a:rPr lang="en-US" sz="1800" b="0" dirty="0">
                    <a:solidFill>
                      <a:prstClr val="black"/>
                    </a:solidFill>
                    <a:latin typeface="Calibri" panose="020F0502020204030204"/>
                    <a:cs typeface="Times New Roman" panose="02020603050405020304" pitchFamily="18" charset="0"/>
                  </a:rPr>
                  <a:t>		</a:t>
                </a:r>
                <a14:m>
                  <m:oMath xmlns:m="http://schemas.openxmlformats.org/officeDocument/2006/math">
                    <m:sSub>
                      <m:sSubPr>
                        <m:ctrlPr>
                          <a:rPr lang="en-US" sz="1800" b="0" i="1">
                            <a:solidFill>
                              <a:prstClr val="black"/>
                            </a:solidFill>
                            <a:latin typeface="Cambria Math" panose="02040503050406030204" pitchFamily="18" charset="0"/>
                            <a:cs typeface="Times New Roman" panose="02020603050405020304" pitchFamily="18" charset="0"/>
                          </a:rPr>
                        </m:ctrlPr>
                      </m:sSubPr>
                      <m:e>
                        <m:r>
                          <a:rPr lang="en-US" sz="1800" b="0" i="1">
                            <a:solidFill>
                              <a:prstClr val="black"/>
                            </a:solidFill>
                            <a:latin typeface="Cambria Math" panose="02040503050406030204" pitchFamily="18" charset="0"/>
                            <a:cs typeface="Times New Roman" panose="02020603050405020304" pitchFamily="18" charset="0"/>
                          </a:rPr>
                          <m:t>𝑣</m:t>
                        </m:r>
                      </m:e>
                      <m:sub>
                        <m:r>
                          <a:rPr lang="en-US" sz="1800" b="0" i="1">
                            <a:solidFill>
                              <a:prstClr val="black"/>
                            </a:solidFill>
                            <a:latin typeface="Cambria Math" panose="02040503050406030204" pitchFamily="18" charset="0"/>
                            <a:cs typeface="Times New Roman" panose="02020603050405020304" pitchFamily="18" charset="0"/>
                          </a:rPr>
                          <m:t>𝐴</m:t>
                        </m:r>
                        <m:r>
                          <a:rPr lang="en-US" sz="1800" b="0" i="1">
                            <a:solidFill>
                              <a:prstClr val="black"/>
                            </a:solidFill>
                            <a:latin typeface="Cambria Math" panose="02040503050406030204" pitchFamily="18" charset="0"/>
                            <a:cs typeface="Times New Roman" panose="02020603050405020304" pitchFamily="18" charset="0"/>
                          </a:rPr>
                          <m:t>,</m:t>
                        </m:r>
                        <m:r>
                          <a:rPr lang="en-US" sz="1800" b="0" i="1">
                            <a:solidFill>
                              <a:prstClr val="black"/>
                            </a:solidFill>
                            <a:latin typeface="Cambria Math" panose="02040503050406030204" pitchFamily="18" charset="0"/>
                            <a:cs typeface="Times New Roman" panose="02020603050405020304" pitchFamily="18" charset="0"/>
                          </a:rPr>
                          <m:t>𝑓𝑥</m:t>
                        </m:r>
                      </m:sub>
                    </m:sSub>
                  </m:oMath>
                </a14:m>
                <a:r>
                  <a:rPr lang="en-US" sz="1800" b="0" dirty="0">
                    <a:solidFill>
                      <a:prstClr val="black"/>
                    </a:solidFill>
                    <a:cs typeface="Times New Roman" panose="02020603050405020304" pitchFamily="18" charset="0"/>
                  </a:rPr>
                  <a:t> = </a:t>
                </a:r>
                <a14:m>
                  <m:oMath xmlns:m="http://schemas.openxmlformats.org/officeDocument/2006/math">
                    <m:r>
                      <a:rPr lang="en-US" sz="1800" b="0" i="1" dirty="0">
                        <a:solidFill>
                          <a:prstClr val="black"/>
                        </a:solidFill>
                        <a:latin typeface="Cambria Math" panose="02040503050406030204" pitchFamily="18" charset="0"/>
                        <a:cs typeface="Times New Roman" panose="02020603050405020304" pitchFamily="18" charset="0"/>
                      </a:rPr>
                      <m:t>−</m:t>
                    </m:r>
                  </m:oMath>
                </a14:m>
                <a:r>
                  <a:rPr lang="en-US" sz="1800" b="0" dirty="0">
                    <a:solidFill>
                      <a:prstClr val="black"/>
                    </a:solidFill>
                    <a:cs typeface="Times New Roman" panose="02020603050405020304" pitchFamily="18" charset="0"/>
                  </a:rPr>
                  <a:t> 0.40 m/s</a:t>
                </a:r>
              </a:p>
              <a:p>
                <a:pPr defTabSz="685800" fontAlgn="auto">
                  <a:spcBef>
                    <a:spcPts val="0"/>
                  </a:spcBef>
                  <a:spcAft>
                    <a:spcPts val="0"/>
                  </a:spcAft>
                </a:pPr>
                <a:endParaRPr lang="en-US" sz="600" b="0" dirty="0">
                  <a:solidFill>
                    <a:prstClr val="black"/>
                  </a:solidFill>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975249" y="2596403"/>
                <a:ext cx="5335006" cy="3435236"/>
              </a:xfrm>
              <a:prstGeom prst="rect">
                <a:avLst/>
              </a:prstGeom>
              <a:blipFill>
                <a:blip r:embed="rId3"/>
                <a:stretch>
                  <a:fillRect l="-798"/>
                </a:stretch>
              </a:blipFill>
              <a:ln>
                <a:solidFill>
                  <a:schemeClr val="tx1"/>
                </a:solidFill>
              </a:ln>
            </p:spPr>
            <p:txBody>
              <a:bodyPr/>
              <a:lstStyle/>
              <a:p>
                <a:r>
                  <a:rPr lang="en-US">
                    <a:noFill/>
                  </a:rPr>
                  <a:t> </a:t>
                </a:r>
              </a:p>
            </p:txBody>
          </p:sp>
        </mc:Fallback>
      </mc:AlternateContent>
      <p:sp>
        <p:nvSpPr>
          <p:cNvPr id="5" name="TextBox 4"/>
          <p:cNvSpPr txBox="1"/>
          <p:nvPr/>
        </p:nvSpPr>
        <p:spPr>
          <a:xfrm>
            <a:off x="2901138" y="652778"/>
            <a:ext cx="4386353" cy="369332"/>
          </a:xfrm>
          <a:prstGeom prst="rect">
            <a:avLst/>
          </a:prstGeom>
          <a:noFill/>
          <a:ln>
            <a:solidFill>
              <a:schemeClr val="tx1"/>
            </a:solidFill>
          </a:ln>
        </p:spPr>
        <p:txBody>
          <a:bodyPr wrap="square" rtlCol="0">
            <a:spAutoFit/>
          </a:bodyPr>
          <a:lstStyle/>
          <a:p>
            <a:pPr defTabSz="685800" fontAlgn="auto">
              <a:spcBef>
                <a:spcPts val="0"/>
              </a:spcBef>
              <a:spcAft>
                <a:spcPts val="0"/>
              </a:spcAft>
            </a:pPr>
            <a:r>
              <a:rPr lang="en-US" sz="1800" b="0" dirty="0">
                <a:solidFill>
                  <a:prstClr val="black"/>
                </a:solidFill>
                <a:latin typeface="Calibri" panose="020F0502020204030204"/>
              </a:rPr>
              <a:t>Head-on Collision – Example 8.4 on page 228</a:t>
            </a:r>
            <a:endParaRPr lang="en-US" sz="1800" b="0" dirty="0">
              <a:solidFill>
                <a:prstClr val="black"/>
              </a:solidFill>
              <a:cs typeface="Times New Roman" panose="02020603050405020304" pitchFamily="18" charset="0"/>
            </a:endParaRPr>
          </a:p>
        </p:txBody>
      </p:sp>
    </p:spTree>
    <p:extLst>
      <p:ext uri="{BB962C8B-B14F-4D97-AF65-F5344CB8AC3E}">
        <p14:creationId xmlns:p14="http://schemas.microsoft.com/office/powerpoint/2010/main" val="112027664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38428</TotalTime>
  <Words>6239</Words>
  <Application>Microsoft Office PowerPoint</Application>
  <PresentationFormat>On-screen Show (4:3)</PresentationFormat>
  <Paragraphs>727</Paragraphs>
  <Slides>83</Slides>
  <Notes>18</Notes>
  <HiddenSlides>0</HiddenSlides>
  <MMClips>0</MMClips>
  <ScaleCrop>false</ScaleCrop>
  <HeadingPairs>
    <vt:vector size="8" baseType="variant">
      <vt:variant>
        <vt:lpstr>Fonts Used</vt:lpstr>
      </vt:variant>
      <vt:variant>
        <vt:i4>13</vt:i4>
      </vt:variant>
      <vt:variant>
        <vt:lpstr>Theme</vt:lpstr>
      </vt:variant>
      <vt:variant>
        <vt:i4>21</vt:i4>
      </vt:variant>
      <vt:variant>
        <vt:lpstr>Embedded OLE Servers</vt:lpstr>
      </vt:variant>
      <vt:variant>
        <vt:i4>1</vt:i4>
      </vt:variant>
      <vt:variant>
        <vt:lpstr>Slide Titles</vt:lpstr>
      </vt:variant>
      <vt:variant>
        <vt:i4>83</vt:i4>
      </vt:variant>
    </vt:vector>
  </HeadingPairs>
  <TitlesOfParts>
    <vt:vector size="118" baseType="lpstr">
      <vt:lpstr>Arial</vt:lpstr>
      <vt:lpstr>Arial Unicode MS</vt:lpstr>
      <vt:lpstr>Calibri</vt:lpstr>
      <vt:lpstr>Calibri Light</vt:lpstr>
      <vt:lpstr>Cambria Math</vt:lpstr>
      <vt:lpstr>CentSchbook BT</vt:lpstr>
      <vt:lpstr>Libre Franklin</vt:lpstr>
      <vt:lpstr>Noto Sans Symbols</vt:lpstr>
      <vt:lpstr>Symbol</vt:lpstr>
      <vt:lpstr>Times</vt:lpstr>
      <vt:lpstr>Times New Roman</vt:lpstr>
      <vt:lpstr>Verdana</vt:lpstr>
      <vt:lpstr>Wingdings</vt:lpstr>
      <vt:lpstr>Default Design</vt:lpstr>
      <vt:lpstr>1_Default Design</vt:lpstr>
      <vt:lpstr>HA5Lect_template</vt:lpstr>
      <vt:lpstr>2_HA5Lect_template</vt:lpstr>
      <vt:lpstr>3_HA5Lect_template</vt:lpstr>
      <vt:lpstr>4_HA5Lect_template</vt:lpstr>
      <vt:lpstr>6_HA5Lect_template</vt:lpstr>
      <vt:lpstr>8_HA5Lect_template</vt:lpstr>
      <vt:lpstr>9_HA5Lect_template</vt:lpstr>
      <vt:lpstr>Blank Presentation</vt:lpstr>
      <vt:lpstr>1_Blank Presentation</vt:lpstr>
      <vt:lpstr>2_Blank Presentation</vt:lpstr>
      <vt:lpstr>4_Blank Presentation</vt:lpstr>
      <vt:lpstr>5_Blank Presentation</vt:lpstr>
      <vt:lpstr>6_Blank Presentation</vt:lpstr>
      <vt:lpstr>3_Blank Presentation</vt:lpstr>
      <vt:lpstr>7_Blank Presentation</vt:lpstr>
      <vt:lpstr>10_HA5Lect_template</vt:lpstr>
      <vt:lpstr>12_HA5Lect_template</vt:lpstr>
      <vt:lpstr>Office Theme</vt:lpstr>
      <vt:lpstr>508 Lecture</vt:lpstr>
      <vt:lpstr>Equation</vt:lpstr>
      <vt:lpstr>PowerPoint Presentation</vt:lpstr>
      <vt:lpstr>PowerPoint Presentation</vt:lpstr>
      <vt:lpstr>PowerPoint Presentation</vt:lpstr>
      <vt:lpstr>A space capsule follows a circular orbit around a planet. A shaped charge blows the capsule into two fragments. As shown in the figure, one fragment falls straight toward the planet's surface. How does the other fragment move right after the explosion?</vt:lpstr>
      <vt:lpstr>PowerPoint Presentation</vt:lpstr>
      <vt:lpstr>Momentum Can Cause Injury (Concussion)</vt:lpstr>
      <vt:lpstr>PowerPoint Presentation</vt:lpstr>
      <vt:lpstr>PowerPoint Presentation</vt:lpstr>
      <vt:lpstr>PowerPoint Presentation</vt:lpstr>
      <vt:lpstr>PowerPoint Presentation</vt:lpstr>
      <vt:lpstr>A accident analysis</vt:lpstr>
      <vt:lpstr>Scoring a "Strike" Is Many Momentum Transfers at Once</vt:lpstr>
      <vt:lpstr>Momentum Is Conserved – Figure 8.3</vt:lpstr>
      <vt:lpstr>Explosion with2 fragments</vt:lpstr>
      <vt:lpstr>An Astronaut Rescue – Example 8.2</vt:lpstr>
      <vt:lpstr>An Astronaut Rescue – Example 8.2</vt:lpstr>
      <vt:lpstr>PowerPoint Presentation</vt:lpstr>
      <vt:lpstr>Elastic Collision</vt:lpstr>
      <vt:lpstr>Energy Conservation</vt:lpstr>
      <vt:lpstr>PowerPoint Presentation</vt:lpstr>
      <vt:lpstr>PowerPoint Presentation</vt:lpstr>
      <vt:lpstr>PowerPoint Presentation</vt:lpstr>
      <vt:lpstr>PowerPoint Presentation</vt:lpstr>
      <vt:lpstr>A Solved Air Track Problem – Example 8.9   (no friction)</vt:lpstr>
      <vt:lpstr>Elastic Collision on a air track</vt:lpstr>
      <vt:lpstr>PowerPoint Presentation</vt:lpstr>
      <vt:lpstr>PowerPoint Presentation</vt:lpstr>
      <vt:lpstr>PowerPoint Presentation</vt:lpstr>
      <vt:lpstr>PowerPoint Presentation</vt:lpstr>
      <vt:lpstr> Examples of 1D Collisions Elastic and Inelastic</vt:lpstr>
      <vt:lpstr>Example 2</vt:lpstr>
      <vt:lpstr>PowerPoint Presentation</vt:lpstr>
      <vt:lpstr>PowerPoint Presentation</vt:lpstr>
      <vt:lpstr>Inelastic Collision on an air track</vt:lpstr>
      <vt:lpstr>Inelastic Collision on an air track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Ballistic Pendulum</vt:lpstr>
      <vt:lpstr>Ballistic Pendulum (cont.)</vt:lpstr>
      <vt:lpstr>PowerPoint Presentation</vt:lpstr>
      <vt:lpstr>Collision In a Horizontal Plane –  Example 8.5</vt:lpstr>
      <vt:lpstr>PowerPoint Presentation</vt:lpstr>
      <vt:lpstr>PowerPoint Presentation</vt:lpstr>
      <vt:lpstr>Different Masses – Example 8.8</vt:lpstr>
      <vt:lpstr>PowerPoint Presentation</vt:lpstr>
      <vt:lpstr>PowerPoint Presentation</vt:lpstr>
      <vt:lpstr>PowerPoint Presentation</vt:lpstr>
      <vt:lpstr>Impulsive Force</vt:lpstr>
      <vt:lpstr>A golf shot</vt:lpstr>
      <vt:lpstr>PowerPoint Presentation</vt:lpstr>
      <vt:lpstr>Impulse-Momentum Theorem</vt:lpstr>
      <vt:lpstr>PowerPoint Presentation</vt:lpstr>
      <vt:lpstr>PowerPoint Presentation</vt:lpstr>
      <vt:lpstr>PowerPoint Presentation</vt:lpstr>
      <vt:lpstr>PowerPoint Presentation</vt:lpstr>
      <vt:lpstr>Impulse and force</vt:lpstr>
      <vt:lpstr>PowerPoint Presentation</vt:lpstr>
      <vt:lpstr>PowerPoint Presentation</vt:lpstr>
      <vt:lpstr>When you catch a softball, you reduce the impact by letting your hand move backward during the catch. This works mainly because</vt:lpstr>
      <vt:lpstr>Center of Mass (CM)</vt:lpstr>
      <vt:lpstr>How do you calculate CM?</vt:lpstr>
      <vt:lpstr>PowerPoint Presentation</vt:lpstr>
      <vt:lpstr>PowerPoint Presentation</vt:lpstr>
      <vt:lpstr>PowerPoint Presentation</vt:lpstr>
      <vt:lpstr>Motion of center of mass</vt:lpstr>
      <vt:lpstr>CM Position (2D)</vt:lpstr>
      <vt:lpstr>PowerPoint Presentation</vt:lpstr>
      <vt:lpstr>PowerPoint Presentation</vt:lpstr>
      <vt:lpstr>Center of mass</vt:lpstr>
      <vt:lpstr>PowerPoint Presentation</vt:lpstr>
      <vt:lpstr>PowerPoint Presentation</vt:lpstr>
      <vt:lpstr>Total momentum in terms of mass</vt:lpstr>
      <vt:lpstr>PowerPoint Presentation</vt:lpstr>
      <vt:lpstr>Galilean Cannon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Schuessler</dc:creator>
  <cp:lastModifiedBy>Schuessler, Hans A</cp:lastModifiedBy>
  <cp:revision>333</cp:revision>
  <dcterms:created xsi:type="dcterms:W3CDTF">1601-01-01T00:00:00Z</dcterms:created>
  <dcterms:modified xsi:type="dcterms:W3CDTF">2023-09-28T02:01:06Z</dcterms:modified>
</cp:coreProperties>
</file>