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7.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9.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1.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939" r:id="rId3"/>
    <p:sldMasterId id="2147484247" r:id="rId4"/>
    <p:sldMasterId id="2147484257" r:id="rId5"/>
    <p:sldMasterId id="2147484322" r:id="rId6"/>
    <p:sldMasterId id="2147484334" r:id="rId7"/>
    <p:sldMasterId id="2147484346" r:id="rId8"/>
    <p:sldMasterId id="2147484697" r:id="rId9"/>
    <p:sldMasterId id="2147484702" r:id="rId10"/>
    <p:sldMasterId id="2147484726" r:id="rId11"/>
    <p:sldMasterId id="2147484738" r:id="rId12"/>
    <p:sldMasterId id="2147485121" r:id="rId13"/>
    <p:sldMasterId id="2147485133" r:id="rId14"/>
    <p:sldMasterId id="2147485153" r:id="rId15"/>
    <p:sldMasterId id="2147485183" r:id="rId16"/>
    <p:sldMasterId id="2147485207" r:id="rId17"/>
    <p:sldMasterId id="2147485219" r:id="rId18"/>
    <p:sldMasterId id="2147485242" r:id="rId19"/>
    <p:sldMasterId id="2147485256" r:id="rId20"/>
    <p:sldMasterId id="2147485267" r:id="rId21"/>
    <p:sldMasterId id="2147485280" r:id="rId22"/>
    <p:sldMasterId id="2147485292" r:id="rId23"/>
    <p:sldMasterId id="2147485304" r:id="rId24"/>
  </p:sldMasterIdLst>
  <p:notesMasterIdLst>
    <p:notesMasterId r:id="rId91"/>
  </p:notesMasterIdLst>
  <p:handoutMasterIdLst>
    <p:handoutMasterId r:id="rId92"/>
  </p:handoutMasterIdLst>
  <p:sldIdLst>
    <p:sldId id="278" r:id="rId25"/>
    <p:sldId id="394" r:id="rId26"/>
    <p:sldId id="395" r:id="rId27"/>
    <p:sldId id="396" r:id="rId28"/>
    <p:sldId id="274" r:id="rId29"/>
    <p:sldId id="425" r:id="rId30"/>
    <p:sldId id="426" r:id="rId31"/>
    <p:sldId id="429" r:id="rId32"/>
    <p:sldId id="257" r:id="rId33"/>
    <p:sldId id="335" r:id="rId34"/>
    <p:sldId id="317" r:id="rId35"/>
    <p:sldId id="272" r:id="rId36"/>
    <p:sldId id="273" r:id="rId37"/>
    <p:sldId id="357" r:id="rId38"/>
    <p:sldId id="351" r:id="rId39"/>
    <p:sldId id="350" r:id="rId40"/>
    <p:sldId id="354" r:id="rId41"/>
    <p:sldId id="352" r:id="rId42"/>
    <p:sldId id="368" r:id="rId43"/>
    <p:sldId id="431" r:id="rId44"/>
    <p:sldId id="432" r:id="rId45"/>
    <p:sldId id="433" r:id="rId46"/>
    <p:sldId id="434" r:id="rId47"/>
    <p:sldId id="337" r:id="rId48"/>
    <p:sldId id="370" r:id="rId49"/>
    <p:sldId id="435" r:id="rId50"/>
    <p:sldId id="288" r:id="rId51"/>
    <p:sldId id="437" r:id="rId52"/>
    <p:sldId id="259" r:id="rId53"/>
    <p:sldId id="440" r:id="rId54"/>
    <p:sldId id="366" r:id="rId55"/>
    <p:sldId id="436" r:id="rId56"/>
    <p:sldId id="385" r:id="rId57"/>
    <p:sldId id="258" r:id="rId58"/>
    <p:sldId id="441" r:id="rId59"/>
    <p:sldId id="371" r:id="rId60"/>
    <p:sldId id="438" r:id="rId61"/>
    <p:sldId id="439" r:id="rId62"/>
    <p:sldId id="329" r:id="rId63"/>
    <p:sldId id="362" r:id="rId64"/>
    <p:sldId id="353" r:id="rId65"/>
    <p:sldId id="348" r:id="rId66"/>
    <p:sldId id="318" r:id="rId67"/>
    <p:sldId id="343" r:id="rId68"/>
    <p:sldId id="442" r:id="rId69"/>
    <p:sldId id="361" r:id="rId70"/>
    <p:sldId id="470" r:id="rId71"/>
    <p:sldId id="474" r:id="rId72"/>
    <p:sldId id="468" r:id="rId73"/>
    <p:sldId id="344" r:id="rId74"/>
    <p:sldId id="345" r:id="rId75"/>
    <p:sldId id="314" r:id="rId76"/>
    <p:sldId id="355" r:id="rId77"/>
    <p:sldId id="472" r:id="rId78"/>
    <p:sldId id="473" r:id="rId79"/>
    <p:sldId id="389" r:id="rId80"/>
    <p:sldId id="289" r:id="rId81"/>
    <p:sldId id="391" r:id="rId82"/>
    <p:sldId id="392" r:id="rId83"/>
    <p:sldId id="299" r:id="rId84"/>
    <p:sldId id="290" r:id="rId85"/>
    <p:sldId id="356" r:id="rId86"/>
    <p:sldId id="303" r:id="rId87"/>
    <p:sldId id="393" r:id="rId88"/>
    <p:sldId id="373" r:id="rId89"/>
    <p:sldId id="319" r:id="rId90"/>
  </p:sldIdLst>
  <p:sldSz cx="9144000" cy="6858000" type="screen4x3"/>
  <p:notesSz cx="6985000" cy="9271000"/>
  <p:defaultTextStyle>
    <a:defPPr>
      <a:defRPr lang="zh-CN"/>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SimSun" panose="02010600030101010101" pitchFamily="2" charset="-122"/>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SimSun" panose="02010600030101010101" pitchFamily="2" charset="-122"/>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SimSun" panose="02010600030101010101" pitchFamily="2" charset="-122"/>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SimSun" panose="02010600030101010101" pitchFamily="2" charset="-122"/>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0">
          <p15:clr>
            <a:srgbClr val="A4A3A4"/>
          </p15:clr>
        </p15:guide>
        <p15:guide id="2" pos="22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uessler, Hans A" initials="SHA" lastIdx="1" clrIdx="0">
    <p:extLst>
      <p:ext uri="{19B8F6BF-5375-455C-9EA6-DF929625EA0E}">
        <p15:presenceInfo xmlns:p15="http://schemas.microsoft.com/office/powerpoint/2012/main" userId="Schuessler, Hans 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0" autoAdjust="0"/>
    <p:restoredTop sz="94643" autoAdjust="0"/>
  </p:normalViewPr>
  <p:slideViewPr>
    <p:cSldViewPr>
      <p:cViewPr varScale="1">
        <p:scale>
          <a:sx n="104" d="100"/>
          <a:sy n="104" d="100"/>
        </p:scale>
        <p:origin x="978" y="114"/>
      </p:cViewPr>
      <p:guideLst>
        <p:guide orient="horz" pos="2160"/>
        <p:guide pos="2880"/>
      </p:guideLst>
    </p:cSldViewPr>
  </p:slideViewPr>
  <p:outlineViewPr>
    <p:cViewPr>
      <p:scale>
        <a:sx n="33" d="100"/>
        <a:sy n="33" d="100"/>
      </p:scale>
      <p:origin x="0" y="-19818"/>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0" d="100"/>
          <a:sy n="40" d="100"/>
        </p:scale>
        <p:origin x="-2332" y="-56"/>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viewProps" Target="viewProps.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80" Type="http://schemas.openxmlformats.org/officeDocument/2006/relationships/slide" Target="slides/slide56.xml"/><Relationship Id="rId85" Type="http://schemas.openxmlformats.org/officeDocument/2006/relationships/slide" Target="slides/slide6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18T18:07:35.797" idx="1">
    <p:pos x="3304" y="4153"/>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885" tIns="46442" rIns="92885" bIns="46442" rtlCol="0"/>
          <a:lstStyle>
            <a:lvl1pPr algn="l" eaLnBrk="1" hangingPunct="1">
              <a:defRPr sz="1200">
                <a:latin typeface="Times New Roman" pitchFamily="18" charset="0"/>
                <a:ea typeface="宋体" pitchFamily="2" charset="-122"/>
              </a:defRPr>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2885" tIns="46442" rIns="92885" bIns="46442" rtlCol="0"/>
          <a:lstStyle>
            <a:lvl1pPr algn="r" eaLnBrk="1" hangingPunct="1">
              <a:defRPr sz="1200">
                <a:latin typeface="Times New Roman" pitchFamily="18" charset="0"/>
                <a:ea typeface="宋体" pitchFamily="2" charset="-122"/>
              </a:defRPr>
            </a:lvl1pPr>
          </a:lstStyle>
          <a:p>
            <a:pPr>
              <a:defRPr/>
            </a:pPr>
            <a:fld id="{8B115D17-BFE0-444B-98D4-74276490ECF7}" type="datetimeFigureOut">
              <a:rPr lang="en-US"/>
              <a:pPr>
                <a:defRPr/>
              </a:pPr>
              <a:t>10/30/2023</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2885" tIns="46442" rIns="92885" bIns="46442" rtlCol="0" anchor="b"/>
          <a:lstStyle>
            <a:lvl1pPr algn="l" eaLnBrk="1" hangingPunct="1">
              <a:defRPr sz="1200">
                <a:latin typeface="Times New Roman" pitchFamily="18" charset="0"/>
                <a:ea typeface="宋体" pitchFamily="2" charset="-122"/>
              </a:defRPr>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wrap="square" lIns="92885" tIns="46442" rIns="92885" bIns="46442" numCol="1" anchor="b" anchorCtr="0" compatLnSpc="1">
            <a:prstTxWarp prst="textNoShape">
              <a:avLst/>
            </a:prstTxWarp>
          </a:bodyPr>
          <a:lstStyle>
            <a:lvl1pPr algn="r" eaLnBrk="1" hangingPunct="1">
              <a:defRPr sz="1200"/>
            </a:lvl1pPr>
          </a:lstStyle>
          <a:p>
            <a:pPr>
              <a:defRPr/>
            </a:pPr>
            <a:fld id="{9AE4730E-9AC4-46EE-9FA1-9BC282B01406}" type="slidenum">
              <a:rPr lang="en-US" altLang="en-US"/>
              <a:pPr>
                <a:defRPr/>
              </a:pPr>
              <a:t>‹#›</a:t>
            </a:fld>
            <a:endParaRPr lang="en-US" altLang="en-US"/>
          </a:p>
        </p:txBody>
      </p:sp>
    </p:spTree>
    <p:extLst>
      <p:ext uri="{BB962C8B-B14F-4D97-AF65-F5344CB8AC3E}">
        <p14:creationId xmlns:p14="http://schemas.microsoft.com/office/powerpoint/2010/main" val="1956330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885" tIns="46442" rIns="92885" bIns="46442" rtlCol="0"/>
          <a:lstStyle>
            <a:lvl1pPr algn="l" eaLnBrk="1" hangingPunct="1">
              <a:defRPr sz="1200">
                <a:latin typeface="Times New Roman" pitchFamily="18" charset="0"/>
                <a:ea typeface="宋体" pitchFamily="2" charset="-122"/>
              </a:defRPr>
            </a:lvl1pPr>
          </a:lstStyle>
          <a:p>
            <a:pPr>
              <a:defRPr/>
            </a:pPr>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2885" tIns="46442" rIns="92885" bIns="46442" rtlCol="0"/>
          <a:lstStyle>
            <a:lvl1pPr algn="r" eaLnBrk="1" hangingPunct="1">
              <a:defRPr sz="1200">
                <a:latin typeface="Times New Roman" pitchFamily="18" charset="0"/>
                <a:ea typeface="宋体" pitchFamily="2" charset="-122"/>
              </a:defRPr>
            </a:lvl1pPr>
          </a:lstStyle>
          <a:p>
            <a:pPr>
              <a:defRPr/>
            </a:pPr>
            <a:fld id="{CB45E45C-5218-4507-BBBD-BA0E139741A0}" type="datetimeFigureOut">
              <a:rPr lang="en-US"/>
              <a:pPr>
                <a:defRPr/>
              </a:pPr>
              <a:t>10/30/2023</a:t>
            </a:fld>
            <a:endParaRPr lang="en-US"/>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885" tIns="46442" rIns="92885" bIns="46442" rtlCol="0" anchor="ctr"/>
          <a:lstStyle/>
          <a:p>
            <a:pPr lvl="0"/>
            <a:endParaRPr lang="en-US" noProof="0"/>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2885" tIns="46442" rIns="92885" bIns="4644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05863"/>
            <a:ext cx="3027363" cy="463550"/>
          </a:xfrm>
          <a:prstGeom prst="rect">
            <a:avLst/>
          </a:prstGeom>
        </p:spPr>
        <p:txBody>
          <a:bodyPr vert="horz" lIns="92885" tIns="46442" rIns="92885" bIns="46442" rtlCol="0" anchor="b"/>
          <a:lstStyle>
            <a:lvl1pPr algn="l" eaLnBrk="1" hangingPunct="1">
              <a:defRPr sz="1200">
                <a:latin typeface="Times New Roman" pitchFamily="18" charset="0"/>
                <a:ea typeface="宋体" pitchFamily="2" charset="-122"/>
              </a:defRPr>
            </a:lvl1pPr>
          </a:lstStyle>
          <a:p>
            <a:pPr>
              <a:defRPr/>
            </a:pPr>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wrap="square" lIns="92885" tIns="46442" rIns="92885" bIns="46442" numCol="1" anchor="b" anchorCtr="0" compatLnSpc="1">
            <a:prstTxWarp prst="textNoShape">
              <a:avLst/>
            </a:prstTxWarp>
          </a:bodyPr>
          <a:lstStyle>
            <a:lvl1pPr algn="r" eaLnBrk="1" hangingPunct="1">
              <a:defRPr sz="1200"/>
            </a:lvl1pPr>
          </a:lstStyle>
          <a:p>
            <a:pPr>
              <a:defRPr/>
            </a:pPr>
            <a:fld id="{91EBE42E-E36E-48A2-8715-87B0580FEB13}" type="slidenum">
              <a:rPr lang="en-US" altLang="en-US"/>
              <a:pPr>
                <a:defRPr/>
              </a:pPr>
              <a:t>‹#›</a:t>
            </a:fld>
            <a:endParaRPr lang="en-US" altLang="en-US"/>
          </a:p>
        </p:txBody>
      </p:sp>
    </p:spTree>
    <p:extLst>
      <p:ext uri="{BB962C8B-B14F-4D97-AF65-F5344CB8AC3E}">
        <p14:creationId xmlns:p14="http://schemas.microsoft.com/office/powerpoint/2010/main" val="18114611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SimSun" pitchFamily="2" charset="-122"/>
        <a:cs typeface="+mn-cs"/>
      </a:defRPr>
    </a:lvl1pPr>
    <a:lvl2pPr marL="457200" algn="l" rtl="0" eaLnBrk="0" fontAlgn="base" hangingPunct="0">
      <a:spcBef>
        <a:spcPct val="30000"/>
      </a:spcBef>
      <a:spcAft>
        <a:spcPct val="0"/>
      </a:spcAft>
      <a:defRPr sz="1200" kern="1200">
        <a:solidFill>
          <a:schemeClr val="tx1"/>
        </a:solidFill>
        <a:latin typeface="+mn-lt"/>
        <a:ea typeface="SimSun" pitchFamily="2" charset="-122"/>
        <a:cs typeface="+mn-cs"/>
      </a:defRPr>
    </a:lvl2pPr>
    <a:lvl3pPr marL="914400" algn="l" rtl="0" eaLnBrk="0" fontAlgn="base" hangingPunct="0">
      <a:spcBef>
        <a:spcPct val="30000"/>
      </a:spcBef>
      <a:spcAft>
        <a:spcPct val="0"/>
      </a:spcAft>
      <a:defRPr sz="1200" kern="1200">
        <a:solidFill>
          <a:schemeClr val="tx1"/>
        </a:solidFill>
        <a:latin typeface="+mn-lt"/>
        <a:ea typeface="SimSun" pitchFamily="2" charset="-122"/>
        <a:cs typeface="+mn-cs"/>
      </a:defRPr>
    </a:lvl3pPr>
    <a:lvl4pPr marL="1371600" algn="l" rtl="0" eaLnBrk="0" fontAlgn="base" hangingPunct="0">
      <a:spcBef>
        <a:spcPct val="30000"/>
      </a:spcBef>
      <a:spcAft>
        <a:spcPct val="0"/>
      </a:spcAft>
      <a:defRPr sz="1200" kern="1200">
        <a:solidFill>
          <a:schemeClr val="tx1"/>
        </a:solidFill>
        <a:latin typeface="+mn-lt"/>
        <a:ea typeface="SimSun" pitchFamily="2" charset="-122"/>
        <a:cs typeface="+mn-cs"/>
      </a:defRPr>
    </a:lvl4pPr>
    <a:lvl5pPr marL="1828800" algn="l" rtl="0" eaLnBrk="0" fontAlgn="base" hangingPunct="0">
      <a:spcBef>
        <a:spcPct val="30000"/>
      </a:spcBef>
      <a:spcAft>
        <a:spcPct val="0"/>
      </a:spcAft>
      <a:defRPr sz="1200" kern="1200">
        <a:solidFill>
          <a:schemeClr val="tx1"/>
        </a:solidFill>
        <a:latin typeface="+mn-lt"/>
        <a:ea typeface="SimSun"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61809-6673-4F45-8AF8-8487780D33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268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61809-6673-4F45-8AF8-8487780D33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749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7E0E48-EB88-9745-83BF-99CDB29C9AE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Answer: B</a:t>
            </a:r>
          </a:p>
        </p:txBody>
      </p:sp>
    </p:spTree>
    <p:extLst>
      <p:ext uri="{BB962C8B-B14F-4D97-AF65-F5344CB8AC3E}">
        <p14:creationId xmlns:p14="http://schemas.microsoft.com/office/powerpoint/2010/main" val="1871048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61809-6673-4F45-8AF8-8487780D33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022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5"/>
          </p:nvPr>
        </p:nvSpPr>
        <p:spPr/>
        <p:txBody>
          <a:bodyPr/>
          <a:lstStyle/>
          <a:p>
            <a:pPr>
              <a:defRPr/>
            </a:pPr>
            <a:fld id="{91EBE42E-E36E-48A2-8715-87B0580FEB13}" type="slidenum">
              <a:rPr lang="en-US" altLang="en-US" smtClean="0"/>
              <a:pPr>
                <a:defRPr/>
              </a:pPr>
              <a:t>40</a:t>
            </a:fld>
            <a:endParaRPr lang="en-US" altLang="en-US"/>
          </a:p>
        </p:txBody>
      </p:sp>
    </p:spTree>
    <p:extLst>
      <p:ext uri="{BB962C8B-B14F-4D97-AF65-F5344CB8AC3E}">
        <p14:creationId xmlns:p14="http://schemas.microsoft.com/office/powerpoint/2010/main" val="1034328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p:txBody>
      </p:sp>
      <p:sp>
        <p:nvSpPr>
          <p:cNvPr id="4" name="Slide Number Placeholder 3"/>
          <p:cNvSpPr>
            <a:spLocks noGrp="1"/>
          </p:cNvSpPr>
          <p:nvPr>
            <p:ph type="sldNum" sz="quarter" idx="5"/>
          </p:nvPr>
        </p:nvSpPr>
        <p:spPr/>
        <p:txBody>
          <a:bodyPr/>
          <a:lstStyle/>
          <a:p>
            <a:pPr>
              <a:defRPr/>
            </a:pPr>
            <a:fld id="{91EBE42E-E36E-48A2-8715-87B0580FEB13}" type="slidenum">
              <a:rPr lang="en-US" altLang="en-US" smtClean="0"/>
              <a:pPr>
                <a:defRPr/>
              </a:pPr>
              <a:t>43</a:t>
            </a:fld>
            <a:endParaRPr lang="en-US" altLang="en-US"/>
          </a:p>
        </p:txBody>
      </p:sp>
    </p:spTree>
    <p:extLst>
      <p:ext uri="{BB962C8B-B14F-4D97-AF65-F5344CB8AC3E}">
        <p14:creationId xmlns:p14="http://schemas.microsoft.com/office/powerpoint/2010/main" val="2615730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p>
        </p:txBody>
      </p:sp>
      <p:sp>
        <p:nvSpPr>
          <p:cNvPr id="4" name="Slide Number Placeholder 3"/>
          <p:cNvSpPr>
            <a:spLocks noGrp="1"/>
          </p:cNvSpPr>
          <p:nvPr>
            <p:ph type="sldNum" sz="quarter" idx="5"/>
          </p:nvPr>
        </p:nvSpPr>
        <p:spPr/>
        <p:txBody>
          <a:bodyPr/>
          <a:lstStyle/>
          <a:p>
            <a:pPr>
              <a:defRPr/>
            </a:pPr>
            <a:fld id="{91EBE42E-E36E-48A2-8715-87B0580FEB13}" type="slidenum">
              <a:rPr lang="en-US" altLang="en-US" smtClean="0"/>
              <a:pPr>
                <a:defRPr/>
              </a:pPr>
              <a:t>11</a:t>
            </a:fld>
            <a:endParaRPr lang="en-US" altLang="en-US"/>
          </a:p>
        </p:txBody>
      </p:sp>
    </p:spTree>
    <p:extLst>
      <p:ext uri="{BB962C8B-B14F-4D97-AF65-F5344CB8AC3E}">
        <p14:creationId xmlns:p14="http://schemas.microsoft.com/office/powerpoint/2010/main" val="3504145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p:txBody>
      </p:sp>
      <p:sp>
        <p:nvSpPr>
          <p:cNvPr id="4" name="Slide Number Placeholder 3"/>
          <p:cNvSpPr>
            <a:spLocks noGrp="1"/>
          </p:cNvSpPr>
          <p:nvPr>
            <p:ph type="sldNum" sz="quarter" idx="5"/>
          </p:nvPr>
        </p:nvSpPr>
        <p:spPr/>
        <p:txBody>
          <a:bodyPr/>
          <a:lstStyle/>
          <a:p>
            <a:pPr>
              <a:defRPr/>
            </a:pPr>
            <a:fld id="{91EBE42E-E36E-48A2-8715-87B0580FEB13}" type="slidenum">
              <a:rPr lang="en-US" altLang="en-US" smtClean="0"/>
              <a:pPr>
                <a:defRPr/>
              </a:pPr>
              <a:t>14</a:t>
            </a:fld>
            <a:endParaRPr lang="en-US" altLang="en-US"/>
          </a:p>
        </p:txBody>
      </p:sp>
    </p:spTree>
    <p:extLst>
      <p:ext uri="{BB962C8B-B14F-4D97-AF65-F5344CB8AC3E}">
        <p14:creationId xmlns:p14="http://schemas.microsoft.com/office/powerpoint/2010/main" val="3275296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p:txBody>
      </p:sp>
      <p:sp>
        <p:nvSpPr>
          <p:cNvPr id="4" name="Slide Number Placeholder 3"/>
          <p:cNvSpPr>
            <a:spLocks noGrp="1"/>
          </p:cNvSpPr>
          <p:nvPr>
            <p:ph type="sldNum" sz="quarter" idx="5"/>
          </p:nvPr>
        </p:nvSpPr>
        <p:spPr/>
        <p:txBody>
          <a:bodyPr/>
          <a:lstStyle/>
          <a:p>
            <a:pPr>
              <a:defRPr/>
            </a:pPr>
            <a:fld id="{91EBE42E-E36E-48A2-8715-87B0580FEB13}" type="slidenum">
              <a:rPr lang="en-US" altLang="en-US" smtClean="0"/>
              <a:pPr>
                <a:defRPr/>
              </a:pPr>
              <a:t>18</a:t>
            </a:fld>
            <a:endParaRPr lang="en-US" altLang="en-US"/>
          </a:p>
        </p:txBody>
      </p:sp>
    </p:spTree>
    <p:extLst>
      <p:ext uri="{BB962C8B-B14F-4D97-AF65-F5344CB8AC3E}">
        <p14:creationId xmlns:p14="http://schemas.microsoft.com/office/powerpoint/2010/main" val="929271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61809-6673-4F45-8AF8-8487780D33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179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61809-6673-4F45-8AF8-8487780D33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35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EBE42E-E36E-48A2-8715-87B0580FEB13}" type="slidenum">
              <a:rPr lang="en-US" altLang="en-US" smtClean="0"/>
              <a:pPr>
                <a:defRPr/>
              </a:pPr>
              <a:t>23</a:t>
            </a:fld>
            <a:endParaRPr lang="en-US" altLang="en-US"/>
          </a:p>
        </p:txBody>
      </p:sp>
    </p:spTree>
    <p:extLst>
      <p:ext uri="{BB962C8B-B14F-4D97-AF65-F5344CB8AC3E}">
        <p14:creationId xmlns:p14="http://schemas.microsoft.com/office/powerpoint/2010/main" val="1423178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0FA309-2E09-F343-9EAE-9297A635E5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Answer: C</a:t>
            </a:r>
          </a:p>
        </p:txBody>
      </p:sp>
    </p:spTree>
    <p:extLst>
      <p:ext uri="{BB962C8B-B14F-4D97-AF65-F5344CB8AC3E}">
        <p14:creationId xmlns:p14="http://schemas.microsoft.com/office/powerpoint/2010/main" val="3203286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61809-6673-4F45-8AF8-8487780D33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236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1375149-5507-443E-8FE3-258462ED9A10}" type="slidenum">
              <a:rPr lang="en-US" altLang="zh-CN"/>
              <a:pPr>
                <a:defRPr/>
              </a:pPr>
              <a:t>‹#›</a:t>
            </a:fld>
            <a:endParaRPr lang="en-US" altLang="zh-CN"/>
          </a:p>
        </p:txBody>
      </p:sp>
    </p:spTree>
    <p:extLst>
      <p:ext uri="{BB962C8B-B14F-4D97-AF65-F5344CB8AC3E}">
        <p14:creationId xmlns:p14="http://schemas.microsoft.com/office/powerpoint/2010/main" val="1898348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B3F91A99-9FCC-4A33-85DD-0F84A4D1ABC7}" type="slidenum">
              <a:rPr lang="en-US" altLang="zh-CN"/>
              <a:pPr>
                <a:defRPr/>
              </a:pPr>
              <a:t>‹#›</a:t>
            </a:fld>
            <a:endParaRPr lang="en-US" altLang="zh-CN"/>
          </a:p>
        </p:txBody>
      </p:sp>
    </p:spTree>
    <p:extLst>
      <p:ext uri="{BB962C8B-B14F-4D97-AF65-F5344CB8AC3E}">
        <p14:creationId xmlns:p14="http://schemas.microsoft.com/office/powerpoint/2010/main" val="29015626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C8CD259-4301-4700-976B-9508FDCEF920}" type="slidenum">
              <a:rPr lang="en-US" altLang="zh-CN"/>
              <a:pPr>
                <a:defRPr/>
              </a:pPr>
              <a:t>‹#›</a:t>
            </a:fld>
            <a:endParaRPr lang="en-US" altLang="zh-CN"/>
          </a:p>
        </p:txBody>
      </p:sp>
    </p:spTree>
    <p:extLst>
      <p:ext uri="{BB962C8B-B14F-4D97-AF65-F5344CB8AC3E}">
        <p14:creationId xmlns:p14="http://schemas.microsoft.com/office/powerpoint/2010/main" val="13684751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eaLnBrk="0" hangingPunct="0">
              <a:defRPr/>
            </a:lvl1pPr>
          </a:lstStyle>
          <a:p>
            <a:pPr>
              <a:defRPr/>
            </a:pPr>
            <a:fld id="{B2D89453-C34C-4056-8108-FE3E29FF1C20}" type="slidenum">
              <a:rPr lang="en-US" altLang="zh-CN"/>
              <a:pPr>
                <a:defRPr/>
              </a:pPr>
              <a:t>‹#›</a:t>
            </a:fld>
            <a:endParaRPr lang="en-US" altLang="zh-CN"/>
          </a:p>
        </p:txBody>
      </p:sp>
    </p:spTree>
    <p:extLst>
      <p:ext uri="{BB962C8B-B14F-4D97-AF65-F5344CB8AC3E}">
        <p14:creationId xmlns:p14="http://schemas.microsoft.com/office/powerpoint/2010/main" val="8145216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AE4E693-7C43-44CA-BE6C-48B85A478ABD}" type="slidenum">
              <a:rPr lang="en-US" altLang="zh-CN"/>
              <a:pPr>
                <a:defRPr/>
              </a:pPr>
              <a:t>‹#›</a:t>
            </a:fld>
            <a:endParaRPr lang="en-US" altLang="zh-CN"/>
          </a:p>
        </p:txBody>
      </p:sp>
    </p:spTree>
    <p:extLst>
      <p:ext uri="{BB962C8B-B14F-4D97-AF65-F5344CB8AC3E}">
        <p14:creationId xmlns:p14="http://schemas.microsoft.com/office/powerpoint/2010/main" val="35650819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945EEEF7-FECC-4B60-9E4E-7097CF503A24}" type="slidenum">
              <a:rPr lang="en-US" altLang="zh-CN"/>
              <a:pPr>
                <a:defRPr/>
              </a:pPr>
              <a:t>‹#›</a:t>
            </a:fld>
            <a:endParaRPr lang="en-US" altLang="zh-CN"/>
          </a:p>
        </p:txBody>
      </p:sp>
    </p:spTree>
    <p:extLst>
      <p:ext uri="{BB962C8B-B14F-4D97-AF65-F5344CB8AC3E}">
        <p14:creationId xmlns:p14="http://schemas.microsoft.com/office/powerpoint/2010/main" val="22435904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A23AE69-5D6B-4A92-B021-91C0C31511D5}" type="slidenum">
              <a:rPr lang="en-US" altLang="zh-CN"/>
              <a:pPr>
                <a:defRPr/>
              </a:pPr>
              <a:t>‹#›</a:t>
            </a:fld>
            <a:endParaRPr lang="en-US" altLang="zh-CN"/>
          </a:p>
        </p:txBody>
      </p:sp>
    </p:spTree>
    <p:extLst>
      <p:ext uri="{BB962C8B-B14F-4D97-AF65-F5344CB8AC3E}">
        <p14:creationId xmlns:p14="http://schemas.microsoft.com/office/powerpoint/2010/main" val="20701726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80064A2-03EA-4EC0-BF5D-B147FD7A751B}" type="slidenum">
              <a:rPr lang="en-US" altLang="zh-CN"/>
              <a:pPr>
                <a:defRPr/>
              </a:pPr>
              <a:t>‹#›</a:t>
            </a:fld>
            <a:endParaRPr lang="en-US" altLang="zh-CN"/>
          </a:p>
        </p:txBody>
      </p:sp>
    </p:spTree>
    <p:extLst>
      <p:ext uri="{BB962C8B-B14F-4D97-AF65-F5344CB8AC3E}">
        <p14:creationId xmlns:p14="http://schemas.microsoft.com/office/powerpoint/2010/main" val="10188890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AA0FA87-91F1-4178-A17E-94667E368583}" type="datetimeFigureOut">
              <a:rPr lang="en-US" smtClean="0">
                <a:solidFill>
                  <a:prstClr val="black">
                    <a:tint val="75000"/>
                  </a:prstClr>
                </a:solidFill>
              </a:rPr>
              <a:pPr/>
              <a:t>10/30/2023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08C161-89D1-4C25-B6ED-3520140CEE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4817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0FA87-91F1-4178-A17E-94667E368583}" type="datetimeFigureOut">
              <a:rPr lang="en-US" smtClean="0">
                <a:solidFill>
                  <a:prstClr val="black">
                    <a:tint val="75000"/>
                  </a:prstClr>
                </a:solidFill>
              </a:rPr>
              <a:pPr/>
              <a:t>10/30/2023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08C161-89D1-4C25-B6ED-3520140CEE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6339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A0FA87-91F1-4178-A17E-94667E368583}" type="datetimeFigureOut">
              <a:rPr lang="en-US" smtClean="0">
                <a:solidFill>
                  <a:prstClr val="black">
                    <a:tint val="75000"/>
                  </a:prstClr>
                </a:solidFill>
              </a:rPr>
              <a:pPr/>
              <a:t>10/30/2023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08C161-89D1-4C25-B6ED-3520140CEE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1962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A0FA87-91F1-4178-A17E-94667E368583}" type="datetimeFigureOut">
              <a:rPr lang="en-US" smtClean="0">
                <a:solidFill>
                  <a:prstClr val="black">
                    <a:tint val="75000"/>
                  </a:prstClr>
                </a:solidFill>
              </a:rPr>
              <a:pPr/>
              <a:t>10/30/2023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08C161-89D1-4C25-B6ED-3520140CEE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55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111B5D9-7263-4D0C-A5F0-4429FE1F2034}" type="slidenum">
              <a:rPr lang="en-US" altLang="zh-CN"/>
              <a:pPr>
                <a:defRPr/>
              </a:pPr>
              <a:t>‹#›</a:t>
            </a:fld>
            <a:endParaRPr lang="en-US" altLang="zh-CN"/>
          </a:p>
        </p:txBody>
      </p:sp>
    </p:spTree>
    <p:extLst>
      <p:ext uri="{BB962C8B-B14F-4D97-AF65-F5344CB8AC3E}">
        <p14:creationId xmlns:p14="http://schemas.microsoft.com/office/powerpoint/2010/main" val="30184839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A0FA87-91F1-4178-A17E-94667E368583}" type="datetimeFigureOut">
              <a:rPr lang="en-US" smtClean="0">
                <a:solidFill>
                  <a:prstClr val="black">
                    <a:tint val="75000"/>
                  </a:prstClr>
                </a:solidFill>
              </a:rPr>
              <a:pPr/>
              <a:t>10/30/2023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E08C161-89D1-4C25-B6ED-3520140CEE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9168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A0FA87-91F1-4178-A17E-94667E368583}" type="datetimeFigureOut">
              <a:rPr lang="en-US" smtClean="0">
                <a:solidFill>
                  <a:prstClr val="black">
                    <a:tint val="75000"/>
                  </a:prstClr>
                </a:solidFill>
              </a:rPr>
              <a:pPr/>
              <a:t>10/30/2023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E08C161-89D1-4C25-B6ED-3520140CEE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3970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0FA87-91F1-4178-A17E-94667E368583}" type="datetimeFigureOut">
              <a:rPr lang="en-US" smtClean="0">
                <a:solidFill>
                  <a:prstClr val="black">
                    <a:tint val="75000"/>
                  </a:prstClr>
                </a:solidFill>
              </a:rPr>
              <a:pPr/>
              <a:t>10/30/2023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E08C161-89D1-4C25-B6ED-3520140CEE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9722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AA0FA87-91F1-4178-A17E-94667E368583}" type="datetimeFigureOut">
              <a:rPr lang="en-US" smtClean="0">
                <a:solidFill>
                  <a:prstClr val="black">
                    <a:tint val="75000"/>
                  </a:prstClr>
                </a:solidFill>
              </a:rPr>
              <a:pPr/>
              <a:t>10/30/2023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08C161-89D1-4C25-B6ED-3520140CEE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4771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AA0FA87-91F1-4178-A17E-94667E368583}" type="datetimeFigureOut">
              <a:rPr lang="en-US" smtClean="0">
                <a:solidFill>
                  <a:prstClr val="black">
                    <a:tint val="75000"/>
                  </a:prstClr>
                </a:solidFill>
              </a:rPr>
              <a:pPr/>
              <a:t>10/30/2023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08C161-89D1-4C25-B6ED-3520140CEE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9449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0FA87-91F1-4178-A17E-94667E368583}" type="datetimeFigureOut">
              <a:rPr lang="en-US" smtClean="0">
                <a:solidFill>
                  <a:prstClr val="black">
                    <a:tint val="75000"/>
                  </a:prstClr>
                </a:solidFill>
              </a:rPr>
              <a:pPr/>
              <a:t>10/30/2023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08C161-89D1-4C25-B6ED-3520140CEE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6809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0FA87-91F1-4178-A17E-94667E368583}" type="datetimeFigureOut">
              <a:rPr lang="en-US" smtClean="0">
                <a:solidFill>
                  <a:prstClr val="black">
                    <a:tint val="75000"/>
                  </a:prstClr>
                </a:solidFill>
              </a:rPr>
              <a:pPr/>
              <a:t>10/30/2023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08C161-89D1-4C25-B6ED-3520140CEE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1626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579438"/>
          </a:xfrm>
          <a:extLst>
            <a:ext uri="{909E8E84-426E-40dd-AFC4-6F175D3DCCD1}">
              <a14:hiddenFill xmlns:a14="http://schemas.microsoft.com/office/drawing/2010/main" xmlns="">
                <a:solidFill>
                  <a:schemeClr val="accent1"/>
                </a:solidFill>
              </a14:hiddenFill>
            </a:ext>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4113" name="Rectangle 17"/>
          <p:cNvSpPr>
            <a:spLocks noGrp="1" noChangeArrowheads="1"/>
          </p:cNvSpPr>
          <p:nvPr>
            <p:ph type="ftr" sz="quarter" idx="3"/>
          </p:nvPr>
        </p:nvSpPr>
        <p:spPr/>
        <p:txBody>
          <a:bodyPr/>
          <a:lstStyle>
            <a:lvl1pPr>
              <a:defRPr/>
            </a:lvl1pPr>
          </a:lstStyle>
          <a:p>
            <a:r>
              <a:rPr lang="en-GB" dirty="0">
                <a:solidFill>
                  <a:srgbClr val="000000"/>
                </a:solidFill>
              </a:rPr>
              <a:t>© 2016 Pearson Education, Inc.</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a:endParaRPr kumimoji="0" lang="en-US" dirty="0">
              <a:solidFill>
                <a:srgbClr val="BBE0E3"/>
              </a:solidFill>
              <a:latin typeface="Arial" charset="0"/>
              <a:ea typeface="ＭＳ Ｐゴシック" charset="0"/>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kumimoji="0" lang="en-US" sz="2800" dirty="0">
                <a:solidFill>
                  <a:srgbClr val="FFFFFF"/>
                </a:solidFill>
                <a:latin typeface="Arial" charset="0"/>
                <a:ea typeface="ＭＳ Ｐゴシック" charset="0"/>
              </a:rPr>
              <a:t>Chapter 10 Lecture</a:t>
            </a:r>
          </a:p>
        </p:txBody>
      </p:sp>
      <p:pic>
        <p:nvPicPr>
          <p:cNvPr id="9" name="Picture 8" descr="YOUN2785_10_thumbnai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16133974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36981045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4013573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kumimoji="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atin typeface="Times New Roman" panose="02020603050405020304" pitchFamily="18" charset="0"/>
                <a:ea typeface="SimSun" panose="02010600030101010101" pitchFamily="2" charset="-122"/>
              </a:defRPr>
            </a:lvl1pPr>
          </a:lstStyle>
          <a:p>
            <a:pPr>
              <a:defRPr/>
            </a:pPr>
            <a:fld id="{A61B456D-D025-4CD4-8DB4-EA26DE586F13}" type="slidenum">
              <a:rPr lang="en-US" altLang="en-US"/>
              <a:pPr>
                <a:defRPr/>
              </a:pPr>
              <a:t>‹#›</a:t>
            </a:fld>
            <a:endParaRPr lang="en-US" altLang="en-US"/>
          </a:p>
        </p:txBody>
      </p:sp>
    </p:spTree>
    <p:extLst>
      <p:ext uri="{BB962C8B-B14F-4D97-AF65-F5344CB8AC3E}">
        <p14:creationId xmlns:p14="http://schemas.microsoft.com/office/powerpoint/2010/main" val="20227778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09785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579438"/>
          </a:xfrm>
          <a:extLst>
            <a:ext uri="{909E8E84-426E-40dd-AFC4-6F175D3DCCD1}">
              <a14:hiddenFill xmlns:a14="http://schemas.microsoft.com/office/drawing/2010/main" xmlns="">
                <a:solidFill>
                  <a:schemeClr val="accent1"/>
                </a:solidFill>
              </a14:hiddenFill>
            </a:ext>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4113" name="Rectangle 17"/>
          <p:cNvSpPr>
            <a:spLocks noGrp="1" noChangeArrowheads="1"/>
          </p:cNvSpPr>
          <p:nvPr>
            <p:ph type="ftr" sz="quarter" idx="3"/>
          </p:nvPr>
        </p:nvSpPr>
        <p:spPr/>
        <p:txBody>
          <a:bodyPr/>
          <a:lstStyle>
            <a:lvl1pPr>
              <a:defRPr/>
            </a:lvl1pPr>
          </a:lstStyle>
          <a:p>
            <a:r>
              <a:rPr lang="en-GB" dirty="0">
                <a:solidFill>
                  <a:srgbClr val="000000"/>
                </a:solidFill>
              </a:rPr>
              <a:t>© 2016 Pearson Education, Inc.</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a:endParaRPr kumimoji="0" lang="en-US" dirty="0">
              <a:solidFill>
                <a:srgbClr val="BBE0E3"/>
              </a:solidFill>
              <a:latin typeface="Arial" charset="0"/>
              <a:ea typeface="ＭＳ Ｐゴシック" charset="0"/>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kumimoji="0" lang="en-US" sz="2800" dirty="0">
                <a:solidFill>
                  <a:srgbClr val="FFFFFF"/>
                </a:solidFill>
                <a:latin typeface="Arial" charset="0"/>
                <a:ea typeface="ＭＳ Ｐゴシック" charset="0"/>
              </a:rPr>
              <a:t>Chapter 10 Lecture</a:t>
            </a:r>
          </a:p>
        </p:txBody>
      </p:sp>
      <p:pic>
        <p:nvPicPr>
          <p:cNvPr id="9" name="Picture 8" descr="YOUN2785_10_thumbnai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20423738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1011299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26420650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61069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t>Rotational Motion</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26EEA0-A977-4013-A81D-E77C2C5C740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376224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t>Rotational Motion</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2C9E28-CC99-4ABC-8A43-667EC31FC4FB}"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740479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t>Rotational Motion</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54842AF-5884-4E4C-ACAB-7B6F558AD987}"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5894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t>Rotational Motion</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E83BBB-A57B-4883-9EE7-5622040932F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330449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t>Rotational Motion</a:t>
            </a: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B114A1-95FE-4E39-A90A-6F0F984016BD}"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4120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kumimoji="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atin typeface="Times New Roman" panose="02020603050405020304" pitchFamily="18" charset="0"/>
                <a:ea typeface="SimSun" panose="02010600030101010101" pitchFamily="2" charset="-122"/>
              </a:defRPr>
            </a:lvl1pPr>
          </a:lstStyle>
          <a:p>
            <a:pPr>
              <a:defRPr/>
            </a:pPr>
            <a:fld id="{5963B041-6BCE-44CB-BB19-7169BDE4B51D}" type="slidenum">
              <a:rPr lang="en-US" altLang="en-US"/>
              <a:pPr>
                <a:defRPr/>
              </a:pPr>
              <a:t>‹#›</a:t>
            </a:fld>
            <a:endParaRPr lang="en-US" altLang="en-US"/>
          </a:p>
        </p:txBody>
      </p:sp>
    </p:spTree>
    <p:extLst>
      <p:ext uri="{BB962C8B-B14F-4D97-AF65-F5344CB8AC3E}">
        <p14:creationId xmlns:p14="http://schemas.microsoft.com/office/powerpoint/2010/main" val="7898474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t>Rotational Motion</a:t>
            </a: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F5ED6D-0108-4C1A-AC94-3686F4127DA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259815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t>Rotational Motion</a:t>
            </a: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C8435A-7CE3-4415-8BEC-0C327A392E49}"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276075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t>Rotational Motion</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BF23AC-9C15-4E00-884B-0910A8E2981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259575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t>Rotational Motion</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4DC8B58-A941-4EA5-931C-556DC3728912}"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493571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t>Rotational Motion</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2C225B-70CD-4A55-9E59-A28E4A5F233D}"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091382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t>Rotational Motion</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C5E26B-A197-418D-BA37-825F698700BB}"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61716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B33EB19-BDDA-C24A-9B49-FB6480171F76}"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1040122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BF6783-F1DF-3F47-A6B5-A41FAF3CD6BD}"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14701973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8F568A3-1F81-1B40-BF01-217FFD08D995}"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20385889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AF8EF93-7E25-9648-B351-E72DEC1E22B8}"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1066412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kumimoji="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atin typeface="Times New Roman" panose="02020603050405020304" pitchFamily="18" charset="0"/>
                <a:ea typeface="SimSun" panose="02010600030101010101" pitchFamily="2" charset="-122"/>
              </a:defRPr>
            </a:lvl1pPr>
          </a:lstStyle>
          <a:p>
            <a:pPr>
              <a:defRPr/>
            </a:pPr>
            <a:fld id="{51933687-4D52-42FE-B26F-FCF4C72A514F}" type="slidenum">
              <a:rPr lang="en-US" altLang="en-US"/>
              <a:pPr>
                <a:defRPr/>
              </a:pPr>
              <a:t>‹#›</a:t>
            </a:fld>
            <a:endParaRPr lang="en-US" altLang="en-US"/>
          </a:p>
        </p:txBody>
      </p:sp>
    </p:spTree>
    <p:extLst>
      <p:ext uri="{BB962C8B-B14F-4D97-AF65-F5344CB8AC3E}">
        <p14:creationId xmlns:p14="http://schemas.microsoft.com/office/powerpoint/2010/main" val="28540565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3D5428-272E-3B40-A9E8-3749A362D797}"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26028038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0DCF567-63C7-F447-B594-1091BFD33354}"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29784681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FC27343-6792-1242-A718-C011ED5041BB}"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7601212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F7BF3FE-5AE6-B14F-A38C-99488C44948E}"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30057782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896D29-DE17-B341-AB51-AFE725474827}"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27713919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65870A6-C336-6D42-B71A-E6F5D39C946A}"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4938150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BD8F279-C052-8F46-A36B-207A9EB089B1}"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22671984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B33EB19-BDDA-C24A-9B49-FB6480171F76}"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7553003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BF6783-F1DF-3F47-A6B5-A41FAF3CD6BD}"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28853169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8F568A3-1F81-1B40-BF01-217FFD08D995}"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2330991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kumimoji="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kumimoji="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a:latin typeface="Times New Roman" panose="02020603050405020304" pitchFamily="18" charset="0"/>
                <a:ea typeface="SimSun" panose="02010600030101010101" pitchFamily="2" charset="-122"/>
              </a:defRPr>
            </a:lvl1pPr>
          </a:lstStyle>
          <a:p>
            <a:pPr>
              <a:defRPr/>
            </a:pPr>
            <a:fld id="{ADB20163-3D82-4D8E-AF56-AA97F17D1369}" type="slidenum">
              <a:rPr lang="en-US" altLang="en-US"/>
              <a:pPr>
                <a:defRPr/>
              </a:pPr>
              <a:t>‹#›</a:t>
            </a:fld>
            <a:endParaRPr lang="en-US" altLang="en-US"/>
          </a:p>
        </p:txBody>
      </p:sp>
    </p:spTree>
    <p:extLst>
      <p:ext uri="{BB962C8B-B14F-4D97-AF65-F5344CB8AC3E}">
        <p14:creationId xmlns:p14="http://schemas.microsoft.com/office/powerpoint/2010/main" val="41683929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AF8EF93-7E25-9648-B351-E72DEC1E22B8}"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10347249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3D5428-272E-3B40-A9E8-3749A362D797}"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2474284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0DCF567-63C7-F447-B594-1091BFD33354}"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23841554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FC27343-6792-1242-A718-C011ED5041BB}"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9722371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F7BF3FE-5AE6-B14F-A38C-99488C44948E}"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17205775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896D29-DE17-B341-AB51-AFE725474827}"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42372383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65870A6-C336-6D42-B71A-E6F5D39C946A}"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35849267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BD8F279-C052-8F46-A36B-207A9EB089B1}"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Tree>
    <p:extLst>
      <p:ext uri="{BB962C8B-B14F-4D97-AF65-F5344CB8AC3E}">
        <p14:creationId xmlns:p14="http://schemas.microsoft.com/office/powerpoint/2010/main" val="20297117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9D0AB8A-7FF3-4CAC-886C-4B24163954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BA849E-2F45-477B-B4D8-2651AEA188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D11205-5138-461D-A9F7-AC68709B3C6F}"/>
              </a:ext>
            </a:extLst>
          </p:cNvPr>
          <p:cNvSpPr>
            <a:spLocks noGrp="1" noChangeArrowheads="1"/>
          </p:cNvSpPr>
          <p:nvPr>
            <p:ph type="sldNum" sz="quarter" idx="12"/>
          </p:nvPr>
        </p:nvSpPr>
        <p:spPr>
          <a:ln/>
        </p:spPr>
        <p:txBody>
          <a:bodyPr/>
          <a:lstStyle>
            <a:lvl1pPr>
              <a:defRPr/>
            </a:lvl1pPr>
          </a:lstStyle>
          <a:p>
            <a:fld id="{7D537F87-64EA-47B5-A759-B5F4C3CFEABB}" type="slidenum">
              <a:rPr lang="en-US" altLang="en-US"/>
              <a:pPr/>
              <a:t>‹#›</a:t>
            </a:fld>
            <a:endParaRPr lang="en-US" altLang="en-US"/>
          </a:p>
        </p:txBody>
      </p:sp>
    </p:spTree>
    <p:extLst>
      <p:ext uri="{BB962C8B-B14F-4D97-AF65-F5344CB8AC3E}">
        <p14:creationId xmlns:p14="http://schemas.microsoft.com/office/powerpoint/2010/main" val="14157736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C6F947-3BE2-492B-B633-86DF07814E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F5B124-914A-4B42-B86F-CC25C76461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829FCC-77C0-4F5E-8F86-B1FD3884B923}"/>
              </a:ext>
            </a:extLst>
          </p:cNvPr>
          <p:cNvSpPr>
            <a:spLocks noGrp="1" noChangeArrowheads="1"/>
          </p:cNvSpPr>
          <p:nvPr>
            <p:ph type="sldNum" sz="quarter" idx="12"/>
          </p:nvPr>
        </p:nvSpPr>
        <p:spPr>
          <a:ln/>
        </p:spPr>
        <p:txBody>
          <a:bodyPr/>
          <a:lstStyle>
            <a:lvl1pPr>
              <a:defRPr/>
            </a:lvl1pPr>
          </a:lstStyle>
          <a:p>
            <a:fld id="{3AAB038A-9266-4FDB-B98C-C6684731E00B}" type="slidenum">
              <a:rPr lang="en-US" altLang="en-US"/>
              <a:pPr/>
              <a:t>‹#›</a:t>
            </a:fld>
            <a:endParaRPr lang="en-US" altLang="en-US"/>
          </a:p>
        </p:txBody>
      </p:sp>
    </p:spTree>
    <p:extLst>
      <p:ext uri="{BB962C8B-B14F-4D97-AF65-F5344CB8AC3E}">
        <p14:creationId xmlns:p14="http://schemas.microsoft.com/office/powerpoint/2010/main" val="1145510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kumimoji="1">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kumimoji="1">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kumimoji="1">
                <a:latin typeface="Times New Roman" panose="02020603050405020304" pitchFamily="18" charset="0"/>
                <a:ea typeface="SimSun" panose="02010600030101010101" pitchFamily="2" charset="-122"/>
              </a:defRPr>
            </a:lvl1pPr>
          </a:lstStyle>
          <a:p>
            <a:pPr>
              <a:defRPr/>
            </a:pPr>
            <a:fld id="{4BE358C9-1B65-444C-ADB0-233B86CB1B9A}" type="slidenum">
              <a:rPr lang="en-US" altLang="en-US"/>
              <a:pPr>
                <a:defRPr/>
              </a:pPr>
              <a:t>‹#›</a:t>
            </a:fld>
            <a:endParaRPr lang="en-US" altLang="en-US"/>
          </a:p>
        </p:txBody>
      </p:sp>
    </p:spTree>
    <p:extLst>
      <p:ext uri="{BB962C8B-B14F-4D97-AF65-F5344CB8AC3E}">
        <p14:creationId xmlns:p14="http://schemas.microsoft.com/office/powerpoint/2010/main" val="16424448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E95C934-7562-4F50-907C-04BE461675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5D8CDA-2E23-4B26-B1AB-B6D06D4DEA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E66C0D-DEBD-4384-9536-881D0A538D45}"/>
              </a:ext>
            </a:extLst>
          </p:cNvPr>
          <p:cNvSpPr>
            <a:spLocks noGrp="1" noChangeArrowheads="1"/>
          </p:cNvSpPr>
          <p:nvPr>
            <p:ph type="sldNum" sz="quarter" idx="12"/>
          </p:nvPr>
        </p:nvSpPr>
        <p:spPr>
          <a:ln/>
        </p:spPr>
        <p:txBody>
          <a:bodyPr/>
          <a:lstStyle>
            <a:lvl1pPr>
              <a:defRPr/>
            </a:lvl1pPr>
          </a:lstStyle>
          <a:p>
            <a:fld id="{E52DAE0E-F64C-4934-87C4-CAC9DA68F583}" type="slidenum">
              <a:rPr lang="en-US" altLang="en-US"/>
              <a:pPr/>
              <a:t>‹#›</a:t>
            </a:fld>
            <a:endParaRPr lang="en-US" altLang="en-US"/>
          </a:p>
        </p:txBody>
      </p:sp>
    </p:spTree>
    <p:extLst>
      <p:ext uri="{BB962C8B-B14F-4D97-AF65-F5344CB8AC3E}">
        <p14:creationId xmlns:p14="http://schemas.microsoft.com/office/powerpoint/2010/main" val="11415340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5F8DCF4-8669-492C-9E60-CEB668FE7F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15EF8D-327E-406D-9F17-155C1A0E8E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739CD9E-1834-4EE4-80D8-37981E8DB072}"/>
              </a:ext>
            </a:extLst>
          </p:cNvPr>
          <p:cNvSpPr>
            <a:spLocks noGrp="1" noChangeArrowheads="1"/>
          </p:cNvSpPr>
          <p:nvPr>
            <p:ph type="sldNum" sz="quarter" idx="12"/>
          </p:nvPr>
        </p:nvSpPr>
        <p:spPr>
          <a:ln/>
        </p:spPr>
        <p:txBody>
          <a:bodyPr/>
          <a:lstStyle>
            <a:lvl1pPr>
              <a:defRPr/>
            </a:lvl1pPr>
          </a:lstStyle>
          <a:p>
            <a:fld id="{F083CDA6-A264-4F8C-9C81-F8B96C8D1636}" type="slidenum">
              <a:rPr lang="en-US" altLang="en-US"/>
              <a:pPr/>
              <a:t>‹#›</a:t>
            </a:fld>
            <a:endParaRPr lang="en-US" altLang="en-US"/>
          </a:p>
        </p:txBody>
      </p:sp>
    </p:spTree>
    <p:extLst>
      <p:ext uri="{BB962C8B-B14F-4D97-AF65-F5344CB8AC3E}">
        <p14:creationId xmlns:p14="http://schemas.microsoft.com/office/powerpoint/2010/main" val="37495016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B186F5C-9AAB-4249-9409-7B0137762FA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40CF456-05DF-4F49-AD76-184C1CACE3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0AE52B2-7E56-463E-96EA-BF42CD514C4B}"/>
              </a:ext>
            </a:extLst>
          </p:cNvPr>
          <p:cNvSpPr>
            <a:spLocks noGrp="1" noChangeArrowheads="1"/>
          </p:cNvSpPr>
          <p:nvPr>
            <p:ph type="sldNum" sz="quarter" idx="12"/>
          </p:nvPr>
        </p:nvSpPr>
        <p:spPr>
          <a:ln/>
        </p:spPr>
        <p:txBody>
          <a:bodyPr/>
          <a:lstStyle>
            <a:lvl1pPr>
              <a:defRPr/>
            </a:lvl1pPr>
          </a:lstStyle>
          <a:p>
            <a:fld id="{09C989BF-00E3-4039-B7E7-58B76DB650B5}" type="slidenum">
              <a:rPr lang="en-US" altLang="en-US"/>
              <a:pPr/>
              <a:t>‹#›</a:t>
            </a:fld>
            <a:endParaRPr lang="en-US" altLang="en-US"/>
          </a:p>
        </p:txBody>
      </p:sp>
    </p:spTree>
    <p:extLst>
      <p:ext uri="{BB962C8B-B14F-4D97-AF65-F5344CB8AC3E}">
        <p14:creationId xmlns:p14="http://schemas.microsoft.com/office/powerpoint/2010/main" val="36277969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057F364-1A5E-421A-9200-17386FF2D0E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4F2E956-6006-4F93-A1E5-C517CF84D9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D49672-2AB8-4CE2-8794-330D850148CD}"/>
              </a:ext>
            </a:extLst>
          </p:cNvPr>
          <p:cNvSpPr>
            <a:spLocks noGrp="1" noChangeArrowheads="1"/>
          </p:cNvSpPr>
          <p:nvPr>
            <p:ph type="sldNum" sz="quarter" idx="12"/>
          </p:nvPr>
        </p:nvSpPr>
        <p:spPr>
          <a:ln/>
        </p:spPr>
        <p:txBody>
          <a:bodyPr/>
          <a:lstStyle>
            <a:lvl1pPr>
              <a:defRPr/>
            </a:lvl1pPr>
          </a:lstStyle>
          <a:p>
            <a:fld id="{16947662-21CD-4545-8FAA-732A0DE7AA78}" type="slidenum">
              <a:rPr lang="en-US" altLang="en-US"/>
              <a:pPr/>
              <a:t>‹#›</a:t>
            </a:fld>
            <a:endParaRPr lang="en-US" altLang="en-US"/>
          </a:p>
        </p:txBody>
      </p:sp>
    </p:spTree>
    <p:extLst>
      <p:ext uri="{BB962C8B-B14F-4D97-AF65-F5344CB8AC3E}">
        <p14:creationId xmlns:p14="http://schemas.microsoft.com/office/powerpoint/2010/main" val="3859710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3B64E72-BE83-46F1-A085-3B9FF5FD206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9BE0852-E2F9-46D7-8BA4-839B1C4B77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7D75B12-D6B0-4A57-AD81-30BDD6335B1A}"/>
              </a:ext>
            </a:extLst>
          </p:cNvPr>
          <p:cNvSpPr>
            <a:spLocks noGrp="1" noChangeArrowheads="1"/>
          </p:cNvSpPr>
          <p:nvPr>
            <p:ph type="sldNum" sz="quarter" idx="12"/>
          </p:nvPr>
        </p:nvSpPr>
        <p:spPr>
          <a:ln/>
        </p:spPr>
        <p:txBody>
          <a:bodyPr/>
          <a:lstStyle>
            <a:lvl1pPr>
              <a:defRPr/>
            </a:lvl1pPr>
          </a:lstStyle>
          <a:p>
            <a:fld id="{1D685331-9642-4C29-85C3-C19B6F07DB84}" type="slidenum">
              <a:rPr lang="en-US" altLang="en-US"/>
              <a:pPr/>
              <a:t>‹#›</a:t>
            </a:fld>
            <a:endParaRPr lang="en-US" altLang="en-US"/>
          </a:p>
        </p:txBody>
      </p:sp>
    </p:spTree>
    <p:extLst>
      <p:ext uri="{BB962C8B-B14F-4D97-AF65-F5344CB8AC3E}">
        <p14:creationId xmlns:p14="http://schemas.microsoft.com/office/powerpoint/2010/main" val="4754469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15FC9FA-0533-4F42-9DBE-26538ABB6A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7C412B-CF31-4BA6-86D8-8D7DEA9DCD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3C6569-B255-41E3-9FC5-6C91ED3B7198}"/>
              </a:ext>
            </a:extLst>
          </p:cNvPr>
          <p:cNvSpPr>
            <a:spLocks noGrp="1" noChangeArrowheads="1"/>
          </p:cNvSpPr>
          <p:nvPr>
            <p:ph type="sldNum" sz="quarter" idx="12"/>
          </p:nvPr>
        </p:nvSpPr>
        <p:spPr>
          <a:ln/>
        </p:spPr>
        <p:txBody>
          <a:bodyPr/>
          <a:lstStyle>
            <a:lvl1pPr>
              <a:defRPr/>
            </a:lvl1pPr>
          </a:lstStyle>
          <a:p>
            <a:fld id="{A212D170-9BC4-417B-AEEC-05DCBCF3A5FD}" type="slidenum">
              <a:rPr lang="en-US" altLang="en-US"/>
              <a:pPr/>
              <a:t>‹#›</a:t>
            </a:fld>
            <a:endParaRPr lang="en-US" altLang="en-US"/>
          </a:p>
        </p:txBody>
      </p:sp>
    </p:spTree>
    <p:extLst>
      <p:ext uri="{BB962C8B-B14F-4D97-AF65-F5344CB8AC3E}">
        <p14:creationId xmlns:p14="http://schemas.microsoft.com/office/powerpoint/2010/main" val="29015871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B87593D-5FE2-4D8F-ADFE-7010125911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3ABBB9-065F-4365-9971-544DEE4F67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89A9ED-2D68-4F76-9FAC-E2E185D4898A}"/>
              </a:ext>
            </a:extLst>
          </p:cNvPr>
          <p:cNvSpPr>
            <a:spLocks noGrp="1" noChangeArrowheads="1"/>
          </p:cNvSpPr>
          <p:nvPr>
            <p:ph type="sldNum" sz="quarter" idx="12"/>
          </p:nvPr>
        </p:nvSpPr>
        <p:spPr>
          <a:ln/>
        </p:spPr>
        <p:txBody>
          <a:bodyPr/>
          <a:lstStyle>
            <a:lvl1pPr>
              <a:defRPr/>
            </a:lvl1pPr>
          </a:lstStyle>
          <a:p>
            <a:fld id="{2934528F-2CF9-4DE6-BB50-DB7D1B7825CA}" type="slidenum">
              <a:rPr lang="en-US" altLang="en-US"/>
              <a:pPr/>
              <a:t>‹#›</a:t>
            </a:fld>
            <a:endParaRPr lang="en-US" altLang="en-US"/>
          </a:p>
        </p:txBody>
      </p:sp>
    </p:spTree>
    <p:extLst>
      <p:ext uri="{BB962C8B-B14F-4D97-AF65-F5344CB8AC3E}">
        <p14:creationId xmlns:p14="http://schemas.microsoft.com/office/powerpoint/2010/main" val="29579828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2200DF-56BB-4901-9BDA-44217474FC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76F56C-F0D7-4008-99D6-EE20FE2211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83F622-DF72-4B15-B648-A2EC154B3205}"/>
              </a:ext>
            </a:extLst>
          </p:cNvPr>
          <p:cNvSpPr>
            <a:spLocks noGrp="1" noChangeArrowheads="1"/>
          </p:cNvSpPr>
          <p:nvPr>
            <p:ph type="sldNum" sz="quarter" idx="12"/>
          </p:nvPr>
        </p:nvSpPr>
        <p:spPr>
          <a:ln/>
        </p:spPr>
        <p:txBody>
          <a:bodyPr/>
          <a:lstStyle>
            <a:lvl1pPr>
              <a:defRPr/>
            </a:lvl1pPr>
          </a:lstStyle>
          <a:p>
            <a:fld id="{63CD2E5D-31B3-4FA7-81F2-28EC2C16DC9E}" type="slidenum">
              <a:rPr lang="en-US" altLang="en-US"/>
              <a:pPr/>
              <a:t>‹#›</a:t>
            </a:fld>
            <a:endParaRPr lang="en-US" altLang="en-US"/>
          </a:p>
        </p:txBody>
      </p:sp>
    </p:spTree>
    <p:extLst>
      <p:ext uri="{BB962C8B-B14F-4D97-AF65-F5344CB8AC3E}">
        <p14:creationId xmlns:p14="http://schemas.microsoft.com/office/powerpoint/2010/main" val="1498855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63CD15-672E-457C-9F98-2A45010409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997414-DD9F-4BCF-ABE1-DB7CCBD216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FC7ECC-C5A0-4B72-918B-A1AAF97965E2}"/>
              </a:ext>
            </a:extLst>
          </p:cNvPr>
          <p:cNvSpPr>
            <a:spLocks noGrp="1" noChangeArrowheads="1"/>
          </p:cNvSpPr>
          <p:nvPr>
            <p:ph type="sldNum" sz="quarter" idx="12"/>
          </p:nvPr>
        </p:nvSpPr>
        <p:spPr>
          <a:ln/>
        </p:spPr>
        <p:txBody>
          <a:bodyPr/>
          <a:lstStyle>
            <a:lvl1pPr>
              <a:defRPr/>
            </a:lvl1pPr>
          </a:lstStyle>
          <a:p>
            <a:fld id="{EAA9E1AE-E3BD-48F0-B511-2ADD343B1F68}" type="slidenum">
              <a:rPr lang="en-US" altLang="en-US"/>
              <a:pPr/>
              <a:t>‹#›</a:t>
            </a:fld>
            <a:endParaRPr lang="en-US" altLang="en-US"/>
          </a:p>
        </p:txBody>
      </p:sp>
    </p:spTree>
    <p:extLst>
      <p:ext uri="{BB962C8B-B14F-4D97-AF65-F5344CB8AC3E}">
        <p14:creationId xmlns:p14="http://schemas.microsoft.com/office/powerpoint/2010/main" val="6285064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7DCB849-2410-4E3E-8D8A-7FA7997F0E1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6D472DC-8453-47D3-AFA7-59ECA26A5B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80ABA6E-19DA-41D3-8ACF-A0656965F34D}"/>
              </a:ext>
            </a:extLst>
          </p:cNvPr>
          <p:cNvSpPr>
            <a:spLocks noGrp="1" noChangeArrowheads="1"/>
          </p:cNvSpPr>
          <p:nvPr>
            <p:ph type="sldNum" sz="quarter" idx="12"/>
          </p:nvPr>
        </p:nvSpPr>
        <p:spPr>
          <a:ln/>
        </p:spPr>
        <p:txBody>
          <a:bodyPr/>
          <a:lstStyle>
            <a:lvl1pPr>
              <a:defRPr/>
            </a:lvl1pPr>
          </a:lstStyle>
          <a:p>
            <a:fld id="{F6F19051-D1D5-4163-9D87-C22CEE10C8C2}" type="slidenum">
              <a:rPr lang="en-US" altLang="en-US"/>
              <a:pPr/>
              <a:t>‹#›</a:t>
            </a:fld>
            <a:endParaRPr lang="en-US" altLang="en-US"/>
          </a:p>
        </p:txBody>
      </p:sp>
    </p:spTree>
    <p:extLst>
      <p:ext uri="{BB962C8B-B14F-4D97-AF65-F5344CB8AC3E}">
        <p14:creationId xmlns:p14="http://schemas.microsoft.com/office/powerpoint/2010/main" val="3152403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kumimoji="1">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kumimoji="1">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kumimoji="1">
                <a:latin typeface="Times New Roman" panose="02020603050405020304" pitchFamily="18" charset="0"/>
                <a:ea typeface="SimSun" panose="02010600030101010101" pitchFamily="2" charset="-122"/>
              </a:defRPr>
            </a:lvl1pPr>
          </a:lstStyle>
          <a:p>
            <a:pPr>
              <a:defRPr/>
            </a:pPr>
            <a:fld id="{2E3CD6E0-E28E-4C09-90F1-C535D7F991BC}" type="slidenum">
              <a:rPr lang="en-US" altLang="en-US"/>
              <a:pPr>
                <a:defRPr/>
              </a:pPr>
              <a:t>‹#›</a:t>
            </a:fld>
            <a:endParaRPr lang="en-US" altLang="en-US"/>
          </a:p>
        </p:txBody>
      </p:sp>
    </p:spTree>
    <p:extLst>
      <p:ext uri="{BB962C8B-B14F-4D97-AF65-F5344CB8AC3E}">
        <p14:creationId xmlns:p14="http://schemas.microsoft.com/office/powerpoint/2010/main" val="24228162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85FF831-138F-4235-9A59-9A5E8CB8CA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3357FE-02CD-4569-A97C-339AE9A395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7734062-9CEA-4A29-B452-0B94C1433B5E}"/>
              </a:ext>
            </a:extLst>
          </p:cNvPr>
          <p:cNvSpPr>
            <a:spLocks noGrp="1" noChangeArrowheads="1"/>
          </p:cNvSpPr>
          <p:nvPr>
            <p:ph type="sldNum" sz="quarter" idx="12"/>
          </p:nvPr>
        </p:nvSpPr>
        <p:spPr>
          <a:ln/>
        </p:spPr>
        <p:txBody>
          <a:bodyPr/>
          <a:lstStyle>
            <a:lvl1pPr>
              <a:defRPr/>
            </a:lvl1pPr>
          </a:lstStyle>
          <a:p>
            <a:fld id="{E64C613F-501D-4CCB-99F6-A8A1EF4965D8}" type="slidenum">
              <a:rPr lang="en-US" altLang="en-US"/>
              <a:pPr/>
              <a:t>‹#›</a:t>
            </a:fld>
            <a:endParaRPr lang="en-US" altLang="en-US"/>
          </a:p>
        </p:txBody>
      </p:sp>
    </p:spTree>
    <p:extLst>
      <p:ext uri="{BB962C8B-B14F-4D97-AF65-F5344CB8AC3E}">
        <p14:creationId xmlns:p14="http://schemas.microsoft.com/office/powerpoint/2010/main" val="41567539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0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22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200" b="0" i="0" u="none" strike="noStrike" cap="none">
                <a:solidFill>
                  <a:schemeClr val="dk1"/>
                </a:solidFill>
                <a:latin typeface="+mn-lt"/>
                <a:ea typeface="Arial"/>
                <a:cs typeface="Arial"/>
                <a:sym typeface="Arial"/>
              </a:defRPr>
            </a:lvl2pPr>
            <a:lvl3pPr marL="1143000" marR="0" lvl="2" indent="-228600" algn="l" rtl="0">
              <a:spcBef>
                <a:spcPts val="600"/>
              </a:spcBef>
              <a:buClr>
                <a:srgbClr val="007FA3"/>
              </a:buClr>
              <a:buSzPct val="100000"/>
              <a:buFont typeface="Noto Sans Symbols"/>
              <a:buChar char="▪"/>
              <a:defRPr sz="2200" b="0" i="0" u="none" strike="noStrike" cap="none">
                <a:solidFill>
                  <a:schemeClr val="dk1"/>
                </a:solidFill>
                <a:latin typeface="+mn-lt"/>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a:p>
          <a:p>
            <a:pPr lvl="1"/>
            <a:endParaRPr lang="en-IN" dirty="0"/>
          </a:p>
          <a:p>
            <a:pPr lvl="2"/>
            <a:endParaRPr lang="en-IN" dirty="0"/>
          </a:p>
        </p:txBody>
      </p:sp>
    </p:spTree>
    <p:extLst>
      <p:ext uri="{BB962C8B-B14F-4D97-AF65-F5344CB8AC3E}">
        <p14:creationId xmlns:p14="http://schemas.microsoft.com/office/powerpoint/2010/main" val="25453464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56770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lIns="0" tIns="0" rIns="0" bIns="0"/>
          <a:lstStyle>
            <a:lvl1pPr indent="-255600">
              <a:defRPr sz="2400">
                <a:latin typeface="+mn-lt"/>
              </a:defRPr>
            </a:lvl1pPr>
          </a:lstStyle>
          <a:p>
            <a:pPr lvl="0"/>
            <a:r>
              <a:rPr lang="en-US" dirty="0"/>
              <a:t>Edit Master text styles</a:t>
            </a:r>
          </a:p>
        </p:txBody>
      </p:sp>
    </p:spTree>
    <p:extLst>
      <p:ext uri="{BB962C8B-B14F-4D97-AF65-F5344CB8AC3E}">
        <p14:creationId xmlns:p14="http://schemas.microsoft.com/office/powerpoint/2010/main" val="11430670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lIns="0" tIns="0" rIns="0" bIns="0"/>
          <a:lstStyle>
            <a:lvl1pPr indent="-255600">
              <a:defRPr sz="2400">
                <a:latin typeface="+mn-lt"/>
              </a:defRPr>
            </a:lvl1p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lIns="0" tIns="0" rIns="0" bIns="0"/>
          <a:lstStyle>
            <a:lvl1pPr marL="256032" indent="-255600">
              <a:defRPr lang="en-US" sz="2400" b="0" i="0" u="none" strike="noStrike" cap="none" dirty="0">
                <a:solidFill>
                  <a:schemeClr val="dk1"/>
                </a:solidFill>
                <a:latin typeface="+mn-lt"/>
                <a:ea typeface="Arial"/>
                <a:cs typeface="Arial"/>
                <a:sym typeface="Arial"/>
              </a:defRPr>
            </a:lvl1pPr>
          </a:lstStyle>
          <a:p>
            <a:pPr marL="256032" marR="0" lvl="0" indent="-255600" algn="l" rtl="0">
              <a:lnSpc>
                <a:spcPct val="100000"/>
              </a:lnSpc>
              <a:spcBef>
                <a:spcPts val="1500"/>
              </a:spcBef>
              <a:spcAft>
                <a:spcPts val="0"/>
              </a:spcAft>
              <a:buClr>
                <a:srgbClr val="007FA3"/>
              </a:buClr>
              <a:buSzPct val="100000"/>
              <a:buFont typeface="Arial"/>
              <a:buChar char="•"/>
            </a:pPr>
            <a:r>
              <a:rPr lang="en-US" dirty="0"/>
              <a:t>Edit Master text styles</a:t>
            </a:r>
          </a:p>
        </p:txBody>
      </p:sp>
    </p:spTree>
    <p:extLst>
      <p:ext uri="{BB962C8B-B14F-4D97-AF65-F5344CB8AC3E}">
        <p14:creationId xmlns:p14="http://schemas.microsoft.com/office/powerpoint/2010/main" val="31517979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1416051"/>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indent="-230400">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3173413"/>
            <a:ext cx="8229600" cy="1339636"/>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indent="-230400">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lIns="0" tIns="0" rIns="0" bIns="0"/>
          <a:lstStyle>
            <a:lvl1pPr>
              <a:defRPr sz="2200">
                <a:latin typeface="+mn-lt"/>
              </a:defRPr>
            </a:lvl1pPr>
            <a:lvl2pPr indent="-284400">
              <a:defRPr sz="2200">
                <a:latin typeface="+mn-lt"/>
              </a:defRPr>
            </a:lvl2pPr>
            <a:lvl3pPr indent="-230400">
              <a:defRPr sz="2200">
                <a:latin typeface="+mn-lt"/>
              </a:defRPr>
            </a:lvl3pPr>
            <a:lvl4pPr indent="-230400">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6620056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3" name="Content Placeholder 2"/>
          <p:cNvSpPr>
            <a:spLocks noGrp="1"/>
          </p:cNvSpPr>
          <p:nvPr>
            <p:ph sz="quarter" idx="14"/>
          </p:nvPr>
        </p:nvSpPr>
        <p:spPr>
          <a:xfrm>
            <a:off x="457200" y="2743198"/>
            <a:ext cx="8229600" cy="1021037"/>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0" y="1555748"/>
            <a:ext cx="8232128" cy="984807"/>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8755891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3" name="Content Placeholder 2"/>
          <p:cNvSpPr>
            <a:spLocks noGrp="1"/>
          </p:cNvSpPr>
          <p:nvPr>
            <p:ph sz="quarter" idx="14"/>
          </p:nvPr>
        </p:nvSpPr>
        <p:spPr>
          <a:xfrm>
            <a:off x="457200" y="2392649"/>
            <a:ext cx="8229600" cy="739698"/>
          </a:xfrm>
        </p:spPr>
        <p:txBody>
          <a:bodyPr lIns="0" tIns="0" rIns="0" bIns="0"/>
          <a:lstStyle>
            <a:lvl1pPr indent="-255600">
              <a:defRPr sz="2200">
                <a:latin typeface="+mn-lt"/>
              </a:defRPr>
            </a:lvl1pPr>
            <a:lvl2pPr indent="-284400">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lIns="0" tIns="0" rIns="0" bIns="0"/>
          <a:lstStyle>
            <a:lvl1pPr indent="-255600">
              <a:defRPr sz="2200">
                <a:latin typeface="+mn-lt"/>
              </a:defRPr>
            </a:lvl1pPr>
            <a:lvl2pPr indent="-284400">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0" y="1555749"/>
            <a:ext cx="8232128" cy="676464"/>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lIns="0" tIns="0" rIns="0" bIns="0"/>
          <a:lstStyle>
            <a:lvl1pPr indent="-255600">
              <a:defRPr sz="2200">
                <a:latin typeface="+mn-lt"/>
              </a:defRPr>
            </a:lvl1pPr>
            <a:lvl2pPr indent="-284400">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lIns="0" tIns="0" rIns="0" bIns="0"/>
          <a:lstStyle>
            <a:lvl1pPr indent="-255600">
              <a:defRPr sz="2200">
                <a:latin typeface="+mn-lt"/>
              </a:defRPr>
            </a:lvl1pPr>
            <a:lvl2pPr>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9047892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3" name="Content Placeholder 2"/>
          <p:cNvSpPr>
            <a:spLocks noGrp="1"/>
          </p:cNvSpPr>
          <p:nvPr>
            <p:ph sz="quarter" idx="14"/>
          </p:nvPr>
        </p:nvSpPr>
        <p:spPr>
          <a:xfrm>
            <a:off x="457200" y="2392649"/>
            <a:ext cx="4124325" cy="739698"/>
          </a:xfrm>
        </p:spPr>
        <p:txBody>
          <a:bodyPr/>
          <a:lstStyle>
            <a:lvl1pPr indent="-255600">
              <a:defRPr/>
            </a:lvl1pPr>
            <a:lvl2pPr indent="-2844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4126853" cy="813243"/>
          </a:xfrm>
        </p:spPr>
        <p:txBody>
          <a:bodyPr/>
          <a:lstStyle>
            <a:lvl1pPr indent="-255600">
              <a:defRPr/>
            </a:lvl1pPr>
            <a:lvl2pPr indent="-2844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0" y="1555749"/>
            <a:ext cx="8232128" cy="676464"/>
          </a:xfrm>
        </p:spPr>
        <p:txBody>
          <a:bodyPr/>
          <a:lstStyle>
            <a:lvl1pPr indent="-255600">
              <a:defRPr/>
            </a:lvl1pPr>
            <a:lvl2pPr indent="-284400">
              <a:defRPr/>
            </a:lvl2pPr>
            <a:lvl3pPr indent="-23040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4124325" cy="693152"/>
          </a:xfrm>
        </p:spPr>
        <p:txBody>
          <a:bodyPr/>
          <a:lstStyle>
            <a:lvl1pPr indent="-255600">
              <a:defRPr/>
            </a:lvl1pPr>
            <a:lvl2pPr indent="-2844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4124325" cy="659559"/>
          </a:xfrm>
        </p:spPr>
        <p:txBody>
          <a:bodyPr/>
          <a:lstStyle>
            <a:lvl1pPr indent="-2556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19"/>
          </p:nvPr>
        </p:nvSpPr>
        <p:spPr>
          <a:xfrm>
            <a:off x="5267325" y="2392363"/>
            <a:ext cx="3419475" cy="739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Content Placeholder 11"/>
          <p:cNvSpPr>
            <a:spLocks noGrp="1"/>
          </p:cNvSpPr>
          <p:nvPr>
            <p:ph sz="quarter" idx="20"/>
          </p:nvPr>
        </p:nvSpPr>
        <p:spPr>
          <a:xfrm>
            <a:off x="5267325" y="3369563"/>
            <a:ext cx="3419475" cy="7905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6146130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285959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kumimoji="1">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kumimoji="1">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kumimoji="1">
                <a:latin typeface="Times New Roman" panose="02020603050405020304" pitchFamily="18" charset="0"/>
                <a:ea typeface="SimSun" panose="02010600030101010101" pitchFamily="2" charset="-122"/>
              </a:defRPr>
            </a:lvl1pPr>
          </a:lstStyle>
          <a:p>
            <a:pPr>
              <a:defRPr/>
            </a:pPr>
            <a:fld id="{CF19C47E-3B97-4C51-8050-2F2E52B37BD5}" type="slidenum">
              <a:rPr lang="en-US" altLang="en-US"/>
              <a:pPr>
                <a:defRPr/>
              </a:pPr>
              <a:t>‹#›</a:t>
            </a:fld>
            <a:endParaRPr lang="en-US" altLang="en-US"/>
          </a:p>
        </p:txBody>
      </p:sp>
    </p:spTree>
    <p:extLst>
      <p:ext uri="{BB962C8B-B14F-4D97-AF65-F5344CB8AC3E}">
        <p14:creationId xmlns:p14="http://schemas.microsoft.com/office/powerpoint/2010/main" val="30586983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5469494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472CD71C-F603-43D5-BC7B-B8A55EC166FA}" type="slidenum">
              <a:rPr lang="en-US" altLang="en-US"/>
              <a:pPr>
                <a:defRPr/>
              </a:pPr>
              <a:t>‹#›</a:t>
            </a:fld>
            <a:endParaRPr lang="en-US" altLang="en-US"/>
          </a:p>
        </p:txBody>
      </p:sp>
    </p:spTree>
    <p:extLst>
      <p:ext uri="{BB962C8B-B14F-4D97-AF65-F5344CB8AC3E}">
        <p14:creationId xmlns:p14="http://schemas.microsoft.com/office/powerpoint/2010/main" val="8740506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266D177E-EB44-421F-84E2-59544846F444}" type="slidenum">
              <a:rPr lang="en-US" altLang="en-US"/>
              <a:pPr>
                <a:defRPr/>
              </a:pPr>
              <a:t>‹#›</a:t>
            </a:fld>
            <a:endParaRPr lang="en-US" altLang="en-US"/>
          </a:p>
        </p:txBody>
      </p:sp>
    </p:spTree>
    <p:extLst>
      <p:ext uri="{BB962C8B-B14F-4D97-AF65-F5344CB8AC3E}">
        <p14:creationId xmlns:p14="http://schemas.microsoft.com/office/powerpoint/2010/main" val="31015012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1685DDA1-C82E-4F04-8087-7CCCFCB22658}" type="slidenum">
              <a:rPr lang="en-US" altLang="en-US"/>
              <a:pPr>
                <a:defRPr/>
              </a:pPr>
              <a:t>‹#›</a:t>
            </a:fld>
            <a:endParaRPr lang="en-US" altLang="en-US"/>
          </a:p>
        </p:txBody>
      </p:sp>
    </p:spTree>
    <p:extLst>
      <p:ext uri="{BB962C8B-B14F-4D97-AF65-F5344CB8AC3E}">
        <p14:creationId xmlns:p14="http://schemas.microsoft.com/office/powerpoint/2010/main" val="28530332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3BD7FAA2-B860-43DC-8A35-63D05BDF4945}" type="slidenum">
              <a:rPr lang="en-US" altLang="en-US"/>
              <a:pPr>
                <a:defRPr/>
              </a:pPr>
              <a:t>‹#›</a:t>
            </a:fld>
            <a:endParaRPr lang="en-US" altLang="en-US"/>
          </a:p>
        </p:txBody>
      </p:sp>
    </p:spTree>
    <p:extLst>
      <p:ext uri="{BB962C8B-B14F-4D97-AF65-F5344CB8AC3E}">
        <p14:creationId xmlns:p14="http://schemas.microsoft.com/office/powerpoint/2010/main" val="17056682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3A28595C-21EA-42F2-88EE-CE07DEEA4D02}" type="slidenum">
              <a:rPr lang="en-US" altLang="en-US"/>
              <a:pPr>
                <a:defRPr/>
              </a:pPr>
              <a:t>‹#›</a:t>
            </a:fld>
            <a:endParaRPr lang="en-US" altLang="en-US"/>
          </a:p>
        </p:txBody>
      </p:sp>
    </p:spTree>
    <p:extLst>
      <p:ext uri="{BB962C8B-B14F-4D97-AF65-F5344CB8AC3E}">
        <p14:creationId xmlns:p14="http://schemas.microsoft.com/office/powerpoint/2010/main" val="927355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34D40257-3EAC-47D3-8D6B-F6278C6A3354}" type="slidenum">
              <a:rPr lang="en-US" altLang="en-US"/>
              <a:pPr>
                <a:defRPr/>
              </a:pPr>
              <a:t>‹#›</a:t>
            </a:fld>
            <a:endParaRPr lang="en-US" altLang="en-US"/>
          </a:p>
        </p:txBody>
      </p:sp>
    </p:spTree>
    <p:extLst>
      <p:ext uri="{BB962C8B-B14F-4D97-AF65-F5344CB8AC3E}">
        <p14:creationId xmlns:p14="http://schemas.microsoft.com/office/powerpoint/2010/main" val="10764427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E615AFCB-B63B-4219-88C2-35E7C719619A}" type="slidenum">
              <a:rPr lang="en-US" altLang="en-US"/>
              <a:pPr>
                <a:defRPr/>
              </a:pPr>
              <a:t>‹#›</a:t>
            </a:fld>
            <a:endParaRPr lang="en-US" altLang="en-US"/>
          </a:p>
        </p:txBody>
      </p:sp>
    </p:spTree>
    <p:extLst>
      <p:ext uri="{BB962C8B-B14F-4D97-AF65-F5344CB8AC3E}">
        <p14:creationId xmlns:p14="http://schemas.microsoft.com/office/powerpoint/2010/main" val="38486537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1747950B-D95E-439D-8E85-090128EC6A6B}" type="slidenum">
              <a:rPr lang="en-US" altLang="en-US"/>
              <a:pPr>
                <a:defRPr/>
              </a:pPr>
              <a:t>‹#›</a:t>
            </a:fld>
            <a:endParaRPr lang="en-US" altLang="en-US"/>
          </a:p>
        </p:txBody>
      </p:sp>
    </p:spTree>
    <p:extLst>
      <p:ext uri="{BB962C8B-B14F-4D97-AF65-F5344CB8AC3E}">
        <p14:creationId xmlns:p14="http://schemas.microsoft.com/office/powerpoint/2010/main" val="35671526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8371E7F1-E1CB-44E4-BD1A-778A56D9CD0D}" type="slidenum">
              <a:rPr lang="en-US" altLang="en-US"/>
              <a:pPr>
                <a:defRPr/>
              </a:pPr>
              <a:t>‹#›</a:t>
            </a:fld>
            <a:endParaRPr lang="en-US" altLang="en-US"/>
          </a:p>
        </p:txBody>
      </p:sp>
    </p:spTree>
    <p:extLst>
      <p:ext uri="{BB962C8B-B14F-4D97-AF65-F5344CB8AC3E}">
        <p14:creationId xmlns:p14="http://schemas.microsoft.com/office/powerpoint/2010/main" val="2511303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kumimoji="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kumimoji="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a:latin typeface="Times New Roman" panose="02020603050405020304" pitchFamily="18" charset="0"/>
                <a:ea typeface="SimSun" panose="02010600030101010101" pitchFamily="2" charset="-122"/>
              </a:defRPr>
            </a:lvl1pPr>
          </a:lstStyle>
          <a:p>
            <a:pPr>
              <a:defRPr/>
            </a:pPr>
            <a:fld id="{74EB3476-BD01-4848-AFE4-FBD7F3BFD6FA}" type="slidenum">
              <a:rPr lang="en-US" altLang="en-US"/>
              <a:pPr>
                <a:defRPr/>
              </a:pPr>
              <a:t>‹#›</a:t>
            </a:fld>
            <a:endParaRPr lang="en-US" altLang="en-US"/>
          </a:p>
        </p:txBody>
      </p:sp>
    </p:spTree>
    <p:extLst>
      <p:ext uri="{BB962C8B-B14F-4D97-AF65-F5344CB8AC3E}">
        <p14:creationId xmlns:p14="http://schemas.microsoft.com/office/powerpoint/2010/main" val="73532336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7DE71A5E-A866-4BA1-813D-F8DD7B5224DA}" type="slidenum">
              <a:rPr lang="en-US" altLang="en-US"/>
              <a:pPr>
                <a:defRPr/>
              </a:pPr>
              <a:t>‹#›</a:t>
            </a:fld>
            <a:endParaRPr lang="en-US" altLang="en-US"/>
          </a:p>
        </p:txBody>
      </p:sp>
    </p:spTree>
    <p:extLst>
      <p:ext uri="{BB962C8B-B14F-4D97-AF65-F5344CB8AC3E}">
        <p14:creationId xmlns:p14="http://schemas.microsoft.com/office/powerpoint/2010/main" val="10619910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71BA0A2B-2592-4360-8744-D522490A50AB}" type="slidenum">
              <a:rPr lang="en-US" altLang="en-US"/>
              <a:pPr>
                <a:defRPr/>
              </a:pPr>
              <a:t>‹#›</a:t>
            </a:fld>
            <a:endParaRPr lang="en-US" altLang="en-US"/>
          </a:p>
        </p:txBody>
      </p:sp>
    </p:spTree>
    <p:extLst>
      <p:ext uri="{BB962C8B-B14F-4D97-AF65-F5344CB8AC3E}">
        <p14:creationId xmlns:p14="http://schemas.microsoft.com/office/powerpoint/2010/main" val="119961523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245CD59B-719E-4176-9D99-1B5643BE34BF}" type="slidenum">
              <a:rPr lang="en-US" altLang="en-US"/>
              <a:pPr>
                <a:defRPr/>
              </a:pPr>
              <a:t>‹#›</a:t>
            </a:fld>
            <a:endParaRPr lang="en-US" altLang="en-US"/>
          </a:p>
        </p:txBody>
      </p:sp>
    </p:spTree>
    <p:extLst>
      <p:ext uri="{BB962C8B-B14F-4D97-AF65-F5344CB8AC3E}">
        <p14:creationId xmlns:p14="http://schemas.microsoft.com/office/powerpoint/2010/main" val="16162330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B510DE9-7EF1-40C5-90AA-4C657746CA9B}"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5790726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10DE9-7EF1-40C5-90AA-4C657746CA9B}"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6125607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510DE9-7EF1-40C5-90AA-4C657746CA9B}"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2922235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510DE9-7EF1-40C5-90AA-4C657746CA9B}"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0713710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510DE9-7EF1-40C5-90AA-4C657746CA9B}" type="datetimeFigureOut">
              <a:rPr lang="en-US" smtClean="0"/>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9899563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510DE9-7EF1-40C5-90AA-4C657746CA9B}" type="datetimeFigureOut">
              <a:rPr lang="en-US" smtClean="0"/>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3924672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10DE9-7EF1-40C5-90AA-4C657746CA9B}" type="datetimeFigureOut">
              <a:rPr lang="en-US" smtClean="0"/>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987293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AAD62B3-0384-42EC-A88B-84B319210B6D}" type="slidenum">
              <a:rPr lang="en-US" altLang="zh-CN"/>
              <a:pPr>
                <a:defRPr/>
              </a:pPr>
              <a:t>‹#›</a:t>
            </a:fld>
            <a:endParaRPr lang="en-US" altLang="zh-CN"/>
          </a:p>
        </p:txBody>
      </p:sp>
    </p:spTree>
    <p:extLst>
      <p:ext uri="{BB962C8B-B14F-4D97-AF65-F5344CB8AC3E}">
        <p14:creationId xmlns:p14="http://schemas.microsoft.com/office/powerpoint/2010/main" val="820278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kumimoji="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kumimoji="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a:latin typeface="Times New Roman" panose="02020603050405020304" pitchFamily="18" charset="0"/>
                <a:ea typeface="SimSun" panose="02010600030101010101" pitchFamily="2" charset="-122"/>
              </a:defRPr>
            </a:lvl1pPr>
          </a:lstStyle>
          <a:p>
            <a:pPr>
              <a:defRPr/>
            </a:pPr>
            <a:fld id="{366C4CF2-9962-4AB3-922A-07ABBE285921}" type="slidenum">
              <a:rPr lang="en-US" altLang="en-US"/>
              <a:pPr>
                <a:defRPr/>
              </a:pPr>
              <a:t>‹#›</a:t>
            </a:fld>
            <a:endParaRPr lang="en-US" altLang="en-US"/>
          </a:p>
        </p:txBody>
      </p:sp>
    </p:spTree>
    <p:extLst>
      <p:ext uri="{BB962C8B-B14F-4D97-AF65-F5344CB8AC3E}">
        <p14:creationId xmlns:p14="http://schemas.microsoft.com/office/powerpoint/2010/main" val="22002745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6488053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51392286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10DE9-7EF1-40C5-90AA-4C657746CA9B}"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660468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10DE9-7EF1-40C5-90AA-4C657746CA9B}"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59596576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8416-C0F9-41A0-8FE8-0CA3BF302F9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AB36428-F0B7-4B72-A509-C3CE0B0077B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A245121-C5C2-47DF-9DCF-928E5CD05E35}"/>
              </a:ext>
            </a:extLst>
          </p:cNvPr>
          <p:cNvSpPr>
            <a:spLocks noGrp="1"/>
          </p:cNvSpPr>
          <p:nvPr>
            <p:ph type="dt" sz="half" idx="10"/>
          </p:nvPr>
        </p:nvSpPr>
        <p:spPr/>
        <p:txBody>
          <a:bodyPr/>
          <a:lstStyle/>
          <a:p>
            <a:fld id="{4C17533C-05A1-4661-85B7-3E0B10AF500E}" type="datetimeFigureOut">
              <a:rPr lang="en-US" smtClean="0"/>
              <a:t>10/30/2023</a:t>
            </a:fld>
            <a:endParaRPr lang="en-US"/>
          </a:p>
        </p:txBody>
      </p:sp>
      <p:sp>
        <p:nvSpPr>
          <p:cNvPr id="5" name="Footer Placeholder 4">
            <a:extLst>
              <a:ext uri="{FF2B5EF4-FFF2-40B4-BE49-F238E27FC236}">
                <a16:creationId xmlns:a16="http://schemas.microsoft.com/office/drawing/2014/main" id="{500ADDDE-8021-4F3C-9F3D-044E9B696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EFD39-1C51-41BA-BD19-D1123BDA4FD9}"/>
              </a:ext>
            </a:extLst>
          </p:cNvPr>
          <p:cNvSpPr>
            <a:spLocks noGrp="1"/>
          </p:cNvSpPr>
          <p:nvPr>
            <p:ph type="sldNum" sz="quarter" idx="12"/>
          </p:nvPr>
        </p:nvSpPr>
        <p:spPr/>
        <p:txBody>
          <a:bodyPr/>
          <a:lstStyle/>
          <a:p>
            <a:fld id="{CD565E0B-2E7D-4A2E-BBA8-7D9B18F4F169}" type="slidenum">
              <a:rPr lang="en-US" smtClean="0"/>
              <a:t>‹#›</a:t>
            </a:fld>
            <a:endParaRPr lang="en-US"/>
          </a:p>
        </p:txBody>
      </p:sp>
    </p:spTree>
    <p:extLst>
      <p:ext uri="{BB962C8B-B14F-4D97-AF65-F5344CB8AC3E}">
        <p14:creationId xmlns:p14="http://schemas.microsoft.com/office/powerpoint/2010/main" val="12176927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B6BD4-7CAE-412B-984F-C2777ED2A7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019BE1-F77A-4A2C-97A9-4EC7E3C2A0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23718-64D8-40D1-A925-18910CEDA2A8}"/>
              </a:ext>
            </a:extLst>
          </p:cNvPr>
          <p:cNvSpPr>
            <a:spLocks noGrp="1"/>
          </p:cNvSpPr>
          <p:nvPr>
            <p:ph type="dt" sz="half" idx="10"/>
          </p:nvPr>
        </p:nvSpPr>
        <p:spPr/>
        <p:txBody>
          <a:bodyPr/>
          <a:lstStyle/>
          <a:p>
            <a:fld id="{4C17533C-05A1-4661-85B7-3E0B10AF500E}" type="datetimeFigureOut">
              <a:rPr lang="en-US" smtClean="0"/>
              <a:t>10/30/2023</a:t>
            </a:fld>
            <a:endParaRPr lang="en-US"/>
          </a:p>
        </p:txBody>
      </p:sp>
      <p:sp>
        <p:nvSpPr>
          <p:cNvPr id="5" name="Footer Placeholder 4">
            <a:extLst>
              <a:ext uri="{FF2B5EF4-FFF2-40B4-BE49-F238E27FC236}">
                <a16:creationId xmlns:a16="http://schemas.microsoft.com/office/drawing/2014/main" id="{C27E5470-CBB4-4CF2-8A81-1A87A6130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13B6A-9947-4525-86F9-D7CB346DE1A8}"/>
              </a:ext>
            </a:extLst>
          </p:cNvPr>
          <p:cNvSpPr>
            <a:spLocks noGrp="1"/>
          </p:cNvSpPr>
          <p:nvPr>
            <p:ph type="sldNum" sz="quarter" idx="12"/>
          </p:nvPr>
        </p:nvSpPr>
        <p:spPr/>
        <p:txBody>
          <a:bodyPr/>
          <a:lstStyle/>
          <a:p>
            <a:fld id="{CD565E0B-2E7D-4A2E-BBA8-7D9B18F4F169}" type="slidenum">
              <a:rPr lang="en-US" smtClean="0"/>
              <a:t>‹#›</a:t>
            </a:fld>
            <a:endParaRPr lang="en-US"/>
          </a:p>
        </p:txBody>
      </p:sp>
    </p:spTree>
    <p:extLst>
      <p:ext uri="{BB962C8B-B14F-4D97-AF65-F5344CB8AC3E}">
        <p14:creationId xmlns:p14="http://schemas.microsoft.com/office/powerpoint/2010/main" val="17930380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409F-6697-4A7A-8BC6-22DCFE1B387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46EA161-2011-4100-8281-D47793E3445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99A8BD-6A7B-44BE-8A62-089D1CF65E13}"/>
              </a:ext>
            </a:extLst>
          </p:cNvPr>
          <p:cNvSpPr>
            <a:spLocks noGrp="1"/>
          </p:cNvSpPr>
          <p:nvPr>
            <p:ph type="dt" sz="half" idx="10"/>
          </p:nvPr>
        </p:nvSpPr>
        <p:spPr/>
        <p:txBody>
          <a:bodyPr/>
          <a:lstStyle/>
          <a:p>
            <a:fld id="{4C17533C-05A1-4661-85B7-3E0B10AF500E}" type="datetimeFigureOut">
              <a:rPr lang="en-US" smtClean="0"/>
              <a:t>10/30/2023</a:t>
            </a:fld>
            <a:endParaRPr lang="en-US"/>
          </a:p>
        </p:txBody>
      </p:sp>
      <p:sp>
        <p:nvSpPr>
          <p:cNvPr id="5" name="Footer Placeholder 4">
            <a:extLst>
              <a:ext uri="{FF2B5EF4-FFF2-40B4-BE49-F238E27FC236}">
                <a16:creationId xmlns:a16="http://schemas.microsoft.com/office/drawing/2014/main" id="{8EDFE4BA-0CDA-43D6-A0BE-27B397370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1CBFB-355D-4518-9930-5E294B69D6AA}"/>
              </a:ext>
            </a:extLst>
          </p:cNvPr>
          <p:cNvSpPr>
            <a:spLocks noGrp="1"/>
          </p:cNvSpPr>
          <p:nvPr>
            <p:ph type="sldNum" sz="quarter" idx="12"/>
          </p:nvPr>
        </p:nvSpPr>
        <p:spPr/>
        <p:txBody>
          <a:bodyPr/>
          <a:lstStyle/>
          <a:p>
            <a:fld id="{CD565E0B-2E7D-4A2E-BBA8-7D9B18F4F169}" type="slidenum">
              <a:rPr lang="en-US" smtClean="0"/>
              <a:t>‹#›</a:t>
            </a:fld>
            <a:endParaRPr lang="en-US"/>
          </a:p>
        </p:txBody>
      </p:sp>
    </p:spTree>
    <p:extLst>
      <p:ext uri="{BB962C8B-B14F-4D97-AF65-F5344CB8AC3E}">
        <p14:creationId xmlns:p14="http://schemas.microsoft.com/office/powerpoint/2010/main" val="28504718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BFDE7-48CB-4AB5-8A6F-C0D583CA8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A23F13-31CA-4D79-833A-10BAA843AC0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8227DC-F605-4D90-BCC4-4B2E5ACF1F4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727203-ABD5-4BDA-BB20-9F26D494C008}"/>
              </a:ext>
            </a:extLst>
          </p:cNvPr>
          <p:cNvSpPr>
            <a:spLocks noGrp="1"/>
          </p:cNvSpPr>
          <p:nvPr>
            <p:ph type="dt" sz="half" idx="10"/>
          </p:nvPr>
        </p:nvSpPr>
        <p:spPr/>
        <p:txBody>
          <a:bodyPr/>
          <a:lstStyle/>
          <a:p>
            <a:fld id="{4C17533C-05A1-4661-85B7-3E0B10AF500E}" type="datetimeFigureOut">
              <a:rPr lang="en-US" smtClean="0"/>
              <a:t>10/30/2023</a:t>
            </a:fld>
            <a:endParaRPr lang="en-US"/>
          </a:p>
        </p:txBody>
      </p:sp>
      <p:sp>
        <p:nvSpPr>
          <p:cNvPr id="6" name="Footer Placeholder 5">
            <a:extLst>
              <a:ext uri="{FF2B5EF4-FFF2-40B4-BE49-F238E27FC236}">
                <a16:creationId xmlns:a16="http://schemas.microsoft.com/office/drawing/2014/main" id="{8D35A63B-BEF0-499C-B2AD-ECCB7B91D6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4610AF-FC54-4491-8569-6FBC3DE8B9C0}"/>
              </a:ext>
            </a:extLst>
          </p:cNvPr>
          <p:cNvSpPr>
            <a:spLocks noGrp="1"/>
          </p:cNvSpPr>
          <p:nvPr>
            <p:ph type="sldNum" sz="quarter" idx="12"/>
          </p:nvPr>
        </p:nvSpPr>
        <p:spPr/>
        <p:txBody>
          <a:bodyPr/>
          <a:lstStyle/>
          <a:p>
            <a:fld id="{CD565E0B-2E7D-4A2E-BBA8-7D9B18F4F169}" type="slidenum">
              <a:rPr lang="en-US" smtClean="0"/>
              <a:t>‹#›</a:t>
            </a:fld>
            <a:endParaRPr lang="en-US"/>
          </a:p>
        </p:txBody>
      </p:sp>
    </p:spTree>
    <p:extLst>
      <p:ext uri="{BB962C8B-B14F-4D97-AF65-F5344CB8AC3E}">
        <p14:creationId xmlns:p14="http://schemas.microsoft.com/office/powerpoint/2010/main" val="23555579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EA25-CACF-454C-8A45-85D1CE99F9C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7498F3-587E-4E00-81E2-8DDCE06D9DF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554114A-CB2B-489A-918A-04DE302B954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68D2ED-73CD-4F9F-B3A6-95E804F9090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795B0C8-9185-4050-A8BA-044D265F88C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DA76B1-00B9-4806-9714-DF2819888325}"/>
              </a:ext>
            </a:extLst>
          </p:cNvPr>
          <p:cNvSpPr>
            <a:spLocks noGrp="1"/>
          </p:cNvSpPr>
          <p:nvPr>
            <p:ph type="dt" sz="half" idx="10"/>
          </p:nvPr>
        </p:nvSpPr>
        <p:spPr/>
        <p:txBody>
          <a:bodyPr/>
          <a:lstStyle/>
          <a:p>
            <a:fld id="{4C17533C-05A1-4661-85B7-3E0B10AF500E}" type="datetimeFigureOut">
              <a:rPr lang="en-US" smtClean="0"/>
              <a:t>10/30/2023</a:t>
            </a:fld>
            <a:endParaRPr lang="en-US"/>
          </a:p>
        </p:txBody>
      </p:sp>
      <p:sp>
        <p:nvSpPr>
          <p:cNvPr id="8" name="Footer Placeholder 7">
            <a:extLst>
              <a:ext uri="{FF2B5EF4-FFF2-40B4-BE49-F238E27FC236}">
                <a16:creationId xmlns:a16="http://schemas.microsoft.com/office/drawing/2014/main" id="{26145E37-E338-48C8-B94B-2D53F999D0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06AF01-AB7C-44A9-8E07-B168C1C82EE4}"/>
              </a:ext>
            </a:extLst>
          </p:cNvPr>
          <p:cNvSpPr>
            <a:spLocks noGrp="1"/>
          </p:cNvSpPr>
          <p:nvPr>
            <p:ph type="sldNum" sz="quarter" idx="12"/>
          </p:nvPr>
        </p:nvSpPr>
        <p:spPr/>
        <p:txBody>
          <a:bodyPr/>
          <a:lstStyle/>
          <a:p>
            <a:fld id="{CD565E0B-2E7D-4A2E-BBA8-7D9B18F4F169}" type="slidenum">
              <a:rPr lang="en-US" smtClean="0"/>
              <a:t>‹#›</a:t>
            </a:fld>
            <a:endParaRPr lang="en-US"/>
          </a:p>
        </p:txBody>
      </p:sp>
    </p:spTree>
    <p:extLst>
      <p:ext uri="{BB962C8B-B14F-4D97-AF65-F5344CB8AC3E}">
        <p14:creationId xmlns:p14="http://schemas.microsoft.com/office/powerpoint/2010/main" val="1004716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BF0D-0628-4875-BACD-8220F1969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F711B7-7321-476F-965B-9F7D943AF4B6}"/>
              </a:ext>
            </a:extLst>
          </p:cNvPr>
          <p:cNvSpPr>
            <a:spLocks noGrp="1"/>
          </p:cNvSpPr>
          <p:nvPr>
            <p:ph type="dt" sz="half" idx="10"/>
          </p:nvPr>
        </p:nvSpPr>
        <p:spPr/>
        <p:txBody>
          <a:bodyPr/>
          <a:lstStyle/>
          <a:p>
            <a:fld id="{4C17533C-05A1-4661-85B7-3E0B10AF500E}" type="datetimeFigureOut">
              <a:rPr lang="en-US" smtClean="0"/>
              <a:t>10/30/2023</a:t>
            </a:fld>
            <a:endParaRPr lang="en-US"/>
          </a:p>
        </p:txBody>
      </p:sp>
      <p:sp>
        <p:nvSpPr>
          <p:cNvPr id="4" name="Footer Placeholder 3">
            <a:extLst>
              <a:ext uri="{FF2B5EF4-FFF2-40B4-BE49-F238E27FC236}">
                <a16:creationId xmlns:a16="http://schemas.microsoft.com/office/drawing/2014/main" id="{2F9528A7-1425-4FBC-BC39-5CF44ED707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8304BC-B68D-47DF-A07E-DAC1D9A3C516}"/>
              </a:ext>
            </a:extLst>
          </p:cNvPr>
          <p:cNvSpPr>
            <a:spLocks noGrp="1"/>
          </p:cNvSpPr>
          <p:nvPr>
            <p:ph type="sldNum" sz="quarter" idx="12"/>
          </p:nvPr>
        </p:nvSpPr>
        <p:spPr/>
        <p:txBody>
          <a:bodyPr/>
          <a:lstStyle/>
          <a:p>
            <a:fld id="{CD565E0B-2E7D-4A2E-BBA8-7D9B18F4F169}" type="slidenum">
              <a:rPr lang="en-US" smtClean="0"/>
              <a:t>‹#›</a:t>
            </a:fld>
            <a:endParaRPr lang="en-US"/>
          </a:p>
        </p:txBody>
      </p:sp>
    </p:spTree>
    <p:extLst>
      <p:ext uri="{BB962C8B-B14F-4D97-AF65-F5344CB8AC3E}">
        <p14:creationId xmlns:p14="http://schemas.microsoft.com/office/powerpoint/2010/main" val="851542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kumimoji="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atin typeface="Times New Roman" panose="02020603050405020304" pitchFamily="18" charset="0"/>
                <a:ea typeface="SimSun" panose="02010600030101010101" pitchFamily="2" charset="-122"/>
              </a:defRPr>
            </a:lvl1pPr>
          </a:lstStyle>
          <a:p>
            <a:pPr>
              <a:defRPr/>
            </a:pPr>
            <a:fld id="{C9376B6A-66A3-4143-9A1C-425EC34112FE}" type="slidenum">
              <a:rPr lang="en-US" altLang="en-US"/>
              <a:pPr>
                <a:defRPr/>
              </a:pPr>
              <a:t>‹#›</a:t>
            </a:fld>
            <a:endParaRPr lang="en-US" altLang="en-US"/>
          </a:p>
        </p:txBody>
      </p:sp>
    </p:spTree>
    <p:extLst>
      <p:ext uri="{BB962C8B-B14F-4D97-AF65-F5344CB8AC3E}">
        <p14:creationId xmlns:p14="http://schemas.microsoft.com/office/powerpoint/2010/main" val="376966108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2B10CD-CE61-4A26-A397-9476C8D2C244}"/>
              </a:ext>
            </a:extLst>
          </p:cNvPr>
          <p:cNvSpPr>
            <a:spLocks noGrp="1"/>
          </p:cNvSpPr>
          <p:nvPr>
            <p:ph type="dt" sz="half" idx="10"/>
          </p:nvPr>
        </p:nvSpPr>
        <p:spPr/>
        <p:txBody>
          <a:bodyPr/>
          <a:lstStyle/>
          <a:p>
            <a:fld id="{4C17533C-05A1-4661-85B7-3E0B10AF500E}" type="datetimeFigureOut">
              <a:rPr lang="en-US" smtClean="0"/>
              <a:t>10/30/2023</a:t>
            </a:fld>
            <a:endParaRPr lang="en-US"/>
          </a:p>
        </p:txBody>
      </p:sp>
      <p:sp>
        <p:nvSpPr>
          <p:cNvPr id="3" name="Footer Placeholder 2">
            <a:extLst>
              <a:ext uri="{FF2B5EF4-FFF2-40B4-BE49-F238E27FC236}">
                <a16:creationId xmlns:a16="http://schemas.microsoft.com/office/drawing/2014/main" id="{14906D7D-6597-4A77-96AB-0519FFE200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13471E-83E8-42C8-9B30-005A9B113306}"/>
              </a:ext>
            </a:extLst>
          </p:cNvPr>
          <p:cNvSpPr>
            <a:spLocks noGrp="1"/>
          </p:cNvSpPr>
          <p:nvPr>
            <p:ph type="sldNum" sz="quarter" idx="12"/>
          </p:nvPr>
        </p:nvSpPr>
        <p:spPr/>
        <p:txBody>
          <a:bodyPr/>
          <a:lstStyle/>
          <a:p>
            <a:fld id="{CD565E0B-2E7D-4A2E-BBA8-7D9B18F4F169}" type="slidenum">
              <a:rPr lang="en-US" smtClean="0"/>
              <a:t>‹#›</a:t>
            </a:fld>
            <a:endParaRPr lang="en-US"/>
          </a:p>
        </p:txBody>
      </p:sp>
    </p:spTree>
    <p:extLst>
      <p:ext uri="{BB962C8B-B14F-4D97-AF65-F5344CB8AC3E}">
        <p14:creationId xmlns:p14="http://schemas.microsoft.com/office/powerpoint/2010/main" val="3857050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437A-8C67-48CA-B72D-C370A06BEFF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5626C4-C6D7-4AFE-A384-A7B048A29C3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BF3623-443F-4676-8650-B1AA8D1DDFB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517DECC-3746-4188-92A2-6A20A69BB2E1}"/>
              </a:ext>
            </a:extLst>
          </p:cNvPr>
          <p:cNvSpPr>
            <a:spLocks noGrp="1"/>
          </p:cNvSpPr>
          <p:nvPr>
            <p:ph type="dt" sz="half" idx="10"/>
          </p:nvPr>
        </p:nvSpPr>
        <p:spPr/>
        <p:txBody>
          <a:bodyPr/>
          <a:lstStyle/>
          <a:p>
            <a:fld id="{4C17533C-05A1-4661-85B7-3E0B10AF500E}" type="datetimeFigureOut">
              <a:rPr lang="en-US" smtClean="0"/>
              <a:t>10/30/2023</a:t>
            </a:fld>
            <a:endParaRPr lang="en-US"/>
          </a:p>
        </p:txBody>
      </p:sp>
      <p:sp>
        <p:nvSpPr>
          <p:cNvPr id="6" name="Footer Placeholder 5">
            <a:extLst>
              <a:ext uri="{FF2B5EF4-FFF2-40B4-BE49-F238E27FC236}">
                <a16:creationId xmlns:a16="http://schemas.microsoft.com/office/drawing/2014/main" id="{39419140-4F58-45BC-BC87-673472BEBA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618B73-82A7-4511-B6E3-97798248D8EF}"/>
              </a:ext>
            </a:extLst>
          </p:cNvPr>
          <p:cNvSpPr>
            <a:spLocks noGrp="1"/>
          </p:cNvSpPr>
          <p:nvPr>
            <p:ph type="sldNum" sz="quarter" idx="12"/>
          </p:nvPr>
        </p:nvSpPr>
        <p:spPr/>
        <p:txBody>
          <a:bodyPr/>
          <a:lstStyle/>
          <a:p>
            <a:fld id="{CD565E0B-2E7D-4A2E-BBA8-7D9B18F4F169}" type="slidenum">
              <a:rPr lang="en-US" smtClean="0"/>
              <a:t>‹#›</a:t>
            </a:fld>
            <a:endParaRPr lang="en-US"/>
          </a:p>
        </p:txBody>
      </p:sp>
    </p:spTree>
    <p:extLst>
      <p:ext uri="{BB962C8B-B14F-4D97-AF65-F5344CB8AC3E}">
        <p14:creationId xmlns:p14="http://schemas.microsoft.com/office/powerpoint/2010/main" val="37718563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1A549-0A2B-4E5F-8BCD-F14AE967EFD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2106C70-1689-45F2-9D6A-9D4E4A0F901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2C2EEBF-9E4B-43A7-8522-AAEF640D78A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B6D0F55-BBE3-4280-AE27-6E6AEF0F706F}"/>
              </a:ext>
            </a:extLst>
          </p:cNvPr>
          <p:cNvSpPr>
            <a:spLocks noGrp="1"/>
          </p:cNvSpPr>
          <p:nvPr>
            <p:ph type="dt" sz="half" idx="10"/>
          </p:nvPr>
        </p:nvSpPr>
        <p:spPr/>
        <p:txBody>
          <a:bodyPr/>
          <a:lstStyle/>
          <a:p>
            <a:fld id="{4C17533C-05A1-4661-85B7-3E0B10AF500E}" type="datetimeFigureOut">
              <a:rPr lang="en-US" smtClean="0"/>
              <a:t>10/30/2023</a:t>
            </a:fld>
            <a:endParaRPr lang="en-US"/>
          </a:p>
        </p:txBody>
      </p:sp>
      <p:sp>
        <p:nvSpPr>
          <p:cNvPr id="6" name="Footer Placeholder 5">
            <a:extLst>
              <a:ext uri="{FF2B5EF4-FFF2-40B4-BE49-F238E27FC236}">
                <a16:creationId xmlns:a16="http://schemas.microsoft.com/office/drawing/2014/main" id="{5F7032AA-3E96-4620-9A6B-067BF2C317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FA5D16-FB36-48D7-A42E-0E3416BA1315}"/>
              </a:ext>
            </a:extLst>
          </p:cNvPr>
          <p:cNvSpPr>
            <a:spLocks noGrp="1"/>
          </p:cNvSpPr>
          <p:nvPr>
            <p:ph type="sldNum" sz="quarter" idx="12"/>
          </p:nvPr>
        </p:nvSpPr>
        <p:spPr/>
        <p:txBody>
          <a:bodyPr/>
          <a:lstStyle/>
          <a:p>
            <a:fld id="{CD565E0B-2E7D-4A2E-BBA8-7D9B18F4F169}" type="slidenum">
              <a:rPr lang="en-US" smtClean="0"/>
              <a:t>‹#›</a:t>
            </a:fld>
            <a:endParaRPr lang="en-US"/>
          </a:p>
        </p:txBody>
      </p:sp>
    </p:spTree>
    <p:extLst>
      <p:ext uri="{BB962C8B-B14F-4D97-AF65-F5344CB8AC3E}">
        <p14:creationId xmlns:p14="http://schemas.microsoft.com/office/powerpoint/2010/main" val="99249073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FDAD-556E-4860-AC17-1E0644A08C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4F8CE9-981D-4858-808F-EE59930266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E5E34-2A74-49F4-9F1E-3A68F5715ECD}"/>
              </a:ext>
            </a:extLst>
          </p:cNvPr>
          <p:cNvSpPr>
            <a:spLocks noGrp="1"/>
          </p:cNvSpPr>
          <p:nvPr>
            <p:ph type="dt" sz="half" idx="10"/>
          </p:nvPr>
        </p:nvSpPr>
        <p:spPr/>
        <p:txBody>
          <a:bodyPr/>
          <a:lstStyle/>
          <a:p>
            <a:fld id="{4C17533C-05A1-4661-85B7-3E0B10AF500E}" type="datetimeFigureOut">
              <a:rPr lang="en-US" smtClean="0"/>
              <a:t>10/30/2023</a:t>
            </a:fld>
            <a:endParaRPr lang="en-US"/>
          </a:p>
        </p:txBody>
      </p:sp>
      <p:sp>
        <p:nvSpPr>
          <p:cNvPr id="5" name="Footer Placeholder 4">
            <a:extLst>
              <a:ext uri="{FF2B5EF4-FFF2-40B4-BE49-F238E27FC236}">
                <a16:creationId xmlns:a16="http://schemas.microsoft.com/office/drawing/2014/main" id="{84BC214C-510C-4312-8969-3D20A9DC5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61633-D4CF-41F3-B8F8-E33797F57024}"/>
              </a:ext>
            </a:extLst>
          </p:cNvPr>
          <p:cNvSpPr>
            <a:spLocks noGrp="1"/>
          </p:cNvSpPr>
          <p:nvPr>
            <p:ph type="sldNum" sz="quarter" idx="12"/>
          </p:nvPr>
        </p:nvSpPr>
        <p:spPr/>
        <p:txBody>
          <a:bodyPr/>
          <a:lstStyle/>
          <a:p>
            <a:fld id="{CD565E0B-2E7D-4A2E-BBA8-7D9B18F4F169}" type="slidenum">
              <a:rPr lang="en-US" smtClean="0"/>
              <a:t>‹#›</a:t>
            </a:fld>
            <a:endParaRPr lang="en-US"/>
          </a:p>
        </p:txBody>
      </p:sp>
    </p:spTree>
    <p:extLst>
      <p:ext uri="{BB962C8B-B14F-4D97-AF65-F5344CB8AC3E}">
        <p14:creationId xmlns:p14="http://schemas.microsoft.com/office/powerpoint/2010/main" val="41074223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C3E89A-4812-41B0-A216-78117F8FAA4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74B240-DAD0-416B-94B7-FA096C9A233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AEECA-6965-4F68-80E6-4622724ED7E8}"/>
              </a:ext>
            </a:extLst>
          </p:cNvPr>
          <p:cNvSpPr>
            <a:spLocks noGrp="1"/>
          </p:cNvSpPr>
          <p:nvPr>
            <p:ph type="dt" sz="half" idx="10"/>
          </p:nvPr>
        </p:nvSpPr>
        <p:spPr/>
        <p:txBody>
          <a:bodyPr/>
          <a:lstStyle/>
          <a:p>
            <a:fld id="{4C17533C-05A1-4661-85B7-3E0B10AF500E}" type="datetimeFigureOut">
              <a:rPr lang="en-US" smtClean="0"/>
              <a:t>10/30/2023</a:t>
            </a:fld>
            <a:endParaRPr lang="en-US"/>
          </a:p>
        </p:txBody>
      </p:sp>
      <p:sp>
        <p:nvSpPr>
          <p:cNvPr id="5" name="Footer Placeholder 4">
            <a:extLst>
              <a:ext uri="{FF2B5EF4-FFF2-40B4-BE49-F238E27FC236}">
                <a16:creationId xmlns:a16="http://schemas.microsoft.com/office/drawing/2014/main" id="{19BE2C9F-0351-4C6A-86EA-B960D547C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CC7D8-9D71-49B2-BC45-A3367B4C5F57}"/>
              </a:ext>
            </a:extLst>
          </p:cNvPr>
          <p:cNvSpPr>
            <a:spLocks noGrp="1"/>
          </p:cNvSpPr>
          <p:nvPr>
            <p:ph type="sldNum" sz="quarter" idx="12"/>
          </p:nvPr>
        </p:nvSpPr>
        <p:spPr/>
        <p:txBody>
          <a:bodyPr/>
          <a:lstStyle/>
          <a:p>
            <a:fld id="{CD565E0B-2E7D-4A2E-BBA8-7D9B18F4F169}" type="slidenum">
              <a:rPr lang="en-US" smtClean="0"/>
              <a:t>‹#›</a:t>
            </a:fld>
            <a:endParaRPr lang="en-US"/>
          </a:p>
        </p:txBody>
      </p:sp>
    </p:spTree>
    <p:extLst>
      <p:ext uri="{BB962C8B-B14F-4D97-AF65-F5344CB8AC3E}">
        <p14:creationId xmlns:p14="http://schemas.microsoft.com/office/powerpoint/2010/main" val="32176322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6" y="3124200"/>
            <a:ext cx="6569075" cy="461665"/>
          </a:xfrm>
          <a:extLst>
            <a:ext uri="{909E8E84-426E-40dd-AFC4-6F175D3DCCD1}">
              <a14:hiddenFill xmlns:a14="http://schemas.microsoft.com/office/drawing/2010/main" xmlns="">
                <a:solidFill>
                  <a:schemeClr val="accent1"/>
                </a:solidFill>
              </a14:hiddenFill>
            </a:ext>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6" y="4860925"/>
            <a:ext cx="6569075" cy="323165"/>
          </a:xfrm>
        </p:spPr>
        <p:txBody>
          <a:bodyPr>
            <a:spAutoFit/>
          </a:bodyPr>
          <a:lstStyle>
            <a:lvl1pPr marL="0" indent="0">
              <a:buFontTx/>
              <a:buNone/>
              <a:defRPr sz="1500" baseline="0"/>
            </a:lvl1pPr>
          </a:lstStyle>
          <a:p>
            <a:pPr lvl="0"/>
            <a:endParaRPr lang="en-US" noProof="0" dirty="0"/>
          </a:p>
        </p:txBody>
      </p:sp>
      <p:sp>
        <p:nvSpPr>
          <p:cNvPr id="4113" name="Rectangle 17"/>
          <p:cNvSpPr>
            <a:spLocks noGrp="1" noChangeArrowheads="1"/>
          </p:cNvSpPr>
          <p:nvPr>
            <p:ph type="ftr" sz="quarter" idx="3"/>
          </p:nvPr>
        </p:nvSpPr>
        <p:spPr/>
        <p:txBody>
          <a:bodyPr/>
          <a:lstStyle>
            <a:lvl1pPr>
              <a:defRPr/>
            </a:lvl1pPr>
          </a:lstStyle>
          <a:p>
            <a:r>
              <a:rPr lang="en-GB" dirty="0">
                <a:solidFill>
                  <a:srgbClr val="000000"/>
                </a:solidFill>
              </a:rPr>
              <a:t>© 2016 Pearson Education, Inc.</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a:endParaRPr kumimoji="0" lang="en-US" sz="1350" dirty="0">
              <a:solidFill>
                <a:srgbClr val="BBE0E3"/>
              </a:solidFill>
              <a:latin typeface="Arial" charset="0"/>
              <a:ea typeface="ＭＳ Ｐゴシック" charset="0"/>
            </a:endParaRPr>
          </a:p>
        </p:txBody>
      </p:sp>
      <p:sp>
        <p:nvSpPr>
          <p:cNvPr id="4102" name="Text Box 6"/>
          <p:cNvSpPr txBox="1">
            <a:spLocks noChangeArrowheads="1"/>
          </p:cNvSpPr>
          <p:nvPr/>
        </p:nvSpPr>
        <p:spPr bwMode="auto">
          <a:xfrm>
            <a:off x="365125" y="44451"/>
            <a:ext cx="8001000" cy="4154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kumimoji="0" lang="en-US" sz="2100" dirty="0">
                <a:solidFill>
                  <a:srgbClr val="FFFFFF"/>
                </a:solidFill>
                <a:latin typeface="Arial" charset="0"/>
                <a:ea typeface="ＭＳ Ｐゴシック" charset="0"/>
              </a:rPr>
              <a:t>Chapter 10 Lecture</a:t>
            </a:r>
          </a:p>
        </p:txBody>
      </p:sp>
      <p:pic>
        <p:nvPicPr>
          <p:cNvPr id="9" name="Picture 8" descr="YOUN2785_10_thumbnai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42710959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600075" indent="-257175">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24286329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5"/>
            <a:ext cx="4038600" cy="5106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5"/>
            <a:ext cx="4038600" cy="5106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17914851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61665"/>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2"/>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2"/>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8757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E8CD73F-98DF-4C12-B476-6289BC462ABD}"/>
              </a:ext>
            </a:extLst>
          </p:cNvPr>
          <p:cNvSpPr>
            <a:spLocks noGrp="1"/>
          </p:cNvSpPr>
          <p:nvPr>
            <p:ph type="ftr" sz="quarter" idx="10"/>
          </p:nvPr>
        </p:nvSpPr>
        <p:spPr/>
        <p:txBody>
          <a:bodyPr/>
          <a:lstStyle/>
          <a:p>
            <a:r>
              <a:rPr kumimoji="0" lang="en-GB">
                <a:solidFill>
                  <a:srgbClr val="000000"/>
                </a:solidFill>
                <a:latin typeface="Arial" charset="0"/>
                <a:ea typeface="ＭＳ Ｐゴシック" charset="0"/>
              </a:rPr>
              <a:t>© 2016 Pearson Education, Inc.</a:t>
            </a:r>
            <a:endParaRPr kumimoji="0" lang="en-GB"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508817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kumimoji="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atin typeface="Times New Roman" panose="02020603050405020304" pitchFamily="18" charset="0"/>
                <a:ea typeface="SimSun" panose="02010600030101010101" pitchFamily="2" charset="-122"/>
              </a:defRPr>
            </a:lvl1pPr>
          </a:lstStyle>
          <a:p>
            <a:pPr>
              <a:defRPr/>
            </a:pPr>
            <a:fld id="{33FD87BD-2E0C-4F62-9348-CEF01D9C7B39}" type="slidenum">
              <a:rPr lang="en-US" altLang="en-US"/>
              <a:pPr>
                <a:defRPr/>
              </a:pPr>
              <a:t>‹#›</a:t>
            </a:fld>
            <a:endParaRPr lang="en-US" altLang="en-US"/>
          </a:p>
        </p:txBody>
      </p:sp>
    </p:spTree>
    <p:extLst>
      <p:ext uri="{BB962C8B-B14F-4D97-AF65-F5344CB8AC3E}">
        <p14:creationId xmlns:p14="http://schemas.microsoft.com/office/powerpoint/2010/main" val="1545961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kumimoji="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kumimoji="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a:latin typeface="Times New Roman" panose="02020603050405020304" pitchFamily="18" charset="0"/>
                <a:ea typeface="SimSun" panose="02010600030101010101" pitchFamily="2" charset="-122"/>
              </a:defRPr>
            </a:lvl1pPr>
          </a:lstStyle>
          <a:p>
            <a:pPr>
              <a:defRPr/>
            </a:pPr>
            <a:fld id="{71B505A9-D27A-4335-BB95-FE2EA4157786}" type="slidenum">
              <a:rPr lang="en-US" altLang="en-US"/>
              <a:pPr>
                <a:defRPr/>
              </a:pPr>
              <a:t>‹#›</a:t>
            </a:fld>
            <a:endParaRPr lang="en-US" altLang="en-US"/>
          </a:p>
        </p:txBody>
      </p:sp>
    </p:spTree>
    <p:extLst>
      <p:ext uri="{BB962C8B-B14F-4D97-AF65-F5344CB8AC3E}">
        <p14:creationId xmlns:p14="http://schemas.microsoft.com/office/powerpoint/2010/main" val="953561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6350" y="0"/>
            <a:ext cx="9163050" cy="609600"/>
          </a:xfrm>
          <a:prstGeom prst="rect">
            <a:avLst/>
          </a:prstGeom>
          <a:solidFill>
            <a:srgbClr val="32488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SimSun" panose="02010600030101010101" pitchFamily="2" charset="-122"/>
              </a:defRPr>
            </a:lvl1pPr>
            <a:lvl2pPr marL="742950" indent="-285750">
              <a:defRPr kumimoji="1" sz="2400">
                <a:solidFill>
                  <a:schemeClr val="tx1"/>
                </a:solidFill>
                <a:latin typeface="Times New Roman" panose="02020603050405020304" pitchFamily="18" charset="0"/>
                <a:ea typeface="SimSun" panose="02010600030101010101" pitchFamily="2" charset="-122"/>
              </a:defRPr>
            </a:lvl2pPr>
            <a:lvl3pPr marL="1143000" indent="-228600">
              <a:defRPr kumimoji="1" sz="2400">
                <a:solidFill>
                  <a:schemeClr val="tx1"/>
                </a:solidFill>
                <a:latin typeface="Times New Roman" panose="02020603050405020304" pitchFamily="18" charset="0"/>
                <a:ea typeface="SimSun" panose="02010600030101010101" pitchFamily="2" charset="-122"/>
              </a:defRPr>
            </a:lvl3pPr>
            <a:lvl4pPr marL="1600200" indent="-228600">
              <a:defRPr kumimoji="1" sz="2400">
                <a:solidFill>
                  <a:schemeClr val="tx1"/>
                </a:solidFill>
                <a:latin typeface="Times New Roman" panose="02020603050405020304" pitchFamily="18" charset="0"/>
                <a:ea typeface="SimSun" panose="02010600030101010101" pitchFamily="2" charset="-122"/>
              </a:defRPr>
            </a:lvl4pPr>
            <a:lvl5pPr marL="2057400" indent="-228600">
              <a:defRPr kumimoji="1" sz="24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9pPr>
          </a:lstStyle>
          <a:p>
            <a:pPr algn="ctr">
              <a:defRPr/>
            </a:pPr>
            <a:endParaRPr kumimoji="0" lang="en-US" altLang="en-US">
              <a:solidFill>
                <a:srgbClr val="BBE0E3"/>
              </a:solidFill>
              <a:latin typeface="Arial" panose="020B0604020202020204" pitchFamily="34" charset="0"/>
              <a:ea typeface="MS PGothic" panose="020B0600070205080204" pitchFamily="34" charset="-128"/>
            </a:endParaRPr>
          </a:p>
        </p:txBody>
      </p:sp>
      <p:sp>
        <p:nvSpPr>
          <p:cNvPr id="5" name="Text Box 6"/>
          <p:cNvSpPr txBox="1">
            <a:spLocks noChangeArrowheads="1"/>
          </p:cNvSpPr>
          <p:nvPr/>
        </p:nvSpPr>
        <p:spPr bwMode="auto">
          <a:xfrm>
            <a:off x="365125" y="44450"/>
            <a:ext cx="800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SimSun" panose="02010600030101010101" pitchFamily="2" charset="-122"/>
              </a:defRPr>
            </a:lvl1pPr>
            <a:lvl2pPr marL="742950" indent="-285750">
              <a:defRPr kumimoji="1" sz="2400">
                <a:solidFill>
                  <a:schemeClr val="tx1"/>
                </a:solidFill>
                <a:latin typeface="Times New Roman" panose="02020603050405020304" pitchFamily="18" charset="0"/>
                <a:ea typeface="SimSun" panose="02010600030101010101" pitchFamily="2" charset="-122"/>
              </a:defRPr>
            </a:lvl2pPr>
            <a:lvl3pPr marL="1143000" indent="-228600">
              <a:defRPr kumimoji="1" sz="2400">
                <a:solidFill>
                  <a:schemeClr val="tx1"/>
                </a:solidFill>
                <a:latin typeface="Times New Roman" panose="02020603050405020304" pitchFamily="18" charset="0"/>
                <a:ea typeface="SimSun" panose="02010600030101010101" pitchFamily="2" charset="-122"/>
              </a:defRPr>
            </a:lvl3pPr>
            <a:lvl4pPr marL="1600200" indent="-228600">
              <a:defRPr kumimoji="1" sz="2400">
                <a:solidFill>
                  <a:schemeClr val="tx1"/>
                </a:solidFill>
                <a:latin typeface="Times New Roman" panose="02020603050405020304" pitchFamily="18" charset="0"/>
                <a:ea typeface="SimSun" panose="02010600030101010101" pitchFamily="2" charset="-122"/>
              </a:defRPr>
            </a:lvl4pPr>
            <a:lvl5pPr marL="2057400" indent="-228600">
              <a:defRPr kumimoji="1" sz="24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9pPr>
          </a:lstStyle>
          <a:p>
            <a:pPr eaLnBrk="1" hangingPunct="1">
              <a:spcBef>
                <a:spcPct val="50000"/>
              </a:spcBef>
              <a:defRPr/>
            </a:pPr>
            <a:r>
              <a:rPr kumimoji="0" lang="en-US" altLang="en-US" sz="2800">
                <a:solidFill>
                  <a:srgbClr val="FFFFFF"/>
                </a:solidFill>
                <a:latin typeface="Arial" panose="020B0604020202020204" pitchFamily="34" charset="0"/>
                <a:ea typeface="MS PGothic" panose="020B0600070205080204" pitchFamily="34" charset="-128"/>
              </a:rPr>
              <a:t>Chapter 10 Lecture</a:t>
            </a:r>
          </a:p>
        </p:txBody>
      </p:sp>
      <p:pic>
        <p:nvPicPr>
          <p:cNvPr id="6" name="Picture 6" descr="YOUN2785_10_thumbnail.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50" y="603250"/>
            <a:ext cx="5319713"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65125" y="3124200"/>
            <a:ext cx="6569075" cy="579438"/>
          </a:xfrm>
          <a:extLst>
            <a:ext uri="{909E8E84-426E-40dd-AFC4-6F175D3DCCD1}"/>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7" name="Rectangle 17"/>
          <p:cNvSpPr>
            <a:spLocks noGrp="1" noChangeArrowheads="1"/>
          </p:cNvSpPr>
          <p:nvPr>
            <p:ph type="ftr" sz="quarter" idx="10"/>
          </p:nvPr>
        </p:nvSpPr>
        <p:spPr/>
        <p:txBody>
          <a:bodyPr/>
          <a:lstStyle>
            <a:lvl1pPr>
              <a:defRPr kumimoji="1">
                <a:latin typeface="Times New Roman" panose="02020603050405020304" pitchFamily="18" charset="0"/>
                <a:ea typeface="SimSun" panose="02010600030101010101" pitchFamily="2" charset="-122"/>
              </a:defRPr>
            </a:lvl1pPr>
          </a:lstStyle>
          <a:p>
            <a:pPr>
              <a:defRPr/>
            </a:pPr>
            <a:r>
              <a:rPr lang="en-GB"/>
              <a:t>© 2016 Pearson Education, Inc.</a:t>
            </a:r>
          </a:p>
        </p:txBody>
      </p:sp>
    </p:spTree>
    <p:extLst>
      <p:ext uri="{BB962C8B-B14F-4D97-AF65-F5344CB8AC3E}">
        <p14:creationId xmlns:p14="http://schemas.microsoft.com/office/powerpoint/2010/main" val="386796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kumimoji="1">
                <a:latin typeface="Times New Roman" panose="02020603050405020304" pitchFamily="18" charset="0"/>
                <a:ea typeface="SimSun" panose="02010600030101010101" pitchFamily="2" charset="-122"/>
              </a:defRPr>
            </a:lvl1pPr>
          </a:lstStyle>
          <a:p>
            <a:pPr>
              <a:defRPr/>
            </a:pPr>
            <a:r>
              <a:rPr lang="en-GB"/>
              <a:t>© 2016 Pearson Education, Inc.</a:t>
            </a:r>
          </a:p>
        </p:txBody>
      </p:sp>
    </p:spTree>
    <p:extLst>
      <p:ext uri="{BB962C8B-B14F-4D97-AF65-F5344CB8AC3E}">
        <p14:creationId xmlns:p14="http://schemas.microsoft.com/office/powerpoint/2010/main" val="1143238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kumimoji="1">
                <a:latin typeface="Times New Roman" panose="02020603050405020304" pitchFamily="18" charset="0"/>
                <a:ea typeface="SimSun" panose="02010600030101010101" pitchFamily="2" charset="-122"/>
              </a:defRPr>
            </a:lvl1pPr>
          </a:lstStyle>
          <a:p>
            <a:pPr>
              <a:defRPr/>
            </a:pPr>
            <a:r>
              <a:rPr lang="en-GB"/>
              <a:t>© 2016 Pearson Education, Inc.</a:t>
            </a:r>
          </a:p>
        </p:txBody>
      </p:sp>
    </p:spTree>
    <p:extLst>
      <p:ext uri="{BB962C8B-B14F-4D97-AF65-F5344CB8AC3E}">
        <p14:creationId xmlns:p14="http://schemas.microsoft.com/office/powerpoint/2010/main" val="4059893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340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6350" y="0"/>
            <a:ext cx="9163050" cy="609600"/>
          </a:xfrm>
          <a:prstGeom prst="rect">
            <a:avLst/>
          </a:prstGeom>
          <a:solidFill>
            <a:srgbClr val="32488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SimSun" panose="02010600030101010101" pitchFamily="2" charset="-122"/>
              </a:defRPr>
            </a:lvl1pPr>
            <a:lvl2pPr marL="742950" indent="-285750">
              <a:defRPr kumimoji="1" sz="2400">
                <a:solidFill>
                  <a:schemeClr val="tx1"/>
                </a:solidFill>
                <a:latin typeface="Times New Roman" panose="02020603050405020304" pitchFamily="18" charset="0"/>
                <a:ea typeface="SimSun" panose="02010600030101010101" pitchFamily="2" charset="-122"/>
              </a:defRPr>
            </a:lvl2pPr>
            <a:lvl3pPr marL="1143000" indent="-228600">
              <a:defRPr kumimoji="1" sz="2400">
                <a:solidFill>
                  <a:schemeClr val="tx1"/>
                </a:solidFill>
                <a:latin typeface="Times New Roman" panose="02020603050405020304" pitchFamily="18" charset="0"/>
                <a:ea typeface="SimSun" panose="02010600030101010101" pitchFamily="2" charset="-122"/>
              </a:defRPr>
            </a:lvl3pPr>
            <a:lvl4pPr marL="1600200" indent="-228600">
              <a:defRPr kumimoji="1" sz="2400">
                <a:solidFill>
                  <a:schemeClr val="tx1"/>
                </a:solidFill>
                <a:latin typeface="Times New Roman" panose="02020603050405020304" pitchFamily="18" charset="0"/>
                <a:ea typeface="SimSun" panose="02010600030101010101" pitchFamily="2" charset="-122"/>
              </a:defRPr>
            </a:lvl4pPr>
            <a:lvl5pPr marL="2057400" indent="-228600">
              <a:defRPr kumimoji="1" sz="24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9pPr>
          </a:lstStyle>
          <a:p>
            <a:pPr algn="ctr">
              <a:defRPr/>
            </a:pPr>
            <a:endParaRPr kumimoji="0" lang="en-US" altLang="en-US" sz="1800">
              <a:solidFill>
                <a:srgbClr val="BBE0E3"/>
              </a:solidFill>
              <a:latin typeface="Arial" panose="020B0604020202020204" pitchFamily="34" charset="0"/>
              <a:ea typeface="MS PGothic" panose="020B0600070205080204" pitchFamily="34" charset="-128"/>
            </a:endParaRPr>
          </a:p>
        </p:txBody>
      </p:sp>
      <p:sp>
        <p:nvSpPr>
          <p:cNvPr id="5" name="Text Box 6"/>
          <p:cNvSpPr txBox="1">
            <a:spLocks noChangeArrowheads="1"/>
          </p:cNvSpPr>
          <p:nvPr/>
        </p:nvSpPr>
        <p:spPr bwMode="auto">
          <a:xfrm>
            <a:off x="365125" y="44450"/>
            <a:ext cx="8001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SimSun" panose="02010600030101010101" pitchFamily="2" charset="-122"/>
              </a:defRPr>
            </a:lvl1pPr>
            <a:lvl2pPr marL="742950" indent="-285750">
              <a:defRPr kumimoji="1" sz="2400">
                <a:solidFill>
                  <a:schemeClr val="tx1"/>
                </a:solidFill>
                <a:latin typeface="Times New Roman" panose="02020603050405020304" pitchFamily="18" charset="0"/>
                <a:ea typeface="SimSun" panose="02010600030101010101" pitchFamily="2" charset="-122"/>
              </a:defRPr>
            </a:lvl2pPr>
            <a:lvl3pPr marL="1143000" indent="-228600">
              <a:defRPr kumimoji="1" sz="2400">
                <a:solidFill>
                  <a:schemeClr val="tx1"/>
                </a:solidFill>
                <a:latin typeface="Times New Roman" panose="02020603050405020304" pitchFamily="18" charset="0"/>
                <a:ea typeface="SimSun" panose="02010600030101010101" pitchFamily="2" charset="-122"/>
              </a:defRPr>
            </a:lvl3pPr>
            <a:lvl4pPr marL="1600200" indent="-228600">
              <a:defRPr kumimoji="1" sz="2400">
                <a:solidFill>
                  <a:schemeClr val="tx1"/>
                </a:solidFill>
                <a:latin typeface="Times New Roman" panose="02020603050405020304" pitchFamily="18" charset="0"/>
                <a:ea typeface="SimSun" panose="02010600030101010101" pitchFamily="2" charset="-122"/>
              </a:defRPr>
            </a:lvl4pPr>
            <a:lvl5pPr marL="2057400" indent="-228600">
              <a:defRPr kumimoji="1" sz="24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9pPr>
          </a:lstStyle>
          <a:p>
            <a:pPr eaLnBrk="1" hangingPunct="1">
              <a:spcBef>
                <a:spcPct val="50000"/>
              </a:spcBef>
              <a:defRPr/>
            </a:pPr>
            <a:r>
              <a:rPr kumimoji="0" lang="en-US" altLang="en-US" sz="2100">
                <a:solidFill>
                  <a:srgbClr val="FFFFFF"/>
                </a:solidFill>
                <a:latin typeface="Arial" panose="020B0604020202020204" pitchFamily="34" charset="0"/>
                <a:ea typeface="MS PGothic" panose="020B0600070205080204" pitchFamily="34" charset="-128"/>
              </a:rPr>
              <a:t>Chapter 10 Lecture</a:t>
            </a:r>
          </a:p>
        </p:txBody>
      </p:sp>
      <p:pic>
        <p:nvPicPr>
          <p:cNvPr id="6" name="Picture 6" descr="YOUN2785_10_thumbnail.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50" y="603250"/>
            <a:ext cx="5319713"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65126" y="3124200"/>
            <a:ext cx="6569075" cy="461665"/>
          </a:xfrm>
          <a:extLst>
            <a:ext uri="{909E8E84-426E-40dd-AFC4-6F175D3DCCD1}"/>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6" y="4860925"/>
            <a:ext cx="6569075" cy="323165"/>
          </a:xfrm>
        </p:spPr>
        <p:txBody>
          <a:bodyPr>
            <a:spAutoFit/>
          </a:bodyPr>
          <a:lstStyle>
            <a:lvl1pPr marL="0" indent="0">
              <a:buFontTx/>
              <a:buNone/>
              <a:defRPr sz="1500" baseline="0"/>
            </a:lvl1pPr>
          </a:lstStyle>
          <a:p>
            <a:pPr lvl="0"/>
            <a:endParaRPr lang="en-US" noProof="0" dirty="0"/>
          </a:p>
        </p:txBody>
      </p:sp>
      <p:sp>
        <p:nvSpPr>
          <p:cNvPr id="7" name="Rectangle 17"/>
          <p:cNvSpPr>
            <a:spLocks noGrp="1" noChangeArrowheads="1"/>
          </p:cNvSpPr>
          <p:nvPr>
            <p:ph type="ftr" sz="quarter" idx="10"/>
          </p:nvPr>
        </p:nvSpPr>
        <p:spPr/>
        <p:txBody>
          <a:bodyPr/>
          <a:lstStyle>
            <a:lvl1pPr>
              <a:defRPr kumimoji="1">
                <a:latin typeface="Times New Roman" panose="02020603050405020304" pitchFamily="18" charset="0"/>
                <a:ea typeface="SimSun" panose="02010600030101010101" pitchFamily="2" charset="-122"/>
              </a:defRPr>
            </a:lvl1pPr>
          </a:lstStyle>
          <a:p>
            <a:pPr>
              <a:defRPr/>
            </a:pPr>
            <a:r>
              <a:rPr lang="en-GB"/>
              <a:t>© 2016 Pearson Education, Inc.</a:t>
            </a:r>
          </a:p>
        </p:txBody>
      </p:sp>
    </p:spTree>
    <p:extLst>
      <p:ext uri="{BB962C8B-B14F-4D97-AF65-F5344CB8AC3E}">
        <p14:creationId xmlns:p14="http://schemas.microsoft.com/office/powerpoint/2010/main" val="3040677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600075" indent="-257175">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kumimoji="1">
                <a:latin typeface="Times New Roman" panose="02020603050405020304" pitchFamily="18" charset="0"/>
                <a:ea typeface="SimSun" panose="02010600030101010101" pitchFamily="2" charset="-122"/>
              </a:defRPr>
            </a:lvl1pPr>
          </a:lstStyle>
          <a:p>
            <a:pPr>
              <a:defRPr/>
            </a:pPr>
            <a:r>
              <a:rPr lang="en-GB"/>
              <a:t>© 2016 Pearson Education, Inc.</a:t>
            </a:r>
          </a:p>
        </p:txBody>
      </p:sp>
    </p:spTree>
    <p:extLst>
      <p:ext uri="{BB962C8B-B14F-4D97-AF65-F5344CB8AC3E}">
        <p14:creationId xmlns:p14="http://schemas.microsoft.com/office/powerpoint/2010/main" val="250782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56931C3-0214-44D4-B416-E27CC00E56A2}" type="slidenum">
              <a:rPr lang="en-US" altLang="zh-CN"/>
              <a:pPr>
                <a:defRPr/>
              </a:pPr>
              <a:t>‹#›</a:t>
            </a:fld>
            <a:endParaRPr lang="en-US" altLang="zh-CN"/>
          </a:p>
        </p:txBody>
      </p:sp>
    </p:spTree>
    <p:extLst>
      <p:ext uri="{BB962C8B-B14F-4D97-AF65-F5344CB8AC3E}">
        <p14:creationId xmlns:p14="http://schemas.microsoft.com/office/powerpoint/2010/main" val="29838056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5"/>
            <a:ext cx="4038600" cy="5106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5"/>
            <a:ext cx="4038600" cy="5106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kumimoji="1">
                <a:latin typeface="Times New Roman" panose="02020603050405020304" pitchFamily="18" charset="0"/>
                <a:ea typeface="SimSun" panose="02010600030101010101" pitchFamily="2" charset="-122"/>
              </a:defRPr>
            </a:lvl1pPr>
          </a:lstStyle>
          <a:p>
            <a:pPr>
              <a:defRPr/>
            </a:pPr>
            <a:r>
              <a:rPr lang="en-GB"/>
              <a:t>© 2016 Pearson Education, Inc.</a:t>
            </a:r>
          </a:p>
        </p:txBody>
      </p:sp>
    </p:spTree>
    <p:extLst>
      <p:ext uri="{BB962C8B-B14F-4D97-AF65-F5344CB8AC3E}">
        <p14:creationId xmlns:p14="http://schemas.microsoft.com/office/powerpoint/2010/main" val="1064124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61665"/>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2"/>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2"/>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982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6350" y="0"/>
            <a:ext cx="9163050" cy="609600"/>
          </a:xfrm>
          <a:prstGeom prst="rect">
            <a:avLst/>
          </a:prstGeom>
          <a:solidFill>
            <a:srgbClr val="32488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SimSun" panose="02010600030101010101" pitchFamily="2" charset="-122"/>
              </a:defRPr>
            </a:lvl1pPr>
            <a:lvl2pPr marL="742950" indent="-285750">
              <a:defRPr kumimoji="1" sz="2400">
                <a:solidFill>
                  <a:schemeClr val="tx1"/>
                </a:solidFill>
                <a:latin typeface="Times New Roman" panose="02020603050405020304" pitchFamily="18" charset="0"/>
                <a:ea typeface="SimSun" panose="02010600030101010101" pitchFamily="2" charset="-122"/>
              </a:defRPr>
            </a:lvl2pPr>
            <a:lvl3pPr marL="1143000" indent="-228600">
              <a:defRPr kumimoji="1" sz="2400">
                <a:solidFill>
                  <a:schemeClr val="tx1"/>
                </a:solidFill>
                <a:latin typeface="Times New Roman" panose="02020603050405020304" pitchFamily="18" charset="0"/>
                <a:ea typeface="SimSun" panose="02010600030101010101" pitchFamily="2" charset="-122"/>
              </a:defRPr>
            </a:lvl3pPr>
            <a:lvl4pPr marL="1600200" indent="-228600">
              <a:defRPr kumimoji="1" sz="2400">
                <a:solidFill>
                  <a:schemeClr val="tx1"/>
                </a:solidFill>
                <a:latin typeface="Times New Roman" panose="02020603050405020304" pitchFamily="18" charset="0"/>
                <a:ea typeface="SimSun" panose="02010600030101010101" pitchFamily="2" charset="-122"/>
              </a:defRPr>
            </a:lvl4pPr>
            <a:lvl5pPr marL="2057400" indent="-228600">
              <a:defRPr kumimoji="1" sz="24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9pPr>
          </a:lstStyle>
          <a:p>
            <a:pPr algn="ctr">
              <a:defRPr/>
            </a:pPr>
            <a:endParaRPr kumimoji="0" lang="en-US" altLang="en-US" sz="1800">
              <a:solidFill>
                <a:srgbClr val="BBE0E3"/>
              </a:solidFill>
              <a:latin typeface="Arial" panose="020B0604020202020204" pitchFamily="34" charset="0"/>
              <a:ea typeface="MS PGothic" panose="020B0600070205080204" pitchFamily="34" charset="-128"/>
            </a:endParaRPr>
          </a:p>
        </p:txBody>
      </p:sp>
      <p:sp>
        <p:nvSpPr>
          <p:cNvPr id="5" name="Text Box 6"/>
          <p:cNvSpPr txBox="1">
            <a:spLocks noChangeArrowheads="1"/>
          </p:cNvSpPr>
          <p:nvPr/>
        </p:nvSpPr>
        <p:spPr bwMode="auto">
          <a:xfrm>
            <a:off x="365125" y="44450"/>
            <a:ext cx="8001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SimSun" panose="02010600030101010101" pitchFamily="2" charset="-122"/>
              </a:defRPr>
            </a:lvl1pPr>
            <a:lvl2pPr marL="742950" indent="-285750">
              <a:defRPr kumimoji="1" sz="2400">
                <a:solidFill>
                  <a:schemeClr val="tx1"/>
                </a:solidFill>
                <a:latin typeface="Times New Roman" panose="02020603050405020304" pitchFamily="18" charset="0"/>
                <a:ea typeface="SimSun" panose="02010600030101010101" pitchFamily="2" charset="-122"/>
              </a:defRPr>
            </a:lvl2pPr>
            <a:lvl3pPr marL="1143000" indent="-228600">
              <a:defRPr kumimoji="1" sz="2400">
                <a:solidFill>
                  <a:schemeClr val="tx1"/>
                </a:solidFill>
                <a:latin typeface="Times New Roman" panose="02020603050405020304" pitchFamily="18" charset="0"/>
                <a:ea typeface="SimSun" panose="02010600030101010101" pitchFamily="2" charset="-122"/>
              </a:defRPr>
            </a:lvl3pPr>
            <a:lvl4pPr marL="1600200" indent="-228600">
              <a:defRPr kumimoji="1" sz="2400">
                <a:solidFill>
                  <a:schemeClr val="tx1"/>
                </a:solidFill>
                <a:latin typeface="Times New Roman" panose="02020603050405020304" pitchFamily="18" charset="0"/>
                <a:ea typeface="SimSun" panose="02010600030101010101" pitchFamily="2" charset="-122"/>
              </a:defRPr>
            </a:lvl4pPr>
            <a:lvl5pPr marL="2057400" indent="-228600">
              <a:defRPr kumimoji="1" sz="24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9pPr>
          </a:lstStyle>
          <a:p>
            <a:pPr eaLnBrk="1" hangingPunct="1">
              <a:spcBef>
                <a:spcPct val="50000"/>
              </a:spcBef>
              <a:defRPr/>
            </a:pPr>
            <a:r>
              <a:rPr kumimoji="0" lang="en-US" altLang="en-US" sz="2100">
                <a:solidFill>
                  <a:srgbClr val="FFFFFF"/>
                </a:solidFill>
                <a:latin typeface="Arial" panose="020B0604020202020204" pitchFamily="34" charset="0"/>
                <a:ea typeface="MS PGothic" panose="020B0600070205080204" pitchFamily="34" charset="-128"/>
              </a:rPr>
              <a:t>Chapter 10 Lecture</a:t>
            </a:r>
          </a:p>
        </p:txBody>
      </p:sp>
      <p:pic>
        <p:nvPicPr>
          <p:cNvPr id="6" name="Picture 6" descr="YOUN2785_10_thumbnail.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50" y="603250"/>
            <a:ext cx="5319713"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65126" y="3124200"/>
            <a:ext cx="6569075" cy="461665"/>
          </a:xfrm>
          <a:extLst>
            <a:ext uri="{909E8E84-426E-40dd-AFC4-6F175D3DCCD1}"/>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6" y="4860925"/>
            <a:ext cx="6569075" cy="323165"/>
          </a:xfrm>
        </p:spPr>
        <p:txBody>
          <a:bodyPr>
            <a:spAutoFit/>
          </a:bodyPr>
          <a:lstStyle>
            <a:lvl1pPr marL="0" indent="0">
              <a:buFontTx/>
              <a:buNone/>
              <a:defRPr sz="1500" baseline="0"/>
            </a:lvl1pPr>
          </a:lstStyle>
          <a:p>
            <a:pPr lvl="0"/>
            <a:endParaRPr lang="en-US" noProof="0" dirty="0"/>
          </a:p>
        </p:txBody>
      </p:sp>
      <p:sp>
        <p:nvSpPr>
          <p:cNvPr id="7" name="Rectangle 17"/>
          <p:cNvSpPr>
            <a:spLocks noGrp="1" noChangeArrowheads="1"/>
          </p:cNvSpPr>
          <p:nvPr>
            <p:ph type="ftr" sz="quarter" idx="10"/>
          </p:nvPr>
        </p:nvSpPr>
        <p:spPr/>
        <p:txBody>
          <a:bodyPr/>
          <a:lstStyle>
            <a:lvl1pPr>
              <a:defRPr kumimoji="1">
                <a:latin typeface="Times New Roman" panose="02020603050405020304" pitchFamily="18" charset="0"/>
                <a:ea typeface="SimSun" panose="02010600030101010101" pitchFamily="2" charset="-122"/>
              </a:defRPr>
            </a:lvl1pPr>
          </a:lstStyle>
          <a:p>
            <a:pPr>
              <a:defRPr/>
            </a:pPr>
            <a:r>
              <a:rPr lang="en-GB"/>
              <a:t>© 2016 Pearson Education, Inc.</a:t>
            </a:r>
          </a:p>
        </p:txBody>
      </p:sp>
    </p:spTree>
    <p:extLst>
      <p:ext uri="{BB962C8B-B14F-4D97-AF65-F5344CB8AC3E}">
        <p14:creationId xmlns:p14="http://schemas.microsoft.com/office/powerpoint/2010/main" val="1646732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600075" indent="-257175">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kumimoji="1">
                <a:latin typeface="Times New Roman" panose="02020603050405020304" pitchFamily="18" charset="0"/>
                <a:ea typeface="SimSun" panose="02010600030101010101" pitchFamily="2" charset="-122"/>
              </a:defRPr>
            </a:lvl1pPr>
          </a:lstStyle>
          <a:p>
            <a:pPr>
              <a:defRPr/>
            </a:pPr>
            <a:r>
              <a:rPr lang="en-GB"/>
              <a:t>© 2016 Pearson Education, Inc.</a:t>
            </a:r>
          </a:p>
        </p:txBody>
      </p:sp>
    </p:spTree>
    <p:extLst>
      <p:ext uri="{BB962C8B-B14F-4D97-AF65-F5344CB8AC3E}">
        <p14:creationId xmlns:p14="http://schemas.microsoft.com/office/powerpoint/2010/main" val="3319816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5"/>
            <a:ext cx="4038600" cy="5106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5"/>
            <a:ext cx="4038600" cy="5106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kumimoji="1">
                <a:latin typeface="Times New Roman" panose="02020603050405020304" pitchFamily="18" charset="0"/>
                <a:ea typeface="SimSun" panose="02010600030101010101" pitchFamily="2" charset="-122"/>
              </a:defRPr>
            </a:lvl1pPr>
          </a:lstStyle>
          <a:p>
            <a:pPr>
              <a:defRPr/>
            </a:pPr>
            <a:r>
              <a:rPr lang="en-GB"/>
              <a:t>© 2016 Pearson Education, Inc.</a:t>
            </a:r>
          </a:p>
        </p:txBody>
      </p:sp>
    </p:spTree>
    <p:extLst>
      <p:ext uri="{BB962C8B-B14F-4D97-AF65-F5344CB8AC3E}">
        <p14:creationId xmlns:p14="http://schemas.microsoft.com/office/powerpoint/2010/main" val="1329270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61665"/>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2"/>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2"/>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696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65E723C-A1E0-4CF7-8AE9-3F3B9E1EA636}" type="slidenum">
              <a:rPr lang="en-US" altLang="zh-CN"/>
              <a:pPr>
                <a:defRPr/>
              </a:pPr>
              <a:t>‹#›</a:t>
            </a:fld>
            <a:endParaRPr lang="en-US" altLang="zh-CN"/>
          </a:p>
        </p:txBody>
      </p:sp>
    </p:spTree>
    <p:extLst>
      <p:ext uri="{BB962C8B-B14F-4D97-AF65-F5344CB8AC3E}">
        <p14:creationId xmlns:p14="http://schemas.microsoft.com/office/powerpoint/2010/main" val="2325463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91B6822-2FD6-4392-A1B2-7BBEEDF301FD}" type="slidenum">
              <a:rPr lang="en-US" altLang="zh-CN"/>
              <a:pPr>
                <a:defRPr/>
              </a:pPr>
              <a:t>‹#›</a:t>
            </a:fld>
            <a:endParaRPr lang="en-US" altLang="zh-CN"/>
          </a:p>
        </p:txBody>
      </p:sp>
    </p:spTree>
    <p:extLst>
      <p:ext uri="{BB962C8B-B14F-4D97-AF65-F5344CB8AC3E}">
        <p14:creationId xmlns:p14="http://schemas.microsoft.com/office/powerpoint/2010/main" val="2576905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1F2B65E-3ED2-4DC4-B89E-4558C91F1C34}" type="slidenum">
              <a:rPr lang="en-US" altLang="zh-CN"/>
              <a:pPr>
                <a:defRPr/>
              </a:pPr>
              <a:t>‹#›</a:t>
            </a:fld>
            <a:endParaRPr lang="en-US" altLang="zh-CN"/>
          </a:p>
        </p:txBody>
      </p:sp>
    </p:spTree>
    <p:extLst>
      <p:ext uri="{BB962C8B-B14F-4D97-AF65-F5344CB8AC3E}">
        <p14:creationId xmlns:p14="http://schemas.microsoft.com/office/powerpoint/2010/main" val="1016642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4A9CF05-6CED-43C2-A2A2-D4180501054A}" type="slidenum">
              <a:rPr lang="en-US" altLang="zh-CN"/>
              <a:pPr>
                <a:defRPr/>
              </a:pPr>
              <a:t>‹#›</a:t>
            </a:fld>
            <a:endParaRPr lang="en-US" altLang="zh-CN"/>
          </a:p>
        </p:txBody>
      </p:sp>
    </p:spTree>
    <p:extLst>
      <p:ext uri="{BB962C8B-B14F-4D97-AF65-F5344CB8AC3E}">
        <p14:creationId xmlns:p14="http://schemas.microsoft.com/office/powerpoint/2010/main" val="1225446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39B506E8-E5B5-47AE-9806-0A07F5E4EAE6}" type="slidenum">
              <a:rPr lang="en-US" altLang="zh-CN"/>
              <a:pPr>
                <a:defRPr/>
              </a:pPr>
              <a:t>‹#›</a:t>
            </a:fld>
            <a:endParaRPr lang="en-US" altLang="zh-CN"/>
          </a:p>
        </p:txBody>
      </p:sp>
    </p:spTree>
    <p:extLst>
      <p:ext uri="{BB962C8B-B14F-4D97-AF65-F5344CB8AC3E}">
        <p14:creationId xmlns:p14="http://schemas.microsoft.com/office/powerpoint/2010/main" val="11702914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eaLnBrk="0" hangingPunct="0">
              <a:defRPr/>
            </a:lvl1pPr>
          </a:lstStyle>
          <a:p>
            <a:pPr>
              <a:defRPr/>
            </a:pPr>
            <a:fld id="{FCA56739-5B4D-4F07-8B95-3F4A8FFE31BB}" type="slidenum">
              <a:rPr lang="en-US" altLang="zh-CN"/>
              <a:pPr>
                <a:defRPr/>
              </a:pPr>
              <a:t>‹#›</a:t>
            </a:fld>
            <a:endParaRPr lang="en-US" altLang="zh-CN"/>
          </a:p>
        </p:txBody>
      </p:sp>
    </p:spTree>
    <p:extLst>
      <p:ext uri="{BB962C8B-B14F-4D97-AF65-F5344CB8AC3E}">
        <p14:creationId xmlns:p14="http://schemas.microsoft.com/office/powerpoint/2010/main" val="14373472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eaLnBrk="0" hangingPunct="0">
              <a:defRPr/>
            </a:lvl1pPr>
          </a:lstStyle>
          <a:p>
            <a:pPr>
              <a:defRPr/>
            </a:pPr>
            <a:fld id="{AA1D4848-5474-4919-A934-AF3D6E42CFF1}" type="slidenum">
              <a:rPr lang="en-US" altLang="zh-CN"/>
              <a:pPr>
                <a:defRPr/>
              </a:pPr>
              <a:t>‹#›</a:t>
            </a:fld>
            <a:endParaRPr lang="en-US" altLang="zh-CN"/>
          </a:p>
        </p:txBody>
      </p:sp>
    </p:spTree>
    <p:extLst>
      <p:ext uri="{BB962C8B-B14F-4D97-AF65-F5344CB8AC3E}">
        <p14:creationId xmlns:p14="http://schemas.microsoft.com/office/powerpoint/2010/main" val="1351208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eaLnBrk="0" hangingPunct="0">
              <a:defRPr/>
            </a:lvl1pPr>
          </a:lstStyle>
          <a:p>
            <a:pPr>
              <a:defRPr/>
            </a:pPr>
            <a:fld id="{4B1037A8-51B2-49FB-9AE2-1ACC36CE13F5}" type="slidenum">
              <a:rPr lang="en-US" altLang="zh-CN"/>
              <a:pPr>
                <a:defRPr/>
              </a:pPr>
              <a:t>‹#›</a:t>
            </a:fld>
            <a:endParaRPr lang="en-US" altLang="zh-CN"/>
          </a:p>
        </p:txBody>
      </p:sp>
    </p:spTree>
    <p:extLst>
      <p:ext uri="{BB962C8B-B14F-4D97-AF65-F5344CB8AC3E}">
        <p14:creationId xmlns:p14="http://schemas.microsoft.com/office/powerpoint/2010/main" val="907282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5620476-B4EE-48E2-9FAC-E358980CF687}" type="slidenum">
              <a:rPr lang="en-US" altLang="zh-CN"/>
              <a:pPr>
                <a:defRPr/>
              </a:pPr>
              <a:t>‹#›</a:t>
            </a:fld>
            <a:endParaRPr lang="en-US" altLang="zh-CN"/>
          </a:p>
        </p:txBody>
      </p:sp>
    </p:spTree>
    <p:extLst>
      <p:ext uri="{BB962C8B-B14F-4D97-AF65-F5344CB8AC3E}">
        <p14:creationId xmlns:p14="http://schemas.microsoft.com/office/powerpoint/2010/main" val="1533714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2BD44671-DEB9-4B97-A1D3-45F4776E6FA6}" type="slidenum">
              <a:rPr lang="en-US" altLang="zh-CN"/>
              <a:pPr>
                <a:defRPr/>
              </a:pPr>
              <a:t>‹#›</a:t>
            </a:fld>
            <a:endParaRPr lang="en-US" altLang="zh-CN"/>
          </a:p>
        </p:txBody>
      </p:sp>
    </p:spTree>
    <p:extLst>
      <p:ext uri="{BB962C8B-B14F-4D97-AF65-F5344CB8AC3E}">
        <p14:creationId xmlns:p14="http://schemas.microsoft.com/office/powerpoint/2010/main" val="2536466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D8F171E-910B-419D-8962-937C88C569DC}" type="slidenum">
              <a:rPr lang="en-US" altLang="zh-CN"/>
              <a:pPr>
                <a:defRPr/>
              </a:pPr>
              <a:t>‹#›</a:t>
            </a:fld>
            <a:endParaRPr lang="en-US" altLang="zh-CN"/>
          </a:p>
        </p:txBody>
      </p:sp>
    </p:spTree>
    <p:extLst>
      <p:ext uri="{BB962C8B-B14F-4D97-AF65-F5344CB8AC3E}">
        <p14:creationId xmlns:p14="http://schemas.microsoft.com/office/powerpoint/2010/main" val="4256856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1CC0CDE-4393-44DB-BBB1-A751A1B34F96}" type="slidenum">
              <a:rPr lang="en-US" altLang="zh-CN"/>
              <a:pPr>
                <a:defRPr/>
              </a:pPr>
              <a:t>‹#›</a:t>
            </a:fld>
            <a:endParaRPr lang="en-US" altLang="zh-CN"/>
          </a:p>
        </p:txBody>
      </p:sp>
    </p:spTree>
    <p:extLst>
      <p:ext uri="{BB962C8B-B14F-4D97-AF65-F5344CB8AC3E}">
        <p14:creationId xmlns:p14="http://schemas.microsoft.com/office/powerpoint/2010/main" val="767255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E059FA7-9B03-408A-A870-F0B7F6BD857B}" type="slidenum">
              <a:rPr lang="en-US" altLang="zh-CN"/>
              <a:pPr>
                <a:defRPr/>
              </a:pPr>
              <a:t>‹#›</a:t>
            </a:fld>
            <a:endParaRPr lang="en-US" altLang="zh-CN"/>
          </a:p>
        </p:txBody>
      </p:sp>
    </p:spTree>
    <p:extLst>
      <p:ext uri="{BB962C8B-B14F-4D97-AF65-F5344CB8AC3E}">
        <p14:creationId xmlns:p14="http://schemas.microsoft.com/office/powerpoint/2010/main" val="3760119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77267F4-F3A5-4AE7-ADE6-238E868BAD73}" type="slidenum">
              <a:rPr lang="en-US" altLang="zh-CN"/>
              <a:pPr>
                <a:defRPr/>
              </a:pPr>
              <a:t>‹#›</a:t>
            </a:fld>
            <a:endParaRPr lang="en-US" altLang="zh-CN"/>
          </a:p>
        </p:txBody>
      </p:sp>
    </p:spTree>
    <p:extLst>
      <p:ext uri="{BB962C8B-B14F-4D97-AF65-F5344CB8AC3E}">
        <p14:creationId xmlns:p14="http://schemas.microsoft.com/office/powerpoint/2010/main" val="6687866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DDF8D19-D2FF-4361-8029-191B97BD094C}" type="slidenum">
              <a:rPr lang="en-US" altLang="zh-CN"/>
              <a:pPr>
                <a:defRPr/>
              </a:pPr>
              <a:t>‹#›</a:t>
            </a:fld>
            <a:endParaRPr lang="en-US" altLang="zh-CN"/>
          </a:p>
        </p:txBody>
      </p:sp>
    </p:spTree>
    <p:extLst>
      <p:ext uri="{BB962C8B-B14F-4D97-AF65-F5344CB8AC3E}">
        <p14:creationId xmlns:p14="http://schemas.microsoft.com/office/powerpoint/2010/main" val="1254863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0F7945EC-2F2A-4EFC-9EF3-C8A9AE96CD01}" type="slidenum">
              <a:rPr lang="en-US" altLang="zh-CN"/>
              <a:pPr>
                <a:defRPr/>
              </a:pPr>
              <a:t>‹#›</a:t>
            </a:fld>
            <a:endParaRPr lang="en-US" altLang="zh-CN"/>
          </a:p>
        </p:txBody>
      </p:sp>
    </p:spTree>
    <p:extLst>
      <p:ext uri="{BB962C8B-B14F-4D97-AF65-F5344CB8AC3E}">
        <p14:creationId xmlns:p14="http://schemas.microsoft.com/office/powerpoint/2010/main" val="16785105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1C2F3EE-DDAC-4086-993B-5E98B2842C36}" type="slidenum">
              <a:rPr lang="en-US" altLang="zh-CN"/>
              <a:pPr>
                <a:defRPr/>
              </a:pPr>
              <a:t>‹#›</a:t>
            </a:fld>
            <a:endParaRPr lang="en-US" altLang="zh-CN"/>
          </a:p>
        </p:txBody>
      </p:sp>
    </p:spTree>
    <p:extLst>
      <p:ext uri="{BB962C8B-B14F-4D97-AF65-F5344CB8AC3E}">
        <p14:creationId xmlns:p14="http://schemas.microsoft.com/office/powerpoint/2010/main" val="401854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eaLnBrk="0" hangingPunct="0">
              <a:defRPr/>
            </a:lvl1pPr>
          </a:lstStyle>
          <a:p>
            <a:pPr>
              <a:defRPr/>
            </a:pPr>
            <a:fld id="{42E2B495-52B2-44B0-B954-9320E65E85E8}" type="slidenum">
              <a:rPr lang="en-US" altLang="zh-CN"/>
              <a:pPr>
                <a:defRPr/>
              </a:pPr>
              <a:t>‹#›</a:t>
            </a:fld>
            <a:endParaRPr lang="en-US" altLang="zh-CN"/>
          </a:p>
        </p:txBody>
      </p:sp>
    </p:spTree>
    <p:extLst>
      <p:ext uri="{BB962C8B-B14F-4D97-AF65-F5344CB8AC3E}">
        <p14:creationId xmlns:p14="http://schemas.microsoft.com/office/powerpoint/2010/main" val="1211536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eaLnBrk="0" hangingPunct="0">
              <a:defRPr/>
            </a:lvl1pPr>
          </a:lstStyle>
          <a:p>
            <a:pPr>
              <a:defRPr/>
            </a:pPr>
            <a:fld id="{4820D829-3A4E-470C-BF43-91CE37CC18F4}" type="slidenum">
              <a:rPr lang="en-US" altLang="zh-CN"/>
              <a:pPr>
                <a:defRPr/>
              </a:pPr>
              <a:t>‹#›</a:t>
            </a:fld>
            <a:endParaRPr lang="en-US" altLang="zh-CN"/>
          </a:p>
        </p:txBody>
      </p:sp>
    </p:spTree>
    <p:extLst>
      <p:ext uri="{BB962C8B-B14F-4D97-AF65-F5344CB8AC3E}">
        <p14:creationId xmlns:p14="http://schemas.microsoft.com/office/powerpoint/2010/main" val="31224087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39FD40A-9875-40F4-A6EB-A3C73C33591E}" type="slidenum">
              <a:rPr lang="en-US" altLang="zh-CN"/>
              <a:pPr>
                <a:defRPr/>
              </a:pPr>
              <a:t>‹#›</a:t>
            </a:fld>
            <a:endParaRPr lang="en-US" altLang="zh-CN"/>
          </a:p>
        </p:txBody>
      </p:sp>
    </p:spTree>
    <p:extLst>
      <p:ext uri="{BB962C8B-B14F-4D97-AF65-F5344CB8AC3E}">
        <p14:creationId xmlns:p14="http://schemas.microsoft.com/office/powerpoint/2010/main" val="4066648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50D7559A-1FC9-4413-953D-A00D5A46DE0C}" type="slidenum">
              <a:rPr lang="en-US" altLang="zh-CN"/>
              <a:pPr>
                <a:defRPr/>
              </a:pPr>
              <a:t>‹#›</a:t>
            </a:fld>
            <a:endParaRPr lang="en-US" altLang="zh-CN"/>
          </a:p>
        </p:txBody>
      </p:sp>
    </p:spTree>
    <p:extLst>
      <p:ext uri="{BB962C8B-B14F-4D97-AF65-F5344CB8AC3E}">
        <p14:creationId xmlns:p14="http://schemas.microsoft.com/office/powerpoint/2010/main" val="1221903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A69A834-4D4D-4D09-9206-6639106B0B18}" type="slidenum">
              <a:rPr lang="en-US" altLang="zh-CN"/>
              <a:pPr>
                <a:defRPr/>
              </a:pPr>
              <a:t>‹#›</a:t>
            </a:fld>
            <a:endParaRPr lang="en-US" altLang="zh-CN"/>
          </a:p>
        </p:txBody>
      </p:sp>
    </p:spTree>
    <p:extLst>
      <p:ext uri="{BB962C8B-B14F-4D97-AF65-F5344CB8AC3E}">
        <p14:creationId xmlns:p14="http://schemas.microsoft.com/office/powerpoint/2010/main" val="6947334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FB79A99-1666-4DE2-B888-576F3A966262}" type="slidenum">
              <a:rPr lang="en-US" altLang="zh-CN"/>
              <a:pPr>
                <a:defRPr/>
              </a:pPr>
              <a:t>‹#›</a:t>
            </a:fld>
            <a:endParaRPr lang="en-US" altLang="zh-CN"/>
          </a:p>
        </p:txBody>
      </p:sp>
    </p:spTree>
    <p:extLst>
      <p:ext uri="{BB962C8B-B14F-4D97-AF65-F5344CB8AC3E}">
        <p14:creationId xmlns:p14="http://schemas.microsoft.com/office/powerpoint/2010/main" val="14404641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9486748-ADFA-4B83-A9AE-51AA4176960E}" type="slidenum">
              <a:rPr lang="en-US" altLang="zh-CN"/>
              <a:pPr>
                <a:defRPr/>
              </a:pPr>
              <a:t>‹#›</a:t>
            </a:fld>
            <a:endParaRPr lang="en-US" altLang="zh-CN"/>
          </a:p>
        </p:txBody>
      </p:sp>
    </p:spTree>
    <p:extLst>
      <p:ext uri="{BB962C8B-B14F-4D97-AF65-F5344CB8AC3E}">
        <p14:creationId xmlns:p14="http://schemas.microsoft.com/office/powerpoint/2010/main" val="13628233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F2EB94D-F272-4A63-ABB5-E613761C2F06}" type="slidenum">
              <a:rPr lang="en-US" altLang="zh-CN"/>
              <a:pPr>
                <a:defRPr/>
              </a:pPr>
              <a:t>‹#›</a:t>
            </a:fld>
            <a:endParaRPr lang="en-US" altLang="zh-CN"/>
          </a:p>
        </p:txBody>
      </p:sp>
    </p:spTree>
    <p:extLst>
      <p:ext uri="{BB962C8B-B14F-4D97-AF65-F5344CB8AC3E}">
        <p14:creationId xmlns:p14="http://schemas.microsoft.com/office/powerpoint/2010/main" val="1261876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97B6715-D826-4DAD-9B14-FF48F4CD65BD}" type="slidenum">
              <a:rPr lang="en-US" altLang="zh-CN"/>
              <a:pPr>
                <a:defRPr/>
              </a:pPr>
              <a:t>‹#›</a:t>
            </a:fld>
            <a:endParaRPr lang="en-US" altLang="zh-CN"/>
          </a:p>
        </p:txBody>
      </p:sp>
    </p:spTree>
    <p:extLst>
      <p:ext uri="{BB962C8B-B14F-4D97-AF65-F5344CB8AC3E}">
        <p14:creationId xmlns:p14="http://schemas.microsoft.com/office/powerpoint/2010/main" val="1631178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272E54B6-54A8-4C41-B0B1-E73FEF0D3192}" type="slidenum">
              <a:rPr lang="en-US" altLang="zh-CN"/>
              <a:pPr>
                <a:defRPr/>
              </a:pPr>
              <a:t>‹#›</a:t>
            </a:fld>
            <a:endParaRPr lang="en-US" altLang="zh-CN"/>
          </a:p>
        </p:txBody>
      </p:sp>
    </p:spTree>
    <p:extLst>
      <p:ext uri="{BB962C8B-B14F-4D97-AF65-F5344CB8AC3E}">
        <p14:creationId xmlns:p14="http://schemas.microsoft.com/office/powerpoint/2010/main" val="36433676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6FF9655-16B1-4A54-A1B3-278617C35D6D}" type="slidenum">
              <a:rPr lang="en-US" altLang="zh-CN"/>
              <a:pPr>
                <a:defRPr/>
              </a:pPr>
              <a:t>‹#›</a:t>
            </a:fld>
            <a:endParaRPr lang="en-US" altLang="zh-CN"/>
          </a:p>
        </p:txBody>
      </p:sp>
    </p:spTree>
    <p:extLst>
      <p:ext uri="{BB962C8B-B14F-4D97-AF65-F5344CB8AC3E}">
        <p14:creationId xmlns:p14="http://schemas.microsoft.com/office/powerpoint/2010/main" val="17070620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24581ACA-D448-45F5-9191-2F9AB1155043}" type="slidenum">
              <a:rPr lang="en-US" altLang="zh-CN"/>
              <a:pPr>
                <a:defRPr/>
              </a:pPr>
              <a:t>‹#›</a:t>
            </a:fld>
            <a:endParaRPr lang="en-US" altLang="zh-CN"/>
          </a:p>
        </p:txBody>
      </p:sp>
    </p:spTree>
    <p:extLst>
      <p:ext uri="{BB962C8B-B14F-4D97-AF65-F5344CB8AC3E}">
        <p14:creationId xmlns:p14="http://schemas.microsoft.com/office/powerpoint/2010/main" val="33718705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eaLnBrk="0" hangingPunct="0">
              <a:defRPr/>
            </a:lvl1pPr>
          </a:lstStyle>
          <a:p>
            <a:pPr>
              <a:defRPr/>
            </a:pPr>
            <a:fld id="{3BA1A41D-82DE-44AE-89CA-3484163A94D5}" type="slidenum">
              <a:rPr lang="en-US" altLang="zh-CN"/>
              <a:pPr>
                <a:defRPr/>
              </a:pPr>
              <a:t>‹#›</a:t>
            </a:fld>
            <a:endParaRPr lang="en-US" altLang="zh-CN"/>
          </a:p>
        </p:txBody>
      </p:sp>
    </p:spTree>
    <p:extLst>
      <p:ext uri="{BB962C8B-B14F-4D97-AF65-F5344CB8AC3E}">
        <p14:creationId xmlns:p14="http://schemas.microsoft.com/office/powerpoint/2010/main" val="2696490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eaLnBrk="0" hangingPunct="0">
              <a:defRPr/>
            </a:lvl1pPr>
          </a:lstStyle>
          <a:p>
            <a:pPr>
              <a:defRPr/>
            </a:pPr>
            <a:fld id="{75D97114-5C1B-4C8D-B709-7D6CF3A6ED5C}" type="slidenum">
              <a:rPr lang="en-US" altLang="zh-CN"/>
              <a:pPr>
                <a:defRPr/>
              </a:pPr>
              <a:t>‹#›</a:t>
            </a:fld>
            <a:endParaRPr lang="en-US" altLang="zh-CN"/>
          </a:p>
        </p:txBody>
      </p:sp>
    </p:spTree>
    <p:extLst>
      <p:ext uri="{BB962C8B-B14F-4D97-AF65-F5344CB8AC3E}">
        <p14:creationId xmlns:p14="http://schemas.microsoft.com/office/powerpoint/2010/main" val="7419619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eaLnBrk="0" hangingPunct="0">
              <a:defRPr/>
            </a:lvl1pPr>
          </a:lstStyle>
          <a:p>
            <a:pPr>
              <a:defRPr/>
            </a:pPr>
            <a:fld id="{7108FB7A-E8BF-402F-AD0A-A86A828B6D03}" type="slidenum">
              <a:rPr lang="en-US" altLang="zh-CN"/>
              <a:pPr>
                <a:defRPr/>
              </a:pPr>
              <a:t>‹#›</a:t>
            </a:fld>
            <a:endParaRPr lang="en-US" altLang="zh-CN"/>
          </a:p>
        </p:txBody>
      </p:sp>
    </p:spTree>
    <p:extLst>
      <p:ext uri="{BB962C8B-B14F-4D97-AF65-F5344CB8AC3E}">
        <p14:creationId xmlns:p14="http://schemas.microsoft.com/office/powerpoint/2010/main" val="31791128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3EC6315-BE8C-4196-9A67-2139D446A5A0}" type="slidenum">
              <a:rPr lang="en-US" altLang="zh-CN"/>
              <a:pPr>
                <a:defRPr/>
              </a:pPr>
              <a:t>‹#›</a:t>
            </a:fld>
            <a:endParaRPr lang="en-US" altLang="zh-CN"/>
          </a:p>
        </p:txBody>
      </p:sp>
    </p:spTree>
    <p:extLst>
      <p:ext uri="{BB962C8B-B14F-4D97-AF65-F5344CB8AC3E}">
        <p14:creationId xmlns:p14="http://schemas.microsoft.com/office/powerpoint/2010/main" val="16423025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BF767AC4-6920-47B5-92A4-37F67FAB7055}" type="slidenum">
              <a:rPr lang="en-US" altLang="zh-CN"/>
              <a:pPr>
                <a:defRPr/>
              </a:pPr>
              <a:t>‹#›</a:t>
            </a:fld>
            <a:endParaRPr lang="en-US" altLang="zh-CN"/>
          </a:p>
        </p:txBody>
      </p:sp>
    </p:spTree>
    <p:extLst>
      <p:ext uri="{BB962C8B-B14F-4D97-AF65-F5344CB8AC3E}">
        <p14:creationId xmlns:p14="http://schemas.microsoft.com/office/powerpoint/2010/main" val="16102648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DBC61A1-44E6-43C5-8E9D-9B4BACFA796B}" type="slidenum">
              <a:rPr lang="en-US" altLang="zh-CN"/>
              <a:pPr>
                <a:defRPr/>
              </a:pPr>
              <a:t>‹#›</a:t>
            </a:fld>
            <a:endParaRPr lang="en-US" altLang="zh-CN"/>
          </a:p>
        </p:txBody>
      </p:sp>
    </p:spTree>
    <p:extLst>
      <p:ext uri="{BB962C8B-B14F-4D97-AF65-F5344CB8AC3E}">
        <p14:creationId xmlns:p14="http://schemas.microsoft.com/office/powerpoint/2010/main" val="17943824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D805DCB-85C0-4F12-A74B-C21CAB8A572B}" type="slidenum">
              <a:rPr lang="en-US" altLang="zh-CN"/>
              <a:pPr>
                <a:defRPr/>
              </a:pPr>
              <a:t>‹#›</a:t>
            </a:fld>
            <a:endParaRPr lang="en-US" altLang="zh-CN"/>
          </a:p>
        </p:txBody>
      </p:sp>
    </p:spTree>
    <p:extLst>
      <p:ext uri="{BB962C8B-B14F-4D97-AF65-F5344CB8AC3E}">
        <p14:creationId xmlns:p14="http://schemas.microsoft.com/office/powerpoint/2010/main" val="2808836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6350" y="0"/>
            <a:ext cx="9163050" cy="609600"/>
          </a:xfrm>
          <a:prstGeom prst="rect">
            <a:avLst/>
          </a:prstGeom>
          <a:solidFill>
            <a:srgbClr val="32488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Times New Roman" panose="02020603050405020304" pitchFamily="18" charset="0"/>
                <a:ea typeface="SimSun" panose="02010600030101010101" pitchFamily="2" charset="-122"/>
              </a:defRPr>
            </a:lvl1pPr>
            <a:lvl2pPr marL="742950" indent="-285750">
              <a:defRPr kumimoji="1" sz="2400">
                <a:solidFill>
                  <a:schemeClr val="tx1"/>
                </a:solidFill>
                <a:latin typeface="Times New Roman" panose="02020603050405020304" pitchFamily="18" charset="0"/>
                <a:ea typeface="SimSun" panose="02010600030101010101" pitchFamily="2" charset="-122"/>
              </a:defRPr>
            </a:lvl2pPr>
            <a:lvl3pPr marL="1143000" indent="-228600">
              <a:defRPr kumimoji="1" sz="2400">
                <a:solidFill>
                  <a:schemeClr val="tx1"/>
                </a:solidFill>
                <a:latin typeface="Times New Roman" panose="02020603050405020304" pitchFamily="18" charset="0"/>
                <a:ea typeface="SimSun" panose="02010600030101010101" pitchFamily="2" charset="-122"/>
              </a:defRPr>
            </a:lvl3pPr>
            <a:lvl4pPr marL="1600200" indent="-228600">
              <a:defRPr kumimoji="1" sz="2400">
                <a:solidFill>
                  <a:schemeClr val="tx1"/>
                </a:solidFill>
                <a:latin typeface="Times New Roman" panose="02020603050405020304" pitchFamily="18" charset="0"/>
                <a:ea typeface="SimSun" panose="02010600030101010101" pitchFamily="2" charset="-122"/>
              </a:defRPr>
            </a:lvl4pPr>
            <a:lvl5pPr marL="2057400" indent="-228600">
              <a:defRPr kumimoji="1" sz="24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9pPr>
          </a:lstStyle>
          <a:p>
            <a:pPr algn="ctr"/>
            <a:endParaRPr kumimoji="0" lang="en-US" altLang="en-US" sz="1800">
              <a:solidFill>
                <a:srgbClr val="BBE0E3"/>
              </a:solidFill>
              <a:latin typeface="Arial" panose="020B0604020202020204" pitchFamily="34" charset="0"/>
              <a:ea typeface="MS PGothic" panose="020B0600070205080204" pitchFamily="34" charset="-128"/>
            </a:endParaRPr>
          </a:p>
        </p:txBody>
      </p:sp>
      <p:sp>
        <p:nvSpPr>
          <p:cNvPr id="5" name="Text Box 6"/>
          <p:cNvSpPr txBox="1">
            <a:spLocks noChangeArrowheads="1"/>
          </p:cNvSpPr>
          <p:nvPr/>
        </p:nvSpPr>
        <p:spPr bwMode="auto">
          <a:xfrm>
            <a:off x="365125" y="44450"/>
            <a:ext cx="8001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SimSun" panose="02010600030101010101" pitchFamily="2" charset="-122"/>
              </a:defRPr>
            </a:lvl1pPr>
            <a:lvl2pPr marL="742950" indent="-285750">
              <a:defRPr kumimoji="1" sz="2400">
                <a:solidFill>
                  <a:schemeClr val="tx1"/>
                </a:solidFill>
                <a:latin typeface="Times New Roman" panose="02020603050405020304" pitchFamily="18" charset="0"/>
                <a:ea typeface="SimSun" panose="02010600030101010101" pitchFamily="2" charset="-122"/>
              </a:defRPr>
            </a:lvl2pPr>
            <a:lvl3pPr marL="1143000" indent="-228600">
              <a:defRPr kumimoji="1" sz="2400">
                <a:solidFill>
                  <a:schemeClr val="tx1"/>
                </a:solidFill>
                <a:latin typeface="Times New Roman" panose="02020603050405020304" pitchFamily="18" charset="0"/>
                <a:ea typeface="SimSun" panose="02010600030101010101" pitchFamily="2" charset="-122"/>
              </a:defRPr>
            </a:lvl3pPr>
            <a:lvl4pPr marL="1600200" indent="-228600">
              <a:defRPr kumimoji="1" sz="2400">
                <a:solidFill>
                  <a:schemeClr val="tx1"/>
                </a:solidFill>
                <a:latin typeface="Times New Roman" panose="02020603050405020304" pitchFamily="18" charset="0"/>
                <a:ea typeface="SimSun" panose="02010600030101010101" pitchFamily="2" charset="-122"/>
              </a:defRPr>
            </a:lvl4pPr>
            <a:lvl5pPr marL="2057400" indent="-228600">
              <a:defRPr kumimoji="1" sz="24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9pPr>
          </a:lstStyle>
          <a:p>
            <a:pPr eaLnBrk="1" hangingPunct="1">
              <a:spcBef>
                <a:spcPct val="50000"/>
              </a:spcBef>
            </a:pPr>
            <a:r>
              <a:rPr kumimoji="0" lang="en-US" altLang="en-US" sz="2100">
                <a:solidFill>
                  <a:srgbClr val="FFFFFF"/>
                </a:solidFill>
                <a:latin typeface="Arial" panose="020B0604020202020204" pitchFamily="34" charset="0"/>
                <a:ea typeface="MS PGothic" panose="020B0600070205080204" pitchFamily="34" charset="-128"/>
              </a:rPr>
              <a:t>Chapter 10 Lecture</a:t>
            </a:r>
          </a:p>
        </p:txBody>
      </p:sp>
      <p:pic>
        <p:nvPicPr>
          <p:cNvPr id="6" name="Picture 6" descr="YOUN2785_10_thumbnail.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50" y="603250"/>
            <a:ext cx="5319713"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65126" y="3124200"/>
            <a:ext cx="6569075" cy="461665"/>
          </a:xfrm>
          <a:extLst>
            <a:ext uri="{909E8E84-426E-40dd-AFC4-6F175D3DCCD1}"/>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6" y="4860925"/>
            <a:ext cx="6569075" cy="323165"/>
          </a:xfrm>
        </p:spPr>
        <p:txBody>
          <a:bodyPr>
            <a:spAutoFit/>
          </a:bodyPr>
          <a:lstStyle>
            <a:lvl1pPr marL="0" indent="0">
              <a:buFontTx/>
              <a:buNone/>
              <a:defRPr sz="1500" baseline="0"/>
            </a:lvl1pPr>
          </a:lstStyle>
          <a:p>
            <a:pPr lvl="0"/>
            <a:endParaRPr lang="en-US" noProof="0" dirty="0"/>
          </a:p>
        </p:txBody>
      </p:sp>
      <p:sp>
        <p:nvSpPr>
          <p:cNvPr id="7" name="Rectangle 17"/>
          <p:cNvSpPr>
            <a:spLocks noGrp="1" noChangeArrowheads="1"/>
          </p:cNvSpPr>
          <p:nvPr>
            <p:ph type="ftr" sz="quarter" idx="10"/>
          </p:nvPr>
        </p:nvSpPr>
        <p:spPr/>
        <p:txBody>
          <a:bodyPr/>
          <a:lstStyle>
            <a:lvl1pPr>
              <a:defRPr kumimoji="1" dirty="0" smtClean="0">
                <a:latin typeface="Times New Roman" panose="02020603050405020304" pitchFamily="18" charset="0"/>
                <a:ea typeface="SimSun" panose="02010600030101010101" pitchFamily="2" charset="-122"/>
              </a:defRPr>
            </a:lvl1pPr>
          </a:lstStyle>
          <a:p>
            <a:pPr>
              <a:defRPr/>
            </a:pPr>
            <a:r>
              <a:rPr lang="en-GB"/>
              <a:t>© 2016 Pearson Education, Inc.</a:t>
            </a:r>
          </a:p>
        </p:txBody>
      </p:sp>
    </p:spTree>
    <p:extLst>
      <p:ext uri="{BB962C8B-B14F-4D97-AF65-F5344CB8AC3E}">
        <p14:creationId xmlns:p14="http://schemas.microsoft.com/office/powerpoint/2010/main" val="25725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16709FEA-2858-4AF5-B852-4A832E44626E}" type="slidenum">
              <a:rPr lang="en-US" altLang="zh-CN"/>
              <a:pPr>
                <a:defRPr/>
              </a:pPr>
              <a:t>‹#›</a:t>
            </a:fld>
            <a:endParaRPr lang="en-US" altLang="zh-CN"/>
          </a:p>
        </p:txBody>
      </p:sp>
    </p:spTree>
    <p:extLst>
      <p:ext uri="{BB962C8B-B14F-4D97-AF65-F5344CB8AC3E}">
        <p14:creationId xmlns:p14="http://schemas.microsoft.com/office/powerpoint/2010/main" val="38460272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600075" indent="-257175">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kumimoji="1" dirty="0" smtClean="0">
                <a:latin typeface="Times New Roman" panose="02020603050405020304" pitchFamily="18" charset="0"/>
                <a:ea typeface="SimSun" panose="02010600030101010101" pitchFamily="2" charset="-122"/>
              </a:defRPr>
            </a:lvl1pPr>
          </a:lstStyle>
          <a:p>
            <a:pPr>
              <a:defRPr/>
            </a:pPr>
            <a:r>
              <a:rPr lang="en-GB"/>
              <a:t>© 2016 Pearson Education, Inc.</a:t>
            </a:r>
          </a:p>
        </p:txBody>
      </p:sp>
    </p:spTree>
    <p:extLst>
      <p:ext uri="{BB962C8B-B14F-4D97-AF65-F5344CB8AC3E}">
        <p14:creationId xmlns:p14="http://schemas.microsoft.com/office/powerpoint/2010/main" val="27881321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5"/>
            <a:ext cx="4038600" cy="5106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5"/>
            <a:ext cx="4038600" cy="51069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kumimoji="1" dirty="0" smtClean="0">
                <a:latin typeface="Times New Roman" panose="02020603050405020304" pitchFamily="18" charset="0"/>
                <a:ea typeface="SimSun" panose="02010600030101010101" pitchFamily="2" charset="-122"/>
              </a:defRPr>
            </a:lvl1pPr>
          </a:lstStyle>
          <a:p>
            <a:pPr>
              <a:defRPr/>
            </a:pPr>
            <a:r>
              <a:rPr lang="en-GB"/>
              <a:t>© 2016 Pearson Education, Inc.</a:t>
            </a:r>
          </a:p>
        </p:txBody>
      </p:sp>
    </p:spTree>
    <p:extLst>
      <p:ext uri="{BB962C8B-B14F-4D97-AF65-F5344CB8AC3E}">
        <p14:creationId xmlns:p14="http://schemas.microsoft.com/office/powerpoint/2010/main" val="4172910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61665"/>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2"/>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2"/>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51821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DE81638-06DE-47C6-BE89-F6E1C3EF5471}" type="slidenum">
              <a:rPr lang="en-US" altLang="zh-CN"/>
              <a:pPr>
                <a:defRPr/>
              </a:pPr>
              <a:t>‹#›</a:t>
            </a:fld>
            <a:endParaRPr lang="en-US" altLang="zh-CN"/>
          </a:p>
        </p:txBody>
      </p:sp>
    </p:spTree>
    <p:extLst>
      <p:ext uri="{BB962C8B-B14F-4D97-AF65-F5344CB8AC3E}">
        <p14:creationId xmlns:p14="http://schemas.microsoft.com/office/powerpoint/2010/main" val="21971425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CD85C4B-1C56-41B6-987E-16E3BB98FBFD}" type="slidenum">
              <a:rPr lang="en-US" altLang="zh-CN"/>
              <a:pPr>
                <a:defRPr/>
              </a:pPr>
              <a:t>‹#›</a:t>
            </a:fld>
            <a:endParaRPr lang="en-US" altLang="zh-CN"/>
          </a:p>
        </p:txBody>
      </p:sp>
    </p:spTree>
    <p:extLst>
      <p:ext uri="{BB962C8B-B14F-4D97-AF65-F5344CB8AC3E}">
        <p14:creationId xmlns:p14="http://schemas.microsoft.com/office/powerpoint/2010/main" val="23513920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55885FB-22FB-43F4-BDD8-09C2F4A2A291}" type="slidenum">
              <a:rPr lang="en-US" altLang="zh-CN"/>
              <a:pPr>
                <a:defRPr/>
              </a:pPr>
              <a:t>‹#›</a:t>
            </a:fld>
            <a:endParaRPr lang="en-US" altLang="zh-CN"/>
          </a:p>
        </p:txBody>
      </p:sp>
    </p:spTree>
    <p:extLst>
      <p:ext uri="{BB962C8B-B14F-4D97-AF65-F5344CB8AC3E}">
        <p14:creationId xmlns:p14="http://schemas.microsoft.com/office/powerpoint/2010/main" val="25842163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929352F8-C446-4906-BBF6-42DD880FB8BF}" type="slidenum">
              <a:rPr lang="en-US" altLang="zh-CN"/>
              <a:pPr>
                <a:defRPr/>
              </a:pPr>
              <a:t>‹#›</a:t>
            </a:fld>
            <a:endParaRPr lang="en-US" altLang="zh-CN"/>
          </a:p>
        </p:txBody>
      </p:sp>
    </p:spTree>
    <p:extLst>
      <p:ext uri="{BB962C8B-B14F-4D97-AF65-F5344CB8AC3E}">
        <p14:creationId xmlns:p14="http://schemas.microsoft.com/office/powerpoint/2010/main" val="25958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eaLnBrk="0" hangingPunct="0">
              <a:defRPr/>
            </a:lvl1pPr>
          </a:lstStyle>
          <a:p>
            <a:pPr>
              <a:defRPr/>
            </a:pPr>
            <a:fld id="{39B95877-3A58-4639-AB55-CC40EDD641DF}" type="slidenum">
              <a:rPr lang="en-US" altLang="zh-CN"/>
              <a:pPr>
                <a:defRPr/>
              </a:pPr>
              <a:t>‹#›</a:t>
            </a:fld>
            <a:endParaRPr lang="en-US" altLang="zh-CN"/>
          </a:p>
        </p:txBody>
      </p:sp>
    </p:spTree>
    <p:extLst>
      <p:ext uri="{BB962C8B-B14F-4D97-AF65-F5344CB8AC3E}">
        <p14:creationId xmlns:p14="http://schemas.microsoft.com/office/powerpoint/2010/main" val="33243255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eaLnBrk="0" hangingPunct="0">
              <a:defRPr/>
            </a:lvl1pPr>
          </a:lstStyle>
          <a:p>
            <a:pPr>
              <a:defRPr/>
            </a:pPr>
            <a:fld id="{9D0DA017-2E3F-4FC3-88D4-9287C919E144}" type="slidenum">
              <a:rPr lang="en-US" altLang="zh-CN"/>
              <a:pPr>
                <a:defRPr/>
              </a:pPr>
              <a:t>‹#›</a:t>
            </a:fld>
            <a:endParaRPr lang="en-US" altLang="zh-CN"/>
          </a:p>
        </p:txBody>
      </p:sp>
    </p:spTree>
    <p:extLst>
      <p:ext uri="{BB962C8B-B14F-4D97-AF65-F5344CB8AC3E}">
        <p14:creationId xmlns:p14="http://schemas.microsoft.com/office/powerpoint/2010/main" val="32391495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eaLnBrk="0" hangingPunct="0">
              <a:defRPr/>
            </a:lvl1pPr>
          </a:lstStyle>
          <a:p>
            <a:pPr>
              <a:defRPr/>
            </a:pPr>
            <a:fld id="{C63C6EA9-E683-484B-AD3F-3A519E1BF5C8}" type="slidenum">
              <a:rPr lang="en-US" altLang="zh-CN"/>
              <a:pPr>
                <a:defRPr/>
              </a:pPr>
              <a:t>‹#›</a:t>
            </a:fld>
            <a:endParaRPr lang="en-US" altLang="zh-CN"/>
          </a:p>
        </p:txBody>
      </p:sp>
    </p:spTree>
    <p:extLst>
      <p:ext uri="{BB962C8B-B14F-4D97-AF65-F5344CB8AC3E}">
        <p14:creationId xmlns:p14="http://schemas.microsoft.com/office/powerpoint/2010/main" val="4129882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A951585-DC54-45D9-AB73-D77E0AAB8E2D}" type="slidenum">
              <a:rPr lang="en-US" altLang="zh-CN"/>
              <a:pPr>
                <a:defRPr/>
              </a:pPr>
              <a:t>‹#›</a:t>
            </a:fld>
            <a:endParaRPr lang="en-US" altLang="zh-CN"/>
          </a:p>
        </p:txBody>
      </p:sp>
    </p:spTree>
    <p:extLst>
      <p:ext uri="{BB962C8B-B14F-4D97-AF65-F5344CB8AC3E}">
        <p14:creationId xmlns:p14="http://schemas.microsoft.com/office/powerpoint/2010/main" val="20513947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B9F9CCB0-0539-4408-89D1-2AA1FD4BA115}" type="slidenum">
              <a:rPr lang="en-US" altLang="zh-CN"/>
              <a:pPr>
                <a:defRPr/>
              </a:pPr>
              <a:t>‹#›</a:t>
            </a:fld>
            <a:endParaRPr lang="en-US" altLang="zh-CN"/>
          </a:p>
        </p:txBody>
      </p:sp>
    </p:spTree>
    <p:extLst>
      <p:ext uri="{BB962C8B-B14F-4D97-AF65-F5344CB8AC3E}">
        <p14:creationId xmlns:p14="http://schemas.microsoft.com/office/powerpoint/2010/main" val="2928300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DCD0CA2-3B97-42D1-B17F-8CA6AD366E1E}" type="slidenum">
              <a:rPr lang="en-US" altLang="zh-CN"/>
              <a:pPr>
                <a:defRPr/>
              </a:pPr>
              <a:t>‹#›</a:t>
            </a:fld>
            <a:endParaRPr lang="en-US" altLang="zh-CN"/>
          </a:p>
        </p:txBody>
      </p:sp>
    </p:spTree>
    <p:extLst>
      <p:ext uri="{BB962C8B-B14F-4D97-AF65-F5344CB8AC3E}">
        <p14:creationId xmlns:p14="http://schemas.microsoft.com/office/powerpoint/2010/main" val="1828006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77F57A-CFA7-4F45-A38F-7168D3930883}" type="slidenum">
              <a:rPr lang="en-US" altLang="zh-CN"/>
              <a:pPr>
                <a:defRPr/>
              </a:pPr>
              <a:t>‹#›</a:t>
            </a:fld>
            <a:endParaRPr lang="en-US" altLang="zh-CN"/>
          </a:p>
        </p:txBody>
      </p:sp>
    </p:spTree>
    <p:extLst>
      <p:ext uri="{BB962C8B-B14F-4D97-AF65-F5344CB8AC3E}">
        <p14:creationId xmlns:p14="http://schemas.microsoft.com/office/powerpoint/2010/main" val="41583081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597CA74-7201-43A3-A2E3-A502E2071203}" type="slidenum">
              <a:rPr lang="en-US" altLang="zh-CN"/>
              <a:pPr>
                <a:defRPr/>
              </a:pPr>
              <a:t>‹#›</a:t>
            </a:fld>
            <a:endParaRPr lang="en-US" altLang="zh-CN"/>
          </a:p>
        </p:txBody>
      </p:sp>
    </p:spTree>
    <p:extLst>
      <p:ext uri="{BB962C8B-B14F-4D97-AF65-F5344CB8AC3E}">
        <p14:creationId xmlns:p14="http://schemas.microsoft.com/office/powerpoint/2010/main" val="714836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B6C6403-7AF5-4EFF-84D7-489D83B2C966}" type="slidenum">
              <a:rPr lang="en-US" altLang="zh-CN"/>
              <a:pPr>
                <a:defRPr/>
              </a:pPr>
              <a:t>‹#›</a:t>
            </a:fld>
            <a:endParaRPr lang="en-US" altLang="zh-CN"/>
          </a:p>
        </p:txBody>
      </p:sp>
    </p:spTree>
    <p:extLst>
      <p:ext uri="{BB962C8B-B14F-4D97-AF65-F5344CB8AC3E}">
        <p14:creationId xmlns:p14="http://schemas.microsoft.com/office/powerpoint/2010/main" val="20401639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8849EC4-BBC6-4659-A093-6BBD2FDF42F1}" type="slidenum">
              <a:rPr lang="en-US" altLang="zh-CN"/>
              <a:pPr>
                <a:defRPr/>
              </a:pPr>
              <a:t>‹#›</a:t>
            </a:fld>
            <a:endParaRPr lang="en-US" altLang="zh-CN"/>
          </a:p>
        </p:txBody>
      </p:sp>
    </p:spTree>
    <p:extLst>
      <p:ext uri="{BB962C8B-B14F-4D97-AF65-F5344CB8AC3E}">
        <p14:creationId xmlns:p14="http://schemas.microsoft.com/office/powerpoint/2010/main" val="16744764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C8B804D-763B-473F-BDAE-C09B00BBAE25}" type="slidenum">
              <a:rPr lang="en-US" altLang="zh-CN"/>
              <a:pPr>
                <a:defRPr/>
              </a:pPr>
              <a:t>‹#›</a:t>
            </a:fld>
            <a:endParaRPr lang="en-US" altLang="zh-CN"/>
          </a:p>
        </p:txBody>
      </p:sp>
    </p:spTree>
    <p:extLst>
      <p:ext uri="{BB962C8B-B14F-4D97-AF65-F5344CB8AC3E}">
        <p14:creationId xmlns:p14="http://schemas.microsoft.com/office/powerpoint/2010/main" val="40523320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0F06A07-0400-45ED-842A-69A9085639E3}" type="slidenum">
              <a:rPr lang="en-US" altLang="zh-CN"/>
              <a:pPr>
                <a:defRPr/>
              </a:pPr>
              <a:t>‹#›</a:t>
            </a:fld>
            <a:endParaRPr lang="en-US" altLang="zh-CN"/>
          </a:p>
        </p:txBody>
      </p:sp>
    </p:spTree>
    <p:extLst>
      <p:ext uri="{BB962C8B-B14F-4D97-AF65-F5344CB8AC3E}">
        <p14:creationId xmlns:p14="http://schemas.microsoft.com/office/powerpoint/2010/main" val="9982511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eaLnBrk="0" hangingPunct="0">
              <a:defRPr/>
            </a:lvl1pPr>
          </a:lstStyle>
          <a:p>
            <a:pPr>
              <a:defRPr/>
            </a:pPr>
            <a:fld id="{0F04441B-1C26-42E5-A0C4-B355429B0417}" type="slidenum">
              <a:rPr lang="en-US" altLang="zh-CN"/>
              <a:pPr>
                <a:defRPr/>
              </a:pPr>
              <a:t>‹#›</a:t>
            </a:fld>
            <a:endParaRPr lang="en-US" altLang="zh-CN"/>
          </a:p>
        </p:txBody>
      </p:sp>
    </p:spTree>
    <p:extLst>
      <p:ext uri="{BB962C8B-B14F-4D97-AF65-F5344CB8AC3E}">
        <p14:creationId xmlns:p14="http://schemas.microsoft.com/office/powerpoint/2010/main" val="29180720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eaLnBrk="0" hangingPunct="0">
              <a:defRPr/>
            </a:lvl1pPr>
          </a:lstStyle>
          <a:p>
            <a:pPr>
              <a:defRPr/>
            </a:pPr>
            <a:fld id="{7C6EBD94-7B91-416F-A91A-71BE837F9394}" type="slidenum">
              <a:rPr lang="en-US" altLang="zh-CN"/>
              <a:pPr>
                <a:defRPr/>
              </a:pPr>
              <a:t>‹#›</a:t>
            </a:fld>
            <a:endParaRPr lang="en-US" altLang="zh-CN"/>
          </a:p>
        </p:txBody>
      </p:sp>
    </p:spTree>
    <p:extLst>
      <p:ext uri="{BB962C8B-B14F-4D97-AF65-F5344CB8AC3E}">
        <p14:creationId xmlns:p14="http://schemas.microsoft.com/office/powerpoint/2010/main" val="3896030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1F9F2DE-A3F6-4DEC-8777-53F8E1991BB9}" type="slidenum">
              <a:rPr lang="en-US" altLang="zh-CN"/>
              <a:pPr>
                <a:defRPr/>
              </a:pPr>
              <a:t>‹#›</a:t>
            </a:fld>
            <a:endParaRPr lang="en-US" altLang="zh-CN"/>
          </a:p>
        </p:txBody>
      </p:sp>
    </p:spTree>
    <p:extLst>
      <p:ext uri="{BB962C8B-B14F-4D97-AF65-F5344CB8AC3E}">
        <p14:creationId xmlns:p14="http://schemas.microsoft.com/office/powerpoint/2010/main" val="33682100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eaLnBrk="0" hangingPunct="0">
              <a:defRPr/>
            </a:lvl1pPr>
          </a:lstStyle>
          <a:p>
            <a:pPr>
              <a:defRPr/>
            </a:pPr>
            <a:fld id="{68512126-6638-4D22-875D-AA63C02B880D}" type="slidenum">
              <a:rPr lang="en-US" altLang="zh-CN"/>
              <a:pPr>
                <a:defRPr/>
              </a:pPr>
              <a:t>‹#›</a:t>
            </a:fld>
            <a:endParaRPr lang="en-US" altLang="zh-CN"/>
          </a:p>
        </p:txBody>
      </p:sp>
    </p:spTree>
    <p:extLst>
      <p:ext uri="{BB962C8B-B14F-4D97-AF65-F5344CB8AC3E}">
        <p14:creationId xmlns:p14="http://schemas.microsoft.com/office/powerpoint/2010/main" val="20285431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2536280C-8CE6-4838-9F8B-42139C0B4E00}" type="slidenum">
              <a:rPr lang="en-US" altLang="zh-CN"/>
              <a:pPr>
                <a:defRPr/>
              </a:pPr>
              <a:t>‹#›</a:t>
            </a:fld>
            <a:endParaRPr lang="en-US" altLang="zh-CN"/>
          </a:p>
        </p:txBody>
      </p:sp>
    </p:spTree>
    <p:extLst>
      <p:ext uri="{BB962C8B-B14F-4D97-AF65-F5344CB8AC3E}">
        <p14:creationId xmlns:p14="http://schemas.microsoft.com/office/powerpoint/2010/main" val="27023962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C34BBFA-F496-4ED8-8D6A-D236E26E1505}" type="slidenum">
              <a:rPr lang="en-US" altLang="zh-CN"/>
              <a:pPr>
                <a:defRPr/>
              </a:pPr>
              <a:t>‹#›</a:t>
            </a:fld>
            <a:endParaRPr lang="en-US" altLang="zh-CN"/>
          </a:p>
        </p:txBody>
      </p:sp>
    </p:spTree>
    <p:extLst>
      <p:ext uri="{BB962C8B-B14F-4D97-AF65-F5344CB8AC3E}">
        <p14:creationId xmlns:p14="http://schemas.microsoft.com/office/powerpoint/2010/main" val="36479353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F68E936-C90D-42B7-B414-878E4E3958FC}" type="slidenum">
              <a:rPr lang="en-US" altLang="zh-CN"/>
              <a:pPr>
                <a:defRPr/>
              </a:pPr>
              <a:t>‹#›</a:t>
            </a:fld>
            <a:endParaRPr lang="en-US" altLang="zh-CN"/>
          </a:p>
        </p:txBody>
      </p:sp>
    </p:spTree>
    <p:extLst>
      <p:ext uri="{BB962C8B-B14F-4D97-AF65-F5344CB8AC3E}">
        <p14:creationId xmlns:p14="http://schemas.microsoft.com/office/powerpoint/2010/main" val="9358121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BD85247-0A6B-42A6-830B-4B99A13F8A53}" type="slidenum">
              <a:rPr lang="en-US" altLang="zh-CN"/>
              <a:pPr>
                <a:defRPr/>
              </a:pPr>
              <a:t>‹#›</a:t>
            </a:fld>
            <a:endParaRPr lang="en-US" altLang="zh-CN"/>
          </a:p>
        </p:txBody>
      </p:sp>
    </p:spTree>
    <p:extLst>
      <p:ext uri="{BB962C8B-B14F-4D97-AF65-F5344CB8AC3E}">
        <p14:creationId xmlns:p14="http://schemas.microsoft.com/office/powerpoint/2010/main" val="31360385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60A34B4-6936-4B3A-86FE-6DB6218B2C54}" type="slidenum">
              <a:rPr lang="en-US" altLang="zh-CN"/>
              <a:pPr>
                <a:defRPr/>
              </a:pPr>
              <a:t>‹#›</a:t>
            </a:fld>
            <a:endParaRPr lang="en-US" altLang="zh-CN"/>
          </a:p>
        </p:txBody>
      </p:sp>
    </p:spTree>
    <p:extLst>
      <p:ext uri="{BB962C8B-B14F-4D97-AF65-F5344CB8AC3E}">
        <p14:creationId xmlns:p14="http://schemas.microsoft.com/office/powerpoint/2010/main" val="12425809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1E0F455-7D35-490A-9350-6BC10F5D5B98}" type="slidenum">
              <a:rPr lang="en-US" altLang="zh-CN"/>
              <a:pPr>
                <a:defRPr/>
              </a:pPr>
              <a:t>‹#›</a:t>
            </a:fld>
            <a:endParaRPr lang="en-US" altLang="zh-CN"/>
          </a:p>
        </p:txBody>
      </p:sp>
    </p:spTree>
    <p:extLst>
      <p:ext uri="{BB962C8B-B14F-4D97-AF65-F5344CB8AC3E}">
        <p14:creationId xmlns:p14="http://schemas.microsoft.com/office/powerpoint/2010/main" val="9097587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B31A3A4-086A-4CCA-8623-61FA59F70478}" type="slidenum">
              <a:rPr lang="en-US" altLang="zh-CN"/>
              <a:pPr>
                <a:defRPr/>
              </a:pPr>
              <a:t>‹#›</a:t>
            </a:fld>
            <a:endParaRPr lang="en-US" altLang="zh-CN"/>
          </a:p>
        </p:txBody>
      </p:sp>
    </p:spTree>
    <p:extLst>
      <p:ext uri="{BB962C8B-B14F-4D97-AF65-F5344CB8AC3E}">
        <p14:creationId xmlns:p14="http://schemas.microsoft.com/office/powerpoint/2010/main" val="29544235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D4AC8F0-2675-4377-8CA9-F7098E38772E}" type="slidenum">
              <a:rPr lang="en-US" altLang="zh-CN"/>
              <a:pPr>
                <a:defRPr/>
              </a:pPr>
              <a:t>‹#›</a:t>
            </a:fld>
            <a:endParaRPr lang="en-US" altLang="zh-CN"/>
          </a:p>
        </p:txBody>
      </p:sp>
    </p:spTree>
    <p:extLst>
      <p:ext uri="{BB962C8B-B14F-4D97-AF65-F5344CB8AC3E}">
        <p14:creationId xmlns:p14="http://schemas.microsoft.com/office/powerpoint/2010/main" val="27539837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ltLang="zh-CN"/>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eaLnBrk="0" hangingPunct="0">
              <a:defRPr/>
            </a:lvl1pPr>
          </a:lstStyle>
          <a:p>
            <a:pPr>
              <a:defRPr/>
            </a:pPr>
            <a:fld id="{CAA25BFC-6F7E-4DFC-9E36-A78852700975}" type="slidenum">
              <a:rPr lang="en-US" altLang="zh-CN"/>
              <a:pPr>
                <a:defRPr/>
              </a:pPr>
              <a:t>‹#›</a:t>
            </a:fld>
            <a:endParaRPr lang="en-US" altLang="zh-CN"/>
          </a:p>
        </p:txBody>
      </p:sp>
    </p:spTree>
    <p:extLst>
      <p:ext uri="{BB962C8B-B14F-4D97-AF65-F5344CB8AC3E}">
        <p14:creationId xmlns:p14="http://schemas.microsoft.com/office/powerpoint/2010/main" val="1622915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2.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3.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5" Type="http://schemas.openxmlformats.org/officeDocument/2006/relationships/theme" Target="../theme/theme14.xml"/><Relationship Id="rId4" Type="http://schemas.openxmlformats.org/officeDocument/2006/relationships/slideLayout" Target="../slideLayouts/slideLayout120.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5" Type="http://schemas.openxmlformats.org/officeDocument/2006/relationships/theme" Target="../theme/theme15.xml"/><Relationship Id="rId4" Type="http://schemas.openxmlformats.org/officeDocument/2006/relationships/slideLayout" Target="../slideLayouts/slideLayout12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image" Target="../media/image2.png"/><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theme" Target="../theme/theme20.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21.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2.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3.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17.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theme" Target="../theme/theme24.xml"/><Relationship Id="rId5" Type="http://schemas.openxmlformats.org/officeDocument/2006/relationships/slideLayout" Target="../slideLayouts/slideLayout219.xml"/><Relationship Id="rId4"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theme" Target="../theme/theme5.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theme" Target="../theme/theme9.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宋体"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0C8B8FF-E012-40D2-89C6-7D1897539211}"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930" r:id="rId1"/>
    <p:sldLayoutId id="2147484931" r:id="rId2"/>
    <p:sldLayoutId id="2147484932" r:id="rId3"/>
    <p:sldLayoutId id="2147484933" r:id="rId4"/>
    <p:sldLayoutId id="2147484934" r:id="rId5"/>
    <p:sldLayoutId id="2147484935" r:id="rId6"/>
    <p:sldLayoutId id="2147484936" r:id="rId7"/>
    <p:sldLayoutId id="2147484937" r:id="rId8"/>
    <p:sldLayoutId id="2147484938" r:id="rId9"/>
    <p:sldLayoutId id="2147484939" r:id="rId10"/>
    <p:sldLayoutId id="2147484940" r:id="rId11"/>
  </p:sldLayoutIdLst>
  <p:txStyles>
    <p:titleStyle>
      <a:lvl1pPr algn="ctr" rtl="0" eaLnBrk="0" fontAlgn="base" hangingPunct="0">
        <a:spcBef>
          <a:spcPct val="0"/>
        </a:spcBef>
        <a:spcAft>
          <a:spcPct val="0"/>
        </a:spcAft>
        <a:defRPr kumimoji="1" sz="4400">
          <a:solidFill>
            <a:schemeClr val="tx2"/>
          </a:solidFill>
          <a:latin typeface="+mj-lt"/>
          <a:ea typeface="SimSun" pitchFamily="2" charset="-122"/>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SimSun" pitchFamily="2" charset="-122"/>
        </a:defRPr>
      </a:lvl2pPr>
      <a:lvl3pPr marL="1143000" indent="-228600" algn="l" rtl="0" eaLnBrk="0" fontAlgn="base" hangingPunct="0">
        <a:spcBef>
          <a:spcPct val="20000"/>
        </a:spcBef>
        <a:spcAft>
          <a:spcPct val="0"/>
        </a:spcAft>
        <a:buChar char="•"/>
        <a:defRPr kumimoji="1" sz="2400">
          <a:solidFill>
            <a:schemeClr val="tx1"/>
          </a:solidFill>
          <a:latin typeface="+mn-lt"/>
          <a:ea typeface="SimSun" pitchFamily="2" charset="-122"/>
        </a:defRPr>
      </a:lvl3pPr>
      <a:lvl4pPr marL="1600200" indent="-228600" algn="l" rtl="0" eaLnBrk="0" fontAlgn="base" hangingPunct="0">
        <a:spcBef>
          <a:spcPct val="20000"/>
        </a:spcBef>
        <a:spcAft>
          <a:spcPct val="0"/>
        </a:spcAft>
        <a:buChar char="–"/>
        <a:defRPr kumimoji="1" sz="2000">
          <a:solidFill>
            <a:schemeClr val="tx1"/>
          </a:solidFill>
          <a:latin typeface="+mn-lt"/>
          <a:ea typeface="SimSun" pitchFamily="2" charset="-122"/>
        </a:defRPr>
      </a:lvl4pPr>
      <a:lvl5pPr marL="2057400" indent="-228600" algn="l" rtl="0" eaLnBrk="0" fontAlgn="base" hangingPunct="0">
        <a:spcBef>
          <a:spcPct val="20000"/>
        </a:spcBef>
        <a:spcAft>
          <a:spcPct val="0"/>
        </a:spcAft>
        <a:buChar char="»"/>
        <a:defRPr kumimoji="1" sz="2000">
          <a:solidFill>
            <a:schemeClr val="tx1"/>
          </a:solidFill>
          <a:latin typeface="+mn-lt"/>
          <a:ea typeface="SimSun" pitchFamily="2" charset="-122"/>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宋体"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8568562-09DA-4685-B25A-05EAACEB9DF3}"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Lst>
  <p:txStyles>
    <p:titleStyle>
      <a:lvl1pPr algn="ctr" rtl="0" eaLnBrk="0" fontAlgn="base" hangingPunct="0">
        <a:spcBef>
          <a:spcPct val="0"/>
        </a:spcBef>
        <a:spcAft>
          <a:spcPct val="0"/>
        </a:spcAft>
        <a:defRPr kumimoji="1" sz="4400">
          <a:solidFill>
            <a:schemeClr val="tx2"/>
          </a:solidFill>
          <a:latin typeface="+mj-lt"/>
          <a:ea typeface="SimSun" pitchFamily="2" charset="-122"/>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SimSun" pitchFamily="2" charset="-122"/>
        </a:defRPr>
      </a:lvl2pPr>
      <a:lvl3pPr marL="1143000" indent="-228600" algn="l" rtl="0" eaLnBrk="0" fontAlgn="base" hangingPunct="0">
        <a:spcBef>
          <a:spcPct val="20000"/>
        </a:spcBef>
        <a:spcAft>
          <a:spcPct val="0"/>
        </a:spcAft>
        <a:buChar char="•"/>
        <a:defRPr kumimoji="1" sz="2400">
          <a:solidFill>
            <a:schemeClr val="tx1"/>
          </a:solidFill>
          <a:latin typeface="+mn-lt"/>
          <a:ea typeface="SimSun" pitchFamily="2" charset="-122"/>
        </a:defRPr>
      </a:lvl3pPr>
      <a:lvl4pPr marL="1600200" indent="-228600" algn="l" rtl="0" eaLnBrk="0" fontAlgn="base" hangingPunct="0">
        <a:spcBef>
          <a:spcPct val="20000"/>
        </a:spcBef>
        <a:spcAft>
          <a:spcPct val="0"/>
        </a:spcAft>
        <a:buChar char="–"/>
        <a:defRPr kumimoji="1" sz="2000">
          <a:solidFill>
            <a:schemeClr val="tx1"/>
          </a:solidFill>
          <a:latin typeface="+mn-lt"/>
          <a:ea typeface="SimSun" pitchFamily="2" charset="-122"/>
        </a:defRPr>
      </a:lvl4pPr>
      <a:lvl5pPr marL="2057400" indent="-228600" algn="l" rtl="0" eaLnBrk="0" fontAlgn="base" hangingPunct="0">
        <a:spcBef>
          <a:spcPct val="20000"/>
        </a:spcBef>
        <a:spcAft>
          <a:spcPct val="0"/>
        </a:spcAft>
        <a:buChar char="»"/>
        <a:defRPr kumimoji="1" sz="2000">
          <a:solidFill>
            <a:schemeClr val="tx1"/>
          </a:solidFill>
          <a:latin typeface="+mn-lt"/>
          <a:ea typeface="SimSun" pitchFamily="2" charset="-122"/>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宋体"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FD6A3D3-9D09-4EA9-B8E6-B45FB4462373}"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099" r:id="rId1"/>
    <p:sldLayoutId id="2147485100" r:id="rId2"/>
    <p:sldLayoutId id="2147485101" r:id="rId3"/>
    <p:sldLayoutId id="2147485102" r:id="rId4"/>
    <p:sldLayoutId id="2147485103" r:id="rId5"/>
    <p:sldLayoutId id="2147485104" r:id="rId6"/>
    <p:sldLayoutId id="2147485105" r:id="rId7"/>
    <p:sldLayoutId id="2147485106" r:id="rId8"/>
    <p:sldLayoutId id="2147485107" r:id="rId9"/>
    <p:sldLayoutId id="2147485108" r:id="rId10"/>
    <p:sldLayoutId id="2147485109" r:id="rId11"/>
  </p:sldLayoutIdLst>
  <p:txStyles>
    <p:titleStyle>
      <a:lvl1pPr algn="ctr" rtl="0" eaLnBrk="0" fontAlgn="base" hangingPunct="0">
        <a:spcBef>
          <a:spcPct val="0"/>
        </a:spcBef>
        <a:spcAft>
          <a:spcPct val="0"/>
        </a:spcAft>
        <a:defRPr kumimoji="1" sz="4400">
          <a:solidFill>
            <a:schemeClr val="tx2"/>
          </a:solidFill>
          <a:latin typeface="+mj-lt"/>
          <a:ea typeface="SimSun" pitchFamily="2" charset="-122"/>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SimSun" pitchFamily="2" charset="-122"/>
        </a:defRPr>
      </a:lvl2pPr>
      <a:lvl3pPr marL="1143000" indent="-228600" algn="l" rtl="0" eaLnBrk="0" fontAlgn="base" hangingPunct="0">
        <a:spcBef>
          <a:spcPct val="20000"/>
        </a:spcBef>
        <a:spcAft>
          <a:spcPct val="0"/>
        </a:spcAft>
        <a:buChar char="•"/>
        <a:defRPr kumimoji="1" sz="2400">
          <a:solidFill>
            <a:schemeClr val="tx1"/>
          </a:solidFill>
          <a:latin typeface="+mn-lt"/>
          <a:ea typeface="SimSun" pitchFamily="2" charset="-122"/>
        </a:defRPr>
      </a:lvl3pPr>
      <a:lvl4pPr marL="1600200" indent="-228600" algn="l" rtl="0" eaLnBrk="0" fontAlgn="base" hangingPunct="0">
        <a:spcBef>
          <a:spcPct val="20000"/>
        </a:spcBef>
        <a:spcAft>
          <a:spcPct val="0"/>
        </a:spcAft>
        <a:buChar char="–"/>
        <a:defRPr kumimoji="1" sz="2000">
          <a:solidFill>
            <a:schemeClr val="tx1"/>
          </a:solidFill>
          <a:latin typeface="+mn-lt"/>
          <a:ea typeface="SimSun" pitchFamily="2" charset="-122"/>
        </a:defRPr>
      </a:lvl4pPr>
      <a:lvl5pPr marL="2057400" indent="-228600" algn="l" rtl="0" eaLnBrk="0" fontAlgn="base" hangingPunct="0">
        <a:spcBef>
          <a:spcPct val="20000"/>
        </a:spcBef>
        <a:spcAft>
          <a:spcPct val="0"/>
        </a:spcAft>
        <a:buChar char="»"/>
        <a:defRPr kumimoji="1" sz="2000">
          <a:solidFill>
            <a:schemeClr val="tx1"/>
          </a:solidFill>
          <a:latin typeface="+mn-lt"/>
          <a:ea typeface="SimSun" pitchFamily="2" charset="-122"/>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宋体"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5DB7BCB-DFA5-438E-AC69-3257A30F65B0}"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Lst>
  <p:txStyles>
    <p:titleStyle>
      <a:lvl1pPr algn="ctr" rtl="0" eaLnBrk="0" fontAlgn="base" hangingPunct="0">
        <a:spcBef>
          <a:spcPct val="0"/>
        </a:spcBef>
        <a:spcAft>
          <a:spcPct val="0"/>
        </a:spcAft>
        <a:defRPr kumimoji="1" sz="4400">
          <a:solidFill>
            <a:schemeClr val="tx2"/>
          </a:solidFill>
          <a:latin typeface="+mj-lt"/>
          <a:ea typeface="SimSun" pitchFamily="2" charset="-122"/>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SimSun" pitchFamily="2" charset="-122"/>
        </a:defRPr>
      </a:lvl2pPr>
      <a:lvl3pPr marL="1143000" indent="-228600" algn="l" rtl="0" eaLnBrk="0" fontAlgn="base" hangingPunct="0">
        <a:spcBef>
          <a:spcPct val="20000"/>
        </a:spcBef>
        <a:spcAft>
          <a:spcPct val="0"/>
        </a:spcAft>
        <a:buChar char="•"/>
        <a:defRPr kumimoji="1" sz="2400">
          <a:solidFill>
            <a:schemeClr val="tx1"/>
          </a:solidFill>
          <a:latin typeface="+mn-lt"/>
          <a:ea typeface="SimSun" pitchFamily="2" charset="-122"/>
        </a:defRPr>
      </a:lvl3pPr>
      <a:lvl4pPr marL="1600200" indent="-228600" algn="l" rtl="0" eaLnBrk="0" fontAlgn="base" hangingPunct="0">
        <a:spcBef>
          <a:spcPct val="20000"/>
        </a:spcBef>
        <a:spcAft>
          <a:spcPct val="0"/>
        </a:spcAft>
        <a:buChar char="–"/>
        <a:defRPr kumimoji="1" sz="2000">
          <a:solidFill>
            <a:schemeClr val="tx1"/>
          </a:solidFill>
          <a:latin typeface="+mn-lt"/>
          <a:ea typeface="SimSun" pitchFamily="2" charset="-122"/>
        </a:defRPr>
      </a:lvl4pPr>
      <a:lvl5pPr marL="2057400" indent="-228600" algn="l" rtl="0" eaLnBrk="0" fontAlgn="base" hangingPunct="0">
        <a:spcBef>
          <a:spcPct val="20000"/>
        </a:spcBef>
        <a:spcAft>
          <a:spcPct val="0"/>
        </a:spcAft>
        <a:buChar char="»"/>
        <a:defRPr kumimoji="1" sz="2000">
          <a:solidFill>
            <a:schemeClr val="tx1"/>
          </a:solidFill>
          <a:latin typeface="+mn-lt"/>
          <a:ea typeface="SimSun" pitchFamily="2" charset="-122"/>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AA0FA87-91F1-4178-A17E-94667E368583}" type="datetimeFigureOut">
              <a:rPr kumimoji="0" lang="en-US" smtClean="0">
                <a:solidFill>
                  <a:prstClr val="black">
                    <a:tint val="75000"/>
                  </a:prstClr>
                </a:solidFill>
                <a:latin typeface="Calibri" panose="020F0502020204030204"/>
                <a:ea typeface="+mn-ea"/>
              </a:rPr>
              <a:pPr eaLnBrk="1" fontAlgn="auto" hangingPunct="1">
                <a:spcBef>
                  <a:spcPts val="0"/>
                </a:spcBef>
                <a:spcAft>
                  <a:spcPts val="0"/>
                </a:spcAft>
              </a:pPr>
              <a:t>10/30/2023</a:t>
            </a:fld>
            <a:endParaRPr kumimoji="0"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kumimoji="0"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8E08C161-89D1-4C25-B6ED-3520140CEE3E}" type="slidenum">
              <a:rPr kumimoji="0" lang="en-US" smtClean="0">
                <a:solidFill>
                  <a:prstClr val="black">
                    <a:tint val="75000"/>
                  </a:prstClr>
                </a:solidFill>
                <a:latin typeface="Calibri" panose="020F0502020204030204"/>
                <a:ea typeface="+mn-ea"/>
              </a:rPr>
              <a:pPr eaLnBrk="1" fontAlgn="auto" hangingPunct="1">
                <a:spcBef>
                  <a:spcPts val="0"/>
                </a:spcBef>
                <a:spcAft>
                  <a:spcPts val="0"/>
                </a:spcAft>
              </a:pPr>
              <a:t>‹#›</a:t>
            </a:fld>
            <a:endParaRPr kumimoji="0"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228696234"/>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579438"/>
          </a:xfrm>
          <a:prstGeom prst="rect">
            <a:avLst/>
          </a:prstGeom>
          <a:noFill/>
          <a:ln>
            <a:noFill/>
          </a:ln>
          <a:effectLst/>
          <a:extLst>
            <a:ext uri="{909E8E84-426E-40dd-AFC4-6F175D3DCCD1}">
              <a14:hiddenFill xmlns:a14="http://schemas.microsoft.com/office/drawing/2010/main" xmlns="">
                <a:solidFill>
                  <a:srgbClr val="3333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3"/>
            <a:ext cx="8229600" cy="5106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kumimoji="0" lang="en-GB" dirty="0">
                <a:solidFill>
                  <a:srgbClr val="000000"/>
                </a:solidFill>
                <a:latin typeface="Arial" charset="0"/>
                <a:ea typeface="ＭＳ Ｐゴシック" charset="0"/>
              </a:rPr>
              <a:t>© 2016 Pearson Education, Inc.</a:t>
            </a:r>
          </a:p>
        </p:txBody>
      </p:sp>
    </p:spTree>
    <p:extLst>
      <p:ext uri="{BB962C8B-B14F-4D97-AF65-F5344CB8AC3E}">
        <p14:creationId xmlns:p14="http://schemas.microsoft.com/office/powerpoint/2010/main" val="4088603914"/>
      </p:ext>
    </p:extLst>
  </p:cSld>
  <p:clrMap bg1="lt1" tx1="dk1" bg2="lt2" tx2="dk2" accent1="accent1" accent2="accent2" accent3="accent3" accent4="accent4" accent5="accent5" accent6="accent6" hlink="hlink" folHlink="folHlink"/>
  <p:sldLayoutIdLst>
    <p:sldLayoutId id="2147485134" r:id="rId1"/>
    <p:sldLayoutId id="2147485135" r:id="rId2"/>
    <p:sldLayoutId id="2147485136" r:id="rId3"/>
    <p:sldLayoutId id="2147485137" r:id="rId4"/>
  </p:sldLayoutIdLst>
  <p:hf sldNum="0" hdr="0" dt="0"/>
  <p:txStyles>
    <p:titleStyle>
      <a:lvl1pPr algn="l" rtl="0" fontAlgn="base">
        <a:spcBef>
          <a:spcPct val="50000"/>
        </a:spcBef>
        <a:spcAft>
          <a:spcPct val="0"/>
        </a:spcAft>
        <a:defRPr sz="3200" b="1">
          <a:solidFill>
            <a:srgbClr val="3E69A1"/>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3E69A1"/>
        </a:buClr>
        <a:buChar char="•"/>
        <a:defRPr sz="2800">
          <a:solidFill>
            <a:schemeClr val="tx1"/>
          </a:solidFill>
          <a:latin typeface="+mn-lt"/>
          <a:ea typeface="+mn-ea"/>
          <a:cs typeface="+mn-cs"/>
        </a:defRPr>
      </a:lvl1pPr>
      <a:lvl2pPr marL="800100" indent="-342900" algn="l" rtl="0" fontAlgn="base">
        <a:spcBef>
          <a:spcPct val="20000"/>
        </a:spcBef>
        <a:spcAft>
          <a:spcPct val="0"/>
        </a:spcAft>
        <a:buClr>
          <a:srgbClr val="3E69A1"/>
        </a:buClr>
        <a:buFont typeface="Arial"/>
        <a:buChar char="•"/>
        <a:tabLst/>
        <a:defRPr sz="2800">
          <a:solidFill>
            <a:schemeClr val="tx1"/>
          </a:solidFill>
          <a:latin typeface="+mn-lt"/>
          <a:ea typeface="+mn-ea"/>
        </a:defRPr>
      </a:lvl2pPr>
      <a:lvl3pPr marL="1143000" indent="-228600" algn="l" rtl="0" fontAlgn="base">
        <a:spcBef>
          <a:spcPct val="20000"/>
        </a:spcBef>
        <a:spcAft>
          <a:spcPct val="0"/>
        </a:spcAft>
        <a:buClr>
          <a:srgbClr val="3E69A1"/>
        </a:buClr>
        <a:buChar char="•"/>
        <a:defRPr sz="2400">
          <a:solidFill>
            <a:schemeClr val="tx1"/>
          </a:solidFill>
          <a:latin typeface="+mn-lt"/>
          <a:ea typeface="+mn-ea"/>
        </a:defRPr>
      </a:lvl3pPr>
      <a:lvl4pPr marL="1600200" indent="-228600" algn="l" rtl="0" fontAlgn="base">
        <a:spcBef>
          <a:spcPct val="20000"/>
        </a:spcBef>
        <a:spcAft>
          <a:spcPct val="0"/>
        </a:spcAft>
        <a:buClr>
          <a:srgbClr val="3E69A1"/>
        </a:buClr>
        <a:buChar char="–"/>
        <a:defRPr sz="2000">
          <a:solidFill>
            <a:schemeClr val="tx1"/>
          </a:solidFill>
          <a:latin typeface="+mn-lt"/>
          <a:ea typeface="+mn-ea"/>
        </a:defRPr>
      </a:lvl4pPr>
      <a:lvl5pPr marL="2057400" indent="-228600" algn="l" rtl="0" fontAlgn="base">
        <a:spcBef>
          <a:spcPct val="20000"/>
        </a:spcBef>
        <a:spcAft>
          <a:spcPct val="0"/>
        </a:spcAft>
        <a:buClr>
          <a:srgbClr val="3E69A1"/>
        </a:buClr>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579438"/>
          </a:xfrm>
          <a:prstGeom prst="rect">
            <a:avLst/>
          </a:prstGeom>
          <a:noFill/>
          <a:ln>
            <a:noFill/>
          </a:ln>
          <a:effectLst/>
          <a:extLst>
            <a:ext uri="{909E8E84-426E-40dd-AFC4-6F175D3DCCD1}">
              <a14:hiddenFill xmlns:a14="http://schemas.microsoft.com/office/drawing/2010/main" xmlns="">
                <a:solidFill>
                  <a:srgbClr val="3333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3"/>
            <a:ext cx="8229600" cy="5106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kumimoji="0" lang="en-GB" dirty="0">
                <a:solidFill>
                  <a:srgbClr val="000000"/>
                </a:solidFill>
                <a:latin typeface="Arial" charset="0"/>
                <a:ea typeface="ＭＳ Ｐゴシック" charset="0"/>
              </a:rPr>
              <a:t>© 2016 Pearson Education, Inc.</a:t>
            </a:r>
          </a:p>
        </p:txBody>
      </p:sp>
    </p:spTree>
    <p:extLst>
      <p:ext uri="{BB962C8B-B14F-4D97-AF65-F5344CB8AC3E}">
        <p14:creationId xmlns:p14="http://schemas.microsoft.com/office/powerpoint/2010/main" val="1494744577"/>
      </p:ext>
    </p:extLst>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Lst>
  <p:hf sldNum="0" hdr="0" dt="0"/>
  <p:txStyles>
    <p:titleStyle>
      <a:lvl1pPr algn="l" rtl="0" fontAlgn="base">
        <a:spcBef>
          <a:spcPct val="50000"/>
        </a:spcBef>
        <a:spcAft>
          <a:spcPct val="0"/>
        </a:spcAft>
        <a:defRPr sz="3200" b="1">
          <a:solidFill>
            <a:srgbClr val="3E69A1"/>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3E69A1"/>
        </a:buClr>
        <a:buChar char="•"/>
        <a:defRPr sz="2800">
          <a:solidFill>
            <a:schemeClr val="tx1"/>
          </a:solidFill>
          <a:latin typeface="+mn-lt"/>
          <a:ea typeface="+mn-ea"/>
          <a:cs typeface="+mn-cs"/>
        </a:defRPr>
      </a:lvl1pPr>
      <a:lvl2pPr marL="800100" indent="-342900" algn="l" rtl="0" fontAlgn="base">
        <a:spcBef>
          <a:spcPct val="20000"/>
        </a:spcBef>
        <a:spcAft>
          <a:spcPct val="0"/>
        </a:spcAft>
        <a:buClr>
          <a:srgbClr val="3E69A1"/>
        </a:buClr>
        <a:buFont typeface="Arial"/>
        <a:buChar char="•"/>
        <a:tabLst/>
        <a:defRPr sz="2800">
          <a:solidFill>
            <a:schemeClr val="tx1"/>
          </a:solidFill>
          <a:latin typeface="+mn-lt"/>
          <a:ea typeface="+mn-ea"/>
        </a:defRPr>
      </a:lvl2pPr>
      <a:lvl3pPr marL="1143000" indent="-228600" algn="l" rtl="0" fontAlgn="base">
        <a:spcBef>
          <a:spcPct val="20000"/>
        </a:spcBef>
        <a:spcAft>
          <a:spcPct val="0"/>
        </a:spcAft>
        <a:buClr>
          <a:srgbClr val="3E69A1"/>
        </a:buClr>
        <a:buChar char="•"/>
        <a:defRPr sz="2400">
          <a:solidFill>
            <a:schemeClr val="tx1"/>
          </a:solidFill>
          <a:latin typeface="+mn-lt"/>
          <a:ea typeface="+mn-ea"/>
        </a:defRPr>
      </a:lvl3pPr>
      <a:lvl4pPr marL="1600200" indent="-228600" algn="l" rtl="0" fontAlgn="base">
        <a:spcBef>
          <a:spcPct val="20000"/>
        </a:spcBef>
        <a:spcAft>
          <a:spcPct val="0"/>
        </a:spcAft>
        <a:buClr>
          <a:srgbClr val="3E69A1"/>
        </a:buClr>
        <a:buChar char="–"/>
        <a:defRPr sz="2000">
          <a:solidFill>
            <a:schemeClr val="tx1"/>
          </a:solidFill>
          <a:latin typeface="+mn-lt"/>
          <a:ea typeface="+mn-ea"/>
        </a:defRPr>
      </a:lvl4pPr>
      <a:lvl5pPr marL="2057400" indent="-228600" algn="l" rtl="0" fontAlgn="base">
        <a:spcBef>
          <a:spcPct val="20000"/>
        </a:spcBef>
        <a:spcAft>
          <a:spcPct val="0"/>
        </a:spcAft>
        <a:buClr>
          <a:srgbClr val="3E69A1"/>
        </a:buClr>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t>Rotational Motion</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741307-A45F-43F3-8E71-39C52610BC9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47760660"/>
      </p:ext>
    </p:extLst>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3" r:id="rId10"/>
    <p:sldLayoutId id="2147485194"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8C8B26B-EDB9-3D46-9B1B-D360F80EFE13}"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7" name="Date Placeholder 3"/>
          <p:cNvSpPr txBox="1">
            <a:spLocks/>
          </p:cNvSpPr>
          <p:nvPr userDrawn="1"/>
        </p:nvSpPr>
        <p:spPr>
          <a:xfrm>
            <a:off x="169863" y="6492875"/>
            <a:ext cx="3355975" cy="365125"/>
          </a:xfrm>
          <a:prstGeom prst="rect">
            <a:avLst/>
          </a:prstGeom>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2016 Pearson Education, Inc.</a:t>
            </a:r>
          </a:p>
        </p:txBody>
      </p:sp>
    </p:spTree>
    <p:extLst>
      <p:ext uri="{BB962C8B-B14F-4D97-AF65-F5344CB8AC3E}">
        <p14:creationId xmlns:p14="http://schemas.microsoft.com/office/powerpoint/2010/main" val="4237655279"/>
      </p:ext>
    </p:extLst>
  </p:cSld>
  <p:clrMap bg1="lt1" tx1="dk1" bg2="lt2" tx2="dk2" accent1="accent1" accent2="accent2" accent3="accent3" accent4="accent4" accent5="accent5" accent6="accent6" hlink="hlink" folHlink="folHlink"/>
  <p:sldLayoutIdLst>
    <p:sldLayoutId id="2147485208" r:id="rId1"/>
    <p:sldLayoutId id="2147485209" r:id="rId2"/>
    <p:sldLayoutId id="2147485210" r:id="rId3"/>
    <p:sldLayoutId id="2147485211" r:id="rId4"/>
    <p:sldLayoutId id="2147485212" r:id="rId5"/>
    <p:sldLayoutId id="2147485213" r:id="rId6"/>
    <p:sldLayoutId id="2147485214" r:id="rId7"/>
    <p:sldLayoutId id="2147485215" r:id="rId8"/>
    <p:sldLayoutId id="2147485216" r:id="rId9"/>
    <p:sldLayoutId id="2147485217" r:id="rId10"/>
    <p:sldLayoutId id="21474852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8C8B26B-EDB9-3D46-9B1B-D360F80EFE13}"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7" name="Date Placeholder 3"/>
          <p:cNvSpPr txBox="1">
            <a:spLocks/>
          </p:cNvSpPr>
          <p:nvPr userDrawn="1"/>
        </p:nvSpPr>
        <p:spPr>
          <a:xfrm>
            <a:off x="169863" y="6492875"/>
            <a:ext cx="3355975" cy="365125"/>
          </a:xfrm>
          <a:prstGeom prst="rect">
            <a:avLst/>
          </a:prstGeom>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 2016 Pearson Education, Inc.</a:t>
            </a:r>
          </a:p>
        </p:txBody>
      </p:sp>
    </p:spTree>
    <p:extLst>
      <p:ext uri="{BB962C8B-B14F-4D97-AF65-F5344CB8AC3E}">
        <p14:creationId xmlns:p14="http://schemas.microsoft.com/office/powerpoint/2010/main" val="453728983"/>
      </p:ext>
    </p:extLst>
  </p:cSld>
  <p:clrMap bg1="lt1" tx1="dk1" bg2="lt2" tx2="dk2" accent1="accent1" accent2="accent2" accent3="accent3" accent4="accent4" accent5="accent5" accent6="accent6" hlink="hlink" folHlink="folHlink"/>
  <p:sldLayoutIdLst>
    <p:sldLayoutId id="2147485220" r:id="rId1"/>
    <p:sldLayoutId id="2147485221" r:id="rId2"/>
    <p:sldLayoutId id="2147485222" r:id="rId3"/>
    <p:sldLayoutId id="2147485223" r:id="rId4"/>
    <p:sldLayoutId id="2147485224" r:id="rId5"/>
    <p:sldLayoutId id="2147485225" r:id="rId6"/>
    <p:sldLayoutId id="2147485226" r:id="rId7"/>
    <p:sldLayoutId id="2147485227" r:id="rId8"/>
    <p:sldLayoutId id="2147485228" r:id="rId9"/>
    <p:sldLayoutId id="2147485229" r:id="rId10"/>
    <p:sldLayoutId id="21474852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4FF5492-79E3-474F-9F22-2374507F655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4A1125F-50E8-48E4-94C6-F1AE20ABECC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357544A-DD8F-4AD6-8F5F-E72C053AB26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603564CF-5F38-44B7-BD1E-E2FEAA5E27E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004133E2-20BC-49A4-823C-A21FE9B83E5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2325C0D-2E22-4B64-B948-177BCE46B720}" type="slidenum">
              <a:rPr lang="en-US" altLang="en-US"/>
              <a:pPr/>
              <a:t>‹#›</a:t>
            </a:fld>
            <a:endParaRPr lang="en-US" altLang="en-US"/>
          </a:p>
        </p:txBody>
      </p:sp>
    </p:spTree>
    <p:extLst>
      <p:ext uri="{BB962C8B-B14F-4D97-AF65-F5344CB8AC3E}">
        <p14:creationId xmlns:p14="http://schemas.microsoft.com/office/powerpoint/2010/main" val="3762077957"/>
      </p:ext>
    </p:extLst>
  </p:cSld>
  <p:clrMap bg1="lt1" tx1="dk1" bg2="lt2" tx2="dk2" accent1="accent1" accent2="accent2" accent3="accent3" accent4="accent4" accent5="accent5" accent6="accent6" hlink="hlink" folHlink="folHlink"/>
  <p:sldLayoutIdLst>
    <p:sldLayoutId id="2147485243" r:id="rId1"/>
    <p:sldLayoutId id="2147485244" r:id="rId2"/>
    <p:sldLayoutId id="2147485245" r:id="rId3"/>
    <p:sldLayoutId id="2147485246" r:id="rId4"/>
    <p:sldLayoutId id="2147485247" r:id="rId5"/>
    <p:sldLayoutId id="2147485248" r:id="rId6"/>
    <p:sldLayoutId id="2147485249" r:id="rId7"/>
    <p:sldLayoutId id="2147485250" r:id="rId8"/>
    <p:sldLayoutId id="2147485251" r:id="rId9"/>
    <p:sldLayoutId id="2147485252" r:id="rId10"/>
    <p:sldLayoutId id="2147485253" r:id="rId11"/>
    <p:sldLayoutId id="2147485254" r:id="rId12"/>
    <p:sldLayoutId id="214748525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Arial" panose="020B0604020202020204" pitchFamily="34" charset="0"/>
                <a:ea typeface="MS PGothic" panose="020B0600070205080204" pitchFamily="34" charset="-128"/>
              </a:defRPr>
            </a:lvl1pPr>
          </a:lstStyle>
          <a:p>
            <a:pPr>
              <a:defRPr/>
            </a:pPr>
            <a:fld id="{1BB94140-8903-4DFC-8E8C-385B01D63E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41" r:id="rId1"/>
    <p:sldLayoutId id="2147484942" r:id="rId2"/>
    <p:sldLayoutId id="2147484943" r:id="rId3"/>
    <p:sldLayoutId id="2147484944" r:id="rId4"/>
    <p:sldLayoutId id="2147484945" r:id="rId5"/>
    <p:sldLayoutId id="2147484946" r:id="rId6"/>
    <p:sldLayoutId id="2147484947" r:id="rId7"/>
    <p:sldLayoutId id="2147484948" r:id="rId8"/>
    <p:sldLayoutId id="2147484949" r:id="rId9"/>
    <p:sldLayoutId id="2147484950" r:id="rId10"/>
    <p:sldLayoutId id="2147484951" r:id="rId11"/>
    <p:sldLayoutId id="2147484952" r:id="rId12"/>
  </p:sldLayoutIdLst>
  <p:txStyles>
    <p:titleStyle>
      <a:lvl1pPr algn="ctr" rtl="0" eaLnBrk="0" fontAlgn="base" hangingPunct="0">
        <a:spcBef>
          <a:spcPct val="0"/>
        </a:spcBef>
        <a:spcAft>
          <a:spcPct val="0"/>
        </a:spcAft>
        <a:defRPr sz="4400">
          <a:solidFill>
            <a:schemeClr val="hlink"/>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hlink"/>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hlink"/>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hlink"/>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hlink"/>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hlink"/>
          </a:solidFill>
          <a:latin typeface="Arial" charset="0"/>
        </a:defRPr>
      </a:lvl6pPr>
      <a:lvl7pPr marL="914400" algn="ctr" rtl="0" fontAlgn="base">
        <a:spcBef>
          <a:spcPct val="0"/>
        </a:spcBef>
        <a:spcAft>
          <a:spcPct val="0"/>
        </a:spcAft>
        <a:defRPr sz="4400">
          <a:solidFill>
            <a:schemeClr val="hlink"/>
          </a:solidFill>
          <a:latin typeface="Arial" charset="0"/>
        </a:defRPr>
      </a:lvl7pPr>
      <a:lvl8pPr marL="1371600" algn="ctr" rtl="0" fontAlgn="base">
        <a:spcBef>
          <a:spcPct val="0"/>
        </a:spcBef>
        <a:spcAft>
          <a:spcPct val="0"/>
        </a:spcAft>
        <a:defRPr sz="4400">
          <a:solidFill>
            <a:schemeClr val="hlink"/>
          </a:solidFill>
          <a:latin typeface="Arial" charset="0"/>
        </a:defRPr>
      </a:lvl8pPr>
      <a:lvl9pPr marL="1828800" algn="ctr" rtl="0" fontAlgn="base">
        <a:spcBef>
          <a:spcPct val="0"/>
        </a:spcBef>
        <a:spcAft>
          <a:spcPct val="0"/>
        </a:spcAft>
        <a:defRPr sz="4400">
          <a:solidFill>
            <a:schemeClr val="hlink"/>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rgbClr val="990099"/>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hlink"/>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2">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Content Placeholder 7"/>
          <p:cNvSpPr txBox="1">
            <a:spLocks/>
          </p:cNvSpPr>
          <p:nvPr userDrawn="1"/>
        </p:nvSpPr>
        <p:spPr>
          <a:xfrm>
            <a:off x="2708694" y="6505575"/>
            <a:ext cx="5978106" cy="3429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altLang="en-US" sz="1200">
                <a:latin typeface="Verdana"/>
                <a:ea typeface="Verdana" panose="020B0604030504040204" pitchFamily="34" charset="0"/>
                <a:cs typeface="Verdana" panose="020B0604030504040204" pitchFamily="34" charset="0"/>
              </a:rPr>
              <a:t>Copyright © 2020, 2016, 2012 Pearson Education, Inc. All Rights Reserved</a:t>
            </a:r>
            <a:endParaRPr lang="en-US" altLang="en-US" sz="1200" dirty="0">
              <a:latin typeface="Verdana"/>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64043281"/>
      </p:ext>
    </p:extLst>
  </p:cSld>
  <p:clrMap bg1="lt1" tx1="dk1" bg2="dk2" tx2="lt2" accent1="accent1" accent2="accent2" accent3="accent3" accent4="accent4" accent5="accent5" accent6="accent6" hlink="hlink" folHlink="folHlink"/>
  <p:sldLayoutIdLst>
    <p:sldLayoutId id="2147485257" r:id="rId1"/>
    <p:sldLayoutId id="2147485258" r:id="rId2"/>
    <p:sldLayoutId id="2147485259" r:id="rId3"/>
    <p:sldLayoutId id="2147485260" r:id="rId4"/>
    <p:sldLayoutId id="2147485261" r:id="rId5"/>
    <p:sldLayoutId id="2147485262" r:id="rId6"/>
    <p:sldLayoutId id="2147485263" r:id="rId7"/>
    <p:sldLayoutId id="2147485264" r:id="rId8"/>
    <p:sldLayoutId id="2147485265" r:id="rId9"/>
    <p:sldLayoutId id="214748526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0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ea typeface="MS PGothic" pitchFamily="34" charset="-128"/>
              </a:defRPr>
            </a:lvl1pPr>
          </a:lstStyle>
          <a:p>
            <a:pPr>
              <a:defRPr/>
            </a:pPr>
            <a:fld id="{A5769E0F-DB39-4CB6-80F6-6CFBA1385A34}" type="slidenum">
              <a:rPr lang="en-US" altLang="en-US"/>
              <a:pPr>
                <a:defRPr/>
              </a:pPr>
              <a:t>‹#›</a:t>
            </a:fld>
            <a:endParaRPr lang="en-US" altLang="en-US"/>
          </a:p>
        </p:txBody>
      </p:sp>
    </p:spTree>
    <p:extLst>
      <p:ext uri="{BB962C8B-B14F-4D97-AF65-F5344CB8AC3E}">
        <p14:creationId xmlns:p14="http://schemas.microsoft.com/office/powerpoint/2010/main" val="1879176349"/>
      </p:ext>
    </p:extLst>
  </p:cSld>
  <p:clrMap bg1="lt1" tx1="dk1" bg2="lt2" tx2="dk2" accent1="accent1" accent2="accent2" accent3="accent3" accent4="accent4" accent5="accent5" accent6="accent6" hlink="hlink" folHlink="folHlink"/>
  <p:sldLayoutIdLst>
    <p:sldLayoutId id="2147485268" r:id="rId1"/>
    <p:sldLayoutId id="2147485269" r:id="rId2"/>
    <p:sldLayoutId id="2147485270" r:id="rId3"/>
    <p:sldLayoutId id="2147485271" r:id="rId4"/>
    <p:sldLayoutId id="2147485272" r:id="rId5"/>
    <p:sldLayoutId id="2147485273" r:id="rId6"/>
    <p:sldLayoutId id="2147485274" r:id="rId7"/>
    <p:sldLayoutId id="2147485275" r:id="rId8"/>
    <p:sldLayoutId id="2147485276" r:id="rId9"/>
    <p:sldLayoutId id="2147485277" r:id="rId10"/>
    <p:sldLayoutId id="2147485278" r:id="rId11"/>
    <p:sldLayoutId id="2147485279" r:id="rId12"/>
  </p:sldLayoutIdLst>
  <p:txStyles>
    <p:titleStyle>
      <a:lvl1pPr algn="ctr" rtl="0" eaLnBrk="0" fontAlgn="base" hangingPunct="0">
        <a:spcBef>
          <a:spcPct val="0"/>
        </a:spcBef>
        <a:spcAft>
          <a:spcPct val="0"/>
        </a:spcAft>
        <a:defRPr sz="4400">
          <a:solidFill>
            <a:schemeClr val="hlink"/>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hlink"/>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hlink"/>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hlink"/>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hlink"/>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hlink"/>
          </a:solidFill>
          <a:latin typeface="Arial" charset="0"/>
        </a:defRPr>
      </a:lvl6pPr>
      <a:lvl7pPr marL="914400" algn="ctr" rtl="0" fontAlgn="base">
        <a:spcBef>
          <a:spcPct val="0"/>
        </a:spcBef>
        <a:spcAft>
          <a:spcPct val="0"/>
        </a:spcAft>
        <a:defRPr sz="4400">
          <a:solidFill>
            <a:schemeClr val="hlink"/>
          </a:solidFill>
          <a:latin typeface="Arial" charset="0"/>
        </a:defRPr>
      </a:lvl7pPr>
      <a:lvl8pPr marL="1371600" algn="ctr" rtl="0" fontAlgn="base">
        <a:spcBef>
          <a:spcPct val="0"/>
        </a:spcBef>
        <a:spcAft>
          <a:spcPct val="0"/>
        </a:spcAft>
        <a:defRPr sz="4400">
          <a:solidFill>
            <a:schemeClr val="hlink"/>
          </a:solidFill>
          <a:latin typeface="Arial" charset="0"/>
        </a:defRPr>
      </a:lvl8pPr>
      <a:lvl9pPr marL="1828800" algn="ctr" rtl="0" fontAlgn="base">
        <a:spcBef>
          <a:spcPct val="0"/>
        </a:spcBef>
        <a:spcAft>
          <a:spcPct val="0"/>
        </a:spcAft>
        <a:defRPr sz="4400">
          <a:solidFill>
            <a:schemeClr val="hlink"/>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rgbClr val="990099"/>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hlink"/>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B510DE9-7EF1-40C5-90AA-4C657746CA9B}" type="datetimeFigureOut">
              <a:rPr lang="en-US" smtClean="0"/>
              <a:t>10/30/2023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4614918-2525-4508-ACF0-77F171D98C74}" type="slidenum">
              <a:rPr lang="en-US" smtClean="0"/>
              <a:t>‹#›</a:t>
            </a:fld>
            <a:endParaRPr lang="en-US"/>
          </a:p>
        </p:txBody>
      </p:sp>
    </p:spTree>
    <p:extLst>
      <p:ext uri="{BB962C8B-B14F-4D97-AF65-F5344CB8AC3E}">
        <p14:creationId xmlns:p14="http://schemas.microsoft.com/office/powerpoint/2010/main" val="2821205080"/>
      </p:ext>
    </p:extLst>
  </p:cSld>
  <p:clrMap bg1="lt1" tx1="dk1" bg2="lt2" tx2="dk2" accent1="accent1" accent2="accent2" accent3="accent3" accent4="accent4" accent5="accent5" accent6="accent6" hlink="hlink" folHlink="folHlink"/>
  <p:sldLayoutIdLst>
    <p:sldLayoutId id="2147485281" r:id="rId1"/>
    <p:sldLayoutId id="2147485282" r:id="rId2"/>
    <p:sldLayoutId id="2147485283" r:id="rId3"/>
    <p:sldLayoutId id="2147485284" r:id="rId4"/>
    <p:sldLayoutId id="2147485285" r:id="rId5"/>
    <p:sldLayoutId id="2147485286" r:id="rId6"/>
    <p:sldLayoutId id="2147485287" r:id="rId7"/>
    <p:sldLayoutId id="2147485288" r:id="rId8"/>
    <p:sldLayoutId id="2147485289" r:id="rId9"/>
    <p:sldLayoutId id="2147485290" r:id="rId10"/>
    <p:sldLayoutId id="21474852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28BAD-8E3A-4FED-92D1-77AC930863D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E8ACB3-0874-4BF9-ADE3-215C177C7D6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EBEC8-EDBB-4C09-B150-6DC74462243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17533C-05A1-4661-85B7-3E0B10AF500E}" type="datetimeFigureOut">
              <a:rPr lang="en-US" smtClean="0"/>
              <a:t>10/30/2023</a:t>
            </a:fld>
            <a:endParaRPr lang="en-US"/>
          </a:p>
        </p:txBody>
      </p:sp>
      <p:sp>
        <p:nvSpPr>
          <p:cNvPr id="5" name="Footer Placeholder 4">
            <a:extLst>
              <a:ext uri="{FF2B5EF4-FFF2-40B4-BE49-F238E27FC236}">
                <a16:creationId xmlns:a16="http://schemas.microsoft.com/office/drawing/2014/main" id="{7FF8547E-BFBB-4FE1-AA52-596EADA3410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A2C58F-D1CD-4C30-BD7B-BBE55734D86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565E0B-2E7D-4A2E-BBA8-7D9B18F4F169}" type="slidenum">
              <a:rPr lang="en-US" smtClean="0"/>
              <a:t>‹#›</a:t>
            </a:fld>
            <a:endParaRPr lang="en-US"/>
          </a:p>
        </p:txBody>
      </p:sp>
    </p:spTree>
    <p:extLst>
      <p:ext uri="{BB962C8B-B14F-4D97-AF65-F5344CB8AC3E}">
        <p14:creationId xmlns:p14="http://schemas.microsoft.com/office/powerpoint/2010/main" val="2004642617"/>
      </p:ext>
    </p:extLst>
  </p:cSld>
  <p:clrMap bg1="lt1" tx1="dk1" bg2="lt2" tx2="dk2" accent1="accent1" accent2="accent2" accent3="accent3" accent4="accent4" accent5="accent5" accent6="accent6" hlink="hlink" folHlink="folHlink"/>
  <p:sldLayoutIdLst>
    <p:sldLayoutId id="2147485293" r:id="rId1"/>
    <p:sldLayoutId id="2147485294" r:id="rId2"/>
    <p:sldLayoutId id="2147485295" r:id="rId3"/>
    <p:sldLayoutId id="2147485296" r:id="rId4"/>
    <p:sldLayoutId id="2147485297" r:id="rId5"/>
    <p:sldLayoutId id="2147485298" r:id="rId6"/>
    <p:sldLayoutId id="2147485299" r:id="rId7"/>
    <p:sldLayoutId id="2147485300" r:id="rId8"/>
    <p:sldLayoutId id="2147485301" r:id="rId9"/>
    <p:sldLayoutId id="2147485302" r:id="rId10"/>
    <p:sldLayoutId id="21474853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461665"/>
          </a:xfrm>
          <a:prstGeom prst="rect">
            <a:avLst/>
          </a:prstGeom>
          <a:noFill/>
          <a:ln>
            <a:noFill/>
          </a:ln>
          <a:effectLst/>
          <a:extLst>
            <a:ext uri="{909E8E84-426E-40dd-AFC4-6F175D3DCCD1}">
              <a14:hiddenFill xmlns:a14="http://schemas.microsoft.com/office/drawing/2010/main" xmlns="">
                <a:solidFill>
                  <a:srgbClr val="3333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5"/>
            <a:ext cx="8229600" cy="5106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4" y="6613525"/>
            <a:ext cx="5399087" cy="17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eaLnBrk="1" hangingPunct="1">
              <a:defRPr sz="675">
                <a:cs typeface="+mj-cs"/>
              </a:defRPr>
            </a:lvl1pPr>
          </a:lstStyle>
          <a:p>
            <a:r>
              <a:rPr kumimoji="0" lang="en-GB" dirty="0">
                <a:solidFill>
                  <a:srgbClr val="000000"/>
                </a:solidFill>
                <a:latin typeface="Arial" charset="0"/>
                <a:ea typeface="ＭＳ Ｐゴシック" charset="0"/>
              </a:rPr>
              <a:t>© 2016 Pearson Education, Inc.</a:t>
            </a:r>
          </a:p>
        </p:txBody>
      </p:sp>
    </p:spTree>
    <p:extLst>
      <p:ext uri="{BB962C8B-B14F-4D97-AF65-F5344CB8AC3E}">
        <p14:creationId xmlns:p14="http://schemas.microsoft.com/office/powerpoint/2010/main" val="2878580936"/>
      </p:ext>
    </p:extLst>
  </p:cSld>
  <p:clrMap bg1="lt1" tx1="dk1" bg2="lt2" tx2="dk2" accent1="accent1" accent2="accent2" accent3="accent3" accent4="accent4" accent5="accent5" accent6="accent6" hlink="hlink" folHlink="folHlink"/>
  <p:sldLayoutIdLst>
    <p:sldLayoutId id="2147485305" r:id="rId1"/>
    <p:sldLayoutId id="2147485306" r:id="rId2"/>
    <p:sldLayoutId id="2147485307" r:id="rId3"/>
    <p:sldLayoutId id="2147485308" r:id="rId4"/>
    <p:sldLayoutId id="2147485309" r:id="rId5"/>
  </p:sldLayoutIdLst>
  <p:hf sldNum="0" hdr="0" dt="0"/>
  <p:txStyles>
    <p:titleStyle>
      <a:lvl1pPr algn="l" rtl="0" fontAlgn="base">
        <a:spcBef>
          <a:spcPct val="50000"/>
        </a:spcBef>
        <a:spcAft>
          <a:spcPct val="0"/>
        </a:spcAft>
        <a:defRPr sz="2400" b="1">
          <a:solidFill>
            <a:srgbClr val="3E69A1"/>
          </a:solidFill>
          <a:latin typeface="+mj-lt"/>
          <a:ea typeface="+mj-ea"/>
          <a:cs typeface="+mj-cs"/>
        </a:defRPr>
      </a:lvl1pPr>
      <a:lvl2pPr algn="l" rtl="0" fontAlgn="base">
        <a:spcBef>
          <a:spcPct val="50000"/>
        </a:spcBef>
        <a:spcAft>
          <a:spcPct val="0"/>
        </a:spcAft>
        <a:defRPr sz="2400" b="1">
          <a:solidFill>
            <a:srgbClr val="BE58A1"/>
          </a:solidFill>
          <a:latin typeface="Arial" charset="0"/>
          <a:ea typeface="ＭＳ Ｐゴシック" charset="0"/>
          <a:cs typeface="Arial" charset="0"/>
        </a:defRPr>
      </a:lvl2pPr>
      <a:lvl3pPr algn="l" rtl="0" fontAlgn="base">
        <a:spcBef>
          <a:spcPct val="50000"/>
        </a:spcBef>
        <a:spcAft>
          <a:spcPct val="0"/>
        </a:spcAft>
        <a:defRPr sz="2400" b="1">
          <a:solidFill>
            <a:srgbClr val="BE58A1"/>
          </a:solidFill>
          <a:latin typeface="Arial" charset="0"/>
          <a:ea typeface="ＭＳ Ｐゴシック" charset="0"/>
          <a:cs typeface="Arial" charset="0"/>
        </a:defRPr>
      </a:lvl3pPr>
      <a:lvl4pPr algn="l" rtl="0" fontAlgn="base">
        <a:spcBef>
          <a:spcPct val="50000"/>
        </a:spcBef>
        <a:spcAft>
          <a:spcPct val="0"/>
        </a:spcAft>
        <a:defRPr sz="2400" b="1">
          <a:solidFill>
            <a:srgbClr val="BE58A1"/>
          </a:solidFill>
          <a:latin typeface="Arial" charset="0"/>
          <a:ea typeface="ＭＳ Ｐゴシック" charset="0"/>
          <a:cs typeface="Arial" charset="0"/>
        </a:defRPr>
      </a:lvl4pPr>
      <a:lvl5pPr algn="l" rtl="0" fontAlgn="base">
        <a:spcBef>
          <a:spcPct val="50000"/>
        </a:spcBef>
        <a:spcAft>
          <a:spcPct val="0"/>
        </a:spcAft>
        <a:defRPr sz="2400" b="1">
          <a:solidFill>
            <a:srgbClr val="BE58A1"/>
          </a:solidFill>
          <a:latin typeface="Arial" charset="0"/>
          <a:ea typeface="ＭＳ Ｐゴシック" charset="0"/>
          <a:cs typeface="Arial" charset="0"/>
        </a:defRPr>
      </a:lvl5pPr>
      <a:lvl6pPr marL="342900" algn="l" rtl="0" fontAlgn="base">
        <a:spcBef>
          <a:spcPct val="50000"/>
        </a:spcBef>
        <a:spcAft>
          <a:spcPct val="0"/>
        </a:spcAft>
        <a:defRPr sz="2400" b="1">
          <a:solidFill>
            <a:srgbClr val="BE58A1"/>
          </a:solidFill>
          <a:latin typeface="Arial" charset="0"/>
          <a:ea typeface="ＭＳ Ｐゴシック" charset="0"/>
          <a:cs typeface="Arial" charset="0"/>
        </a:defRPr>
      </a:lvl6pPr>
      <a:lvl7pPr marL="685800" algn="l" rtl="0" fontAlgn="base">
        <a:spcBef>
          <a:spcPct val="50000"/>
        </a:spcBef>
        <a:spcAft>
          <a:spcPct val="0"/>
        </a:spcAft>
        <a:defRPr sz="2400" b="1">
          <a:solidFill>
            <a:srgbClr val="BE58A1"/>
          </a:solidFill>
          <a:latin typeface="Arial" charset="0"/>
          <a:ea typeface="ＭＳ Ｐゴシック" charset="0"/>
          <a:cs typeface="Arial" charset="0"/>
        </a:defRPr>
      </a:lvl7pPr>
      <a:lvl8pPr marL="1028700" algn="l" rtl="0" fontAlgn="base">
        <a:spcBef>
          <a:spcPct val="50000"/>
        </a:spcBef>
        <a:spcAft>
          <a:spcPct val="0"/>
        </a:spcAft>
        <a:defRPr sz="2400" b="1">
          <a:solidFill>
            <a:srgbClr val="BE58A1"/>
          </a:solidFill>
          <a:latin typeface="Arial" charset="0"/>
          <a:ea typeface="ＭＳ Ｐゴシック" charset="0"/>
          <a:cs typeface="Arial" charset="0"/>
        </a:defRPr>
      </a:lvl8pPr>
      <a:lvl9pPr marL="1371600" algn="l" rtl="0" fontAlgn="base">
        <a:spcBef>
          <a:spcPct val="50000"/>
        </a:spcBef>
        <a:spcAft>
          <a:spcPct val="0"/>
        </a:spcAft>
        <a:defRPr sz="2400" b="1">
          <a:solidFill>
            <a:srgbClr val="BE58A1"/>
          </a:solidFill>
          <a:latin typeface="Arial" charset="0"/>
          <a:ea typeface="ＭＳ Ｐゴシック" charset="0"/>
          <a:cs typeface="Arial" charset="0"/>
        </a:defRPr>
      </a:lvl9pPr>
    </p:titleStyle>
    <p:bodyStyle>
      <a:lvl1pPr marL="257175" indent="-257175" algn="l" rtl="0" fontAlgn="base">
        <a:spcBef>
          <a:spcPct val="20000"/>
        </a:spcBef>
        <a:spcAft>
          <a:spcPct val="0"/>
        </a:spcAft>
        <a:buClr>
          <a:srgbClr val="3E69A1"/>
        </a:buClr>
        <a:buChar char="•"/>
        <a:defRPr sz="2100">
          <a:solidFill>
            <a:schemeClr val="tx1"/>
          </a:solidFill>
          <a:latin typeface="+mn-lt"/>
          <a:ea typeface="+mn-ea"/>
          <a:cs typeface="+mn-cs"/>
        </a:defRPr>
      </a:lvl1pPr>
      <a:lvl2pPr marL="600075" indent="-257175" algn="l" rtl="0" fontAlgn="base">
        <a:spcBef>
          <a:spcPct val="20000"/>
        </a:spcBef>
        <a:spcAft>
          <a:spcPct val="0"/>
        </a:spcAft>
        <a:buClr>
          <a:srgbClr val="3E69A1"/>
        </a:buClr>
        <a:buFont typeface="Arial"/>
        <a:buChar char="•"/>
        <a:tabLst/>
        <a:defRPr sz="2100">
          <a:solidFill>
            <a:schemeClr val="tx1"/>
          </a:solidFill>
          <a:latin typeface="+mn-lt"/>
          <a:ea typeface="+mn-ea"/>
        </a:defRPr>
      </a:lvl2pPr>
      <a:lvl3pPr marL="857250" indent="-171450" algn="l" rtl="0" fontAlgn="base">
        <a:spcBef>
          <a:spcPct val="20000"/>
        </a:spcBef>
        <a:spcAft>
          <a:spcPct val="0"/>
        </a:spcAft>
        <a:buClr>
          <a:srgbClr val="3E69A1"/>
        </a:buClr>
        <a:buChar char="•"/>
        <a:defRPr sz="1800">
          <a:solidFill>
            <a:schemeClr val="tx1"/>
          </a:solidFill>
          <a:latin typeface="+mn-lt"/>
          <a:ea typeface="+mn-ea"/>
        </a:defRPr>
      </a:lvl3pPr>
      <a:lvl4pPr marL="1200150" indent="-171450" algn="l" rtl="0" fontAlgn="base">
        <a:spcBef>
          <a:spcPct val="20000"/>
        </a:spcBef>
        <a:spcAft>
          <a:spcPct val="0"/>
        </a:spcAft>
        <a:buClr>
          <a:srgbClr val="3E69A1"/>
        </a:buClr>
        <a:buChar char="–"/>
        <a:defRPr sz="1500">
          <a:solidFill>
            <a:schemeClr val="tx1"/>
          </a:solidFill>
          <a:latin typeface="+mn-lt"/>
          <a:ea typeface="+mn-ea"/>
        </a:defRPr>
      </a:lvl4pPr>
      <a:lvl5pPr marL="1543050" indent="-171450" algn="l" rtl="0" fontAlgn="base">
        <a:spcBef>
          <a:spcPct val="20000"/>
        </a:spcBef>
        <a:spcAft>
          <a:spcPct val="0"/>
        </a:spcAft>
        <a:buClr>
          <a:srgbClr val="3E69A1"/>
        </a:buClr>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title"/>
          </p:nvPr>
        </p:nvSpPr>
        <p:spPr bwMode="auto">
          <a:xfrm>
            <a:off x="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11267"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0" tIns="0" rIns="0" bIns="0" numCol="1" anchor="t" anchorCtr="0" compatLnSpc="1">
            <a:prstTxWarp prst="textNoShape">
              <a:avLst/>
            </a:prstTxWarp>
          </a:bodyPr>
          <a:lstStyle>
            <a:lvl1pPr eaLnBrk="1" hangingPunct="1">
              <a:defRPr kumimoji="0" sz="900">
                <a:solidFill>
                  <a:srgbClr val="000000"/>
                </a:solidFill>
                <a:latin typeface="Arial" charset="0"/>
                <a:ea typeface="ＭＳ Ｐゴシック" charset="0"/>
                <a:cs typeface="+mj-cs"/>
              </a:defRPr>
            </a:lvl1pPr>
          </a:lstStyle>
          <a:p>
            <a:pPr>
              <a:defRPr/>
            </a:pPr>
            <a:r>
              <a:rPr lang="en-GB"/>
              <a:t>© 2016 Pearson Education, Inc.</a:t>
            </a:r>
          </a:p>
        </p:txBody>
      </p:sp>
    </p:spTree>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Lst>
  <p:hf sldNum="0" hdr="0" dt="0"/>
  <p:txStyles>
    <p:titleStyle>
      <a:lvl1pPr algn="l" rtl="0" eaLnBrk="0" fontAlgn="base" hangingPunct="0">
        <a:spcBef>
          <a:spcPct val="50000"/>
        </a:spcBef>
        <a:spcAft>
          <a:spcPct val="0"/>
        </a:spcAft>
        <a:defRPr sz="3200" b="1">
          <a:solidFill>
            <a:srgbClr val="3E69A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rgbClr val="3E69A1"/>
        </a:buClr>
        <a:buChar char="•"/>
        <a:defRPr sz="2800">
          <a:solidFill>
            <a:schemeClr val="tx1"/>
          </a:solidFill>
          <a:latin typeface="+mn-lt"/>
          <a:ea typeface="MS PGothic" panose="020B0600070205080204" pitchFamily="34" charset="-128"/>
          <a:cs typeface="+mn-cs"/>
        </a:defRPr>
      </a:lvl1pPr>
      <a:lvl2pPr marL="800100" indent="-342900" algn="l" rtl="0" eaLnBrk="0" fontAlgn="base" hangingPunct="0">
        <a:spcBef>
          <a:spcPct val="20000"/>
        </a:spcBef>
        <a:spcAft>
          <a:spcPct val="0"/>
        </a:spcAft>
        <a:buClr>
          <a:srgbClr val="3E69A1"/>
        </a:buClr>
        <a:buFont typeface="Arial" panose="020B0604020202020204" pitchFamily="34" charset="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3E69A1"/>
        </a:buClr>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
          <p:cNvSpPr>
            <a:spLocks noGrp="1" noChangeArrowheads="1"/>
          </p:cNvSpPr>
          <p:nvPr>
            <p:ph type="title"/>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15363"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0" tIns="0" rIns="0" bIns="0" numCol="1" anchor="t" anchorCtr="0" compatLnSpc="1">
            <a:prstTxWarp prst="textNoShape">
              <a:avLst/>
            </a:prstTxWarp>
          </a:bodyPr>
          <a:lstStyle>
            <a:lvl1pPr eaLnBrk="1" hangingPunct="1">
              <a:defRPr kumimoji="0" sz="675">
                <a:solidFill>
                  <a:srgbClr val="000000"/>
                </a:solidFill>
                <a:latin typeface="Arial"/>
                <a:ea typeface="ＭＳ Ｐゴシック"/>
                <a:cs typeface="+mj-cs"/>
              </a:defRPr>
            </a:lvl1pPr>
          </a:lstStyle>
          <a:p>
            <a:pPr>
              <a:defRPr/>
            </a:pPr>
            <a:r>
              <a:rPr lang="en-GB"/>
              <a:t>© 2016 Pearson Education, Inc.</a:t>
            </a:r>
          </a:p>
        </p:txBody>
      </p:sp>
    </p:spTree>
  </p:cSld>
  <p:clrMap bg1="lt1" tx1="dk1" bg2="lt2" tx2="dk2" accent1="accent1" accent2="accent2" accent3="accent3" accent4="accent4" accent5="accent5" accent6="accent6" hlink="hlink" folHlink="folHlink"/>
  <p:sldLayoutIdLst>
    <p:sldLayoutId id="2147484999" r:id="rId1"/>
    <p:sldLayoutId id="2147485000" r:id="rId2"/>
    <p:sldLayoutId id="2147485001" r:id="rId3"/>
    <p:sldLayoutId id="2147485002" r:id="rId4"/>
  </p:sldLayoutIdLst>
  <p:hf sldNum="0" hdr="0" dt="0"/>
  <p:txStyles>
    <p:titleStyle>
      <a:lvl1pPr algn="l" rtl="0" eaLnBrk="0" fontAlgn="base" hangingPunct="0">
        <a:spcBef>
          <a:spcPct val="50000"/>
        </a:spcBef>
        <a:spcAft>
          <a:spcPct val="0"/>
        </a:spcAft>
        <a:defRPr sz="2400" b="1">
          <a:solidFill>
            <a:srgbClr val="3E69A1"/>
          </a:solidFill>
          <a:latin typeface="+mj-lt"/>
          <a:ea typeface="MS PGothic" panose="020B0600070205080204" pitchFamily="34" charset="-128"/>
          <a:cs typeface="+mj-cs"/>
        </a:defRPr>
      </a:lvl1pPr>
      <a:lvl2pPr algn="l" rtl="0" eaLnBrk="0" fontAlgn="base" hangingPunct="0">
        <a:spcBef>
          <a:spcPct val="50000"/>
        </a:spcBef>
        <a:spcAft>
          <a:spcPct val="0"/>
        </a:spcAft>
        <a:defRPr sz="2400" b="1">
          <a:solidFill>
            <a:srgbClr val="3E69A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2400" b="1">
          <a:solidFill>
            <a:srgbClr val="3E69A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2400" b="1">
          <a:solidFill>
            <a:srgbClr val="3E69A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2400" b="1">
          <a:solidFill>
            <a:srgbClr val="3E69A1"/>
          </a:solidFill>
          <a:latin typeface="Arial" charset="0"/>
          <a:ea typeface="MS PGothic" panose="020B0600070205080204" pitchFamily="34" charset="-128"/>
          <a:cs typeface="Arial" charset="0"/>
        </a:defRPr>
      </a:lvl5pPr>
      <a:lvl6pPr marL="342900" algn="l" rtl="0" fontAlgn="base">
        <a:spcBef>
          <a:spcPct val="50000"/>
        </a:spcBef>
        <a:spcAft>
          <a:spcPct val="0"/>
        </a:spcAft>
        <a:defRPr sz="2400" b="1">
          <a:solidFill>
            <a:srgbClr val="BE58A1"/>
          </a:solidFill>
          <a:latin typeface="Arial" charset="0"/>
          <a:ea typeface="ＭＳ Ｐゴシック" charset="0"/>
          <a:cs typeface="Arial" charset="0"/>
        </a:defRPr>
      </a:lvl6pPr>
      <a:lvl7pPr marL="685800" algn="l" rtl="0" fontAlgn="base">
        <a:spcBef>
          <a:spcPct val="50000"/>
        </a:spcBef>
        <a:spcAft>
          <a:spcPct val="0"/>
        </a:spcAft>
        <a:defRPr sz="2400" b="1">
          <a:solidFill>
            <a:srgbClr val="BE58A1"/>
          </a:solidFill>
          <a:latin typeface="Arial" charset="0"/>
          <a:ea typeface="ＭＳ Ｐゴシック" charset="0"/>
          <a:cs typeface="Arial" charset="0"/>
        </a:defRPr>
      </a:lvl7pPr>
      <a:lvl8pPr marL="1028700" algn="l" rtl="0" fontAlgn="base">
        <a:spcBef>
          <a:spcPct val="50000"/>
        </a:spcBef>
        <a:spcAft>
          <a:spcPct val="0"/>
        </a:spcAft>
        <a:defRPr sz="2400" b="1">
          <a:solidFill>
            <a:srgbClr val="BE58A1"/>
          </a:solidFill>
          <a:latin typeface="Arial" charset="0"/>
          <a:ea typeface="ＭＳ Ｐゴシック" charset="0"/>
          <a:cs typeface="Arial" charset="0"/>
        </a:defRPr>
      </a:lvl8pPr>
      <a:lvl9pPr marL="1371600" algn="l" rtl="0" fontAlgn="base">
        <a:spcBef>
          <a:spcPct val="50000"/>
        </a:spcBef>
        <a:spcAft>
          <a:spcPct val="0"/>
        </a:spcAft>
        <a:defRPr sz="2400" b="1">
          <a:solidFill>
            <a:srgbClr val="BE58A1"/>
          </a:solidFill>
          <a:latin typeface="Arial" charset="0"/>
          <a:ea typeface="ＭＳ Ｐゴシック" charset="0"/>
          <a:cs typeface="Arial" charset="0"/>
        </a:defRPr>
      </a:lvl9pPr>
    </p:titleStyle>
    <p:bodyStyle>
      <a:lvl1pPr marL="257175" indent="-257175" algn="l" rtl="0" eaLnBrk="0" fontAlgn="base" hangingPunct="0">
        <a:spcBef>
          <a:spcPct val="20000"/>
        </a:spcBef>
        <a:spcAft>
          <a:spcPct val="0"/>
        </a:spcAft>
        <a:buClr>
          <a:srgbClr val="3E69A1"/>
        </a:buClr>
        <a:buChar char="•"/>
        <a:defRPr sz="2100">
          <a:solidFill>
            <a:schemeClr val="tx1"/>
          </a:solidFill>
          <a:latin typeface="+mn-lt"/>
          <a:ea typeface="MS PGothic" panose="020B0600070205080204" pitchFamily="34" charset="-128"/>
          <a:cs typeface="+mn-cs"/>
        </a:defRPr>
      </a:lvl1pPr>
      <a:lvl2pPr marL="600075" indent="-257175" algn="l" rtl="0" eaLnBrk="0" fontAlgn="base" hangingPunct="0">
        <a:spcBef>
          <a:spcPct val="20000"/>
        </a:spcBef>
        <a:spcAft>
          <a:spcPct val="0"/>
        </a:spcAft>
        <a:buClr>
          <a:srgbClr val="3E69A1"/>
        </a:buClr>
        <a:buFont typeface="Arial" panose="020B0604020202020204" pitchFamily="34" charset="0"/>
        <a:buChar char="•"/>
        <a:defRPr sz="2100">
          <a:solidFill>
            <a:schemeClr val="tx1"/>
          </a:solidFill>
          <a:latin typeface="+mn-lt"/>
          <a:ea typeface="MS PGothic" panose="020B0600070205080204" pitchFamily="34" charset="-128"/>
        </a:defRPr>
      </a:lvl2pPr>
      <a:lvl3pPr marL="857250" indent="-171450" algn="l" rtl="0" eaLnBrk="0" fontAlgn="base" hangingPunct="0">
        <a:spcBef>
          <a:spcPct val="20000"/>
        </a:spcBef>
        <a:spcAft>
          <a:spcPct val="0"/>
        </a:spcAft>
        <a:buClr>
          <a:srgbClr val="3E69A1"/>
        </a:buClr>
        <a:buChar char="•"/>
        <a:defRPr>
          <a:solidFill>
            <a:schemeClr val="tx1"/>
          </a:solidFill>
          <a:latin typeface="+mn-lt"/>
          <a:ea typeface="MS PGothic" panose="020B0600070205080204" pitchFamily="34" charset="-128"/>
        </a:defRPr>
      </a:lvl3pPr>
      <a:lvl4pPr marL="1200150" indent="-171450" algn="l" rtl="0" eaLnBrk="0" fontAlgn="base" hangingPunct="0">
        <a:spcBef>
          <a:spcPct val="20000"/>
        </a:spcBef>
        <a:spcAft>
          <a:spcPct val="0"/>
        </a:spcAft>
        <a:buClr>
          <a:srgbClr val="3E69A1"/>
        </a:buClr>
        <a:buChar char="–"/>
        <a:defRPr sz="1500">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lr>
          <a:srgbClr val="3E69A1"/>
        </a:buClr>
        <a:buChar char="»"/>
        <a:defRPr sz="1500">
          <a:solidFill>
            <a:schemeClr val="tx1"/>
          </a:solidFill>
          <a:latin typeface="+mn-lt"/>
          <a:ea typeface="MS PGothic" panose="020B0600070205080204" pitchFamily="34" charset="-128"/>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3"/>
          <p:cNvSpPr>
            <a:spLocks noGrp="1" noChangeArrowheads="1"/>
          </p:cNvSpPr>
          <p:nvPr>
            <p:ph type="title"/>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16387"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0" tIns="0" rIns="0" bIns="0" numCol="1" anchor="t" anchorCtr="0" compatLnSpc="1">
            <a:prstTxWarp prst="textNoShape">
              <a:avLst/>
            </a:prstTxWarp>
          </a:bodyPr>
          <a:lstStyle>
            <a:lvl1pPr eaLnBrk="1" hangingPunct="1">
              <a:defRPr kumimoji="0" sz="675">
                <a:solidFill>
                  <a:srgbClr val="000000"/>
                </a:solidFill>
                <a:latin typeface="Arial"/>
                <a:ea typeface="ＭＳ Ｐゴシック"/>
                <a:cs typeface="+mj-cs"/>
              </a:defRPr>
            </a:lvl1pPr>
          </a:lstStyle>
          <a:p>
            <a:pPr>
              <a:defRPr/>
            </a:pPr>
            <a:r>
              <a:rPr lang="en-GB"/>
              <a:t>© 2016 Pearson Education, Inc.</a:t>
            </a:r>
          </a:p>
        </p:txBody>
      </p:sp>
    </p:spTree>
  </p:cSld>
  <p:clrMap bg1="lt1" tx1="dk1" bg2="lt2" tx2="dk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Lst>
  <p:hf sldNum="0" hdr="0" dt="0"/>
  <p:txStyles>
    <p:titleStyle>
      <a:lvl1pPr algn="l" rtl="0" eaLnBrk="0" fontAlgn="base" hangingPunct="0">
        <a:spcBef>
          <a:spcPct val="50000"/>
        </a:spcBef>
        <a:spcAft>
          <a:spcPct val="0"/>
        </a:spcAft>
        <a:defRPr sz="2400" b="1">
          <a:solidFill>
            <a:srgbClr val="3E69A1"/>
          </a:solidFill>
          <a:latin typeface="+mj-lt"/>
          <a:ea typeface="MS PGothic" panose="020B0600070205080204" pitchFamily="34" charset="-128"/>
          <a:cs typeface="+mj-cs"/>
        </a:defRPr>
      </a:lvl1pPr>
      <a:lvl2pPr algn="l" rtl="0" eaLnBrk="0" fontAlgn="base" hangingPunct="0">
        <a:spcBef>
          <a:spcPct val="50000"/>
        </a:spcBef>
        <a:spcAft>
          <a:spcPct val="0"/>
        </a:spcAft>
        <a:defRPr sz="2400" b="1">
          <a:solidFill>
            <a:srgbClr val="3E69A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2400" b="1">
          <a:solidFill>
            <a:srgbClr val="3E69A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2400" b="1">
          <a:solidFill>
            <a:srgbClr val="3E69A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2400" b="1">
          <a:solidFill>
            <a:srgbClr val="3E69A1"/>
          </a:solidFill>
          <a:latin typeface="Arial" charset="0"/>
          <a:ea typeface="MS PGothic" panose="020B0600070205080204" pitchFamily="34" charset="-128"/>
          <a:cs typeface="Arial" charset="0"/>
        </a:defRPr>
      </a:lvl5pPr>
      <a:lvl6pPr marL="342900" algn="l" rtl="0" fontAlgn="base">
        <a:spcBef>
          <a:spcPct val="50000"/>
        </a:spcBef>
        <a:spcAft>
          <a:spcPct val="0"/>
        </a:spcAft>
        <a:defRPr sz="2400" b="1">
          <a:solidFill>
            <a:srgbClr val="BE58A1"/>
          </a:solidFill>
          <a:latin typeface="Arial" charset="0"/>
          <a:ea typeface="ＭＳ Ｐゴシック" charset="0"/>
          <a:cs typeface="Arial" charset="0"/>
        </a:defRPr>
      </a:lvl6pPr>
      <a:lvl7pPr marL="685800" algn="l" rtl="0" fontAlgn="base">
        <a:spcBef>
          <a:spcPct val="50000"/>
        </a:spcBef>
        <a:spcAft>
          <a:spcPct val="0"/>
        </a:spcAft>
        <a:defRPr sz="2400" b="1">
          <a:solidFill>
            <a:srgbClr val="BE58A1"/>
          </a:solidFill>
          <a:latin typeface="Arial" charset="0"/>
          <a:ea typeface="ＭＳ Ｐゴシック" charset="0"/>
          <a:cs typeface="Arial" charset="0"/>
        </a:defRPr>
      </a:lvl7pPr>
      <a:lvl8pPr marL="1028700" algn="l" rtl="0" fontAlgn="base">
        <a:spcBef>
          <a:spcPct val="50000"/>
        </a:spcBef>
        <a:spcAft>
          <a:spcPct val="0"/>
        </a:spcAft>
        <a:defRPr sz="2400" b="1">
          <a:solidFill>
            <a:srgbClr val="BE58A1"/>
          </a:solidFill>
          <a:latin typeface="Arial" charset="0"/>
          <a:ea typeface="ＭＳ Ｐゴシック" charset="0"/>
          <a:cs typeface="Arial" charset="0"/>
        </a:defRPr>
      </a:lvl8pPr>
      <a:lvl9pPr marL="1371600" algn="l" rtl="0" fontAlgn="base">
        <a:spcBef>
          <a:spcPct val="50000"/>
        </a:spcBef>
        <a:spcAft>
          <a:spcPct val="0"/>
        </a:spcAft>
        <a:defRPr sz="2400" b="1">
          <a:solidFill>
            <a:srgbClr val="BE58A1"/>
          </a:solidFill>
          <a:latin typeface="Arial" charset="0"/>
          <a:ea typeface="ＭＳ Ｐゴシック" charset="0"/>
          <a:cs typeface="Arial" charset="0"/>
        </a:defRPr>
      </a:lvl9pPr>
    </p:titleStyle>
    <p:bodyStyle>
      <a:lvl1pPr marL="257175" indent="-257175" algn="l" rtl="0" eaLnBrk="0" fontAlgn="base" hangingPunct="0">
        <a:spcBef>
          <a:spcPct val="20000"/>
        </a:spcBef>
        <a:spcAft>
          <a:spcPct val="0"/>
        </a:spcAft>
        <a:buClr>
          <a:srgbClr val="3E69A1"/>
        </a:buClr>
        <a:buChar char="•"/>
        <a:defRPr sz="2100">
          <a:solidFill>
            <a:schemeClr val="tx1"/>
          </a:solidFill>
          <a:latin typeface="+mn-lt"/>
          <a:ea typeface="MS PGothic" panose="020B0600070205080204" pitchFamily="34" charset="-128"/>
          <a:cs typeface="+mn-cs"/>
        </a:defRPr>
      </a:lvl1pPr>
      <a:lvl2pPr marL="600075" indent="-257175" algn="l" rtl="0" eaLnBrk="0" fontAlgn="base" hangingPunct="0">
        <a:spcBef>
          <a:spcPct val="20000"/>
        </a:spcBef>
        <a:spcAft>
          <a:spcPct val="0"/>
        </a:spcAft>
        <a:buClr>
          <a:srgbClr val="3E69A1"/>
        </a:buClr>
        <a:buFont typeface="Arial" panose="020B0604020202020204" pitchFamily="34" charset="0"/>
        <a:buChar char="•"/>
        <a:defRPr sz="2100">
          <a:solidFill>
            <a:schemeClr val="tx1"/>
          </a:solidFill>
          <a:latin typeface="+mn-lt"/>
          <a:ea typeface="MS PGothic" panose="020B0600070205080204" pitchFamily="34" charset="-128"/>
        </a:defRPr>
      </a:lvl2pPr>
      <a:lvl3pPr marL="857250" indent="-171450" algn="l" rtl="0" eaLnBrk="0" fontAlgn="base" hangingPunct="0">
        <a:spcBef>
          <a:spcPct val="20000"/>
        </a:spcBef>
        <a:spcAft>
          <a:spcPct val="0"/>
        </a:spcAft>
        <a:buClr>
          <a:srgbClr val="3E69A1"/>
        </a:buClr>
        <a:buChar char="•"/>
        <a:defRPr>
          <a:solidFill>
            <a:schemeClr val="tx1"/>
          </a:solidFill>
          <a:latin typeface="+mn-lt"/>
          <a:ea typeface="MS PGothic" panose="020B0600070205080204" pitchFamily="34" charset="-128"/>
        </a:defRPr>
      </a:lvl3pPr>
      <a:lvl4pPr marL="1200150" indent="-171450" algn="l" rtl="0" eaLnBrk="0" fontAlgn="base" hangingPunct="0">
        <a:spcBef>
          <a:spcPct val="20000"/>
        </a:spcBef>
        <a:spcAft>
          <a:spcPct val="0"/>
        </a:spcAft>
        <a:buClr>
          <a:srgbClr val="3E69A1"/>
        </a:buClr>
        <a:buChar char="–"/>
        <a:defRPr sz="1500">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lr>
          <a:srgbClr val="3E69A1"/>
        </a:buClr>
        <a:buChar char="»"/>
        <a:defRPr sz="1500">
          <a:solidFill>
            <a:schemeClr val="tx1"/>
          </a:solidFill>
          <a:latin typeface="+mn-lt"/>
          <a:ea typeface="MS PGothic" panose="020B0600070205080204" pitchFamily="34" charset="-128"/>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宋体"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6418258-C87A-4AB3-81FC-79DA4D191057}"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029" r:id="rId1"/>
    <p:sldLayoutId id="2147485030" r:id="rId2"/>
    <p:sldLayoutId id="2147485031" r:id="rId3"/>
    <p:sldLayoutId id="2147485032" r:id="rId4"/>
    <p:sldLayoutId id="2147485033" r:id="rId5"/>
    <p:sldLayoutId id="2147485034" r:id="rId6"/>
    <p:sldLayoutId id="2147485035" r:id="rId7"/>
    <p:sldLayoutId id="2147485036" r:id="rId8"/>
    <p:sldLayoutId id="2147485037" r:id="rId9"/>
    <p:sldLayoutId id="2147485038" r:id="rId10"/>
    <p:sldLayoutId id="2147485039" r:id="rId11"/>
  </p:sldLayoutIdLst>
  <p:txStyles>
    <p:titleStyle>
      <a:lvl1pPr algn="ctr" rtl="0" eaLnBrk="0" fontAlgn="base" hangingPunct="0">
        <a:spcBef>
          <a:spcPct val="0"/>
        </a:spcBef>
        <a:spcAft>
          <a:spcPct val="0"/>
        </a:spcAft>
        <a:defRPr kumimoji="1" sz="4400">
          <a:solidFill>
            <a:schemeClr val="tx2"/>
          </a:solidFill>
          <a:latin typeface="+mj-lt"/>
          <a:ea typeface="SimSun" pitchFamily="2" charset="-122"/>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SimSun" pitchFamily="2" charset="-122"/>
        </a:defRPr>
      </a:lvl2pPr>
      <a:lvl3pPr marL="1143000" indent="-228600" algn="l" rtl="0" eaLnBrk="0" fontAlgn="base" hangingPunct="0">
        <a:spcBef>
          <a:spcPct val="20000"/>
        </a:spcBef>
        <a:spcAft>
          <a:spcPct val="0"/>
        </a:spcAft>
        <a:buChar char="•"/>
        <a:defRPr kumimoji="1" sz="2400">
          <a:solidFill>
            <a:schemeClr val="tx1"/>
          </a:solidFill>
          <a:latin typeface="+mn-lt"/>
          <a:ea typeface="SimSun" pitchFamily="2" charset="-122"/>
        </a:defRPr>
      </a:lvl3pPr>
      <a:lvl4pPr marL="1600200" indent="-228600" algn="l" rtl="0" eaLnBrk="0" fontAlgn="base" hangingPunct="0">
        <a:spcBef>
          <a:spcPct val="20000"/>
        </a:spcBef>
        <a:spcAft>
          <a:spcPct val="0"/>
        </a:spcAft>
        <a:buChar char="–"/>
        <a:defRPr kumimoji="1" sz="2000">
          <a:solidFill>
            <a:schemeClr val="tx1"/>
          </a:solidFill>
          <a:latin typeface="+mn-lt"/>
          <a:ea typeface="SimSun" pitchFamily="2" charset="-122"/>
        </a:defRPr>
      </a:lvl4pPr>
      <a:lvl5pPr marL="2057400" indent="-228600" algn="l" rtl="0" eaLnBrk="0" fontAlgn="base" hangingPunct="0">
        <a:spcBef>
          <a:spcPct val="20000"/>
        </a:spcBef>
        <a:spcAft>
          <a:spcPct val="0"/>
        </a:spcAft>
        <a:buChar char="»"/>
        <a:defRPr kumimoji="1" sz="2000">
          <a:solidFill>
            <a:schemeClr val="tx1"/>
          </a:solidFill>
          <a:latin typeface="+mn-lt"/>
          <a:ea typeface="SimSun" pitchFamily="2" charset="-122"/>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宋体"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6828E55-7AD1-4DDF-A3DF-6805A0C5424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040" r:id="rId1"/>
    <p:sldLayoutId id="2147485041" r:id="rId2"/>
    <p:sldLayoutId id="2147485042" r:id="rId3"/>
    <p:sldLayoutId id="2147485043" r:id="rId4"/>
    <p:sldLayoutId id="2147485044" r:id="rId5"/>
    <p:sldLayoutId id="2147485045" r:id="rId6"/>
    <p:sldLayoutId id="2147485046" r:id="rId7"/>
    <p:sldLayoutId id="2147485047" r:id="rId8"/>
    <p:sldLayoutId id="2147485048" r:id="rId9"/>
    <p:sldLayoutId id="2147485049" r:id="rId10"/>
    <p:sldLayoutId id="2147485050" r:id="rId11"/>
  </p:sldLayoutIdLst>
  <p:txStyles>
    <p:titleStyle>
      <a:lvl1pPr algn="ctr" rtl="0" eaLnBrk="0" fontAlgn="base" hangingPunct="0">
        <a:spcBef>
          <a:spcPct val="0"/>
        </a:spcBef>
        <a:spcAft>
          <a:spcPct val="0"/>
        </a:spcAft>
        <a:defRPr kumimoji="1" sz="4400">
          <a:solidFill>
            <a:schemeClr val="tx2"/>
          </a:solidFill>
          <a:latin typeface="+mj-lt"/>
          <a:ea typeface="SimSun" pitchFamily="2" charset="-122"/>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SimSun" pitchFamily="2" charset="-122"/>
        </a:defRPr>
      </a:lvl2pPr>
      <a:lvl3pPr marL="1143000" indent="-228600" algn="l" rtl="0" eaLnBrk="0" fontAlgn="base" hangingPunct="0">
        <a:spcBef>
          <a:spcPct val="20000"/>
        </a:spcBef>
        <a:spcAft>
          <a:spcPct val="0"/>
        </a:spcAft>
        <a:buChar char="•"/>
        <a:defRPr kumimoji="1" sz="2400">
          <a:solidFill>
            <a:schemeClr val="tx1"/>
          </a:solidFill>
          <a:latin typeface="+mn-lt"/>
          <a:ea typeface="SimSun" pitchFamily="2" charset="-122"/>
        </a:defRPr>
      </a:lvl3pPr>
      <a:lvl4pPr marL="1600200" indent="-228600" algn="l" rtl="0" eaLnBrk="0" fontAlgn="base" hangingPunct="0">
        <a:spcBef>
          <a:spcPct val="20000"/>
        </a:spcBef>
        <a:spcAft>
          <a:spcPct val="0"/>
        </a:spcAft>
        <a:buChar char="–"/>
        <a:defRPr kumimoji="1" sz="2000">
          <a:solidFill>
            <a:schemeClr val="tx1"/>
          </a:solidFill>
          <a:latin typeface="+mn-lt"/>
          <a:ea typeface="SimSun" pitchFamily="2" charset="-122"/>
        </a:defRPr>
      </a:lvl4pPr>
      <a:lvl5pPr marL="2057400" indent="-228600" algn="l" rtl="0" eaLnBrk="0" fontAlgn="base" hangingPunct="0">
        <a:spcBef>
          <a:spcPct val="20000"/>
        </a:spcBef>
        <a:spcAft>
          <a:spcPct val="0"/>
        </a:spcAft>
        <a:buChar char="»"/>
        <a:defRPr kumimoji="1" sz="2000">
          <a:solidFill>
            <a:schemeClr val="tx1"/>
          </a:solidFill>
          <a:latin typeface="+mn-lt"/>
          <a:ea typeface="SimSun" pitchFamily="2" charset="-122"/>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宋体"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C9F4A8C-6C7F-486E-9C34-0905259E2740}"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051" r:id="rId1"/>
    <p:sldLayoutId id="2147485052" r:id="rId2"/>
    <p:sldLayoutId id="2147485053" r:id="rId3"/>
    <p:sldLayoutId id="2147485054" r:id="rId4"/>
    <p:sldLayoutId id="2147485055" r:id="rId5"/>
    <p:sldLayoutId id="2147485056" r:id="rId6"/>
    <p:sldLayoutId id="2147485057" r:id="rId7"/>
    <p:sldLayoutId id="2147485058" r:id="rId8"/>
    <p:sldLayoutId id="2147485059" r:id="rId9"/>
    <p:sldLayoutId id="2147485060" r:id="rId10"/>
    <p:sldLayoutId id="2147485061" r:id="rId11"/>
  </p:sldLayoutIdLst>
  <p:txStyles>
    <p:titleStyle>
      <a:lvl1pPr algn="ctr" rtl="0" eaLnBrk="0" fontAlgn="base" hangingPunct="0">
        <a:spcBef>
          <a:spcPct val="0"/>
        </a:spcBef>
        <a:spcAft>
          <a:spcPct val="0"/>
        </a:spcAft>
        <a:defRPr kumimoji="1" sz="4400">
          <a:solidFill>
            <a:schemeClr val="tx2"/>
          </a:solidFill>
          <a:latin typeface="+mj-lt"/>
          <a:ea typeface="SimSun" pitchFamily="2" charset="-122"/>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SimSun"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SimSun" pitchFamily="2" charset="-122"/>
        </a:defRPr>
      </a:lvl2pPr>
      <a:lvl3pPr marL="1143000" indent="-228600" algn="l" rtl="0" eaLnBrk="0" fontAlgn="base" hangingPunct="0">
        <a:spcBef>
          <a:spcPct val="20000"/>
        </a:spcBef>
        <a:spcAft>
          <a:spcPct val="0"/>
        </a:spcAft>
        <a:buChar char="•"/>
        <a:defRPr kumimoji="1" sz="2400">
          <a:solidFill>
            <a:schemeClr val="tx1"/>
          </a:solidFill>
          <a:latin typeface="+mn-lt"/>
          <a:ea typeface="SimSun" pitchFamily="2" charset="-122"/>
        </a:defRPr>
      </a:lvl3pPr>
      <a:lvl4pPr marL="1600200" indent="-228600" algn="l" rtl="0" eaLnBrk="0" fontAlgn="base" hangingPunct="0">
        <a:spcBef>
          <a:spcPct val="20000"/>
        </a:spcBef>
        <a:spcAft>
          <a:spcPct val="0"/>
        </a:spcAft>
        <a:buChar char="–"/>
        <a:defRPr kumimoji="1" sz="2000">
          <a:solidFill>
            <a:schemeClr val="tx1"/>
          </a:solidFill>
          <a:latin typeface="+mn-lt"/>
          <a:ea typeface="SimSun" pitchFamily="2" charset="-122"/>
        </a:defRPr>
      </a:lvl4pPr>
      <a:lvl5pPr marL="2057400" indent="-228600" algn="l" rtl="0" eaLnBrk="0" fontAlgn="base" hangingPunct="0">
        <a:spcBef>
          <a:spcPct val="20000"/>
        </a:spcBef>
        <a:spcAft>
          <a:spcPct val="0"/>
        </a:spcAft>
        <a:buChar char="»"/>
        <a:defRPr kumimoji="1" sz="2000">
          <a:solidFill>
            <a:schemeClr val="tx1"/>
          </a:solidFill>
          <a:latin typeface="+mn-lt"/>
          <a:ea typeface="SimSun" pitchFamily="2" charset="-122"/>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3"/>
          <p:cNvSpPr>
            <a:spLocks noGrp="1" noChangeArrowheads="1"/>
          </p:cNvSpPr>
          <p:nvPr>
            <p:ph type="title"/>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23555"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0" tIns="0" rIns="0" bIns="0" numCol="1" anchor="t" anchorCtr="0" compatLnSpc="1">
            <a:prstTxWarp prst="textNoShape">
              <a:avLst/>
            </a:prstTxWarp>
          </a:bodyPr>
          <a:lstStyle>
            <a:lvl1pPr eaLnBrk="1" hangingPunct="1">
              <a:defRPr kumimoji="0" sz="675" dirty="0" smtClean="0">
                <a:solidFill>
                  <a:srgbClr val="000000"/>
                </a:solidFill>
                <a:latin typeface="Arial"/>
                <a:ea typeface="ＭＳ Ｐゴシック"/>
                <a:cs typeface="+mj-cs"/>
              </a:defRPr>
            </a:lvl1pPr>
          </a:lstStyle>
          <a:p>
            <a:pPr>
              <a:defRPr/>
            </a:pPr>
            <a:r>
              <a:rPr lang="en-GB"/>
              <a:t>© 2016 Pearson Education, Inc.</a:t>
            </a:r>
          </a:p>
        </p:txBody>
      </p:sp>
    </p:spTree>
  </p:cSld>
  <p:clrMap bg1="lt1" tx1="dk1" bg2="lt2" tx2="dk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Lst>
  <p:hf sldNum="0" hdr="0" dt="0"/>
  <p:txStyles>
    <p:titleStyle>
      <a:lvl1pPr algn="l" rtl="0" eaLnBrk="0" fontAlgn="base" hangingPunct="0">
        <a:spcBef>
          <a:spcPct val="50000"/>
        </a:spcBef>
        <a:spcAft>
          <a:spcPct val="0"/>
        </a:spcAft>
        <a:defRPr sz="2400" b="1">
          <a:solidFill>
            <a:srgbClr val="3E69A1"/>
          </a:solidFill>
          <a:latin typeface="+mj-lt"/>
          <a:ea typeface="MS PGothic" panose="020B0600070205080204" pitchFamily="34" charset="-128"/>
          <a:cs typeface="+mj-cs"/>
        </a:defRPr>
      </a:lvl1pPr>
      <a:lvl2pPr algn="l" rtl="0" eaLnBrk="0" fontAlgn="base" hangingPunct="0">
        <a:spcBef>
          <a:spcPct val="50000"/>
        </a:spcBef>
        <a:spcAft>
          <a:spcPct val="0"/>
        </a:spcAft>
        <a:defRPr sz="2400" b="1">
          <a:solidFill>
            <a:srgbClr val="3E69A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2400" b="1">
          <a:solidFill>
            <a:srgbClr val="3E69A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2400" b="1">
          <a:solidFill>
            <a:srgbClr val="3E69A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2400" b="1">
          <a:solidFill>
            <a:srgbClr val="3E69A1"/>
          </a:solidFill>
          <a:latin typeface="Arial" charset="0"/>
          <a:ea typeface="MS PGothic" panose="020B0600070205080204" pitchFamily="34" charset="-128"/>
          <a:cs typeface="Arial" charset="0"/>
        </a:defRPr>
      </a:lvl5pPr>
      <a:lvl6pPr marL="342900" algn="l" rtl="0" fontAlgn="base">
        <a:spcBef>
          <a:spcPct val="50000"/>
        </a:spcBef>
        <a:spcAft>
          <a:spcPct val="0"/>
        </a:spcAft>
        <a:defRPr sz="2400" b="1">
          <a:solidFill>
            <a:srgbClr val="BE58A1"/>
          </a:solidFill>
          <a:latin typeface="Arial" charset="0"/>
          <a:ea typeface="ＭＳ Ｐゴシック" charset="0"/>
          <a:cs typeface="Arial" charset="0"/>
        </a:defRPr>
      </a:lvl6pPr>
      <a:lvl7pPr marL="685800" algn="l" rtl="0" fontAlgn="base">
        <a:spcBef>
          <a:spcPct val="50000"/>
        </a:spcBef>
        <a:spcAft>
          <a:spcPct val="0"/>
        </a:spcAft>
        <a:defRPr sz="2400" b="1">
          <a:solidFill>
            <a:srgbClr val="BE58A1"/>
          </a:solidFill>
          <a:latin typeface="Arial" charset="0"/>
          <a:ea typeface="ＭＳ Ｐゴシック" charset="0"/>
          <a:cs typeface="Arial" charset="0"/>
        </a:defRPr>
      </a:lvl7pPr>
      <a:lvl8pPr marL="1028700" algn="l" rtl="0" fontAlgn="base">
        <a:spcBef>
          <a:spcPct val="50000"/>
        </a:spcBef>
        <a:spcAft>
          <a:spcPct val="0"/>
        </a:spcAft>
        <a:defRPr sz="2400" b="1">
          <a:solidFill>
            <a:srgbClr val="BE58A1"/>
          </a:solidFill>
          <a:latin typeface="Arial" charset="0"/>
          <a:ea typeface="ＭＳ Ｐゴシック" charset="0"/>
          <a:cs typeface="Arial" charset="0"/>
        </a:defRPr>
      </a:lvl8pPr>
      <a:lvl9pPr marL="1371600" algn="l" rtl="0" fontAlgn="base">
        <a:spcBef>
          <a:spcPct val="50000"/>
        </a:spcBef>
        <a:spcAft>
          <a:spcPct val="0"/>
        </a:spcAft>
        <a:defRPr sz="2400" b="1">
          <a:solidFill>
            <a:srgbClr val="BE58A1"/>
          </a:solidFill>
          <a:latin typeface="Arial" charset="0"/>
          <a:ea typeface="ＭＳ Ｐゴシック" charset="0"/>
          <a:cs typeface="Arial" charset="0"/>
        </a:defRPr>
      </a:lvl9pPr>
    </p:titleStyle>
    <p:bodyStyle>
      <a:lvl1pPr marL="257175" indent="-257175" algn="l" rtl="0" eaLnBrk="0" fontAlgn="base" hangingPunct="0">
        <a:spcBef>
          <a:spcPct val="20000"/>
        </a:spcBef>
        <a:spcAft>
          <a:spcPct val="0"/>
        </a:spcAft>
        <a:buClr>
          <a:srgbClr val="3E69A1"/>
        </a:buClr>
        <a:buChar char="•"/>
        <a:defRPr sz="2100">
          <a:solidFill>
            <a:schemeClr val="tx1"/>
          </a:solidFill>
          <a:latin typeface="+mn-lt"/>
          <a:ea typeface="MS PGothic" panose="020B0600070205080204" pitchFamily="34" charset="-128"/>
          <a:cs typeface="+mn-cs"/>
        </a:defRPr>
      </a:lvl1pPr>
      <a:lvl2pPr marL="600075" indent="-257175" algn="l" rtl="0" eaLnBrk="0" fontAlgn="base" hangingPunct="0">
        <a:spcBef>
          <a:spcPct val="20000"/>
        </a:spcBef>
        <a:spcAft>
          <a:spcPct val="0"/>
        </a:spcAft>
        <a:buClr>
          <a:srgbClr val="3E69A1"/>
        </a:buClr>
        <a:buFont typeface="Arial" panose="020B0604020202020204" pitchFamily="34" charset="0"/>
        <a:buChar char="•"/>
        <a:defRPr sz="2100">
          <a:solidFill>
            <a:schemeClr val="tx1"/>
          </a:solidFill>
          <a:latin typeface="+mn-lt"/>
          <a:ea typeface="MS PGothic" panose="020B0600070205080204" pitchFamily="34" charset="-128"/>
        </a:defRPr>
      </a:lvl2pPr>
      <a:lvl3pPr marL="857250" indent="-171450" algn="l" rtl="0" eaLnBrk="0" fontAlgn="base" hangingPunct="0">
        <a:spcBef>
          <a:spcPct val="20000"/>
        </a:spcBef>
        <a:spcAft>
          <a:spcPct val="0"/>
        </a:spcAft>
        <a:buClr>
          <a:srgbClr val="3E69A1"/>
        </a:buClr>
        <a:buChar char="•"/>
        <a:defRPr>
          <a:solidFill>
            <a:schemeClr val="tx1"/>
          </a:solidFill>
          <a:latin typeface="+mn-lt"/>
          <a:ea typeface="MS PGothic" panose="020B0600070205080204" pitchFamily="34" charset="-128"/>
        </a:defRPr>
      </a:lvl3pPr>
      <a:lvl4pPr marL="1200150" indent="-171450" algn="l" rtl="0" eaLnBrk="0" fontAlgn="base" hangingPunct="0">
        <a:spcBef>
          <a:spcPct val="20000"/>
        </a:spcBef>
        <a:spcAft>
          <a:spcPct val="0"/>
        </a:spcAft>
        <a:buClr>
          <a:srgbClr val="3E69A1"/>
        </a:buClr>
        <a:buChar char="–"/>
        <a:defRPr sz="1500">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lr>
          <a:srgbClr val="3E69A1"/>
        </a:buClr>
        <a:buChar char="»"/>
        <a:defRPr sz="1500">
          <a:solidFill>
            <a:schemeClr val="tx1"/>
          </a:solidFill>
          <a:latin typeface="+mn-lt"/>
          <a:ea typeface="MS PGothic" panose="020B0600070205080204" pitchFamily="34" charset="-128"/>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4.jpeg"/><Relationship Id="rId7" Type="http://schemas.openxmlformats.org/officeDocument/2006/relationships/oleObject" Target="../embeddings/oleObject2.bin"/><Relationship Id="rId12"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wmf"/><Relationship Id="rId11" Type="http://schemas.openxmlformats.org/officeDocument/2006/relationships/image" Target="../media/image9.png"/><Relationship Id="rId5" Type="http://schemas.openxmlformats.org/officeDocument/2006/relationships/oleObject" Target="../embeddings/oleObject1.bin"/><Relationship Id="rId10" Type="http://schemas.openxmlformats.org/officeDocument/2006/relationships/image" Target="../media/image8.wmf"/><Relationship Id="rId4" Type="http://schemas.openxmlformats.org/officeDocument/2006/relationships/image" Target="../media/image5.jpeg"/><Relationship Id="rId9"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25.jpeg"/><Relationship Id="rId7" Type="http://schemas.openxmlformats.org/officeDocument/2006/relationships/image" Target="../media/image27.emf"/><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oleObject" Target="../embeddings/oleObject8.bin"/><Relationship Id="rId5" Type="http://schemas.openxmlformats.org/officeDocument/2006/relationships/image" Target="../media/image26.e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28.e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oleObject" Target="../embeddings/oleObject11.bin"/><Relationship Id="rId7" Type="http://schemas.openxmlformats.org/officeDocument/2006/relationships/image" Target="../media/image31.emf"/><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oleObject" Target="../embeddings/oleObject12.bin"/><Relationship Id="rId5" Type="http://schemas.openxmlformats.org/officeDocument/2006/relationships/image" Target="../media/image30.jpeg"/><Relationship Id="rId4" Type="http://schemas.openxmlformats.org/officeDocument/2006/relationships/image" Target="../media/image29.emf"/><Relationship Id="rId9"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18.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4.xml"/></Relationships>
</file>

<file path=ppt/slides/_rels/slide18.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4.xml"/><Relationship Id="rId1" Type="http://schemas.openxmlformats.org/officeDocument/2006/relationships/slideLayout" Target="../slideLayouts/slideLayout70.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94.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94.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4.jpeg"/><Relationship Id="rId1" Type="http://schemas.openxmlformats.org/officeDocument/2006/relationships/slideLayout" Target="../slideLayouts/slideLayout194.xml"/><Relationship Id="rId4" Type="http://schemas.openxmlformats.org/officeDocument/2006/relationships/comments" Target="../comments/commen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9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xml"/><Relationship Id="rId1" Type="http://schemas.openxmlformats.org/officeDocument/2006/relationships/slideLayout" Target="../slideLayouts/slideLayout142.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8.jpeg"/><Relationship Id="rId1" Type="http://schemas.openxmlformats.org/officeDocument/2006/relationships/slideLayout" Target="../slideLayouts/slideLayout199.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199.xml"/><Relationship Id="rId6" Type="http://schemas.openxmlformats.org/officeDocument/2006/relationships/image" Target="../media/image52.jpeg"/><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oleObject" Target="../embeddings/oleObject14.bin"/><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18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5.jpeg"/><Relationship Id="rId1" Type="http://schemas.openxmlformats.org/officeDocument/2006/relationships/slideLayout" Target="../slideLayouts/slideLayout194.xml"/></Relationships>
</file>

<file path=ppt/slides/_rels/slide31.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131.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199.xml"/><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4.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63.wmf"/><Relationship Id="rId18" Type="http://schemas.openxmlformats.org/officeDocument/2006/relationships/image" Target="../media/image70.png"/><Relationship Id="rId3" Type="http://schemas.openxmlformats.org/officeDocument/2006/relationships/image" Target="../media/image3.jpeg"/><Relationship Id="rId7" Type="http://schemas.openxmlformats.org/officeDocument/2006/relationships/image" Target="../media/image60.wmf"/><Relationship Id="rId12" Type="http://schemas.openxmlformats.org/officeDocument/2006/relationships/oleObject" Target="../embeddings/oleObject19.bin"/><Relationship Id="rId17" Type="http://schemas.openxmlformats.org/officeDocument/2006/relationships/image" Target="../media/image66.png"/><Relationship Id="rId2" Type="http://schemas.openxmlformats.org/officeDocument/2006/relationships/image" Target="../media/image58.jpeg"/><Relationship Id="rId16"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oleObject" Target="../embeddings/oleObject16.bin"/><Relationship Id="rId11" Type="http://schemas.openxmlformats.org/officeDocument/2006/relationships/image" Target="../media/image62.wmf"/><Relationship Id="rId5" Type="http://schemas.openxmlformats.org/officeDocument/2006/relationships/image" Target="../media/image59.wmf"/><Relationship Id="rId15" Type="http://schemas.openxmlformats.org/officeDocument/2006/relationships/image" Target="../media/image64.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61.wmf"/><Relationship Id="rId14" Type="http://schemas.openxmlformats.org/officeDocument/2006/relationships/oleObject" Target="../embeddings/oleObject20.bin"/></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1.jpeg"/><Relationship Id="rId1" Type="http://schemas.openxmlformats.org/officeDocument/2006/relationships/slideLayout" Target="../slideLayouts/slideLayout196.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153.xml"/></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199.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9.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5.xml"/><Relationship Id="rId5" Type="http://schemas.openxmlformats.org/officeDocument/2006/relationships/image" Target="../media/image76.jpe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84.png"/><Relationship Id="rId1" Type="http://schemas.openxmlformats.org/officeDocument/2006/relationships/slideLayout" Target="../slideLayouts/slideLayout107.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9.jpeg"/><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89.jpg"/><Relationship Id="rId1" Type="http://schemas.openxmlformats.org/officeDocument/2006/relationships/slideLayout" Target="../slideLayouts/slideLayout194.xml"/></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122.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2.xml"/></Relationships>
</file>

<file path=ppt/slides/_rels/slide48.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16.xml"/></Relationships>
</file>

<file path=ppt/slides/_rels/slide49.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png"/><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14.emf"/><Relationship Id="rId4" Type="http://schemas.openxmlformats.org/officeDocument/2006/relationships/oleObject" Target="../embeddings/oleObject4.bin"/></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52.xml"/><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63.xml"/><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image" Target="../media/image105.jpeg"/><Relationship Id="rId1" Type="http://schemas.openxmlformats.org/officeDocument/2006/relationships/slideLayout" Target="../slideLayouts/slideLayout13.xml"/><Relationship Id="rId4" Type="http://schemas.openxmlformats.org/officeDocument/2006/relationships/image" Target="../media/image106.wmf"/></Relationships>
</file>

<file path=ppt/slides/_rels/slide53.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05.xml"/><Relationship Id="rId5" Type="http://schemas.openxmlformats.org/officeDocument/2006/relationships/image" Target="../media/image112.png"/><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05.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73.xml"/></Relationships>
</file>

<file path=ppt/slides/_rels/slide5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73.xml"/></Relationships>
</file>

<file path=ppt/slides/_rels/slide5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7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99.xml"/><Relationship Id="rId5" Type="http://schemas.openxmlformats.org/officeDocument/2006/relationships/image" Target="../media/image16.jpe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s://drive.google.com/file/d/1SZzKsN5be6u3Efbu8ii93si5JWg7EWJb/view?usp=sharing"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890.png"/><Relationship Id="rId7" Type="http://schemas.openxmlformats.org/officeDocument/2006/relationships/image" Target="../media/image930.png"/><Relationship Id="rId2" Type="http://schemas.openxmlformats.org/officeDocument/2006/relationships/image" Target="../media/image880.png"/><Relationship Id="rId1" Type="http://schemas.openxmlformats.org/officeDocument/2006/relationships/slideLayout" Target="../slideLayouts/slideLayout2.xml"/><Relationship Id="rId6" Type="http://schemas.openxmlformats.org/officeDocument/2006/relationships/image" Target="../media/image920.png"/><Relationship Id="rId5" Type="http://schemas.openxmlformats.org/officeDocument/2006/relationships/image" Target="../media/image124.png"/><Relationship Id="rId10" Type="http://schemas.openxmlformats.org/officeDocument/2006/relationships/image" Target="../media/image125.png"/><Relationship Id="rId4" Type="http://schemas.openxmlformats.org/officeDocument/2006/relationships/image" Target="../media/image900.png"/><Relationship Id="rId9" Type="http://schemas.openxmlformats.org/officeDocument/2006/relationships/image" Target="../media/image940.png"/></Relationships>
</file>

<file path=ppt/slides/_rels/slide6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2.bin"/><Relationship Id="rId7" Type="http://schemas.openxmlformats.org/officeDocument/2006/relationships/image" Target="../media/image129.wmf"/><Relationship Id="rId2" Type="http://schemas.openxmlformats.org/officeDocument/2006/relationships/image" Target="../media/image3.jpeg"/><Relationship Id="rId1" Type="http://schemas.openxmlformats.org/officeDocument/2006/relationships/slideLayout" Target="../slideLayouts/slideLayout159.xml"/><Relationship Id="rId6" Type="http://schemas.openxmlformats.org/officeDocument/2006/relationships/oleObject" Target="../embeddings/oleObject23.bin"/><Relationship Id="rId5" Type="http://schemas.openxmlformats.org/officeDocument/2006/relationships/image" Target="../media/image128.jpeg"/><Relationship Id="rId4" Type="http://schemas.openxmlformats.org/officeDocument/2006/relationships/image" Target="../media/image127.wmf"/></Relationships>
</file>

<file path=ppt/slides/_rels/slide6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png"/><Relationship Id="rId1" Type="http://schemas.openxmlformats.org/officeDocument/2006/relationships/slideLayout" Target="../slideLayouts/slideLayout19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199.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3.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1.emf"/><Relationship Id="rId5" Type="http://schemas.openxmlformats.org/officeDocument/2006/relationships/oleObject" Target="../embeddings/oleObject6.bin"/><Relationship Id="rId4" Type="http://schemas.openxmlformats.org/officeDocument/2006/relationships/image" Target="../media/image2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69850" y="23813"/>
            <a:ext cx="8997950" cy="1524000"/>
          </a:xfrm>
        </p:spPr>
        <p:txBody>
          <a:bodyPr/>
          <a:lstStyle/>
          <a:p>
            <a:pPr eaLnBrk="1" hangingPunct="1"/>
            <a:r>
              <a:rPr lang="en-US" altLang="en-US" sz="3600" b="1" dirty="0">
                <a:solidFill>
                  <a:srgbClr val="FF0000"/>
                </a:solidFill>
              </a:rPr>
              <a:t>Chapter 10 Dynamics of Rotational Motion</a:t>
            </a:r>
          </a:p>
        </p:txBody>
      </p:sp>
      <p:sp>
        <p:nvSpPr>
          <p:cNvPr id="217091" name="Rectangle 3" descr="Green marble"/>
          <p:cNvSpPr>
            <a:spLocks noChangeArrowheads="1"/>
          </p:cNvSpPr>
          <p:nvPr/>
        </p:nvSpPr>
        <p:spPr bwMode="auto">
          <a:xfrm>
            <a:off x="684213" y="1600200"/>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endParaRPr lang="en-US" altLang="en-US" sz="2400"/>
          </a:p>
        </p:txBody>
      </p:sp>
      <p:pic>
        <p:nvPicPr>
          <p:cNvPr id="217092" name="Picture 4" descr="FG10_029"/>
          <p:cNvPicPr>
            <a:picLocks noChangeAspect="1" noChangeArrowheads="1"/>
          </p:cNvPicPr>
          <p:nvPr/>
        </p:nvPicPr>
        <p:blipFill>
          <a:blip r:embed="rId3">
            <a:extLst>
              <a:ext uri="{28A0092B-C50C-407E-A947-70E740481C1C}">
                <a14:useLocalDpi xmlns:a14="http://schemas.microsoft.com/office/drawing/2010/main" val="0"/>
              </a:ext>
            </a:extLst>
          </a:blip>
          <a:srcRect l="9000" t="14400" r="9000"/>
          <a:stretch>
            <a:fillRect/>
          </a:stretch>
        </p:blipFill>
        <p:spPr bwMode="auto">
          <a:xfrm>
            <a:off x="5257800" y="1905000"/>
            <a:ext cx="24955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Picture 5" descr="Figure10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098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7094" name="Object 6"/>
          <p:cNvGraphicFramePr>
            <a:graphicFrameLocks noChangeAspect="1"/>
          </p:cNvGraphicFramePr>
          <p:nvPr>
            <p:extLst>
              <p:ext uri="{D42A27DB-BD31-4B8C-83A1-F6EECF244321}">
                <p14:modId xmlns:p14="http://schemas.microsoft.com/office/powerpoint/2010/main" val="4185553139"/>
              </p:ext>
            </p:extLst>
          </p:nvPr>
        </p:nvGraphicFramePr>
        <p:xfrm>
          <a:off x="1295400" y="5257800"/>
          <a:ext cx="1905000" cy="719138"/>
        </p:xfrm>
        <a:graphic>
          <a:graphicData uri="http://schemas.openxmlformats.org/presentationml/2006/ole">
            <mc:AlternateContent xmlns:mc="http://schemas.openxmlformats.org/markup-compatibility/2006">
              <mc:Choice xmlns:v="urn:schemas-microsoft-com:vml" Requires="v">
                <p:oleObj name="Equation" r:id="rId5" imgW="571252" imgH="215806" progId="Equation.DSMT4">
                  <p:embed/>
                </p:oleObj>
              </mc:Choice>
              <mc:Fallback>
                <p:oleObj name="Equation" r:id="rId5" imgW="571252" imgH="215806"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5257800"/>
                        <a:ext cx="1905000" cy="71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7095" name="Object 7"/>
          <p:cNvGraphicFramePr>
            <a:graphicFrameLocks noChangeAspect="1"/>
          </p:cNvGraphicFramePr>
          <p:nvPr/>
        </p:nvGraphicFramePr>
        <p:xfrm>
          <a:off x="5334000" y="4038600"/>
          <a:ext cx="2514600" cy="398463"/>
        </p:xfrm>
        <a:graphic>
          <a:graphicData uri="http://schemas.openxmlformats.org/presentationml/2006/ole">
            <mc:AlternateContent xmlns:mc="http://schemas.openxmlformats.org/markup-compatibility/2006">
              <mc:Choice xmlns:v="urn:schemas-microsoft-com:vml" Requires="v">
                <p:oleObj name="Equation" r:id="rId7" imgW="583947" imgH="203112" progId="Equation.DSMT4">
                  <p:embed/>
                </p:oleObj>
              </mc:Choice>
              <mc:Fallback>
                <p:oleObj name="Equation" r:id="rId7" imgW="583947" imgH="203112"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4038600"/>
                        <a:ext cx="25146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7096" name="Object 8"/>
          <p:cNvGraphicFramePr>
            <a:graphicFrameLocks noChangeAspect="1"/>
          </p:cNvGraphicFramePr>
          <p:nvPr/>
        </p:nvGraphicFramePr>
        <p:xfrm>
          <a:off x="5581650" y="4548188"/>
          <a:ext cx="2171700" cy="808037"/>
        </p:xfrm>
        <a:graphic>
          <a:graphicData uri="http://schemas.openxmlformats.org/presentationml/2006/ole">
            <mc:AlternateContent xmlns:mc="http://schemas.openxmlformats.org/markup-compatibility/2006">
              <mc:Choice xmlns:v="urn:schemas-microsoft-com:vml" Requires="v">
                <p:oleObj name="Equation" r:id="rId9" imgW="482391" imgH="418918" progId="Equation.DSMT4">
                  <p:embed/>
                </p:oleObj>
              </mc:Choice>
              <mc:Fallback>
                <p:oleObj name="Equation" r:id="rId9" imgW="482391" imgH="418918" progId="Equation.DSMT4">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1650" y="4548188"/>
                        <a:ext cx="2171700" cy="80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7097" name="Text Box 9"/>
          <p:cNvSpPr txBox="1">
            <a:spLocks noChangeArrowheads="1"/>
          </p:cNvSpPr>
          <p:nvPr/>
        </p:nvSpPr>
        <p:spPr bwMode="auto">
          <a:xfrm>
            <a:off x="4191000" y="5486400"/>
            <a:ext cx="4792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r>
              <a:rPr lang="en-US" altLang="zh-CN" sz="2400"/>
              <a:t>(Conservation of angular momentum)</a:t>
            </a:r>
          </a:p>
        </p:txBody>
      </p:sp>
      <p:sp>
        <p:nvSpPr>
          <p:cNvPr id="7" name="TextBox 6">
            <a:extLst>
              <a:ext uri="{FF2B5EF4-FFF2-40B4-BE49-F238E27FC236}">
                <a16:creationId xmlns:a16="http://schemas.microsoft.com/office/drawing/2014/main" id="{C8D2FEEB-85D8-BF13-88CB-41B5D2E236C2}"/>
              </a:ext>
            </a:extLst>
          </p:cNvPr>
          <p:cNvSpPr txBox="1"/>
          <p:nvPr/>
        </p:nvSpPr>
        <p:spPr>
          <a:xfrm>
            <a:off x="5410200" y="5943600"/>
            <a:ext cx="3200400" cy="461665"/>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A1D83570-3175-3A55-03F1-6B71155F0FEB}"/>
              </a:ext>
            </a:extLst>
          </p:cNvPr>
          <p:cNvSpPr txBox="1"/>
          <p:nvPr/>
        </p:nvSpPr>
        <p:spPr>
          <a:xfrm>
            <a:off x="5562600" y="6096000"/>
            <a:ext cx="3200400" cy="461665"/>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9B07D8CB-D5F3-736C-EDE9-E6F0EBDC39F1}"/>
              </a:ext>
            </a:extLst>
          </p:cNvPr>
          <p:cNvSpPr txBox="1"/>
          <p:nvPr/>
        </p:nvSpPr>
        <p:spPr>
          <a:xfrm>
            <a:off x="5581650" y="6096000"/>
            <a:ext cx="3200400" cy="461665"/>
          </a:xfrm>
          <a:prstGeom prst="rect">
            <a:avLst/>
          </a:prstGeom>
          <a:noFill/>
        </p:spPr>
        <p:txBody>
          <a:bodyPr wrap="square" rtlCol="0">
            <a:spAutoFit/>
          </a:bodyPr>
          <a:lstStyle/>
          <a:p>
            <a:endParaRPr lang="en-US" dirty="0"/>
          </a:p>
        </p:txBody>
      </p:sp>
      <p:pic>
        <p:nvPicPr>
          <p:cNvPr id="1026" name="Picture 2" descr="undefined">
            <a:extLst>
              <a:ext uri="{FF2B5EF4-FFF2-40B4-BE49-F238E27FC236}">
                <a16:creationId xmlns:a16="http://schemas.microsoft.com/office/drawing/2014/main" id="{9FF83778-52E2-5DCA-414E-C9438579F49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19268" y="5526732"/>
            <a:ext cx="1430937" cy="1295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533C308-97F3-0C17-0BE0-8F23C6B8BA6A}"/>
                  </a:ext>
                </a:extLst>
              </p:cNvPr>
              <p:cNvSpPr txBox="1"/>
              <p:nvPr/>
            </p:nvSpPr>
            <p:spPr>
              <a:xfrm>
                <a:off x="2209800" y="6241040"/>
                <a:ext cx="388620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𝒂</m:t>
                          </m:r>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𝒃</m:t>
                          </m:r>
                        </m:e>
                      </m:d>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𝒂</m:t>
                          </m:r>
                        </m:e>
                      </m:d>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𝒃</m:t>
                      </m:r>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𝒔𝒊𝒏</m:t>
                      </m:r>
                      <m:r>
                        <a:rPr kumimoji="0" lang="en-US" alt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𝜽</m:t>
                      </m:r>
                    </m:oMath>
                  </m:oMathPara>
                </a14:m>
                <a:endParaRPr lang="en-US" dirty="0"/>
              </a:p>
            </p:txBody>
          </p:sp>
        </mc:Choice>
        <mc:Fallback xmlns="">
          <p:sp>
            <p:nvSpPr>
              <p:cNvPr id="8" name="TextBox 7">
                <a:extLst>
                  <a:ext uri="{FF2B5EF4-FFF2-40B4-BE49-F238E27FC236}">
                    <a16:creationId xmlns:a16="http://schemas.microsoft.com/office/drawing/2014/main" id="{2533C308-97F3-0C17-0BE0-8F23C6B8BA6A}"/>
                  </a:ext>
                </a:extLst>
              </p:cNvPr>
              <p:cNvSpPr txBox="1">
                <a:spLocks noRot="1" noChangeAspect="1" noMove="1" noResize="1" noEditPoints="1" noAdjustHandles="1" noChangeArrowheads="1" noChangeShapeType="1" noTextEdit="1"/>
              </p:cNvSpPr>
              <p:nvPr/>
            </p:nvSpPr>
            <p:spPr>
              <a:xfrm>
                <a:off x="2209800" y="6241040"/>
                <a:ext cx="3886200" cy="461665"/>
              </a:xfrm>
              <a:prstGeom prst="rect">
                <a:avLst/>
              </a:prstGeom>
              <a:blipFill>
                <a:blip r:embed="rId12"/>
                <a:stretch>
                  <a:fillRect b="-18421"/>
                </a:stretch>
              </a:blipFill>
            </p:spPr>
            <p:txBody>
              <a:bodyPr/>
              <a:lstStyle/>
              <a:p>
                <a:r>
                  <a:rPr lang="en-US">
                    <a:noFill/>
                  </a:rPr>
                  <a:t> </a:t>
                </a:r>
              </a:p>
            </p:txBody>
          </p:sp>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854921" y="304800"/>
            <a:ext cx="7810500" cy="461963"/>
          </a:xfrm>
        </p:spPr>
        <p:txBody>
          <a:bodyPr/>
          <a:lstStyle/>
          <a:p>
            <a:pPr eaLnBrk="1" hangingPunct="1"/>
            <a:r>
              <a:rPr lang="en-US" altLang="en-US" dirty="0"/>
              <a:t>A Plumbing Problem to Solve – Example 10.1</a:t>
            </a:r>
          </a:p>
        </p:txBody>
      </p:sp>
      <p:sp>
        <p:nvSpPr>
          <p:cNvPr id="11" name="Content Placeholder 10"/>
          <p:cNvSpPr>
            <a:spLocks noGrp="1" noRot="1" noChangeAspect="1" noMove="1" noResize="1" noEditPoints="1" noAdjustHandles="1" noChangeArrowheads="1" noChangeShapeType="1" noTextEdit="1"/>
          </p:cNvSpPr>
          <p:nvPr>
            <p:ph idx="1"/>
          </p:nvPr>
        </p:nvSpPr>
        <p:spPr>
          <a:xfrm>
            <a:off x="449676" y="1066801"/>
            <a:ext cx="8229600" cy="3830240"/>
          </a:xfrm>
          <a:blipFill rotWithShape="0">
            <a:blip r:embed="rId2"/>
            <a:stretch>
              <a:fillRect l="-667" t="-796" b="-21019"/>
            </a:stretch>
          </a:blipFill>
          <a:extLst>
            <a:ext uri="{909E8E84-426E-40dd-AFC4-6F175D3DCCD1}"/>
            <a:ext uri="{91240B29-F687-4f45-9708-019B960494DF}"/>
            <a:ext uri="{AF507438-7753-43e0-B8FC-AC1667EBCBE1}"/>
            <a:ext uri="{FAA26D3D-D897-4be2-8F04-BA451C77F1D7}"/>
          </a:extLst>
        </p:spPr>
        <p:txBody>
          <a:bodyPr/>
          <a:lstStyle/>
          <a:p>
            <a:pPr>
              <a:defRPr/>
            </a:pPr>
            <a:r>
              <a:rPr lang="en-US">
                <a:noFill/>
              </a:rPr>
              <a:t> </a:t>
            </a:r>
          </a:p>
        </p:txBody>
      </p:sp>
      <p:sp>
        <p:nvSpPr>
          <p:cNvPr id="2" name="Footer Placeholder 1"/>
          <p:cNvSpPr>
            <a:spLocks noGrp="1"/>
          </p:cNvSpPr>
          <p:nvPr>
            <p:ph type="ftr" sz="quarter" idx="10"/>
          </p:nvPr>
        </p:nvSpPr>
        <p:spPr/>
        <p:txBody>
          <a:bodyPr/>
          <a:lstStyle/>
          <a:p>
            <a:pPr>
              <a:defRPr/>
            </a:pPr>
            <a:r>
              <a:rPr lang="en-GB"/>
              <a:t>© 2016 Pearson Education, Inc.</a:t>
            </a:r>
          </a:p>
        </p:txBody>
      </p:sp>
      <p:pic>
        <p:nvPicPr>
          <p:cNvPr id="223237" name="Picture 11" descr="10_06_Figure.jpg"/>
          <p:cNvPicPr>
            <a:picLocks noChangeAspect="1"/>
          </p:cNvPicPr>
          <p:nvPr/>
        </p:nvPicPr>
        <p:blipFill>
          <a:blip r:embed="rId3">
            <a:extLst>
              <a:ext uri="{28A0092B-C50C-407E-A947-70E740481C1C}">
                <a14:useLocalDpi xmlns:a14="http://schemas.microsoft.com/office/drawing/2010/main" val="0"/>
              </a:ext>
            </a:extLst>
          </a:blip>
          <a:srcRect b="7668"/>
          <a:stretch>
            <a:fillRect/>
          </a:stretch>
        </p:blipFill>
        <p:spPr bwMode="auto">
          <a:xfrm>
            <a:off x="13119" y="914400"/>
            <a:ext cx="9130881" cy="248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p:cNvSpPr>
            <a:spLocks noGrp="1"/>
          </p:cNvSpPr>
          <p:nvPr>
            <p:ph type="title"/>
          </p:nvPr>
        </p:nvSpPr>
        <p:spPr/>
        <p:txBody>
          <a:bodyPr/>
          <a:lstStyle/>
          <a:p>
            <a:endParaRPr lang="en-US" altLang="en-US"/>
          </a:p>
        </p:txBody>
      </p:sp>
      <p:pic>
        <p:nvPicPr>
          <p:cNvPr id="226307" name="Picture 2"/>
          <p:cNvPicPr>
            <a:picLocks noChangeAspect="1" noChangeArrowheads="1"/>
          </p:cNvPicPr>
          <p:nvPr/>
        </p:nvPicPr>
        <p:blipFill>
          <a:blip r:embed="rId3">
            <a:extLst>
              <a:ext uri="{28A0092B-C50C-407E-A947-70E740481C1C}">
                <a14:useLocalDpi xmlns:a14="http://schemas.microsoft.com/office/drawing/2010/main" val="0"/>
              </a:ext>
            </a:extLst>
          </a:blip>
          <a:srcRect l="11435" t="42307" r="61610" b="7997"/>
          <a:stretch>
            <a:fillRect/>
          </a:stretch>
        </p:blipFill>
        <p:spPr bwMode="auto">
          <a:xfrm>
            <a:off x="0" y="0"/>
            <a:ext cx="9144000" cy="675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5D01BBF-4DBA-4EFE-A2E2-9C7E87D038CD}"/>
              </a:ext>
            </a:extLst>
          </p:cNvPr>
          <p:cNvSpPr txBox="1"/>
          <p:nvPr/>
        </p:nvSpPr>
        <p:spPr>
          <a:xfrm>
            <a:off x="1219200" y="5638800"/>
            <a:ext cx="492443" cy="461665"/>
          </a:xfrm>
          <a:prstGeom prst="rect">
            <a:avLst/>
          </a:prstGeom>
          <a:noFill/>
        </p:spPr>
        <p:txBody>
          <a:bodyPr wrap="none" rtlCol="0">
            <a:spAutoFit/>
          </a:bodyPr>
          <a:lstStyle/>
          <a:p>
            <a:r>
              <a:rPr lang="en-US" dirty="0">
                <a:solidFill>
                  <a:srgbClr val="FF0000"/>
                </a:solidFill>
              </a:rPr>
              <a:t>no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685800" y="227013"/>
            <a:ext cx="7772400" cy="914400"/>
          </a:xfrm>
          <a:noFill/>
        </p:spPr>
        <p:txBody>
          <a:bodyPr/>
          <a:lstStyle/>
          <a:p>
            <a:pPr eaLnBrk="1" hangingPunct="1"/>
            <a:r>
              <a:rPr lang="en-US" altLang="en-US" b="1">
                <a:solidFill>
                  <a:srgbClr val="FF0000"/>
                </a:solidFill>
              </a:rPr>
              <a:t>Note: </a:t>
            </a:r>
            <a:r>
              <a:rPr lang="en-US" altLang="en-US" b="1" i="1">
                <a:solidFill>
                  <a:srgbClr val="FF0000"/>
                </a:solidFill>
                <a:latin typeface="Symbol" panose="05050102010706020507" pitchFamily="18" charset="2"/>
              </a:rPr>
              <a:t>t</a:t>
            </a:r>
            <a:r>
              <a:rPr lang="en-US" altLang="en-US" b="1" i="1">
                <a:solidFill>
                  <a:srgbClr val="FF0000"/>
                </a:solidFill>
              </a:rPr>
              <a:t> = F R sin</a:t>
            </a:r>
            <a:r>
              <a:rPr lang="en-US" altLang="en-US" b="1" i="1">
                <a:solidFill>
                  <a:srgbClr val="FF0000"/>
                </a:solidFill>
                <a:latin typeface="Symbol" panose="05050102010706020507" pitchFamily="18" charset="2"/>
              </a:rPr>
              <a:t>q</a:t>
            </a:r>
          </a:p>
        </p:txBody>
      </p:sp>
      <p:sp>
        <p:nvSpPr>
          <p:cNvPr id="228355" name="Rectangle 3" descr="Green marble"/>
          <p:cNvSpPr>
            <a:spLocks noChangeArrowheads="1"/>
          </p:cNvSpPr>
          <p:nvPr/>
        </p:nvSpPr>
        <p:spPr bwMode="auto">
          <a:xfrm>
            <a:off x="684213" y="1139825"/>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endParaRPr lang="en-US" altLang="en-US" sz="2400"/>
          </a:p>
        </p:txBody>
      </p:sp>
      <p:sp>
        <p:nvSpPr>
          <p:cNvPr id="228356" name="Text Box 4"/>
          <p:cNvSpPr txBox="1">
            <a:spLocks noChangeArrowheads="1"/>
          </p:cNvSpPr>
          <p:nvPr/>
        </p:nvSpPr>
        <p:spPr bwMode="auto">
          <a:xfrm>
            <a:off x="1468438" y="16224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endParaRPr kumimoji="0" lang="en-US" altLang="en-US" sz="2400" b="1" i="1"/>
          </a:p>
        </p:txBody>
      </p:sp>
      <p:pic>
        <p:nvPicPr>
          <p:cNvPr id="228357" name="Picture 5" descr="FG10_016"/>
          <p:cNvPicPr>
            <a:picLocks noChangeAspect="1" noChangeArrowheads="1"/>
          </p:cNvPicPr>
          <p:nvPr/>
        </p:nvPicPr>
        <p:blipFill>
          <a:blip r:embed="rId3">
            <a:extLst>
              <a:ext uri="{28A0092B-C50C-407E-A947-70E740481C1C}">
                <a14:useLocalDpi xmlns:a14="http://schemas.microsoft.com/office/drawing/2010/main" val="0"/>
              </a:ext>
            </a:extLst>
          </a:blip>
          <a:srcRect l="13499" r="13499"/>
          <a:stretch>
            <a:fillRect/>
          </a:stretch>
        </p:blipFill>
        <p:spPr bwMode="auto">
          <a:xfrm>
            <a:off x="3848100" y="1306513"/>
            <a:ext cx="4824413"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8358" name="Object 6"/>
          <p:cNvGraphicFramePr>
            <a:graphicFrameLocks noChangeAspect="1"/>
          </p:cNvGraphicFramePr>
          <p:nvPr/>
        </p:nvGraphicFramePr>
        <p:xfrm>
          <a:off x="603250" y="1552575"/>
          <a:ext cx="3876675" cy="1079500"/>
        </p:xfrm>
        <a:graphic>
          <a:graphicData uri="http://schemas.openxmlformats.org/presentationml/2006/ole">
            <mc:AlternateContent xmlns:mc="http://schemas.openxmlformats.org/markup-compatibility/2006">
              <mc:Choice xmlns:v="urn:schemas-microsoft-com:vml" Requires="v">
                <p:oleObj name="Equation" r:id="rId4" imgW="1592513" imgH="373285" progId="Equation.3">
                  <p:embed/>
                </p:oleObj>
              </mc:Choice>
              <mc:Fallback>
                <p:oleObj name="Equation" r:id="rId4" imgW="1592513" imgH="373285"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 y="1552575"/>
                        <a:ext cx="3876675"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8359" name="Object 7"/>
          <p:cNvGraphicFramePr>
            <a:graphicFrameLocks noChangeAspect="1"/>
          </p:cNvGraphicFramePr>
          <p:nvPr>
            <p:extLst>
              <p:ext uri="{D42A27DB-BD31-4B8C-83A1-F6EECF244321}">
                <p14:modId xmlns:p14="http://schemas.microsoft.com/office/powerpoint/2010/main" val="702158423"/>
              </p:ext>
            </p:extLst>
          </p:nvPr>
        </p:nvGraphicFramePr>
        <p:xfrm>
          <a:off x="1004888" y="3086292"/>
          <a:ext cx="3578225" cy="539750"/>
        </p:xfrm>
        <a:graphic>
          <a:graphicData uri="http://schemas.openxmlformats.org/presentationml/2006/ole">
            <mc:AlternateContent xmlns:mc="http://schemas.openxmlformats.org/markup-compatibility/2006">
              <mc:Choice xmlns:v="urn:schemas-microsoft-com:vml" Requires="v">
                <p:oleObj name="Equation" r:id="rId6" imgW="1463040" imgH="152383" progId="Equation.3">
                  <p:embed/>
                </p:oleObj>
              </mc:Choice>
              <mc:Fallback>
                <p:oleObj name="Equation" r:id="rId6" imgW="1463040" imgH="152383"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888" y="3086292"/>
                        <a:ext cx="3578225"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8360" name="Object 8"/>
          <p:cNvGraphicFramePr>
            <a:graphicFrameLocks noChangeAspect="1"/>
          </p:cNvGraphicFramePr>
          <p:nvPr>
            <p:extLst>
              <p:ext uri="{D42A27DB-BD31-4B8C-83A1-F6EECF244321}">
                <p14:modId xmlns:p14="http://schemas.microsoft.com/office/powerpoint/2010/main" val="2964384025"/>
              </p:ext>
            </p:extLst>
          </p:nvPr>
        </p:nvGraphicFramePr>
        <p:xfrm>
          <a:off x="1038226" y="5369035"/>
          <a:ext cx="3544887" cy="539750"/>
        </p:xfrm>
        <a:graphic>
          <a:graphicData uri="http://schemas.openxmlformats.org/presentationml/2006/ole">
            <mc:AlternateContent xmlns:mc="http://schemas.openxmlformats.org/markup-compatibility/2006">
              <mc:Choice xmlns:v="urn:schemas-microsoft-com:vml" Requires="v">
                <p:oleObj name="Equation" r:id="rId8" imgW="1447719" imgH="152383" progId="Equation.3">
                  <p:embed/>
                </p:oleObj>
              </mc:Choice>
              <mc:Fallback>
                <p:oleObj name="Equation" r:id="rId8" imgW="1447719" imgH="152383"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8226" y="5369035"/>
                        <a:ext cx="3544887"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7"/>
          <p:cNvGraphicFramePr>
            <a:graphicFrameLocks noChangeAspect="1"/>
          </p:cNvGraphicFramePr>
          <p:nvPr>
            <p:extLst>
              <p:ext uri="{D42A27DB-BD31-4B8C-83A1-F6EECF244321}">
                <p14:modId xmlns:p14="http://schemas.microsoft.com/office/powerpoint/2010/main" val="702158423"/>
              </p:ext>
            </p:extLst>
          </p:nvPr>
        </p:nvGraphicFramePr>
        <p:xfrm>
          <a:off x="1004888" y="3075782"/>
          <a:ext cx="3578225" cy="539750"/>
        </p:xfrm>
        <a:graphic>
          <a:graphicData uri="http://schemas.openxmlformats.org/presentationml/2006/ole">
            <mc:AlternateContent xmlns:mc="http://schemas.openxmlformats.org/markup-compatibility/2006">
              <mc:Choice xmlns:v="urn:schemas-microsoft-com:vml" Requires="v">
                <p:oleObj name="Equation" r:id="rId10" imgW="1463040" imgH="152383" progId="Equation.3">
                  <p:embed/>
                </p:oleObj>
              </mc:Choice>
              <mc:Fallback>
                <p:oleObj name="Equation" r:id="rId10" imgW="1463040" imgH="15238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888" y="3075782"/>
                        <a:ext cx="3578225"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685800" y="227013"/>
            <a:ext cx="7772400" cy="914400"/>
          </a:xfrm>
          <a:noFill/>
        </p:spPr>
        <p:txBody>
          <a:bodyPr/>
          <a:lstStyle/>
          <a:p>
            <a:pPr eaLnBrk="1" hangingPunct="1"/>
            <a:r>
              <a:rPr lang="en-US" altLang="en-US" b="1">
                <a:solidFill>
                  <a:srgbClr val="FF0000"/>
                </a:solidFill>
              </a:rPr>
              <a:t>Note: sign of </a:t>
            </a:r>
            <a:r>
              <a:rPr lang="en-US" altLang="en-US" b="1" i="1">
                <a:solidFill>
                  <a:srgbClr val="FF0000"/>
                </a:solidFill>
                <a:latin typeface="Symbol" panose="05050102010706020507" pitchFamily="18" charset="2"/>
              </a:rPr>
              <a:t>t</a:t>
            </a:r>
          </a:p>
        </p:txBody>
      </p:sp>
      <p:sp>
        <p:nvSpPr>
          <p:cNvPr id="229379" name="Rectangle 3" descr="Green marble"/>
          <p:cNvSpPr>
            <a:spLocks noChangeArrowheads="1"/>
          </p:cNvSpPr>
          <p:nvPr/>
        </p:nvSpPr>
        <p:spPr bwMode="auto">
          <a:xfrm>
            <a:off x="684213" y="1139825"/>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endParaRPr lang="en-US" altLang="en-US" sz="2400"/>
          </a:p>
        </p:txBody>
      </p:sp>
      <p:sp>
        <p:nvSpPr>
          <p:cNvPr id="229380" name="Text Box 4"/>
          <p:cNvSpPr txBox="1">
            <a:spLocks noChangeArrowheads="1"/>
          </p:cNvSpPr>
          <p:nvPr/>
        </p:nvSpPr>
        <p:spPr bwMode="auto">
          <a:xfrm>
            <a:off x="1468438" y="16224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endParaRPr kumimoji="0" lang="en-US" altLang="en-US" sz="2400" b="1" i="1"/>
          </a:p>
        </p:txBody>
      </p:sp>
      <p:graphicFrame>
        <p:nvGraphicFramePr>
          <p:cNvPr id="229381" name="Object 5"/>
          <p:cNvGraphicFramePr>
            <a:graphicFrameLocks noChangeAspect="1"/>
          </p:cNvGraphicFramePr>
          <p:nvPr/>
        </p:nvGraphicFramePr>
        <p:xfrm>
          <a:off x="684213" y="4083050"/>
          <a:ext cx="4943475" cy="2286000"/>
        </p:xfrm>
        <a:graphic>
          <a:graphicData uri="http://schemas.openxmlformats.org/presentationml/2006/ole">
            <mc:AlternateContent xmlns:mc="http://schemas.openxmlformats.org/markup-compatibility/2006">
              <mc:Choice xmlns:v="urn:schemas-microsoft-com:vml" Requires="v">
                <p:oleObj name="Equation" r:id="rId3" imgW="2049767" imgH="853345" progId="Equation.3">
                  <p:embed/>
                </p:oleObj>
              </mc:Choice>
              <mc:Fallback>
                <p:oleObj name="Equation" r:id="rId3" imgW="2049767" imgH="853345"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083050"/>
                        <a:ext cx="4943475" cy="22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9382" name="Picture 6" descr="FG10_017"/>
          <p:cNvPicPr>
            <a:picLocks noChangeAspect="1" noChangeArrowheads="1"/>
          </p:cNvPicPr>
          <p:nvPr/>
        </p:nvPicPr>
        <p:blipFill>
          <a:blip r:embed="rId5">
            <a:extLst>
              <a:ext uri="{28A0092B-C50C-407E-A947-70E740481C1C}">
                <a14:useLocalDpi xmlns:a14="http://schemas.microsoft.com/office/drawing/2010/main" val="0"/>
              </a:ext>
            </a:extLst>
          </a:blip>
          <a:srcRect l="17999" r="17999"/>
          <a:stretch>
            <a:fillRect/>
          </a:stretch>
        </p:blipFill>
        <p:spPr bwMode="auto">
          <a:xfrm>
            <a:off x="5068888" y="1512888"/>
            <a:ext cx="3254375"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9383" name="Object 7"/>
          <p:cNvGraphicFramePr>
            <a:graphicFrameLocks noChangeAspect="1"/>
          </p:cNvGraphicFramePr>
          <p:nvPr/>
        </p:nvGraphicFramePr>
        <p:xfrm>
          <a:off x="639763" y="2411413"/>
          <a:ext cx="4445000" cy="1651000"/>
        </p:xfrm>
        <a:graphic>
          <a:graphicData uri="http://schemas.openxmlformats.org/presentationml/2006/ole">
            <mc:AlternateContent xmlns:mc="http://schemas.openxmlformats.org/markup-compatibility/2006">
              <mc:Choice xmlns:v="urn:schemas-microsoft-com:vml" Requires="v">
                <p:oleObj name="Equation" r:id="rId6" imgW="1828800" imgH="601967" progId="Equation.3">
                  <p:embed/>
                </p:oleObj>
              </mc:Choice>
              <mc:Fallback>
                <p:oleObj name="Equation" r:id="rId6" imgW="1828800" imgH="601967"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763" y="2411413"/>
                        <a:ext cx="4445000" cy="165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9384" name="Object 8"/>
          <p:cNvGraphicFramePr>
            <a:graphicFrameLocks noChangeAspect="1"/>
          </p:cNvGraphicFramePr>
          <p:nvPr>
            <p:extLst>
              <p:ext uri="{D42A27DB-BD31-4B8C-83A1-F6EECF244321}">
                <p14:modId xmlns:p14="http://schemas.microsoft.com/office/powerpoint/2010/main" val="1493410790"/>
              </p:ext>
            </p:extLst>
          </p:nvPr>
        </p:nvGraphicFramePr>
        <p:xfrm>
          <a:off x="671568" y="1204913"/>
          <a:ext cx="5160962" cy="1143000"/>
        </p:xfrm>
        <a:graphic>
          <a:graphicData uri="http://schemas.openxmlformats.org/presentationml/2006/ole">
            <mc:AlternateContent xmlns:mc="http://schemas.openxmlformats.org/markup-compatibility/2006">
              <mc:Choice xmlns:v="urn:schemas-microsoft-com:vml" Requires="v">
                <p:oleObj name="Equation" r:id="rId8" imgW="2133708" imgH="396196" progId="Equation.3">
                  <p:embed/>
                </p:oleObj>
              </mc:Choice>
              <mc:Fallback>
                <p:oleObj name="Equation" r:id="rId8" imgW="2133708" imgH="396196"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568" y="1204913"/>
                        <a:ext cx="51609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0D63B90C-73F7-4043-AC19-206FBDE22F94}"/>
              </a:ext>
            </a:extLst>
          </p:cNvPr>
          <p:cNvSpPr txBox="1"/>
          <p:nvPr/>
        </p:nvSpPr>
        <p:spPr>
          <a:xfrm>
            <a:off x="5334000" y="6369050"/>
            <a:ext cx="4191000" cy="461665"/>
          </a:xfrm>
          <a:prstGeom prst="rect">
            <a:avLst/>
          </a:prstGeom>
          <a:noFill/>
        </p:spPr>
        <p:txBody>
          <a:bodyPr wrap="square" rtlCol="0">
            <a:spAutoFit/>
          </a:bodyPr>
          <a:lstStyle/>
          <a:p>
            <a:r>
              <a:rPr lang="en-US" dirty="0"/>
              <a:t>R</a:t>
            </a:r>
            <a:r>
              <a:rPr lang="en-US" baseline="-25000" dirty="0"/>
              <a:t> 1</a:t>
            </a:r>
            <a:r>
              <a:rPr lang="en-US" dirty="0"/>
              <a:t>  =0.300 m    R </a:t>
            </a:r>
            <a:r>
              <a:rPr lang="en-US" baseline="-25000" dirty="0"/>
              <a:t>2</a:t>
            </a:r>
            <a:r>
              <a:rPr lang="en-US" dirty="0"/>
              <a:t> =0.500 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a:xfrm>
            <a:off x="0" y="0"/>
            <a:ext cx="9144000" cy="1077218"/>
          </a:xfrm>
        </p:spPr>
        <p:txBody>
          <a:bodyPr/>
          <a:lstStyle/>
          <a:p>
            <a:r>
              <a:rPr lang="en-US" dirty="0">
                <a:solidFill>
                  <a:srgbClr val="FF0000"/>
                </a:solidFill>
              </a:rPr>
              <a:t>                 Clicker question    </a:t>
            </a:r>
            <a:br>
              <a:rPr lang="en-US" dirty="0">
                <a:solidFill>
                  <a:srgbClr val="FF0000"/>
                </a:solidFill>
              </a:rPr>
            </a:br>
            <a:r>
              <a:rPr lang="en-US" dirty="0">
                <a:solidFill>
                  <a:srgbClr val="FF0000"/>
                </a:solidFill>
              </a:rPr>
              <a:t> </a:t>
            </a:r>
            <a:r>
              <a:rPr lang="en-US" dirty="0"/>
              <a:t>Torques on a Rod</a:t>
            </a:r>
          </a:p>
        </p:txBody>
      </p:sp>
      <mc:AlternateContent xmlns:mc="http://schemas.openxmlformats.org/markup-compatibility/2006" xmlns:a14="http://schemas.microsoft.com/office/drawing/2010/main">
        <mc:Choice Requires="a14">
          <p:sp>
            <p:nvSpPr>
              <p:cNvPr id="174083" name="Rectangle 3"/>
              <p:cNvSpPr>
                <a:spLocks noGrp="1" noChangeArrowheads="1"/>
              </p:cNvSpPr>
              <p:nvPr>
                <p:ph idx="1"/>
              </p:nvPr>
            </p:nvSpPr>
            <p:spPr/>
            <p:txBody>
              <a:bodyPr/>
              <a:lstStyle/>
              <a:p>
                <a:r>
                  <a:rPr lang="en-US" dirty="0"/>
                  <a:t>  a)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2</m:t>
                        </m:r>
                      </m:sub>
                    </m:sSub>
                    <m:r>
                      <a:rPr lang="en-US" i="1">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3</m:t>
                        </m:r>
                      </m:sub>
                    </m:sSub>
                  </m:oMath>
                </a14:m>
                <a:r>
                  <a:rPr lang="en-US" dirty="0"/>
                  <a:t> </a:t>
                </a:r>
              </a:p>
              <a:p>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𝑏</m:t>
                        </m:r>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3</m:t>
                        </m:r>
                      </m:sub>
                    </m:sSub>
                    <m:r>
                      <a:rPr lang="en-US" i="1">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2</m:t>
                        </m:r>
                      </m:sub>
                    </m:sSub>
                  </m:oMath>
                </a14:m>
                <a:endParaRPr lang="en-US" dirty="0"/>
              </a:p>
              <a:p>
                <a14:m>
                  <m:oMath xmlns:m="http://schemas.openxmlformats.org/officeDocument/2006/math">
                    <m:sSub>
                      <m:sSubPr>
                        <m:ctrlPr>
                          <a:rPr lang="en-US" i="1">
                            <a:latin typeface="Cambria Math" panose="02040503050406030204" pitchFamily="18" charset="0"/>
                          </a:rPr>
                        </m:ctrlPr>
                      </m:sSubPr>
                      <m:e>
                        <m:r>
                          <a:rPr lang="en-US" i="1" smtClean="0">
                            <a:solidFill>
                              <a:srgbClr val="FF0000"/>
                            </a:solidFill>
                            <a:latin typeface="Cambria Math" panose="02040503050406030204" pitchFamily="18" charset="0"/>
                          </a:rPr>
                          <m:t>𝑐</m:t>
                        </m:r>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2</m:t>
                        </m:r>
                      </m:sub>
                    </m:sSub>
                    <m:r>
                      <a:rPr lang="en-US" i="1">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3</m:t>
                        </m:r>
                      </m:sub>
                    </m:sSub>
                    <m:r>
                      <a:rPr lang="en-US" i="1">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1</m:t>
                        </m:r>
                      </m:sub>
                    </m:sSub>
                  </m:oMath>
                </a14:m>
                <a:r>
                  <a:rPr lang="en-US" dirty="0"/>
                  <a:t> </a:t>
                </a:r>
              </a:p>
              <a:p>
                <a:endParaRPr lang="en-US" dirty="0"/>
              </a:p>
              <a:p>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𝑐</m:t>
                        </m:r>
                        <m:r>
                          <a:rPr lang="en-US" b="0" i="1" smtClean="0">
                            <a:latin typeface="Cambria Math" panose="02040503050406030204" pitchFamily="18" charset="0"/>
                          </a:rPr>
                          <m:t>)    </m:t>
                        </m:r>
                        <m:r>
                          <a:rPr lang="en-US" i="1">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1</m:t>
                        </m:r>
                      </m:sub>
                    </m:sSub>
                    <m:r>
                      <a:rPr lang="en-US" i="1">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3</m:t>
                        </m:r>
                      </m:sub>
                    </m:sSub>
                    <m:r>
                      <a:rPr lang="en-US" i="1">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2</m:t>
                        </m:r>
                      </m:sub>
                    </m:sSub>
                  </m:oMath>
                </a14:m>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3</m:t>
                        </m:r>
                      </m:sub>
                    </m:sSub>
                    <m:r>
                      <a:rPr lang="en-US" i="1">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3</m:t>
                        </m:r>
                      </m:sub>
                    </m:sSub>
                    <m:r>
                      <a:rPr lang="en-US" i="1">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1</m:t>
                        </m:r>
                      </m:sub>
                    </m:sSub>
                  </m:oMath>
                </a14:m>
                <a:endParaRPr lang="en-US" dirty="0"/>
              </a:p>
              <a:p>
                <a:endParaRPr lang="en-US" dirty="0"/>
              </a:p>
            </p:txBody>
          </p:sp>
        </mc:Choice>
        <mc:Fallback xmlns="">
          <p:sp>
            <p:nvSpPr>
              <p:cNvPr id="174083" name="Rectangle 3"/>
              <p:cNvSpPr>
                <a:spLocks noGrp="1" noRot="1" noChangeAspect="1" noMove="1" noResize="1" noEditPoints="1" noAdjustHandles="1" noChangeArrowheads="1" noChangeShapeType="1" noTextEdit="1"/>
              </p:cNvSpPr>
              <p:nvPr>
                <p:ph idx="1"/>
              </p:nvPr>
            </p:nvSpPr>
            <p:spPr>
              <a:blipFill>
                <a:blip r:embed="rId3"/>
                <a:stretch>
                  <a:fillRect l="-1333" t="-1193"/>
                </a:stretch>
              </a:blipFill>
            </p:spPr>
            <p:txBody>
              <a:bodyPr/>
              <a:lstStyle/>
              <a:p>
                <a:r>
                  <a:rPr lang="en-US">
                    <a:noFill/>
                  </a:rPr>
                  <a:t> </a:t>
                </a:r>
              </a:p>
            </p:txBody>
          </p:sp>
        </mc:Fallback>
      </mc:AlternateContent>
      <p:pic>
        <p:nvPicPr>
          <p:cNvPr id="6" name="Picture 5" descr="10_05_Figure.jpg"/>
          <p:cNvPicPr>
            <a:picLocks noChangeAspect="1"/>
          </p:cNvPicPr>
          <p:nvPr/>
        </p:nvPicPr>
        <p:blipFill rotWithShape="1">
          <a:blip r:embed="rId4">
            <a:extLst>
              <a:ext uri="{28A0092B-C50C-407E-A947-70E740481C1C}">
                <a14:useLocalDpi xmlns:a14="http://schemas.microsoft.com/office/drawing/2010/main" val="0"/>
              </a:ext>
            </a:extLst>
          </a:blip>
          <a:srcRect b="5004"/>
          <a:stretch/>
        </p:blipFill>
        <p:spPr>
          <a:xfrm>
            <a:off x="177419" y="3127072"/>
            <a:ext cx="8601456" cy="3121328"/>
          </a:xfrm>
          <a:prstGeom prst="rect">
            <a:avLst/>
          </a:prstGeom>
        </p:spPr>
      </p:pic>
      <p:sp>
        <p:nvSpPr>
          <p:cNvPr id="2" name="Footer Placeholder 1"/>
          <p:cNvSpPr>
            <a:spLocks noGrp="1"/>
          </p:cNvSpPr>
          <p:nvPr>
            <p:ph type="ftr" sz="quarter" idx="10"/>
          </p:nvPr>
        </p:nvSpPr>
        <p:spPr/>
        <p:txBody>
          <a:bodyPr/>
          <a:lstStyle/>
          <a:p>
            <a:r>
              <a:rPr lang="en-GB">
                <a:solidFill>
                  <a:srgbClr val="000000"/>
                </a:solidFill>
              </a:rPr>
              <a:t>© 2016 Pearson Education, Inc.</a:t>
            </a:r>
            <a:endParaRPr lang="en-GB" dirty="0">
              <a:solidFill>
                <a:srgbClr val="000000"/>
              </a:solidFill>
            </a:endParaRPr>
          </a:p>
        </p:txBody>
      </p:sp>
      <p:sp>
        <p:nvSpPr>
          <p:cNvPr id="3" name="TextBox 2">
            <a:extLst>
              <a:ext uri="{FF2B5EF4-FFF2-40B4-BE49-F238E27FC236}">
                <a16:creationId xmlns:a16="http://schemas.microsoft.com/office/drawing/2014/main" id="{CE080F3F-28A3-4A1F-BBB9-3C4A0D33DE94}"/>
              </a:ext>
            </a:extLst>
          </p:cNvPr>
          <p:cNvSpPr txBox="1"/>
          <p:nvPr/>
        </p:nvSpPr>
        <p:spPr>
          <a:xfrm>
            <a:off x="4572000" y="559412"/>
            <a:ext cx="4724400" cy="461665"/>
          </a:xfrm>
          <a:prstGeom prst="rect">
            <a:avLst/>
          </a:prstGeom>
          <a:noFill/>
        </p:spPr>
        <p:txBody>
          <a:bodyPr wrap="square" rtlCol="0">
            <a:spAutoFit/>
          </a:bodyPr>
          <a:lstStyle/>
          <a:p>
            <a:r>
              <a:rPr lang="en-US" dirty="0"/>
              <a:t>The 3 forces have equal magnitude</a:t>
            </a:r>
          </a:p>
        </p:txBody>
      </p:sp>
      <p:sp>
        <p:nvSpPr>
          <p:cNvPr id="4" name="TextBox 3">
            <a:extLst>
              <a:ext uri="{FF2B5EF4-FFF2-40B4-BE49-F238E27FC236}">
                <a16:creationId xmlns:a16="http://schemas.microsoft.com/office/drawing/2014/main" id="{CA19A54C-EF91-F282-A72E-7BE79C05EE30}"/>
              </a:ext>
            </a:extLst>
          </p:cNvPr>
          <p:cNvSpPr txBox="1"/>
          <p:nvPr/>
        </p:nvSpPr>
        <p:spPr>
          <a:xfrm>
            <a:off x="4389438" y="959508"/>
            <a:ext cx="4830762" cy="3046988"/>
          </a:xfrm>
          <a:prstGeom prst="rect">
            <a:avLst/>
          </a:prstGeom>
          <a:noFill/>
        </p:spPr>
        <p:txBody>
          <a:bodyPr wrap="square" rtlCol="0">
            <a:spAutoFit/>
          </a:bodyPr>
          <a:lstStyle/>
          <a:p>
            <a:r>
              <a:rPr kumimoji="0" lang="en-US" sz="2400" dirty="0">
                <a:solidFill>
                  <a:prstClr val="black"/>
                </a:solidFill>
                <a:ea typeface="Cambria Math" panose="02040503050406030204" pitchFamily="18" charset="0"/>
                <a:cs typeface="Times New Roman" panose="02020603050405020304" pitchFamily="18" charset="0"/>
              </a:rPr>
              <a:t>A rod is pivoted at its center. Three forces of equal magnitude are applied as shown. Which of the following statements correctly describe the order in the magnitudes of the torques by these three forces with respect to the pivot?</a:t>
            </a:r>
          </a:p>
          <a:p>
            <a:endParaRPr lang="en-US" dirty="0"/>
          </a:p>
        </p:txBody>
      </p:sp>
    </p:spTree>
    <p:extLst>
      <p:ext uri="{BB962C8B-B14F-4D97-AF65-F5344CB8AC3E}">
        <p14:creationId xmlns:p14="http://schemas.microsoft.com/office/powerpoint/2010/main" val="319966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3" descr="10-Figure41_DIA"/>
          <p:cNvPicPr>
            <a:picLocks noChangeAspect="1" noChangeArrowheads="1"/>
          </p:cNvPicPr>
          <p:nvPr/>
        </p:nvPicPr>
        <p:blipFill>
          <a:blip r:embed="rId2">
            <a:extLst>
              <a:ext uri="{28A0092B-C50C-407E-A947-70E740481C1C}">
                <a14:useLocalDpi xmlns:a14="http://schemas.microsoft.com/office/drawing/2010/main" val="0"/>
              </a:ext>
            </a:extLst>
          </a:blip>
          <a:srcRect r="54454"/>
          <a:stretch>
            <a:fillRect/>
          </a:stretch>
        </p:blipFill>
        <p:spPr bwMode="auto">
          <a:xfrm>
            <a:off x="5726113" y="1919288"/>
            <a:ext cx="17526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3" name="Picture 3" descr="10-Figure41_DIA"/>
          <p:cNvPicPr>
            <a:picLocks noChangeAspect="1" noChangeArrowheads="1"/>
          </p:cNvPicPr>
          <p:nvPr/>
        </p:nvPicPr>
        <p:blipFill>
          <a:blip r:embed="rId2">
            <a:extLst>
              <a:ext uri="{28A0092B-C50C-407E-A947-70E740481C1C}">
                <a14:useLocalDpi xmlns:a14="http://schemas.microsoft.com/office/drawing/2010/main" val="0"/>
              </a:ext>
            </a:extLst>
          </a:blip>
          <a:srcRect l="47527"/>
          <a:stretch>
            <a:fillRect/>
          </a:stretch>
        </p:blipFill>
        <p:spPr bwMode="auto">
          <a:xfrm>
            <a:off x="7239000" y="1919288"/>
            <a:ext cx="20193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Rot="1" noChangeAspect="1" noMove="1" noResize="1" noEditPoints="1" noAdjustHandles="1" noChangeArrowheads="1" noChangeShapeType="1" noTextEdit="1"/>
          </p:cNvSpPr>
          <p:nvPr/>
        </p:nvSpPr>
        <p:spPr>
          <a:xfrm>
            <a:off x="76201" y="381000"/>
            <a:ext cx="5791199" cy="4746364"/>
          </a:xfrm>
          <a:prstGeom prst="rect">
            <a:avLst/>
          </a:prstGeom>
          <a:blipFill rotWithShape="0">
            <a:blip r:embed="rId3"/>
            <a:stretch>
              <a:fillRect l="-1158" t="-771" r="-1789"/>
            </a:stretch>
          </a:blipFill>
        </p:spPr>
        <p:txBody>
          <a:bodyPr/>
          <a:lstStyle/>
          <a:p>
            <a:r>
              <a:rPr lang="en-US">
                <a:noFill/>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3" descr="10-Figure42_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04800"/>
            <a:ext cx="60198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Rot="1" noChangeAspect="1" noMove="1" noResize="1" noEditPoints="1" noAdjustHandles="1" noChangeArrowheads="1" noChangeShapeType="1" noTextEdit="1"/>
          </p:cNvSpPr>
          <p:nvPr/>
        </p:nvSpPr>
        <p:spPr>
          <a:xfrm>
            <a:off x="1540042" y="3352800"/>
            <a:ext cx="5791200" cy="2464008"/>
          </a:xfrm>
          <a:prstGeom prst="rect">
            <a:avLst/>
          </a:prstGeom>
          <a:blipFill rotWithShape="0">
            <a:blip r:embed="rId3"/>
            <a:stretch>
              <a:fillRect l="-1684"/>
            </a:stretch>
          </a:blipFill>
        </p:spPr>
        <p:txBody>
          <a:bodyPr/>
          <a:lstStyle/>
          <a:p>
            <a:r>
              <a:rPr lang="en-US">
                <a:noFill/>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Acrobats Carry Long Bars?</a:t>
            </a:r>
            <a:endParaRPr lang="en-AU" dirty="0"/>
          </a:p>
        </p:txBody>
      </p:sp>
      <p:sp>
        <p:nvSpPr>
          <p:cNvPr id="3" name="Content Placeholder 2"/>
          <p:cNvSpPr>
            <a:spLocks noGrp="1"/>
          </p:cNvSpPr>
          <p:nvPr>
            <p:ph sz="quarter" idx="13"/>
          </p:nvPr>
        </p:nvSpPr>
        <p:spPr>
          <a:xfrm>
            <a:off x="228362" y="6427538"/>
            <a:ext cx="152638" cy="430462"/>
          </a:xfrm>
        </p:spPr>
        <p:txBody>
          <a:bodyPr/>
          <a:lstStyle/>
          <a:p>
            <a:endParaRPr lang="en-US" dirty="0"/>
          </a:p>
        </p:txBody>
      </p:sp>
      <p:pic>
        <p:nvPicPr>
          <p:cNvPr id="5" name="Picture 4" descr="A woman walks across a tightrope while holding a long pole horizontally across the center of her body."/>
          <p:cNvPicPr>
            <a:picLocks noChangeAspect="1"/>
          </p:cNvPicPr>
          <p:nvPr/>
        </p:nvPicPr>
        <p:blipFill>
          <a:blip r:embed="rId2"/>
          <a:stretch>
            <a:fillRect/>
          </a:stretch>
        </p:blipFill>
        <p:spPr>
          <a:xfrm>
            <a:off x="1828562" y="2236379"/>
            <a:ext cx="5486876" cy="4041998"/>
          </a:xfrm>
          <a:prstGeom prst="rect">
            <a:avLst/>
          </a:prstGeom>
        </p:spPr>
      </p:pic>
      <p:sp>
        <p:nvSpPr>
          <p:cNvPr id="4" name="TextBox 3">
            <a:extLst>
              <a:ext uri="{FF2B5EF4-FFF2-40B4-BE49-F238E27FC236}">
                <a16:creationId xmlns:a16="http://schemas.microsoft.com/office/drawing/2014/main" id="{2D344ADE-72D3-28D6-4F86-1D2CFF8A2F51}"/>
              </a:ext>
            </a:extLst>
          </p:cNvPr>
          <p:cNvSpPr txBox="1"/>
          <p:nvPr/>
        </p:nvSpPr>
        <p:spPr>
          <a:xfrm>
            <a:off x="381000" y="46182"/>
            <a:ext cx="8686800" cy="830997"/>
          </a:xfrm>
          <a:prstGeom prst="rect">
            <a:avLst/>
          </a:prstGeom>
          <a:noFill/>
        </p:spPr>
        <p:txBody>
          <a:bodyPr wrap="square" rtlCol="0">
            <a:spAutoFit/>
          </a:bodyPr>
          <a:lstStyle/>
          <a:p>
            <a:r>
              <a:rPr lang="en-US" dirty="0"/>
              <a:t>In order not to fall the acrobat keeps the her center of gravity directly above the rope. She creates proper torques in this balancing act.</a:t>
            </a:r>
          </a:p>
        </p:txBody>
      </p:sp>
    </p:spTree>
    <p:extLst>
      <p:ext uri="{BB962C8B-B14F-4D97-AF65-F5344CB8AC3E}">
        <p14:creationId xmlns:p14="http://schemas.microsoft.com/office/powerpoint/2010/main" val="2389627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0" y="0"/>
            <a:ext cx="9144000" cy="1446550"/>
          </a:xfrm>
        </p:spPr>
        <p:txBody>
          <a:bodyPr/>
          <a:lstStyle/>
          <a:p>
            <a:r>
              <a:rPr lang="en-US" sz="4000" dirty="0">
                <a:solidFill>
                  <a:srgbClr val="FF0000"/>
                </a:solidFill>
              </a:rPr>
              <a:t>Clicker Question</a:t>
            </a:r>
            <a:br>
              <a:rPr lang="en-US" dirty="0"/>
            </a:br>
            <a:br>
              <a:rPr lang="en-US" dirty="0"/>
            </a:br>
            <a:r>
              <a:rPr lang="en-US" dirty="0"/>
              <a:t>Rotating Cylinders</a:t>
            </a:r>
          </a:p>
        </p:txBody>
      </p:sp>
      <mc:AlternateContent xmlns:mc="http://schemas.openxmlformats.org/markup-compatibility/2006" xmlns:a14="http://schemas.microsoft.com/office/drawing/2010/main">
        <mc:Choice Requires="a14">
          <p:sp>
            <p:nvSpPr>
              <p:cNvPr id="11" name="Content Placeholder 10"/>
              <p:cNvSpPr>
                <a:spLocks noGrp="1"/>
              </p:cNvSpPr>
              <p:nvPr>
                <p:ph idx="1"/>
              </p:nvPr>
            </p:nvSpPr>
            <p:spPr>
              <a:xfrm>
                <a:off x="228600" y="1447800"/>
                <a:ext cx="8077200" cy="4419600"/>
              </a:xfrm>
            </p:spPr>
            <p:txBody>
              <a:bodyPr/>
              <a:lstStyle/>
              <a:p>
                <a:pPr marL="0" indent="0">
                  <a:buNone/>
                </a:pPr>
                <a:r>
                  <a:rPr lang="en-US" sz="1800" dirty="0"/>
                  <a:t>Relationship of torque and angular acceleration</a:t>
                </a:r>
              </a:p>
              <a:p>
                <a:pPr marL="0" indent="0">
                  <a:buNone/>
                </a:pPr>
                <a:r>
                  <a:rPr lang="en-US" sz="1800" dirty="0">
                    <a:ea typeface="Cambria Math" panose="02040503050406030204" pitchFamily="18" charset="0"/>
                  </a:rPr>
                  <a:t>		</a:t>
                </a:r>
                <a14:m>
                  <m:oMath xmlns:m="http://schemas.openxmlformats.org/officeDocument/2006/math">
                    <m:r>
                      <m:rPr>
                        <m:sty m:val="p"/>
                      </m:rPr>
                      <a:rPr lang="el-GR" sz="1800" i="1">
                        <a:latin typeface="Cambria Math" panose="02040503050406030204" pitchFamily="18" charset="0"/>
                        <a:ea typeface="Cambria Math" panose="02040503050406030204" pitchFamily="18" charset="0"/>
                      </a:rPr>
                      <m:t>Σ</m:t>
                    </m:r>
                    <m:r>
                      <a:rPr lang="el-GR" sz="1800" i="1">
                        <a:latin typeface="Cambria Math" panose="02040503050406030204" pitchFamily="18" charset="0"/>
                        <a:ea typeface="Cambria Math" panose="02040503050406030204" pitchFamily="18" charset="0"/>
                      </a:rPr>
                      <m:t>𝜏</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𝐼</m:t>
                    </m:r>
                    <m:r>
                      <a:rPr lang="en-US" sz="1800" i="1">
                        <a:latin typeface="Cambria Math" panose="02040503050406030204" pitchFamily="18" charset="0"/>
                        <a:ea typeface="Cambria Math" panose="02040503050406030204" pitchFamily="18" charset="0"/>
                      </a:rPr>
                      <m:t>𝛼</m:t>
                    </m:r>
                    <m:r>
                      <a:rPr lang="en-US" sz="1800" i="1">
                        <a:latin typeface="Cambria Math" panose="02040503050406030204" pitchFamily="18" charset="0"/>
                        <a:ea typeface="Cambria Math" panose="02040503050406030204" pitchFamily="18" charset="0"/>
                      </a:rPr>
                      <m:t> </m:t>
                    </m:r>
                  </m:oMath>
                </a14:m>
                <a:r>
                  <a:rPr lang="en-US" sz="1800" dirty="0"/>
                  <a:t> rotational analog of Newton’s law </a:t>
                </a:r>
                <a14:m>
                  <m:oMath xmlns:m="http://schemas.openxmlformats.org/officeDocument/2006/math">
                    <m:r>
                      <m:rPr>
                        <m:sty m:val="p"/>
                      </m:rPr>
                      <a:rPr lang="el-GR" sz="1800" i="1">
                        <a:latin typeface="Cambria Math" panose="02040503050406030204" pitchFamily="18" charset="0"/>
                        <a:ea typeface="Cambria Math" panose="02040503050406030204" pitchFamily="18" charset="0"/>
                      </a:rPr>
                      <m:t>Σ</m:t>
                    </m:r>
                    <m:r>
                      <a:rPr lang="en-US" sz="1800" i="1">
                        <a:latin typeface="Cambria Math" panose="02040503050406030204" pitchFamily="18" charset="0"/>
                        <a:ea typeface="Cambria Math" panose="02040503050406030204" pitchFamily="18" charset="0"/>
                      </a:rPr>
                      <m:t>𝐹</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𝑚𝑎</m:t>
                    </m:r>
                  </m:oMath>
                </a14:m>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Which choice correctly ranks the magnitudes of the angular accelerations of the three cylinders?</a:t>
                </a:r>
              </a:p>
              <a:p>
                <a:pPr marL="0" indent="0">
                  <a:buNone/>
                </a:pPr>
                <a:r>
                  <a:rPr lang="en-US" sz="1800" dirty="0"/>
                  <a:t>A.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rPr>
                          <m:t>3</m:t>
                        </m:r>
                      </m:sub>
                    </m:sSub>
                    <m:r>
                      <a:rPr lang="en-US" sz="1800" i="1">
                        <a:latin typeface="Cambria Math" panose="02040503050406030204" pitchFamily="18" charset="0"/>
                      </a:rPr>
                      <m:t>&gt;</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rPr>
                          <m:t>2</m:t>
                        </m:r>
                      </m:sub>
                    </m:sSub>
                    <m:r>
                      <a:rPr lang="en-US" sz="1800" i="1">
                        <a:latin typeface="Cambria Math" panose="02040503050406030204" pitchFamily="18" charset="0"/>
                      </a:rPr>
                      <m:t>&gt;</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rPr>
                          <m:t>1</m:t>
                        </m:r>
                      </m:sub>
                    </m:sSub>
                  </m:oMath>
                </a14:m>
                <a:r>
                  <a:rPr lang="en-US" sz="1800" dirty="0"/>
                  <a:t>                          </a:t>
                </a:r>
                <a:r>
                  <a:rPr lang="en-US" sz="1800" dirty="0">
                    <a:solidFill>
                      <a:srgbClr val="FF0000"/>
                    </a:solidFill>
                  </a:rPr>
                  <a:t>B.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ea typeface="Cambria Math" panose="02040503050406030204" pitchFamily="18" charset="0"/>
                          </a:rPr>
                          <m:t>1</m:t>
                        </m:r>
                      </m:sub>
                    </m:sSub>
                    <m:r>
                      <a:rPr lang="en-US" sz="1800" i="1">
                        <a:latin typeface="Cambria Math" panose="02040503050406030204" pitchFamily="18" charset="0"/>
                      </a:rPr>
                      <m:t>&gt;</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rPr>
                          <m:t>2</m:t>
                        </m:r>
                      </m:sub>
                    </m:sSub>
                    <m:r>
                      <a:rPr lang="en-US" sz="1800" i="1">
                        <a:latin typeface="Cambria Math" panose="02040503050406030204" pitchFamily="18" charset="0"/>
                      </a:rPr>
                      <m:t>&gt;</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ea typeface="Cambria Math" panose="02040503050406030204" pitchFamily="18" charset="0"/>
                          </a:rPr>
                          <m:t>3</m:t>
                        </m:r>
                      </m:sub>
                    </m:sSub>
                  </m:oMath>
                </a14:m>
                <a:endParaRPr lang="en-US" sz="1800" dirty="0"/>
              </a:p>
              <a:p>
                <a:pPr marL="0" indent="0">
                  <a:buNone/>
                </a:pPr>
                <a:r>
                  <a:rPr lang="en-US" sz="1800" dirty="0"/>
                  <a:t>C. </a:t>
                </a:r>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ea typeface="Cambria Math" panose="02040503050406030204" pitchFamily="18" charset="0"/>
                          </a:rPr>
                          <m:t>2</m:t>
                        </m:r>
                      </m:sub>
                    </m:sSub>
                    <m:r>
                      <a:rPr lang="en-US" sz="1800" i="1">
                        <a:latin typeface="Cambria Math" panose="02040503050406030204" pitchFamily="18" charset="0"/>
                      </a:rPr>
                      <m:t>&gt;</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ea typeface="Cambria Math" panose="02040503050406030204" pitchFamily="18" charset="0"/>
                          </a:rPr>
                          <m:t>1</m:t>
                        </m:r>
                      </m:sub>
                    </m:sSub>
                    <m:r>
                      <a:rPr lang="en-US" sz="1800" i="1">
                        <a:latin typeface="Cambria Math" panose="02040503050406030204" pitchFamily="18" charset="0"/>
                      </a:rPr>
                      <m:t>&gt;</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ea typeface="Cambria Math" panose="02040503050406030204" pitchFamily="18" charset="0"/>
                          </a:rPr>
                          <m:t>3</m:t>
                        </m:r>
                      </m:sub>
                    </m:sSub>
                  </m:oMath>
                </a14:m>
                <a:r>
                  <a:rPr lang="en-US" sz="1800" dirty="0"/>
                  <a:t>		        D.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ea typeface="Cambria Math" panose="02040503050406030204" pitchFamily="18" charset="0"/>
                          </a:rPr>
                          <m:t>1</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rPr>
                          <m:t>2</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𝛼</m:t>
                        </m:r>
                      </m:e>
                      <m:sub>
                        <m:r>
                          <a:rPr lang="en-US" sz="1800" i="1">
                            <a:latin typeface="Cambria Math" panose="02040503050406030204" pitchFamily="18" charset="0"/>
                            <a:ea typeface="Cambria Math" panose="02040503050406030204" pitchFamily="18" charset="0"/>
                          </a:rPr>
                          <m:t>3</m:t>
                        </m:r>
                      </m:sub>
                    </m:sSub>
                  </m:oMath>
                </a14:m>
                <a:endParaRPr lang="en-US" sz="1800" dirty="0"/>
              </a:p>
              <a:p>
                <a:pPr marL="342900" indent="-342900">
                  <a:buAutoNum type="alphaUcPeriod"/>
                </a:pPr>
                <a:endParaRPr lang="en-US" sz="1800" dirty="0"/>
              </a:p>
            </p:txBody>
          </p:sp>
        </mc:Choice>
        <mc:Fallback xmlns="">
          <p:sp>
            <p:nvSpPr>
              <p:cNvPr id="11" name="Content Placeholder 10"/>
              <p:cNvSpPr>
                <a:spLocks noGrp="1" noRot="1" noChangeAspect="1" noMove="1" noResize="1" noEditPoints="1" noAdjustHandles="1" noChangeArrowheads="1" noChangeShapeType="1" noTextEdit="1"/>
              </p:cNvSpPr>
              <p:nvPr>
                <p:ph idx="1"/>
              </p:nvPr>
            </p:nvSpPr>
            <p:spPr>
              <a:xfrm>
                <a:off x="228600" y="1447800"/>
                <a:ext cx="8077200" cy="4419600"/>
              </a:xfrm>
              <a:blipFill>
                <a:blip r:embed="rId3"/>
                <a:stretch>
                  <a:fillRect l="-679" t="-828"/>
                </a:stretch>
              </a:blipFill>
            </p:spPr>
            <p:txBody>
              <a:bodyPr/>
              <a:lstStyle/>
              <a:p>
                <a:r>
                  <a:rPr lang="en-US">
                    <a:noFill/>
                  </a:rPr>
                  <a:t> </a:t>
                </a:r>
              </a:p>
            </p:txBody>
          </p:sp>
        </mc:Fallback>
      </mc:AlternateContent>
      <p:sp>
        <p:nvSpPr>
          <p:cNvPr id="2" name="Footer Placeholder 1"/>
          <p:cNvSpPr>
            <a:spLocks noGrp="1"/>
          </p:cNvSpPr>
          <p:nvPr>
            <p:ph type="ftr" sz="quarter" idx="10"/>
          </p:nvPr>
        </p:nvSpPr>
        <p:spPr/>
        <p:txBody>
          <a:bodyPr/>
          <a:lstStyle/>
          <a:p>
            <a:r>
              <a:rPr lang="en-GB" dirty="0">
                <a:solidFill>
                  <a:srgbClr val="000000"/>
                </a:solidFill>
              </a:rPr>
              <a:t>© 2016 Pearson Education, Inc.</a:t>
            </a:r>
          </a:p>
        </p:txBody>
      </p:sp>
      <p:pic>
        <p:nvPicPr>
          <p:cNvPr id="12" name="Picture 11" descr="10_09_Figure.jpg"/>
          <p:cNvPicPr>
            <a:picLocks noChangeAspect="1"/>
          </p:cNvPicPr>
          <p:nvPr/>
        </p:nvPicPr>
        <p:blipFill rotWithShape="1">
          <a:blip r:embed="rId4" cstate="print">
            <a:extLst>
              <a:ext uri="{28A0092B-C50C-407E-A947-70E740481C1C}">
                <a14:useLocalDpi xmlns:a14="http://schemas.microsoft.com/office/drawing/2010/main" val="0"/>
              </a:ext>
            </a:extLst>
          </a:blip>
          <a:srcRect b="3874"/>
          <a:stretch/>
        </p:blipFill>
        <p:spPr>
          <a:xfrm>
            <a:off x="2171700" y="2228595"/>
            <a:ext cx="3987801" cy="2051122"/>
          </a:xfrm>
          <a:prstGeom prst="rect">
            <a:avLst/>
          </a:prstGeom>
        </p:spPr>
      </p:pic>
      <p:sp>
        <p:nvSpPr>
          <p:cNvPr id="3" name="TextBox 2">
            <a:extLst>
              <a:ext uri="{FF2B5EF4-FFF2-40B4-BE49-F238E27FC236}">
                <a16:creationId xmlns:a16="http://schemas.microsoft.com/office/drawing/2014/main" id="{98D63742-E31A-4E7D-86C2-67AA4CCA1CA6}"/>
              </a:ext>
            </a:extLst>
          </p:cNvPr>
          <p:cNvSpPr txBox="1"/>
          <p:nvPr/>
        </p:nvSpPr>
        <p:spPr>
          <a:xfrm>
            <a:off x="6159501" y="6019800"/>
            <a:ext cx="1689099" cy="461665"/>
          </a:xfrm>
          <a:prstGeom prst="rect">
            <a:avLst/>
          </a:prstGeom>
          <a:noFill/>
        </p:spPr>
        <p:txBody>
          <a:bodyPr wrap="square" rtlCol="0">
            <a:spAutoFit/>
          </a:bodyPr>
          <a:lstStyle/>
          <a:p>
            <a:r>
              <a:rPr lang="en-US" dirty="0"/>
              <a:t>page 289</a:t>
            </a:r>
          </a:p>
        </p:txBody>
      </p:sp>
    </p:spTree>
    <p:extLst>
      <p:ext uri="{BB962C8B-B14F-4D97-AF65-F5344CB8AC3E}">
        <p14:creationId xmlns:p14="http://schemas.microsoft.com/office/powerpoint/2010/main" val="3427290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04800" y="76200"/>
            <a:ext cx="8839200" cy="503238"/>
          </a:xfrm>
        </p:spPr>
        <p:txBody>
          <a:bodyPr/>
          <a:lstStyle/>
          <a:p>
            <a:r>
              <a:rPr lang="en-US" altLang="en-US" sz="2400"/>
              <a:t>Finding the moment of inertia for common shapes</a:t>
            </a:r>
          </a:p>
        </p:txBody>
      </p:sp>
      <p:pic>
        <p:nvPicPr>
          <p:cNvPr id="275462" name="Picture 6" descr="09_Table02-T"/>
          <p:cNvPicPr>
            <a:picLocks noChangeAspect="1" noChangeArrowheads="1"/>
          </p:cNvPicPr>
          <p:nvPr/>
        </p:nvPicPr>
        <p:blipFill>
          <a:blip r:embed="rId2">
            <a:extLst>
              <a:ext uri="{28A0092B-C50C-407E-A947-70E740481C1C}">
                <a14:useLocalDpi xmlns:a14="http://schemas.microsoft.com/office/drawing/2010/main" val="0"/>
              </a:ext>
            </a:extLst>
          </a:blip>
          <a:srcRect b="3539"/>
          <a:stretch>
            <a:fillRect/>
          </a:stretch>
        </p:blipFill>
        <p:spPr bwMode="auto">
          <a:xfrm>
            <a:off x="296863" y="803275"/>
            <a:ext cx="8548687"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3937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5462"/>
                                        </p:tgtEl>
                                        <p:attrNameLst>
                                          <p:attrName>style.visibility</p:attrName>
                                        </p:attrNameLst>
                                      </p:cBhvr>
                                      <p:to>
                                        <p:strVal val="visible"/>
                                      </p:to>
                                    </p:set>
                                    <p:animEffect transition="in" filter="dissolve">
                                      <p:cBhvr>
                                        <p:cTn id="7" dur="500"/>
                                        <p:tgtEl>
                                          <p:spTgt spid="275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Box 4"/>
          <p:cNvSpPr txBox="1">
            <a:spLocks noChangeArrowheads="1"/>
          </p:cNvSpPr>
          <p:nvPr/>
        </p:nvSpPr>
        <p:spPr bwMode="auto">
          <a:xfrm>
            <a:off x="2425087" y="0"/>
            <a:ext cx="4103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990099"/>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hlink"/>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mn-cs"/>
              </a:rPr>
              <a:t>Concepts of rotational motion</a:t>
            </a:r>
          </a:p>
        </p:txBody>
      </p:sp>
      <p:pic>
        <p:nvPicPr>
          <p:cNvPr id="20484" name="Picture 2" descr="09-Figure02_DIA.jpg"/>
          <p:cNvPicPr>
            <a:picLocks noChangeAspect="1" noChangeArrowheads="1"/>
          </p:cNvPicPr>
          <p:nvPr/>
        </p:nvPicPr>
        <p:blipFill>
          <a:blip r:embed="rId2">
            <a:extLst>
              <a:ext uri="{28A0092B-C50C-407E-A947-70E740481C1C}">
                <a14:useLocalDpi xmlns:a14="http://schemas.microsoft.com/office/drawing/2010/main" val="0"/>
              </a:ext>
            </a:extLst>
          </a:blip>
          <a:srcRect r="12218" b="50000"/>
          <a:stretch>
            <a:fillRect/>
          </a:stretch>
        </p:blipFill>
        <p:spPr bwMode="auto">
          <a:xfrm>
            <a:off x="6636670" y="292725"/>
            <a:ext cx="229711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09-Figure03_DIA.jpg"/>
          <p:cNvPicPr>
            <a:picLocks noChangeAspect="1" noChangeArrowheads="1"/>
          </p:cNvPicPr>
          <p:nvPr/>
        </p:nvPicPr>
        <p:blipFill>
          <a:blip r:embed="rId3">
            <a:extLst>
              <a:ext uri="{28A0092B-C50C-407E-A947-70E740481C1C}">
                <a14:useLocalDpi xmlns:a14="http://schemas.microsoft.com/office/drawing/2010/main" val="0"/>
              </a:ext>
            </a:extLst>
          </a:blip>
          <a:srcRect r="46767"/>
          <a:stretch>
            <a:fillRect/>
          </a:stretch>
        </p:blipFill>
        <p:spPr bwMode="auto">
          <a:xfrm>
            <a:off x="6639819" y="4660777"/>
            <a:ext cx="2293964" cy="215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486" name="TextBox 1"/>
              <p:cNvSpPr txBox="1">
                <a:spLocks noChangeArrowheads="1"/>
              </p:cNvSpPr>
              <p:nvPr/>
            </p:nvSpPr>
            <p:spPr bwMode="auto">
              <a:xfrm>
                <a:off x="162426" y="292725"/>
                <a:ext cx="8065028" cy="665329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990099"/>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hlink"/>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sng"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3 word dictionary</a:t>
                </a:r>
              </a:p>
              <a:p>
                <a:pPr lvl="0" eaLnBrk="1" hangingPunct="1">
                  <a:spcBef>
                    <a:spcPct val="0"/>
                  </a:spcBef>
                  <a:buNone/>
                  <a:defRPr/>
                </a:pPr>
                <a:r>
                  <a:rPr kumimoji="0" lang="en-US" altLang="en-US" sz="1600" dirty="0">
                    <a:solidFill>
                      <a:srgbClr val="000000"/>
                    </a:solidFill>
                    <a:latin typeface="Times New Roman" panose="02020603050405020304" pitchFamily="18" charset="0"/>
                  </a:rPr>
                  <a:t>Acceleration </a:t>
                </a:r>
                <a14:m>
                  <m:oMath xmlns:m="http://schemas.openxmlformats.org/officeDocument/2006/math">
                    <m:acc>
                      <m:accPr>
                        <m:chr m:val="⃗"/>
                        <m:ctrlPr>
                          <a:rPr kumimoji="0" lang="en-US" altLang="en-US" sz="1600" b="1" i="1" dirty="0">
                            <a:solidFill>
                              <a:srgbClr val="000000"/>
                            </a:solidFill>
                            <a:latin typeface="Cambria Math" panose="02040503050406030204" pitchFamily="18" charset="0"/>
                          </a:rPr>
                        </m:ctrlPr>
                      </m:accPr>
                      <m:e>
                        <m:r>
                          <a:rPr kumimoji="0" lang="en-US" altLang="en-US" sz="1600" b="1" i="1" dirty="0">
                            <a:solidFill>
                              <a:srgbClr val="000000"/>
                            </a:solidFill>
                            <a:latin typeface="Cambria Math" panose="02040503050406030204" pitchFamily="18" charset="0"/>
                          </a:rPr>
                          <m:t>𝒂</m:t>
                        </m:r>
                      </m:e>
                    </m:acc>
                  </m:oMath>
                </a14:m>
                <a:r>
                  <a:rPr kumimoji="0" lang="en-US" altLang="en-US" sz="1600" dirty="0">
                    <a:solidFill>
                      <a:srgbClr val="000000"/>
                    </a:solidFill>
                    <a:latin typeface="Times New Roman" panose="02020603050405020304" pitchFamily="18" charset="0"/>
                  </a:rPr>
                  <a:t> </a:t>
                </a:r>
                <a:r>
                  <a:rPr kumimoji="0" lang="en-US" altLang="en-US" sz="1600" dirty="0">
                    <a:solidFill>
                      <a:srgbClr val="000000"/>
                    </a:solidFill>
                    <a:latin typeface="Times New Roman" panose="02020603050405020304" pitchFamily="18" charset="0"/>
                    <a:sym typeface="Wingdings" panose="05000000000000000000" pitchFamily="2" charset="2"/>
                  </a:rPr>
                  <a:t> angular acceleration </a:t>
                </a:r>
                <a14:m>
                  <m:oMath xmlns:m="http://schemas.openxmlformats.org/officeDocument/2006/math">
                    <m:acc>
                      <m:accPr>
                        <m:chr m:val="⃗"/>
                        <m:ctrlPr>
                          <a:rPr kumimoji="0" lang="en-US" altLang="en-US" sz="1600" b="1" i="1" dirty="0">
                            <a:solidFill>
                              <a:srgbClr val="000000"/>
                            </a:solidFill>
                            <a:latin typeface="Cambria Math" panose="02040503050406030204" pitchFamily="18" charset="0"/>
                          </a:rPr>
                        </m:ctrlPr>
                      </m:accPr>
                      <m:e>
                        <m:r>
                          <a:rPr kumimoji="0" lang="en-US" altLang="en-US" sz="1600" b="1" i="1" dirty="0">
                            <a:solidFill>
                              <a:srgbClr val="000000"/>
                            </a:solidFill>
                            <a:latin typeface="Cambria Math" panose="02040503050406030204" pitchFamily="18" charset="0"/>
                            <a:ea typeface="Cambria Math" panose="02040503050406030204" pitchFamily="18" charset="0"/>
                          </a:rPr>
                          <m:t>∝</m:t>
                        </m:r>
                      </m:e>
                    </m:acc>
                  </m:oMath>
                </a14:m>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Distance </a:t>
                </a:r>
                <a:r>
                  <a:rPr kumimoji="0" lang="en-US" altLang="en-US" sz="1600" b="1" i="1"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d</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 </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sym typeface="Wingdings" panose="05000000000000000000" pitchFamily="2" charset="2"/>
                  </a:rPr>
                  <a:t> angle </a:t>
                </a:r>
                <a:r>
                  <a:rPr kumimoji="0" lang="el-GR"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sym typeface="Wingdings" panose="05000000000000000000" pitchFamily="2" charset="2"/>
                  </a:rPr>
                  <a:t>θ</a:t>
                </a: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sym typeface="Wingdings" panose="05000000000000000000"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Velocity </a:t>
                </a:r>
                <a14:m>
                  <m:oMath xmlns:m="http://schemas.openxmlformats.org/officeDocument/2006/math">
                    <m:acc>
                      <m:accPr>
                        <m:chr m:val="⃗"/>
                        <m:ctrlPr>
                          <a:rPr kumimoji="0" lang="en-US" altLang="en-US" sz="1600" b="1"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ctrlPr>
                      </m:accPr>
                      <m:e>
                        <m:r>
                          <a:rPr kumimoji="0" lang="en-US" altLang="en-US" sz="1600" b="1"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𝒗</m:t>
                        </m:r>
                      </m:e>
                    </m:acc>
                  </m:oMath>
                </a14:m>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 </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sym typeface="Wingdings" panose="05000000000000000000" pitchFamily="2" charset="2"/>
                  </a:rPr>
                  <a:t> angular velocity </a:t>
                </a:r>
                <a14:m>
                  <m:oMath xmlns:m="http://schemas.openxmlformats.org/officeDocument/2006/math">
                    <m:acc>
                      <m:accPr>
                        <m:chr m:val="⃗"/>
                        <m:ctrlPr>
                          <a:rPr kumimoji="0" lang="en-US" altLang="en-US" sz="1600" b="1"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ctrlPr>
                      </m:accPr>
                      <m:e>
                        <m:r>
                          <a:rPr kumimoji="0" lang="en-US" altLang="en-US" sz="1600" b="1"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𝒘</m:t>
                        </m:r>
                      </m:e>
                    </m:acc>
                  </m:oMath>
                </a14:m>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sng"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Angle </a:t>
                </a:r>
                <a:r>
                  <a:rPr kumimoji="0" lang="el-GR" altLang="en-US" sz="2000" b="1" i="0" u="sng"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sym typeface="Wingdings" panose="05000000000000000000" pitchFamily="2" charset="2"/>
                  </a:rPr>
                  <a:t>θ</a:t>
                </a:r>
                <a:endParaRPr kumimoji="0" lang="en-US" altLang="en-US" sz="2000" b="1" i="0" u="sng"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How many degrees are in one radian ? (rad is the unit if choice for rotational motion)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Cambria Math" panose="02040503050406030204" pitchFamily="18" charset="0"/>
                    <a:cs typeface="+mn-cs"/>
                  </a:rPr>
                  <a:t>		</a:t>
                </a:r>
                <a14:m>
                  <m:oMath xmlns:m="http://schemas.openxmlformats.org/officeDocument/2006/math">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𝜽</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𝑺</m:t>
                        </m:r>
                      </m:num>
                      <m:den>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𝒓</m:t>
                        </m:r>
                      </m:den>
                    </m:f>
                  </m:oMath>
                </a14:m>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 </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sym typeface="Wingdings" panose="05000000000000000000" pitchFamily="2" charset="2"/>
                  </a:rPr>
                  <a:t> ratio of two lengths (</a:t>
                </a:r>
                <a:r>
                  <a:rPr kumimoji="0" lang="en-US"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mn-cs"/>
                    <a:sym typeface="Wingdings" panose="05000000000000000000" pitchFamily="2" charset="2"/>
                  </a:rPr>
                  <a:t>dimensionless)</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𝑺</m:t>
                          </m:r>
                        </m:num>
                        <m:den>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𝒓</m:t>
                          </m:r>
                        </m:den>
                      </m:f>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f>
                        <m:f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𝟐</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𝝅</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𝒓</m:t>
                          </m:r>
                        </m:num>
                        <m:den>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𝒓</m:t>
                          </m:r>
                        </m:den>
                      </m:f>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𝟐</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𝝅</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𝒓𝒂𝒅</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𝟑𝟔𝟎</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14:m>
                  <m:oMath xmlns:m="http://schemas.openxmlformats.org/officeDocument/2006/math">
                    <m: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𝟏</m:t>
                    </m:r>
                    <m: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cs typeface="+mn-cs"/>
                      </a:rPr>
                      <m:t> </m:t>
                    </m:r>
                    <m: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𝒓𝒂𝒅</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𝟑𝟔𝟎</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num>
                      <m:den>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𝟐</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𝝅</m:t>
                        </m:r>
                      </m:den>
                    </m:f>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𝟑𝟔𝟎</m:t>
                        </m:r>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num>
                      <m:den>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𝟔</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𝟐𝟖</m:t>
                        </m:r>
                      </m:den>
                    </m:f>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𝟓𝟕</m:t>
                    </m:r>
                    <m:r>
                      <a:rPr kumimoji="0" lang="en-US" alt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oMath>
                </a14:m>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  </a:t>
                </a:r>
                <a14:m>
                  <m:oMath xmlns:m="http://schemas.openxmlformats.org/officeDocument/2006/math">
                    <m:r>
                      <a:rPr kumimoji="0" lang="en-US" altLang="en-US" sz="1600" b="1"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a14:m>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 Factors of unity </a:t>
                </a:r>
                <a14:m>
                  <m:oMath xmlns:m="http://schemas.openxmlformats.org/officeDocument/2006/math">
                    <m:f>
                      <m:f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𝟏</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𝒓𝒂𝒅</m:t>
                        </m:r>
                      </m:num>
                      <m:den>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𝟓𝟕</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den>
                    </m:f>
                  </m:oMath>
                </a14:m>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 or </a:t>
                </a:r>
                <a14:m>
                  <m:oMath xmlns:m="http://schemas.openxmlformats.org/officeDocument/2006/math">
                    <m:f>
                      <m:f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𝟓𝟕</m:t>
                        </m:r>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num>
                      <m:den>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𝟏</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𝒓𝒂𝒅</m:t>
                        </m:r>
                      </m:den>
                    </m:f>
                  </m:oMath>
                </a14:m>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mn-cs"/>
                  </a:rPr>
                  <a:t>1 radian is the angle subtended at the center of a circle by an arc with length equal to the radius</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sng"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Angular velocity </a:t>
                </a:r>
                <a14:m>
                  <m:oMath xmlns:m="http://schemas.openxmlformats.org/officeDocument/2006/math">
                    <m:acc>
                      <m:accPr>
                        <m:chr m:val="⃗"/>
                        <m:ctrlPr>
                          <a:rPr kumimoji="0" lang="en-US" altLang="en-US" sz="2000" b="1" i="1" u="sng" strike="noStrike" kern="1200" cap="none" spc="0" normalizeH="0" baseline="0" noProof="0" dirty="0" smtClean="0">
                            <a:ln>
                              <a:noFill/>
                            </a:ln>
                            <a:solidFill>
                              <a:srgbClr val="000000"/>
                            </a:solidFill>
                            <a:effectLst/>
                            <a:uLnTx/>
                            <a:uFillTx/>
                            <a:latin typeface="Cambria Math" panose="02040503050406030204" pitchFamily="18" charset="0"/>
                            <a:cs typeface="+mn-cs"/>
                          </a:rPr>
                        </m:ctrlPr>
                      </m:accPr>
                      <m:e>
                        <m:r>
                          <a:rPr kumimoji="0" lang="en-US" altLang="en-US" sz="2000" b="1" i="1" u="sng" strike="noStrike" kern="1200" cap="none" spc="0" normalizeH="0" baseline="0" noProof="0" dirty="0" smtClean="0">
                            <a:ln>
                              <a:noFill/>
                            </a:ln>
                            <a:solidFill>
                              <a:srgbClr val="000000"/>
                            </a:solidFill>
                            <a:effectLst/>
                            <a:uLnTx/>
                            <a:uFillTx/>
                            <a:latin typeface="Cambria Math" panose="02040503050406030204" pitchFamily="18" charset="0"/>
                            <a:cs typeface="+mn-cs"/>
                          </a:rPr>
                          <m:t>𝒘</m:t>
                        </m:r>
                      </m:e>
                    </m:acc>
                  </m:oMath>
                </a14:m>
                <a:endParaRPr kumimoji="0" lang="en-US" altLang="en-US" sz="2000" b="1" i="0" u="sng"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𝒘</m:t>
                          </m:r>
                        </m:e>
                        <m:sub>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𝒂𝒗</m:t>
                          </m:r>
                        </m:sub>
                      </m:sSub>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f>
                        <m:f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sSub>
                            <m:sSub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𝜽</m:t>
                              </m:r>
                            </m:e>
                            <m:sub>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𝟐</m:t>
                              </m:r>
                            </m:sub>
                          </m:sSub>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sSub>
                            <m:sSub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𝜽</m:t>
                              </m:r>
                            </m:e>
                            <m:sub>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𝟏</m:t>
                              </m:r>
                            </m:sub>
                          </m:sSub>
                        </m:num>
                        <m:den>
                          <m:sSub>
                            <m:sSub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𝒕</m:t>
                              </m:r>
                            </m:e>
                            <m:sub>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𝟐</m:t>
                              </m:r>
                            </m:sub>
                          </m:sSub>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sSub>
                            <m:sSub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𝒕</m:t>
                              </m:r>
                            </m:e>
                            <m:sub>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𝟏</m:t>
                              </m:r>
                            </m:sub>
                          </m:sSub>
                        </m:den>
                      </m:f>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f>
                        <m:f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𝜽</m:t>
                          </m:r>
                        </m:num>
                        <m:den>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𝒕</m:t>
                          </m:r>
                        </m:den>
                      </m:f>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d>
                        <m:dPr>
                          <m:begChr m:val="["/>
                          <m:endChr m:val="]"/>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dPr>
                        <m:e>
                          <m:f>
                            <m:f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𝒓𝒂𝒅</m:t>
                              </m:r>
                            </m:num>
                            <m:den>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𝒔</m:t>
                              </m:r>
                            </m:den>
                          </m:f>
                        </m:e>
                      </m:d>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𝒘</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func>
                        <m:func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uncPr>
                        <m:fName>
                          <m:limLow>
                            <m:limLow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limLowPr>
                            <m:e>
                              <m:r>
                                <m:rPr>
                                  <m:sty m:val="p"/>
                                </m:rPr>
                                <a:rPr kumimoji="0" lang="en-US" altLang="en-US" sz="1600" b="0" i="0" u="none" strike="noStrike" kern="1200" cap="none" spc="0" normalizeH="0" baseline="0" noProof="0" smtClean="0">
                                  <a:ln>
                                    <a:noFill/>
                                  </a:ln>
                                  <a:solidFill>
                                    <a:srgbClr val="000000"/>
                                  </a:solidFill>
                                  <a:effectLst/>
                                  <a:uLnTx/>
                                  <a:uFillTx/>
                                  <a:latin typeface="Cambria Math" panose="02040503050406030204" pitchFamily="18" charset="0"/>
                                  <a:cs typeface="+mn-cs"/>
                                </a:rPr>
                                <m:t>lim</m:t>
                              </m:r>
                            </m:e>
                            <m:lim>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𝒕</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𝟎</m:t>
                              </m:r>
                            </m:lim>
                          </m:limLow>
                        </m:fName>
                        <m:e>
                          <m:f>
                            <m:f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𝜽</m:t>
                              </m:r>
                            </m:num>
                            <m:den>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𝒕</m:t>
                              </m:r>
                            </m:den>
                          </m:f>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   </m:t>
                          </m:r>
                          <m:d>
                            <m:dPr>
                              <m:begChr m:val="["/>
                              <m:endChr m:val="]"/>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dPr>
                            <m:e>
                              <m:f>
                                <m:f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𝒓𝒂𝒅</m:t>
                                  </m:r>
                                </m:num>
                                <m:den>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𝒔</m:t>
                                  </m:r>
                                </m:den>
                              </m:f>
                            </m:e>
                          </m:d>
                        </m:e>
                      </m:func>
                    </m:oMath>
                  </m:oMathPara>
                </a14:m>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Other units are;</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𝟏</m:t>
                      </m:r>
                      <m:f>
                        <m:f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𝒓𝒆𝒗</m:t>
                          </m:r>
                        </m:num>
                        <m:den>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𝒔</m:t>
                          </m:r>
                        </m:den>
                      </m:f>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f>
                        <m:f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𝟐</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𝝅</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𝒓𝒂𝒅</m:t>
                          </m:r>
                        </m:num>
                        <m:den>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𝒔</m:t>
                          </m:r>
                        </m:den>
                      </m:f>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𝟏</m:t>
                      </m:r>
                      <m:f>
                        <m:fPr>
                          <m:ctrlP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𝒓𝒆𝒗</m:t>
                          </m:r>
                        </m:num>
                        <m:den>
                          <m: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𝒎𝒊𝒏</m:t>
                          </m:r>
                        </m:den>
                      </m:f>
                      <m: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𝟏</m:t>
                      </m:r>
                      <m: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 </m:t>
                      </m:r>
                      <m: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𝒓𝒑𝒎</m:t>
                      </m:r>
                      <m: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f>
                        <m:fPr>
                          <m:ctrlPr>
                            <a:rPr kumimoji="0" lang="en-US" altLang="en-US" sz="1600" b="1" i="1" u="none" strike="noStrike" kern="1200" cap="none" spc="0" normalizeH="0" baseline="0" noProof="0">
                              <a:ln>
                                <a:noFill/>
                              </a:ln>
                              <a:solidFill>
                                <a:srgbClr val="FF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𝟐</m:t>
                          </m:r>
                          <m: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𝝅</m:t>
                          </m:r>
                        </m:num>
                        <m:den>
                          <m: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𝟔𝟎</m:t>
                          </m:r>
                        </m:den>
                      </m:f>
                      <m:f>
                        <m:fPr>
                          <m:ctrlPr>
                            <a:rPr kumimoji="0" lang="en-US" altLang="en-US" sz="1600" b="1"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a:ln>
                                <a:noFill/>
                              </a:ln>
                              <a:solidFill>
                                <a:srgbClr val="FF0000"/>
                              </a:solidFill>
                              <a:effectLst/>
                              <a:uLnTx/>
                              <a:uFillTx/>
                              <a:latin typeface="Cambria Math" panose="02040503050406030204" pitchFamily="18" charset="0"/>
                              <a:cs typeface="+mn-cs"/>
                            </a:rPr>
                            <m:t>𝒓𝒂𝒅</m:t>
                          </m:r>
                        </m:num>
                        <m:den>
                          <m:r>
                            <a:rPr kumimoji="0" lang="en-US" altLang="en-US" sz="1600" b="1" i="1" u="none" strike="noStrike" kern="1200" cap="none" spc="0" normalizeH="0" baseline="0" noProof="0">
                              <a:ln>
                                <a:noFill/>
                              </a:ln>
                              <a:solidFill>
                                <a:srgbClr val="FF0000"/>
                              </a:solidFill>
                              <a:effectLst/>
                              <a:uLnTx/>
                              <a:uFillTx/>
                              <a:latin typeface="Cambria Math" panose="02040503050406030204" pitchFamily="18" charset="0"/>
                              <a:cs typeface="+mn-cs"/>
                            </a:rPr>
                            <m:t>𝒔</m:t>
                          </m:r>
                        </m:den>
                      </m:f>
                    </m:oMath>
                  </m:oMathPara>
                </a14:m>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mc:Choice>
        <mc:Fallback xmlns="">
          <p:sp>
            <p:nvSpPr>
              <p:cNvPr id="20486" name="TextBox 1"/>
              <p:cNvSpPr txBox="1">
                <a:spLocks noRot="1" noChangeAspect="1" noMove="1" noResize="1" noEditPoints="1" noAdjustHandles="1" noChangeArrowheads="1" noChangeShapeType="1" noTextEdit="1"/>
              </p:cNvSpPr>
              <p:nvPr/>
            </p:nvSpPr>
            <p:spPr bwMode="auto">
              <a:xfrm>
                <a:off x="162426" y="292725"/>
                <a:ext cx="8065028" cy="6653296"/>
              </a:xfrm>
              <a:prstGeom prst="rect">
                <a:avLst/>
              </a:prstGeom>
              <a:blipFill>
                <a:blip r:embed="rId4"/>
                <a:stretch>
                  <a:fillRect l="-831" t="-4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 name="TextBox 2">
            <a:extLst>
              <a:ext uri="{FF2B5EF4-FFF2-40B4-BE49-F238E27FC236}">
                <a16:creationId xmlns:a16="http://schemas.microsoft.com/office/drawing/2014/main" id="{8315311A-AA04-4ABA-9851-1B45EF0D2B1D}"/>
              </a:ext>
            </a:extLst>
          </p:cNvPr>
          <p:cNvSpPr txBox="1"/>
          <p:nvPr/>
        </p:nvSpPr>
        <p:spPr>
          <a:xfrm>
            <a:off x="4114800" y="777017"/>
            <a:ext cx="2367815"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Euclidean geometry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325-265 BC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circumference /diameter=3.141593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65523"/>
            <a:ext cx="2770321" cy="369332"/>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Re-visit an Earlier Problem </a:t>
            </a:r>
          </a:p>
        </p:txBody>
      </p:sp>
      <p:grpSp>
        <p:nvGrpSpPr>
          <p:cNvPr id="13" name="Group 12"/>
          <p:cNvGrpSpPr/>
          <p:nvPr/>
        </p:nvGrpSpPr>
        <p:grpSpPr>
          <a:xfrm>
            <a:off x="3345369" y="1018456"/>
            <a:ext cx="3759887" cy="2024951"/>
            <a:chOff x="5893345" y="286013"/>
            <a:chExt cx="4550481" cy="2438103"/>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3345" y="286013"/>
              <a:ext cx="4550481" cy="2438103"/>
            </a:xfrm>
            <a:prstGeom prst="rect">
              <a:avLst/>
            </a:prstGeom>
          </p:spPr>
        </p:pic>
        <p:sp>
          <p:nvSpPr>
            <p:cNvPr id="9" name="Rectangle 8"/>
            <p:cNvSpPr/>
            <p:nvPr/>
          </p:nvSpPr>
          <p:spPr>
            <a:xfrm>
              <a:off x="5893345" y="2548054"/>
              <a:ext cx="669148" cy="176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14" name="TextBox 13"/>
              <p:cNvSpPr txBox="1"/>
              <p:nvPr/>
            </p:nvSpPr>
            <p:spPr>
              <a:xfrm>
                <a:off x="125238" y="1247595"/>
                <a:ext cx="8875613" cy="4740465"/>
              </a:xfrm>
              <a:prstGeom prst="rect">
                <a:avLst/>
              </a:prstGeom>
              <a:noFill/>
              <a:ln>
                <a:no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Example 10.2</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A cable unwinding from a winch.</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Find:</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(a) Magnitude of the angular acceleration</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(b) Final angular velocity</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(c) Final speed of cable</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Solution:</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The torque by the tension force		</a:t>
                </a:r>
                <a:r>
                  <a:rPr kumimoji="0" lang="en-US" sz="1800" i="1" dirty="0">
                    <a:solidFill>
                      <a:prstClr val="black"/>
                    </a:solidFill>
                    <a:latin typeface="Symbol" panose="05050102010706020507" pitchFamily="18" charset="2"/>
                    <a:ea typeface="+mn-ea"/>
                    <a:cs typeface="Times New Roman" panose="02020603050405020304" pitchFamily="18" charset="0"/>
                  </a:rPr>
                  <a:t>t</a:t>
                </a:r>
                <a:r>
                  <a:rPr kumimoji="0" lang="en-US" sz="1800" dirty="0">
                    <a:solidFill>
                      <a:prstClr val="black"/>
                    </a:solidFill>
                    <a:ea typeface="+mn-ea"/>
                    <a:cs typeface="Times New Roman" panose="02020603050405020304" pitchFamily="18" charset="0"/>
                  </a:rPr>
                  <a:t> = </a:t>
                </a:r>
                <a:r>
                  <a:rPr kumimoji="0" lang="en-US" sz="1800" i="1" dirty="0" err="1">
                    <a:solidFill>
                      <a:prstClr val="black"/>
                    </a:solidFill>
                    <a:ea typeface="+mn-ea"/>
                    <a:cs typeface="Times New Roman" panose="02020603050405020304" pitchFamily="18" charset="0"/>
                  </a:rPr>
                  <a:t>Fl</a:t>
                </a:r>
                <a:r>
                  <a:rPr kumimoji="0" lang="en-US" sz="1800" dirty="0">
                    <a:solidFill>
                      <a:prstClr val="black"/>
                    </a:solidFill>
                    <a:ea typeface="+mn-ea"/>
                    <a:cs typeface="Times New Roman" panose="02020603050405020304" pitchFamily="18" charset="0"/>
                  </a:rPr>
                  <a:t> = (9.0 N)×(0.06 m) = 0.54 </a:t>
                </a:r>
                <a:r>
                  <a:rPr kumimoji="0" lang="en-US" sz="1800" dirty="0" err="1">
                    <a:solidFill>
                      <a:prstClr val="black"/>
                    </a:solidFill>
                    <a:ea typeface="+mn-ea"/>
                    <a:cs typeface="Times New Roman" panose="02020603050405020304" pitchFamily="18" charset="0"/>
                  </a:rPr>
                  <a:t>N•m</a:t>
                </a:r>
                <a:r>
                  <a:rPr kumimoji="0" lang="en-US" sz="1800" dirty="0">
                    <a:solidFill>
                      <a:prstClr val="black"/>
                    </a:solidFill>
                    <a:ea typeface="+mn-ea"/>
                    <a:cs typeface="Times New Roman" panose="02020603050405020304" pitchFamily="18" charset="0"/>
                  </a:rPr>
                  <a:t>.</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The moment of inertia about the given axis	</a:t>
                </a:r>
                <a:r>
                  <a:rPr kumimoji="0" lang="en-US" sz="1800" i="1" dirty="0">
                    <a:solidFill>
                      <a:prstClr val="black"/>
                    </a:solidFill>
                    <a:ea typeface="+mn-ea"/>
                    <a:cs typeface="Times New Roman" panose="02020603050405020304" pitchFamily="18" charset="0"/>
                  </a:rPr>
                  <a:t>I</a:t>
                </a:r>
                <a:r>
                  <a:rPr kumimoji="0" lang="en-US" sz="1800" dirty="0">
                    <a:solidFill>
                      <a:prstClr val="black"/>
                    </a:solidFill>
                    <a:ea typeface="+mn-ea"/>
                    <a:cs typeface="Times New Roman" panose="02020603050405020304" pitchFamily="18" charset="0"/>
                  </a:rPr>
                  <a:t> =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1</m:t>
                        </m:r>
                      </m:num>
                      <m:den>
                        <m:r>
                          <a:rPr kumimoji="0" lang="en-US" sz="1800" i="1">
                            <a:solidFill>
                              <a:prstClr val="black"/>
                            </a:solidFill>
                            <a:latin typeface="Cambria Math" panose="02040503050406030204" pitchFamily="18" charset="0"/>
                            <a:ea typeface="+mn-ea"/>
                            <a:cs typeface="Times New Roman" panose="02020603050405020304" pitchFamily="18" charset="0"/>
                          </a:rPr>
                          <m:t>2</m:t>
                        </m:r>
                      </m:den>
                    </m:f>
                    <m:r>
                      <a:rPr kumimoji="0" lang="en-US" sz="1800" i="1">
                        <a:solidFill>
                          <a:prstClr val="black"/>
                        </a:solidFill>
                        <a:latin typeface="Cambria Math" panose="02040503050406030204" pitchFamily="18" charset="0"/>
                        <a:ea typeface="+mn-ea"/>
                        <a:cs typeface="Times New Roman" panose="02020603050405020304" pitchFamily="18" charset="0"/>
                      </a:rPr>
                      <m:t>𝑀</m:t>
                    </m:r>
                    <m:sSup>
                      <m:sSupPr>
                        <m:ctrlPr>
                          <a:rPr kumimoji="0" lang="en-US" sz="1800" i="1">
                            <a:solidFill>
                              <a:prstClr val="black"/>
                            </a:solidFill>
                            <a:latin typeface="Cambria Math" panose="02040503050406030204" pitchFamily="18" charset="0"/>
                            <a:ea typeface="+mn-ea"/>
                            <a:cs typeface="Times New Roman" panose="02020603050405020304" pitchFamily="18" charset="0"/>
                          </a:rPr>
                        </m:ctrlPr>
                      </m:sSupPr>
                      <m:e>
                        <m:r>
                          <a:rPr kumimoji="0" lang="en-US" sz="1800" i="1">
                            <a:solidFill>
                              <a:prstClr val="black"/>
                            </a:solidFill>
                            <a:latin typeface="Cambria Math" panose="02040503050406030204" pitchFamily="18" charset="0"/>
                            <a:ea typeface="+mn-ea"/>
                            <a:cs typeface="Times New Roman" panose="02020603050405020304" pitchFamily="18" charset="0"/>
                          </a:rPr>
                          <m:t>𝑅</m:t>
                        </m:r>
                      </m:e>
                      <m:sup>
                        <m:r>
                          <a:rPr kumimoji="0" lang="en-US" sz="1800" i="1">
                            <a:solidFill>
                              <a:prstClr val="black"/>
                            </a:solidFill>
                            <a:latin typeface="Cambria Math" panose="02040503050406030204" pitchFamily="18" charset="0"/>
                            <a:ea typeface="+mn-ea"/>
                            <a:cs typeface="Times New Roman" panose="02020603050405020304" pitchFamily="18" charset="0"/>
                          </a:rPr>
                          <m:t>2</m:t>
                        </m:r>
                      </m:sup>
                    </m:sSup>
                    <m:r>
                      <a:rPr kumimoji="0" lang="en-US" sz="1800" i="1">
                        <a:solidFill>
                          <a:prstClr val="black"/>
                        </a:solidFill>
                        <a:latin typeface="Cambria Math" panose="02040503050406030204" pitchFamily="18" charset="0"/>
                        <a:ea typeface="+mn-ea"/>
                        <a:cs typeface="Times New Roman" panose="02020603050405020304" pitchFamily="18" charset="0"/>
                      </a:rPr>
                      <m:t>=</m:t>
                    </m:r>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1</m:t>
                        </m:r>
                      </m:num>
                      <m:den>
                        <m:r>
                          <a:rPr kumimoji="0" lang="en-US" sz="1800" i="1">
                            <a:solidFill>
                              <a:prstClr val="black"/>
                            </a:solidFill>
                            <a:latin typeface="Cambria Math" panose="02040503050406030204" pitchFamily="18" charset="0"/>
                            <a:ea typeface="+mn-ea"/>
                            <a:cs typeface="Times New Roman" panose="02020603050405020304" pitchFamily="18" charset="0"/>
                          </a:rPr>
                          <m:t>2</m:t>
                        </m:r>
                      </m:den>
                    </m:f>
                  </m:oMath>
                </a14:m>
                <a:r>
                  <a:rPr kumimoji="0" lang="en-US" sz="1800" dirty="0">
                    <a:solidFill>
                      <a:prstClr val="black"/>
                    </a:solidFill>
                    <a:ea typeface="+mn-ea"/>
                    <a:cs typeface="Times New Roman" panose="02020603050405020304" pitchFamily="18" charset="0"/>
                  </a:rPr>
                  <a:t>(50 kg)(0.06 m)</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 0.090 kg•m</a:t>
                </a:r>
                <a:r>
                  <a:rPr kumimoji="0" lang="en-US" sz="1800" baseline="30000" dirty="0">
                    <a:solidFill>
                      <a:prstClr val="black"/>
                    </a:solidFill>
                    <a:ea typeface="+mn-ea"/>
                    <a:cs typeface="Times New Roman" panose="02020603050405020304" pitchFamily="18" charset="0"/>
                  </a:rPr>
                  <a:t>2</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Therefore, the angular acceleration		</a:t>
                </a:r>
                <a:r>
                  <a:rPr kumimoji="0" lang="en-US" sz="1800" i="1" dirty="0">
                    <a:solidFill>
                      <a:prstClr val="black"/>
                    </a:solidFill>
                    <a:latin typeface="Symbol" panose="05050102010706020507" pitchFamily="18" charset="2"/>
                    <a:ea typeface="+mn-ea"/>
                    <a:cs typeface="Times New Roman" panose="02020603050405020304" pitchFamily="18" charset="0"/>
                  </a:rPr>
                  <a:t>a</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latin typeface="Symbol" panose="05050102010706020507" pitchFamily="18" charset="2"/>
                    <a:ea typeface="+mn-ea"/>
                    <a:cs typeface="Times New Roman" panose="02020603050405020304" pitchFamily="18" charset="0"/>
                  </a:rPr>
                  <a:t>t</a:t>
                </a:r>
                <a:r>
                  <a:rPr kumimoji="0" lang="en-US" sz="1800" dirty="0">
                    <a:solidFill>
                      <a:prstClr val="black"/>
                    </a:solidFill>
                    <a:ea typeface="+mn-ea"/>
                    <a:cs typeface="Times New Roman" panose="02020603050405020304" pitchFamily="18" charset="0"/>
                  </a:rPr>
                  <a:t>/</a:t>
                </a:r>
                <a:r>
                  <a:rPr kumimoji="0" lang="en-US" sz="1800" i="1" dirty="0">
                    <a:solidFill>
                      <a:prstClr val="black"/>
                    </a:solidFill>
                    <a:ea typeface="+mn-ea"/>
                    <a:cs typeface="Times New Roman" panose="02020603050405020304" pitchFamily="18" charset="0"/>
                  </a:rPr>
                  <a:t>I</a:t>
                </a:r>
                <a:r>
                  <a:rPr kumimoji="0" lang="en-US" sz="1800" dirty="0">
                    <a:solidFill>
                      <a:prstClr val="black"/>
                    </a:solidFill>
                    <a:ea typeface="+mn-ea"/>
                    <a:cs typeface="Times New Roman" panose="02020603050405020304" pitchFamily="18" charset="0"/>
                  </a:rPr>
                  <a:t> = (0.54 </a:t>
                </a:r>
                <a:r>
                  <a:rPr kumimoji="0" lang="en-US" sz="1800" dirty="0" err="1">
                    <a:solidFill>
                      <a:prstClr val="black"/>
                    </a:solidFill>
                    <a:ea typeface="+mn-ea"/>
                    <a:cs typeface="Times New Roman" panose="02020603050405020304" pitchFamily="18" charset="0"/>
                  </a:rPr>
                  <a:t>N•m</a:t>
                </a:r>
                <a:r>
                  <a:rPr kumimoji="0" lang="en-US" sz="1800" dirty="0">
                    <a:solidFill>
                      <a:prstClr val="black"/>
                    </a:solidFill>
                    <a:ea typeface="+mn-ea"/>
                    <a:cs typeface="Times New Roman" panose="02020603050405020304" pitchFamily="18" charset="0"/>
                  </a:rPr>
                  <a:t>)/(0.090 kg•m</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 6.0 rad/s</a:t>
                </a:r>
                <a:r>
                  <a:rPr kumimoji="0" lang="en-US" sz="1800" baseline="30000" dirty="0">
                    <a:solidFill>
                      <a:prstClr val="black"/>
                    </a:solidFill>
                    <a:ea typeface="+mn-ea"/>
                    <a:cs typeface="Times New Roman" panose="02020603050405020304" pitchFamily="18" charset="0"/>
                  </a:rPr>
                  <a:t>2</a:t>
                </a:r>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endParaRPr kumimoji="0" lang="en-US" sz="600" i="1"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Angular Displacement			</a:t>
                </a:r>
                <a:r>
                  <a:rPr kumimoji="0" lang="en-US" sz="1800" i="1" dirty="0">
                    <a:solidFill>
                      <a:prstClr val="black"/>
                    </a:solidFill>
                    <a:latin typeface="Symbol" panose="05050102010706020507" pitchFamily="18" charset="2"/>
                    <a:ea typeface="+mn-ea"/>
                    <a:cs typeface="Times New Roman" panose="02020603050405020304" pitchFamily="18" charset="0"/>
                  </a:rPr>
                  <a:t>q</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latin typeface="Symbol" panose="05050102010706020507" pitchFamily="18" charset="2"/>
                    <a:ea typeface="+mn-ea"/>
                    <a:cs typeface="Times New Roman" panose="02020603050405020304" pitchFamily="18" charset="0"/>
                  </a:rPr>
                  <a:t>q</a:t>
                </a:r>
                <a:r>
                  <a:rPr kumimoji="0" lang="en-US" sz="1800" baseline="-25000" dirty="0">
                    <a:solidFill>
                      <a:prstClr val="black"/>
                    </a:solidFill>
                    <a:ea typeface="+mn-ea"/>
                    <a:cs typeface="Times New Roman" panose="02020603050405020304" pitchFamily="18" charset="0"/>
                  </a:rPr>
                  <a:t>0</a:t>
                </a:r>
                <a:r>
                  <a:rPr kumimoji="0" lang="en-US" sz="1800" dirty="0">
                    <a:solidFill>
                      <a:prstClr val="black"/>
                    </a:solidFill>
                    <a:ea typeface="+mn-ea"/>
                    <a:cs typeface="Times New Roman" panose="02020603050405020304" pitchFamily="18" charset="0"/>
                  </a:rPr>
                  <a:t> = s/r = (2.0 m)/(0.06 m) = 33 rad</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Final angular velocity			</a:t>
                </a:r>
                <a14:m>
                  <m:oMath xmlns:m="http://schemas.openxmlformats.org/officeDocument/2006/math">
                    <m:r>
                      <m:rPr>
                        <m:sty m:val="p"/>
                      </m:rPr>
                      <a:rPr kumimoji="0" lang="en-US" sz="1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ω</m:t>
                    </m:r>
                    <m:r>
                      <a:rPr kumimoji="0" lang="en-US" sz="1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sSubSup>
                          <m:sSubSup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kumimoji="0" lang="en-US" sz="1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ω</m:t>
                            </m:r>
                          </m:e>
                          <m:sub>
                            <m:r>
                              <a:rPr kumimoji="0" lang="en-US" sz="1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up>
                            <m:r>
                              <a:rPr kumimoji="0" lang="en-US" sz="1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bSup>
                        <m:r>
                          <a:rPr kumimoji="0" lang="en-US" sz="1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1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kumimoji="0" lang="en-US" sz="1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nor/>
                          </m:rPr>
                          <a:rPr kumimoji="0" lang="en-US" sz="1800" dirty="0">
                            <a:solidFill>
                              <a:prstClr val="black"/>
                            </a:solidFill>
                            <a:latin typeface="Symbol" panose="05050102010706020507" pitchFamily="18" charset="2"/>
                            <a:ea typeface="+mn-ea"/>
                            <a:cs typeface="Times New Roman" panose="02020603050405020304" pitchFamily="18" charset="0"/>
                          </a:rPr>
                          <m:t>q</m:t>
                        </m:r>
                        <m:r>
                          <m:rPr>
                            <m:nor/>
                          </m:rPr>
                          <a:rPr kumimoji="0" lang="en-US" sz="1800" dirty="0">
                            <a:solidFill>
                              <a:prstClr val="black"/>
                            </a:solidFill>
                            <a:ea typeface="+mn-ea"/>
                            <a:cs typeface="Times New Roman" panose="02020603050405020304" pitchFamily="18" charset="0"/>
                          </a:rPr>
                          <m:t> – </m:t>
                        </m:r>
                        <m:r>
                          <m:rPr>
                            <m:nor/>
                          </m:rPr>
                          <a:rPr kumimoji="0" lang="en-US" sz="1800" dirty="0">
                            <a:solidFill>
                              <a:prstClr val="black"/>
                            </a:solidFill>
                            <a:latin typeface="Symbol" panose="05050102010706020507" pitchFamily="18" charset="2"/>
                            <a:ea typeface="+mn-ea"/>
                            <a:cs typeface="Times New Roman" panose="02020603050405020304" pitchFamily="18" charset="0"/>
                          </a:rPr>
                          <m:t>q</m:t>
                        </m:r>
                        <m:r>
                          <m:rPr>
                            <m:nor/>
                          </m:rPr>
                          <a:rPr kumimoji="0" lang="en-US" sz="1800" baseline="-25000" dirty="0">
                            <a:solidFill>
                              <a:prstClr val="black"/>
                            </a:solidFill>
                            <a:ea typeface="+mn-ea"/>
                            <a:cs typeface="Times New Roman" panose="02020603050405020304" pitchFamily="18" charset="0"/>
                          </a:rPr>
                          <m:t>0</m:t>
                        </m:r>
                        <m:r>
                          <a:rPr kumimoji="0" lang="en-US" sz="1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e>
                    </m:rad>
                    <m:r>
                      <a:rPr kumimoji="0" lang="en-US" sz="1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1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1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kumimoji="0" lang="en-US" sz="1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nor/>
                          </m:rPr>
                          <a:rPr kumimoji="0" lang="en-US" sz="1800" dirty="0">
                            <a:solidFill>
                              <a:prstClr val="black"/>
                            </a:solidFill>
                            <a:latin typeface="Symbol" panose="05050102010706020507" pitchFamily="18" charset="2"/>
                            <a:ea typeface="+mn-ea"/>
                            <a:cs typeface="Times New Roman" panose="02020603050405020304" pitchFamily="18" charset="0"/>
                          </a:rPr>
                          <m:t>q</m:t>
                        </m:r>
                        <m:r>
                          <m:rPr>
                            <m:nor/>
                          </m:rPr>
                          <a:rPr kumimoji="0" lang="en-US" sz="1800" dirty="0">
                            <a:solidFill>
                              <a:prstClr val="black"/>
                            </a:solidFill>
                            <a:ea typeface="+mn-ea"/>
                            <a:cs typeface="Times New Roman" panose="02020603050405020304" pitchFamily="18" charset="0"/>
                          </a:rPr>
                          <m:t> – </m:t>
                        </m:r>
                        <m:r>
                          <m:rPr>
                            <m:nor/>
                          </m:rPr>
                          <a:rPr kumimoji="0" lang="en-US" sz="1800" dirty="0">
                            <a:solidFill>
                              <a:prstClr val="black"/>
                            </a:solidFill>
                            <a:latin typeface="Symbol" panose="05050102010706020507" pitchFamily="18" charset="2"/>
                            <a:ea typeface="+mn-ea"/>
                            <a:cs typeface="Times New Roman" panose="02020603050405020304" pitchFamily="18" charset="0"/>
                          </a:rPr>
                          <m:t>q</m:t>
                        </m:r>
                        <m:r>
                          <m:rPr>
                            <m:nor/>
                          </m:rPr>
                          <a:rPr kumimoji="0" lang="en-US" sz="1800" baseline="-25000" dirty="0">
                            <a:solidFill>
                              <a:prstClr val="black"/>
                            </a:solidFill>
                            <a:ea typeface="+mn-ea"/>
                            <a:cs typeface="Times New Roman" panose="02020603050405020304" pitchFamily="18" charset="0"/>
                          </a:rPr>
                          <m:t>0</m:t>
                        </m:r>
                        <m:r>
                          <a:rPr kumimoji="0" lang="en-US" sz="1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e>
                    </m:rad>
                    <m:r>
                      <a:rPr kumimoji="0" lang="en-US" sz="1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1800" dirty="0">
                    <a:solidFill>
                      <a:prstClr val="black"/>
                    </a:solidFill>
                    <a:ea typeface="+mn-ea"/>
                    <a:cs typeface="Times New Roman" panose="02020603050405020304" pitchFamily="18" charset="0"/>
                  </a:rPr>
                  <a:t> 20 rad/s</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Final speed of cable			</a:t>
                </a:r>
                <a14:m>
                  <m:oMath xmlns:m="http://schemas.openxmlformats.org/officeDocument/2006/math">
                    <m:r>
                      <a:rPr kumimoji="0" lang="en-US" sz="1800" i="1">
                        <a:solidFill>
                          <a:prstClr val="black"/>
                        </a:solidFill>
                        <a:latin typeface="Cambria Math" panose="02040503050406030204" pitchFamily="18" charset="0"/>
                        <a:ea typeface="+mn-ea"/>
                        <a:cs typeface="Times New Roman" panose="02020603050405020304" pitchFamily="18" charset="0"/>
                      </a:rPr>
                      <m:t>𝑣</m:t>
                    </m:r>
                    <m:r>
                      <a:rPr kumimoji="0" lang="en-US" sz="1800" i="1">
                        <a:solidFill>
                          <a:prstClr val="black"/>
                        </a:solidFill>
                        <a:latin typeface="Cambria Math" panose="02040503050406030204" pitchFamily="18" charset="0"/>
                        <a:ea typeface="+mn-ea"/>
                        <a:cs typeface="Times New Roman" panose="02020603050405020304" pitchFamily="18" charset="0"/>
                      </a:rPr>
                      <m:t>=</m:t>
                    </m:r>
                    <m:r>
                      <a:rPr kumimoji="0" lang="en-US" sz="1800" i="1">
                        <a:solidFill>
                          <a:prstClr val="black"/>
                        </a:solidFill>
                        <a:latin typeface="Cambria Math" panose="02040503050406030204" pitchFamily="18" charset="0"/>
                        <a:ea typeface="+mn-ea"/>
                        <a:cs typeface="Times New Roman" panose="02020603050405020304" pitchFamily="18" charset="0"/>
                      </a:rPr>
                      <m:t>𝑟</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1800" dirty="0">
                    <a:solidFill>
                      <a:prstClr val="black"/>
                    </a:solidFill>
                    <a:ea typeface="+mn-ea"/>
                    <a:cs typeface="Times New Roman" panose="02020603050405020304" pitchFamily="18" charset="0"/>
                  </a:rPr>
                  <a:t> (0.06 m)(20 rad/s) = 1.2 m/s</a:t>
                </a:r>
              </a:p>
            </p:txBody>
          </p:sp>
        </mc:Choice>
        <mc:Fallback xmlns="">
          <p:sp>
            <p:nvSpPr>
              <p:cNvPr id="14" name="TextBox 13"/>
              <p:cNvSpPr txBox="1">
                <a:spLocks noRot="1" noChangeAspect="1" noMove="1" noResize="1" noEditPoints="1" noAdjustHandles="1" noChangeArrowheads="1" noChangeShapeType="1" noTextEdit="1"/>
              </p:cNvSpPr>
              <p:nvPr/>
            </p:nvSpPr>
            <p:spPr>
              <a:xfrm>
                <a:off x="125238" y="1247595"/>
                <a:ext cx="8875613" cy="4740465"/>
              </a:xfrm>
              <a:prstGeom prst="rect">
                <a:avLst/>
              </a:prstGeom>
              <a:blipFill>
                <a:blip r:embed="rId4"/>
                <a:stretch>
                  <a:fillRect l="-618" t="-772" b="-1158"/>
                </a:stretch>
              </a:blipFill>
              <a:ln>
                <a:noFill/>
              </a:ln>
            </p:spPr>
            <p:txBody>
              <a:bodyPr/>
              <a:lstStyle/>
              <a:p>
                <a:r>
                  <a:rPr lang="en-US">
                    <a:noFill/>
                  </a:rPr>
                  <a:t> </a:t>
                </a:r>
              </a:p>
            </p:txBody>
          </p:sp>
        </mc:Fallback>
      </mc:AlternateContent>
      <p:grpSp>
        <p:nvGrpSpPr>
          <p:cNvPr id="24" name="Group 23"/>
          <p:cNvGrpSpPr/>
          <p:nvPr/>
        </p:nvGrpSpPr>
        <p:grpSpPr>
          <a:xfrm>
            <a:off x="7205593" y="857250"/>
            <a:ext cx="1892138" cy="2080357"/>
            <a:chOff x="9607456" y="0"/>
            <a:chExt cx="2522851" cy="2773809"/>
          </a:xfrm>
        </p:grpSpPr>
        <p:sp>
          <p:nvSpPr>
            <p:cNvPr id="2" name="Oval 1"/>
            <p:cNvSpPr/>
            <p:nvPr/>
          </p:nvSpPr>
          <p:spPr>
            <a:xfrm>
              <a:off x="9989191" y="756356"/>
              <a:ext cx="1625599" cy="16820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cxnSp>
          <p:nvCxnSpPr>
            <p:cNvPr id="5" name="Straight Arrow Connector 4"/>
            <p:cNvCxnSpPr/>
            <p:nvPr/>
          </p:nvCxnSpPr>
          <p:spPr>
            <a:xfrm>
              <a:off x="9607456" y="1614387"/>
              <a:ext cx="2417523" cy="0"/>
            </a:xfrm>
            <a:prstGeom prst="straightConnector1">
              <a:avLst/>
            </a:prstGeom>
            <a:ln w="381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0820779" y="214942"/>
              <a:ext cx="16537" cy="2558867"/>
            </a:xfrm>
            <a:prstGeom prst="straightConnector1">
              <a:avLst/>
            </a:prstGeom>
            <a:ln w="381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779578" y="1564909"/>
              <a:ext cx="350729" cy="492443"/>
            </a:xfrm>
            <a:prstGeom prst="rect">
              <a:avLst/>
            </a:prstGeom>
            <a:noFill/>
          </p:spPr>
          <p:txBody>
            <a:bodyPr wrap="square" rtlCol="0">
              <a:spAutoFit/>
            </a:bodyPr>
            <a:lstStyle/>
            <a:p>
              <a:pPr defTabSz="685800" eaLnBrk="1" fontAlgn="auto" hangingPunct="1">
                <a:spcBef>
                  <a:spcPts val="0"/>
                </a:spcBef>
                <a:spcAft>
                  <a:spcPts val="0"/>
                </a:spcAft>
              </a:pPr>
              <a:r>
                <a:rPr kumimoji="0" lang="en-US" sz="1800" i="1" dirty="0">
                  <a:solidFill>
                    <a:prstClr val="black"/>
                  </a:solidFill>
                  <a:ea typeface="+mn-ea"/>
                  <a:cs typeface="Times New Roman" panose="02020603050405020304" pitchFamily="18" charset="0"/>
                </a:rPr>
                <a:t>x</a:t>
              </a:r>
            </a:p>
          </p:txBody>
        </p:sp>
        <p:sp>
          <p:nvSpPr>
            <p:cNvPr id="15" name="TextBox 14"/>
            <p:cNvSpPr txBox="1"/>
            <p:nvPr/>
          </p:nvSpPr>
          <p:spPr>
            <a:xfrm>
              <a:off x="10372488" y="0"/>
              <a:ext cx="350729" cy="492443"/>
            </a:xfrm>
            <a:prstGeom prst="rect">
              <a:avLst/>
            </a:prstGeom>
            <a:noFill/>
          </p:spPr>
          <p:txBody>
            <a:bodyPr wrap="square" rtlCol="0">
              <a:spAutoFit/>
            </a:bodyPr>
            <a:lstStyle/>
            <a:p>
              <a:pPr defTabSz="685800" eaLnBrk="1" fontAlgn="auto" hangingPunct="1">
                <a:spcBef>
                  <a:spcPts val="0"/>
                </a:spcBef>
                <a:spcAft>
                  <a:spcPts val="0"/>
                </a:spcAft>
              </a:pPr>
              <a:r>
                <a:rPr kumimoji="0" lang="en-US" sz="1800" i="1" dirty="0">
                  <a:solidFill>
                    <a:prstClr val="black"/>
                  </a:solidFill>
                  <a:ea typeface="+mn-ea"/>
                  <a:cs typeface="Times New Roman" panose="02020603050405020304" pitchFamily="18" charset="0"/>
                </a:rPr>
                <a:t>y</a:t>
              </a:r>
            </a:p>
          </p:txBody>
        </p:sp>
        <p:sp>
          <p:nvSpPr>
            <p:cNvPr id="16" name="TextBox 15"/>
            <p:cNvSpPr txBox="1"/>
            <p:nvPr/>
          </p:nvSpPr>
          <p:spPr>
            <a:xfrm>
              <a:off x="10628016" y="1172433"/>
              <a:ext cx="350729" cy="861775"/>
            </a:xfrm>
            <a:prstGeom prst="rect">
              <a:avLst/>
            </a:prstGeom>
            <a:noFill/>
          </p:spPr>
          <p:txBody>
            <a:bodyPr wrap="square" rtlCol="0">
              <a:spAutoFit/>
            </a:bodyPr>
            <a:lstStyle/>
            <a:p>
              <a:pPr defTabSz="685800" eaLnBrk="1" fontAlgn="auto" hangingPunct="1">
                <a:spcBef>
                  <a:spcPts val="0"/>
                </a:spcBef>
                <a:spcAft>
                  <a:spcPts val="0"/>
                </a:spcAft>
              </a:pPr>
              <a:r>
                <a:rPr kumimoji="0" lang="en-US" sz="3600" dirty="0">
                  <a:solidFill>
                    <a:prstClr val="black"/>
                  </a:solidFill>
                  <a:ea typeface="+mn-ea"/>
                  <a:cs typeface="Times New Roman" panose="02020603050405020304" pitchFamily="18" charset="0"/>
                </a:rPr>
                <a:t>•</a:t>
              </a:r>
              <a:endParaRPr kumimoji="0" lang="en-US" sz="3600" i="1" dirty="0">
                <a:solidFill>
                  <a:prstClr val="black"/>
                </a:solidFill>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angle 11"/>
                <p:cNvSpPr/>
                <p:nvPr/>
              </p:nvSpPr>
              <p:spPr>
                <a:xfrm>
                  <a:off x="9650467" y="300303"/>
                  <a:ext cx="531153" cy="537241"/>
                </a:xfrm>
                <a:prstGeom prst="rect">
                  <a:avLst/>
                </a:prstGeom>
              </p:spPr>
              <p:txBody>
                <a:bodyPr wrap="square">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kumimoji="0" lang="en-US" sz="1800" i="1">
                                <a:solidFill>
                                  <a:prstClr val="black"/>
                                </a:solidFill>
                                <a:latin typeface="Cambria Math" panose="02040503050406030204" pitchFamily="18" charset="0"/>
                                <a:ea typeface="+mn-ea"/>
                              </a:rPr>
                            </m:ctrlPr>
                          </m:accPr>
                          <m:e>
                            <m:r>
                              <a:rPr kumimoji="0" lang="en-US" sz="1800" i="1">
                                <a:solidFill>
                                  <a:prstClr val="black"/>
                                </a:solidFill>
                                <a:latin typeface="Cambria Math" panose="02040503050406030204" pitchFamily="18" charset="0"/>
                                <a:ea typeface="+mn-ea"/>
                              </a:rPr>
                              <m:t>𝐹</m:t>
                            </m:r>
                          </m:e>
                        </m:acc>
                      </m:oMath>
                    </m:oMathPara>
                  </a14:m>
                  <a:endParaRPr kumimoji="0" lang="en-US" sz="1800" dirty="0">
                    <a:solidFill>
                      <a:prstClr val="black"/>
                    </a:solidFill>
                    <a:latin typeface="Calibri" panose="020F0502020204030204"/>
                    <a:ea typeface="+mn-ea"/>
                  </a:endParaRPr>
                </a:p>
              </p:txBody>
            </p:sp>
          </mc:Choice>
          <mc:Fallback xmlns="">
            <p:sp>
              <p:nvSpPr>
                <p:cNvPr id="12" name="Rectangle 11"/>
                <p:cNvSpPr>
                  <a:spLocks noRot="1" noChangeAspect="1" noMove="1" noResize="1" noEditPoints="1" noAdjustHandles="1" noChangeArrowheads="1" noChangeShapeType="1" noTextEdit="1"/>
                </p:cNvSpPr>
                <p:nvPr/>
              </p:nvSpPr>
              <p:spPr>
                <a:xfrm>
                  <a:off x="9650467" y="300303"/>
                  <a:ext cx="531153" cy="537241"/>
                </a:xfrm>
                <a:prstGeom prst="rect">
                  <a:avLst/>
                </a:prstGeom>
                <a:blipFill>
                  <a:blip r:embed="rId5"/>
                  <a:stretch>
                    <a:fillRect t="-7576" r="-16667"/>
                  </a:stretch>
                </a:blipFill>
              </p:spPr>
              <p:txBody>
                <a:bodyPr/>
                <a:lstStyle/>
                <a:p>
                  <a:r>
                    <a:rPr lang="en-US">
                      <a:noFill/>
                    </a:rPr>
                    <a:t> </a:t>
                  </a:r>
                </a:p>
              </p:txBody>
            </p:sp>
          </mc:Fallback>
        </mc:AlternateContent>
        <p:cxnSp>
          <p:nvCxnSpPr>
            <p:cNvPr id="18" name="Straight Arrow Connector 17"/>
            <p:cNvCxnSpPr/>
            <p:nvPr/>
          </p:nvCxnSpPr>
          <p:spPr>
            <a:xfrm flipH="1">
              <a:off x="9945654" y="756356"/>
              <a:ext cx="883085" cy="0"/>
            </a:xfrm>
            <a:prstGeom prst="straightConnector1">
              <a:avLst/>
            </a:prstGeom>
            <a:ln w="571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0882154" y="897151"/>
              <a:ext cx="388307" cy="492443"/>
            </a:xfrm>
            <a:prstGeom prst="rect">
              <a:avLst/>
            </a:prstGeom>
          </p:spPr>
          <p:txBody>
            <a:bodyPr wrap="square">
              <a:spAutoFit/>
            </a:bodyPr>
            <a:lstStyle/>
            <a:p>
              <a:pPr defTabSz="685800" eaLnBrk="1" fontAlgn="auto" hangingPunct="1">
                <a:spcBef>
                  <a:spcPts val="0"/>
                </a:spcBef>
                <a:spcAft>
                  <a:spcPts val="0"/>
                </a:spcAft>
              </a:pPr>
              <a:r>
                <a:rPr kumimoji="0" lang="en-US" sz="1800" i="1" dirty="0">
                  <a:solidFill>
                    <a:prstClr val="black"/>
                  </a:solidFill>
                  <a:ea typeface="+mn-ea"/>
                  <a:cs typeface="Times New Roman" panose="02020603050405020304" pitchFamily="18" charset="0"/>
                </a:rPr>
                <a:t>R</a:t>
              </a:r>
              <a:endParaRPr kumimoji="0" lang="en-US" sz="1800" i="1" dirty="0">
                <a:solidFill>
                  <a:prstClr val="black"/>
                </a:solidFill>
                <a:latin typeface="Calibri" panose="020F0502020204030204"/>
                <a:ea typeface="+mn-ea"/>
              </a:endParaRPr>
            </a:p>
          </p:txBody>
        </p:sp>
        <p:cxnSp>
          <p:nvCxnSpPr>
            <p:cNvPr id="23" name="Straight Arrow Connector 22"/>
            <p:cNvCxnSpPr>
              <a:endCxn id="2" idx="7"/>
            </p:cNvCxnSpPr>
            <p:nvPr/>
          </p:nvCxnSpPr>
          <p:spPr>
            <a:xfrm flipV="1">
              <a:off x="10837316" y="1002686"/>
              <a:ext cx="539411" cy="594692"/>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7139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p:cNvSpPr txBox="1"/>
              <p:nvPr/>
            </p:nvSpPr>
            <p:spPr>
              <a:xfrm>
                <a:off x="3530048" y="920139"/>
                <a:ext cx="5519168" cy="5061065"/>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Example 10.3		Given: </a:t>
                </a:r>
                <a:r>
                  <a:rPr kumimoji="0" lang="en-US" sz="1800" i="1" dirty="0">
                    <a:solidFill>
                      <a:prstClr val="black"/>
                    </a:solidFill>
                    <a:ea typeface="+mn-ea"/>
                    <a:cs typeface="Times New Roman" panose="02020603050405020304" pitchFamily="18" charset="0"/>
                  </a:rPr>
                  <a:t>M</a:t>
                </a:r>
                <a:r>
                  <a:rPr kumimoji="0" lang="en-US" sz="1800" dirty="0">
                    <a:solidFill>
                      <a:prstClr val="black"/>
                    </a:solidFill>
                    <a:ea typeface="+mn-ea"/>
                    <a:cs typeface="Times New Roman" panose="02020603050405020304" pitchFamily="18" charset="0"/>
                  </a:rPr>
                  <a:t>, </a:t>
                </a:r>
                <a:r>
                  <a:rPr kumimoji="0" lang="en-US" sz="1800" i="1" dirty="0">
                    <a:solidFill>
                      <a:prstClr val="black"/>
                    </a:solidFill>
                    <a:ea typeface="+mn-ea"/>
                    <a:cs typeface="Times New Roman" panose="02020603050405020304" pitchFamily="18" charset="0"/>
                  </a:rPr>
                  <a:t>R</a:t>
                </a:r>
                <a:r>
                  <a:rPr kumimoji="0" lang="en-US" sz="1800" dirty="0">
                    <a:solidFill>
                      <a:prstClr val="black"/>
                    </a:solidFill>
                    <a:ea typeface="+mn-ea"/>
                    <a:cs typeface="Times New Roman" panose="02020603050405020304" pitchFamily="18" charset="0"/>
                  </a:rPr>
                  <a:t>, </a:t>
                </a:r>
                <a:r>
                  <a:rPr kumimoji="0" lang="en-US" sz="1800" i="1" dirty="0">
                    <a:solidFill>
                      <a:prstClr val="black"/>
                    </a:solidFill>
                    <a:ea typeface="+mn-ea"/>
                    <a:cs typeface="Times New Roman" panose="02020603050405020304" pitchFamily="18" charset="0"/>
                  </a:rPr>
                  <a:t>m</a:t>
                </a:r>
                <a:r>
                  <a:rPr kumimoji="0" lang="en-US" sz="1800" dirty="0">
                    <a:solidFill>
                      <a:prstClr val="black"/>
                    </a:solidFill>
                    <a:ea typeface="+mn-ea"/>
                    <a:cs typeface="Times New Roman" panose="02020603050405020304" pitchFamily="18" charset="0"/>
                  </a:rPr>
                  <a:t>, and </a:t>
                </a:r>
                <a:r>
                  <a:rPr kumimoji="0" lang="en-US" sz="1800" i="1" dirty="0">
                    <a:solidFill>
                      <a:prstClr val="black"/>
                    </a:solidFill>
                    <a:ea typeface="+mn-ea"/>
                    <a:cs typeface="Times New Roman" panose="02020603050405020304" pitchFamily="18" charset="0"/>
                  </a:rPr>
                  <a:t>h</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Find: (a) </a:t>
                </a:r>
                <a:r>
                  <a:rPr kumimoji="0" lang="en-US" sz="1800" i="1" dirty="0">
                    <a:solidFill>
                      <a:prstClr val="black"/>
                    </a:solidFill>
                    <a:latin typeface="Symbol" panose="05050102010706020507" pitchFamily="18" charset="2"/>
                    <a:ea typeface="+mn-ea"/>
                    <a:cs typeface="Times New Roman" panose="02020603050405020304" pitchFamily="18" charset="0"/>
                  </a:rPr>
                  <a:t>a</a:t>
                </a:r>
                <a:r>
                  <a:rPr kumimoji="0" lang="en-US" sz="1800" dirty="0">
                    <a:solidFill>
                      <a:prstClr val="black"/>
                    </a:solidFill>
                    <a:ea typeface="+mn-ea"/>
                    <a:cs typeface="Times New Roman" panose="02020603050405020304" pitchFamily="18" charset="0"/>
                  </a:rPr>
                  <a:t> for winch, </a:t>
                </a:r>
                <a:r>
                  <a:rPr kumimoji="0" lang="en-US" sz="1800" i="1" dirty="0">
                    <a:solidFill>
                      <a:prstClr val="black"/>
                    </a:solidFill>
                    <a:ea typeface="+mn-ea"/>
                    <a:cs typeface="Times New Roman" panose="02020603050405020304" pitchFamily="18" charset="0"/>
                  </a:rPr>
                  <a:t>a</a:t>
                </a:r>
                <a:r>
                  <a:rPr kumimoji="0" lang="en-US" sz="1800" dirty="0">
                    <a:solidFill>
                      <a:prstClr val="black"/>
                    </a:solidFill>
                    <a:ea typeface="+mn-ea"/>
                    <a:cs typeface="Times New Roman" panose="02020603050405020304" pitchFamily="18" charset="0"/>
                  </a:rPr>
                  <a:t> for bucket, and tension force.</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(b) </a:t>
                </a:r>
                <a:r>
                  <a:rPr kumimoji="0" lang="en-US" sz="1800" i="1" dirty="0">
                    <a:solidFill>
                      <a:prstClr val="black"/>
                    </a:solidFill>
                    <a:ea typeface="+mn-ea"/>
                    <a:cs typeface="Times New Roman" panose="02020603050405020304" pitchFamily="18" charset="0"/>
                  </a:rPr>
                  <a:t>v</a:t>
                </a:r>
                <a:r>
                  <a:rPr kumimoji="0" lang="en-US" sz="1800" dirty="0">
                    <a:solidFill>
                      <a:prstClr val="black"/>
                    </a:solidFill>
                    <a:ea typeface="+mn-ea"/>
                    <a:cs typeface="Times New Roman" panose="02020603050405020304" pitchFamily="18" charset="0"/>
                  </a:rPr>
                  <a:t> for the bucket</a:t>
                </a:r>
                <a:r>
                  <a:rPr kumimoji="0" lang="en-US" sz="1800" i="1" dirty="0">
                    <a:solidFill>
                      <a:prstClr val="black"/>
                    </a:solidFill>
                    <a:latin typeface="Symbol" panose="05050102010706020507" pitchFamily="18" charset="2"/>
                    <a:ea typeface="+mn-ea"/>
                    <a:cs typeface="Times New Roman" panose="02020603050405020304" pitchFamily="18" charset="0"/>
                  </a:rPr>
                  <a:t> </a:t>
                </a:r>
                <a:r>
                  <a:rPr kumimoji="0" lang="en-US" sz="1800" dirty="0">
                    <a:solidFill>
                      <a:prstClr val="black"/>
                    </a:solidFill>
                    <a:ea typeface="+mn-ea"/>
                    <a:cs typeface="Times New Roman" panose="02020603050405020304" pitchFamily="18" charset="0"/>
                  </a:rPr>
                  <a:t>just before hitting the water</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(c) </a:t>
                </a:r>
                <a:r>
                  <a:rPr kumimoji="0" lang="en-US" sz="1800" i="1" dirty="0">
                    <a:solidFill>
                      <a:prstClr val="black"/>
                    </a:solidFill>
                    <a:latin typeface="Symbol" panose="05050102010706020507" pitchFamily="18" charset="2"/>
                    <a:ea typeface="+mn-ea"/>
                    <a:cs typeface="Times New Roman" panose="02020603050405020304" pitchFamily="18" charset="0"/>
                  </a:rPr>
                  <a:t>w</a:t>
                </a:r>
                <a:r>
                  <a:rPr kumimoji="0" lang="en-US" sz="1800" dirty="0">
                    <a:solidFill>
                      <a:prstClr val="black"/>
                    </a:solidFill>
                    <a:ea typeface="+mn-ea"/>
                    <a:cs typeface="Times New Roman" panose="02020603050405020304" pitchFamily="18" charset="0"/>
                  </a:rPr>
                  <a:t> for the winch just before hitting the water</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Solution:</a:t>
                </a: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Linear motion of the bucket	</a:t>
                </a:r>
                <a:r>
                  <a:rPr kumimoji="0" lang="en-US" sz="1800" i="1" dirty="0">
                    <a:solidFill>
                      <a:prstClr val="black"/>
                    </a:solidFill>
                    <a:ea typeface="+mn-ea"/>
                    <a:cs typeface="Times New Roman" panose="02020603050405020304" pitchFamily="18" charset="0"/>
                  </a:rPr>
                  <a:t>mg</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T</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ma</a:t>
                </a:r>
                <a:r>
                  <a:rPr kumimoji="0" lang="en-US" sz="1800" dirty="0">
                    <a:solidFill>
                      <a:prstClr val="black"/>
                    </a:solidFill>
                    <a:ea typeface="+mn-ea"/>
                    <a:cs typeface="Times New Roman" panose="02020603050405020304" pitchFamily="18" charset="0"/>
                  </a:rPr>
                  <a:t>	………(1)</a:t>
                </a: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Rotational motion of the winch</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i="1" dirty="0">
                    <a:solidFill>
                      <a:prstClr val="black"/>
                    </a:solidFill>
                    <a:latin typeface="Symbol" panose="05050102010706020507" pitchFamily="18" charset="2"/>
                    <a:ea typeface="+mn-ea"/>
                    <a:cs typeface="Times New Roman" panose="02020603050405020304" pitchFamily="18" charset="0"/>
                  </a:rPr>
                  <a:t>t</a:t>
                </a:r>
                <a:r>
                  <a:rPr kumimoji="0" lang="en-US" sz="1800" dirty="0">
                    <a:solidFill>
                      <a:prstClr val="black"/>
                    </a:solidFill>
                    <a:ea typeface="+mn-ea"/>
                    <a:cs typeface="Times New Roman" panose="02020603050405020304" pitchFamily="18" charset="0"/>
                  </a:rPr>
                  <a:t> = </a:t>
                </a:r>
                <a:r>
                  <a:rPr kumimoji="0" lang="en-US" sz="1800" i="1" dirty="0" err="1">
                    <a:solidFill>
                      <a:prstClr val="black"/>
                    </a:solidFill>
                    <a:ea typeface="+mn-ea"/>
                    <a:cs typeface="Times New Roman" panose="02020603050405020304" pitchFamily="18" charset="0"/>
                  </a:rPr>
                  <a:t>I</a:t>
                </a:r>
                <a:r>
                  <a:rPr kumimoji="0" lang="en-US" sz="1800" i="1" dirty="0" err="1">
                    <a:solidFill>
                      <a:prstClr val="black"/>
                    </a:solidFill>
                    <a:latin typeface="Symbol" panose="05050102010706020507" pitchFamily="18" charset="2"/>
                    <a:ea typeface="+mn-ea"/>
                    <a:cs typeface="Times New Roman" panose="02020603050405020304" pitchFamily="18" charset="0"/>
                  </a:rPr>
                  <a:t>a</a:t>
                </a:r>
                <a:r>
                  <a:rPr kumimoji="0" lang="en-US" sz="1800" dirty="0">
                    <a:solidFill>
                      <a:prstClr val="black"/>
                    </a:solidFill>
                    <a:ea typeface="+mn-ea"/>
                    <a:cs typeface="Times New Roman" panose="02020603050405020304" pitchFamily="18" charset="0"/>
                  </a:rPr>
                  <a:t>	    or	</a:t>
                </a:r>
                <a:r>
                  <a:rPr kumimoji="0" lang="en-US" sz="1800" i="1" dirty="0">
                    <a:solidFill>
                      <a:prstClr val="black"/>
                    </a:solidFill>
                    <a:ea typeface="+mn-ea"/>
                    <a:cs typeface="Times New Roman" panose="02020603050405020304" pitchFamily="18" charset="0"/>
                  </a:rPr>
                  <a:t>TR</a:t>
                </a:r>
                <a:r>
                  <a:rPr kumimoji="0" lang="en-US" sz="1800" dirty="0">
                    <a:solidFill>
                      <a:prstClr val="black"/>
                    </a:solidFill>
                    <a:ea typeface="+mn-ea"/>
                    <a:cs typeface="Times New Roman" panose="02020603050405020304" pitchFamily="18" charset="0"/>
                  </a:rPr>
                  <a:t> =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1</m:t>
                        </m:r>
                      </m:num>
                      <m:den>
                        <m:r>
                          <a:rPr kumimoji="0" lang="en-US" sz="1800" i="1">
                            <a:solidFill>
                              <a:prstClr val="black"/>
                            </a:solidFill>
                            <a:latin typeface="Cambria Math" panose="02040503050406030204" pitchFamily="18" charset="0"/>
                            <a:ea typeface="+mn-ea"/>
                            <a:cs typeface="Times New Roman" panose="02020603050405020304" pitchFamily="18" charset="0"/>
                          </a:rPr>
                          <m:t>2</m:t>
                        </m:r>
                      </m:den>
                    </m:f>
                  </m:oMath>
                </a14:m>
                <a:r>
                  <a:rPr kumimoji="0" lang="en-US" sz="1800" i="1" dirty="0">
                    <a:solidFill>
                      <a:prstClr val="black"/>
                    </a:solidFill>
                    <a:ea typeface="+mn-ea"/>
                    <a:cs typeface="Times New Roman" panose="02020603050405020304" pitchFamily="18" charset="0"/>
                  </a:rPr>
                  <a:t>MR</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a:t>
                </a:r>
                <a:r>
                  <a:rPr kumimoji="0" lang="en-US" sz="1800" i="1" dirty="0">
                    <a:solidFill>
                      <a:prstClr val="black"/>
                    </a:solidFill>
                    <a:latin typeface="Symbol" panose="05050102010706020507" pitchFamily="18" charset="2"/>
                    <a:ea typeface="+mn-ea"/>
                    <a:cs typeface="Times New Roman" panose="02020603050405020304" pitchFamily="18" charset="0"/>
                  </a:rPr>
                  <a:t>a</a:t>
                </a:r>
                <a:r>
                  <a:rPr kumimoji="0" lang="en-US" sz="1800" dirty="0">
                    <a:solidFill>
                      <a:prstClr val="black"/>
                    </a:solidFill>
                    <a:ea typeface="+mn-ea"/>
                    <a:cs typeface="Times New Roman" panose="02020603050405020304" pitchFamily="18" charset="0"/>
                  </a:rPr>
                  <a:t> ………(2)</a:t>
                </a: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From (2):	</a:t>
                </a:r>
                <a:r>
                  <a:rPr kumimoji="0" lang="en-US" sz="1800" i="1" dirty="0">
                    <a:solidFill>
                      <a:prstClr val="black"/>
                    </a:solidFill>
                    <a:ea typeface="+mn-ea"/>
                    <a:cs typeface="Times New Roman" panose="02020603050405020304" pitchFamily="18" charset="0"/>
                  </a:rPr>
                  <a:t> T</a:t>
                </a:r>
                <a:r>
                  <a:rPr kumimoji="0" lang="en-US" sz="1800" dirty="0">
                    <a:solidFill>
                      <a:prstClr val="black"/>
                    </a:solidFill>
                    <a:ea typeface="+mn-ea"/>
                    <a:cs typeface="Times New Roman" panose="02020603050405020304" pitchFamily="18" charset="0"/>
                  </a:rPr>
                  <a:t> =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1</m:t>
                        </m:r>
                      </m:num>
                      <m:den>
                        <m:r>
                          <a:rPr kumimoji="0" lang="en-US" sz="1800" i="1">
                            <a:solidFill>
                              <a:prstClr val="black"/>
                            </a:solidFill>
                            <a:latin typeface="Cambria Math" panose="02040503050406030204" pitchFamily="18" charset="0"/>
                            <a:ea typeface="+mn-ea"/>
                            <a:cs typeface="Times New Roman" panose="02020603050405020304" pitchFamily="18" charset="0"/>
                          </a:rPr>
                          <m:t>2</m:t>
                        </m:r>
                      </m:den>
                    </m:f>
                  </m:oMath>
                </a14:m>
                <a:r>
                  <a:rPr kumimoji="0" lang="en-US" sz="1800" i="1" dirty="0">
                    <a:solidFill>
                      <a:prstClr val="black"/>
                    </a:solidFill>
                    <a:ea typeface="+mn-ea"/>
                    <a:cs typeface="Times New Roman" panose="02020603050405020304" pitchFamily="18" charset="0"/>
                  </a:rPr>
                  <a:t>MR</a:t>
                </a:r>
                <a:r>
                  <a:rPr kumimoji="0" lang="en-US" sz="1800" i="1" dirty="0">
                    <a:solidFill>
                      <a:prstClr val="black"/>
                    </a:solidFill>
                    <a:latin typeface="Symbol" panose="05050102010706020507" pitchFamily="18" charset="2"/>
                    <a:ea typeface="+mn-ea"/>
                    <a:cs typeface="Times New Roman" panose="02020603050405020304" pitchFamily="18" charset="0"/>
                  </a:rPr>
                  <a:t>a </a:t>
                </a:r>
                <a:r>
                  <a:rPr kumimoji="0" lang="en-US" sz="1800" dirty="0">
                    <a:solidFill>
                      <a:prstClr val="black"/>
                    </a:solidFill>
                    <a:ea typeface="+mn-ea"/>
                    <a:cs typeface="Times New Roman" panose="02020603050405020304" pitchFamily="18" charset="0"/>
                  </a:rPr>
                  <a:t>=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1</m:t>
                        </m:r>
                      </m:num>
                      <m:den>
                        <m:r>
                          <a:rPr kumimoji="0" lang="en-US" sz="1800" i="1">
                            <a:solidFill>
                              <a:prstClr val="black"/>
                            </a:solidFill>
                            <a:latin typeface="Cambria Math" panose="02040503050406030204" pitchFamily="18" charset="0"/>
                            <a:ea typeface="+mn-ea"/>
                            <a:cs typeface="Times New Roman" panose="02020603050405020304" pitchFamily="18" charset="0"/>
                          </a:rPr>
                          <m:t>2</m:t>
                        </m:r>
                      </m:den>
                    </m:f>
                  </m:oMath>
                </a14:m>
                <a:r>
                  <a:rPr kumimoji="0" lang="en-US" sz="1800" i="1" dirty="0">
                    <a:solidFill>
                      <a:prstClr val="black"/>
                    </a:solidFill>
                    <a:ea typeface="+mn-ea"/>
                    <a:cs typeface="Times New Roman" panose="02020603050405020304" pitchFamily="18" charset="0"/>
                  </a:rPr>
                  <a:t>Ma</a:t>
                </a:r>
                <a:r>
                  <a:rPr kumimoji="0" lang="en-US" sz="1800" dirty="0">
                    <a:solidFill>
                      <a:prstClr val="black"/>
                    </a:solidFill>
                    <a:ea typeface="+mn-ea"/>
                    <a:cs typeface="Times New Roman" panose="02020603050405020304" pitchFamily="18" charset="0"/>
                  </a:rPr>
                  <a:t>  ……………….…(3)</a:t>
                </a: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Substitute (3) into (1):		</a:t>
                </a:r>
                <a:r>
                  <a:rPr kumimoji="0" lang="en-US" sz="1800" i="1" dirty="0">
                    <a:solidFill>
                      <a:prstClr val="black"/>
                    </a:solidFill>
                    <a:ea typeface="+mn-ea"/>
                    <a:cs typeface="Times New Roman" panose="02020603050405020304" pitchFamily="18" charset="0"/>
                  </a:rPr>
                  <a:t> mg</a:t>
                </a:r>
                <a:r>
                  <a:rPr kumimoji="0" lang="en-US" sz="1800" dirty="0">
                    <a:solidFill>
                      <a:prstClr val="black"/>
                    </a:solidFill>
                    <a:ea typeface="+mn-ea"/>
                    <a:cs typeface="Times New Roman" panose="02020603050405020304" pitchFamily="18" charset="0"/>
                  </a:rPr>
                  <a:t> –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1</m:t>
                        </m:r>
                      </m:num>
                      <m:den>
                        <m:r>
                          <a:rPr kumimoji="0" lang="en-US" sz="1800" i="1">
                            <a:solidFill>
                              <a:prstClr val="black"/>
                            </a:solidFill>
                            <a:latin typeface="Cambria Math" panose="02040503050406030204" pitchFamily="18" charset="0"/>
                            <a:ea typeface="+mn-ea"/>
                            <a:cs typeface="Times New Roman" panose="02020603050405020304" pitchFamily="18" charset="0"/>
                          </a:rPr>
                          <m:t>2</m:t>
                        </m:r>
                      </m:den>
                    </m:f>
                  </m:oMath>
                </a14:m>
                <a:r>
                  <a:rPr kumimoji="0" lang="en-US" sz="1800" i="1" dirty="0">
                    <a:solidFill>
                      <a:prstClr val="black"/>
                    </a:solidFill>
                    <a:ea typeface="+mn-ea"/>
                    <a:cs typeface="Times New Roman" panose="02020603050405020304" pitchFamily="18" charset="0"/>
                  </a:rPr>
                  <a:t>Ma</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ma</a:t>
                </a:r>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Linear acceleration:	</a:t>
                </a:r>
                <a:r>
                  <a:rPr kumimoji="0" lang="en-US" sz="1800" i="1" dirty="0">
                    <a:solidFill>
                      <a:prstClr val="black"/>
                    </a:solidFill>
                    <a:ea typeface="+mn-ea"/>
                    <a:cs typeface="Times New Roman" panose="02020603050405020304" pitchFamily="18" charset="0"/>
                  </a:rPr>
                  <a:t>a</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mg</a:t>
                </a:r>
                <a:r>
                  <a:rPr kumimoji="0" lang="en-US" sz="1800" dirty="0">
                    <a:solidFill>
                      <a:prstClr val="black"/>
                    </a:solidFill>
                    <a:ea typeface="+mn-ea"/>
                    <a:cs typeface="Times New Roman" panose="02020603050405020304" pitchFamily="18" charset="0"/>
                  </a:rPr>
                  <a:t>/(</a:t>
                </a:r>
                <a:r>
                  <a:rPr kumimoji="0" lang="en-US" sz="1800" i="1" dirty="0">
                    <a:solidFill>
                      <a:prstClr val="black"/>
                    </a:solidFill>
                    <a:ea typeface="+mn-ea"/>
                    <a:cs typeface="Times New Roman" panose="02020603050405020304" pitchFamily="18" charset="0"/>
                  </a:rPr>
                  <a:t>m</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M</a:t>
                </a:r>
                <a:r>
                  <a:rPr kumimoji="0" lang="en-US" sz="1800" dirty="0">
                    <a:solidFill>
                      <a:prstClr val="black"/>
                    </a:solidFill>
                    <a:ea typeface="+mn-ea"/>
                    <a:cs typeface="Times New Roman" panose="02020603050405020304" pitchFamily="18" charset="0"/>
                  </a:rPr>
                  <a:t>/2) = </a:t>
                </a:r>
                <a:r>
                  <a:rPr kumimoji="0" lang="en-US" sz="1800" i="1" dirty="0">
                    <a:solidFill>
                      <a:prstClr val="black"/>
                    </a:solidFill>
                    <a:ea typeface="+mn-ea"/>
                    <a:cs typeface="Times New Roman" panose="02020603050405020304" pitchFamily="18" charset="0"/>
                  </a:rPr>
                  <a:t>g</a:t>
                </a:r>
                <a:r>
                  <a:rPr kumimoji="0" lang="en-US" sz="1800" dirty="0">
                    <a:solidFill>
                      <a:prstClr val="black"/>
                    </a:solidFill>
                    <a:ea typeface="+mn-ea"/>
                    <a:cs typeface="Times New Roman" panose="02020603050405020304" pitchFamily="18" charset="0"/>
                  </a:rPr>
                  <a:t>/(1 + </a:t>
                </a:r>
                <a:r>
                  <a:rPr kumimoji="0" lang="en-US" sz="1800" i="1" dirty="0">
                    <a:solidFill>
                      <a:prstClr val="black"/>
                    </a:solidFill>
                    <a:ea typeface="+mn-ea"/>
                    <a:cs typeface="Times New Roman" panose="02020603050405020304" pitchFamily="18" charset="0"/>
                  </a:rPr>
                  <a:t>M</a:t>
                </a:r>
                <a:r>
                  <a:rPr kumimoji="0" lang="en-US" sz="1800" dirty="0">
                    <a:solidFill>
                      <a:prstClr val="black"/>
                    </a:solidFill>
                    <a:ea typeface="+mn-ea"/>
                    <a:cs typeface="Times New Roman" panose="02020603050405020304" pitchFamily="18" charset="0"/>
                  </a:rPr>
                  <a:t>/2</a:t>
                </a:r>
                <a:r>
                  <a:rPr kumimoji="0" lang="en-US" sz="1800" i="1" dirty="0">
                    <a:solidFill>
                      <a:prstClr val="black"/>
                    </a:solidFill>
                    <a:ea typeface="+mn-ea"/>
                    <a:cs typeface="Times New Roman" panose="02020603050405020304" pitchFamily="18" charset="0"/>
                  </a:rPr>
                  <a:t>m</a:t>
                </a:r>
                <a:r>
                  <a:rPr kumimoji="0" lang="en-US" sz="1800" dirty="0">
                    <a:solidFill>
                      <a:prstClr val="black"/>
                    </a:solidFill>
                    <a:ea typeface="+mn-ea"/>
                    <a:cs typeface="Times New Roman" panose="02020603050405020304" pitchFamily="18" charset="0"/>
                  </a:rPr>
                  <a:t>)</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Tension force		</a:t>
                </a:r>
                <a:r>
                  <a:rPr kumimoji="0" lang="en-US" sz="1800" i="1" dirty="0">
                    <a:solidFill>
                      <a:prstClr val="black"/>
                    </a:solidFill>
                    <a:ea typeface="+mn-ea"/>
                    <a:cs typeface="Times New Roman" panose="02020603050405020304" pitchFamily="18" charset="0"/>
                  </a:rPr>
                  <a:t>T</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Ma</a:t>
                </a:r>
                <a:r>
                  <a:rPr kumimoji="0" lang="en-US" sz="1800" dirty="0">
                    <a:solidFill>
                      <a:prstClr val="black"/>
                    </a:solidFill>
                    <a:ea typeface="+mn-ea"/>
                    <a:cs typeface="Times New Roman" panose="02020603050405020304" pitchFamily="18" charset="0"/>
                  </a:rPr>
                  <a:t>/2 =</a:t>
                </a:r>
                <a:r>
                  <a:rPr kumimoji="0" lang="en-US" sz="1800" i="1" dirty="0">
                    <a:solidFill>
                      <a:prstClr val="black"/>
                    </a:solidFill>
                    <a:ea typeface="+mn-ea"/>
                    <a:cs typeface="Times New Roman" panose="02020603050405020304" pitchFamily="18" charset="0"/>
                  </a:rPr>
                  <a:t> Mg</a:t>
                </a:r>
                <a:r>
                  <a:rPr kumimoji="0" lang="en-US" sz="1800" dirty="0">
                    <a:solidFill>
                      <a:prstClr val="black"/>
                    </a:solidFill>
                    <a:ea typeface="+mn-ea"/>
                    <a:cs typeface="Times New Roman" panose="02020603050405020304" pitchFamily="18" charset="0"/>
                  </a:rPr>
                  <a:t>/(2 + </a:t>
                </a:r>
                <a:r>
                  <a:rPr kumimoji="0" lang="en-US" sz="1800" i="1" dirty="0">
                    <a:solidFill>
                      <a:prstClr val="black"/>
                    </a:solidFill>
                    <a:ea typeface="+mn-ea"/>
                    <a:cs typeface="Times New Roman" panose="02020603050405020304" pitchFamily="18" charset="0"/>
                  </a:rPr>
                  <a:t>M</a:t>
                </a:r>
                <a:r>
                  <a:rPr kumimoji="0" lang="en-US" sz="1800" dirty="0">
                    <a:solidFill>
                      <a:prstClr val="black"/>
                    </a:solidFill>
                    <a:ea typeface="+mn-ea"/>
                    <a:cs typeface="Times New Roman" panose="02020603050405020304" pitchFamily="18" charset="0"/>
                  </a:rPr>
                  <a:t>/</a:t>
                </a:r>
                <a:r>
                  <a:rPr kumimoji="0" lang="en-US" sz="1800" i="1" dirty="0">
                    <a:solidFill>
                      <a:prstClr val="black"/>
                    </a:solidFill>
                    <a:ea typeface="+mn-ea"/>
                    <a:cs typeface="Times New Roman" panose="02020603050405020304" pitchFamily="18" charset="0"/>
                  </a:rPr>
                  <a:t>m</a:t>
                </a:r>
                <a:r>
                  <a:rPr kumimoji="0" lang="en-US" sz="1800" dirty="0">
                    <a:solidFill>
                      <a:prstClr val="black"/>
                    </a:solidFill>
                    <a:ea typeface="+mn-ea"/>
                    <a:cs typeface="Times New Roman" panose="02020603050405020304" pitchFamily="18" charset="0"/>
                  </a:rPr>
                  <a:t>) </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Angular acceleration:	</a:t>
                </a:r>
                <a:r>
                  <a:rPr kumimoji="0" lang="en-US" sz="1800" i="1" dirty="0">
                    <a:solidFill>
                      <a:prstClr val="black"/>
                    </a:solidFill>
                    <a:latin typeface="Symbol" panose="05050102010706020507" pitchFamily="18" charset="2"/>
                    <a:ea typeface="+mn-ea"/>
                    <a:cs typeface="Times New Roman" panose="02020603050405020304" pitchFamily="18" charset="0"/>
                  </a:rPr>
                  <a:t>a</a:t>
                </a:r>
                <a:r>
                  <a:rPr kumimoji="0" lang="en-US" sz="1800" dirty="0">
                    <a:solidFill>
                      <a:prstClr val="black"/>
                    </a:solidFill>
                    <a:ea typeface="+mn-ea"/>
                    <a:cs typeface="Times New Roman" panose="02020603050405020304" pitchFamily="18" charset="0"/>
                  </a:rPr>
                  <a:t> = </a:t>
                </a:r>
                <a:r>
                  <a:rPr kumimoji="0" lang="en-US" sz="1800" i="1" dirty="0" err="1">
                    <a:solidFill>
                      <a:prstClr val="black"/>
                    </a:solidFill>
                    <a:ea typeface="+mn-ea"/>
                    <a:cs typeface="Times New Roman" panose="02020603050405020304" pitchFamily="18" charset="0"/>
                  </a:rPr>
                  <a:t>a</a:t>
                </a:r>
                <a:r>
                  <a:rPr kumimoji="0" lang="en-US" sz="1800" dirty="0" err="1">
                    <a:solidFill>
                      <a:prstClr val="black"/>
                    </a:solidFill>
                    <a:ea typeface="+mn-ea"/>
                    <a:cs typeface="Times New Roman" panose="02020603050405020304" pitchFamily="18" charset="0"/>
                  </a:rPr>
                  <a:t>/</a:t>
                </a:r>
                <a:r>
                  <a:rPr kumimoji="0" lang="en-US" sz="1800" i="1" dirty="0" err="1">
                    <a:solidFill>
                      <a:prstClr val="black"/>
                    </a:solidFill>
                    <a:ea typeface="+mn-ea"/>
                    <a:cs typeface="Times New Roman" panose="02020603050405020304" pitchFamily="18" charset="0"/>
                  </a:rPr>
                  <a:t>R</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g</a:t>
                </a:r>
                <a:r>
                  <a:rPr kumimoji="0" lang="en-US" sz="1800" dirty="0">
                    <a:solidFill>
                      <a:prstClr val="black"/>
                    </a:solidFill>
                    <a:ea typeface="+mn-ea"/>
                    <a:cs typeface="Times New Roman" panose="02020603050405020304" pitchFamily="18" charset="0"/>
                  </a:rPr>
                  <a:t>/[</a:t>
                </a:r>
                <a:r>
                  <a:rPr kumimoji="0" lang="en-US" sz="1800" i="1" dirty="0">
                    <a:solidFill>
                      <a:prstClr val="black"/>
                    </a:solidFill>
                    <a:ea typeface="+mn-ea"/>
                    <a:cs typeface="Times New Roman" panose="02020603050405020304" pitchFamily="18" charset="0"/>
                  </a:rPr>
                  <a:t>R</a:t>
                </a:r>
                <a:r>
                  <a:rPr kumimoji="0" lang="en-US" sz="1800" dirty="0">
                    <a:solidFill>
                      <a:prstClr val="black"/>
                    </a:solidFill>
                    <a:ea typeface="+mn-ea"/>
                    <a:cs typeface="Times New Roman" panose="02020603050405020304" pitchFamily="18" charset="0"/>
                  </a:rPr>
                  <a:t>(1 + </a:t>
                </a:r>
                <a:r>
                  <a:rPr kumimoji="0" lang="en-US" sz="1800" i="1" dirty="0">
                    <a:solidFill>
                      <a:prstClr val="black"/>
                    </a:solidFill>
                    <a:ea typeface="+mn-ea"/>
                    <a:cs typeface="Times New Roman" panose="02020603050405020304" pitchFamily="18" charset="0"/>
                  </a:rPr>
                  <a:t>M</a:t>
                </a:r>
                <a:r>
                  <a:rPr kumimoji="0" lang="en-US" sz="1800" dirty="0">
                    <a:solidFill>
                      <a:prstClr val="black"/>
                    </a:solidFill>
                    <a:ea typeface="+mn-ea"/>
                    <a:cs typeface="Times New Roman" panose="02020603050405020304" pitchFamily="18" charset="0"/>
                  </a:rPr>
                  <a:t>/2</a:t>
                </a:r>
                <a:r>
                  <a:rPr kumimoji="0" lang="en-US" sz="1800" i="1" dirty="0">
                    <a:solidFill>
                      <a:prstClr val="black"/>
                    </a:solidFill>
                    <a:ea typeface="+mn-ea"/>
                    <a:cs typeface="Times New Roman" panose="02020603050405020304" pitchFamily="18" charset="0"/>
                  </a:rPr>
                  <a:t>m</a:t>
                </a:r>
                <a:r>
                  <a:rPr kumimoji="0" lang="en-US" sz="1800" dirty="0">
                    <a:solidFill>
                      <a:prstClr val="black"/>
                    </a:solidFill>
                    <a:ea typeface="+mn-ea"/>
                    <a:cs typeface="Times New Roman" panose="02020603050405020304" pitchFamily="18" charset="0"/>
                  </a:rPr>
                  <a:t>) </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Final </a:t>
                </a:r>
                <a:r>
                  <a:rPr kumimoji="0" lang="en-US" sz="1800" i="1" dirty="0">
                    <a:solidFill>
                      <a:prstClr val="black"/>
                    </a:solidFill>
                    <a:ea typeface="+mn-ea"/>
                    <a:cs typeface="Times New Roman" panose="02020603050405020304" pitchFamily="18" charset="0"/>
                  </a:rPr>
                  <a:t>v</a:t>
                </a:r>
                <a:r>
                  <a:rPr kumimoji="0" lang="en-US" sz="1800" dirty="0">
                    <a:solidFill>
                      <a:prstClr val="black"/>
                    </a:solidFill>
                    <a:ea typeface="+mn-ea"/>
                    <a:cs typeface="Times New Roman" panose="02020603050405020304" pitchFamily="18" charset="0"/>
                  </a:rPr>
                  <a:t> and </a:t>
                </a:r>
                <a:r>
                  <a:rPr kumimoji="0" lang="en-US" sz="1800" i="1" dirty="0">
                    <a:solidFill>
                      <a:prstClr val="black"/>
                    </a:solidFill>
                    <a:latin typeface="Symbol" panose="05050102010706020507" pitchFamily="18" charset="2"/>
                    <a:ea typeface="+mn-ea"/>
                    <a:cs typeface="Times New Roman" panose="02020603050405020304" pitchFamily="18" charset="0"/>
                  </a:rPr>
                  <a:t>w</a:t>
                </a:r>
                <a:r>
                  <a:rPr kumimoji="0" lang="en-US" sz="1800" dirty="0">
                    <a:solidFill>
                      <a:prstClr val="black"/>
                    </a:solidFill>
                    <a:ea typeface="+mn-ea"/>
                    <a:cs typeface="Times New Roman" panose="02020603050405020304" pitchFamily="18" charset="0"/>
                  </a:rPr>
                  <a:t> calculated using the kinematic equations:</a:t>
                </a:r>
              </a:p>
              <a:p>
                <a:pPr defTabSz="685800" eaLnBrk="1" fontAlgn="auto" hangingPunct="1">
                  <a:spcBef>
                    <a:spcPts val="0"/>
                  </a:spcBef>
                  <a:spcAft>
                    <a:spcPts val="0"/>
                  </a:spcAft>
                </a:pPr>
                <a:r>
                  <a:rPr kumimoji="0" lang="en-US" sz="1800" dirty="0">
                    <a:solidFill>
                      <a:prstClr val="black"/>
                    </a:solidFill>
                    <a:latin typeface="Calibri" panose="020F0502020204030204"/>
                    <a:ea typeface="+mn-ea"/>
                    <a:cs typeface="Times New Roman" panose="02020603050405020304" pitchFamily="18" charset="0"/>
                  </a:rPr>
                  <a:t>	</a:t>
                </a:r>
                <a14:m>
                  <m:oMath xmlns:m="http://schemas.openxmlformats.org/officeDocument/2006/math">
                    <m:r>
                      <a:rPr kumimoji="0" lang="en-US" sz="1800" i="1">
                        <a:solidFill>
                          <a:prstClr val="black"/>
                        </a:solidFill>
                        <a:latin typeface="Cambria Math" panose="02040503050406030204" pitchFamily="18" charset="0"/>
                        <a:ea typeface="+mn-ea"/>
                        <a:cs typeface="Times New Roman" panose="02020603050405020304" pitchFamily="18" charset="0"/>
                      </a:rPr>
                      <m:t>𝑣</m:t>
                    </m:r>
                    <m:r>
                      <a:rPr kumimoji="0" lang="en-US" sz="1800" i="1">
                        <a:solidFill>
                          <a:prstClr val="black"/>
                        </a:solidFill>
                        <a:latin typeface="Cambria Math" panose="02040503050406030204" pitchFamily="18" charset="0"/>
                        <a:ea typeface="+mn-ea"/>
                        <a:cs typeface="Times New Roman" panose="02020603050405020304" pitchFamily="18" charset="0"/>
                      </a:rPr>
                      <m:t>=</m:t>
                    </m:r>
                    <m:rad>
                      <m:radPr>
                        <m:degHide m:val="on"/>
                        <m:ctrlPr>
                          <a:rPr kumimoji="0" lang="en-US" sz="1800" i="1">
                            <a:solidFill>
                              <a:prstClr val="black"/>
                            </a:solidFill>
                            <a:latin typeface="Cambria Math" panose="02040503050406030204" pitchFamily="18" charset="0"/>
                            <a:ea typeface="+mn-ea"/>
                            <a:cs typeface="Times New Roman" panose="02020603050405020304" pitchFamily="18" charset="0"/>
                          </a:rPr>
                        </m:ctrlPr>
                      </m:radPr>
                      <m:deg/>
                      <m:e>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2</m:t>
                            </m:r>
                            <m:r>
                              <a:rPr kumimoji="0" lang="en-US" sz="1800" i="1">
                                <a:solidFill>
                                  <a:prstClr val="black"/>
                                </a:solidFill>
                                <a:latin typeface="Cambria Math" panose="02040503050406030204" pitchFamily="18" charset="0"/>
                                <a:ea typeface="+mn-ea"/>
                                <a:cs typeface="Times New Roman" panose="02020603050405020304" pitchFamily="18" charset="0"/>
                              </a:rPr>
                              <m:t>𝑔h</m:t>
                            </m:r>
                          </m:num>
                          <m:den>
                            <m:r>
                              <a:rPr kumimoji="0" lang="en-US" sz="1800" i="1">
                                <a:solidFill>
                                  <a:prstClr val="black"/>
                                </a:solidFill>
                                <a:latin typeface="Cambria Math" panose="02040503050406030204" pitchFamily="18" charset="0"/>
                                <a:ea typeface="+mn-ea"/>
                                <a:cs typeface="Times New Roman" panose="02020603050405020304" pitchFamily="18" charset="0"/>
                              </a:rPr>
                              <m:t>1+</m:t>
                            </m:r>
                            <m:r>
                              <a:rPr kumimoji="0" lang="en-US" sz="1800" i="1">
                                <a:solidFill>
                                  <a:prstClr val="black"/>
                                </a:solidFill>
                                <a:latin typeface="Cambria Math" panose="02040503050406030204" pitchFamily="18" charset="0"/>
                                <a:ea typeface="+mn-ea"/>
                                <a:cs typeface="Times New Roman" panose="02020603050405020304" pitchFamily="18" charset="0"/>
                              </a:rPr>
                              <m:t>𝑀</m:t>
                            </m:r>
                            <m:r>
                              <a:rPr kumimoji="0" lang="en-US" sz="1800" i="1">
                                <a:solidFill>
                                  <a:prstClr val="black"/>
                                </a:solidFill>
                                <a:latin typeface="Cambria Math" panose="02040503050406030204" pitchFamily="18" charset="0"/>
                                <a:ea typeface="+mn-ea"/>
                                <a:cs typeface="Times New Roman" panose="02020603050405020304" pitchFamily="18" charset="0"/>
                              </a:rPr>
                              <m:t>/2</m:t>
                            </m:r>
                            <m:r>
                              <a:rPr kumimoji="0" lang="en-US" sz="1800" i="1">
                                <a:solidFill>
                                  <a:prstClr val="black"/>
                                </a:solidFill>
                                <a:latin typeface="Cambria Math" panose="02040503050406030204" pitchFamily="18" charset="0"/>
                                <a:ea typeface="+mn-ea"/>
                                <a:cs typeface="Times New Roman" panose="02020603050405020304" pitchFamily="18" charset="0"/>
                              </a:rPr>
                              <m:t>𝑚</m:t>
                            </m:r>
                          </m:den>
                        </m:f>
                      </m:e>
                    </m:rad>
                  </m:oMath>
                </a14:m>
                <a:r>
                  <a:rPr kumimoji="0" lang="en-US" sz="1800" dirty="0">
                    <a:solidFill>
                      <a:prstClr val="black"/>
                    </a:solidFill>
                    <a:ea typeface="+mn-ea"/>
                    <a:cs typeface="Times New Roman" panose="02020603050405020304" pitchFamily="18" charset="0"/>
                  </a:rPr>
                  <a:t>	   and	</a:t>
                </a:r>
                <a14:m>
                  <m:oMath xmlns:m="http://schemas.openxmlformats.org/officeDocument/2006/math">
                    <m:r>
                      <m:rPr>
                        <m:nor/>
                      </m:rPr>
                      <a:rPr kumimoji="0" lang="en-US" sz="1800" i="1" dirty="0">
                        <a:solidFill>
                          <a:prstClr val="black"/>
                        </a:solidFill>
                        <a:latin typeface="Symbol" panose="05050102010706020507" pitchFamily="18" charset="2"/>
                        <a:ea typeface="+mn-ea"/>
                        <a:cs typeface="Times New Roman" panose="02020603050405020304" pitchFamily="18" charset="0"/>
                      </a:rPr>
                      <m:t>w</m:t>
                    </m:r>
                    <m:r>
                      <a:rPr kumimoji="0" lang="en-US" sz="1800" i="1">
                        <a:solidFill>
                          <a:prstClr val="black"/>
                        </a:solidFill>
                        <a:latin typeface="Cambria Math" panose="02040503050406030204" pitchFamily="18" charset="0"/>
                        <a:ea typeface="+mn-ea"/>
                        <a:cs typeface="Times New Roman" panose="02020603050405020304" pitchFamily="18" charset="0"/>
                      </a:rPr>
                      <m:t>=</m:t>
                    </m:r>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1</m:t>
                        </m:r>
                      </m:num>
                      <m:den>
                        <m:r>
                          <a:rPr kumimoji="0" lang="en-US" sz="1800" i="1">
                            <a:solidFill>
                              <a:prstClr val="black"/>
                            </a:solidFill>
                            <a:latin typeface="Cambria Math" panose="02040503050406030204" pitchFamily="18" charset="0"/>
                            <a:ea typeface="+mn-ea"/>
                            <a:cs typeface="Times New Roman" panose="02020603050405020304" pitchFamily="18" charset="0"/>
                          </a:rPr>
                          <m:t>𝑅</m:t>
                        </m:r>
                      </m:den>
                    </m:f>
                    <m:rad>
                      <m:radPr>
                        <m:degHide m:val="on"/>
                        <m:ctrlPr>
                          <a:rPr kumimoji="0" lang="en-US" sz="1800" i="1">
                            <a:solidFill>
                              <a:prstClr val="black"/>
                            </a:solidFill>
                            <a:latin typeface="Cambria Math" panose="02040503050406030204" pitchFamily="18" charset="0"/>
                            <a:ea typeface="+mn-ea"/>
                            <a:cs typeface="Times New Roman" panose="02020603050405020304" pitchFamily="18" charset="0"/>
                          </a:rPr>
                        </m:ctrlPr>
                      </m:radPr>
                      <m:deg/>
                      <m:e>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2</m:t>
                            </m:r>
                            <m:r>
                              <a:rPr kumimoji="0" lang="en-US" sz="1800" i="1">
                                <a:solidFill>
                                  <a:prstClr val="black"/>
                                </a:solidFill>
                                <a:latin typeface="Cambria Math" panose="02040503050406030204" pitchFamily="18" charset="0"/>
                                <a:ea typeface="+mn-ea"/>
                                <a:cs typeface="Times New Roman" panose="02020603050405020304" pitchFamily="18" charset="0"/>
                              </a:rPr>
                              <m:t>𝑔h</m:t>
                            </m:r>
                          </m:num>
                          <m:den>
                            <m:r>
                              <a:rPr kumimoji="0" lang="en-US" sz="1800" i="1">
                                <a:solidFill>
                                  <a:prstClr val="black"/>
                                </a:solidFill>
                                <a:latin typeface="Cambria Math" panose="02040503050406030204" pitchFamily="18" charset="0"/>
                                <a:ea typeface="+mn-ea"/>
                                <a:cs typeface="Times New Roman" panose="02020603050405020304" pitchFamily="18" charset="0"/>
                              </a:rPr>
                              <m:t>1+</m:t>
                            </m:r>
                            <m:r>
                              <a:rPr kumimoji="0" lang="en-US" sz="1800" i="1">
                                <a:solidFill>
                                  <a:prstClr val="black"/>
                                </a:solidFill>
                                <a:latin typeface="Cambria Math" panose="02040503050406030204" pitchFamily="18" charset="0"/>
                                <a:ea typeface="+mn-ea"/>
                                <a:cs typeface="Times New Roman" panose="02020603050405020304" pitchFamily="18" charset="0"/>
                              </a:rPr>
                              <m:t>𝑀</m:t>
                            </m:r>
                            <m:r>
                              <a:rPr kumimoji="0" lang="en-US" sz="1800" i="1">
                                <a:solidFill>
                                  <a:prstClr val="black"/>
                                </a:solidFill>
                                <a:latin typeface="Cambria Math" panose="02040503050406030204" pitchFamily="18" charset="0"/>
                                <a:ea typeface="+mn-ea"/>
                                <a:cs typeface="Times New Roman" panose="02020603050405020304" pitchFamily="18" charset="0"/>
                              </a:rPr>
                              <m:t>/2</m:t>
                            </m:r>
                            <m:r>
                              <a:rPr kumimoji="0" lang="en-US" sz="1800" i="1">
                                <a:solidFill>
                                  <a:prstClr val="black"/>
                                </a:solidFill>
                                <a:latin typeface="Cambria Math" panose="02040503050406030204" pitchFamily="18" charset="0"/>
                                <a:ea typeface="+mn-ea"/>
                                <a:cs typeface="Times New Roman" panose="02020603050405020304" pitchFamily="18" charset="0"/>
                              </a:rPr>
                              <m:t>𝑚</m:t>
                            </m:r>
                          </m:den>
                        </m:f>
                      </m:e>
                    </m:rad>
                  </m:oMath>
                </a14:m>
                <a:endParaRPr kumimoji="0" lang="en-US" sz="1800" dirty="0">
                  <a:solidFill>
                    <a:prstClr val="black"/>
                  </a:solidFill>
                  <a:ea typeface="+mn-ea"/>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530048" y="920139"/>
                <a:ext cx="5519168" cy="5061065"/>
              </a:xfrm>
              <a:prstGeom prst="rect">
                <a:avLst/>
              </a:prstGeom>
              <a:blipFill>
                <a:blip r:embed="rId3"/>
                <a:stretch>
                  <a:fillRect l="-772" t="-601"/>
                </a:stretch>
              </a:blipFill>
              <a:ln>
                <a:solidFill>
                  <a:schemeClr val="tx1"/>
                </a:solidFill>
              </a:ln>
            </p:spPr>
            <p:txBody>
              <a:bodyPr/>
              <a:lstStyle/>
              <a:p>
                <a:r>
                  <a:rPr lang="en-US">
                    <a:noFill/>
                  </a:rPr>
                  <a:t> </a:t>
                </a:r>
              </a:p>
            </p:txBody>
          </p:sp>
        </mc:Fallback>
      </mc:AlternateContent>
      <p:sp>
        <p:nvSpPr>
          <p:cNvPr id="17" name="TextBox 16"/>
          <p:cNvSpPr txBox="1"/>
          <p:nvPr/>
        </p:nvSpPr>
        <p:spPr>
          <a:xfrm>
            <a:off x="319998" y="978665"/>
            <a:ext cx="2770321" cy="369332"/>
          </a:xfrm>
          <a:prstGeom prst="rect">
            <a:avLst/>
          </a:prstGeom>
          <a:solidFill>
            <a:schemeClr val="bg1"/>
          </a:solid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Re-visit Another Problem </a:t>
            </a:r>
          </a:p>
        </p:txBody>
      </p:sp>
      <p:pic>
        <p:nvPicPr>
          <p:cNvPr id="3" name="Picture 2"/>
          <p:cNvPicPr>
            <a:picLocks noChangeAspect="1"/>
          </p:cNvPicPr>
          <p:nvPr/>
        </p:nvPicPr>
        <p:blipFill>
          <a:blip r:embed="rId4"/>
          <a:stretch>
            <a:fillRect/>
          </a:stretch>
        </p:blipFill>
        <p:spPr>
          <a:xfrm>
            <a:off x="194960" y="1546396"/>
            <a:ext cx="3020396" cy="4279664"/>
          </a:xfrm>
          <a:prstGeom prst="rect">
            <a:avLst/>
          </a:prstGeom>
        </p:spPr>
      </p:pic>
    </p:spTree>
    <p:extLst>
      <p:ext uri="{BB962C8B-B14F-4D97-AF65-F5344CB8AC3E}">
        <p14:creationId xmlns:p14="http://schemas.microsoft.com/office/powerpoint/2010/main" val="2103614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88416" y="1025754"/>
            <a:ext cx="2441165" cy="2989240"/>
            <a:chOff x="202749" y="2009422"/>
            <a:chExt cx="3616971" cy="4498734"/>
          </a:xfrm>
        </p:grpSpPr>
        <p:grpSp>
          <p:nvGrpSpPr>
            <p:cNvPr id="4" name="Group 3"/>
            <p:cNvGrpSpPr/>
            <p:nvPr/>
          </p:nvGrpSpPr>
          <p:grpSpPr>
            <a:xfrm>
              <a:off x="202749" y="2009422"/>
              <a:ext cx="2902676" cy="4498734"/>
              <a:chOff x="202749" y="2009422"/>
              <a:chExt cx="2902676" cy="4498734"/>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749" y="2009422"/>
                <a:ext cx="2902676" cy="4498734"/>
              </a:xfrm>
              <a:prstGeom prst="rect">
                <a:avLst/>
              </a:prstGeom>
            </p:spPr>
          </p:pic>
          <p:sp>
            <p:nvSpPr>
              <p:cNvPr id="3" name="Rectangle 2"/>
              <p:cNvSpPr/>
              <p:nvPr/>
            </p:nvSpPr>
            <p:spPr>
              <a:xfrm>
                <a:off x="202749" y="6355644"/>
                <a:ext cx="790673" cy="15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grpSp>
        <p:grpSp>
          <p:nvGrpSpPr>
            <p:cNvPr id="10" name="Group 9"/>
            <p:cNvGrpSpPr/>
            <p:nvPr/>
          </p:nvGrpSpPr>
          <p:grpSpPr>
            <a:xfrm>
              <a:off x="3300760" y="2486719"/>
              <a:ext cx="518960" cy="3551668"/>
              <a:chOff x="1706139" y="2843561"/>
              <a:chExt cx="518960" cy="3551668"/>
            </a:xfrm>
          </p:grpSpPr>
          <p:cxnSp>
            <p:nvCxnSpPr>
              <p:cNvPr id="11" name="Straight Arrow Connector 10"/>
              <p:cNvCxnSpPr/>
              <p:nvPr/>
            </p:nvCxnSpPr>
            <p:spPr>
              <a:xfrm flipV="1">
                <a:off x="1739591" y="3016405"/>
                <a:ext cx="11150" cy="3378824"/>
              </a:xfrm>
              <a:prstGeom prst="straightConnector1">
                <a:avLst/>
              </a:prstGeom>
              <a:ln w="254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706139" y="5748453"/>
                <a:ext cx="72483" cy="10036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sp>
            <p:nvSpPr>
              <p:cNvPr id="13" name="TextBox 12"/>
              <p:cNvSpPr txBox="1"/>
              <p:nvPr/>
            </p:nvSpPr>
            <p:spPr>
              <a:xfrm>
                <a:off x="1778622" y="2843561"/>
                <a:ext cx="425618" cy="555836"/>
              </a:xfrm>
              <a:prstGeom prst="rect">
                <a:avLst/>
              </a:prstGeom>
              <a:noFill/>
            </p:spPr>
            <p:txBody>
              <a:bodyPr wrap="none" rtlCol="0">
                <a:spAutoFit/>
              </a:bodyPr>
              <a:lstStyle/>
              <a:p>
                <a:pPr defTabSz="685800" eaLnBrk="1" fontAlgn="auto" hangingPunct="1">
                  <a:spcBef>
                    <a:spcPts val="0"/>
                  </a:spcBef>
                  <a:spcAft>
                    <a:spcPts val="0"/>
                  </a:spcAft>
                </a:pPr>
                <a:r>
                  <a:rPr kumimoji="0" lang="en-US" sz="1800" i="1" dirty="0">
                    <a:solidFill>
                      <a:prstClr val="black"/>
                    </a:solidFill>
                    <a:ea typeface="+mn-ea"/>
                    <a:cs typeface="Times New Roman" panose="02020603050405020304" pitchFamily="18" charset="0"/>
                  </a:rPr>
                  <a:t>y</a:t>
                </a:r>
              </a:p>
            </p:txBody>
          </p:sp>
          <p:sp>
            <p:nvSpPr>
              <p:cNvPr id="14" name="TextBox 13"/>
              <p:cNvSpPr txBox="1"/>
              <p:nvPr/>
            </p:nvSpPr>
            <p:spPr>
              <a:xfrm>
                <a:off x="1780480" y="5538431"/>
                <a:ext cx="444619" cy="555836"/>
              </a:xfrm>
              <a:prstGeom prst="rect">
                <a:avLst/>
              </a:prstGeom>
              <a:noFill/>
            </p:spPr>
            <p:txBody>
              <a:bodyPr wrap="none" rtlCol="0">
                <a:spAutoFit/>
              </a:bodyPr>
              <a:lstStyle/>
              <a:p>
                <a:pPr defTabSz="685800" eaLnBrk="1" fontAlgn="auto" hangingPunct="1">
                  <a:spcBef>
                    <a:spcPts val="0"/>
                  </a:spcBef>
                  <a:spcAft>
                    <a:spcPts val="0"/>
                  </a:spcAft>
                </a:pPr>
                <a:r>
                  <a:rPr kumimoji="0" lang="en-US" sz="1800" i="1" dirty="0">
                    <a:solidFill>
                      <a:prstClr val="black"/>
                    </a:solidFill>
                    <a:ea typeface="+mn-ea"/>
                    <a:cs typeface="Times New Roman" panose="02020603050405020304" pitchFamily="18" charset="0"/>
                  </a:rPr>
                  <a:t>o</a:t>
                </a:r>
              </a:p>
            </p:txBody>
          </p:sp>
        </p:grpSp>
        <p:cxnSp>
          <p:nvCxnSpPr>
            <p:cNvPr id="8" name="Straight Connector 7"/>
            <p:cNvCxnSpPr/>
            <p:nvPr/>
          </p:nvCxnSpPr>
          <p:spPr>
            <a:xfrm>
              <a:off x="2029525" y="5441795"/>
              <a:ext cx="1310266" cy="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 name="TextBox 8"/>
              <p:cNvSpPr txBox="1"/>
              <p:nvPr/>
            </p:nvSpPr>
            <p:spPr>
              <a:xfrm>
                <a:off x="2988935" y="924137"/>
                <a:ext cx="6049393" cy="5017464"/>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Example 10.4	Given: Given </a:t>
                </a:r>
                <a:r>
                  <a:rPr kumimoji="0" lang="en-US" sz="1800" i="1" dirty="0">
                    <a:solidFill>
                      <a:prstClr val="black"/>
                    </a:solidFill>
                    <a:ea typeface="+mn-ea"/>
                    <a:cs typeface="Times New Roman" panose="02020603050405020304" pitchFamily="18" charset="0"/>
                  </a:rPr>
                  <a:t>M</a:t>
                </a:r>
                <a:r>
                  <a:rPr kumimoji="0" lang="en-US" sz="1800" dirty="0">
                    <a:solidFill>
                      <a:prstClr val="black"/>
                    </a:solidFill>
                    <a:ea typeface="+mn-ea"/>
                    <a:cs typeface="Times New Roman" panose="02020603050405020304" pitchFamily="18" charset="0"/>
                  </a:rPr>
                  <a:t>, </a:t>
                </a:r>
                <a:r>
                  <a:rPr kumimoji="0" lang="en-US" sz="1800" i="1" dirty="0">
                    <a:solidFill>
                      <a:prstClr val="black"/>
                    </a:solidFill>
                    <a:ea typeface="+mn-ea"/>
                    <a:cs typeface="Times New Roman" panose="02020603050405020304" pitchFamily="18" charset="0"/>
                  </a:rPr>
                  <a:t>R</a:t>
                </a:r>
                <a:r>
                  <a:rPr kumimoji="0" lang="en-US" sz="1800" dirty="0">
                    <a:solidFill>
                      <a:prstClr val="black"/>
                    </a:solidFill>
                    <a:ea typeface="+mn-ea"/>
                    <a:cs typeface="Times New Roman" panose="02020603050405020304" pitchFamily="18" charset="0"/>
                  </a:rPr>
                  <a:t>, and </a:t>
                </a:r>
                <a:r>
                  <a:rPr kumimoji="0" lang="en-US" sz="1800" i="1" dirty="0">
                    <a:solidFill>
                      <a:prstClr val="black"/>
                    </a:solidFill>
                    <a:ea typeface="+mn-ea"/>
                    <a:cs typeface="Times New Roman" panose="02020603050405020304" pitchFamily="18" charset="0"/>
                  </a:rPr>
                  <a:t>h</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Find:	(a) Center of mass acceleration and angular acceleration</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(b) Tension force</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(c) Velocity of the center of mass </a:t>
                </a:r>
                <a:r>
                  <a:rPr kumimoji="0" lang="en-US" sz="1800" i="1" dirty="0" err="1">
                    <a:solidFill>
                      <a:prstClr val="black"/>
                    </a:solidFill>
                    <a:ea typeface="+mn-ea"/>
                    <a:cs typeface="Times New Roman" panose="02020603050405020304" pitchFamily="18" charset="0"/>
                  </a:rPr>
                  <a:t>v</a:t>
                </a:r>
                <a:r>
                  <a:rPr kumimoji="0" lang="en-US" sz="1800" baseline="-25000" dirty="0" err="1">
                    <a:solidFill>
                      <a:prstClr val="black"/>
                    </a:solidFill>
                    <a:ea typeface="+mn-ea"/>
                    <a:cs typeface="Times New Roman" panose="02020603050405020304" pitchFamily="18" charset="0"/>
                  </a:rPr>
                  <a:t>cm</a:t>
                </a:r>
                <a:endParaRPr kumimoji="0" lang="en-US" sz="1800" baseline="-250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Solution:</a:t>
                </a: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Apply Newton’s Second Law for linear motion</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i="1" dirty="0">
                    <a:solidFill>
                      <a:prstClr val="black"/>
                    </a:solidFill>
                    <a:ea typeface="+mn-ea"/>
                    <a:cs typeface="Times New Roman" panose="02020603050405020304" pitchFamily="18" charset="0"/>
                  </a:rPr>
                  <a:t>Mg</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T</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Ma</a:t>
                </a:r>
                <a:r>
                  <a:rPr kumimoji="0" lang="en-US" sz="1800" dirty="0">
                    <a:solidFill>
                      <a:prstClr val="black"/>
                    </a:solidFill>
                    <a:ea typeface="+mn-ea"/>
                    <a:cs typeface="Times New Roman" panose="02020603050405020304" pitchFamily="18" charset="0"/>
                  </a:rPr>
                  <a:t>	………………………(1)</a:t>
                </a: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Apply Newton’s Second Law for rotational motion</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i="1" dirty="0">
                    <a:solidFill>
                      <a:prstClr val="black"/>
                    </a:solidFill>
                    <a:latin typeface="Symbol" panose="05050102010706020507" pitchFamily="18" charset="2"/>
                    <a:ea typeface="+mn-ea"/>
                    <a:cs typeface="Times New Roman" panose="02020603050405020304" pitchFamily="18" charset="0"/>
                  </a:rPr>
                  <a:t>t</a:t>
                </a:r>
                <a:r>
                  <a:rPr kumimoji="0" lang="en-US" sz="1800" dirty="0">
                    <a:solidFill>
                      <a:prstClr val="black"/>
                    </a:solidFill>
                    <a:ea typeface="+mn-ea"/>
                    <a:cs typeface="Times New Roman" panose="02020603050405020304" pitchFamily="18" charset="0"/>
                  </a:rPr>
                  <a:t> = </a:t>
                </a:r>
                <a:r>
                  <a:rPr kumimoji="0" lang="en-US" sz="1800" i="1" dirty="0" err="1">
                    <a:solidFill>
                      <a:prstClr val="black"/>
                    </a:solidFill>
                    <a:ea typeface="+mn-ea"/>
                    <a:cs typeface="Times New Roman" panose="02020603050405020304" pitchFamily="18" charset="0"/>
                  </a:rPr>
                  <a:t>I</a:t>
                </a:r>
                <a:r>
                  <a:rPr kumimoji="0" lang="en-US" sz="1800" i="1" dirty="0" err="1">
                    <a:solidFill>
                      <a:prstClr val="black"/>
                    </a:solidFill>
                    <a:latin typeface="Symbol" panose="05050102010706020507" pitchFamily="18" charset="2"/>
                    <a:ea typeface="+mn-ea"/>
                    <a:cs typeface="Times New Roman" panose="02020603050405020304" pitchFamily="18" charset="0"/>
                  </a:rPr>
                  <a:t>a</a:t>
                </a:r>
                <a:r>
                  <a:rPr kumimoji="0" lang="en-US" sz="1800" dirty="0">
                    <a:solidFill>
                      <a:prstClr val="black"/>
                    </a:solidFill>
                    <a:ea typeface="+mn-ea"/>
                    <a:cs typeface="Times New Roman" panose="02020603050405020304" pitchFamily="18" charset="0"/>
                  </a:rPr>
                  <a:t>	    or	</a:t>
                </a:r>
                <a:r>
                  <a:rPr kumimoji="0" lang="en-US" sz="1800" i="1" dirty="0">
                    <a:solidFill>
                      <a:prstClr val="black"/>
                    </a:solidFill>
                    <a:ea typeface="+mn-ea"/>
                    <a:cs typeface="Times New Roman" panose="02020603050405020304" pitchFamily="18" charset="0"/>
                  </a:rPr>
                  <a:t>TR</a:t>
                </a:r>
                <a:r>
                  <a:rPr kumimoji="0" lang="en-US" sz="1800" dirty="0">
                    <a:solidFill>
                      <a:prstClr val="black"/>
                    </a:solidFill>
                    <a:ea typeface="+mn-ea"/>
                    <a:cs typeface="Times New Roman" panose="02020603050405020304" pitchFamily="18" charset="0"/>
                  </a:rPr>
                  <a:t> =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1</m:t>
                        </m:r>
                      </m:num>
                      <m:den>
                        <m:r>
                          <a:rPr kumimoji="0" lang="en-US" sz="1800" i="1">
                            <a:solidFill>
                              <a:prstClr val="black"/>
                            </a:solidFill>
                            <a:latin typeface="Cambria Math" panose="02040503050406030204" pitchFamily="18" charset="0"/>
                            <a:ea typeface="+mn-ea"/>
                            <a:cs typeface="Times New Roman" panose="02020603050405020304" pitchFamily="18" charset="0"/>
                          </a:rPr>
                          <m:t>2</m:t>
                        </m:r>
                      </m:den>
                    </m:f>
                  </m:oMath>
                </a14:m>
                <a:r>
                  <a:rPr kumimoji="0" lang="en-US" sz="1800" i="1" dirty="0">
                    <a:solidFill>
                      <a:prstClr val="black"/>
                    </a:solidFill>
                    <a:ea typeface="+mn-ea"/>
                    <a:cs typeface="Times New Roman" panose="02020603050405020304" pitchFamily="18" charset="0"/>
                  </a:rPr>
                  <a:t>MR</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a:t>
                </a:r>
                <a:r>
                  <a:rPr kumimoji="0" lang="en-US" sz="1800" i="1" dirty="0">
                    <a:solidFill>
                      <a:prstClr val="black"/>
                    </a:solidFill>
                    <a:latin typeface="Symbol" panose="05050102010706020507" pitchFamily="18" charset="2"/>
                    <a:ea typeface="+mn-ea"/>
                    <a:cs typeface="Times New Roman" panose="02020603050405020304" pitchFamily="18" charset="0"/>
                  </a:rPr>
                  <a:t>a</a:t>
                </a:r>
                <a:r>
                  <a:rPr kumimoji="0" lang="en-US" sz="1800" dirty="0">
                    <a:solidFill>
                      <a:prstClr val="black"/>
                    </a:solidFill>
                    <a:ea typeface="+mn-ea"/>
                    <a:cs typeface="Times New Roman" panose="02020603050405020304" pitchFamily="18" charset="0"/>
                  </a:rPr>
                  <a:t> ………(2)</a:t>
                </a: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From (2):	</a:t>
                </a:r>
                <a:r>
                  <a:rPr kumimoji="0" lang="en-US" sz="1800" i="1" dirty="0">
                    <a:solidFill>
                      <a:prstClr val="black"/>
                    </a:solidFill>
                    <a:ea typeface="+mn-ea"/>
                    <a:cs typeface="Times New Roman" panose="02020603050405020304" pitchFamily="18" charset="0"/>
                  </a:rPr>
                  <a:t> T</a:t>
                </a:r>
                <a:r>
                  <a:rPr kumimoji="0" lang="en-US" sz="1800" dirty="0">
                    <a:solidFill>
                      <a:prstClr val="black"/>
                    </a:solidFill>
                    <a:ea typeface="+mn-ea"/>
                    <a:cs typeface="Times New Roman" panose="02020603050405020304" pitchFamily="18" charset="0"/>
                  </a:rPr>
                  <a:t> =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1</m:t>
                        </m:r>
                      </m:num>
                      <m:den>
                        <m:r>
                          <a:rPr kumimoji="0" lang="en-US" sz="1800" i="1">
                            <a:solidFill>
                              <a:prstClr val="black"/>
                            </a:solidFill>
                            <a:latin typeface="Cambria Math" panose="02040503050406030204" pitchFamily="18" charset="0"/>
                            <a:ea typeface="+mn-ea"/>
                            <a:cs typeface="Times New Roman" panose="02020603050405020304" pitchFamily="18" charset="0"/>
                          </a:rPr>
                          <m:t>2</m:t>
                        </m:r>
                      </m:den>
                    </m:f>
                  </m:oMath>
                </a14:m>
                <a:r>
                  <a:rPr kumimoji="0" lang="en-US" sz="1800" i="1" dirty="0">
                    <a:solidFill>
                      <a:prstClr val="black"/>
                    </a:solidFill>
                    <a:ea typeface="+mn-ea"/>
                    <a:cs typeface="Times New Roman" panose="02020603050405020304" pitchFamily="18" charset="0"/>
                  </a:rPr>
                  <a:t>MR</a:t>
                </a:r>
                <a:r>
                  <a:rPr kumimoji="0" lang="en-US" sz="1800" i="1" dirty="0">
                    <a:solidFill>
                      <a:prstClr val="black"/>
                    </a:solidFill>
                    <a:latin typeface="Symbol" panose="05050102010706020507" pitchFamily="18" charset="2"/>
                    <a:ea typeface="+mn-ea"/>
                    <a:cs typeface="Times New Roman" panose="02020603050405020304" pitchFamily="18" charset="0"/>
                  </a:rPr>
                  <a:t>a </a:t>
                </a:r>
                <a:r>
                  <a:rPr kumimoji="0" lang="en-US" sz="1800" dirty="0">
                    <a:solidFill>
                      <a:prstClr val="black"/>
                    </a:solidFill>
                    <a:ea typeface="+mn-ea"/>
                    <a:cs typeface="Times New Roman" panose="02020603050405020304" pitchFamily="18" charset="0"/>
                  </a:rPr>
                  <a:t>=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1</m:t>
                        </m:r>
                      </m:num>
                      <m:den>
                        <m:r>
                          <a:rPr kumimoji="0" lang="en-US" sz="1800" i="1">
                            <a:solidFill>
                              <a:prstClr val="black"/>
                            </a:solidFill>
                            <a:latin typeface="Cambria Math" panose="02040503050406030204" pitchFamily="18" charset="0"/>
                            <a:ea typeface="+mn-ea"/>
                            <a:cs typeface="Times New Roman" panose="02020603050405020304" pitchFamily="18" charset="0"/>
                          </a:rPr>
                          <m:t>2</m:t>
                        </m:r>
                      </m:den>
                    </m:f>
                  </m:oMath>
                </a14:m>
                <a:r>
                  <a:rPr kumimoji="0" lang="en-US" sz="1800" i="1" dirty="0">
                    <a:solidFill>
                      <a:prstClr val="black"/>
                    </a:solidFill>
                    <a:ea typeface="+mn-ea"/>
                    <a:cs typeface="Times New Roman" panose="02020603050405020304" pitchFamily="18" charset="0"/>
                  </a:rPr>
                  <a:t>Ma</a:t>
                </a:r>
                <a:r>
                  <a:rPr kumimoji="0" lang="en-US" sz="1800" dirty="0">
                    <a:solidFill>
                      <a:prstClr val="black"/>
                    </a:solidFill>
                    <a:ea typeface="+mn-ea"/>
                    <a:cs typeface="Times New Roman" panose="02020603050405020304" pitchFamily="18" charset="0"/>
                  </a:rPr>
                  <a:t>  ……………….…(3)</a:t>
                </a: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Substitute (3) into (1):		</a:t>
                </a:r>
                <a:r>
                  <a:rPr kumimoji="0" lang="en-US" sz="1800" i="1" dirty="0">
                    <a:solidFill>
                      <a:prstClr val="black"/>
                    </a:solidFill>
                    <a:ea typeface="+mn-ea"/>
                    <a:cs typeface="Times New Roman" panose="02020603050405020304" pitchFamily="18" charset="0"/>
                  </a:rPr>
                  <a:t> Mg</a:t>
                </a:r>
                <a:r>
                  <a:rPr kumimoji="0" lang="en-US" sz="1800" dirty="0">
                    <a:solidFill>
                      <a:prstClr val="black"/>
                    </a:solidFill>
                    <a:ea typeface="+mn-ea"/>
                    <a:cs typeface="Times New Roman" panose="02020603050405020304" pitchFamily="18" charset="0"/>
                  </a:rPr>
                  <a:t> –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1</m:t>
                        </m:r>
                      </m:num>
                      <m:den>
                        <m:r>
                          <a:rPr kumimoji="0" lang="en-US" sz="1800" i="1">
                            <a:solidFill>
                              <a:prstClr val="black"/>
                            </a:solidFill>
                            <a:latin typeface="Cambria Math" panose="02040503050406030204" pitchFamily="18" charset="0"/>
                            <a:ea typeface="+mn-ea"/>
                            <a:cs typeface="Times New Roman" panose="02020603050405020304" pitchFamily="18" charset="0"/>
                          </a:rPr>
                          <m:t>2</m:t>
                        </m:r>
                      </m:den>
                    </m:f>
                  </m:oMath>
                </a14:m>
                <a:r>
                  <a:rPr kumimoji="0" lang="en-US" sz="1800" i="1" dirty="0">
                    <a:solidFill>
                      <a:prstClr val="black"/>
                    </a:solidFill>
                    <a:ea typeface="+mn-ea"/>
                    <a:cs typeface="Times New Roman" panose="02020603050405020304" pitchFamily="18" charset="0"/>
                  </a:rPr>
                  <a:t>Ma</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Ma</a:t>
                </a:r>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Linear acceleration:		</a:t>
                </a:r>
                <a:r>
                  <a:rPr kumimoji="0" lang="en-US" sz="1800" i="1" dirty="0">
                    <a:solidFill>
                      <a:prstClr val="black"/>
                    </a:solidFill>
                    <a:ea typeface="+mn-ea"/>
                    <a:cs typeface="Times New Roman" panose="02020603050405020304" pitchFamily="18" charset="0"/>
                  </a:rPr>
                  <a:t>a</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2g</a:t>
                </a:r>
                <a:r>
                  <a:rPr kumimoji="0" lang="en-US" sz="1800" dirty="0">
                    <a:solidFill>
                      <a:prstClr val="black"/>
                    </a:solidFill>
                    <a:ea typeface="+mn-ea"/>
                    <a:cs typeface="Times New Roman" panose="02020603050405020304" pitchFamily="18" charset="0"/>
                  </a:rPr>
                  <a:t>/3</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Angular acceleration:		</a:t>
                </a:r>
                <a:r>
                  <a:rPr kumimoji="0" lang="en-US" sz="1800" i="1" dirty="0">
                    <a:solidFill>
                      <a:prstClr val="black"/>
                    </a:solidFill>
                    <a:latin typeface="Symbol" panose="05050102010706020507" pitchFamily="18" charset="2"/>
                    <a:ea typeface="+mn-ea"/>
                    <a:cs typeface="Times New Roman" panose="02020603050405020304" pitchFamily="18" charset="0"/>
                  </a:rPr>
                  <a:t>a</a:t>
                </a:r>
                <a:r>
                  <a:rPr kumimoji="0" lang="en-US" sz="1800" dirty="0">
                    <a:solidFill>
                      <a:prstClr val="black"/>
                    </a:solidFill>
                    <a:ea typeface="+mn-ea"/>
                    <a:cs typeface="Times New Roman" panose="02020603050405020304" pitchFamily="18" charset="0"/>
                  </a:rPr>
                  <a:t> = </a:t>
                </a:r>
                <a:r>
                  <a:rPr kumimoji="0" lang="en-US" sz="1800" i="1" dirty="0" err="1">
                    <a:solidFill>
                      <a:prstClr val="black"/>
                    </a:solidFill>
                    <a:ea typeface="+mn-ea"/>
                    <a:cs typeface="Times New Roman" panose="02020603050405020304" pitchFamily="18" charset="0"/>
                  </a:rPr>
                  <a:t>a</a:t>
                </a:r>
                <a:r>
                  <a:rPr kumimoji="0" lang="en-US" sz="1800" dirty="0" err="1">
                    <a:solidFill>
                      <a:prstClr val="black"/>
                    </a:solidFill>
                    <a:ea typeface="+mn-ea"/>
                    <a:cs typeface="Times New Roman" panose="02020603050405020304" pitchFamily="18" charset="0"/>
                  </a:rPr>
                  <a:t>/</a:t>
                </a:r>
                <a:r>
                  <a:rPr kumimoji="0" lang="en-US" sz="1800" i="1" dirty="0" err="1">
                    <a:solidFill>
                      <a:prstClr val="black"/>
                    </a:solidFill>
                    <a:ea typeface="+mn-ea"/>
                    <a:cs typeface="Times New Roman" panose="02020603050405020304" pitchFamily="18" charset="0"/>
                  </a:rPr>
                  <a:t>R</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2g</a:t>
                </a:r>
                <a:r>
                  <a:rPr kumimoji="0" lang="en-US" sz="1800" dirty="0">
                    <a:solidFill>
                      <a:prstClr val="black"/>
                    </a:solidFill>
                    <a:ea typeface="+mn-ea"/>
                    <a:cs typeface="Times New Roman" panose="02020603050405020304" pitchFamily="18" charset="0"/>
                  </a:rPr>
                  <a:t>/3</a:t>
                </a:r>
                <a:r>
                  <a:rPr kumimoji="0" lang="en-US" sz="1800" i="1" dirty="0">
                    <a:solidFill>
                      <a:prstClr val="black"/>
                    </a:solidFill>
                    <a:ea typeface="+mn-ea"/>
                    <a:cs typeface="Times New Roman" panose="02020603050405020304" pitchFamily="18" charset="0"/>
                  </a:rPr>
                  <a:t>R</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Tension force 			</a:t>
                </a:r>
                <a:r>
                  <a:rPr kumimoji="0" lang="en-US" sz="1800" i="1" dirty="0">
                    <a:solidFill>
                      <a:prstClr val="black"/>
                    </a:solidFill>
                    <a:ea typeface="+mn-ea"/>
                    <a:cs typeface="Times New Roman" panose="02020603050405020304" pitchFamily="18" charset="0"/>
                  </a:rPr>
                  <a:t> T</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Mg</a:t>
                </a:r>
                <a:r>
                  <a:rPr kumimoji="0" lang="en-US" sz="1800" dirty="0">
                    <a:solidFill>
                      <a:prstClr val="black"/>
                    </a:solidFill>
                    <a:latin typeface="Symbol" panose="05050102010706020507" pitchFamily="18" charset="2"/>
                    <a:ea typeface="+mn-ea"/>
                    <a:cs typeface="Times New Roman" panose="02020603050405020304" pitchFamily="18" charset="0"/>
                  </a:rPr>
                  <a:t>/3</a:t>
                </a:r>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Final </a:t>
                </a:r>
                <a:r>
                  <a:rPr kumimoji="0" lang="en-US" sz="1800" i="1" dirty="0" err="1">
                    <a:solidFill>
                      <a:prstClr val="black"/>
                    </a:solidFill>
                    <a:ea typeface="+mn-ea"/>
                    <a:cs typeface="Times New Roman" panose="02020603050405020304" pitchFamily="18" charset="0"/>
                  </a:rPr>
                  <a:t>v</a:t>
                </a:r>
                <a:r>
                  <a:rPr kumimoji="0" lang="en-US" sz="1800" baseline="-25000" dirty="0" err="1">
                    <a:solidFill>
                      <a:prstClr val="black"/>
                    </a:solidFill>
                    <a:ea typeface="+mn-ea"/>
                    <a:cs typeface="Times New Roman" panose="02020603050405020304" pitchFamily="18" charset="0"/>
                  </a:rPr>
                  <a:t>cm</a:t>
                </a:r>
                <a:r>
                  <a:rPr kumimoji="0" lang="en-US" sz="1800" dirty="0">
                    <a:solidFill>
                      <a:prstClr val="black"/>
                    </a:solidFill>
                    <a:ea typeface="+mn-ea"/>
                    <a:cs typeface="Times New Roman" panose="02020603050405020304" pitchFamily="18" charset="0"/>
                  </a:rPr>
                  <a:t> using the kinematic equations</a:t>
                </a:r>
              </a:p>
              <a:p>
                <a:pPr defTabSz="685800" eaLnBrk="1" fontAlgn="auto" hangingPunct="1">
                  <a:spcBef>
                    <a:spcPts val="0"/>
                  </a:spcBef>
                  <a:spcAft>
                    <a:spcPts val="0"/>
                  </a:spcAft>
                </a:pPr>
                <a:r>
                  <a:rPr kumimoji="0" lang="en-US" sz="1800" i="1" dirty="0">
                    <a:solidFill>
                      <a:prstClr val="black"/>
                    </a:solidFill>
                    <a:ea typeface="+mn-ea"/>
                    <a:cs typeface="Times New Roman" panose="02020603050405020304" pitchFamily="18" charset="0"/>
                  </a:rPr>
                  <a:t>		</a:t>
                </a:r>
                <a:r>
                  <a:rPr kumimoji="0" lang="en-US" sz="1800" i="1" dirty="0" err="1">
                    <a:solidFill>
                      <a:prstClr val="black"/>
                    </a:solidFill>
                    <a:ea typeface="+mn-ea"/>
                    <a:cs typeface="Times New Roman" panose="02020603050405020304" pitchFamily="18" charset="0"/>
                  </a:rPr>
                  <a:t>v</a:t>
                </a:r>
                <a:r>
                  <a:rPr kumimoji="0" lang="en-US" sz="1800" baseline="-25000" dirty="0" err="1">
                    <a:solidFill>
                      <a:prstClr val="black"/>
                    </a:solidFill>
                    <a:ea typeface="+mn-ea"/>
                    <a:cs typeface="Times New Roman" panose="02020603050405020304" pitchFamily="18" charset="0"/>
                  </a:rPr>
                  <a:t>cm</a:t>
                </a:r>
                <a:r>
                  <a:rPr kumimoji="0" lang="en-US" sz="1800" baseline="-25000" dirty="0">
                    <a:solidFill>
                      <a:prstClr val="black"/>
                    </a:solidFill>
                    <a:ea typeface="+mn-ea"/>
                    <a:cs typeface="Times New Roman" panose="02020603050405020304" pitchFamily="18" charset="0"/>
                  </a:rPr>
                  <a:t> </a:t>
                </a:r>
                <a14:m>
                  <m:oMath xmlns:m="http://schemas.openxmlformats.org/officeDocument/2006/math">
                    <m:r>
                      <a:rPr kumimoji="0" lang="en-US" sz="1800">
                        <a:solidFill>
                          <a:prstClr val="black"/>
                        </a:solidFill>
                        <a:latin typeface="Cambria Math" panose="02040503050406030204" pitchFamily="18" charset="0"/>
                        <a:ea typeface="+mn-ea"/>
                        <a:cs typeface="Times New Roman" panose="02020603050405020304" pitchFamily="18" charset="0"/>
                      </a:rPr>
                      <m:t>=</m:t>
                    </m:r>
                    <m:rad>
                      <m:radPr>
                        <m:degHide m:val="on"/>
                        <m:ctrlPr>
                          <a:rPr kumimoji="0" lang="en-US" sz="1800" i="1">
                            <a:solidFill>
                              <a:prstClr val="black"/>
                            </a:solidFill>
                            <a:latin typeface="Cambria Math" panose="02040503050406030204" pitchFamily="18" charset="0"/>
                            <a:ea typeface="+mn-ea"/>
                            <a:cs typeface="Times New Roman" panose="02020603050405020304" pitchFamily="18" charset="0"/>
                          </a:rPr>
                        </m:ctrlPr>
                      </m:radPr>
                      <m:deg/>
                      <m:e>
                        <m:r>
                          <a:rPr kumimoji="0" lang="en-US" sz="1800" i="1">
                            <a:solidFill>
                              <a:prstClr val="black"/>
                            </a:solidFill>
                            <a:latin typeface="Cambria Math" panose="02040503050406030204" pitchFamily="18" charset="0"/>
                            <a:ea typeface="+mn-ea"/>
                            <a:cs typeface="Times New Roman" panose="02020603050405020304" pitchFamily="18" charset="0"/>
                          </a:rPr>
                          <m:t>2</m:t>
                        </m:r>
                        <m:r>
                          <a:rPr kumimoji="0" lang="en-US" sz="1800" i="1">
                            <a:solidFill>
                              <a:prstClr val="black"/>
                            </a:solidFill>
                            <a:latin typeface="Cambria Math" panose="02040503050406030204" pitchFamily="18" charset="0"/>
                            <a:ea typeface="+mn-ea"/>
                            <a:cs typeface="Times New Roman" panose="02020603050405020304" pitchFamily="18" charset="0"/>
                          </a:rPr>
                          <m:t>𝑎h</m:t>
                        </m:r>
                      </m:e>
                    </m:rad>
                    <m:r>
                      <a:rPr kumimoji="0" lang="en-US" sz="1800">
                        <a:solidFill>
                          <a:prstClr val="black"/>
                        </a:solidFill>
                        <a:latin typeface="Cambria Math" panose="02040503050406030204" pitchFamily="18" charset="0"/>
                        <a:ea typeface="+mn-ea"/>
                        <a:cs typeface="Times New Roman" panose="02020603050405020304" pitchFamily="18" charset="0"/>
                      </a:rPr>
                      <m:t>=</m:t>
                    </m:r>
                    <m:rad>
                      <m:radPr>
                        <m:degHide m:val="on"/>
                        <m:ctrlPr>
                          <a:rPr kumimoji="0" lang="en-US" sz="1800" i="1">
                            <a:solidFill>
                              <a:prstClr val="black"/>
                            </a:solidFill>
                            <a:latin typeface="Cambria Math" panose="02040503050406030204" pitchFamily="18" charset="0"/>
                            <a:ea typeface="+mn-ea"/>
                            <a:cs typeface="Times New Roman" panose="02020603050405020304" pitchFamily="18" charset="0"/>
                          </a:rPr>
                        </m:ctrlPr>
                      </m:radPr>
                      <m:deg/>
                      <m:e>
                        <m:r>
                          <a:rPr kumimoji="0" lang="en-US" sz="1800" i="1">
                            <a:solidFill>
                              <a:prstClr val="black"/>
                            </a:solidFill>
                            <a:latin typeface="Cambria Math" panose="02040503050406030204" pitchFamily="18" charset="0"/>
                            <a:ea typeface="+mn-ea"/>
                            <a:cs typeface="Times New Roman" panose="02020603050405020304" pitchFamily="18" charset="0"/>
                          </a:rPr>
                          <m:t>4</m:t>
                        </m:r>
                        <m:r>
                          <a:rPr kumimoji="0" lang="en-US" sz="1800" i="1">
                            <a:solidFill>
                              <a:prstClr val="black"/>
                            </a:solidFill>
                            <a:latin typeface="Cambria Math" panose="02040503050406030204" pitchFamily="18" charset="0"/>
                            <a:ea typeface="+mn-ea"/>
                            <a:cs typeface="Times New Roman" panose="02020603050405020304" pitchFamily="18" charset="0"/>
                          </a:rPr>
                          <m:t>𝑔h</m:t>
                        </m:r>
                        <m:r>
                          <a:rPr kumimoji="0" lang="en-US" sz="1800" i="1">
                            <a:solidFill>
                              <a:prstClr val="black"/>
                            </a:solidFill>
                            <a:latin typeface="Cambria Math" panose="02040503050406030204" pitchFamily="18" charset="0"/>
                            <a:ea typeface="+mn-ea"/>
                            <a:cs typeface="Times New Roman" panose="02020603050405020304" pitchFamily="18" charset="0"/>
                          </a:rPr>
                          <m:t>/3</m:t>
                        </m:r>
                      </m:e>
                    </m:rad>
                  </m:oMath>
                </a14:m>
                <a:r>
                  <a:rPr kumimoji="0" lang="en-US" sz="1800" dirty="0">
                    <a:solidFill>
                      <a:prstClr val="black"/>
                    </a:solidFill>
                    <a:ea typeface="+mn-ea"/>
                    <a:cs typeface="Times New Roman" panose="02020603050405020304" pitchFamily="18" charset="0"/>
                  </a:rPr>
                  <a:t>	</a:t>
                </a:r>
              </a:p>
            </p:txBody>
          </p:sp>
        </mc:Choice>
        <mc:Fallback xmlns="">
          <p:sp>
            <p:nvSpPr>
              <p:cNvPr id="9" name="TextBox 8"/>
              <p:cNvSpPr txBox="1">
                <a:spLocks noRot="1" noChangeAspect="1" noMove="1" noResize="1" noEditPoints="1" noAdjustHandles="1" noChangeArrowheads="1" noChangeShapeType="1" noTextEdit="1"/>
              </p:cNvSpPr>
              <p:nvPr/>
            </p:nvSpPr>
            <p:spPr>
              <a:xfrm>
                <a:off x="2988935" y="924137"/>
                <a:ext cx="6049393" cy="5017464"/>
              </a:xfrm>
              <a:prstGeom prst="rect">
                <a:avLst/>
              </a:prstGeom>
              <a:blipFill>
                <a:blip r:embed="rId3"/>
                <a:stretch>
                  <a:fillRect l="-704" t="-606" r="-201" b="-485"/>
                </a:stretch>
              </a:blipFill>
              <a:ln>
                <a:solidFill>
                  <a:schemeClr val="tx1"/>
                </a:solidFill>
              </a:ln>
            </p:spPr>
            <p:txBody>
              <a:bodyPr/>
              <a:lstStyle/>
              <a:p>
                <a:r>
                  <a:rPr lang="en-US">
                    <a:noFill/>
                  </a:rPr>
                  <a:t> </a:t>
                </a:r>
              </a:p>
            </p:txBody>
          </p:sp>
        </mc:Fallback>
      </mc:AlternateContent>
      <p:sp>
        <p:nvSpPr>
          <p:cNvPr id="15" name="TextBox 14"/>
          <p:cNvSpPr txBox="1"/>
          <p:nvPr/>
        </p:nvSpPr>
        <p:spPr>
          <a:xfrm>
            <a:off x="294347" y="90435"/>
            <a:ext cx="2770321" cy="369332"/>
          </a:xfrm>
          <a:prstGeom prst="rect">
            <a:avLst/>
          </a:prstGeom>
          <a:solidFill>
            <a:schemeClr val="bg1"/>
          </a:solid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Re-visit One more Problem </a:t>
            </a:r>
          </a:p>
        </p:txBody>
      </p:sp>
      <p:grpSp>
        <p:nvGrpSpPr>
          <p:cNvPr id="43" name="Group 42"/>
          <p:cNvGrpSpPr/>
          <p:nvPr/>
        </p:nvGrpSpPr>
        <p:grpSpPr>
          <a:xfrm>
            <a:off x="255352" y="4127843"/>
            <a:ext cx="1892138" cy="1816681"/>
            <a:chOff x="497923" y="4207810"/>
            <a:chExt cx="2522851" cy="2422240"/>
          </a:xfrm>
        </p:grpSpPr>
        <p:grpSp>
          <p:nvGrpSpPr>
            <p:cNvPr id="17" name="Group 16"/>
            <p:cNvGrpSpPr/>
            <p:nvPr/>
          </p:nvGrpSpPr>
          <p:grpSpPr>
            <a:xfrm>
              <a:off x="497923" y="4210325"/>
              <a:ext cx="2522851" cy="2419725"/>
              <a:chOff x="9607456" y="723782"/>
              <a:chExt cx="2522851" cy="2419725"/>
            </a:xfrm>
          </p:grpSpPr>
          <p:sp>
            <p:nvSpPr>
              <p:cNvPr id="18" name="Oval 17"/>
              <p:cNvSpPr/>
              <p:nvPr/>
            </p:nvSpPr>
            <p:spPr>
              <a:xfrm>
                <a:off x="10176920" y="986474"/>
                <a:ext cx="1282946" cy="12470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cxnSp>
            <p:nvCxnSpPr>
              <p:cNvPr id="19" name="Straight Arrow Connector 18"/>
              <p:cNvCxnSpPr/>
              <p:nvPr/>
            </p:nvCxnSpPr>
            <p:spPr>
              <a:xfrm>
                <a:off x="9607456" y="1614387"/>
                <a:ext cx="2417523" cy="0"/>
              </a:xfrm>
              <a:prstGeom prst="straightConnector1">
                <a:avLst/>
              </a:prstGeom>
              <a:ln w="381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0827888" y="950049"/>
                <a:ext cx="851" cy="2067154"/>
              </a:xfrm>
              <a:prstGeom prst="straightConnector1">
                <a:avLst/>
              </a:prstGeom>
              <a:ln w="38100">
                <a:solidFill>
                  <a:schemeClr val="accent1">
                    <a:lumMod val="75000"/>
                  </a:schemeClr>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1779578" y="1564910"/>
                <a:ext cx="350729" cy="492442"/>
              </a:xfrm>
              <a:prstGeom prst="rect">
                <a:avLst/>
              </a:prstGeom>
              <a:noFill/>
            </p:spPr>
            <p:txBody>
              <a:bodyPr wrap="square" rtlCol="0">
                <a:spAutoFit/>
              </a:bodyPr>
              <a:lstStyle/>
              <a:p>
                <a:pPr defTabSz="685800" eaLnBrk="1" fontAlgn="auto" hangingPunct="1">
                  <a:spcBef>
                    <a:spcPts val="0"/>
                  </a:spcBef>
                  <a:spcAft>
                    <a:spcPts val="0"/>
                  </a:spcAft>
                </a:pPr>
                <a:r>
                  <a:rPr kumimoji="0" lang="en-US" sz="1800" i="1" dirty="0">
                    <a:solidFill>
                      <a:prstClr val="black"/>
                    </a:solidFill>
                    <a:ea typeface="+mn-ea"/>
                    <a:cs typeface="Times New Roman" panose="02020603050405020304" pitchFamily="18" charset="0"/>
                  </a:rPr>
                  <a:t>x</a:t>
                </a:r>
              </a:p>
            </p:txBody>
          </p:sp>
          <p:sp>
            <p:nvSpPr>
              <p:cNvPr id="22" name="TextBox 21"/>
              <p:cNvSpPr txBox="1"/>
              <p:nvPr/>
            </p:nvSpPr>
            <p:spPr>
              <a:xfrm>
                <a:off x="10460011" y="2651065"/>
                <a:ext cx="350729" cy="492442"/>
              </a:xfrm>
              <a:prstGeom prst="rect">
                <a:avLst/>
              </a:prstGeom>
              <a:noFill/>
            </p:spPr>
            <p:txBody>
              <a:bodyPr wrap="square" rtlCol="0">
                <a:spAutoFit/>
              </a:bodyPr>
              <a:lstStyle/>
              <a:p>
                <a:pPr defTabSz="685800" eaLnBrk="1" fontAlgn="auto" hangingPunct="1">
                  <a:spcBef>
                    <a:spcPts val="0"/>
                  </a:spcBef>
                  <a:spcAft>
                    <a:spcPts val="0"/>
                  </a:spcAft>
                </a:pPr>
                <a:r>
                  <a:rPr kumimoji="0" lang="en-US" sz="1800" i="1" dirty="0">
                    <a:solidFill>
                      <a:prstClr val="black"/>
                    </a:solidFill>
                    <a:ea typeface="+mn-ea"/>
                    <a:cs typeface="Times New Roman" panose="02020603050405020304" pitchFamily="18" charset="0"/>
                  </a:rPr>
                  <a:t>y</a:t>
                </a:r>
              </a:p>
            </p:txBody>
          </p:sp>
          <p:sp>
            <p:nvSpPr>
              <p:cNvPr id="23" name="TextBox 22"/>
              <p:cNvSpPr txBox="1"/>
              <p:nvPr/>
            </p:nvSpPr>
            <p:spPr>
              <a:xfrm>
                <a:off x="10628016" y="1172432"/>
                <a:ext cx="350729" cy="861774"/>
              </a:xfrm>
              <a:prstGeom prst="rect">
                <a:avLst/>
              </a:prstGeom>
              <a:noFill/>
            </p:spPr>
            <p:txBody>
              <a:bodyPr wrap="square" rtlCol="0">
                <a:spAutoFit/>
              </a:bodyPr>
              <a:lstStyle/>
              <a:p>
                <a:pPr defTabSz="685800" eaLnBrk="1" fontAlgn="auto" hangingPunct="1">
                  <a:spcBef>
                    <a:spcPts val="0"/>
                  </a:spcBef>
                  <a:spcAft>
                    <a:spcPts val="0"/>
                  </a:spcAft>
                </a:pPr>
                <a:r>
                  <a:rPr kumimoji="0" lang="en-US" sz="3600" dirty="0">
                    <a:solidFill>
                      <a:prstClr val="black"/>
                    </a:solidFill>
                    <a:ea typeface="+mn-ea"/>
                    <a:cs typeface="Times New Roman" panose="02020603050405020304" pitchFamily="18" charset="0"/>
                  </a:rPr>
                  <a:t>•</a:t>
                </a:r>
                <a:endParaRPr kumimoji="0" lang="en-US" sz="3600" i="1" dirty="0">
                  <a:solidFill>
                    <a:prstClr val="black"/>
                  </a:solidFill>
                  <a:ea typeface="+mn-ea"/>
                  <a:cs typeface="Times New Roman" panose="02020603050405020304" pitchFamily="18" charset="0"/>
                </a:endParaRPr>
              </a:p>
            </p:txBody>
          </p:sp>
          <p:cxnSp>
            <p:nvCxnSpPr>
              <p:cNvPr id="25" name="Straight Arrow Connector 24"/>
              <p:cNvCxnSpPr/>
              <p:nvPr/>
            </p:nvCxnSpPr>
            <p:spPr>
              <a:xfrm flipV="1">
                <a:off x="11466163" y="723782"/>
                <a:ext cx="10851" cy="865868"/>
              </a:xfrm>
              <a:prstGeom prst="straightConnector1">
                <a:avLst/>
              </a:prstGeom>
              <a:ln w="571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0828739" y="950049"/>
                <a:ext cx="388307" cy="492442"/>
              </a:xfrm>
              <a:prstGeom prst="rect">
                <a:avLst/>
              </a:prstGeom>
            </p:spPr>
            <p:txBody>
              <a:bodyPr wrap="square">
                <a:spAutoFit/>
              </a:bodyPr>
              <a:lstStyle/>
              <a:p>
                <a:pPr defTabSz="685800" eaLnBrk="1" fontAlgn="auto" hangingPunct="1">
                  <a:spcBef>
                    <a:spcPts val="0"/>
                  </a:spcBef>
                  <a:spcAft>
                    <a:spcPts val="0"/>
                  </a:spcAft>
                </a:pPr>
                <a:r>
                  <a:rPr kumimoji="0" lang="en-US" sz="1800" i="1" dirty="0">
                    <a:solidFill>
                      <a:prstClr val="black"/>
                    </a:solidFill>
                    <a:ea typeface="+mn-ea"/>
                    <a:cs typeface="Times New Roman" panose="02020603050405020304" pitchFamily="18" charset="0"/>
                  </a:rPr>
                  <a:t>R</a:t>
                </a:r>
                <a:endParaRPr kumimoji="0" lang="en-US" sz="1800" i="1" dirty="0">
                  <a:solidFill>
                    <a:prstClr val="black"/>
                  </a:solidFill>
                  <a:latin typeface="Calibri" panose="020F0502020204030204"/>
                  <a:ea typeface="+mn-ea"/>
                </a:endParaRPr>
              </a:p>
            </p:txBody>
          </p:sp>
          <p:cxnSp>
            <p:nvCxnSpPr>
              <p:cNvPr id="27" name="Straight Arrow Connector 26"/>
              <p:cNvCxnSpPr>
                <a:endCxn id="18" idx="7"/>
              </p:cNvCxnSpPr>
              <p:nvPr/>
            </p:nvCxnSpPr>
            <p:spPr>
              <a:xfrm flipV="1">
                <a:off x="10816217" y="1169104"/>
                <a:ext cx="455766" cy="445283"/>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2396741" y="4207810"/>
              <a:ext cx="388307" cy="492442"/>
            </a:xfrm>
            <a:prstGeom prst="rect">
              <a:avLst/>
            </a:prstGeom>
          </p:spPr>
          <p:txBody>
            <a:bodyPr wrap="square">
              <a:spAutoFit/>
            </a:bodyPr>
            <a:lstStyle/>
            <a:p>
              <a:pPr defTabSz="685800" eaLnBrk="1" fontAlgn="auto" hangingPunct="1">
                <a:spcBef>
                  <a:spcPts val="0"/>
                </a:spcBef>
                <a:spcAft>
                  <a:spcPts val="0"/>
                </a:spcAft>
              </a:pPr>
              <a:r>
                <a:rPr kumimoji="0" lang="en-US" sz="1800" i="1" dirty="0">
                  <a:solidFill>
                    <a:prstClr val="black"/>
                  </a:solidFill>
                  <a:ea typeface="+mn-ea"/>
                  <a:cs typeface="Times New Roman" panose="02020603050405020304" pitchFamily="18" charset="0"/>
                </a:rPr>
                <a:t>T</a:t>
              </a:r>
              <a:endParaRPr kumimoji="0" lang="en-US" sz="1800" i="1" dirty="0">
                <a:solidFill>
                  <a:prstClr val="black"/>
                </a:solidFill>
                <a:latin typeface="Calibri" panose="020F0502020204030204"/>
                <a:ea typeface="+mn-ea"/>
              </a:endParaRPr>
            </a:p>
          </p:txBody>
        </p:sp>
        <p:cxnSp>
          <p:nvCxnSpPr>
            <p:cNvPr id="37" name="Straight Arrow Connector 36"/>
            <p:cNvCxnSpPr/>
            <p:nvPr/>
          </p:nvCxnSpPr>
          <p:spPr>
            <a:xfrm flipH="1">
              <a:off x="1718355" y="5089312"/>
              <a:ext cx="9495" cy="893471"/>
            </a:xfrm>
            <a:prstGeom prst="straightConnector1">
              <a:avLst/>
            </a:prstGeom>
            <a:ln w="571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767654" y="5656221"/>
              <a:ext cx="629085" cy="492442"/>
            </a:xfrm>
            <a:prstGeom prst="rect">
              <a:avLst/>
            </a:prstGeom>
          </p:spPr>
          <p:txBody>
            <a:bodyPr wrap="square">
              <a:spAutoFit/>
            </a:bodyPr>
            <a:lstStyle/>
            <a:p>
              <a:pPr defTabSz="685800" eaLnBrk="1" fontAlgn="auto" hangingPunct="1">
                <a:spcBef>
                  <a:spcPts val="0"/>
                </a:spcBef>
                <a:spcAft>
                  <a:spcPts val="0"/>
                </a:spcAft>
              </a:pPr>
              <a:r>
                <a:rPr kumimoji="0" lang="en-US" sz="1800" i="1" dirty="0">
                  <a:solidFill>
                    <a:prstClr val="black"/>
                  </a:solidFill>
                  <a:ea typeface="+mn-ea"/>
                  <a:cs typeface="Times New Roman" panose="02020603050405020304" pitchFamily="18" charset="0"/>
                </a:rPr>
                <a:t>mg</a:t>
              </a:r>
              <a:endParaRPr kumimoji="0" lang="en-US" sz="1800" i="1" dirty="0">
                <a:solidFill>
                  <a:prstClr val="black"/>
                </a:solidFill>
                <a:latin typeface="Calibri" panose="020F0502020204030204"/>
                <a:ea typeface="+mn-ea"/>
              </a:endParaRPr>
            </a:p>
          </p:txBody>
        </p:sp>
      </p:grpSp>
    </p:spTree>
    <p:extLst>
      <p:ext uri="{BB962C8B-B14F-4D97-AF65-F5344CB8AC3E}">
        <p14:creationId xmlns:p14="http://schemas.microsoft.com/office/powerpoint/2010/main" val="1708328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7796" y="622256"/>
            <a:ext cx="5312368" cy="646331"/>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Example 10.5 on page 291: Rolling without slipping</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What is the acceleration of a rolling bowling ball?</a:t>
            </a:r>
            <a:endParaRPr kumimoji="0" lang="en-US" sz="1800" i="1" dirty="0">
              <a:solidFill>
                <a:prstClr val="black"/>
              </a:solidFill>
              <a:ea typeface="+mn-ea"/>
              <a:cs typeface="Times New Roman" panose="02020603050405020304" pitchFamily="18" charset="0"/>
            </a:endParaRPr>
          </a:p>
        </p:txBody>
      </p:sp>
      <p:grpSp>
        <p:nvGrpSpPr>
          <p:cNvPr id="9" name="Group 8"/>
          <p:cNvGrpSpPr/>
          <p:nvPr/>
        </p:nvGrpSpPr>
        <p:grpSpPr>
          <a:xfrm>
            <a:off x="5990970" y="945422"/>
            <a:ext cx="3076319" cy="3867566"/>
            <a:chOff x="6997315" y="78032"/>
            <a:chExt cx="5137663" cy="662724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7315" y="78032"/>
              <a:ext cx="5137663" cy="37649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669" y="2812340"/>
              <a:ext cx="3063017" cy="3821745"/>
            </a:xfrm>
            <a:prstGeom prst="rect">
              <a:avLst/>
            </a:prstGeom>
          </p:spPr>
        </p:pic>
        <p:sp>
          <p:nvSpPr>
            <p:cNvPr id="8" name="Rectangle 7"/>
            <p:cNvSpPr/>
            <p:nvPr/>
          </p:nvSpPr>
          <p:spPr>
            <a:xfrm>
              <a:off x="6997315" y="3473604"/>
              <a:ext cx="834410" cy="430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sp>
          <p:nvSpPr>
            <p:cNvPr id="13" name="Rectangle 12"/>
            <p:cNvSpPr/>
            <p:nvPr/>
          </p:nvSpPr>
          <p:spPr>
            <a:xfrm>
              <a:off x="7852663" y="6274564"/>
              <a:ext cx="834410" cy="430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14" name="TextBox 13"/>
              <p:cNvSpPr txBox="1"/>
              <p:nvPr/>
            </p:nvSpPr>
            <p:spPr>
              <a:xfrm>
                <a:off x="54363" y="1698799"/>
                <a:ext cx="5312367" cy="4212563"/>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Given: Given </a:t>
                </a:r>
                <a:r>
                  <a:rPr kumimoji="0" lang="en-US" sz="1800" i="1" dirty="0">
                    <a:solidFill>
                      <a:prstClr val="black"/>
                    </a:solidFill>
                    <a:ea typeface="+mn-ea"/>
                    <a:cs typeface="Times New Roman" panose="02020603050405020304" pitchFamily="18" charset="0"/>
                  </a:rPr>
                  <a:t>M</a:t>
                </a:r>
                <a:r>
                  <a:rPr kumimoji="0" lang="en-US" sz="1800" dirty="0">
                    <a:solidFill>
                      <a:prstClr val="black"/>
                    </a:solidFill>
                    <a:ea typeface="+mn-ea"/>
                    <a:cs typeface="Times New Roman" panose="02020603050405020304" pitchFamily="18" charset="0"/>
                  </a:rPr>
                  <a:t>, </a:t>
                </a:r>
                <a:r>
                  <a:rPr kumimoji="0" lang="en-US" sz="1800" i="1" dirty="0">
                    <a:solidFill>
                      <a:prstClr val="black"/>
                    </a:solidFill>
                    <a:ea typeface="+mn-ea"/>
                    <a:cs typeface="Times New Roman" panose="02020603050405020304" pitchFamily="18" charset="0"/>
                  </a:rPr>
                  <a:t>R</a:t>
                </a:r>
                <a:r>
                  <a:rPr kumimoji="0" lang="en-US" sz="1800" dirty="0">
                    <a:solidFill>
                      <a:prstClr val="black"/>
                    </a:solidFill>
                    <a:ea typeface="+mn-ea"/>
                    <a:cs typeface="Times New Roman" panose="02020603050405020304" pitchFamily="18" charset="0"/>
                  </a:rPr>
                  <a:t>, and </a:t>
                </a:r>
                <a:r>
                  <a:rPr kumimoji="0" lang="en-US" sz="1800" i="1" dirty="0">
                    <a:solidFill>
                      <a:prstClr val="black"/>
                    </a:solidFill>
                    <a:latin typeface="Symbol" panose="05050102010706020507" pitchFamily="18" charset="2"/>
                    <a:ea typeface="+mn-ea"/>
                    <a:cs typeface="Times New Roman" panose="02020603050405020304" pitchFamily="18" charset="0"/>
                  </a:rPr>
                  <a:t>b</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Find:	(a) </a:t>
                </a:r>
                <a:r>
                  <a:rPr kumimoji="0" lang="en-US" sz="1800" i="1" dirty="0" err="1">
                    <a:solidFill>
                      <a:prstClr val="black"/>
                    </a:solidFill>
                    <a:ea typeface="+mn-ea"/>
                    <a:cs typeface="Times New Roman" panose="02020603050405020304" pitchFamily="18" charset="0"/>
                  </a:rPr>
                  <a:t>a</a:t>
                </a:r>
                <a:r>
                  <a:rPr kumimoji="0" lang="en-US" sz="1800" baseline="-25000" dirty="0" err="1">
                    <a:solidFill>
                      <a:prstClr val="black"/>
                    </a:solidFill>
                    <a:ea typeface="+mn-ea"/>
                    <a:cs typeface="Times New Roman" panose="02020603050405020304" pitchFamily="18" charset="0"/>
                  </a:rPr>
                  <a:t>cm</a:t>
                </a:r>
                <a:r>
                  <a:rPr kumimoji="0" lang="en-US" sz="1800" dirty="0">
                    <a:solidFill>
                      <a:prstClr val="black"/>
                    </a:solidFill>
                    <a:ea typeface="+mn-ea"/>
                    <a:cs typeface="Times New Roman" panose="02020603050405020304" pitchFamily="18" charset="0"/>
                  </a:rPr>
                  <a:t> and </a:t>
                </a:r>
                <a:r>
                  <a:rPr kumimoji="0" lang="en-US" sz="1800" i="1" dirty="0">
                    <a:solidFill>
                      <a:prstClr val="black"/>
                    </a:solidFill>
                    <a:latin typeface="Symbol" panose="05050102010706020507" pitchFamily="18" charset="2"/>
                    <a:ea typeface="Tahoma" panose="020B0604030504040204" pitchFamily="34" charset="0"/>
                    <a:cs typeface="Tahoma" panose="020B0604030504040204" pitchFamily="34" charset="0"/>
                  </a:rPr>
                  <a:t>a</a:t>
                </a:r>
                <a:r>
                  <a:rPr kumimoji="0" lang="en-US" sz="1800" dirty="0">
                    <a:solidFill>
                      <a:prstClr val="black"/>
                    </a:solidFill>
                    <a:ea typeface="+mn-ea"/>
                    <a:cs typeface="Times New Roman" panose="02020603050405020304" pitchFamily="18" charset="0"/>
                  </a:rPr>
                  <a:t> (also, </a:t>
                </a:r>
                <a:r>
                  <a:rPr kumimoji="0" lang="en-US" sz="1800" i="1" dirty="0">
                    <a:solidFill>
                      <a:prstClr val="black"/>
                    </a:solidFill>
                    <a:ea typeface="+mn-ea"/>
                    <a:cs typeface="Times New Roman" panose="02020603050405020304" pitchFamily="18" charset="0"/>
                  </a:rPr>
                  <a:t>f</a:t>
                </a:r>
                <a:r>
                  <a:rPr kumimoji="0" lang="en-US" sz="1800" baseline="-25000" dirty="0">
                    <a:solidFill>
                      <a:prstClr val="black"/>
                    </a:solidFill>
                    <a:ea typeface="+mn-ea"/>
                    <a:cs typeface="Times New Roman" panose="02020603050405020304" pitchFamily="18" charset="0"/>
                  </a:rPr>
                  <a:t>s</a:t>
                </a:r>
                <a:r>
                  <a:rPr kumimoji="0" lang="en-US" sz="1800" dirty="0">
                    <a:solidFill>
                      <a:prstClr val="black"/>
                    </a:solidFill>
                    <a:ea typeface="+mn-ea"/>
                    <a:cs typeface="Times New Roman" panose="02020603050405020304" pitchFamily="18" charset="0"/>
                  </a:rPr>
                  <a:t>, required minimum </a:t>
                </a:r>
                <a:r>
                  <a:rPr kumimoji="0" lang="en-US" sz="1800" i="1" dirty="0" err="1">
                    <a:solidFill>
                      <a:prstClr val="black"/>
                    </a:solidFill>
                    <a:latin typeface="Symbol" panose="05050102010706020507" pitchFamily="18" charset="2"/>
                    <a:ea typeface="+mn-ea"/>
                    <a:cs typeface="Times New Roman" panose="02020603050405020304" pitchFamily="18" charset="0"/>
                  </a:rPr>
                  <a:t>m</a:t>
                </a:r>
                <a:r>
                  <a:rPr kumimoji="0" lang="en-US" sz="1800" baseline="-25000" dirty="0" err="1">
                    <a:solidFill>
                      <a:prstClr val="black"/>
                    </a:solidFill>
                    <a:ea typeface="+mn-ea"/>
                    <a:cs typeface="Times New Roman" panose="02020603050405020304" pitchFamily="18" charset="0"/>
                  </a:rPr>
                  <a:t>s</a:t>
                </a:r>
                <a:r>
                  <a:rPr kumimoji="0" lang="en-US" sz="1800" dirty="0">
                    <a:solidFill>
                      <a:prstClr val="black"/>
                    </a:solidFill>
                    <a:ea typeface="+mn-ea"/>
                    <a:cs typeface="Times New Roman" panose="02020603050405020304" pitchFamily="18" charset="0"/>
                  </a:rPr>
                  <a:t>)        </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Solution:</a:t>
                </a: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Apply Newton’s Second Law for linear motion</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i="1" dirty="0" err="1">
                    <a:solidFill>
                      <a:prstClr val="black"/>
                    </a:solidFill>
                    <a:ea typeface="+mn-ea"/>
                    <a:cs typeface="Times New Roman" panose="02020603050405020304" pitchFamily="18" charset="0"/>
                  </a:rPr>
                  <a:t>Mg</a:t>
                </a:r>
                <a:r>
                  <a:rPr kumimoji="0" lang="en-US" sz="1800" dirty="0" err="1">
                    <a:solidFill>
                      <a:prstClr val="black"/>
                    </a:solidFill>
                    <a:ea typeface="+mn-ea"/>
                    <a:cs typeface="Times New Roman" panose="02020603050405020304" pitchFamily="18" charset="0"/>
                  </a:rPr>
                  <a:t>sin</a:t>
                </a:r>
                <a:r>
                  <a:rPr kumimoji="0" lang="en-US" sz="1800" i="1" dirty="0" err="1">
                    <a:solidFill>
                      <a:prstClr val="black"/>
                    </a:solidFill>
                    <a:latin typeface="Symbol" panose="05050102010706020507" pitchFamily="18" charset="2"/>
                    <a:ea typeface="+mn-ea"/>
                    <a:cs typeface="Times New Roman" panose="02020603050405020304" pitchFamily="18" charset="0"/>
                  </a:rPr>
                  <a:t>b</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f</a:t>
                </a:r>
                <a:r>
                  <a:rPr kumimoji="0" lang="en-US" sz="1800" baseline="-25000" dirty="0">
                    <a:solidFill>
                      <a:prstClr val="black"/>
                    </a:solidFill>
                    <a:ea typeface="+mn-ea"/>
                    <a:cs typeface="Times New Roman" panose="02020603050405020304" pitchFamily="18" charset="0"/>
                  </a:rPr>
                  <a:t>s</a:t>
                </a:r>
                <a:r>
                  <a:rPr kumimoji="0" lang="en-US" sz="1800" dirty="0">
                    <a:solidFill>
                      <a:prstClr val="black"/>
                    </a:solidFill>
                    <a:ea typeface="+mn-ea"/>
                    <a:cs typeface="Times New Roman" panose="02020603050405020304" pitchFamily="18" charset="0"/>
                  </a:rPr>
                  <a:t> = </a:t>
                </a:r>
                <a:r>
                  <a:rPr kumimoji="0" lang="en-US" sz="1800" i="1" dirty="0" err="1">
                    <a:solidFill>
                      <a:prstClr val="black"/>
                    </a:solidFill>
                    <a:ea typeface="+mn-ea"/>
                    <a:cs typeface="Times New Roman" panose="02020603050405020304" pitchFamily="18" charset="0"/>
                  </a:rPr>
                  <a:t>Ma</a:t>
                </a:r>
                <a:r>
                  <a:rPr kumimoji="0" lang="en-US" sz="1800" baseline="-25000" dirty="0" err="1">
                    <a:solidFill>
                      <a:prstClr val="black"/>
                    </a:solidFill>
                    <a:ea typeface="+mn-ea"/>
                    <a:cs typeface="Times New Roman" panose="02020603050405020304" pitchFamily="18" charset="0"/>
                  </a:rPr>
                  <a:t>cm</a:t>
                </a:r>
                <a:r>
                  <a:rPr kumimoji="0" lang="en-US" sz="1800" baseline="-25000" dirty="0">
                    <a:solidFill>
                      <a:prstClr val="black"/>
                    </a:solidFill>
                    <a:ea typeface="+mn-ea"/>
                    <a:cs typeface="Times New Roman" panose="02020603050405020304" pitchFamily="18" charset="0"/>
                  </a:rPr>
                  <a:t> </a:t>
                </a:r>
                <a:r>
                  <a:rPr kumimoji="0" lang="en-US" sz="1800" dirty="0">
                    <a:solidFill>
                      <a:prstClr val="black"/>
                    </a:solidFill>
                    <a:ea typeface="+mn-ea"/>
                    <a:cs typeface="Times New Roman" panose="02020603050405020304" pitchFamily="18" charset="0"/>
                  </a:rPr>
                  <a:t>…………………(1)</a:t>
                </a: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Apply Newton’s Second Law for rotational motion</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i="1" dirty="0">
                    <a:solidFill>
                      <a:prstClr val="black"/>
                    </a:solidFill>
                    <a:latin typeface="Symbol" panose="05050102010706020507" pitchFamily="18" charset="2"/>
                    <a:ea typeface="+mn-ea"/>
                    <a:cs typeface="Times New Roman" panose="02020603050405020304" pitchFamily="18" charset="0"/>
                  </a:rPr>
                  <a:t>t</a:t>
                </a:r>
                <a:r>
                  <a:rPr kumimoji="0" lang="en-US" sz="1800" dirty="0">
                    <a:solidFill>
                      <a:prstClr val="black"/>
                    </a:solidFill>
                    <a:ea typeface="+mn-ea"/>
                    <a:cs typeface="Times New Roman" panose="02020603050405020304" pitchFamily="18" charset="0"/>
                  </a:rPr>
                  <a:t> = </a:t>
                </a:r>
                <a:r>
                  <a:rPr kumimoji="0" lang="en-US" sz="1800" i="1" dirty="0" err="1">
                    <a:solidFill>
                      <a:prstClr val="black"/>
                    </a:solidFill>
                    <a:ea typeface="+mn-ea"/>
                    <a:cs typeface="Times New Roman" panose="02020603050405020304" pitchFamily="18" charset="0"/>
                  </a:rPr>
                  <a:t>I</a:t>
                </a:r>
                <a:r>
                  <a:rPr kumimoji="0" lang="en-US" sz="1800" i="1" dirty="0" err="1">
                    <a:solidFill>
                      <a:prstClr val="black"/>
                    </a:solidFill>
                    <a:latin typeface="Symbol" panose="05050102010706020507" pitchFamily="18" charset="2"/>
                    <a:ea typeface="+mn-ea"/>
                    <a:cs typeface="Times New Roman" panose="02020603050405020304" pitchFamily="18" charset="0"/>
                  </a:rPr>
                  <a:t>a</a:t>
                </a:r>
                <a:r>
                  <a:rPr kumimoji="0" lang="en-US" sz="1800" dirty="0">
                    <a:solidFill>
                      <a:prstClr val="black"/>
                    </a:solidFill>
                    <a:ea typeface="+mn-ea"/>
                    <a:cs typeface="Times New Roman" panose="02020603050405020304" pitchFamily="18" charset="0"/>
                  </a:rPr>
                  <a:t>	    or	</a:t>
                </a:r>
                <a:r>
                  <a:rPr kumimoji="0" lang="en-US" sz="1800" i="1" dirty="0">
                    <a:solidFill>
                      <a:prstClr val="black"/>
                    </a:solidFill>
                    <a:ea typeface="+mn-ea"/>
                    <a:cs typeface="Times New Roman" panose="02020603050405020304" pitchFamily="18" charset="0"/>
                  </a:rPr>
                  <a:t> f</a:t>
                </a:r>
                <a:r>
                  <a:rPr kumimoji="0" lang="en-US" sz="1800" baseline="-25000" dirty="0">
                    <a:solidFill>
                      <a:prstClr val="black"/>
                    </a:solidFill>
                    <a:ea typeface="+mn-ea"/>
                    <a:cs typeface="Times New Roman" panose="02020603050405020304" pitchFamily="18" charset="0"/>
                  </a:rPr>
                  <a:t>s </a:t>
                </a:r>
                <a:r>
                  <a:rPr kumimoji="0" lang="en-US" sz="1800" i="1" dirty="0">
                    <a:solidFill>
                      <a:prstClr val="black"/>
                    </a:solidFill>
                    <a:ea typeface="+mn-ea"/>
                    <a:cs typeface="Times New Roman" panose="02020603050405020304" pitchFamily="18" charset="0"/>
                  </a:rPr>
                  <a:t>R</a:t>
                </a:r>
                <a:r>
                  <a:rPr kumimoji="0" lang="en-US" sz="1800" dirty="0">
                    <a:solidFill>
                      <a:prstClr val="black"/>
                    </a:solidFill>
                    <a:ea typeface="+mn-ea"/>
                    <a:cs typeface="Times New Roman" panose="02020603050405020304" pitchFamily="18" charset="0"/>
                  </a:rPr>
                  <a:t> =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2</m:t>
                        </m:r>
                      </m:num>
                      <m:den>
                        <m:r>
                          <a:rPr kumimoji="0" lang="en-US" sz="1800" i="1">
                            <a:solidFill>
                              <a:prstClr val="black"/>
                            </a:solidFill>
                            <a:latin typeface="Cambria Math" panose="02040503050406030204" pitchFamily="18" charset="0"/>
                            <a:ea typeface="+mn-ea"/>
                            <a:cs typeface="Times New Roman" panose="02020603050405020304" pitchFamily="18" charset="0"/>
                          </a:rPr>
                          <m:t>5</m:t>
                        </m:r>
                      </m:den>
                    </m:f>
                  </m:oMath>
                </a14:m>
                <a:r>
                  <a:rPr kumimoji="0" lang="en-US" sz="1800" i="1" dirty="0">
                    <a:solidFill>
                      <a:prstClr val="black"/>
                    </a:solidFill>
                    <a:ea typeface="+mn-ea"/>
                    <a:cs typeface="Times New Roman" panose="02020603050405020304" pitchFamily="18" charset="0"/>
                  </a:rPr>
                  <a:t>MR</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a:t>
                </a:r>
                <a:r>
                  <a:rPr kumimoji="0" lang="en-US" sz="1800" i="1" dirty="0">
                    <a:solidFill>
                      <a:prstClr val="black"/>
                    </a:solidFill>
                    <a:latin typeface="Symbol" panose="05050102010706020507" pitchFamily="18" charset="2"/>
                    <a:ea typeface="+mn-ea"/>
                    <a:cs typeface="Times New Roman" panose="02020603050405020304" pitchFamily="18" charset="0"/>
                  </a:rPr>
                  <a:t>a</a:t>
                </a:r>
                <a:r>
                  <a:rPr kumimoji="0" lang="en-US" sz="1800" dirty="0">
                    <a:solidFill>
                      <a:prstClr val="black"/>
                    </a:solidFill>
                    <a:ea typeface="+mn-ea"/>
                    <a:cs typeface="Times New Roman" panose="02020603050405020304" pitchFamily="18" charset="0"/>
                  </a:rPr>
                  <a:t> …..…(2)</a:t>
                </a: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From (2):	</a:t>
                </a:r>
                <a:r>
                  <a:rPr kumimoji="0" lang="en-US" sz="1800" i="1" dirty="0">
                    <a:solidFill>
                      <a:prstClr val="black"/>
                    </a:solidFill>
                    <a:ea typeface="+mn-ea"/>
                    <a:cs typeface="Times New Roman" panose="02020603050405020304" pitchFamily="18" charset="0"/>
                  </a:rPr>
                  <a:t> f</a:t>
                </a:r>
                <a:r>
                  <a:rPr kumimoji="0" lang="en-US" sz="1800" baseline="-25000" dirty="0">
                    <a:solidFill>
                      <a:prstClr val="black"/>
                    </a:solidFill>
                    <a:ea typeface="+mn-ea"/>
                    <a:cs typeface="Times New Roman" panose="02020603050405020304" pitchFamily="18" charset="0"/>
                  </a:rPr>
                  <a:t>s</a:t>
                </a:r>
                <a:r>
                  <a:rPr kumimoji="0" lang="en-US" sz="1800" dirty="0">
                    <a:solidFill>
                      <a:prstClr val="black"/>
                    </a:solidFill>
                    <a:ea typeface="+mn-ea"/>
                    <a:cs typeface="Times New Roman" panose="02020603050405020304" pitchFamily="18" charset="0"/>
                  </a:rPr>
                  <a:t> =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2</m:t>
                        </m:r>
                      </m:num>
                      <m:den>
                        <m:r>
                          <a:rPr kumimoji="0" lang="en-US" sz="1800" i="1">
                            <a:solidFill>
                              <a:prstClr val="black"/>
                            </a:solidFill>
                            <a:latin typeface="Cambria Math" panose="02040503050406030204" pitchFamily="18" charset="0"/>
                            <a:ea typeface="+mn-ea"/>
                            <a:cs typeface="Times New Roman" panose="02020603050405020304" pitchFamily="18" charset="0"/>
                          </a:rPr>
                          <m:t>5</m:t>
                        </m:r>
                      </m:den>
                    </m:f>
                  </m:oMath>
                </a14:m>
                <a:r>
                  <a:rPr kumimoji="0" lang="en-US" sz="1800" i="1" dirty="0" err="1">
                    <a:solidFill>
                      <a:prstClr val="black"/>
                    </a:solidFill>
                    <a:ea typeface="+mn-ea"/>
                    <a:cs typeface="Times New Roman" panose="02020603050405020304" pitchFamily="18" charset="0"/>
                  </a:rPr>
                  <a:t>MR</a:t>
                </a:r>
                <a:r>
                  <a:rPr kumimoji="0" lang="en-US" sz="1800" i="1" dirty="0" err="1">
                    <a:solidFill>
                      <a:prstClr val="black"/>
                    </a:solidFill>
                    <a:latin typeface="Symbol" panose="05050102010706020507" pitchFamily="18" charset="2"/>
                    <a:ea typeface="+mn-ea"/>
                    <a:cs typeface="Times New Roman" panose="02020603050405020304" pitchFamily="18" charset="0"/>
                  </a:rPr>
                  <a:t>a</a:t>
                </a:r>
                <a:r>
                  <a:rPr kumimoji="0" lang="en-US" sz="1800" i="1" dirty="0">
                    <a:solidFill>
                      <a:prstClr val="black"/>
                    </a:solidFill>
                    <a:latin typeface="Symbol" panose="05050102010706020507" pitchFamily="18" charset="2"/>
                    <a:ea typeface="+mn-ea"/>
                    <a:cs typeface="Times New Roman" panose="02020603050405020304" pitchFamily="18" charset="0"/>
                  </a:rPr>
                  <a:t> </a:t>
                </a:r>
                <a:r>
                  <a:rPr kumimoji="0" lang="en-US" sz="1800" dirty="0">
                    <a:solidFill>
                      <a:prstClr val="black"/>
                    </a:solidFill>
                    <a:ea typeface="+mn-ea"/>
                    <a:cs typeface="Times New Roman" panose="02020603050405020304" pitchFamily="18" charset="0"/>
                  </a:rPr>
                  <a:t>=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2</m:t>
                        </m:r>
                      </m:num>
                      <m:den>
                        <m:r>
                          <a:rPr kumimoji="0" lang="en-US" sz="1800" i="1">
                            <a:solidFill>
                              <a:prstClr val="black"/>
                            </a:solidFill>
                            <a:latin typeface="Cambria Math" panose="02040503050406030204" pitchFamily="18" charset="0"/>
                            <a:ea typeface="+mn-ea"/>
                            <a:cs typeface="Times New Roman" panose="02020603050405020304" pitchFamily="18" charset="0"/>
                          </a:rPr>
                          <m:t>5</m:t>
                        </m:r>
                      </m:den>
                    </m:f>
                  </m:oMath>
                </a14:m>
                <a:r>
                  <a:rPr kumimoji="0" lang="en-US" sz="1800" i="1" dirty="0" err="1">
                    <a:solidFill>
                      <a:prstClr val="black"/>
                    </a:solidFill>
                    <a:ea typeface="+mn-ea"/>
                    <a:cs typeface="Times New Roman" panose="02020603050405020304" pitchFamily="18" charset="0"/>
                  </a:rPr>
                  <a:t>Ma</a:t>
                </a:r>
                <a:r>
                  <a:rPr kumimoji="0" lang="en-US" sz="1800" baseline="-25000" dirty="0" err="1">
                    <a:solidFill>
                      <a:prstClr val="black"/>
                    </a:solidFill>
                    <a:ea typeface="+mn-ea"/>
                    <a:cs typeface="Times New Roman" panose="02020603050405020304" pitchFamily="18" charset="0"/>
                  </a:rPr>
                  <a:t>cm</a:t>
                </a:r>
                <a:r>
                  <a:rPr kumimoji="0" lang="en-US" sz="1800" dirty="0">
                    <a:solidFill>
                      <a:prstClr val="black"/>
                    </a:solidFill>
                    <a:ea typeface="+mn-ea"/>
                    <a:cs typeface="Times New Roman" panose="02020603050405020304" pitchFamily="18" charset="0"/>
                  </a:rPr>
                  <a:t>  ……………..…(3)</a:t>
                </a: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Substitute (3) into (1):		</a:t>
                </a:r>
                <a:r>
                  <a:rPr kumimoji="0" lang="en-US" sz="1800" i="1" dirty="0" err="1">
                    <a:solidFill>
                      <a:prstClr val="black"/>
                    </a:solidFill>
                    <a:ea typeface="+mn-ea"/>
                    <a:cs typeface="Times New Roman" panose="02020603050405020304" pitchFamily="18" charset="0"/>
                  </a:rPr>
                  <a:t>Mg</a:t>
                </a:r>
                <a:r>
                  <a:rPr kumimoji="0" lang="en-US" sz="1800" dirty="0" err="1">
                    <a:solidFill>
                      <a:prstClr val="black"/>
                    </a:solidFill>
                    <a:ea typeface="+mn-ea"/>
                    <a:cs typeface="Times New Roman" panose="02020603050405020304" pitchFamily="18" charset="0"/>
                  </a:rPr>
                  <a:t>sin</a:t>
                </a:r>
                <a:r>
                  <a:rPr kumimoji="0" lang="en-US" sz="1800" i="1" dirty="0" err="1">
                    <a:solidFill>
                      <a:prstClr val="black"/>
                    </a:solidFill>
                    <a:latin typeface="Symbol" panose="05050102010706020507" pitchFamily="18" charset="2"/>
                    <a:ea typeface="+mn-ea"/>
                    <a:cs typeface="Times New Roman" panose="02020603050405020304" pitchFamily="18" charset="0"/>
                  </a:rPr>
                  <a:t>b</a:t>
                </a:r>
                <a:r>
                  <a:rPr kumimoji="0" lang="en-US" sz="1800" dirty="0">
                    <a:solidFill>
                      <a:prstClr val="black"/>
                    </a:solidFill>
                    <a:ea typeface="+mn-ea"/>
                    <a:cs typeface="Times New Roman" panose="02020603050405020304" pitchFamily="18" charset="0"/>
                  </a:rPr>
                  <a:t> –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2</m:t>
                        </m:r>
                      </m:num>
                      <m:den>
                        <m:r>
                          <a:rPr kumimoji="0" lang="en-US" sz="1800" i="1">
                            <a:solidFill>
                              <a:prstClr val="black"/>
                            </a:solidFill>
                            <a:latin typeface="Cambria Math" panose="02040503050406030204" pitchFamily="18" charset="0"/>
                            <a:ea typeface="+mn-ea"/>
                            <a:cs typeface="Times New Roman" panose="02020603050405020304" pitchFamily="18" charset="0"/>
                          </a:rPr>
                          <m:t>5</m:t>
                        </m:r>
                      </m:den>
                    </m:f>
                  </m:oMath>
                </a14:m>
                <a:r>
                  <a:rPr kumimoji="0" lang="en-US" sz="1800" i="1" dirty="0" err="1">
                    <a:solidFill>
                      <a:prstClr val="black"/>
                    </a:solidFill>
                    <a:ea typeface="+mn-ea"/>
                    <a:cs typeface="Times New Roman" panose="02020603050405020304" pitchFamily="18" charset="0"/>
                  </a:rPr>
                  <a:t>Ma</a:t>
                </a:r>
                <a:r>
                  <a:rPr kumimoji="0" lang="en-US" sz="1800" baseline="-25000" dirty="0" err="1">
                    <a:solidFill>
                      <a:prstClr val="black"/>
                    </a:solidFill>
                    <a:ea typeface="+mn-ea"/>
                    <a:cs typeface="Times New Roman" panose="02020603050405020304" pitchFamily="18" charset="0"/>
                  </a:rPr>
                  <a:t>cm</a:t>
                </a:r>
                <a:r>
                  <a:rPr kumimoji="0" lang="en-US" sz="1800" dirty="0">
                    <a:solidFill>
                      <a:prstClr val="black"/>
                    </a:solidFill>
                    <a:ea typeface="+mn-ea"/>
                    <a:cs typeface="Times New Roman" panose="02020603050405020304" pitchFamily="18" charset="0"/>
                  </a:rPr>
                  <a:t> = </a:t>
                </a:r>
                <a:r>
                  <a:rPr kumimoji="0" lang="en-US" sz="1800" i="1" dirty="0" err="1">
                    <a:solidFill>
                      <a:prstClr val="black"/>
                    </a:solidFill>
                    <a:ea typeface="+mn-ea"/>
                    <a:cs typeface="Times New Roman" panose="02020603050405020304" pitchFamily="18" charset="0"/>
                  </a:rPr>
                  <a:t>Ma</a:t>
                </a:r>
                <a:r>
                  <a:rPr kumimoji="0" lang="en-US" sz="1800" baseline="-25000" dirty="0" err="1">
                    <a:solidFill>
                      <a:prstClr val="black"/>
                    </a:solidFill>
                    <a:ea typeface="+mn-ea"/>
                    <a:cs typeface="Times New Roman" panose="02020603050405020304" pitchFamily="18" charset="0"/>
                  </a:rPr>
                  <a:t>cm</a:t>
                </a:r>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Linear acceleration:		</a:t>
                </a:r>
                <a:r>
                  <a:rPr kumimoji="0" lang="en-US" sz="1800" i="1" dirty="0" err="1">
                    <a:solidFill>
                      <a:prstClr val="black"/>
                    </a:solidFill>
                    <a:ea typeface="+mn-ea"/>
                    <a:cs typeface="Times New Roman" panose="02020603050405020304" pitchFamily="18" charset="0"/>
                  </a:rPr>
                  <a:t>a</a:t>
                </a:r>
                <a:r>
                  <a:rPr kumimoji="0" lang="en-US" sz="1800" baseline="-25000" dirty="0" err="1">
                    <a:solidFill>
                      <a:prstClr val="black"/>
                    </a:solidFill>
                    <a:ea typeface="+mn-ea"/>
                    <a:cs typeface="Times New Roman" panose="02020603050405020304" pitchFamily="18" charset="0"/>
                  </a:rPr>
                  <a:t>cm</a:t>
                </a:r>
                <a:r>
                  <a:rPr kumimoji="0" lang="en-US" sz="1800" dirty="0">
                    <a:solidFill>
                      <a:prstClr val="black"/>
                    </a:solidFill>
                    <a:ea typeface="+mn-ea"/>
                    <a:cs typeface="Times New Roman" panose="02020603050405020304" pitchFamily="18" charset="0"/>
                  </a:rPr>
                  <a:t> </a:t>
                </a:r>
                <a14:m>
                  <m:oMath xmlns:m="http://schemas.openxmlformats.org/officeDocument/2006/math">
                    <m:r>
                      <a:rPr kumimoji="0" lang="en-US" sz="1800" i="1">
                        <a:solidFill>
                          <a:prstClr val="black"/>
                        </a:solidFill>
                        <a:latin typeface="Cambria Math" panose="02040503050406030204" pitchFamily="18" charset="0"/>
                        <a:ea typeface="+mn-ea"/>
                        <a:cs typeface="Times New Roman" panose="02020603050405020304" pitchFamily="18" charset="0"/>
                      </a:rPr>
                      <m:t>=</m:t>
                    </m:r>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5</m:t>
                        </m:r>
                        <m:r>
                          <m:rPr>
                            <m:nor/>
                          </m:rPr>
                          <a:rPr kumimoji="0" lang="en-US" sz="1800" dirty="0">
                            <a:solidFill>
                              <a:prstClr val="black"/>
                            </a:solidFill>
                            <a:ea typeface="+mn-ea"/>
                            <a:cs typeface="Times New Roman" panose="02020603050405020304" pitchFamily="18" charset="0"/>
                          </a:rPr>
                          <m:t> </m:t>
                        </m:r>
                      </m:num>
                      <m:den>
                        <m:r>
                          <a:rPr kumimoji="0" lang="en-US" sz="1800" i="1">
                            <a:solidFill>
                              <a:prstClr val="black"/>
                            </a:solidFill>
                            <a:latin typeface="Cambria Math" panose="02040503050406030204" pitchFamily="18" charset="0"/>
                            <a:ea typeface="+mn-ea"/>
                            <a:cs typeface="Times New Roman" panose="02020603050405020304" pitchFamily="18" charset="0"/>
                          </a:rPr>
                          <m:t>7</m:t>
                        </m:r>
                      </m:den>
                    </m:f>
                    <m:r>
                      <m:rPr>
                        <m:nor/>
                      </m:rPr>
                      <a:rPr kumimoji="0" lang="en-US" sz="1800" i="1" dirty="0">
                        <a:solidFill>
                          <a:prstClr val="black"/>
                        </a:solidFill>
                        <a:ea typeface="+mn-ea"/>
                        <a:cs typeface="Times New Roman" panose="02020603050405020304" pitchFamily="18" charset="0"/>
                      </a:rPr>
                      <m:t>g</m:t>
                    </m:r>
                    <m:r>
                      <m:rPr>
                        <m:nor/>
                      </m:rPr>
                      <a:rPr kumimoji="0" lang="en-US" sz="1800" dirty="0">
                        <a:solidFill>
                          <a:prstClr val="black"/>
                        </a:solidFill>
                        <a:ea typeface="+mn-ea"/>
                        <a:cs typeface="Times New Roman" panose="02020603050405020304" pitchFamily="18" charset="0"/>
                      </a:rPr>
                      <m:t>sin</m:t>
                    </m:r>
                    <m:r>
                      <m:rPr>
                        <m:nor/>
                      </m:rPr>
                      <a:rPr kumimoji="0" lang="en-US" sz="1800" i="1" dirty="0">
                        <a:solidFill>
                          <a:prstClr val="black"/>
                        </a:solidFill>
                        <a:latin typeface="Symbol" panose="05050102010706020507" pitchFamily="18" charset="2"/>
                        <a:ea typeface="+mn-ea"/>
                        <a:cs typeface="Times New Roman" panose="02020603050405020304" pitchFamily="18" charset="0"/>
                      </a:rPr>
                      <m:t>b</m:t>
                    </m:r>
                  </m:oMath>
                </a14:m>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Angular acceleration:		</a:t>
                </a:r>
                <a:r>
                  <a:rPr kumimoji="0" lang="en-US" sz="1800" i="1" dirty="0">
                    <a:solidFill>
                      <a:prstClr val="black"/>
                    </a:solidFill>
                    <a:latin typeface="Symbol" panose="05050102010706020507" pitchFamily="18" charset="2"/>
                    <a:ea typeface="+mn-ea"/>
                    <a:cs typeface="Times New Roman" panose="02020603050405020304" pitchFamily="18" charset="0"/>
                  </a:rPr>
                  <a:t>a</a:t>
                </a:r>
                <a:r>
                  <a:rPr kumimoji="0" lang="en-US" sz="1800" dirty="0">
                    <a:solidFill>
                      <a:prstClr val="black"/>
                    </a:solidFill>
                    <a:ea typeface="+mn-ea"/>
                    <a:cs typeface="Times New Roman" panose="02020603050405020304" pitchFamily="18" charset="0"/>
                  </a:rPr>
                  <a:t> </a:t>
                </a:r>
                <a14:m>
                  <m:oMath xmlns:m="http://schemas.openxmlformats.org/officeDocument/2006/math">
                    <m:r>
                      <a:rPr kumimoji="0" lang="en-US" sz="1800">
                        <a:solidFill>
                          <a:prstClr val="black"/>
                        </a:solidFill>
                        <a:latin typeface="Cambria Math" panose="02040503050406030204" pitchFamily="18" charset="0"/>
                        <a:ea typeface="+mn-ea"/>
                        <a:cs typeface="Times New Roman" panose="02020603050405020304" pitchFamily="18" charset="0"/>
                      </a:rPr>
                      <m:t>=</m:t>
                    </m:r>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m:rPr>
                            <m:nor/>
                          </m:rPr>
                          <a:rPr kumimoji="0" lang="en-US" sz="1800" i="1" dirty="0">
                            <a:solidFill>
                              <a:prstClr val="black"/>
                            </a:solidFill>
                            <a:ea typeface="+mn-ea"/>
                            <a:cs typeface="Times New Roman" panose="02020603050405020304" pitchFamily="18" charset="0"/>
                          </a:rPr>
                          <m:t>a</m:t>
                        </m:r>
                        <m:r>
                          <m:rPr>
                            <m:nor/>
                          </m:rPr>
                          <a:rPr kumimoji="0" lang="en-US" sz="1800" baseline="-25000" dirty="0">
                            <a:solidFill>
                              <a:prstClr val="black"/>
                            </a:solidFill>
                            <a:ea typeface="+mn-ea"/>
                            <a:cs typeface="Times New Roman" panose="02020603050405020304" pitchFamily="18" charset="0"/>
                          </a:rPr>
                          <m:t>cm</m:t>
                        </m:r>
                      </m:num>
                      <m:den>
                        <m:r>
                          <a:rPr kumimoji="0" lang="en-US" sz="1800" i="1">
                            <a:solidFill>
                              <a:prstClr val="black"/>
                            </a:solidFill>
                            <a:latin typeface="Cambria Math" panose="02040503050406030204" pitchFamily="18" charset="0"/>
                            <a:ea typeface="+mn-ea"/>
                            <a:cs typeface="Times New Roman" panose="02020603050405020304" pitchFamily="18" charset="0"/>
                          </a:rPr>
                          <m:t>𝑅</m:t>
                        </m:r>
                      </m:den>
                    </m:f>
                    <m:r>
                      <a:rPr kumimoji="0" lang="en-US" sz="1800" i="1">
                        <a:solidFill>
                          <a:prstClr val="black"/>
                        </a:solidFill>
                        <a:latin typeface="Cambria Math" panose="02040503050406030204" pitchFamily="18" charset="0"/>
                        <a:ea typeface="+mn-ea"/>
                        <a:cs typeface="Times New Roman" panose="02020603050405020304" pitchFamily="18" charset="0"/>
                      </a:rPr>
                      <m:t>=</m:t>
                    </m:r>
                  </m:oMath>
                </a14:m>
                <a:r>
                  <a:rPr kumimoji="0" lang="en-US" sz="1800" dirty="0">
                    <a:solidFill>
                      <a:prstClr val="black"/>
                    </a:solidFill>
                    <a:ea typeface="+mn-ea"/>
                    <a:cs typeface="Times New Roman" panose="02020603050405020304" pitchFamily="18" charset="0"/>
                  </a:rPr>
                  <a:t>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5</m:t>
                        </m:r>
                        <m:r>
                          <m:rPr>
                            <m:nor/>
                          </m:rPr>
                          <a:rPr kumimoji="0" lang="en-US" sz="1800" dirty="0">
                            <a:solidFill>
                              <a:prstClr val="black"/>
                            </a:solidFill>
                            <a:ea typeface="+mn-ea"/>
                            <a:cs typeface="Times New Roman" panose="02020603050405020304" pitchFamily="18" charset="0"/>
                          </a:rPr>
                          <m:t> </m:t>
                        </m:r>
                      </m:num>
                      <m:den>
                        <m:r>
                          <a:rPr kumimoji="0" lang="en-US" sz="1800" i="1" dirty="0">
                            <a:solidFill>
                              <a:prstClr val="black"/>
                            </a:solidFill>
                            <a:latin typeface="Cambria Math" panose="02040503050406030204" pitchFamily="18" charset="0"/>
                            <a:ea typeface="+mn-ea"/>
                            <a:cs typeface="Times New Roman" panose="02020603050405020304" pitchFamily="18" charset="0"/>
                          </a:rPr>
                          <m:t>7</m:t>
                        </m:r>
                        <m:r>
                          <a:rPr kumimoji="0" lang="en-US" sz="1800" i="1">
                            <a:solidFill>
                              <a:prstClr val="black"/>
                            </a:solidFill>
                            <a:latin typeface="Cambria Math" panose="02040503050406030204" pitchFamily="18" charset="0"/>
                            <a:ea typeface="+mn-ea"/>
                            <a:cs typeface="Times New Roman" panose="02020603050405020304" pitchFamily="18" charset="0"/>
                          </a:rPr>
                          <m:t>𝑅</m:t>
                        </m:r>
                      </m:den>
                    </m:f>
                    <m:r>
                      <m:rPr>
                        <m:nor/>
                      </m:rPr>
                      <a:rPr kumimoji="0" lang="en-US" sz="1800" i="1" dirty="0">
                        <a:solidFill>
                          <a:prstClr val="black"/>
                        </a:solidFill>
                        <a:ea typeface="+mn-ea"/>
                        <a:cs typeface="Times New Roman" panose="02020603050405020304" pitchFamily="18" charset="0"/>
                      </a:rPr>
                      <m:t>g</m:t>
                    </m:r>
                    <m:r>
                      <m:rPr>
                        <m:nor/>
                      </m:rPr>
                      <a:rPr kumimoji="0" lang="en-US" sz="1800" dirty="0">
                        <a:solidFill>
                          <a:prstClr val="black"/>
                        </a:solidFill>
                        <a:ea typeface="+mn-ea"/>
                        <a:cs typeface="Times New Roman" panose="02020603050405020304" pitchFamily="18" charset="0"/>
                      </a:rPr>
                      <m:t>sin</m:t>
                    </m:r>
                    <m:r>
                      <m:rPr>
                        <m:nor/>
                      </m:rPr>
                      <a:rPr kumimoji="0" lang="en-US" sz="1800" i="1" dirty="0">
                        <a:solidFill>
                          <a:prstClr val="black"/>
                        </a:solidFill>
                        <a:latin typeface="Symbol" panose="05050102010706020507" pitchFamily="18" charset="2"/>
                        <a:ea typeface="+mn-ea"/>
                        <a:cs typeface="Times New Roman" panose="02020603050405020304" pitchFamily="18" charset="0"/>
                      </a:rPr>
                      <m:t>b</m:t>
                    </m:r>
                  </m:oMath>
                </a14:m>
                <a:endParaRPr kumimoji="0" lang="en-US" sz="1800" i="1"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Static friction force 		</a:t>
                </a:r>
                <a:r>
                  <a:rPr kumimoji="0" lang="en-US" sz="1800" i="1" dirty="0">
                    <a:solidFill>
                      <a:prstClr val="black"/>
                    </a:solidFill>
                    <a:ea typeface="+mn-ea"/>
                    <a:cs typeface="Times New Roman" panose="02020603050405020304" pitchFamily="18" charset="0"/>
                  </a:rPr>
                  <a:t> f</a:t>
                </a:r>
                <a:r>
                  <a:rPr kumimoji="0" lang="en-US" sz="1800" baseline="-25000" dirty="0">
                    <a:solidFill>
                      <a:prstClr val="black"/>
                    </a:solidFill>
                    <a:ea typeface="+mn-ea"/>
                    <a:cs typeface="Times New Roman" panose="02020603050405020304" pitchFamily="18" charset="0"/>
                  </a:rPr>
                  <a:t>s</a:t>
                </a:r>
                <a:r>
                  <a:rPr kumimoji="0" lang="en-US" sz="1800" dirty="0">
                    <a:solidFill>
                      <a:prstClr val="black"/>
                    </a:solidFill>
                    <a:ea typeface="+mn-ea"/>
                    <a:cs typeface="Times New Roman" panose="02020603050405020304" pitchFamily="18" charset="0"/>
                  </a:rPr>
                  <a:t> =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2</m:t>
                        </m:r>
                      </m:num>
                      <m:den>
                        <m:r>
                          <a:rPr kumimoji="0" lang="en-US" sz="1800" i="1">
                            <a:solidFill>
                              <a:prstClr val="black"/>
                            </a:solidFill>
                            <a:latin typeface="Cambria Math" panose="02040503050406030204" pitchFamily="18" charset="0"/>
                            <a:ea typeface="+mn-ea"/>
                            <a:cs typeface="Times New Roman" panose="02020603050405020304" pitchFamily="18" charset="0"/>
                          </a:rPr>
                          <m:t>5</m:t>
                        </m:r>
                      </m:den>
                    </m:f>
                  </m:oMath>
                </a14:m>
                <a:r>
                  <a:rPr kumimoji="0" lang="en-US" sz="1800" i="1" dirty="0" err="1">
                    <a:solidFill>
                      <a:prstClr val="black"/>
                    </a:solidFill>
                    <a:ea typeface="+mn-ea"/>
                    <a:cs typeface="Times New Roman" panose="02020603050405020304" pitchFamily="18" charset="0"/>
                  </a:rPr>
                  <a:t>MR</a:t>
                </a:r>
                <a:r>
                  <a:rPr kumimoji="0" lang="en-US" sz="1800" i="1" dirty="0" err="1">
                    <a:solidFill>
                      <a:prstClr val="black"/>
                    </a:solidFill>
                    <a:latin typeface="Symbol" panose="05050102010706020507" pitchFamily="18" charset="2"/>
                    <a:ea typeface="+mn-ea"/>
                    <a:cs typeface="Times New Roman" panose="02020603050405020304" pitchFamily="18" charset="0"/>
                  </a:rPr>
                  <a:t>a</a:t>
                </a:r>
                <a:r>
                  <a:rPr kumimoji="0" lang="en-US" sz="1800" i="1" dirty="0">
                    <a:solidFill>
                      <a:prstClr val="black"/>
                    </a:solidFill>
                    <a:latin typeface="Symbol" panose="05050102010706020507" pitchFamily="18" charset="2"/>
                    <a:ea typeface="+mn-ea"/>
                    <a:cs typeface="Times New Roman" panose="02020603050405020304" pitchFamily="18" charset="0"/>
                  </a:rPr>
                  <a:t> </a:t>
                </a:r>
                <a:r>
                  <a:rPr kumimoji="0" lang="en-US" sz="1800" dirty="0">
                    <a:solidFill>
                      <a:prstClr val="black"/>
                    </a:solidFill>
                    <a:ea typeface="+mn-ea"/>
                    <a:cs typeface="Times New Roman" panose="02020603050405020304" pitchFamily="18" charset="0"/>
                  </a:rPr>
                  <a:t>=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2</m:t>
                        </m:r>
                      </m:num>
                      <m:den>
                        <m:r>
                          <a:rPr kumimoji="0" lang="en-US" sz="1800" i="1">
                            <a:solidFill>
                              <a:prstClr val="black"/>
                            </a:solidFill>
                            <a:latin typeface="Cambria Math" panose="02040503050406030204" pitchFamily="18" charset="0"/>
                            <a:ea typeface="+mn-ea"/>
                            <a:cs typeface="Times New Roman" panose="02020603050405020304" pitchFamily="18" charset="0"/>
                          </a:rPr>
                          <m:t>7</m:t>
                        </m:r>
                      </m:den>
                    </m:f>
                  </m:oMath>
                </a14:m>
                <a:r>
                  <a:rPr kumimoji="0" lang="en-US" sz="1800" dirty="0">
                    <a:solidFill>
                      <a:prstClr val="black"/>
                    </a:solidFill>
                    <a:latin typeface="Calibri" panose="020F0502020204030204"/>
                    <a:ea typeface="+mn-ea"/>
                    <a:cs typeface="Times New Roman" panose="02020603050405020304" pitchFamily="18" charset="0"/>
                  </a:rPr>
                  <a:t> </a:t>
                </a:r>
                <a14:m>
                  <m:oMath xmlns:m="http://schemas.openxmlformats.org/officeDocument/2006/math">
                    <m:r>
                      <a:rPr kumimoji="0" lang="en-US" sz="1800" i="1">
                        <a:solidFill>
                          <a:prstClr val="black"/>
                        </a:solidFill>
                        <a:latin typeface="Cambria Math" panose="02040503050406030204" pitchFamily="18" charset="0"/>
                        <a:ea typeface="+mn-ea"/>
                        <a:cs typeface="Times New Roman" panose="02020603050405020304" pitchFamily="18" charset="0"/>
                      </a:rPr>
                      <m:t>𝑀</m:t>
                    </m:r>
                    <m:r>
                      <m:rPr>
                        <m:nor/>
                      </m:rPr>
                      <a:rPr kumimoji="0" lang="en-US" sz="1800" i="1" dirty="0">
                        <a:solidFill>
                          <a:prstClr val="black"/>
                        </a:solidFill>
                        <a:ea typeface="+mn-ea"/>
                        <a:cs typeface="Times New Roman" panose="02020603050405020304" pitchFamily="18" charset="0"/>
                      </a:rPr>
                      <m:t>g</m:t>
                    </m:r>
                    <m:r>
                      <m:rPr>
                        <m:nor/>
                      </m:rPr>
                      <a:rPr kumimoji="0" lang="en-US" sz="1800" dirty="0">
                        <a:solidFill>
                          <a:prstClr val="black"/>
                        </a:solidFill>
                        <a:ea typeface="+mn-ea"/>
                        <a:cs typeface="Times New Roman" panose="02020603050405020304" pitchFamily="18" charset="0"/>
                      </a:rPr>
                      <m:t>sin</m:t>
                    </m:r>
                    <m:r>
                      <m:rPr>
                        <m:nor/>
                      </m:rPr>
                      <a:rPr kumimoji="0" lang="en-US" sz="1800" i="1" dirty="0">
                        <a:solidFill>
                          <a:prstClr val="black"/>
                        </a:solidFill>
                        <a:latin typeface="Symbol" panose="05050102010706020507" pitchFamily="18" charset="2"/>
                        <a:ea typeface="+mn-ea"/>
                        <a:cs typeface="Times New Roman" panose="02020603050405020304" pitchFamily="18" charset="0"/>
                      </a:rPr>
                      <m:t>b</m:t>
                    </m:r>
                    <m:r>
                      <m:rPr>
                        <m:nor/>
                      </m:rPr>
                      <a:rPr kumimoji="0" lang="en-US" sz="1800" dirty="0">
                        <a:solidFill>
                          <a:prstClr val="black"/>
                        </a:solidFill>
                        <a:ea typeface="+mn-ea"/>
                        <a:cs typeface="Times New Roman" panose="02020603050405020304" pitchFamily="18" charset="0"/>
                      </a:rPr>
                      <m:t> </m:t>
                    </m:r>
                  </m:oMath>
                </a14:m>
                <a:endParaRPr kumimoji="0" lang="en-US" sz="1800" dirty="0">
                  <a:solidFill>
                    <a:prstClr val="black"/>
                  </a:solidFill>
                  <a:ea typeface="+mn-ea"/>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4363" y="1698799"/>
                <a:ext cx="5312367" cy="4212563"/>
              </a:xfrm>
              <a:prstGeom prst="rect">
                <a:avLst/>
              </a:prstGeom>
              <a:blipFill>
                <a:blip r:embed="rId5"/>
                <a:stretch>
                  <a:fillRect l="-916" t="-866" r="-286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460217" y="4694495"/>
                <a:ext cx="3623948" cy="1487395"/>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Minimum static coefficient of friction</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i="1" dirty="0" err="1">
                    <a:solidFill>
                      <a:prstClr val="black"/>
                    </a:solidFill>
                    <a:latin typeface="Symbol" panose="05050102010706020507" pitchFamily="18" charset="2"/>
                    <a:ea typeface="+mn-ea"/>
                    <a:cs typeface="Times New Roman" panose="02020603050405020304" pitchFamily="18" charset="0"/>
                  </a:rPr>
                  <a:t>m</a:t>
                </a:r>
                <a:r>
                  <a:rPr kumimoji="0" lang="en-US" sz="1800" baseline="-25000" dirty="0" err="1">
                    <a:solidFill>
                      <a:prstClr val="black"/>
                    </a:solidFill>
                    <a:ea typeface="+mn-ea"/>
                    <a:cs typeface="Times New Roman" panose="02020603050405020304" pitchFamily="18" charset="0"/>
                  </a:rPr>
                  <a:t>s</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f</a:t>
                </a:r>
                <a:r>
                  <a:rPr kumimoji="0" lang="en-US" sz="1800" baseline="-25000" dirty="0">
                    <a:solidFill>
                      <a:prstClr val="black"/>
                    </a:solidFill>
                    <a:ea typeface="+mn-ea"/>
                    <a:cs typeface="Times New Roman" panose="02020603050405020304" pitchFamily="18" charset="0"/>
                  </a:rPr>
                  <a:t>s</a:t>
                </a:r>
                <a:r>
                  <a:rPr kumimoji="0" lang="en-US" sz="1800" dirty="0">
                    <a:solidFill>
                      <a:prstClr val="black"/>
                    </a:solidFill>
                    <a:ea typeface="+mn-ea"/>
                    <a:cs typeface="Times New Roman" panose="02020603050405020304" pitchFamily="18" charset="0"/>
                  </a:rPr>
                  <a:t>/</a:t>
                </a:r>
                <a:r>
                  <a:rPr kumimoji="0" lang="en-US" sz="1800" i="1" dirty="0">
                    <a:solidFill>
                      <a:prstClr val="black"/>
                    </a:solidFill>
                    <a:ea typeface="+mn-ea"/>
                    <a:cs typeface="Times New Roman" panose="02020603050405020304" pitchFamily="18" charset="0"/>
                  </a:rPr>
                  <a:t>n</a:t>
                </a:r>
                <a:r>
                  <a:rPr kumimoji="0" lang="en-US" sz="1800" dirty="0">
                    <a:solidFill>
                      <a:prstClr val="black"/>
                    </a:solidFill>
                    <a:ea typeface="+mn-ea"/>
                    <a:cs typeface="Times New Roman" panose="02020603050405020304" pitchFamily="18" charset="0"/>
                  </a:rPr>
                  <a:t> =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2</m:t>
                        </m:r>
                        <m:r>
                          <a:rPr kumimoji="0" lang="en-US" sz="1800" i="1">
                            <a:solidFill>
                              <a:prstClr val="black"/>
                            </a:solidFill>
                            <a:latin typeface="Cambria Math" panose="02040503050406030204" pitchFamily="18" charset="0"/>
                            <a:ea typeface="+mn-ea"/>
                            <a:cs typeface="Times New Roman" panose="02020603050405020304" pitchFamily="18" charset="0"/>
                          </a:rPr>
                          <m:t>𝑀</m:t>
                        </m:r>
                        <m:r>
                          <m:rPr>
                            <m:nor/>
                          </m:rPr>
                          <a:rPr kumimoji="0" lang="en-US" sz="1800" i="1" dirty="0">
                            <a:solidFill>
                              <a:prstClr val="black"/>
                            </a:solidFill>
                            <a:ea typeface="+mn-ea"/>
                            <a:cs typeface="Times New Roman" panose="02020603050405020304" pitchFamily="18" charset="0"/>
                          </a:rPr>
                          <m:t>g</m:t>
                        </m:r>
                        <m:r>
                          <m:rPr>
                            <m:nor/>
                          </m:rPr>
                          <a:rPr kumimoji="0" lang="en-US" sz="1800" dirty="0">
                            <a:solidFill>
                              <a:prstClr val="black"/>
                            </a:solidFill>
                            <a:ea typeface="+mn-ea"/>
                            <a:cs typeface="Times New Roman" panose="02020603050405020304" pitchFamily="18" charset="0"/>
                          </a:rPr>
                          <m:t>sin</m:t>
                        </m:r>
                        <m:r>
                          <m:rPr>
                            <m:nor/>
                          </m:rPr>
                          <a:rPr kumimoji="0" lang="en-US" sz="1800" i="1" dirty="0">
                            <a:solidFill>
                              <a:prstClr val="black"/>
                            </a:solidFill>
                            <a:latin typeface="Symbol" panose="05050102010706020507" pitchFamily="18" charset="2"/>
                            <a:ea typeface="+mn-ea"/>
                            <a:cs typeface="Times New Roman" panose="02020603050405020304" pitchFamily="18" charset="0"/>
                          </a:rPr>
                          <m:t>b</m:t>
                        </m:r>
                        <m:r>
                          <m:rPr>
                            <m:nor/>
                          </m:rPr>
                          <a:rPr kumimoji="0" lang="en-US" sz="1800" dirty="0">
                            <a:solidFill>
                              <a:prstClr val="black"/>
                            </a:solidFill>
                            <a:ea typeface="+mn-ea"/>
                            <a:cs typeface="Times New Roman" panose="02020603050405020304" pitchFamily="18" charset="0"/>
                          </a:rPr>
                          <m:t> </m:t>
                        </m:r>
                      </m:num>
                      <m:den>
                        <m:r>
                          <a:rPr kumimoji="0" lang="en-US" sz="1800" i="1">
                            <a:solidFill>
                              <a:prstClr val="black"/>
                            </a:solidFill>
                            <a:latin typeface="Cambria Math" panose="02040503050406030204" pitchFamily="18" charset="0"/>
                            <a:ea typeface="+mn-ea"/>
                            <a:cs typeface="Times New Roman" panose="02020603050405020304" pitchFamily="18" charset="0"/>
                          </a:rPr>
                          <m:t>7</m:t>
                        </m:r>
                      </m:den>
                    </m:f>
                  </m:oMath>
                </a14:m>
                <a:r>
                  <a:rPr kumimoji="0" lang="en-US" sz="1800" dirty="0">
                    <a:solidFill>
                      <a:prstClr val="black"/>
                    </a:solidFill>
                    <a:ea typeface="+mn-ea"/>
                    <a:cs typeface="Times New Roman" panose="02020603050405020304" pitchFamily="18" charset="0"/>
                  </a:rPr>
                  <a:t>)/</a:t>
                </a:r>
                <a:r>
                  <a:rPr kumimoji="0" lang="en-US" sz="1800" i="1" dirty="0" err="1">
                    <a:solidFill>
                      <a:prstClr val="black"/>
                    </a:solidFill>
                    <a:ea typeface="+mn-ea"/>
                    <a:cs typeface="Times New Roman" panose="02020603050405020304" pitchFamily="18" charset="0"/>
                  </a:rPr>
                  <a:t>Mg</a:t>
                </a:r>
                <a:r>
                  <a:rPr kumimoji="0" lang="en-US" sz="1800" dirty="0" err="1">
                    <a:solidFill>
                      <a:prstClr val="black"/>
                    </a:solidFill>
                    <a:ea typeface="+mn-ea"/>
                    <a:cs typeface="Times New Roman" panose="02020603050405020304" pitchFamily="18" charset="0"/>
                  </a:rPr>
                  <a:t>con</a:t>
                </a:r>
                <a:r>
                  <a:rPr kumimoji="0" lang="en-US" sz="1800" i="1" dirty="0" err="1">
                    <a:solidFill>
                      <a:prstClr val="black"/>
                    </a:solidFill>
                    <a:latin typeface="Symbol" panose="05050102010706020507" pitchFamily="18" charset="2"/>
                    <a:ea typeface="+mn-ea"/>
                    <a:cs typeface="Times New Roman" panose="02020603050405020304" pitchFamily="18" charset="0"/>
                  </a:rPr>
                  <a:t>b</a:t>
                </a:r>
                <a:r>
                  <a:rPr kumimoji="0" lang="en-US" sz="1800" i="1" dirty="0">
                    <a:solidFill>
                      <a:prstClr val="black"/>
                    </a:solidFill>
                    <a:latin typeface="Symbol" panose="05050102010706020507" pitchFamily="18" charset="2"/>
                    <a:ea typeface="+mn-ea"/>
                    <a:cs typeface="Times New Roman" panose="02020603050405020304" pitchFamily="18" charset="0"/>
                  </a:rPr>
                  <a:t> </a:t>
                </a:r>
              </a:p>
              <a:p>
                <a:pPr defTabSz="685800" eaLnBrk="1" fontAlgn="auto" hangingPunct="1">
                  <a:spcBef>
                    <a:spcPts val="0"/>
                  </a:spcBef>
                  <a:spcAft>
                    <a:spcPts val="0"/>
                  </a:spcAft>
                </a:pPr>
                <a:r>
                  <a:rPr kumimoji="0" lang="en-US" sz="1800" i="1" dirty="0">
                    <a:solidFill>
                      <a:prstClr val="black"/>
                    </a:solidFill>
                    <a:latin typeface="Symbol" panose="05050102010706020507" pitchFamily="18" charset="2"/>
                    <a:ea typeface="+mn-ea"/>
                    <a:cs typeface="Times New Roman" panose="02020603050405020304" pitchFamily="18" charset="0"/>
                  </a:rPr>
                  <a:t>	</a:t>
                </a:r>
                <a:r>
                  <a:rPr kumimoji="0" lang="en-US" sz="1800" dirty="0">
                    <a:solidFill>
                      <a:prstClr val="black"/>
                    </a:solidFill>
                    <a:latin typeface="Symbol" panose="05050102010706020507" pitchFamily="18" charset="2"/>
                    <a:ea typeface="+mn-ea"/>
                    <a:cs typeface="Times New Roman" panose="02020603050405020304" pitchFamily="18" charset="0"/>
                  </a:rPr>
                  <a:t>= </a:t>
                </a:r>
                <a14:m>
                  <m:oMath xmlns:m="http://schemas.openxmlformats.org/officeDocument/2006/math">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2</m:t>
                        </m:r>
                      </m:num>
                      <m:den>
                        <m:r>
                          <a:rPr kumimoji="0" lang="en-US" sz="1800" i="1">
                            <a:solidFill>
                              <a:prstClr val="black"/>
                            </a:solidFill>
                            <a:latin typeface="Cambria Math" panose="02040503050406030204" pitchFamily="18" charset="0"/>
                            <a:ea typeface="+mn-ea"/>
                            <a:cs typeface="Times New Roman" panose="02020603050405020304" pitchFamily="18" charset="0"/>
                          </a:rPr>
                          <m:t>7</m:t>
                        </m:r>
                      </m:den>
                    </m:f>
                  </m:oMath>
                </a14:m>
                <a:r>
                  <a:rPr kumimoji="0" lang="en-US" sz="1800" dirty="0">
                    <a:solidFill>
                      <a:prstClr val="black"/>
                    </a:solidFill>
                    <a:ea typeface="+mn-ea"/>
                    <a:cs typeface="Times New Roman" panose="02020603050405020304" pitchFamily="18" charset="0"/>
                  </a:rPr>
                  <a:t> tan</a:t>
                </a:r>
                <a:r>
                  <a:rPr kumimoji="0" lang="en-US" sz="1800" i="1" dirty="0">
                    <a:solidFill>
                      <a:prstClr val="black"/>
                    </a:solidFill>
                    <a:latin typeface="Symbol" panose="05050102010706020507" pitchFamily="18" charset="2"/>
                    <a:ea typeface="+mn-ea"/>
                    <a:cs typeface="Times New Roman" panose="02020603050405020304" pitchFamily="18" charset="0"/>
                  </a:rPr>
                  <a:t>b</a:t>
                </a:r>
                <a:endParaRPr kumimoji="0" lang="en-US" sz="1800" dirty="0">
                  <a:solidFill>
                    <a:prstClr val="black"/>
                  </a:solidFill>
                  <a:ea typeface="+mn-ea"/>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460217" y="4694495"/>
                <a:ext cx="3623948" cy="1487395"/>
              </a:xfrm>
              <a:prstGeom prst="rect">
                <a:avLst/>
              </a:prstGeom>
              <a:blipFill>
                <a:blip r:embed="rId6"/>
                <a:stretch>
                  <a:fillRect l="-1342" t="-1626" b="-1220"/>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20449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11" descr="10_13_Figure.jpg"/>
          <p:cNvPicPr>
            <a:picLocks noChangeAspect="1"/>
          </p:cNvPicPr>
          <p:nvPr/>
        </p:nvPicPr>
        <p:blipFill>
          <a:blip r:embed="rId2">
            <a:extLst>
              <a:ext uri="{28A0092B-C50C-407E-A947-70E740481C1C}">
                <a14:useLocalDpi xmlns:a14="http://schemas.microsoft.com/office/drawing/2010/main" val="0"/>
              </a:ext>
            </a:extLst>
          </a:blip>
          <a:srcRect b="4352"/>
          <a:stretch>
            <a:fillRect/>
          </a:stretch>
        </p:blipFill>
        <p:spPr bwMode="auto">
          <a:xfrm>
            <a:off x="2035175" y="1416050"/>
            <a:ext cx="619125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0"/>
          <p:cNvSpPr>
            <a:spLocks noGrp="1" noRot="1" noChangeAspect="1" noMove="1" noResize="1" noEditPoints="1" noAdjustHandles="1" noChangeArrowheads="1" noChangeShapeType="1" noTextEdit="1"/>
          </p:cNvSpPr>
          <p:nvPr>
            <p:ph idx="1"/>
          </p:nvPr>
        </p:nvSpPr>
        <p:spPr>
          <a:xfrm>
            <a:off x="365125" y="1291829"/>
            <a:ext cx="8229600" cy="5100239"/>
          </a:xfrm>
          <a:blipFill rotWithShape="0">
            <a:blip r:embed="rId3"/>
            <a:stretch>
              <a:fillRect l="-222" t="-239"/>
            </a:stretch>
          </a:blipFill>
          <a:extLst>
            <a:ext uri="{909E8E84-426E-40dd-AFC4-6F175D3DCCD1}"/>
            <a:ext uri="{91240B29-F687-4f45-9708-019B960494DF}"/>
            <a:ext uri="{AF507438-7753-43e0-B8FC-AC1667EBCBE1}"/>
            <a:ext uri="{FAA26D3D-D897-4be2-8F04-BA451C77F1D7}"/>
          </a:extLst>
        </p:spPr>
        <p:txBody>
          <a:bodyPr/>
          <a:lstStyle/>
          <a:p>
            <a:pPr>
              <a:defRPr/>
            </a:pPr>
            <a:r>
              <a:rPr lang="en-US">
                <a:noFill/>
              </a:rPr>
              <a:t> </a:t>
            </a:r>
          </a:p>
        </p:txBody>
      </p:sp>
      <p:sp>
        <p:nvSpPr>
          <p:cNvPr id="236548" name="Rectangle 2"/>
          <p:cNvSpPr>
            <a:spLocks noGrp="1" noChangeArrowheads="1"/>
          </p:cNvSpPr>
          <p:nvPr>
            <p:ph type="title"/>
          </p:nvPr>
        </p:nvSpPr>
        <p:spPr/>
        <p:txBody>
          <a:bodyPr/>
          <a:lstStyle/>
          <a:p>
            <a:pPr eaLnBrk="1" hangingPunct="1"/>
            <a:r>
              <a:rPr lang="en-US" altLang="en-US"/>
              <a:t>A Bowling Ball Rotates on a Moving Axis – Example 10.5</a:t>
            </a:r>
          </a:p>
        </p:txBody>
      </p:sp>
      <p:sp>
        <p:nvSpPr>
          <p:cNvPr id="2" name="Footer Placeholder 1"/>
          <p:cNvSpPr>
            <a:spLocks noGrp="1"/>
          </p:cNvSpPr>
          <p:nvPr>
            <p:ph type="ftr" sz="quarter" idx="10"/>
          </p:nvPr>
        </p:nvSpPr>
        <p:spPr/>
        <p:txBody>
          <a:bodyPr/>
          <a:lstStyle/>
          <a:p>
            <a:pPr>
              <a:defRPr/>
            </a:pPr>
            <a:r>
              <a:rPr lang="en-GB"/>
              <a:t>© 2016 Pearson Education, Inc.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457200" y="685800"/>
            <a:ext cx="4267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A solid bowling ball rolls down a ramp. Which of the following forces exerts a torque on the bowling ball about its center?</a:t>
            </a:r>
          </a:p>
        </p:txBody>
      </p:sp>
      <p:sp>
        <p:nvSpPr>
          <p:cNvPr id="43011" name="Text Box 3"/>
          <p:cNvSpPr txBox="1">
            <a:spLocks noChangeArrowheads="1"/>
          </p:cNvSpPr>
          <p:nvPr/>
        </p:nvSpPr>
        <p:spPr bwMode="auto">
          <a:xfrm>
            <a:off x="914400" y="3082925"/>
            <a:ext cx="6858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9725" indent="-339725">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339725" marR="0" lvl="0" indent="-339725"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A. the weight of the ball</a:t>
            </a:r>
            <a:r>
              <a:rPr kumimoji="0" lang="en-US" sz="2400" b="0" i="0" u="none" strike="noStrike" kern="1200" cap="none" spc="0" normalizeH="0" baseline="-25000" noProof="0" dirty="0">
                <a:ln>
                  <a:noFill/>
                </a:ln>
                <a:solidFill>
                  <a:srgbClr val="000000"/>
                </a:solidFill>
                <a:effectLst/>
                <a:uLnTx/>
                <a:uFillTx/>
                <a:latin typeface="Times" charset="0"/>
                <a:ea typeface="ＭＳ Ｐゴシック" charset="0"/>
              </a:rPr>
              <a:t> </a:t>
            </a:r>
            <a:endParaRPr kumimoji="0" lang="en-US" sz="2400" b="0" i="0" u="none" strike="noStrike" kern="1200" cap="none" spc="0" normalizeH="0" baseline="0" noProof="0" dirty="0">
              <a:ln>
                <a:noFill/>
              </a:ln>
              <a:solidFill>
                <a:srgbClr val="000000"/>
              </a:solidFill>
              <a:effectLst/>
              <a:uLnTx/>
              <a:uFillTx/>
              <a:latin typeface="Times" charset="0"/>
              <a:ea typeface="ＭＳ Ｐゴシック" charset="0"/>
            </a:endParaRPr>
          </a:p>
          <a:p>
            <a:pPr marL="339725" marR="0" lvl="0" indent="-339725"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B. the normal force exerted by the ramp</a:t>
            </a:r>
            <a:r>
              <a:rPr kumimoji="0" lang="en-US" sz="2400" b="0" i="0" u="none" strike="noStrike" kern="1200" cap="none" spc="0" normalizeH="0" baseline="-25000" noProof="0" dirty="0">
                <a:ln>
                  <a:noFill/>
                </a:ln>
                <a:solidFill>
                  <a:srgbClr val="000000"/>
                </a:solidFill>
                <a:effectLst/>
                <a:uLnTx/>
                <a:uFillTx/>
                <a:latin typeface="Times" charset="0"/>
                <a:ea typeface="ＭＳ Ｐゴシック" charset="0"/>
              </a:rPr>
              <a:t> </a:t>
            </a:r>
          </a:p>
          <a:p>
            <a:pPr marL="339725" marR="0" lvl="0" indent="-339725"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charset="0"/>
                <a:ea typeface="ＭＳ Ｐゴシック" charset="0"/>
              </a:rPr>
              <a:t>C</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 the friction force exerted by the ramp</a:t>
            </a:r>
            <a:r>
              <a:rPr kumimoji="0" lang="en-US" sz="2400" b="0" i="0" u="none" strike="noStrike" kern="1200" cap="none" spc="0" normalizeH="0" baseline="-25000" noProof="0" dirty="0">
                <a:ln>
                  <a:noFill/>
                </a:ln>
                <a:solidFill>
                  <a:srgbClr val="000000"/>
                </a:solidFill>
                <a:effectLst/>
                <a:uLnTx/>
                <a:uFillTx/>
                <a:latin typeface="Times" charset="0"/>
                <a:ea typeface="ＭＳ Ｐゴシック" charset="0"/>
              </a:rPr>
              <a:t> </a:t>
            </a:r>
            <a:endParaRPr kumimoji="0" lang="en-US" sz="2400" b="0" i="0" u="none" strike="noStrike" kern="1200" cap="none" spc="0" normalizeH="0" baseline="0" noProof="0" dirty="0">
              <a:ln>
                <a:noFill/>
              </a:ln>
              <a:solidFill>
                <a:srgbClr val="000000"/>
              </a:solidFill>
              <a:effectLst/>
              <a:uLnTx/>
              <a:uFillTx/>
              <a:latin typeface="Times" charset="0"/>
              <a:ea typeface="ＭＳ Ｐゴシック" charset="0"/>
            </a:endParaRPr>
          </a:p>
          <a:p>
            <a:pPr marL="339725" marR="0" lvl="0" indent="-339725"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D. more than one of the above</a:t>
            </a:r>
          </a:p>
          <a:p>
            <a:pPr marL="339725" marR="0" lvl="0" indent="-339725"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E. depends on whether the ball rolls without slipping</a:t>
            </a:r>
          </a:p>
        </p:txBody>
      </p:sp>
      <p:sp>
        <p:nvSpPr>
          <p:cNvPr id="43012" name="Text Box 4"/>
          <p:cNvSpPr txBox="1">
            <a:spLocks noChangeArrowheads="1"/>
          </p:cNvSpPr>
          <p:nvPr/>
        </p:nvSpPr>
        <p:spPr bwMode="auto">
          <a:xfrm>
            <a:off x="2737104" y="8823"/>
            <a:ext cx="39745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dirty="0">
                <a:solidFill>
                  <a:srgbClr val="FF0000"/>
                </a:solidFill>
              </a:rPr>
              <a:t>Clicker question</a:t>
            </a:r>
            <a:endParaRPr kumimoji="0" lang="en-US" sz="3600" b="0" i="0" u="none" strike="noStrike" kern="1200" cap="none" spc="0" normalizeH="0" baseline="0" noProof="0" dirty="0">
              <a:ln>
                <a:noFill/>
              </a:ln>
              <a:solidFill>
                <a:srgbClr val="FF0000"/>
              </a:solidFill>
              <a:effectLst/>
              <a:uLnTx/>
              <a:uFillTx/>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9741"/>
          <a:stretch/>
        </p:blipFill>
        <p:spPr>
          <a:xfrm>
            <a:off x="4953000" y="655320"/>
            <a:ext cx="3974592" cy="2083417"/>
          </a:xfrm>
          <a:prstGeom prst="rect">
            <a:avLst/>
          </a:prstGeom>
        </p:spPr>
      </p:pic>
    </p:spTree>
    <p:extLst>
      <p:ext uri="{BB962C8B-B14F-4D97-AF65-F5344CB8AC3E}">
        <p14:creationId xmlns:p14="http://schemas.microsoft.com/office/powerpoint/2010/main" val="2110880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42655" y="1431570"/>
            <a:ext cx="3401345" cy="3992582"/>
            <a:chOff x="6565334" y="307922"/>
            <a:chExt cx="5296143" cy="6104029"/>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5334" y="307922"/>
              <a:ext cx="5296143" cy="6104029"/>
            </a:xfrm>
            <a:prstGeom prst="rect">
              <a:avLst/>
            </a:prstGeom>
          </p:spPr>
        </p:pic>
        <p:sp>
          <p:nvSpPr>
            <p:cNvPr id="3" name="Rectangle 2"/>
            <p:cNvSpPr/>
            <p:nvPr/>
          </p:nvSpPr>
          <p:spPr>
            <a:xfrm>
              <a:off x="6573642" y="6200078"/>
              <a:ext cx="1143000" cy="211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grpSp>
      <p:sp>
        <p:nvSpPr>
          <p:cNvPr id="5" name="TextBox 4"/>
          <p:cNvSpPr txBox="1"/>
          <p:nvPr/>
        </p:nvSpPr>
        <p:spPr>
          <a:xfrm>
            <a:off x="1981200" y="559979"/>
            <a:ext cx="4374092" cy="646331"/>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10.3	Work and Power in Rotational Motion</a:t>
            </a:r>
          </a:p>
        </p:txBody>
      </p:sp>
      <mc:AlternateContent xmlns:mc="http://schemas.openxmlformats.org/markup-compatibility/2006" xmlns:a14="http://schemas.microsoft.com/office/drawing/2010/main">
        <mc:Choice Requires="a14">
          <p:sp>
            <p:nvSpPr>
              <p:cNvPr id="6" name="TextBox 5"/>
              <p:cNvSpPr txBox="1"/>
              <p:nvPr/>
            </p:nvSpPr>
            <p:spPr>
              <a:xfrm>
                <a:off x="165556" y="1519020"/>
                <a:ext cx="5422103" cy="4455835"/>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Again, cut the rigid body into many small pieces, A, B, C,…. The force acting on piece A is </a:t>
                </a:r>
                <a14:m>
                  <m:oMath xmlns:m="http://schemas.openxmlformats.org/officeDocument/2006/math">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acc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acc>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oMath>
                </a14:m>
                <a:r>
                  <a:rPr kumimoji="0" lang="en-US" sz="1800" dirty="0">
                    <a:solidFill>
                      <a:prstClr val="black"/>
                    </a:solidFill>
                    <a:ea typeface="Cambria Math" panose="02040503050406030204" pitchFamily="18" charset="0"/>
                    <a:cs typeface="Times New Roman" panose="02020603050405020304" pitchFamily="18" charset="0"/>
                  </a:rPr>
                  <a:t>.</a:t>
                </a: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If the angular position of A changes by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𝜃</m:t>
                    </m:r>
                  </m:oMath>
                </a14:m>
                <a:r>
                  <a:rPr kumimoji="0" lang="en-US" sz="1800" dirty="0">
                    <a:solidFill>
                      <a:prstClr val="black"/>
                    </a:solidFill>
                    <a:ea typeface="Cambria Math" panose="02040503050406030204" pitchFamily="18" charset="0"/>
                    <a:cs typeface="Times New Roman" panose="02020603050405020304" pitchFamily="18" charset="0"/>
                  </a:rPr>
                  <a:t>, the work done by a constant force </a:t>
                </a:r>
                <a14:m>
                  <m:oMath xmlns:m="http://schemas.openxmlformats.org/officeDocument/2006/math">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acc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acc>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oMath>
                </a14:m>
                <a:r>
                  <a:rPr kumimoji="0" lang="en-US" sz="1800" dirty="0">
                    <a:solidFill>
                      <a:prstClr val="black"/>
                    </a:solidFill>
                    <a:ea typeface="Cambria Math" panose="02040503050406030204" pitchFamily="18" charset="0"/>
                    <a:cs typeface="Times New Roman" panose="02020603050405020304" pitchFamily="18" charset="0"/>
                  </a:rPr>
                  <a:t> acting on A is:</a:t>
                </a: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	</a:t>
                </a:r>
                <a14:m>
                  <m:oMath xmlns:m="http://schemas.openxmlformats.org/officeDocument/2006/math">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𝑊</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sub>
                    </m:sSub>
                    <m:d>
                      <m:d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𝑅</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𝜃</m:t>
                        </m:r>
                      </m:e>
                    </m:d>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𝜃</m:t>
                    </m:r>
                  </m:oMath>
                </a14:m>
                <a:endParaRPr kumimoji="0" lang="en-US" sz="18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Sum over contributions from all the pieces, the total work</a:t>
                </a: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𝑊</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𝜃</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d>
                      <m:d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𝜃</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𝜃</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e>
                    </m:d>
                  </m:oMath>
                </a14:m>
                <a:endParaRPr kumimoji="0" lang="en-US" sz="18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A few notes: (a)  Applicable for constant torque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oMath>
                </a14:m>
                <a:r>
                  <a:rPr kumimoji="0" lang="en-US" sz="1800" dirty="0">
                    <a:solidFill>
                      <a:prstClr val="black"/>
                    </a:solidFill>
                    <a:ea typeface="Cambria Math" panose="02040503050406030204" pitchFamily="18" charset="0"/>
                    <a:cs typeface="Times New Roman" panose="02020603050405020304" pitchFamily="18" charset="0"/>
                  </a:rPr>
                  <a:t>.</a:t>
                </a: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	         (b)  Work has units N</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1800" dirty="0">
                    <a:solidFill>
                      <a:prstClr val="black"/>
                    </a:solidFill>
                    <a:ea typeface="Cambria Math" panose="02040503050406030204" pitchFamily="18" charset="0"/>
                    <a:cs typeface="Times New Roman" panose="02020603050405020304" pitchFamily="18" charset="0"/>
                  </a:rPr>
                  <a:t>m.</a:t>
                </a: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Power is the rate at which work is done:</a:t>
                </a: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𝑃</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𝑊</m:t>
                        </m:r>
                      </m:num>
                      <m:den>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den>
                    </m:f>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f>
                      <m:f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𝜃</m:t>
                        </m:r>
                      </m:num>
                      <m:den>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den>
                    </m:f>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𝜏𝜔</m:t>
                    </m:r>
                  </m:oMath>
                </a14:m>
                <a:endParaRPr kumimoji="0" lang="en-US" sz="18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srgbClr val="FF0000"/>
                    </a:solidFill>
                    <a:ea typeface="Cambria Math" panose="02040503050406030204" pitchFamily="18" charset="0"/>
                    <a:cs typeface="Times New Roman" panose="02020603050405020304" pitchFamily="18" charset="0"/>
                  </a:rPr>
                  <a:t>(Compare with linear motion in which case </a:t>
                </a:r>
                <a14:m>
                  <m:oMath xmlns:m="http://schemas.openxmlformats.org/officeDocument/2006/math">
                    <m:r>
                      <a:rPr kumimoji="0" lang="en-US"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𝑃</m:t>
                    </m:r>
                    <m:r>
                      <a:rPr kumimoji="0" lang="en-US"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𝐹𝑣</m:t>
                    </m:r>
                  </m:oMath>
                </a14:m>
                <a:r>
                  <a:rPr kumimoji="0" lang="en-US" sz="1800" dirty="0">
                    <a:solidFill>
                      <a:srgbClr val="FF0000"/>
                    </a:solidFill>
                    <a:ea typeface="Cambria Math" panose="02040503050406030204" pitchFamily="18" charset="0"/>
                    <a:cs typeface="Times New Roman" panose="02020603050405020304" pitchFamily="18" charset="0"/>
                  </a:rPr>
                  <a:t>)</a:t>
                </a:r>
              </a:p>
            </p:txBody>
          </p:sp>
        </mc:Choice>
        <mc:Fallback xmlns="">
          <p:sp>
            <p:nvSpPr>
              <p:cNvPr id="6" name="TextBox 5"/>
              <p:cNvSpPr txBox="1">
                <a:spLocks noRot="1" noChangeAspect="1" noMove="1" noResize="1" noEditPoints="1" noAdjustHandles="1" noChangeArrowheads="1" noChangeShapeType="1" noTextEdit="1"/>
              </p:cNvSpPr>
              <p:nvPr/>
            </p:nvSpPr>
            <p:spPr>
              <a:xfrm>
                <a:off x="165556" y="1519020"/>
                <a:ext cx="5422103" cy="4455835"/>
              </a:xfrm>
              <a:prstGeom prst="rect">
                <a:avLst/>
              </a:prstGeom>
              <a:blipFill>
                <a:blip r:embed="rId3"/>
                <a:stretch>
                  <a:fillRect l="-785" t="-546" b="-1091"/>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595234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0" y="0"/>
            <a:ext cx="9144000" cy="1371600"/>
          </a:xfrm>
        </p:spPr>
        <p:txBody>
          <a:bodyPr/>
          <a:lstStyle/>
          <a:p>
            <a:r>
              <a:rPr lang="en-US" altLang="en-US"/>
              <a:t>Work and power in rotational motion</a:t>
            </a:r>
          </a:p>
        </p:txBody>
      </p:sp>
      <p:pic>
        <p:nvPicPr>
          <p:cNvPr id="238595" name="Content Placeholder 4" descr="NEZ laser diodespecrtum0001.BMP"/>
          <p:cNvPicPr>
            <a:picLocks noGrp="1" noChangeAspect="1"/>
          </p:cNvPicPr>
          <p:nvPr>
            <p:ph sz="half" idx="2"/>
          </p:nvPr>
        </p:nvPicPr>
        <p:blipFill>
          <a:blip r:embed="rId2">
            <a:extLst>
              <a:ext uri="{28A0092B-C50C-407E-A947-70E740481C1C}">
                <a14:useLocalDpi xmlns:a14="http://schemas.microsoft.com/office/drawing/2010/main" val="0"/>
              </a:ext>
            </a:extLst>
          </a:blip>
          <a:srcRect l="7080" t="9155" r="7080" b="3867"/>
          <a:stretch>
            <a:fillRect/>
          </a:stretch>
        </p:blipFill>
        <p:spPr>
          <a:xfrm>
            <a:off x="381000" y="0"/>
            <a:ext cx="8305800" cy="6507163"/>
          </a:xfrm>
        </p:spPr>
      </p:pic>
      <p:pic>
        <p:nvPicPr>
          <p:cNvPr id="238596"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1447800" y="1524000"/>
            <a:ext cx="2381250" cy="4114800"/>
          </a:xfr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8397" y="1084010"/>
            <a:ext cx="2750243" cy="369332"/>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10.4	Angular Momentum </a:t>
            </a:r>
          </a:p>
        </p:txBody>
      </p:sp>
      <mc:AlternateContent xmlns:mc="http://schemas.openxmlformats.org/markup-compatibility/2006" xmlns:a14="http://schemas.microsoft.com/office/drawing/2010/main">
        <mc:Choice Requires="a14">
          <p:sp>
            <p:nvSpPr>
              <p:cNvPr id="6" name="TextBox 5"/>
              <p:cNvSpPr txBox="1"/>
              <p:nvPr/>
            </p:nvSpPr>
            <p:spPr>
              <a:xfrm>
                <a:off x="66907" y="1626331"/>
                <a:ext cx="6123413" cy="816442"/>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In Chapter 8 we defined the momentum of a particle as </a:t>
                </a:r>
                <a14:m>
                  <m:oMath xmlns:m="http://schemas.openxmlformats.org/officeDocument/2006/math">
                    <m:acc>
                      <m:accPr>
                        <m:chr m:val="⃑"/>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acc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𝑝</m:t>
                        </m:r>
                      </m:e>
                    </m:acc>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acc>
                      <m:accPr>
                        <m:chr m:val="⃑"/>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acc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acc>
                  </m:oMath>
                </a14:m>
                <a:r>
                  <a:rPr kumimoji="0" lang="en-US" sz="1800" dirty="0">
                    <a:solidFill>
                      <a:prstClr val="black"/>
                    </a:solidFill>
                    <a:ea typeface="Cambria Math" panose="02040503050406030204" pitchFamily="18" charset="0"/>
                    <a:cs typeface="Times New Roman" panose="02020603050405020304" pitchFamily="18" charset="0"/>
                  </a:rPr>
                  <a:t>, </a:t>
                </a: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we could state Newton’s Second Law as </a:t>
                </a:r>
                <a14:m>
                  <m:oMath xmlns:m="http://schemas.openxmlformats.org/officeDocument/2006/math">
                    <m:acc>
                      <m:accPr>
                        <m:chr m:val="⃑"/>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acc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acc>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limLow>
                      <m:limLowPr>
                        <m:ctrlPr>
                          <a:rPr kumimoji="0" lang="en-US" sz="1800" i="1">
                            <a:solidFill>
                              <a:prstClr val="black"/>
                            </a:solidFill>
                            <a:latin typeface="Cambria Math" panose="02040503050406030204" pitchFamily="18" charset="0"/>
                            <a:ea typeface="+mn-ea"/>
                          </a:rPr>
                        </m:ctrlPr>
                      </m:limLowPr>
                      <m:e>
                        <m:r>
                          <m:rPr>
                            <m:sty m:val="p"/>
                          </m:rPr>
                          <a:rPr kumimoji="0" lang="en-US" sz="1800">
                            <a:solidFill>
                              <a:prstClr val="black"/>
                            </a:solidFill>
                            <a:latin typeface="Cambria Math" panose="02040503050406030204" pitchFamily="18" charset="0"/>
                            <a:ea typeface="+mn-ea"/>
                          </a:rPr>
                          <m:t>lim</m:t>
                        </m:r>
                      </m:e>
                      <m:lim>
                        <m:r>
                          <a:rPr kumimoji="0" lang="en-US" sz="1800" i="1">
                            <a:solidFill>
                              <a:prstClr val="black"/>
                            </a:solidFill>
                            <a:latin typeface="Cambria Math" panose="02040503050406030204" pitchFamily="18" charset="0"/>
                            <a:ea typeface="Cambria Math" panose="02040503050406030204" pitchFamily="18" charset="0"/>
                          </a:rPr>
                          <m:t>∆</m:t>
                        </m:r>
                        <m:r>
                          <a:rPr kumimoji="0" lang="en-US" sz="1800" i="1">
                            <a:solidFill>
                              <a:prstClr val="black"/>
                            </a:solidFill>
                            <a:latin typeface="Cambria Math" panose="02040503050406030204" pitchFamily="18" charset="0"/>
                            <a:ea typeface="Cambria Math" panose="02040503050406030204" pitchFamily="18" charset="0"/>
                          </a:rPr>
                          <m:t>𝑡</m:t>
                        </m:r>
                        <m:r>
                          <a:rPr kumimoji="0" lang="en-US" sz="1800" i="1">
                            <a:solidFill>
                              <a:prstClr val="black"/>
                            </a:solidFill>
                            <a:latin typeface="Cambria Math" panose="02040503050406030204" pitchFamily="18" charset="0"/>
                            <a:ea typeface="Cambria Math" panose="02040503050406030204" pitchFamily="18" charset="0"/>
                          </a:rPr>
                          <m:t>→0</m:t>
                        </m:r>
                      </m:lim>
                    </m:limLow>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acc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𝑝</m:t>
                            </m:r>
                          </m:e>
                        </m:acc>
                      </m:num>
                      <m:den>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den>
                    </m:f>
                  </m:oMath>
                </a14:m>
                <a:r>
                  <a:rPr kumimoji="0" lang="en-US" sz="1800" dirty="0">
                    <a:solidFill>
                      <a:prstClr val="black"/>
                    </a:solidFill>
                    <a:ea typeface="Cambria Math" panose="02040503050406030204" pitchFamily="18" charset="0"/>
                    <a:cs typeface="Times New Roman" panose="02020603050405020304" pitchFamily="18" charset="0"/>
                  </a:rPr>
                  <a:t>.</a:t>
                </a:r>
              </a:p>
            </p:txBody>
          </p:sp>
        </mc:Choice>
        <mc:Fallback xmlns="">
          <p:sp>
            <p:nvSpPr>
              <p:cNvPr id="6" name="TextBox 5"/>
              <p:cNvSpPr txBox="1">
                <a:spLocks noRot="1" noChangeAspect="1" noMove="1" noResize="1" noEditPoints="1" noAdjustHandles="1" noChangeArrowheads="1" noChangeShapeType="1" noTextEdit="1"/>
              </p:cNvSpPr>
              <p:nvPr/>
            </p:nvSpPr>
            <p:spPr>
              <a:xfrm>
                <a:off x="66907" y="1626331"/>
                <a:ext cx="6123413" cy="816442"/>
              </a:xfrm>
              <a:prstGeom prst="rect">
                <a:avLst/>
              </a:prstGeom>
              <a:blipFill>
                <a:blip r:embed="rId3"/>
                <a:stretch>
                  <a:fillRect l="-795" t="-3676" r="-2386"/>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6907" y="2569192"/>
                <a:ext cx="6117839" cy="1292662"/>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Here we define the angular momentum of a rigid body:</a:t>
                </a: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𝐿</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𝐼</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oMath>
                  </m:oMathPara>
                </a14:m>
                <a:endParaRPr kumimoji="0" lang="en-US" sz="18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Notes: It is also a vector, same as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oMath>
                </a14:m>
                <a:r>
                  <a:rPr kumimoji="0" lang="en-US" sz="1800" dirty="0">
                    <a:solidFill>
                      <a:prstClr val="black"/>
                    </a:solidFill>
                    <a:ea typeface="Cambria Math" panose="02040503050406030204" pitchFamily="18" charset="0"/>
                    <a:cs typeface="Times New Roman" panose="02020603050405020304" pitchFamily="18" charset="0"/>
                  </a:rPr>
                  <a:t>. </a:t>
                </a: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Units: kg</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1800" dirty="0">
                    <a:solidFill>
                      <a:prstClr val="black"/>
                    </a:solidFill>
                    <a:ea typeface="Cambria Math" panose="02040503050406030204" pitchFamily="18" charset="0"/>
                    <a:cs typeface="Times New Roman" panose="02020603050405020304" pitchFamily="18" charset="0"/>
                  </a:rPr>
                  <a:t>m</a:t>
                </a:r>
                <a:r>
                  <a:rPr kumimoji="0" lang="en-US" sz="1800" baseline="30000" dirty="0">
                    <a:solidFill>
                      <a:prstClr val="black"/>
                    </a:solidFill>
                    <a:ea typeface="Cambria Math" panose="02040503050406030204" pitchFamily="18" charset="0"/>
                    <a:cs typeface="Times New Roman" panose="02020603050405020304" pitchFamily="18" charset="0"/>
                  </a:rPr>
                  <a:t>2</a:t>
                </a:r>
                <a:r>
                  <a:rPr kumimoji="0" lang="en-US" sz="1800" dirty="0">
                    <a:solidFill>
                      <a:prstClr val="black"/>
                    </a:solidFill>
                    <a:ea typeface="Cambria Math" panose="02040503050406030204" pitchFamily="18" charset="0"/>
                    <a:cs typeface="Times New Roman" panose="02020603050405020304" pitchFamily="18" charset="0"/>
                  </a:rPr>
                  <a:t>/s</a:t>
                </a:r>
              </a:p>
            </p:txBody>
          </p:sp>
        </mc:Choice>
        <mc:Fallback xmlns="">
          <p:sp>
            <p:nvSpPr>
              <p:cNvPr id="8" name="TextBox 7"/>
              <p:cNvSpPr txBox="1">
                <a:spLocks noRot="1" noChangeAspect="1" noMove="1" noResize="1" noEditPoints="1" noAdjustHandles="1" noChangeArrowheads="1" noChangeShapeType="1" noTextEdit="1"/>
              </p:cNvSpPr>
              <p:nvPr/>
            </p:nvSpPr>
            <p:spPr>
              <a:xfrm>
                <a:off x="66907" y="2569192"/>
                <a:ext cx="6117839" cy="1292662"/>
              </a:xfrm>
              <a:prstGeom prst="rect">
                <a:avLst/>
              </a:prstGeom>
              <a:blipFill>
                <a:blip r:embed="rId4"/>
                <a:stretch>
                  <a:fillRect l="-795" t="-1860" b="-5581"/>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2481" y="3970725"/>
                <a:ext cx="6117839" cy="1846659"/>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Angular momentum of a point particle:</a:t>
                </a: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latin typeface="Calibri" panose="020F0502020204030204"/>
                    <a:ea typeface="Cambria Math" panose="02040503050406030204" pitchFamily="18" charset="0"/>
                    <a:cs typeface="Times New Roman" panose="02020603050405020304" pitchFamily="18" charset="0"/>
                  </a:rPr>
                  <a:t>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𝐿</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𝑚𝑣𝑙</m:t>
                    </m:r>
                  </m:oMath>
                </a14:m>
                <a:r>
                  <a:rPr kumimoji="0" lang="en-US" sz="1800" dirty="0">
                    <a:solidFill>
                      <a:prstClr val="black"/>
                    </a:solidFill>
                    <a:ea typeface="Cambria Math" panose="02040503050406030204" pitchFamily="18" charset="0"/>
                    <a:cs typeface="Times New Roman" panose="02020603050405020304" pitchFamily="18" charset="0"/>
                  </a:rPr>
                  <a:t>		 (kg</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1800" dirty="0">
                    <a:solidFill>
                      <a:prstClr val="black"/>
                    </a:solidFill>
                    <a:ea typeface="Cambria Math" panose="02040503050406030204" pitchFamily="18" charset="0"/>
                    <a:cs typeface="Times New Roman" panose="02020603050405020304" pitchFamily="18" charset="0"/>
                  </a:rPr>
                  <a:t>m</a:t>
                </a:r>
                <a:r>
                  <a:rPr kumimoji="0" lang="en-US" sz="1800" baseline="30000" dirty="0">
                    <a:solidFill>
                      <a:prstClr val="black"/>
                    </a:solidFill>
                    <a:ea typeface="Cambria Math" panose="02040503050406030204" pitchFamily="18" charset="0"/>
                    <a:cs typeface="Times New Roman" panose="02020603050405020304" pitchFamily="18" charset="0"/>
                  </a:rPr>
                  <a:t>2</a:t>
                </a:r>
                <a:r>
                  <a:rPr kumimoji="0" lang="en-US" sz="1800" dirty="0">
                    <a:solidFill>
                      <a:prstClr val="black"/>
                    </a:solidFill>
                    <a:ea typeface="Cambria Math" panose="02040503050406030204" pitchFamily="18" charset="0"/>
                    <a:cs typeface="Times New Roman" panose="02020603050405020304" pitchFamily="18" charset="0"/>
                  </a:rPr>
                  <a:t>/s)</a:t>
                </a: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Notes: (a)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𝑙</m:t>
                    </m:r>
                  </m:oMath>
                </a14:m>
                <a:r>
                  <a:rPr kumimoji="0" lang="en-US" sz="1800" dirty="0">
                    <a:solidFill>
                      <a:prstClr val="black"/>
                    </a:solidFill>
                    <a:ea typeface="Cambria Math" panose="02040503050406030204" pitchFamily="18" charset="0"/>
                    <a:cs typeface="Times New Roman" panose="02020603050405020304" pitchFamily="18" charset="0"/>
                  </a:rPr>
                  <a:t> is effective the “moment arm”</a:t>
                </a: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            (b) a particle moving along a straight line can still have   </a:t>
                </a: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                  an angular momentum about a pivot or rotational axis  </a:t>
                </a:r>
              </a:p>
            </p:txBody>
          </p:sp>
        </mc:Choice>
        <mc:Fallback xmlns="">
          <p:sp>
            <p:nvSpPr>
              <p:cNvPr id="10" name="TextBox 9"/>
              <p:cNvSpPr txBox="1">
                <a:spLocks noRot="1" noChangeAspect="1" noMove="1" noResize="1" noEditPoints="1" noAdjustHandles="1" noChangeArrowheads="1" noChangeShapeType="1" noTextEdit="1"/>
              </p:cNvSpPr>
              <p:nvPr/>
            </p:nvSpPr>
            <p:spPr>
              <a:xfrm>
                <a:off x="72481" y="3970725"/>
                <a:ext cx="6117839" cy="1846659"/>
              </a:xfrm>
              <a:prstGeom prst="rect">
                <a:avLst/>
              </a:prstGeom>
              <a:blipFill>
                <a:blip r:embed="rId5"/>
                <a:stretch>
                  <a:fillRect l="-796" t="-1311" r="-398" b="-3934"/>
                </a:stretch>
              </a:blipFill>
              <a:ln>
                <a:solidFill>
                  <a:schemeClr val="tx1"/>
                </a:solidFill>
              </a:ln>
            </p:spPr>
            <p:txBody>
              <a:bodyPr/>
              <a:lstStyle/>
              <a:p>
                <a:r>
                  <a:rPr lang="en-US">
                    <a:noFill/>
                  </a:rPr>
                  <a:t> </a:t>
                </a:r>
              </a:p>
            </p:txBody>
          </p:sp>
        </mc:Fallback>
      </mc:AlternateContent>
      <p:grpSp>
        <p:nvGrpSpPr>
          <p:cNvPr id="3" name="Group 2"/>
          <p:cNvGrpSpPr/>
          <p:nvPr/>
        </p:nvGrpSpPr>
        <p:grpSpPr>
          <a:xfrm>
            <a:off x="6331106" y="2399665"/>
            <a:ext cx="2755131" cy="3142120"/>
            <a:chOff x="8391293" y="547311"/>
            <a:chExt cx="3673508" cy="4189493"/>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1293" y="547311"/>
              <a:ext cx="3673508" cy="4189493"/>
            </a:xfrm>
            <a:prstGeom prst="rect">
              <a:avLst/>
            </a:prstGeom>
          </p:spPr>
        </p:pic>
        <p:sp>
          <p:nvSpPr>
            <p:cNvPr id="2" name="Rectangle 1"/>
            <p:cNvSpPr/>
            <p:nvPr/>
          </p:nvSpPr>
          <p:spPr>
            <a:xfrm>
              <a:off x="8391293" y="4583151"/>
              <a:ext cx="719253" cy="153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grpSp>
    </p:spTree>
    <p:extLst>
      <p:ext uri="{BB962C8B-B14F-4D97-AF65-F5344CB8AC3E}">
        <p14:creationId xmlns:p14="http://schemas.microsoft.com/office/powerpoint/2010/main" val="1259360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0" y="228600"/>
            <a:ext cx="6172200" cy="1143000"/>
          </a:xfrm>
        </p:spPr>
        <p:txBody>
          <a:bodyPr/>
          <a:lstStyle/>
          <a:p>
            <a:pPr eaLnBrk="1" hangingPunct="1"/>
            <a:r>
              <a:rPr lang="en-US" altLang="en-US">
                <a:solidFill>
                  <a:srgbClr val="FF0000"/>
                </a:solidFill>
              </a:rPr>
              <a:t>Angular momentum</a:t>
            </a:r>
            <a:endParaRPr lang="en-US" altLang="en-US"/>
          </a:p>
        </p:txBody>
      </p:sp>
      <p:graphicFrame>
        <p:nvGraphicFramePr>
          <p:cNvPr id="241667" name="Object 3"/>
          <p:cNvGraphicFramePr>
            <a:graphicFrameLocks noChangeAspect="1"/>
          </p:cNvGraphicFramePr>
          <p:nvPr/>
        </p:nvGraphicFramePr>
        <p:xfrm>
          <a:off x="5562600" y="228600"/>
          <a:ext cx="2514600" cy="1089025"/>
        </p:xfrm>
        <a:graphic>
          <a:graphicData uri="http://schemas.openxmlformats.org/presentationml/2006/ole">
            <mc:AlternateContent xmlns:mc="http://schemas.openxmlformats.org/markup-compatibility/2006">
              <mc:Choice xmlns:v="urn:schemas-microsoft-com:vml" Requires="v">
                <p:oleObj name="Equation" r:id="rId2" imgW="525874" imgH="190425" progId="Equation.3">
                  <p:embed/>
                </p:oleObj>
              </mc:Choice>
              <mc:Fallback>
                <p:oleObj name="Equation" r:id="rId2" imgW="525874" imgH="190425" progId="Equation.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28600"/>
                        <a:ext cx="2514600" cy="108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41668" name="Picture 4" descr="Figure10_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447800"/>
            <a:ext cx="7086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9" name="Rectangle 5" descr="Green marble"/>
          <p:cNvSpPr>
            <a:spLocks noChangeArrowheads="1"/>
          </p:cNvSpPr>
          <p:nvPr/>
        </p:nvSpPr>
        <p:spPr bwMode="auto">
          <a:xfrm>
            <a:off x="684213" y="1139825"/>
            <a:ext cx="7769225" cy="8255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endParaRPr lang="en-US" altLang="en-US"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09-Figure09_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421" y="3516765"/>
            <a:ext cx="2652712"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TextBox 1"/>
              <p:cNvSpPr txBox="1">
                <a:spLocks noChangeArrowheads="1"/>
              </p:cNvSpPr>
              <p:nvPr/>
            </p:nvSpPr>
            <p:spPr bwMode="auto">
              <a:xfrm>
                <a:off x="1801777" y="710105"/>
                <a:ext cx="5761898" cy="333873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990099"/>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hlink"/>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sng"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Angular acceleration </a:t>
                </a:r>
                <a14:m>
                  <m:oMath xmlns:m="http://schemas.openxmlformats.org/officeDocument/2006/math">
                    <m:acc>
                      <m:accPr>
                        <m:chr m:val="⃗"/>
                        <m:ctrlPr>
                          <a:rPr kumimoji="0" lang="en-US" altLang="en-US" sz="2000" b="1" i="1" u="sng" strike="noStrike" kern="1200" cap="none" spc="0" normalizeH="0" baseline="0" noProof="0" dirty="0">
                            <a:ln>
                              <a:noFill/>
                            </a:ln>
                            <a:solidFill>
                              <a:srgbClr val="000000"/>
                            </a:solidFill>
                            <a:effectLst/>
                            <a:uLnTx/>
                            <a:uFillTx/>
                            <a:latin typeface="Cambria Math" panose="02040503050406030204" pitchFamily="18" charset="0"/>
                            <a:cs typeface="+mn-cs"/>
                          </a:rPr>
                        </m:ctrlPr>
                      </m:accPr>
                      <m:e>
                        <m:r>
                          <a:rPr kumimoji="0" lang="en-US" altLang="en-US" sz="2000" b="1" i="1" u="sng"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e>
                    </m:acc>
                  </m:oMath>
                </a14:m>
                <a:endParaRPr kumimoji="0" lang="en-US" altLang="en-US" sz="2000" b="1" i="0" u="sng"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e>
                        <m:sub>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𝒂𝒗</m:t>
                          </m:r>
                        </m:sub>
                      </m:sSub>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sSub>
                            <m:sSub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𝒘</m:t>
                              </m:r>
                            </m:e>
                            <m:sub>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𝟐</m:t>
                              </m:r>
                            </m:sub>
                          </m:sSub>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𝒘</m:t>
                              </m:r>
                            </m:e>
                            <m:sub>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𝟏</m:t>
                              </m:r>
                            </m:sub>
                          </m:sSub>
                        </m:num>
                        <m:den>
                          <m:sSub>
                            <m:sSub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𝒕</m:t>
                              </m:r>
                            </m:e>
                            <m:sub>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𝟐</m:t>
                              </m:r>
                            </m:sub>
                          </m:sSub>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𝒕</m:t>
                              </m:r>
                            </m:e>
                            <m:sub>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𝟏</m:t>
                              </m:r>
                            </m:sub>
                          </m:sSub>
                        </m:den>
                      </m:f>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𝒘</m:t>
                          </m:r>
                        </m:num>
                        <m:den>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𝒕</m:t>
                          </m:r>
                        </m:den>
                      </m:f>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   </m:t>
                      </m:r>
                      <m:d>
                        <m:dPr>
                          <m:begChr m:val="["/>
                          <m:endChr m:val="]"/>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dPr>
                        <m:e>
                          <m:f>
                            <m:f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𝒓𝒂𝒅</m:t>
                              </m:r>
                            </m:num>
                            <m:den>
                              <m:sSup>
                                <m:sSup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pPr>
                                <m:e>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𝒔</m:t>
                                  </m:r>
                                </m:e>
                                <m:sup>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𝟐</m:t>
                                  </m:r>
                                </m:sup>
                              </m:sSup>
                            </m:den>
                          </m:f>
                        </m:e>
                      </m:d>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   →</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m:t>
                      </m:r>
                      <m:func>
                        <m:func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funcPr>
                        <m:fName>
                          <m:limLow>
                            <m:limLow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limLowPr>
                            <m:e>
                              <m:r>
                                <m:rPr>
                                  <m:sty m:val="p"/>
                                </m:rPr>
                                <a:rPr kumimoji="0" lang="en-US" altLang="en-US" sz="1600" b="0" i="0" u="none" strike="noStrike" kern="1200" cap="none" spc="0" normalizeH="0" baseline="0" noProof="0">
                                  <a:ln>
                                    <a:noFill/>
                                  </a:ln>
                                  <a:solidFill>
                                    <a:srgbClr val="000000"/>
                                  </a:solidFill>
                                  <a:effectLst/>
                                  <a:uLnTx/>
                                  <a:uFillTx/>
                                  <a:latin typeface="Cambria Math" panose="02040503050406030204" pitchFamily="18" charset="0"/>
                                  <a:cs typeface="+mn-cs"/>
                                </a:rPr>
                                <m:t>lim</m:t>
                              </m:r>
                            </m:e>
                            <m:lim>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𝒕</m:t>
                              </m:r>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𝟎</m:t>
                              </m:r>
                            </m:lim>
                          </m:limLow>
                        </m:fName>
                        <m:e>
                          <m:f>
                            <m:f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𝒘</m:t>
                              </m:r>
                            </m:num>
                            <m:den>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𝒕</m:t>
                              </m:r>
                            </m:den>
                          </m:f>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   </m:t>
                          </m:r>
                          <m:d>
                            <m:dPr>
                              <m:begChr m:val="["/>
                              <m:endChr m:val="]"/>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dPr>
                            <m:e>
                              <m:f>
                                <m:f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𝒓𝒂𝒅</m:t>
                                  </m:r>
                                </m:num>
                                <m:den>
                                  <m:sSup>
                                    <m:sSup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sSupPr>
                                    <m:e>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𝒔</m:t>
                                      </m:r>
                                    </m:e>
                                    <m:sup>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𝟐</m:t>
                                      </m:r>
                                    </m:sup>
                                  </m:sSup>
                                </m:den>
                              </m:f>
                            </m:e>
                          </m:d>
                        </m:e>
                      </m:func>
                    </m:oMath>
                  </m:oMathPara>
                </a14:m>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sng"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Relationship between linear and angular quantities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Cambria Math" panose="02040503050406030204" pitchFamily="18" charset="0"/>
                    <a:cs typeface="+mn-cs"/>
                  </a:rPr>
                  <a:t>		</a:t>
                </a:r>
                <a14:m>
                  <m:oMath xmlns:m="http://schemas.openxmlformats.org/officeDocument/2006/math">
                    <m:r>
                      <a:rPr kumimoji="0" lang="en-US" altLang="en-US" sz="16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𝐬</m:t>
                    </m:r>
                    <m:r>
                      <a:rPr kumimoji="0" lang="en-US" altLang="en-US" sz="16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𝜽</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𝒓</m:t>
                    </m:r>
                  </m:oMath>
                </a14:m>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 </a:t>
                </a: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sym typeface="Wingdings" panose="05000000000000000000" pitchFamily="2" charset="2"/>
                  </a:rPr>
                  <a:t> </a:t>
                </a:r>
                <a14:m>
                  <m:oMath xmlns:m="http://schemas.openxmlformats.org/officeDocument/2006/math">
                    <m:sSub>
                      <m:sSub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𝒗</m:t>
                        </m:r>
                      </m:e>
                      <m:sub>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𝒂𝒗</m:t>
                        </m:r>
                      </m:sub>
                    </m:sSub>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f>
                      <m:f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𝒔</m:t>
                        </m:r>
                      </m:num>
                      <m:den>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𝒓</m:t>
                        </m:r>
                      </m:den>
                    </m:f>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𝒓</m:t>
                    </m:r>
                    <m:f>
                      <m:f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𝜽</m:t>
                        </m:r>
                      </m:num>
                      <m:den>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𝒕</m:t>
                        </m:r>
                      </m:den>
                    </m:f>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𝒓</m:t>
                    </m:r>
                    <m:sSub>
                      <m:sSubPr>
                        <m:ctrlP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𝒘</m:t>
                        </m:r>
                      </m:e>
                      <m:sub>
                        <m:r>
                          <a:rPr kumimoji="0" lang="en-US" altLang="en-US" sz="1600" b="1" i="1" u="none" strike="noStrike" kern="1200" cap="none" spc="0" normalizeH="0" baseline="0" noProof="0">
                            <a:ln>
                              <a:noFill/>
                            </a:ln>
                            <a:solidFill>
                              <a:srgbClr val="000000"/>
                            </a:solidFill>
                            <a:effectLst/>
                            <a:uLnTx/>
                            <a:uFillTx/>
                            <a:latin typeface="Cambria Math" panose="02040503050406030204" pitchFamily="18" charset="0"/>
                            <a:cs typeface="+mn-cs"/>
                          </a:rPr>
                          <m:t>𝒂𝒗</m:t>
                        </m:r>
                      </m:sub>
                    </m:sSub>
                  </m:oMath>
                </a14:m>
                <a:endPar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14:m>
                  <m:oMath xmlns:m="http://schemas.openxmlformats.org/officeDocument/2006/math">
                    <m:r>
                      <a:rPr kumimoji="0" lang="en-US" altLang="en-US" sz="1600" b="1"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𝒕</m:t>
                    </m:r>
                    <m:r>
                      <a:rPr kumimoji="0" lang="en-US" altLang="en-US" sz="1600" b="1"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𝟎</m:t>
                    </m:r>
                    <m:r>
                      <a:rPr kumimoji="0" lang="en-US" altLang="en-US" sz="1600" b="1"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altLang="en-US" sz="1600" b="1"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𝒈𝒊𝒗𝒆𝒔</m:t>
                    </m:r>
                    <m:r>
                      <a:rPr kumimoji="0" lang="en-US" altLang="en-US" sz="1600" b="1"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altLang="en-US" sz="1600" b="1"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t>𝒗</m:t>
                    </m:r>
                    <m:r>
                      <a:rPr kumimoji="0" lang="en-US" altLang="en-US" sz="1600" b="1"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mn-cs"/>
                      </a:rPr>
                      <m:t>𝒓𝒘</m:t>
                    </m:r>
                  </m:oMath>
                </a14:m>
                <a:endParaRPr kumimoji="0" lang="en-US"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mc:Choice>
        <mc:Fallback xmlns="">
          <p:sp>
            <p:nvSpPr>
              <p:cNvPr id="4" name="TextBox 1"/>
              <p:cNvSpPr txBox="1">
                <a:spLocks noRot="1" noChangeAspect="1" noMove="1" noResize="1" noEditPoints="1" noAdjustHandles="1" noChangeArrowheads="1" noChangeShapeType="1" noTextEdit="1"/>
              </p:cNvSpPr>
              <p:nvPr/>
            </p:nvSpPr>
            <p:spPr bwMode="auto">
              <a:xfrm>
                <a:off x="1801777" y="710105"/>
                <a:ext cx="5761898" cy="3338735"/>
              </a:xfrm>
              <a:prstGeom prst="rect">
                <a:avLst/>
              </a:prstGeom>
              <a:blipFill>
                <a:blip r:embed="rId3"/>
                <a:stretch>
                  <a:fillRect l="-1164" t="-730" r="-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0_17_Figure.jpg"/>
          <p:cNvPicPr>
            <a:picLocks noChangeAspect="1"/>
          </p:cNvPicPr>
          <p:nvPr/>
        </p:nvPicPr>
        <p:blipFill rotWithShape="1">
          <a:blip r:embed="rId2" cstate="print">
            <a:extLst>
              <a:ext uri="{28A0092B-C50C-407E-A947-70E740481C1C}">
                <a14:useLocalDpi xmlns:a14="http://schemas.microsoft.com/office/drawing/2010/main" val="0"/>
              </a:ext>
            </a:extLst>
          </a:blip>
          <a:srcRect b="8144"/>
          <a:stretch/>
        </p:blipFill>
        <p:spPr>
          <a:xfrm>
            <a:off x="4817326" y="2699171"/>
            <a:ext cx="4134371" cy="909723"/>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75271" y="965975"/>
                <a:ext cx="9019943" cy="4708981"/>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Example 10.7: A kinetic sculpture</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Given:	Two small metal sphere of masses </a:t>
                </a:r>
                <a:r>
                  <a:rPr kumimoji="0" lang="en-US" sz="1800" i="1" dirty="0">
                    <a:solidFill>
                      <a:prstClr val="black"/>
                    </a:solidFill>
                    <a:ea typeface="+mn-ea"/>
                    <a:cs typeface="Times New Roman" panose="02020603050405020304" pitchFamily="18" charset="0"/>
                  </a:rPr>
                  <a:t>m</a:t>
                </a:r>
                <a:r>
                  <a:rPr kumimoji="0" lang="en-US" sz="1800" baseline="-25000" dirty="0">
                    <a:solidFill>
                      <a:prstClr val="black"/>
                    </a:solidFill>
                    <a:ea typeface="+mn-ea"/>
                    <a:cs typeface="Times New Roman" panose="02020603050405020304" pitchFamily="18" charset="0"/>
                  </a:rPr>
                  <a:t>1</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m</a:t>
                </a:r>
                <a:r>
                  <a:rPr kumimoji="0" lang="en-US" sz="1800" baseline="-25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 2.0 kg</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Uniform metal rod of mass </a:t>
                </a:r>
                <a:r>
                  <a:rPr kumimoji="0" lang="en-US" sz="1800" i="1" dirty="0">
                    <a:solidFill>
                      <a:prstClr val="black"/>
                    </a:solidFill>
                    <a:ea typeface="+mn-ea"/>
                    <a:cs typeface="Times New Roman" panose="02020603050405020304" pitchFamily="18" charset="0"/>
                  </a:rPr>
                  <a:t>M</a:t>
                </a:r>
                <a:r>
                  <a:rPr kumimoji="0" lang="en-US" sz="1800" dirty="0">
                    <a:solidFill>
                      <a:prstClr val="black"/>
                    </a:solidFill>
                    <a:ea typeface="+mn-ea"/>
                    <a:cs typeface="Times New Roman" panose="02020603050405020304" pitchFamily="18" charset="0"/>
                  </a:rPr>
                  <a:t> = 3.0 kg and length </a:t>
                </a:r>
                <a:r>
                  <a:rPr kumimoji="0" lang="en-US" sz="1800" i="1" dirty="0">
                    <a:solidFill>
                      <a:prstClr val="black"/>
                    </a:solidFill>
                    <a:ea typeface="+mn-ea"/>
                    <a:cs typeface="Times New Roman" panose="02020603050405020304" pitchFamily="18" charset="0"/>
                  </a:rPr>
                  <a:t>s</a:t>
                </a:r>
                <a:r>
                  <a:rPr kumimoji="0" lang="en-US" sz="1800" dirty="0">
                    <a:solidFill>
                      <a:prstClr val="black"/>
                    </a:solidFill>
                    <a:ea typeface="+mn-ea"/>
                    <a:cs typeface="Times New Roman" panose="02020603050405020304" pitchFamily="18" charset="0"/>
                  </a:rPr>
                  <a:t> = 4.0 m</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Angular velocity 3.0 rev/minutes about a vertical axis through the middle</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Find:	Angular momentum and Kinetic energy</a:t>
                </a:r>
              </a:p>
              <a:p>
                <a:pPr defTabSz="685800" eaLnBrk="1" fontAlgn="auto" hangingPunct="1">
                  <a:spcBef>
                    <a:spcPts val="0"/>
                  </a:spcBef>
                  <a:spcAft>
                    <a:spcPts val="0"/>
                  </a:spcAft>
                </a:pPr>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Solution:</a:t>
                </a:r>
              </a:p>
              <a:p>
                <a:pPr defTabSz="685800" eaLnBrk="1" fontAlgn="auto" hangingPunct="1">
                  <a:spcBef>
                    <a:spcPts val="0"/>
                  </a:spcBef>
                  <a:spcAft>
                    <a:spcPts val="0"/>
                  </a:spcAft>
                </a:pPr>
                <a:endParaRPr kumimoji="0" lang="en-US" sz="1800" dirty="0">
                  <a:solidFill>
                    <a:prstClr val="black"/>
                  </a:solidFill>
                  <a:ea typeface="+mn-ea"/>
                  <a:cs typeface="Times New Roman" panose="02020603050405020304" pitchFamily="18" charset="0"/>
                </a:endParaRPr>
              </a:p>
              <a:p>
                <a:pPr marL="342900" indent="-342900" defTabSz="685800" eaLnBrk="1" fontAlgn="auto" hangingPunct="1">
                  <a:spcBef>
                    <a:spcPts val="0"/>
                  </a:spcBef>
                  <a:spcAft>
                    <a:spcPts val="0"/>
                  </a:spcAft>
                  <a:buFontTx/>
                  <a:buAutoNum type="alphaLcParenBoth"/>
                </a:pPr>
                <a:r>
                  <a:rPr kumimoji="0" lang="en-US" sz="1800" dirty="0">
                    <a:solidFill>
                      <a:prstClr val="black"/>
                    </a:solidFill>
                    <a:ea typeface="+mn-ea"/>
                    <a:cs typeface="Times New Roman" panose="02020603050405020304" pitchFamily="18" charset="0"/>
                  </a:rPr>
                  <a:t>Angular momentum</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Total moment of inertia	</a:t>
                </a:r>
                <a:r>
                  <a:rPr kumimoji="0" lang="en-US" sz="1800" i="1" dirty="0" err="1">
                    <a:solidFill>
                      <a:prstClr val="black"/>
                    </a:solidFill>
                    <a:ea typeface="+mn-ea"/>
                    <a:cs typeface="Times New Roman" panose="02020603050405020304" pitchFamily="18" charset="0"/>
                  </a:rPr>
                  <a:t>I</a:t>
                </a:r>
                <a:r>
                  <a:rPr kumimoji="0" lang="en-US" sz="1800" baseline="-25000" dirty="0" err="1">
                    <a:solidFill>
                      <a:prstClr val="black"/>
                    </a:solidFill>
                    <a:ea typeface="+mn-ea"/>
                    <a:cs typeface="Times New Roman" panose="02020603050405020304" pitchFamily="18" charset="0"/>
                  </a:rPr>
                  <a:t>total</a:t>
                </a:r>
                <a:r>
                  <a:rPr kumimoji="0" lang="en-US" sz="1800" dirty="0">
                    <a:solidFill>
                      <a:prstClr val="black"/>
                    </a:solidFill>
                    <a:ea typeface="+mn-ea"/>
                    <a:cs typeface="Times New Roman" panose="02020603050405020304" pitchFamily="18" charset="0"/>
                  </a:rPr>
                  <a:t> = </a:t>
                </a:r>
                <a:r>
                  <a:rPr kumimoji="0" lang="en-US" sz="1800" i="1" dirty="0" err="1">
                    <a:solidFill>
                      <a:prstClr val="black"/>
                    </a:solidFill>
                    <a:ea typeface="+mn-ea"/>
                    <a:cs typeface="Times New Roman" panose="02020603050405020304" pitchFamily="18" charset="0"/>
                  </a:rPr>
                  <a:t>I</a:t>
                </a:r>
                <a:r>
                  <a:rPr kumimoji="0" lang="en-US" sz="1800" baseline="-25000" dirty="0" err="1">
                    <a:solidFill>
                      <a:prstClr val="black"/>
                    </a:solidFill>
                    <a:ea typeface="+mn-ea"/>
                    <a:cs typeface="Times New Roman" panose="02020603050405020304" pitchFamily="18" charset="0"/>
                  </a:rPr>
                  <a:t>sphere</a:t>
                </a:r>
                <a:r>
                  <a:rPr kumimoji="0" lang="en-US" sz="1800" baseline="-25000" dirty="0">
                    <a:solidFill>
                      <a:prstClr val="black"/>
                    </a:solidFill>
                    <a:ea typeface="+mn-ea"/>
                    <a:cs typeface="Times New Roman" panose="02020603050405020304" pitchFamily="18" charset="0"/>
                  </a:rPr>
                  <a:t> 1</a:t>
                </a:r>
                <a:r>
                  <a:rPr kumimoji="0" lang="en-US" sz="1800" dirty="0">
                    <a:solidFill>
                      <a:prstClr val="black"/>
                    </a:solidFill>
                    <a:ea typeface="+mn-ea"/>
                    <a:cs typeface="Times New Roman" panose="02020603050405020304" pitchFamily="18" charset="0"/>
                  </a:rPr>
                  <a:t> + </a:t>
                </a:r>
                <a:r>
                  <a:rPr kumimoji="0" lang="en-US" sz="1800" i="1" dirty="0" err="1">
                    <a:solidFill>
                      <a:prstClr val="black"/>
                    </a:solidFill>
                    <a:ea typeface="+mn-ea"/>
                    <a:cs typeface="Times New Roman" panose="02020603050405020304" pitchFamily="18" charset="0"/>
                  </a:rPr>
                  <a:t>I</a:t>
                </a:r>
                <a:r>
                  <a:rPr kumimoji="0" lang="en-US" sz="1800" baseline="-25000" dirty="0" err="1">
                    <a:solidFill>
                      <a:prstClr val="black"/>
                    </a:solidFill>
                    <a:ea typeface="+mn-ea"/>
                    <a:cs typeface="Times New Roman" panose="02020603050405020304" pitchFamily="18" charset="0"/>
                  </a:rPr>
                  <a:t>sphere</a:t>
                </a:r>
                <a:r>
                  <a:rPr kumimoji="0" lang="en-US" sz="1800" baseline="-25000" dirty="0">
                    <a:solidFill>
                      <a:prstClr val="black"/>
                    </a:solidFill>
                    <a:ea typeface="+mn-ea"/>
                    <a:cs typeface="Times New Roman" panose="02020603050405020304" pitchFamily="18" charset="0"/>
                  </a:rPr>
                  <a:t> 2</a:t>
                </a:r>
                <a:r>
                  <a:rPr kumimoji="0" lang="en-US" sz="1800" dirty="0">
                    <a:solidFill>
                      <a:prstClr val="black"/>
                    </a:solidFill>
                    <a:ea typeface="+mn-ea"/>
                    <a:cs typeface="Times New Roman" panose="02020603050405020304" pitchFamily="18" charset="0"/>
                  </a:rPr>
                  <a:t> + </a:t>
                </a:r>
                <a:r>
                  <a:rPr kumimoji="0" lang="en-US" sz="1800" i="1" dirty="0" err="1">
                    <a:solidFill>
                      <a:prstClr val="black"/>
                    </a:solidFill>
                    <a:ea typeface="+mn-ea"/>
                    <a:cs typeface="Times New Roman" panose="02020603050405020304" pitchFamily="18" charset="0"/>
                  </a:rPr>
                  <a:t>I</a:t>
                </a:r>
                <a:r>
                  <a:rPr kumimoji="0" lang="en-US" sz="1800" baseline="-25000" dirty="0" err="1">
                    <a:solidFill>
                      <a:prstClr val="black"/>
                    </a:solidFill>
                    <a:ea typeface="+mn-ea"/>
                    <a:cs typeface="Times New Roman" panose="02020603050405020304" pitchFamily="18" charset="0"/>
                  </a:rPr>
                  <a:t>rod</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m</a:t>
                </a:r>
                <a:r>
                  <a:rPr kumimoji="0" lang="en-US" sz="1800" baseline="-25000" dirty="0">
                    <a:solidFill>
                      <a:prstClr val="black"/>
                    </a:solidFill>
                    <a:ea typeface="+mn-ea"/>
                    <a:cs typeface="Times New Roman" panose="02020603050405020304" pitchFamily="18" charset="0"/>
                  </a:rPr>
                  <a:t>1</a:t>
                </a:r>
                <a:r>
                  <a:rPr kumimoji="0" lang="en-US" sz="1800" dirty="0">
                    <a:solidFill>
                      <a:prstClr val="black"/>
                    </a:solidFill>
                    <a:ea typeface="+mn-ea"/>
                    <a:cs typeface="Times New Roman" panose="02020603050405020304" pitchFamily="18" charset="0"/>
                  </a:rPr>
                  <a:t>(</a:t>
                </a:r>
                <a:r>
                  <a:rPr kumimoji="0" lang="en-US" sz="1800" i="1" dirty="0">
                    <a:solidFill>
                      <a:prstClr val="black"/>
                    </a:solidFill>
                    <a:ea typeface="+mn-ea"/>
                    <a:cs typeface="Times New Roman" panose="02020603050405020304" pitchFamily="18" charset="0"/>
                  </a:rPr>
                  <a:t>s</a:t>
                </a:r>
                <a:r>
                  <a:rPr kumimoji="0" lang="en-US" sz="1800" dirty="0">
                    <a:solidFill>
                      <a:prstClr val="black"/>
                    </a:solidFill>
                    <a:ea typeface="+mn-ea"/>
                    <a:cs typeface="Times New Roman" panose="02020603050405020304" pitchFamily="18" charset="0"/>
                  </a:rPr>
                  <a:t>/2)</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m</a:t>
                </a:r>
                <a:r>
                  <a:rPr kumimoji="0" lang="en-US" sz="1800" baseline="-25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a:t>
                </a:r>
                <a:r>
                  <a:rPr kumimoji="0" lang="en-US" sz="1800" i="1" dirty="0">
                    <a:solidFill>
                      <a:prstClr val="black"/>
                    </a:solidFill>
                    <a:ea typeface="+mn-ea"/>
                    <a:cs typeface="Times New Roman" panose="02020603050405020304" pitchFamily="18" charset="0"/>
                  </a:rPr>
                  <a:t>s</a:t>
                </a:r>
                <a:r>
                  <a:rPr kumimoji="0" lang="en-US" sz="1800" dirty="0">
                    <a:solidFill>
                      <a:prstClr val="black"/>
                    </a:solidFill>
                    <a:ea typeface="+mn-ea"/>
                    <a:cs typeface="Times New Roman" panose="02020603050405020304" pitchFamily="18" charset="0"/>
                  </a:rPr>
                  <a:t>/2)</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 (1/12)</a:t>
                </a:r>
                <a:r>
                  <a:rPr kumimoji="0" lang="en-US" sz="1800" i="1" dirty="0">
                    <a:solidFill>
                      <a:prstClr val="black"/>
                    </a:solidFill>
                    <a:ea typeface="+mn-ea"/>
                    <a:cs typeface="Times New Roman" panose="02020603050405020304" pitchFamily="18" charset="0"/>
                  </a:rPr>
                  <a:t>Ms</a:t>
                </a:r>
                <a:r>
                  <a:rPr kumimoji="0" lang="en-US" sz="1800" baseline="30000" dirty="0">
                    <a:solidFill>
                      <a:prstClr val="black"/>
                    </a:solidFill>
                    <a:ea typeface="+mn-ea"/>
                    <a:cs typeface="Times New Roman" panose="02020603050405020304" pitchFamily="18" charset="0"/>
                  </a:rPr>
                  <a:t>2</a:t>
                </a:r>
              </a:p>
              <a:p>
                <a:pPr defTabSz="685800" eaLnBrk="1" fontAlgn="auto" hangingPunct="1">
                  <a:spcBef>
                    <a:spcPts val="0"/>
                  </a:spcBef>
                  <a:spcAft>
                    <a:spcPts val="0"/>
                  </a:spcAft>
                </a:pPr>
                <a:r>
                  <a:rPr kumimoji="0" lang="en-US" sz="600" dirty="0">
                    <a:solidFill>
                      <a:prstClr val="black"/>
                    </a:solidFill>
                    <a:ea typeface="+mn-ea"/>
                    <a:cs typeface="Times New Roman" panose="02020603050405020304" pitchFamily="18" charset="0"/>
                  </a:rPr>
                  <a:t> </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 20 kg•m</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Angular momentum		</a:t>
                </a:r>
                <a:r>
                  <a:rPr kumimoji="0" lang="en-US" sz="1800" i="1" dirty="0">
                    <a:solidFill>
                      <a:prstClr val="black"/>
                    </a:solidFill>
                    <a:ea typeface="+mn-ea"/>
                    <a:cs typeface="Times New Roman" panose="02020603050405020304" pitchFamily="18" charset="0"/>
                  </a:rPr>
                  <a:t>L</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I</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oMath>
                </a14:m>
                <a:r>
                  <a:rPr kumimoji="0" lang="en-US" sz="1800" dirty="0">
                    <a:solidFill>
                      <a:prstClr val="black"/>
                    </a:solidFill>
                    <a:ea typeface="+mn-ea"/>
                    <a:cs typeface="Times New Roman" panose="02020603050405020304" pitchFamily="18" charset="0"/>
                  </a:rPr>
                  <a:t> = (20 kg•m</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)(3.0•2</a:t>
                </a:r>
                <a:r>
                  <a:rPr kumimoji="0" lang="en-US" sz="1800" dirty="0">
                    <a:solidFill>
                      <a:prstClr val="black"/>
                    </a:solidFill>
                    <a:latin typeface="Symbol" panose="05050102010706020507" pitchFamily="18" charset="2"/>
                    <a:ea typeface="+mn-ea"/>
                    <a:cs typeface="Times New Roman" panose="02020603050405020304" pitchFamily="18" charset="0"/>
                  </a:rPr>
                  <a:t>p</a:t>
                </a:r>
                <a:r>
                  <a:rPr kumimoji="0" lang="en-US" sz="1800" dirty="0">
                    <a:solidFill>
                      <a:prstClr val="black"/>
                    </a:solidFill>
                    <a:ea typeface="+mn-ea"/>
                    <a:cs typeface="Times New Roman" panose="02020603050405020304" pitchFamily="18" charset="0"/>
                  </a:rPr>
                  <a:t>/60 s</a:t>
                </a:r>
                <a:r>
                  <a:rPr kumimoji="0" lang="en-US" sz="1800" baseline="30000" dirty="0">
                    <a:solidFill>
                      <a:prstClr val="black"/>
                    </a:solidFill>
                    <a:ea typeface="+mn-ea"/>
                    <a:cs typeface="Times New Roman" panose="02020603050405020304" pitchFamily="18" charset="0"/>
                  </a:rPr>
                  <a:t>-1</a:t>
                </a:r>
                <a:r>
                  <a:rPr kumimoji="0" lang="en-US" sz="1800" dirty="0">
                    <a:solidFill>
                      <a:prstClr val="black"/>
                    </a:solidFill>
                    <a:ea typeface="+mn-ea"/>
                    <a:cs typeface="Times New Roman" panose="02020603050405020304" pitchFamily="18" charset="0"/>
                  </a:rPr>
                  <a:t>) = 6.2 kg•m</a:t>
                </a:r>
                <a:r>
                  <a:rPr kumimoji="0" lang="en-US" sz="1800" baseline="30000" dirty="0">
                    <a:solidFill>
                      <a:prstClr val="black"/>
                    </a:solidFill>
                    <a:ea typeface="+mn-ea"/>
                    <a:cs typeface="Times New Roman" panose="02020603050405020304" pitchFamily="18" charset="0"/>
                  </a:rPr>
                  <a:t>2 </a:t>
                </a:r>
                <a:r>
                  <a:rPr kumimoji="0" lang="en-US" sz="1800" dirty="0">
                    <a:solidFill>
                      <a:prstClr val="black"/>
                    </a:solidFill>
                    <a:ea typeface="+mn-ea"/>
                    <a:cs typeface="Times New Roman" panose="02020603050405020304" pitchFamily="18" charset="0"/>
                  </a:rPr>
                  <a:t>/s</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(b) Kinetic energy		</a:t>
                </a:r>
                <a:r>
                  <a:rPr kumimoji="0" lang="en-US" sz="1800" i="1" dirty="0">
                    <a:solidFill>
                      <a:prstClr val="black"/>
                    </a:solidFill>
                    <a:ea typeface="+mn-ea"/>
                    <a:cs typeface="Times New Roman" panose="02020603050405020304" pitchFamily="18" charset="0"/>
                  </a:rPr>
                  <a:t>K</a:t>
                </a:r>
                <a:r>
                  <a:rPr kumimoji="0" lang="en-US" sz="1800" dirty="0">
                    <a:solidFill>
                      <a:prstClr val="black"/>
                    </a:solidFill>
                    <a:ea typeface="+mn-ea"/>
                    <a:cs typeface="Times New Roman" panose="02020603050405020304" pitchFamily="18" charset="0"/>
                  </a:rPr>
                  <a:t> = (1/2)</a:t>
                </a:r>
                <a:r>
                  <a:rPr kumimoji="0" lang="en-US" sz="1800" i="1" dirty="0">
                    <a:solidFill>
                      <a:prstClr val="black"/>
                    </a:solidFill>
                    <a:ea typeface="+mn-ea"/>
                    <a:cs typeface="Times New Roman" panose="02020603050405020304" pitchFamily="18" charset="0"/>
                  </a:rPr>
                  <a:t>I</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oMath>
                </a14:m>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 0.96 J</a:t>
                </a:r>
              </a:p>
            </p:txBody>
          </p:sp>
        </mc:Choice>
        <mc:Fallback xmlns="">
          <p:sp>
            <p:nvSpPr>
              <p:cNvPr id="6" name="TextBox 5"/>
              <p:cNvSpPr txBox="1">
                <a:spLocks noRot="1" noChangeAspect="1" noMove="1" noResize="1" noEditPoints="1" noAdjustHandles="1" noChangeArrowheads="1" noChangeShapeType="1" noTextEdit="1"/>
              </p:cNvSpPr>
              <p:nvPr/>
            </p:nvSpPr>
            <p:spPr>
              <a:xfrm>
                <a:off x="75271" y="965975"/>
                <a:ext cx="9019943" cy="4708981"/>
              </a:xfrm>
              <a:prstGeom prst="rect">
                <a:avLst/>
              </a:prstGeom>
              <a:blipFill>
                <a:blip r:embed="rId3"/>
                <a:stretch>
                  <a:fillRect l="-472" t="-516" b="-90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483551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3"/>
          <p:cNvSpPr>
            <a:spLocks noChangeArrowheads="1"/>
          </p:cNvSpPr>
          <p:nvPr/>
        </p:nvSpPr>
        <p:spPr bwMode="auto">
          <a:xfrm>
            <a:off x="1377950" y="0"/>
            <a:ext cx="661988" cy="703263"/>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987829" y="2051247"/>
                <a:ext cx="7352206" cy="29342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𝐼</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num>
                      <m:den>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m:t>
                        </m:r>
                      </m:den>
                    </m:f>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𝑀</m:t>
                    </m:r>
                    <m:sSup>
                      <m:sSup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e>
                      <m:sup>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num>
                      <m:den>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5</m:t>
                        </m:r>
                      </m:den>
                    </m:f>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d>
                      <m:dPr>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14</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𝑘𝑔</m:t>
                        </m:r>
                      </m:e>
                    </m:d>
                    <m:sSup>
                      <m:sSupPr>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d>
                          <m:dPr>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0.12</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e>
                        </m:d>
                      </m:e>
                      <m:sup>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=0.0806 </m:t>
                    </m:r>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𝑘𝑔</m:t>
                    </m:r>
                    <m:sSup>
                      <m:sSupPr>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e>
                      <m:sup>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oMath>
                </a14:m>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𝐿</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𝐼𝑤</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=0.0806 </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𝑘𝑔</m:t>
                      </m:r>
                      <m:sSup>
                        <m:sSup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p>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r>
                        <a:rPr kumimoji="0" lang="en-US" altLang="en-US" sz="24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∗6.0 </m:t>
                      </m:r>
                      <m:r>
                        <m:rPr>
                          <m:sty m:val="p"/>
                        </m:rPr>
                        <a:rPr kumimoji="0" lang="en-US" altLang="en-US" sz="24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rad</m:t>
                      </m:r>
                      <m:r>
                        <a:rPr kumimoji="0" lang="en-US" altLang="en-US" sz="24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=0.484 </m:t>
                      </m:r>
                      <m:r>
                        <m:rPr>
                          <m:sty m:val="p"/>
                        </m:rPr>
                        <a:rPr kumimoji="0" lang="en-US" altLang="en-US" sz="24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kg</m:t>
                      </m:r>
                      <m:f>
                        <m:fPr>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p>
                            <m:sSup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p>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num>
                        <m:den>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den>
                      </m:f>
                    </m:oMath>
                  </m:oMathPara>
                </a14:m>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𝐾</m:t>
                      </m:r>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num>
                        <m:den>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m:t>
                      </m:r>
                      <m:sSup>
                        <m:sSup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𝑤</m:t>
                          </m:r>
                        </m:e>
                        <m:sup>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num>
                        <m:den>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𝐿𝑤</m:t>
                      </m:r>
                      <m:r>
                        <a:rPr kumimoji="0" lang="en-US" altLang="en-US" sz="2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den>
                      </m:f>
                      <m:d>
                        <m:dPr>
                          <m:ctrlPr>
                            <a:rPr kumimoji="0" lang="en-US" alt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altLang="en-US" sz="2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0.484 </m:t>
                          </m:r>
                          <m:r>
                            <m:rPr>
                              <m:sty m:val="p"/>
                            </m:rPr>
                            <a:rPr kumimoji="0" lang="en-US" altLang="en-US" sz="2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kg</m:t>
                          </m:r>
                          <m:f>
                            <m:f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p>
                                <m:sSupPr>
                                  <m:ctrlP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p>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num>
                            <m:den>
                              <m:r>
                                <a:rPr kumimoji="0" lang="en-US" alt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m:t>
                              </m:r>
                            </m:den>
                          </m:f>
                        </m:e>
                      </m:d>
                      <m:r>
                        <a:rPr kumimoji="0" lang="en-US" altLang="en-US" sz="24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∗6 </m:t>
                      </m:r>
                      <m:r>
                        <m:rPr>
                          <m:sty m:val="p"/>
                        </m:rPr>
                        <a:rPr kumimoji="0" lang="en-US" altLang="en-US" sz="24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rad</m:t>
                      </m:r>
                      <m:r>
                        <a:rPr kumimoji="0" lang="en-US" altLang="en-US" sz="24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=1.45 </m:t>
                      </m:r>
                      <m:r>
                        <m:rPr>
                          <m:sty m:val="p"/>
                        </m:rPr>
                        <a:rPr kumimoji="0" lang="en-US" altLang="en-US" sz="24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J</m:t>
                      </m:r>
                    </m:oMath>
                  </m:oMathPara>
                </a14:m>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987829" y="2051247"/>
                <a:ext cx="7352206" cy="2934265"/>
              </a:xfrm>
              <a:prstGeom prst="rect">
                <a:avLst/>
              </a:prstGeom>
              <a:blipFill rotWithShape="0">
                <a:blip r:embed="rId2"/>
                <a:stretch>
                  <a:fillRect/>
                </a:stretch>
              </a:blipFill>
            </p:spPr>
            <p:txBody>
              <a:bodyPr/>
              <a:lstStyle/>
              <a:p>
                <a:r>
                  <a:rPr lang="en-US">
                    <a:noFill/>
                  </a:rPr>
                  <a:t> </a:t>
                </a:r>
              </a:p>
            </p:txBody>
          </p:sp>
        </mc:Fallback>
      </mc:AlternateContent>
      <p:sp>
        <p:nvSpPr>
          <p:cNvPr id="6" name="TextBox 7"/>
          <p:cNvSpPr txBox="1">
            <a:spLocks noChangeArrowheads="1"/>
          </p:cNvSpPr>
          <p:nvPr/>
        </p:nvSpPr>
        <p:spPr bwMode="auto">
          <a:xfrm>
            <a:off x="252663" y="351631"/>
            <a:ext cx="86507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Calculate the angular momentum and kinetic energy of a solid uniform sphere with a radius of 0.12 m and a mass of 14.0 kg if it is rotating at 6.00 rad/s about an axis through its center </a:t>
            </a:r>
          </a:p>
        </p:txBody>
      </p:sp>
    </p:spTree>
    <p:extLst>
      <p:ext uri="{BB962C8B-B14F-4D97-AF65-F5344CB8AC3E}">
        <p14:creationId xmlns:p14="http://schemas.microsoft.com/office/powerpoint/2010/main" val="551608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p:cNvSpPr txBox="1"/>
              <p:nvPr/>
            </p:nvSpPr>
            <p:spPr>
              <a:xfrm>
                <a:off x="1191262" y="2043280"/>
                <a:ext cx="6811067" cy="1684564"/>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srgbClr val="FF0000"/>
                    </a:solidFill>
                    <a:ea typeface="Cambria Math" panose="02040503050406030204" pitchFamily="18" charset="0"/>
                    <a:cs typeface="Times New Roman" panose="02020603050405020304" pitchFamily="18" charset="0"/>
                  </a:rPr>
                  <a:t>The Relationship Between Torque and Angular Momentum</a:t>
                </a:r>
              </a:p>
              <a:p>
                <a:pPr defTabSz="685800" eaLnBrk="1" fontAlgn="auto" hangingPunct="1">
                  <a:spcBef>
                    <a:spcPts val="0"/>
                  </a:spcBef>
                  <a:spcAft>
                    <a:spcPts val="0"/>
                  </a:spcAft>
                </a:pPr>
                <a:endParaRPr kumimoji="0" lang="en-US" sz="600" i="1"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Since		</a:t>
                </a:r>
                <a14:m>
                  <m:oMath xmlns:m="http://schemas.openxmlformats.org/officeDocument/2006/math">
                    <m:nary>
                      <m:naryPr>
                        <m:chr m:val="∑"/>
                        <m:subHide m:val="on"/>
                        <m:supHide m:val="on"/>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naryPr>
                      <m:sub/>
                      <m:sup/>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e>
                    </m:nary>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𝐼</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𝐼</m:t>
                    </m:r>
                    <m:limLow>
                      <m:limLowPr>
                        <m:ctrlPr>
                          <a:rPr kumimoji="0" lang="en-US" sz="1800" i="1">
                            <a:solidFill>
                              <a:prstClr val="black"/>
                            </a:solidFill>
                            <a:latin typeface="Cambria Math" panose="02040503050406030204" pitchFamily="18" charset="0"/>
                            <a:ea typeface="+mn-ea"/>
                          </a:rPr>
                        </m:ctrlPr>
                      </m:limLowPr>
                      <m:e>
                        <m:r>
                          <m:rPr>
                            <m:sty m:val="p"/>
                          </m:rPr>
                          <a:rPr kumimoji="0" lang="en-US" sz="1800">
                            <a:solidFill>
                              <a:prstClr val="black"/>
                            </a:solidFill>
                            <a:latin typeface="Cambria Math" panose="02040503050406030204" pitchFamily="18" charset="0"/>
                            <a:ea typeface="+mn-ea"/>
                          </a:rPr>
                          <m:t>lim</m:t>
                        </m:r>
                      </m:e>
                      <m:lim>
                        <m:r>
                          <a:rPr kumimoji="0" lang="en-US" sz="1800" i="1">
                            <a:solidFill>
                              <a:prstClr val="black"/>
                            </a:solidFill>
                            <a:latin typeface="Cambria Math" panose="02040503050406030204" pitchFamily="18" charset="0"/>
                            <a:ea typeface="Cambria Math" panose="02040503050406030204" pitchFamily="18" charset="0"/>
                          </a:rPr>
                          <m:t>∆</m:t>
                        </m:r>
                        <m:r>
                          <a:rPr kumimoji="0" lang="en-US" sz="1800" i="1">
                            <a:solidFill>
                              <a:prstClr val="black"/>
                            </a:solidFill>
                            <a:latin typeface="Cambria Math" panose="02040503050406030204" pitchFamily="18" charset="0"/>
                            <a:ea typeface="Cambria Math" panose="02040503050406030204" pitchFamily="18" charset="0"/>
                          </a:rPr>
                          <m:t>𝑡</m:t>
                        </m:r>
                        <m:r>
                          <a:rPr kumimoji="0" lang="en-US" sz="1800" i="1">
                            <a:solidFill>
                              <a:prstClr val="black"/>
                            </a:solidFill>
                            <a:latin typeface="Cambria Math" panose="02040503050406030204" pitchFamily="18" charset="0"/>
                            <a:ea typeface="Cambria Math" panose="02040503050406030204" pitchFamily="18" charset="0"/>
                          </a:rPr>
                          <m:t>→0</m:t>
                        </m:r>
                      </m:lim>
                    </m:limLow>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num>
                      <m:den>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den>
                    </m:f>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limLow>
                      <m:limLowPr>
                        <m:ctrlPr>
                          <a:rPr kumimoji="0" lang="en-US" sz="1800" i="1">
                            <a:solidFill>
                              <a:prstClr val="black"/>
                            </a:solidFill>
                            <a:latin typeface="Cambria Math" panose="02040503050406030204" pitchFamily="18" charset="0"/>
                            <a:ea typeface="+mn-ea"/>
                          </a:rPr>
                        </m:ctrlPr>
                      </m:limLowPr>
                      <m:e>
                        <m:r>
                          <m:rPr>
                            <m:sty m:val="p"/>
                          </m:rPr>
                          <a:rPr kumimoji="0" lang="en-US" sz="1800">
                            <a:solidFill>
                              <a:prstClr val="black"/>
                            </a:solidFill>
                            <a:latin typeface="Cambria Math" panose="02040503050406030204" pitchFamily="18" charset="0"/>
                            <a:ea typeface="+mn-ea"/>
                          </a:rPr>
                          <m:t>lim</m:t>
                        </m:r>
                      </m:e>
                      <m:lim>
                        <m:r>
                          <a:rPr kumimoji="0" lang="en-US" sz="1800" i="1">
                            <a:solidFill>
                              <a:prstClr val="black"/>
                            </a:solidFill>
                            <a:latin typeface="Cambria Math" panose="02040503050406030204" pitchFamily="18" charset="0"/>
                            <a:ea typeface="Cambria Math" panose="02040503050406030204" pitchFamily="18" charset="0"/>
                          </a:rPr>
                          <m:t>∆</m:t>
                        </m:r>
                        <m:r>
                          <a:rPr kumimoji="0" lang="en-US" sz="1800" i="1">
                            <a:solidFill>
                              <a:prstClr val="black"/>
                            </a:solidFill>
                            <a:latin typeface="Cambria Math" panose="02040503050406030204" pitchFamily="18" charset="0"/>
                            <a:ea typeface="Cambria Math" panose="02040503050406030204" pitchFamily="18" charset="0"/>
                          </a:rPr>
                          <m:t>𝑡</m:t>
                        </m:r>
                        <m:r>
                          <a:rPr kumimoji="0" lang="en-US" sz="1800" i="1">
                            <a:solidFill>
                              <a:prstClr val="black"/>
                            </a:solidFill>
                            <a:latin typeface="Cambria Math" panose="02040503050406030204" pitchFamily="18" charset="0"/>
                            <a:ea typeface="Cambria Math" panose="02040503050406030204" pitchFamily="18" charset="0"/>
                          </a:rPr>
                          <m:t>→0</m:t>
                        </m:r>
                      </m:lim>
                    </m:limLow>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mn-ea"/>
                            <a:cs typeface="Times New Roman" panose="02020603050405020304" pitchFamily="18" charset="0"/>
                          </a:rPr>
                          <m:t>𝐼</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num>
                      <m:den>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den>
                    </m:f>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limLow>
                      <m:limLowPr>
                        <m:ctrlPr>
                          <a:rPr kumimoji="0" lang="en-US" sz="1800" i="1">
                            <a:solidFill>
                              <a:prstClr val="black"/>
                            </a:solidFill>
                            <a:latin typeface="Cambria Math" panose="02040503050406030204" pitchFamily="18" charset="0"/>
                            <a:ea typeface="+mn-ea"/>
                          </a:rPr>
                        </m:ctrlPr>
                      </m:limLowPr>
                      <m:e>
                        <m:r>
                          <m:rPr>
                            <m:sty m:val="p"/>
                          </m:rPr>
                          <a:rPr kumimoji="0" lang="en-US" sz="1800">
                            <a:solidFill>
                              <a:prstClr val="black"/>
                            </a:solidFill>
                            <a:latin typeface="Cambria Math" panose="02040503050406030204" pitchFamily="18" charset="0"/>
                            <a:ea typeface="+mn-ea"/>
                          </a:rPr>
                          <m:t>lim</m:t>
                        </m:r>
                      </m:e>
                      <m:lim>
                        <m:r>
                          <a:rPr kumimoji="0" lang="en-US" sz="1800" i="1">
                            <a:solidFill>
                              <a:prstClr val="black"/>
                            </a:solidFill>
                            <a:latin typeface="Cambria Math" panose="02040503050406030204" pitchFamily="18" charset="0"/>
                            <a:ea typeface="Cambria Math" panose="02040503050406030204" pitchFamily="18" charset="0"/>
                          </a:rPr>
                          <m:t>∆</m:t>
                        </m:r>
                        <m:r>
                          <a:rPr kumimoji="0" lang="en-US" sz="1800" i="1">
                            <a:solidFill>
                              <a:prstClr val="black"/>
                            </a:solidFill>
                            <a:latin typeface="Cambria Math" panose="02040503050406030204" pitchFamily="18" charset="0"/>
                            <a:ea typeface="Cambria Math" panose="02040503050406030204" pitchFamily="18" charset="0"/>
                          </a:rPr>
                          <m:t>𝑡</m:t>
                        </m:r>
                        <m:r>
                          <a:rPr kumimoji="0" lang="en-US" sz="1800" i="1">
                            <a:solidFill>
                              <a:prstClr val="black"/>
                            </a:solidFill>
                            <a:latin typeface="Cambria Math" panose="02040503050406030204" pitchFamily="18" charset="0"/>
                            <a:ea typeface="Cambria Math" panose="02040503050406030204" pitchFamily="18" charset="0"/>
                          </a:rPr>
                          <m:t>→0</m:t>
                        </m:r>
                      </m:lim>
                    </m:limLow>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𝐼</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num>
                      <m:den>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den>
                    </m:f>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limLow>
                      <m:limLowPr>
                        <m:ctrlPr>
                          <a:rPr kumimoji="0" lang="en-US" sz="1800" i="1">
                            <a:solidFill>
                              <a:prstClr val="black"/>
                            </a:solidFill>
                            <a:latin typeface="Cambria Math" panose="02040503050406030204" pitchFamily="18" charset="0"/>
                            <a:ea typeface="+mn-ea"/>
                          </a:rPr>
                        </m:ctrlPr>
                      </m:limLowPr>
                      <m:e>
                        <m:r>
                          <m:rPr>
                            <m:sty m:val="p"/>
                          </m:rPr>
                          <a:rPr kumimoji="0" lang="en-US" sz="1800">
                            <a:solidFill>
                              <a:prstClr val="black"/>
                            </a:solidFill>
                            <a:latin typeface="Cambria Math" panose="02040503050406030204" pitchFamily="18" charset="0"/>
                            <a:ea typeface="+mn-ea"/>
                          </a:rPr>
                          <m:t>lim</m:t>
                        </m:r>
                      </m:e>
                      <m:lim>
                        <m:r>
                          <a:rPr kumimoji="0" lang="en-US" sz="1800" i="1">
                            <a:solidFill>
                              <a:prstClr val="black"/>
                            </a:solidFill>
                            <a:latin typeface="Cambria Math" panose="02040503050406030204" pitchFamily="18" charset="0"/>
                            <a:ea typeface="Cambria Math" panose="02040503050406030204" pitchFamily="18" charset="0"/>
                          </a:rPr>
                          <m:t>∆</m:t>
                        </m:r>
                        <m:r>
                          <a:rPr kumimoji="0" lang="en-US" sz="1800" i="1">
                            <a:solidFill>
                              <a:prstClr val="black"/>
                            </a:solidFill>
                            <a:latin typeface="Cambria Math" panose="02040503050406030204" pitchFamily="18" charset="0"/>
                            <a:ea typeface="Cambria Math" panose="02040503050406030204" pitchFamily="18" charset="0"/>
                          </a:rPr>
                          <m:t>𝑡</m:t>
                        </m:r>
                        <m:r>
                          <a:rPr kumimoji="0" lang="en-US" sz="1800" i="1">
                            <a:solidFill>
                              <a:prstClr val="black"/>
                            </a:solidFill>
                            <a:latin typeface="Cambria Math" panose="02040503050406030204" pitchFamily="18" charset="0"/>
                            <a:ea typeface="Cambria Math" panose="02040503050406030204" pitchFamily="18" charset="0"/>
                          </a:rPr>
                          <m:t>→0</m:t>
                        </m:r>
                      </m:lim>
                    </m:limLow>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𝐿</m:t>
                        </m:r>
                      </m:num>
                      <m:den>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den>
                    </m:f>
                  </m:oMath>
                </a14:m>
                <a:endParaRPr kumimoji="0" lang="en-US" sz="18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We can state Newton’s Second Law for rotational motion as</a:t>
                </a: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                                            </a:t>
                </a:r>
                <a14:m>
                  <m:oMath xmlns:m="http://schemas.openxmlformats.org/officeDocument/2006/math">
                    <m:nary>
                      <m:naryPr>
                        <m:chr m:val="∑"/>
                        <m:subHide m:val="on"/>
                        <m:supHide m:val="on"/>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naryPr>
                      <m:sub/>
                      <m:sup/>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e>
                    </m:nary>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limLow>
                      <m:limLowPr>
                        <m:ctrlPr>
                          <a:rPr kumimoji="0" lang="en-US" sz="1800" i="1">
                            <a:solidFill>
                              <a:prstClr val="black"/>
                            </a:solidFill>
                            <a:latin typeface="Cambria Math" panose="02040503050406030204" pitchFamily="18" charset="0"/>
                            <a:ea typeface="+mn-ea"/>
                          </a:rPr>
                        </m:ctrlPr>
                      </m:limLowPr>
                      <m:e>
                        <m:r>
                          <m:rPr>
                            <m:sty m:val="p"/>
                          </m:rPr>
                          <a:rPr kumimoji="0" lang="en-US" sz="1800">
                            <a:solidFill>
                              <a:prstClr val="black"/>
                            </a:solidFill>
                            <a:latin typeface="Cambria Math" panose="02040503050406030204" pitchFamily="18" charset="0"/>
                            <a:ea typeface="+mn-ea"/>
                          </a:rPr>
                          <m:t>lim</m:t>
                        </m:r>
                      </m:e>
                      <m:lim>
                        <m:r>
                          <a:rPr kumimoji="0" lang="en-US" sz="1800" i="1">
                            <a:solidFill>
                              <a:prstClr val="black"/>
                            </a:solidFill>
                            <a:latin typeface="Cambria Math" panose="02040503050406030204" pitchFamily="18" charset="0"/>
                            <a:ea typeface="Cambria Math" panose="02040503050406030204" pitchFamily="18" charset="0"/>
                          </a:rPr>
                          <m:t>∆</m:t>
                        </m:r>
                        <m:r>
                          <a:rPr kumimoji="0" lang="en-US" sz="1800" i="1">
                            <a:solidFill>
                              <a:prstClr val="black"/>
                            </a:solidFill>
                            <a:latin typeface="Cambria Math" panose="02040503050406030204" pitchFamily="18" charset="0"/>
                            <a:ea typeface="Cambria Math" panose="02040503050406030204" pitchFamily="18" charset="0"/>
                          </a:rPr>
                          <m:t>𝑡</m:t>
                        </m:r>
                        <m:r>
                          <a:rPr kumimoji="0" lang="en-US" sz="1800" i="1">
                            <a:solidFill>
                              <a:prstClr val="black"/>
                            </a:solidFill>
                            <a:latin typeface="Cambria Math" panose="02040503050406030204" pitchFamily="18" charset="0"/>
                            <a:ea typeface="Cambria Math" panose="02040503050406030204" pitchFamily="18" charset="0"/>
                          </a:rPr>
                          <m:t>→0</m:t>
                        </m:r>
                      </m:lim>
                    </m:limLow>
                    <m:f>
                      <m:fPr>
                        <m:ctrlPr>
                          <a:rPr kumimoji="0" lang="en-US" sz="1800" i="1">
                            <a:solidFill>
                              <a:prstClr val="black"/>
                            </a:solidFill>
                            <a:latin typeface="Cambria Math" panose="02040503050406030204" pitchFamily="18" charset="0"/>
                            <a:ea typeface="+mn-ea"/>
                            <a:cs typeface="Times New Roman" panose="02020603050405020304" pitchFamily="18" charset="0"/>
                          </a:rPr>
                        </m:ctrlPr>
                      </m:fPr>
                      <m:num>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𝐿</m:t>
                        </m:r>
                      </m:num>
                      <m:den>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den>
                    </m:f>
                  </m:oMath>
                </a14:m>
                <a:endParaRPr kumimoji="0" lang="en-US" sz="1800" dirty="0">
                  <a:solidFill>
                    <a:prstClr val="black"/>
                  </a:solidFill>
                  <a:ea typeface="Cambria Math" panose="02040503050406030204" pitchFamily="18" charset="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191262" y="2043280"/>
                <a:ext cx="6811067" cy="1684564"/>
              </a:xfrm>
              <a:prstGeom prst="rect">
                <a:avLst/>
              </a:prstGeom>
              <a:blipFill>
                <a:blip r:embed="rId3"/>
                <a:stretch>
                  <a:fillRect l="-625" t="-1434" b="-34409"/>
                </a:stretch>
              </a:blipFill>
              <a:ln>
                <a:solidFill>
                  <a:schemeClr val="tx1"/>
                </a:solidFill>
              </a:ln>
            </p:spPr>
            <p:txBody>
              <a:bodyPr/>
              <a:lstStyle/>
              <a:p>
                <a:r>
                  <a:rPr lang="en-US">
                    <a:noFill/>
                  </a:rPr>
                  <a:t> </a:t>
                </a:r>
              </a:p>
            </p:txBody>
          </p:sp>
        </mc:Fallback>
      </mc:AlternateContent>
      <p:sp>
        <p:nvSpPr>
          <p:cNvPr id="10" name="TextBox 9"/>
          <p:cNvSpPr txBox="1"/>
          <p:nvPr/>
        </p:nvSpPr>
        <p:spPr>
          <a:xfrm>
            <a:off x="2209800" y="886864"/>
            <a:ext cx="4238927" cy="646331"/>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10.5	Conservation of Angular Momentum </a:t>
            </a:r>
          </a:p>
        </p:txBody>
      </p:sp>
      <mc:AlternateContent xmlns:mc="http://schemas.openxmlformats.org/markup-compatibility/2006" xmlns:a14="http://schemas.microsoft.com/office/drawing/2010/main">
        <mc:Choice Requires="a14">
          <p:sp>
            <p:nvSpPr>
              <p:cNvPr id="11" name="TextBox 10"/>
              <p:cNvSpPr txBox="1"/>
              <p:nvPr/>
            </p:nvSpPr>
            <p:spPr>
              <a:xfrm>
                <a:off x="2636626" y="4101683"/>
                <a:ext cx="3920340" cy="1107996"/>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srgbClr val="FF0000"/>
                    </a:solidFill>
                    <a:ea typeface="Cambria Math" panose="02040503050406030204" pitchFamily="18" charset="0"/>
                    <a:cs typeface="Times New Roman" panose="02020603050405020304" pitchFamily="18" charset="0"/>
                  </a:rPr>
                  <a:t>Conservation of Angular Momentum</a:t>
                </a:r>
              </a:p>
              <a:p>
                <a:pPr defTabSz="685800" eaLnBrk="1" fontAlgn="auto" hangingPunct="1">
                  <a:spcBef>
                    <a:spcPts val="0"/>
                  </a:spcBef>
                  <a:spcAft>
                    <a:spcPts val="0"/>
                  </a:spcAft>
                </a:pPr>
                <a:endParaRPr kumimoji="0" lang="en-US" sz="600" i="1"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	If		</a:t>
                </a:r>
                <a14:m>
                  <m:oMath xmlns:m="http://schemas.openxmlformats.org/officeDocument/2006/math">
                    <m:nary>
                      <m:naryPr>
                        <m:chr m:val="∑"/>
                        <m:subHide m:val="on"/>
                        <m:supHide m:val="on"/>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naryPr>
                      <m:sub/>
                      <m:sup/>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e>
                    </m:nary>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kumimoji="0" lang="en-US" sz="1800" dirty="0">
                    <a:solidFill>
                      <a:prstClr val="black"/>
                    </a:solidFill>
                    <a:ea typeface="Cambria Math" panose="02040503050406030204" pitchFamily="18" charset="0"/>
                    <a:cs typeface="Times New Roman" panose="02020603050405020304" pitchFamily="18" charset="0"/>
                  </a:rPr>
                  <a:t>,</a:t>
                </a: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	Then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𝐿</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1800" dirty="0">
                    <a:solidFill>
                      <a:prstClr val="black"/>
                    </a:solidFill>
                    <a:ea typeface="Cambria Math" panose="02040503050406030204" pitchFamily="18" charset="0"/>
                    <a:cs typeface="Times New Roman" panose="02020603050405020304" pitchFamily="18" charset="0"/>
                  </a:rPr>
                  <a:t> constant</a:t>
                </a:r>
              </a:p>
            </p:txBody>
          </p:sp>
        </mc:Choice>
        <mc:Fallback xmlns="">
          <p:sp>
            <p:nvSpPr>
              <p:cNvPr id="11" name="TextBox 10"/>
              <p:cNvSpPr txBox="1">
                <a:spLocks noRot="1" noChangeAspect="1" noMove="1" noResize="1" noEditPoints="1" noAdjustHandles="1" noChangeArrowheads="1" noChangeShapeType="1" noTextEdit="1"/>
              </p:cNvSpPr>
              <p:nvPr/>
            </p:nvSpPr>
            <p:spPr>
              <a:xfrm>
                <a:off x="2636626" y="4101683"/>
                <a:ext cx="3920340" cy="1107996"/>
              </a:xfrm>
              <a:prstGeom prst="rect">
                <a:avLst/>
              </a:prstGeom>
              <a:blipFill>
                <a:blip r:embed="rId4"/>
                <a:stretch>
                  <a:fillRect l="-1240" t="-5978" b="-27717"/>
                </a:stretch>
              </a:blipFill>
              <a:ln>
                <a:solidFill>
                  <a:schemeClr val="tx1"/>
                </a:solidFill>
              </a:ln>
            </p:spPr>
            <p:txBody>
              <a:bodyPr/>
              <a:lstStyle/>
              <a:p>
                <a:r>
                  <a:rPr lang="en-US">
                    <a:noFill/>
                  </a:rPr>
                  <a:t> </a:t>
                </a:r>
              </a:p>
            </p:txBody>
          </p:sp>
        </mc:Fallback>
      </mc:AlternateContent>
      <p:sp>
        <p:nvSpPr>
          <p:cNvPr id="2" name="TextBox 1">
            <a:extLst>
              <a:ext uri="{FF2B5EF4-FFF2-40B4-BE49-F238E27FC236}">
                <a16:creationId xmlns:a16="http://schemas.microsoft.com/office/drawing/2014/main" id="{FA51C37C-3D4E-44E7-85BC-843CBA6733B9}"/>
              </a:ext>
            </a:extLst>
          </p:cNvPr>
          <p:cNvSpPr txBox="1"/>
          <p:nvPr/>
        </p:nvSpPr>
        <p:spPr>
          <a:xfrm>
            <a:off x="4329263" y="6096000"/>
            <a:ext cx="3354129" cy="46166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247018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33117" cy="1097279"/>
          </a:xfrm>
        </p:spPr>
        <p:txBody>
          <a:bodyPr/>
          <a:lstStyle/>
          <a:p>
            <a:r>
              <a:rPr lang="en-US" sz="3400" dirty="0"/>
              <a:t>Angular Momentum Is Conserved – Figure 10.19</a:t>
            </a:r>
            <a:endParaRPr lang="en-AU" sz="3400" dirty="0"/>
          </a:p>
        </p:txBody>
      </p:sp>
      <p:sp>
        <p:nvSpPr>
          <p:cNvPr id="3" name="Content Placeholder 2"/>
          <p:cNvSpPr>
            <a:spLocks noGrp="1"/>
          </p:cNvSpPr>
          <p:nvPr>
            <p:ph sz="quarter" idx="13"/>
          </p:nvPr>
        </p:nvSpPr>
        <p:spPr>
          <a:xfrm>
            <a:off x="457200" y="1556326"/>
            <a:ext cx="3873260" cy="3981831"/>
          </a:xfrm>
        </p:spPr>
        <p:txBody>
          <a:bodyPr/>
          <a:lstStyle/>
          <a:p>
            <a:pPr>
              <a:defRPr/>
            </a:pPr>
            <a:r>
              <a:rPr lang="en-US" dirty="0"/>
              <a:t>The first figure shows the figure skater with a large moment of inertia.</a:t>
            </a:r>
          </a:p>
          <a:p>
            <a:pPr>
              <a:defRPr/>
            </a:pPr>
            <a:r>
              <a:rPr lang="en-US" dirty="0"/>
              <a:t>In the second figure, she has made the moment much smaller by bringing her arms in.</a:t>
            </a:r>
          </a:p>
          <a:p>
            <a:pPr>
              <a:defRPr/>
            </a:pPr>
            <a:r>
              <a:rPr lang="en-US" dirty="0"/>
              <a:t>Since </a:t>
            </a:r>
            <a:r>
              <a:rPr lang="en-US" i="1" dirty="0"/>
              <a:t>L</a:t>
            </a:r>
            <a:r>
              <a:rPr lang="en-US" dirty="0"/>
              <a:t> is constant, </a:t>
            </a:r>
            <a:r>
              <a:rPr lang="el-GR" i="1" dirty="0"/>
              <a:t>ω</a:t>
            </a:r>
            <a:r>
              <a:rPr lang="en-AU" dirty="0"/>
              <a:t> </a:t>
            </a:r>
            <a:r>
              <a:rPr lang="en-US" dirty="0"/>
              <a:t>must increase.</a:t>
            </a:r>
          </a:p>
        </p:txBody>
      </p:sp>
      <p:pic>
        <p:nvPicPr>
          <p:cNvPr id="5" name="Picture 4" descr="The skater pulls her extended arms inward and crosses her legs at the ankles, spinning faster."/>
          <p:cNvPicPr>
            <a:picLocks noChangeAspect="1"/>
          </p:cNvPicPr>
          <p:nvPr/>
        </p:nvPicPr>
        <p:blipFill>
          <a:blip r:embed="rId2"/>
          <a:stretch>
            <a:fillRect/>
          </a:stretch>
        </p:blipFill>
        <p:spPr>
          <a:xfrm>
            <a:off x="4554747" y="1556326"/>
            <a:ext cx="4308294" cy="3306881"/>
          </a:xfrm>
          <a:prstGeom prst="rect">
            <a:avLst/>
          </a:prstGeom>
        </p:spPr>
      </p:pic>
    </p:spTree>
    <p:extLst>
      <p:ext uri="{BB962C8B-B14F-4D97-AF65-F5344CB8AC3E}">
        <p14:creationId xmlns:p14="http://schemas.microsoft.com/office/powerpoint/2010/main" val="3896280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515938" y="-352425"/>
            <a:ext cx="8382000" cy="1143000"/>
          </a:xfrm>
        </p:spPr>
        <p:txBody>
          <a:bodyPr/>
          <a:lstStyle/>
          <a:p>
            <a:pPr eaLnBrk="1" hangingPunct="1"/>
            <a:r>
              <a:rPr lang="en-US" altLang="en-US" sz="2800">
                <a:solidFill>
                  <a:srgbClr val="FF0000"/>
                </a:solidFill>
              </a:rPr>
              <a:t>Conservation of angular momentum</a:t>
            </a:r>
            <a:endParaRPr lang="en-US" altLang="en-US" sz="2800"/>
          </a:p>
        </p:txBody>
      </p:sp>
      <p:pic>
        <p:nvPicPr>
          <p:cNvPr id="243715" name="Picture 3" descr="Figure10_30"/>
          <p:cNvPicPr>
            <a:picLocks noChangeAspect="1" noChangeArrowheads="1"/>
          </p:cNvPicPr>
          <p:nvPr/>
        </p:nvPicPr>
        <p:blipFill>
          <a:blip r:embed="rId2">
            <a:extLst>
              <a:ext uri="{28A0092B-C50C-407E-A947-70E740481C1C}">
                <a14:useLocalDpi xmlns:a14="http://schemas.microsoft.com/office/drawing/2010/main" val="0"/>
              </a:ext>
            </a:extLst>
          </a:blip>
          <a:srcRect b="4112"/>
          <a:stretch>
            <a:fillRect/>
          </a:stretch>
        </p:blipFill>
        <p:spPr bwMode="auto">
          <a:xfrm>
            <a:off x="228600" y="990600"/>
            <a:ext cx="75438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6" name="Rectangle 4" descr="Green marble"/>
          <p:cNvSpPr>
            <a:spLocks noChangeArrowheads="1"/>
          </p:cNvSpPr>
          <p:nvPr/>
        </p:nvSpPr>
        <p:spPr bwMode="auto">
          <a:xfrm>
            <a:off x="762000" y="466725"/>
            <a:ext cx="7769225" cy="8255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endParaRPr lang="en-US" altLang="en-US" sz="2400"/>
          </a:p>
        </p:txBody>
      </p:sp>
      <p:graphicFrame>
        <p:nvGraphicFramePr>
          <p:cNvPr id="243717" name="Object 7"/>
          <p:cNvGraphicFramePr>
            <a:graphicFrameLocks noChangeAspect="1"/>
          </p:cNvGraphicFramePr>
          <p:nvPr/>
        </p:nvGraphicFramePr>
        <p:xfrm>
          <a:off x="3733800" y="2895600"/>
          <a:ext cx="1330325" cy="1130300"/>
        </p:xfrm>
        <a:graphic>
          <a:graphicData uri="http://schemas.openxmlformats.org/presentationml/2006/ole">
            <mc:AlternateContent xmlns:mc="http://schemas.openxmlformats.org/markup-compatibility/2006">
              <mc:Choice xmlns:v="urn:schemas-microsoft-com:vml" Requires="v">
                <p:oleObj name="Equation" r:id="rId4" imgW="508000" imgH="431800" progId="Equation.3">
                  <p:embed/>
                </p:oleObj>
              </mc:Choice>
              <mc:Fallback>
                <p:oleObj name="Equation" r:id="rId4" imgW="508000" imgH="4318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895600"/>
                        <a:ext cx="1330325"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3718" name="Object 8"/>
          <p:cNvGraphicFramePr>
            <a:graphicFrameLocks noChangeAspect="1"/>
          </p:cNvGraphicFramePr>
          <p:nvPr/>
        </p:nvGraphicFramePr>
        <p:xfrm>
          <a:off x="2006600" y="5683250"/>
          <a:ext cx="490538" cy="641350"/>
        </p:xfrm>
        <a:graphic>
          <a:graphicData uri="http://schemas.openxmlformats.org/presentationml/2006/ole">
            <mc:AlternateContent xmlns:mc="http://schemas.openxmlformats.org/markup-compatibility/2006">
              <mc:Choice xmlns:v="urn:schemas-microsoft-com:vml" Requires="v">
                <p:oleObj name="Equation" r:id="rId6" imgW="164885" imgH="215619" progId="Equation.3">
                  <p:embed/>
                </p:oleObj>
              </mc:Choice>
              <mc:Fallback>
                <p:oleObj name="Equation" r:id="rId6" imgW="164885" imgH="215619"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6600" y="5683250"/>
                        <a:ext cx="49053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3719" name="Object 9"/>
          <p:cNvGraphicFramePr>
            <a:graphicFrameLocks noChangeAspect="1"/>
          </p:cNvGraphicFramePr>
          <p:nvPr/>
        </p:nvGraphicFramePr>
        <p:xfrm>
          <a:off x="5740400" y="5651500"/>
          <a:ext cx="554038" cy="673100"/>
        </p:xfrm>
        <a:graphic>
          <a:graphicData uri="http://schemas.openxmlformats.org/presentationml/2006/ole">
            <mc:AlternateContent xmlns:mc="http://schemas.openxmlformats.org/markup-compatibility/2006">
              <mc:Choice xmlns:v="urn:schemas-microsoft-com:vml" Requires="v">
                <p:oleObj name="Equation" r:id="rId8" imgW="177569" imgH="215619" progId="Equation.3">
                  <p:embed/>
                </p:oleObj>
              </mc:Choice>
              <mc:Fallback>
                <p:oleObj name="Equation" r:id="rId8" imgW="177569" imgH="215619"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0400" y="5651500"/>
                        <a:ext cx="554038" cy="67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3720" name="Object 5"/>
          <p:cNvGraphicFramePr>
            <a:graphicFrameLocks noChangeAspect="1"/>
          </p:cNvGraphicFramePr>
          <p:nvPr/>
        </p:nvGraphicFramePr>
        <p:xfrm>
          <a:off x="2414588" y="5759450"/>
          <a:ext cx="1031875" cy="565150"/>
        </p:xfrm>
        <a:graphic>
          <a:graphicData uri="http://schemas.openxmlformats.org/presentationml/2006/ole">
            <mc:AlternateContent xmlns:mc="http://schemas.openxmlformats.org/markup-compatibility/2006">
              <mc:Choice xmlns:v="urn:schemas-microsoft-com:vml" Requires="v">
                <p:oleObj name="Equation" r:id="rId10" imgW="393359" imgH="215713" progId="Equation.3">
                  <p:embed/>
                </p:oleObj>
              </mc:Choice>
              <mc:Fallback>
                <p:oleObj name="Equation" r:id="rId10" imgW="393359" imgH="215713" progId="Equation.3">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4588" y="5759450"/>
                        <a:ext cx="1031875"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3721" name="Object 6"/>
          <p:cNvGraphicFramePr>
            <a:graphicFrameLocks noChangeAspect="1"/>
          </p:cNvGraphicFramePr>
          <p:nvPr/>
        </p:nvGraphicFramePr>
        <p:xfrm>
          <a:off x="6173788" y="5638800"/>
          <a:ext cx="1131887" cy="565150"/>
        </p:xfrm>
        <a:graphic>
          <a:graphicData uri="http://schemas.openxmlformats.org/presentationml/2006/ole">
            <mc:AlternateContent xmlns:mc="http://schemas.openxmlformats.org/markup-compatibility/2006">
              <mc:Choice xmlns:v="urn:schemas-microsoft-com:vml" Requires="v">
                <p:oleObj name="Equation" r:id="rId12" imgW="431613" imgH="215806" progId="Equation.3">
                  <p:embed/>
                </p:oleObj>
              </mc:Choice>
              <mc:Fallback>
                <p:oleObj name="Equation" r:id="rId12" imgW="431613" imgH="215806" progId="Equation.3">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73788" y="5638800"/>
                        <a:ext cx="1131887"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3722" name="Object 10"/>
          <p:cNvGraphicFramePr>
            <a:graphicFrameLocks noChangeAspect="1"/>
          </p:cNvGraphicFramePr>
          <p:nvPr/>
        </p:nvGraphicFramePr>
        <p:xfrm>
          <a:off x="3505200" y="3962400"/>
          <a:ext cx="1728788" cy="1028700"/>
        </p:xfrm>
        <a:graphic>
          <a:graphicData uri="http://schemas.openxmlformats.org/presentationml/2006/ole">
            <mc:AlternateContent xmlns:mc="http://schemas.openxmlformats.org/markup-compatibility/2006">
              <mc:Choice xmlns:v="urn:schemas-microsoft-com:vml" Requires="v">
                <p:oleObj name="Equation" r:id="rId14" imgW="660113" imgH="393529" progId="Equation.3">
                  <p:embed/>
                </p:oleObj>
              </mc:Choice>
              <mc:Fallback>
                <p:oleObj name="Equation" r:id="rId14" imgW="660113" imgH="393529" progId="Equation.3">
                  <p:embed/>
                  <p:pic>
                    <p:nvPicPr>
                      <p:cNvPr id="0" name="Object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05200" y="3962400"/>
                        <a:ext cx="1728788" cy="102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3723" name="TextBox 11"/>
          <p:cNvSpPr txBox="1">
            <a:spLocks noChangeArrowheads="1"/>
          </p:cNvSpPr>
          <p:nvPr/>
        </p:nvSpPr>
        <p:spPr bwMode="auto">
          <a:xfrm>
            <a:off x="228600" y="1023938"/>
            <a:ext cx="723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r>
              <a:rPr lang="en-US" altLang="en-US" sz="2400"/>
              <a:t>5 kg</a:t>
            </a:r>
          </a:p>
        </p:txBody>
      </p:sp>
      <p:sp>
        <p:nvSpPr>
          <p:cNvPr id="243724" name="TextBox 1"/>
          <p:cNvSpPr txBox="1">
            <a:spLocks noChangeArrowheads="1"/>
          </p:cNvSpPr>
          <p:nvPr/>
        </p:nvSpPr>
        <p:spPr bwMode="auto">
          <a:xfrm>
            <a:off x="2971800" y="476250"/>
            <a:ext cx="30289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r>
              <a:rPr lang="en-US" altLang="en-US" sz="2400" b="1"/>
              <a:t>L=r </a:t>
            </a:r>
            <a:r>
              <a:rPr lang="en-US" altLang="en-US" sz="2400"/>
              <a:t>x </a:t>
            </a:r>
            <a:r>
              <a:rPr lang="en-US" altLang="en-US" sz="2400" b="1"/>
              <a:t>p</a:t>
            </a:r>
          </a:p>
          <a:p>
            <a:pPr eaLnBrk="1" hangingPunct="1">
              <a:spcBef>
                <a:spcPct val="0"/>
              </a:spcBef>
              <a:buFontTx/>
              <a:buNone/>
            </a:pPr>
            <a:r>
              <a:rPr lang="en-US" altLang="en-US" sz="2400" b="1"/>
              <a:t>|L|=(rp)sin90=(r)(mv)</a:t>
            </a:r>
          </a:p>
        </p:txBody>
      </p:sp>
      <p:sp>
        <p:nvSpPr>
          <p:cNvPr id="4" name="TextBox 3"/>
          <p:cNvSpPr txBox="1">
            <a:spLocks noRot="1" noChangeAspect="1" noMove="1" noResize="1" noEditPoints="1" noAdjustHandles="1" noChangeArrowheads="1" noChangeShapeType="1" noTextEdit="1"/>
          </p:cNvSpPr>
          <p:nvPr/>
        </p:nvSpPr>
        <p:spPr>
          <a:xfrm>
            <a:off x="7775510" y="801467"/>
            <a:ext cx="491160" cy="461665"/>
          </a:xfrm>
          <a:prstGeom prst="rect">
            <a:avLst/>
          </a:prstGeom>
          <a:blipFill rotWithShape="1">
            <a:blip r:embed="rId16"/>
            <a:stretch>
              <a:fillRect/>
            </a:stretch>
          </a:blipFill>
        </p:spPr>
        <p:txBody>
          <a:bodyPr/>
          <a:lstStyle/>
          <a:p>
            <a:pPr eaLnBrk="1" hangingPunct="1">
              <a:defRPr/>
            </a:pPr>
            <a:r>
              <a:rPr lang="en-US">
                <a:noFill/>
              </a:rPr>
              <a:t> </a:t>
            </a:r>
          </a:p>
        </p:txBody>
      </p:sp>
      <p:sp>
        <p:nvSpPr>
          <p:cNvPr id="243726" name="TextBox 4"/>
          <p:cNvSpPr txBox="1">
            <a:spLocks noChangeArrowheads="1"/>
          </p:cNvSpPr>
          <p:nvPr/>
        </p:nvSpPr>
        <p:spPr bwMode="auto">
          <a:xfrm>
            <a:off x="7339013" y="801688"/>
            <a:ext cx="649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r>
              <a:rPr lang="en-US" altLang="en-US" sz="2400" b="1"/>
              <a:t>v=r</a:t>
            </a:r>
          </a:p>
        </p:txBody>
      </p:sp>
      <p:sp>
        <p:nvSpPr>
          <p:cNvPr id="6" name="TextBox 5"/>
          <p:cNvSpPr txBox="1">
            <a:spLocks noRot="1" noChangeAspect="1" noMove="1" noResize="1" noEditPoints="1" noAdjustHandles="1" noChangeArrowheads="1" noChangeShapeType="1" noTextEdit="1"/>
          </p:cNvSpPr>
          <p:nvPr/>
        </p:nvSpPr>
        <p:spPr>
          <a:xfrm>
            <a:off x="7143894" y="1219200"/>
            <a:ext cx="1754391" cy="830997"/>
          </a:xfrm>
          <a:prstGeom prst="rect">
            <a:avLst/>
          </a:prstGeom>
          <a:blipFill rotWithShape="1">
            <a:blip r:embed="rId17"/>
            <a:stretch>
              <a:fillRect l="-5556" t="-5882"/>
            </a:stretch>
          </a:blipFill>
        </p:spPr>
        <p:txBody>
          <a:bodyPr/>
          <a:lstStyle/>
          <a:p>
            <a:pPr eaLnBrk="1" hangingPunct="1">
              <a:defRPr/>
            </a:pPr>
            <a:r>
              <a:rPr lang="en-US">
                <a:noFill/>
              </a:rPr>
              <a:t> </a:t>
            </a:r>
          </a:p>
        </p:txBody>
      </p:sp>
      <p:sp>
        <p:nvSpPr>
          <p:cNvPr id="7" name="TextBox 6"/>
          <p:cNvSpPr txBox="1">
            <a:spLocks noRot="1" noChangeAspect="1" noMove="1" noResize="1" noEditPoints="1" noAdjustHandles="1" noChangeArrowheads="1" noChangeShapeType="1" noTextEdit="1"/>
          </p:cNvSpPr>
          <p:nvPr/>
        </p:nvSpPr>
        <p:spPr>
          <a:xfrm>
            <a:off x="1981200" y="6324600"/>
            <a:ext cx="3054747" cy="461665"/>
          </a:xfrm>
          <a:prstGeom prst="rect">
            <a:avLst/>
          </a:prstGeom>
          <a:blipFill rotWithShape="1">
            <a:blip r:embed="rId18"/>
            <a:stretch>
              <a:fillRect l="-399" b="-1333"/>
            </a:stretch>
          </a:blipFill>
        </p:spPr>
        <p:txBody>
          <a:bodyPr/>
          <a:lstStyle/>
          <a:p>
            <a:pPr eaLnBrk="1" hangingPunct="1">
              <a:defRPr/>
            </a:pPr>
            <a:r>
              <a:rPr lang="en-US">
                <a:noFill/>
              </a:rPr>
              <a:t> </a:t>
            </a:r>
          </a:p>
        </p:txBody>
      </p:sp>
      <p:cxnSp>
        <p:nvCxnSpPr>
          <p:cNvPr id="243729" name="Straight Arrow Connector 8"/>
          <p:cNvCxnSpPr>
            <a:cxnSpLocks noChangeShapeType="1"/>
          </p:cNvCxnSpPr>
          <p:nvPr/>
        </p:nvCxnSpPr>
        <p:spPr bwMode="auto">
          <a:xfrm>
            <a:off x="3049588" y="6553200"/>
            <a:ext cx="684212"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43730" name="TextBox 10"/>
          <p:cNvSpPr txBox="1">
            <a:spLocks noChangeArrowheads="1"/>
          </p:cNvSpPr>
          <p:nvPr/>
        </p:nvSpPr>
        <p:spPr bwMode="auto">
          <a:xfrm>
            <a:off x="5386388" y="6323013"/>
            <a:ext cx="2422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r>
              <a:rPr lang="en-US" altLang="en-US" sz="2400"/>
              <a:t>Conservation of 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0_22_Figure.jpg"/>
          <p:cNvPicPr>
            <a:picLocks noChangeAspect="1"/>
          </p:cNvPicPr>
          <p:nvPr/>
        </p:nvPicPr>
        <p:blipFill rotWithShape="1">
          <a:blip r:embed="rId2" cstate="print">
            <a:extLst>
              <a:ext uri="{28A0092B-C50C-407E-A947-70E740481C1C}">
                <a14:useLocalDpi xmlns:a14="http://schemas.microsoft.com/office/drawing/2010/main" val="0"/>
              </a:ext>
            </a:extLst>
          </a:blip>
          <a:srcRect b="2519"/>
          <a:stretch/>
        </p:blipFill>
        <p:spPr>
          <a:xfrm>
            <a:off x="6158191" y="893715"/>
            <a:ext cx="2949974" cy="2326201"/>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88222" y="893715"/>
                <a:ext cx="9019943" cy="5078313"/>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Example 10.9:</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Given:	</a:t>
                </a:r>
                <a:r>
                  <a:rPr kumimoji="0" lang="en-US" sz="1800" i="1" dirty="0" err="1">
                    <a:solidFill>
                      <a:prstClr val="black"/>
                    </a:solidFill>
                    <a:ea typeface="+mn-ea"/>
                    <a:cs typeface="Times New Roman" panose="02020603050405020304" pitchFamily="18" charset="0"/>
                  </a:rPr>
                  <a:t>I</a:t>
                </a:r>
                <a:r>
                  <a:rPr kumimoji="0" lang="en-US" sz="1800" baseline="-25000" dirty="0" err="1">
                    <a:solidFill>
                      <a:prstClr val="black"/>
                    </a:solidFill>
                    <a:ea typeface="+mn-ea"/>
                    <a:cs typeface="Times New Roman" panose="02020603050405020304" pitchFamily="18" charset="0"/>
                  </a:rPr>
                  <a:t>body</a:t>
                </a:r>
                <a:r>
                  <a:rPr kumimoji="0" lang="en-US" sz="1800" baseline="-25000" dirty="0">
                    <a:solidFill>
                      <a:prstClr val="black"/>
                    </a:solidFill>
                    <a:ea typeface="+mn-ea"/>
                    <a:cs typeface="Times New Roman" panose="02020603050405020304" pitchFamily="18" charset="0"/>
                  </a:rPr>
                  <a:t>, </a:t>
                </a:r>
                <a:r>
                  <a:rPr kumimoji="0" lang="en-US" sz="1800" baseline="-25000" dirty="0" err="1">
                    <a:solidFill>
                      <a:prstClr val="black"/>
                    </a:solidFill>
                    <a:ea typeface="+mn-ea"/>
                    <a:cs typeface="Times New Roman" panose="02020603050405020304" pitchFamily="18" charset="0"/>
                  </a:rPr>
                  <a:t>i</a:t>
                </a:r>
                <a:r>
                  <a:rPr kumimoji="0" lang="en-US" sz="1800" baseline="-25000" dirty="0">
                    <a:solidFill>
                      <a:prstClr val="black"/>
                    </a:solidFill>
                    <a:ea typeface="+mn-ea"/>
                    <a:cs typeface="Times New Roman" panose="02020603050405020304" pitchFamily="18" charset="0"/>
                  </a:rPr>
                  <a:t> </a:t>
                </a:r>
                <a:r>
                  <a:rPr kumimoji="0" lang="en-US" sz="1800" dirty="0">
                    <a:solidFill>
                      <a:prstClr val="black"/>
                    </a:solidFill>
                    <a:ea typeface="+mn-ea"/>
                    <a:cs typeface="Times New Roman" panose="02020603050405020304" pitchFamily="18" charset="0"/>
                  </a:rPr>
                  <a:t>= 3.0 kg•m</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a:t>
                </a:r>
                <a:r>
                  <a:rPr kumimoji="0" lang="en-US" sz="1800" i="1" dirty="0" err="1">
                    <a:solidFill>
                      <a:prstClr val="black"/>
                    </a:solidFill>
                    <a:ea typeface="+mn-ea"/>
                    <a:cs typeface="Times New Roman" panose="02020603050405020304" pitchFamily="18" charset="0"/>
                  </a:rPr>
                  <a:t>I</a:t>
                </a:r>
                <a:r>
                  <a:rPr kumimoji="0" lang="en-US" sz="1800" baseline="-25000" dirty="0" err="1">
                    <a:solidFill>
                      <a:prstClr val="black"/>
                    </a:solidFill>
                    <a:ea typeface="+mn-ea"/>
                    <a:cs typeface="Times New Roman" panose="02020603050405020304" pitchFamily="18" charset="0"/>
                  </a:rPr>
                  <a:t>body</a:t>
                </a:r>
                <a:r>
                  <a:rPr kumimoji="0" lang="en-US" sz="1800" baseline="-25000" dirty="0">
                    <a:solidFill>
                      <a:prstClr val="black"/>
                    </a:solidFill>
                    <a:ea typeface="+mn-ea"/>
                    <a:cs typeface="Times New Roman" panose="02020603050405020304" pitchFamily="18" charset="0"/>
                  </a:rPr>
                  <a:t>, f </a:t>
                </a:r>
                <a:r>
                  <a:rPr kumimoji="0" lang="en-US" sz="1800" dirty="0">
                    <a:solidFill>
                      <a:prstClr val="black"/>
                    </a:solidFill>
                    <a:ea typeface="+mn-ea"/>
                    <a:cs typeface="Times New Roman" panose="02020603050405020304" pitchFamily="18" charset="0"/>
                  </a:rPr>
                  <a:t>= 2.2 kg•m</a:t>
                </a:r>
                <a:r>
                  <a:rPr kumimoji="0" lang="en-US" sz="1800" baseline="30000" dirty="0">
                    <a:solidFill>
                      <a:prstClr val="black"/>
                    </a:solidFill>
                    <a:ea typeface="+mn-ea"/>
                    <a:cs typeface="Times New Roman" panose="02020603050405020304" pitchFamily="18" charset="0"/>
                  </a:rPr>
                  <a:t>2</a:t>
                </a:r>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i="1" dirty="0" err="1">
                    <a:solidFill>
                      <a:prstClr val="black"/>
                    </a:solidFill>
                    <a:ea typeface="+mn-ea"/>
                    <a:cs typeface="Times New Roman" panose="02020603050405020304" pitchFamily="18" charset="0"/>
                  </a:rPr>
                  <a:t>m</a:t>
                </a:r>
                <a:r>
                  <a:rPr kumimoji="0" lang="en-US" sz="1800" baseline="-25000" dirty="0" err="1">
                    <a:solidFill>
                      <a:prstClr val="black"/>
                    </a:solidFill>
                    <a:ea typeface="+mn-ea"/>
                    <a:cs typeface="Times New Roman" panose="02020603050405020304" pitchFamily="18" charset="0"/>
                  </a:rPr>
                  <a:t>dumbbell</a:t>
                </a:r>
                <a:r>
                  <a:rPr kumimoji="0" lang="en-US" sz="1800" dirty="0">
                    <a:solidFill>
                      <a:prstClr val="black"/>
                    </a:solidFill>
                    <a:ea typeface="+mn-ea"/>
                    <a:cs typeface="Times New Roman" panose="02020603050405020304" pitchFamily="18" charset="0"/>
                  </a:rPr>
                  <a:t> = 5.0 kg each</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i="1" dirty="0" err="1">
                    <a:solidFill>
                      <a:prstClr val="black"/>
                    </a:solidFill>
                    <a:ea typeface="+mn-ea"/>
                    <a:cs typeface="Times New Roman" panose="02020603050405020304" pitchFamily="18" charset="0"/>
                  </a:rPr>
                  <a:t>R</a:t>
                </a:r>
                <a:r>
                  <a:rPr kumimoji="0" lang="en-US" sz="1800" baseline="-25000" dirty="0" err="1">
                    <a:solidFill>
                      <a:prstClr val="black"/>
                    </a:solidFill>
                    <a:ea typeface="+mn-ea"/>
                    <a:cs typeface="Times New Roman" panose="02020603050405020304" pitchFamily="18" charset="0"/>
                  </a:rPr>
                  <a:t>dumbbell</a:t>
                </a:r>
                <a:r>
                  <a:rPr kumimoji="0" lang="en-US" sz="1800" baseline="-25000" dirty="0">
                    <a:solidFill>
                      <a:prstClr val="black"/>
                    </a:solidFill>
                    <a:ea typeface="+mn-ea"/>
                    <a:cs typeface="Times New Roman" panose="02020603050405020304" pitchFamily="18" charset="0"/>
                  </a:rPr>
                  <a:t>, </a:t>
                </a:r>
                <a:r>
                  <a:rPr kumimoji="0" lang="en-US" sz="1800" baseline="-25000" dirty="0" err="1">
                    <a:solidFill>
                      <a:prstClr val="black"/>
                    </a:solidFill>
                    <a:ea typeface="+mn-ea"/>
                    <a:cs typeface="Times New Roman" panose="02020603050405020304" pitchFamily="18" charset="0"/>
                  </a:rPr>
                  <a:t>i</a:t>
                </a:r>
                <a:r>
                  <a:rPr kumimoji="0" lang="en-US" sz="1800" baseline="-25000" dirty="0">
                    <a:solidFill>
                      <a:prstClr val="black"/>
                    </a:solidFill>
                    <a:ea typeface="+mn-ea"/>
                    <a:cs typeface="Times New Roman" panose="02020603050405020304" pitchFamily="18" charset="0"/>
                  </a:rPr>
                  <a:t> </a:t>
                </a:r>
                <a:r>
                  <a:rPr kumimoji="0" lang="en-US" sz="1800" dirty="0">
                    <a:solidFill>
                      <a:prstClr val="black"/>
                    </a:solidFill>
                    <a:ea typeface="+mn-ea"/>
                    <a:cs typeface="Times New Roman" panose="02020603050405020304" pitchFamily="18" charset="0"/>
                  </a:rPr>
                  <a:t>= 1.0 m		</a:t>
                </a:r>
                <a:r>
                  <a:rPr kumimoji="0" lang="en-US" sz="1800" i="1" dirty="0" err="1">
                    <a:solidFill>
                      <a:prstClr val="black"/>
                    </a:solidFill>
                    <a:ea typeface="+mn-ea"/>
                    <a:cs typeface="Times New Roman" panose="02020603050405020304" pitchFamily="18" charset="0"/>
                  </a:rPr>
                  <a:t>R</a:t>
                </a:r>
                <a:r>
                  <a:rPr kumimoji="0" lang="en-US" sz="1800" baseline="-25000" dirty="0" err="1">
                    <a:solidFill>
                      <a:prstClr val="black"/>
                    </a:solidFill>
                    <a:ea typeface="+mn-ea"/>
                    <a:cs typeface="Times New Roman" panose="02020603050405020304" pitchFamily="18" charset="0"/>
                  </a:rPr>
                  <a:t>dumbbell</a:t>
                </a:r>
                <a:r>
                  <a:rPr kumimoji="0" lang="en-US" sz="1800" baseline="-25000" dirty="0">
                    <a:solidFill>
                      <a:prstClr val="black"/>
                    </a:solidFill>
                    <a:ea typeface="+mn-ea"/>
                    <a:cs typeface="Times New Roman" panose="02020603050405020304" pitchFamily="18" charset="0"/>
                  </a:rPr>
                  <a:t>, f </a:t>
                </a:r>
                <a:r>
                  <a:rPr kumimoji="0" lang="en-US" sz="1800" dirty="0">
                    <a:solidFill>
                      <a:prstClr val="black"/>
                    </a:solidFill>
                    <a:ea typeface="+mn-ea"/>
                    <a:cs typeface="Times New Roman" panose="02020603050405020304" pitchFamily="18" charset="0"/>
                  </a:rPr>
                  <a:t>= 0.20 m</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oMath>
                </a14:m>
                <a:r>
                  <a:rPr kumimoji="0" lang="en-US" sz="1800" baseline="-25000" dirty="0" err="1">
                    <a:solidFill>
                      <a:prstClr val="black"/>
                    </a:solidFill>
                    <a:ea typeface="+mn-ea"/>
                    <a:cs typeface="Times New Roman" panose="02020603050405020304" pitchFamily="18" charset="0"/>
                  </a:rPr>
                  <a:t>i</a:t>
                </a:r>
                <a:r>
                  <a:rPr kumimoji="0" lang="en-US" sz="1800" dirty="0">
                    <a:solidFill>
                      <a:prstClr val="black"/>
                    </a:solidFill>
                    <a:ea typeface="+mn-ea"/>
                    <a:cs typeface="Times New Roman" panose="02020603050405020304" pitchFamily="18" charset="0"/>
                  </a:rPr>
                  <a:t> = 1 rev in 2 s = 2</a:t>
                </a:r>
                <a:r>
                  <a:rPr kumimoji="0" lang="en-US" sz="1800" dirty="0">
                    <a:solidFill>
                      <a:prstClr val="black"/>
                    </a:solidFill>
                    <a:latin typeface="Symbol" panose="05050102010706020507" pitchFamily="18" charset="2"/>
                    <a:ea typeface="+mn-ea"/>
                    <a:cs typeface="Times New Roman" panose="02020603050405020304" pitchFamily="18" charset="0"/>
                  </a:rPr>
                  <a:t>p</a:t>
                </a:r>
                <a:r>
                  <a:rPr kumimoji="0" lang="en-US" sz="1800" dirty="0">
                    <a:solidFill>
                      <a:prstClr val="black"/>
                    </a:solidFill>
                    <a:ea typeface="+mn-ea"/>
                    <a:cs typeface="Times New Roman" panose="02020603050405020304" pitchFamily="18" charset="0"/>
                  </a:rPr>
                  <a:t>/2 rad/s = </a:t>
                </a:r>
                <a:r>
                  <a:rPr kumimoji="0" lang="en-US" sz="1800" dirty="0">
                    <a:solidFill>
                      <a:prstClr val="black"/>
                    </a:solidFill>
                    <a:latin typeface="Symbol" panose="05050102010706020507" pitchFamily="18" charset="2"/>
                    <a:ea typeface="+mn-ea"/>
                    <a:cs typeface="Times New Roman" panose="02020603050405020304" pitchFamily="18" charset="0"/>
                  </a:rPr>
                  <a:t>p</a:t>
                </a:r>
                <a:r>
                  <a:rPr kumimoji="0" lang="en-US" sz="1800" dirty="0">
                    <a:solidFill>
                      <a:prstClr val="black"/>
                    </a:solidFill>
                    <a:ea typeface="+mn-ea"/>
                    <a:cs typeface="Times New Roman" panose="02020603050405020304" pitchFamily="18" charset="0"/>
                  </a:rPr>
                  <a:t> rad/s</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Find:	(a)</a:t>
                </a:r>
                <a:r>
                  <a:rPr kumimoji="0" lang="en-US" sz="1800" dirty="0">
                    <a:solidFill>
                      <a:prstClr val="black"/>
                    </a:solidFill>
                    <a:latin typeface="Calibri" panose="020F0502020204030204"/>
                    <a:ea typeface="Cambria Math" panose="02040503050406030204" pitchFamily="18" charset="0"/>
                    <a:cs typeface="Times New Roman" panose="02020603050405020304" pitchFamily="18" charset="0"/>
                  </a:rPr>
                  <a:t>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oMath>
                </a14:m>
                <a:r>
                  <a:rPr kumimoji="0" lang="en-US" sz="1800" baseline="-25000" dirty="0">
                    <a:solidFill>
                      <a:prstClr val="black"/>
                    </a:solidFill>
                    <a:ea typeface="+mn-ea"/>
                    <a:cs typeface="Times New Roman" panose="02020603050405020304" pitchFamily="18" charset="0"/>
                  </a:rPr>
                  <a:t>f</a:t>
                </a:r>
                <a:r>
                  <a:rPr kumimoji="0" lang="en-US" sz="1800" dirty="0">
                    <a:solidFill>
                      <a:prstClr val="black"/>
                    </a:solidFill>
                    <a:ea typeface="+mn-ea"/>
                    <a:cs typeface="Times New Roman" panose="02020603050405020304" pitchFamily="18" charset="0"/>
                  </a:rPr>
                  <a:t>		(b) compare </a:t>
                </a:r>
                <a:r>
                  <a:rPr kumimoji="0" lang="en-US" sz="1800" i="1" dirty="0" err="1">
                    <a:solidFill>
                      <a:prstClr val="black"/>
                    </a:solidFill>
                    <a:ea typeface="+mn-ea"/>
                    <a:cs typeface="Times New Roman" panose="02020603050405020304" pitchFamily="18" charset="0"/>
                  </a:rPr>
                  <a:t>K</a:t>
                </a:r>
                <a:r>
                  <a:rPr kumimoji="0" lang="en-US" sz="1800" baseline="-25000" dirty="0" err="1">
                    <a:solidFill>
                      <a:prstClr val="black"/>
                    </a:solidFill>
                    <a:ea typeface="+mn-ea"/>
                    <a:cs typeface="Times New Roman" panose="02020603050405020304" pitchFamily="18" charset="0"/>
                  </a:rPr>
                  <a:t>f</a:t>
                </a:r>
                <a:r>
                  <a:rPr kumimoji="0" lang="en-US" sz="1800" dirty="0">
                    <a:solidFill>
                      <a:prstClr val="black"/>
                    </a:solidFill>
                    <a:ea typeface="+mn-ea"/>
                    <a:cs typeface="Times New Roman" panose="02020603050405020304" pitchFamily="18" charset="0"/>
                  </a:rPr>
                  <a:t> with </a:t>
                </a:r>
                <a:r>
                  <a:rPr kumimoji="0" lang="en-US" sz="1800" i="1" dirty="0">
                    <a:solidFill>
                      <a:prstClr val="black"/>
                    </a:solidFill>
                    <a:ea typeface="+mn-ea"/>
                    <a:cs typeface="Times New Roman" panose="02020603050405020304" pitchFamily="18" charset="0"/>
                  </a:rPr>
                  <a:t>K</a:t>
                </a:r>
                <a:r>
                  <a:rPr kumimoji="0" lang="en-US" sz="1800" baseline="-25000" dirty="0">
                    <a:solidFill>
                      <a:prstClr val="black"/>
                    </a:solidFill>
                    <a:ea typeface="+mn-ea"/>
                    <a:cs typeface="Times New Roman" panose="02020603050405020304" pitchFamily="18" charset="0"/>
                  </a:rPr>
                  <a:t>i</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Solution: (a) for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oMath>
                </a14:m>
                <a:r>
                  <a:rPr kumimoji="0" lang="en-US" sz="1800" baseline="-25000" dirty="0">
                    <a:solidFill>
                      <a:prstClr val="black"/>
                    </a:solidFill>
                    <a:ea typeface="+mn-ea"/>
                    <a:cs typeface="Times New Roman" panose="02020603050405020304" pitchFamily="18" charset="0"/>
                  </a:rPr>
                  <a:t>f</a:t>
                </a:r>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Total initial moment of inertia</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i="1" dirty="0" err="1">
                    <a:solidFill>
                      <a:prstClr val="black"/>
                    </a:solidFill>
                    <a:ea typeface="+mn-ea"/>
                    <a:cs typeface="Times New Roman" panose="02020603050405020304" pitchFamily="18" charset="0"/>
                  </a:rPr>
                  <a:t>I</a:t>
                </a:r>
                <a:r>
                  <a:rPr kumimoji="0" lang="en-US" sz="1800" baseline="-25000" dirty="0" err="1">
                    <a:solidFill>
                      <a:prstClr val="black"/>
                    </a:solidFill>
                    <a:ea typeface="+mn-ea"/>
                    <a:cs typeface="Times New Roman" panose="02020603050405020304" pitchFamily="18" charset="0"/>
                  </a:rPr>
                  <a:t>total,i</a:t>
                </a:r>
                <a:r>
                  <a:rPr kumimoji="0" lang="en-US" sz="1800" dirty="0">
                    <a:solidFill>
                      <a:prstClr val="black"/>
                    </a:solidFill>
                    <a:ea typeface="+mn-ea"/>
                    <a:cs typeface="Times New Roman" panose="02020603050405020304" pitchFamily="18" charset="0"/>
                  </a:rPr>
                  <a:t> = </a:t>
                </a:r>
                <a:r>
                  <a:rPr kumimoji="0" lang="en-US" sz="1800" i="1" dirty="0" err="1">
                    <a:solidFill>
                      <a:prstClr val="black"/>
                    </a:solidFill>
                    <a:ea typeface="+mn-ea"/>
                    <a:cs typeface="Times New Roman" panose="02020603050405020304" pitchFamily="18" charset="0"/>
                  </a:rPr>
                  <a:t>I</a:t>
                </a:r>
                <a:r>
                  <a:rPr kumimoji="0" lang="en-US" sz="1800" baseline="-25000" dirty="0" err="1">
                    <a:solidFill>
                      <a:prstClr val="black"/>
                    </a:solidFill>
                    <a:ea typeface="+mn-ea"/>
                    <a:cs typeface="Times New Roman" panose="02020603050405020304" pitchFamily="18" charset="0"/>
                  </a:rPr>
                  <a:t>body</a:t>
                </a:r>
                <a:r>
                  <a:rPr kumimoji="0" lang="en-US" sz="1800" baseline="-25000" dirty="0">
                    <a:solidFill>
                      <a:prstClr val="black"/>
                    </a:solidFill>
                    <a:ea typeface="+mn-ea"/>
                    <a:cs typeface="Times New Roman" panose="02020603050405020304" pitchFamily="18" charset="0"/>
                  </a:rPr>
                  <a:t>, </a:t>
                </a:r>
                <a:r>
                  <a:rPr kumimoji="0" lang="en-US" sz="1800" baseline="-25000" dirty="0" err="1">
                    <a:solidFill>
                      <a:prstClr val="black"/>
                    </a:solidFill>
                    <a:ea typeface="+mn-ea"/>
                    <a:cs typeface="Times New Roman" panose="02020603050405020304" pitchFamily="18" charset="0"/>
                  </a:rPr>
                  <a:t>i</a:t>
                </a:r>
                <a:r>
                  <a:rPr kumimoji="0" lang="en-US" sz="1800" dirty="0">
                    <a:solidFill>
                      <a:prstClr val="black"/>
                    </a:solidFill>
                    <a:ea typeface="+mn-ea"/>
                    <a:cs typeface="Times New Roman" panose="02020603050405020304" pitchFamily="18" charset="0"/>
                  </a:rPr>
                  <a:t> + 2</a:t>
                </a:r>
                <a:r>
                  <a:rPr kumimoji="0" lang="en-US" sz="1800" i="1" dirty="0">
                    <a:solidFill>
                      <a:prstClr val="black"/>
                    </a:solidFill>
                    <a:ea typeface="+mn-ea"/>
                    <a:cs typeface="Times New Roman" panose="02020603050405020304" pitchFamily="18" charset="0"/>
                  </a:rPr>
                  <a:t>I</a:t>
                </a:r>
                <a:r>
                  <a:rPr kumimoji="0" lang="en-US" sz="1800" baseline="-25000" dirty="0">
                    <a:solidFill>
                      <a:prstClr val="black"/>
                    </a:solidFill>
                    <a:ea typeface="+mn-ea"/>
                    <a:cs typeface="Times New Roman" panose="02020603050405020304" pitchFamily="18" charset="0"/>
                  </a:rPr>
                  <a:t>dumbbell,i</a:t>
                </a:r>
                <a:r>
                  <a:rPr kumimoji="0" lang="en-US" sz="1800" dirty="0">
                    <a:solidFill>
                      <a:prstClr val="black"/>
                    </a:solidFill>
                    <a:ea typeface="+mn-ea"/>
                    <a:cs typeface="Times New Roman" panose="02020603050405020304" pitchFamily="18" charset="0"/>
                  </a:rPr>
                  <a:t> = (3.0 kg•m</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+ 2[</a:t>
                </a:r>
                <a:r>
                  <a:rPr kumimoji="0" lang="en-US" sz="1800" i="1" dirty="0" err="1">
                    <a:solidFill>
                      <a:prstClr val="black"/>
                    </a:solidFill>
                    <a:ea typeface="+mn-ea"/>
                    <a:cs typeface="Times New Roman" panose="02020603050405020304" pitchFamily="18" charset="0"/>
                  </a:rPr>
                  <a:t>m</a:t>
                </a:r>
                <a:r>
                  <a:rPr kumimoji="0" lang="en-US" sz="1800" baseline="-25000" dirty="0" err="1">
                    <a:solidFill>
                      <a:prstClr val="black"/>
                    </a:solidFill>
                    <a:ea typeface="+mn-ea"/>
                    <a:cs typeface="Times New Roman" panose="02020603050405020304" pitchFamily="18" charset="0"/>
                  </a:rPr>
                  <a:t>dumbbell</a:t>
                </a:r>
                <a:r>
                  <a:rPr kumimoji="0" lang="en-US" sz="1800" dirty="0">
                    <a:solidFill>
                      <a:prstClr val="black"/>
                    </a:solidFill>
                    <a:ea typeface="+mn-ea"/>
                    <a:cs typeface="Times New Roman" panose="02020603050405020304" pitchFamily="18" charset="0"/>
                  </a:rPr>
                  <a:t>(</a:t>
                </a:r>
                <a:r>
                  <a:rPr kumimoji="0" lang="en-US" sz="1800" i="1" dirty="0" err="1">
                    <a:solidFill>
                      <a:prstClr val="black"/>
                    </a:solidFill>
                    <a:ea typeface="+mn-ea"/>
                    <a:cs typeface="Times New Roman" panose="02020603050405020304" pitchFamily="18" charset="0"/>
                  </a:rPr>
                  <a:t>R</a:t>
                </a:r>
                <a:r>
                  <a:rPr kumimoji="0" lang="en-US" sz="1800" baseline="-25000" dirty="0" err="1">
                    <a:solidFill>
                      <a:prstClr val="black"/>
                    </a:solidFill>
                    <a:ea typeface="+mn-ea"/>
                    <a:cs typeface="Times New Roman" panose="02020603050405020304" pitchFamily="18" charset="0"/>
                  </a:rPr>
                  <a:t>dumbbell</a:t>
                </a:r>
                <a:r>
                  <a:rPr kumimoji="0" lang="en-US" sz="1800" baseline="-25000" dirty="0">
                    <a:solidFill>
                      <a:prstClr val="black"/>
                    </a:solidFill>
                    <a:ea typeface="+mn-ea"/>
                    <a:cs typeface="Times New Roman" panose="02020603050405020304" pitchFamily="18" charset="0"/>
                  </a:rPr>
                  <a:t>, </a:t>
                </a:r>
                <a:r>
                  <a:rPr kumimoji="0" lang="en-US" sz="1800" baseline="-25000" dirty="0" err="1">
                    <a:solidFill>
                      <a:prstClr val="black"/>
                    </a:solidFill>
                    <a:ea typeface="+mn-ea"/>
                    <a:cs typeface="Times New Roman" panose="02020603050405020304" pitchFamily="18" charset="0"/>
                  </a:rPr>
                  <a:t>i</a:t>
                </a:r>
                <a:r>
                  <a:rPr kumimoji="0" lang="en-US" sz="1800" dirty="0">
                    <a:solidFill>
                      <a:prstClr val="black"/>
                    </a:solidFill>
                    <a:ea typeface="+mn-ea"/>
                    <a:cs typeface="Times New Roman" panose="02020603050405020304" pitchFamily="18" charset="0"/>
                  </a:rPr>
                  <a:t>)</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 13 kg•m</a:t>
                </a:r>
                <a:r>
                  <a:rPr kumimoji="0" lang="en-US" sz="1800" baseline="30000" dirty="0">
                    <a:solidFill>
                      <a:prstClr val="black"/>
                    </a:solidFill>
                    <a:ea typeface="+mn-ea"/>
                    <a:cs typeface="Times New Roman" panose="02020603050405020304" pitchFamily="18" charset="0"/>
                  </a:rPr>
                  <a:t>2</a:t>
                </a:r>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600" dirty="0">
                    <a:solidFill>
                      <a:prstClr val="black"/>
                    </a:solidFill>
                    <a:ea typeface="+mn-ea"/>
                    <a:cs typeface="Times New Roman" panose="02020603050405020304" pitchFamily="18" charset="0"/>
                  </a:rPr>
                  <a:t> </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Total final moment of inertia</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i="1" dirty="0" err="1">
                    <a:solidFill>
                      <a:prstClr val="black"/>
                    </a:solidFill>
                    <a:ea typeface="+mn-ea"/>
                    <a:cs typeface="Times New Roman" panose="02020603050405020304" pitchFamily="18" charset="0"/>
                  </a:rPr>
                  <a:t>I</a:t>
                </a:r>
                <a:r>
                  <a:rPr kumimoji="0" lang="en-US" sz="1800" baseline="-25000" dirty="0" err="1">
                    <a:solidFill>
                      <a:prstClr val="black"/>
                    </a:solidFill>
                    <a:ea typeface="+mn-ea"/>
                    <a:cs typeface="Times New Roman" panose="02020603050405020304" pitchFamily="18" charset="0"/>
                  </a:rPr>
                  <a:t>total,f</a:t>
                </a:r>
                <a:r>
                  <a:rPr kumimoji="0" lang="en-US" sz="1800" dirty="0">
                    <a:solidFill>
                      <a:prstClr val="black"/>
                    </a:solidFill>
                    <a:ea typeface="+mn-ea"/>
                    <a:cs typeface="Times New Roman" panose="02020603050405020304" pitchFamily="18" charset="0"/>
                  </a:rPr>
                  <a:t> = </a:t>
                </a:r>
                <a:r>
                  <a:rPr kumimoji="0" lang="en-US" sz="1800" i="1" dirty="0" err="1">
                    <a:solidFill>
                      <a:prstClr val="black"/>
                    </a:solidFill>
                    <a:ea typeface="+mn-ea"/>
                    <a:cs typeface="Times New Roman" panose="02020603050405020304" pitchFamily="18" charset="0"/>
                  </a:rPr>
                  <a:t>I</a:t>
                </a:r>
                <a:r>
                  <a:rPr kumimoji="0" lang="en-US" sz="1800" baseline="-25000" dirty="0" err="1">
                    <a:solidFill>
                      <a:prstClr val="black"/>
                    </a:solidFill>
                    <a:ea typeface="+mn-ea"/>
                    <a:cs typeface="Times New Roman" panose="02020603050405020304" pitchFamily="18" charset="0"/>
                  </a:rPr>
                  <a:t>body</a:t>
                </a:r>
                <a:r>
                  <a:rPr kumimoji="0" lang="en-US" sz="1800" baseline="-25000" dirty="0">
                    <a:solidFill>
                      <a:prstClr val="black"/>
                    </a:solidFill>
                    <a:ea typeface="+mn-ea"/>
                    <a:cs typeface="Times New Roman" panose="02020603050405020304" pitchFamily="18" charset="0"/>
                  </a:rPr>
                  <a:t>, f</a:t>
                </a:r>
                <a:r>
                  <a:rPr kumimoji="0" lang="en-US" sz="1800" dirty="0">
                    <a:solidFill>
                      <a:prstClr val="black"/>
                    </a:solidFill>
                    <a:ea typeface="+mn-ea"/>
                    <a:cs typeface="Times New Roman" panose="02020603050405020304" pitchFamily="18" charset="0"/>
                  </a:rPr>
                  <a:t> + 2</a:t>
                </a:r>
                <a:r>
                  <a:rPr kumimoji="0" lang="en-US" sz="1800" i="1" dirty="0">
                    <a:solidFill>
                      <a:prstClr val="black"/>
                    </a:solidFill>
                    <a:ea typeface="+mn-ea"/>
                    <a:cs typeface="Times New Roman" panose="02020603050405020304" pitchFamily="18" charset="0"/>
                  </a:rPr>
                  <a:t>I</a:t>
                </a:r>
                <a:r>
                  <a:rPr kumimoji="0" lang="en-US" sz="1800" baseline="-25000" dirty="0">
                    <a:solidFill>
                      <a:prstClr val="black"/>
                    </a:solidFill>
                    <a:ea typeface="+mn-ea"/>
                    <a:cs typeface="Times New Roman" panose="02020603050405020304" pitchFamily="18" charset="0"/>
                  </a:rPr>
                  <a:t>dumbbell,f</a:t>
                </a:r>
                <a:r>
                  <a:rPr kumimoji="0" lang="en-US" sz="1800" dirty="0">
                    <a:solidFill>
                      <a:prstClr val="black"/>
                    </a:solidFill>
                    <a:ea typeface="+mn-ea"/>
                    <a:cs typeface="Times New Roman" panose="02020603050405020304" pitchFamily="18" charset="0"/>
                  </a:rPr>
                  <a:t> = (2.2 kg•m</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+ 2[</a:t>
                </a:r>
                <a:r>
                  <a:rPr kumimoji="0" lang="en-US" sz="1800" i="1" dirty="0" err="1">
                    <a:solidFill>
                      <a:prstClr val="black"/>
                    </a:solidFill>
                    <a:ea typeface="+mn-ea"/>
                    <a:cs typeface="Times New Roman" panose="02020603050405020304" pitchFamily="18" charset="0"/>
                  </a:rPr>
                  <a:t>m</a:t>
                </a:r>
                <a:r>
                  <a:rPr kumimoji="0" lang="en-US" sz="1800" baseline="-25000" dirty="0" err="1">
                    <a:solidFill>
                      <a:prstClr val="black"/>
                    </a:solidFill>
                    <a:ea typeface="+mn-ea"/>
                    <a:cs typeface="Times New Roman" panose="02020603050405020304" pitchFamily="18" charset="0"/>
                  </a:rPr>
                  <a:t>dumbbell</a:t>
                </a:r>
                <a:r>
                  <a:rPr kumimoji="0" lang="en-US" sz="1800" dirty="0">
                    <a:solidFill>
                      <a:prstClr val="black"/>
                    </a:solidFill>
                    <a:ea typeface="+mn-ea"/>
                    <a:cs typeface="Times New Roman" panose="02020603050405020304" pitchFamily="18" charset="0"/>
                  </a:rPr>
                  <a:t>(</a:t>
                </a:r>
                <a:r>
                  <a:rPr kumimoji="0" lang="en-US" sz="1800" i="1" dirty="0" err="1">
                    <a:solidFill>
                      <a:prstClr val="black"/>
                    </a:solidFill>
                    <a:ea typeface="+mn-ea"/>
                    <a:cs typeface="Times New Roman" panose="02020603050405020304" pitchFamily="18" charset="0"/>
                  </a:rPr>
                  <a:t>R</a:t>
                </a:r>
                <a:r>
                  <a:rPr kumimoji="0" lang="en-US" sz="1800" baseline="-25000" dirty="0" err="1">
                    <a:solidFill>
                      <a:prstClr val="black"/>
                    </a:solidFill>
                    <a:ea typeface="+mn-ea"/>
                    <a:cs typeface="Times New Roman" panose="02020603050405020304" pitchFamily="18" charset="0"/>
                  </a:rPr>
                  <a:t>dumbbell</a:t>
                </a:r>
                <a:r>
                  <a:rPr kumimoji="0" lang="en-US" sz="1800" baseline="-25000" dirty="0">
                    <a:solidFill>
                      <a:prstClr val="black"/>
                    </a:solidFill>
                    <a:ea typeface="+mn-ea"/>
                    <a:cs typeface="Times New Roman" panose="02020603050405020304" pitchFamily="18" charset="0"/>
                  </a:rPr>
                  <a:t>, f</a:t>
                </a:r>
                <a:r>
                  <a:rPr kumimoji="0" lang="en-US" sz="1800" dirty="0">
                    <a:solidFill>
                      <a:prstClr val="black"/>
                    </a:solidFill>
                    <a:ea typeface="+mn-ea"/>
                    <a:cs typeface="Times New Roman" panose="02020603050405020304" pitchFamily="18" charset="0"/>
                  </a:rPr>
                  <a:t>)</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 2.6 kg•m</a:t>
                </a:r>
                <a:r>
                  <a:rPr kumimoji="0" lang="en-US" sz="1800" baseline="30000" dirty="0">
                    <a:solidFill>
                      <a:prstClr val="black"/>
                    </a:solidFill>
                    <a:ea typeface="+mn-ea"/>
                    <a:cs typeface="Times New Roman" panose="02020603050405020304" pitchFamily="18" charset="0"/>
                  </a:rPr>
                  <a:t>2</a:t>
                </a:r>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Apply the conservation of angular momentum	</a:t>
                </a:r>
                <a:r>
                  <a:rPr kumimoji="0" lang="en-US" sz="1800" i="1" dirty="0">
                    <a:solidFill>
                      <a:prstClr val="black"/>
                    </a:solidFill>
                    <a:ea typeface="+mn-ea"/>
                    <a:cs typeface="Times New Roman" panose="02020603050405020304" pitchFamily="18" charset="0"/>
                  </a:rPr>
                  <a:t> I</a:t>
                </a:r>
                <a:r>
                  <a:rPr kumimoji="0" lang="en-US" sz="1800" baseline="-25000" dirty="0" err="1">
                    <a:solidFill>
                      <a:prstClr val="black"/>
                    </a:solidFill>
                    <a:ea typeface="+mn-ea"/>
                    <a:cs typeface="Times New Roman" panose="02020603050405020304" pitchFamily="18" charset="0"/>
                  </a:rPr>
                  <a:t>total,i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oMath>
                </a14:m>
                <a:r>
                  <a:rPr kumimoji="0" lang="en-US" sz="1800" baseline="-25000" dirty="0" err="1">
                    <a:solidFill>
                      <a:prstClr val="black"/>
                    </a:solidFill>
                    <a:ea typeface="+mn-ea"/>
                    <a:cs typeface="Times New Roman" panose="02020603050405020304" pitchFamily="18" charset="0"/>
                  </a:rPr>
                  <a:t>i</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I</a:t>
                </a:r>
                <a:r>
                  <a:rPr kumimoji="0" lang="en-US" sz="1800" baseline="-25000" dirty="0" err="1">
                    <a:solidFill>
                      <a:prstClr val="black"/>
                    </a:solidFill>
                    <a:ea typeface="+mn-ea"/>
                    <a:cs typeface="Times New Roman" panose="02020603050405020304" pitchFamily="18" charset="0"/>
                  </a:rPr>
                  <a:t>total,f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oMath>
                </a14:m>
                <a:r>
                  <a:rPr kumimoji="0" lang="en-US" sz="1800" baseline="-25000" dirty="0">
                    <a:solidFill>
                      <a:prstClr val="black"/>
                    </a:solidFill>
                    <a:ea typeface="+mn-ea"/>
                    <a:cs typeface="Times New Roman" panose="02020603050405020304" pitchFamily="18" charset="0"/>
                  </a:rPr>
                  <a:t>f</a:t>
                </a:r>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600" dirty="0">
                    <a:solidFill>
                      <a:prstClr val="black"/>
                    </a:solidFill>
                    <a:ea typeface="+mn-ea"/>
                    <a:cs typeface="Times New Roman" panose="02020603050405020304" pitchFamily="18" charset="0"/>
                  </a:rPr>
                  <a:t> </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so that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oMath>
                </a14:m>
                <a:r>
                  <a:rPr kumimoji="0" lang="en-US" sz="1800" baseline="-25000" dirty="0">
                    <a:solidFill>
                      <a:prstClr val="black"/>
                    </a:solidFill>
                    <a:ea typeface="+mn-ea"/>
                    <a:cs typeface="Times New Roman" panose="02020603050405020304" pitchFamily="18" charset="0"/>
                  </a:rPr>
                  <a:t>f  </a:t>
                </a:r>
                <a:r>
                  <a:rPr kumimoji="0" lang="en-US" sz="1800" dirty="0">
                    <a:solidFill>
                      <a:prstClr val="black"/>
                    </a:solidFill>
                    <a:ea typeface="+mn-ea"/>
                    <a:cs typeface="Times New Roman" panose="02020603050405020304" pitchFamily="18" charset="0"/>
                  </a:rPr>
                  <a:t>= </a:t>
                </a:r>
                <a:r>
                  <a:rPr kumimoji="0" lang="en-US" sz="1800" i="1" dirty="0" err="1">
                    <a:solidFill>
                      <a:prstClr val="black"/>
                    </a:solidFill>
                    <a:ea typeface="+mn-ea"/>
                    <a:cs typeface="Times New Roman" panose="02020603050405020304" pitchFamily="18" charset="0"/>
                  </a:rPr>
                  <a:t>I</a:t>
                </a:r>
                <a:r>
                  <a:rPr kumimoji="0" lang="en-US" sz="1800" baseline="-25000" dirty="0" err="1">
                    <a:solidFill>
                      <a:prstClr val="black"/>
                    </a:solidFill>
                    <a:ea typeface="+mn-ea"/>
                    <a:cs typeface="Times New Roman" panose="02020603050405020304" pitchFamily="18" charset="0"/>
                  </a:rPr>
                  <a:t>total,i</a:t>
                </a:r>
                <a:r>
                  <a:rPr kumimoji="0" lang="en-US" sz="1800" baseline="-25000" dirty="0">
                    <a:solidFill>
                      <a:prstClr val="black"/>
                    </a:solidFill>
                    <a:ea typeface="+mn-ea"/>
                    <a:cs typeface="Times New Roman" panose="02020603050405020304" pitchFamily="18" charset="0"/>
                  </a:rPr>
                  <a:t>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oMath>
                </a14:m>
                <a:r>
                  <a:rPr kumimoji="0" lang="en-US" sz="1800" baseline="-25000" dirty="0" err="1">
                    <a:solidFill>
                      <a:prstClr val="black"/>
                    </a:solidFill>
                    <a:ea typeface="+mn-ea"/>
                    <a:cs typeface="Times New Roman" panose="02020603050405020304" pitchFamily="18" charset="0"/>
                  </a:rPr>
                  <a:t>i</a:t>
                </a:r>
                <a:r>
                  <a:rPr kumimoji="0" lang="en-US" sz="1800" dirty="0">
                    <a:solidFill>
                      <a:prstClr val="black"/>
                    </a:solidFill>
                    <a:ea typeface="+mn-ea"/>
                    <a:cs typeface="Times New Roman" panose="02020603050405020304" pitchFamily="18" charset="0"/>
                  </a:rPr>
                  <a:t>/</a:t>
                </a:r>
                <a:r>
                  <a:rPr kumimoji="0" lang="en-US" sz="1800" i="1" dirty="0" err="1">
                    <a:solidFill>
                      <a:prstClr val="black"/>
                    </a:solidFill>
                    <a:ea typeface="+mn-ea"/>
                    <a:cs typeface="Times New Roman" panose="02020603050405020304" pitchFamily="18" charset="0"/>
                  </a:rPr>
                  <a:t>I</a:t>
                </a:r>
                <a:r>
                  <a:rPr kumimoji="0" lang="en-US" sz="1800" baseline="-25000" dirty="0" err="1">
                    <a:solidFill>
                      <a:prstClr val="black"/>
                    </a:solidFill>
                    <a:ea typeface="+mn-ea"/>
                    <a:cs typeface="Times New Roman" panose="02020603050405020304" pitchFamily="18" charset="0"/>
                  </a:rPr>
                  <a:t>total,f</a:t>
                </a:r>
                <a:r>
                  <a:rPr kumimoji="0" lang="en-US" sz="1800" baseline="-25000" dirty="0">
                    <a:solidFill>
                      <a:prstClr val="black"/>
                    </a:solidFill>
                    <a:ea typeface="+mn-ea"/>
                    <a:cs typeface="Times New Roman" panose="02020603050405020304" pitchFamily="18" charset="0"/>
                  </a:rPr>
                  <a:t> </a:t>
                </a:r>
                <a:r>
                  <a:rPr kumimoji="0" lang="en-US" sz="1800" dirty="0">
                    <a:solidFill>
                      <a:prstClr val="black"/>
                    </a:solidFill>
                    <a:ea typeface="+mn-ea"/>
                    <a:cs typeface="Times New Roman" panose="02020603050405020304" pitchFamily="18" charset="0"/>
                  </a:rPr>
                  <a:t> = 5.0</a:t>
                </a:r>
                <a:r>
                  <a:rPr kumimoji="0" lang="en-US" sz="1800" dirty="0">
                    <a:solidFill>
                      <a:prstClr val="black"/>
                    </a:solidFill>
                    <a:latin typeface="Symbol" panose="05050102010706020507" pitchFamily="18" charset="2"/>
                    <a:ea typeface="+mn-ea"/>
                    <a:cs typeface="Times New Roman" panose="02020603050405020304" pitchFamily="18" charset="0"/>
                  </a:rPr>
                  <a:t>p</a:t>
                </a:r>
                <a:r>
                  <a:rPr kumimoji="0" lang="en-US" sz="1800" dirty="0">
                    <a:solidFill>
                      <a:prstClr val="black"/>
                    </a:solidFill>
                    <a:ea typeface="+mn-ea"/>
                    <a:cs typeface="Times New Roman" panose="02020603050405020304" pitchFamily="18" charset="0"/>
                  </a:rPr>
                  <a:t> rad/s = 2.5 rev/s</a:t>
                </a:r>
              </a:p>
              <a:p>
                <a:pPr defTabSz="685800" eaLnBrk="1" fontAlgn="auto" hangingPunct="1">
                  <a:spcBef>
                    <a:spcPts val="0"/>
                  </a:spcBef>
                  <a:spcAft>
                    <a:spcPts val="0"/>
                  </a:spcAft>
                </a:pPr>
                <a:r>
                  <a:rPr kumimoji="0" lang="en-US" sz="600" dirty="0">
                    <a:solidFill>
                      <a:prstClr val="black"/>
                    </a:solidFill>
                    <a:ea typeface="+mn-ea"/>
                    <a:cs typeface="Times New Roman" panose="02020603050405020304" pitchFamily="18" charset="0"/>
                  </a:rPr>
                  <a:t>	</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(b) compare </a:t>
                </a:r>
                <a:r>
                  <a:rPr kumimoji="0" lang="en-US" sz="1800" i="1" dirty="0" err="1">
                    <a:solidFill>
                      <a:prstClr val="black"/>
                    </a:solidFill>
                    <a:ea typeface="+mn-ea"/>
                    <a:cs typeface="Times New Roman" panose="02020603050405020304" pitchFamily="18" charset="0"/>
                  </a:rPr>
                  <a:t>K</a:t>
                </a:r>
                <a:r>
                  <a:rPr kumimoji="0" lang="en-US" sz="1800" baseline="-25000" dirty="0" err="1">
                    <a:solidFill>
                      <a:prstClr val="black"/>
                    </a:solidFill>
                    <a:ea typeface="+mn-ea"/>
                    <a:cs typeface="Times New Roman" panose="02020603050405020304" pitchFamily="18" charset="0"/>
                  </a:rPr>
                  <a:t>f</a:t>
                </a:r>
                <a:r>
                  <a:rPr kumimoji="0" lang="en-US" sz="1800" dirty="0">
                    <a:solidFill>
                      <a:prstClr val="black"/>
                    </a:solidFill>
                    <a:ea typeface="+mn-ea"/>
                    <a:cs typeface="Times New Roman" panose="02020603050405020304" pitchFamily="18" charset="0"/>
                  </a:rPr>
                  <a:t> with </a:t>
                </a:r>
                <a:r>
                  <a:rPr kumimoji="0" lang="en-US" sz="1800" i="1" dirty="0">
                    <a:solidFill>
                      <a:prstClr val="black"/>
                    </a:solidFill>
                    <a:ea typeface="+mn-ea"/>
                    <a:cs typeface="Times New Roman" panose="02020603050405020304" pitchFamily="18" charset="0"/>
                  </a:rPr>
                  <a:t>K</a:t>
                </a:r>
                <a:r>
                  <a:rPr kumimoji="0" lang="en-US" sz="1800" baseline="-25000" dirty="0">
                    <a:solidFill>
                      <a:prstClr val="black"/>
                    </a:solidFill>
                    <a:ea typeface="+mn-ea"/>
                    <a:cs typeface="Times New Roman" panose="02020603050405020304" pitchFamily="18" charset="0"/>
                  </a:rPr>
                  <a:t>i</a:t>
                </a:r>
              </a:p>
              <a:p>
                <a:pPr defTabSz="685800" eaLnBrk="1" fontAlgn="auto" hangingPunct="1">
                  <a:spcBef>
                    <a:spcPts val="0"/>
                  </a:spcBef>
                  <a:spcAft>
                    <a:spcPts val="0"/>
                  </a:spcAft>
                </a:pPr>
                <a:r>
                  <a:rPr kumimoji="0" lang="en-US" sz="600" dirty="0">
                    <a:solidFill>
                      <a:prstClr val="black"/>
                    </a:solidFill>
                    <a:ea typeface="+mn-ea"/>
                    <a:cs typeface="Times New Roman" panose="02020603050405020304" pitchFamily="18" charset="0"/>
                  </a:rPr>
                  <a:t>	</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i="1" dirty="0">
                    <a:solidFill>
                      <a:prstClr val="black"/>
                    </a:solidFill>
                    <a:ea typeface="+mn-ea"/>
                    <a:cs typeface="Times New Roman" panose="02020603050405020304" pitchFamily="18" charset="0"/>
                  </a:rPr>
                  <a:t>K</a:t>
                </a:r>
                <a:r>
                  <a:rPr kumimoji="0" lang="en-US" sz="1800" baseline="-25000" dirty="0">
                    <a:solidFill>
                      <a:prstClr val="black"/>
                    </a:solidFill>
                    <a:ea typeface="+mn-ea"/>
                    <a:cs typeface="Times New Roman" panose="02020603050405020304" pitchFamily="18" charset="0"/>
                  </a:rPr>
                  <a:t>i</a:t>
                </a:r>
                <a:r>
                  <a:rPr kumimoji="0" lang="en-US" sz="1800" dirty="0">
                    <a:solidFill>
                      <a:prstClr val="black"/>
                    </a:solidFill>
                    <a:ea typeface="+mn-ea"/>
                    <a:cs typeface="Times New Roman" panose="02020603050405020304" pitchFamily="18" charset="0"/>
                  </a:rPr>
                  <a:t> = (1/2)</a:t>
                </a:r>
                <a:r>
                  <a:rPr kumimoji="0" lang="en-US" sz="1800" i="1" dirty="0" err="1">
                    <a:solidFill>
                      <a:prstClr val="black"/>
                    </a:solidFill>
                    <a:ea typeface="+mn-ea"/>
                    <a:cs typeface="Times New Roman" panose="02020603050405020304" pitchFamily="18" charset="0"/>
                  </a:rPr>
                  <a:t>I</a:t>
                </a:r>
                <a:r>
                  <a:rPr kumimoji="0" lang="en-US" sz="1800" baseline="-25000" dirty="0" err="1">
                    <a:solidFill>
                      <a:prstClr val="black"/>
                    </a:solidFill>
                    <a:ea typeface="+mn-ea"/>
                    <a:cs typeface="Times New Roman" panose="02020603050405020304" pitchFamily="18" charset="0"/>
                  </a:rPr>
                  <a:t>total,i</a:t>
                </a:r>
                <a:r>
                  <a:rPr kumimoji="0" lang="en-US" sz="1800" dirty="0">
                    <a:solidFill>
                      <a:prstClr val="black"/>
                    </a:solidFill>
                    <a:latin typeface="Calibri" panose="020F0502020204030204"/>
                    <a:ea typeface="Cambria Math" panose="02040503050406030204" pitchFamily="18" charset="0"/>
                    <a:cs typeface="Times New Roman" panose="02020603050405020304" pitchFamily="18" charset="0"/>
                  </a:rPr>
                  <a:t>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oMath>
                </a14:m>
                <a:r>
                  <a:rPr kumimoji="0" lang="en-US" sz="1800" baseline="-25000" dirty="0" err="1">
                    <a:solidFill>
                      <a:prstClr val="black"/>
                    </a:solidFill>
                    <a:ea typeface="+mn-ea"/>
                    <a:cs typeface="Times New Roman" panose="02020603050405020304" pitchFamily="18" charset="0"/>
                  </a:rPr>
                  <a:t>i</a:t>
                </a:r>
                <a:r>
                  <a:rPr kumimoji="0" lang="en-US" sz="1800" baseline="-25000" dirty="0">
                    <a:solidFill>
                      <a:prstClr val="black"/>
                    </a:solidFill>
                    <a:ea typeface="+mn-ea"/>
                    <a:cs typeface="Times New Roman" panose="02020603050405020304" pitchFamily="18" charset="0"/>
                  </a:rPr>
                  <a:t> </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 64 J		 </a:t>
                </a:r>
                <a:r>
                  <a:rPr kumimoji="0" lang="en-US" sz="1800" i="1" dirty="0" err="1">
                    <a:solidFill>
                      <a:prstClr val="black"/>
                    </a:solidFill>
                    <a:ea typeface="+mn-ea"/>
                    <a:cs typeface="Times New Roman" panose="02020603050405020304" pitchFamily="18" charset="0"/>
                  </a:rPr>
                  <a:t>K</a:t>
                </a:r>
                <a:r>
                  <a:rPr kumimoji="0" lang="en-US" sz="1800" baseline="-25000" dirty="0" err="1">
                    <a:solidFill>
                      <a:prstClr val="black"/>
                    </a:solidFill>
                    <a:ea typeface="+mn-ea"/>
                    <a:cs typeface="Times New Roman" panose="02020603050405020304" pitchFamily="18" charset="0"/>
                  </a:rPr>
                  <a:t>f</a:t>
                </a:r>
                <a:r>
                  <a:rPr kumimoji="0" lang="en-US" sz="1800" dirty="0">
                    <a:solidFill>
                      <a:prstClr val="black"/>
                    </a:solidFill>
                    <a:ea typeface="+mn-ea"/>
                    <a:cs typeface="Times New Roman" panose="02020603050405020304" pitchFamily="18" charset="0"/>
                  </a:rPr>
                  <a:t> = (1/2)</a:t>
                </a:r>
                <a:r>
                  <a:rPr kumimoji="0" lang="en-US" sz="1800" i="1" dirty="0" err="1">
                    <a:solidFill>
                      <a:prstClr val="black"/>
                    </a:solidFill>
                    <a:ea typeface="+mn-ea"/>
                    <a:cs typeface="Times New Roman" panose="02020603050405020304" pitchFamily="18" charset="0"/>
                  </a:rPr>
                  <a:t>I</a:t>
                </a:r>
                <a:r>
                  <a:rPr kumimoji="0" lang="en-US" sz="1800" baseline="-25000" dirty="0" err="1">
                    <a:solidFill>
                      <a:prstClr val="black"/>
                    </a:solidFill>
                    <a:ea typeface="+mn-ea"/>
                    <a:cs typeface="Times New Roman" panose="02020603050405020304" pitchFamily="18" charset="0"/>
                  </a:rPr>
                  <a:t>total,f</a:t>
                </a:r>
                <a:r>
                  <a:rPr kumimoji="0" lang="en-US" sz="1800" dirty="0">
                    <a:solidFill>
                      <a:prstClr val="black"/>
                    </a:solidFill>
                    <a:latin typeface="Calibri" panose="020F0502020204030204"/>
                    <a:ea typeface="Cambria Math" panose="02040503050406030204" pitchFamily="18" charset="0"/>
                    <a:cs typeface="Times New Roman" panose="02020603050405020304" pitchFamily="18" charset="0"/>
                  </a:rPr>
                  <a:t>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oMath>
                </a14:m>
                <a:r>
                  <a:rPr kumimoji="0" lang="en-US" sz="1800" baseline="-25000" dirty="0">
                    <a:solidFill>
                      <a:prstClr val="black"/>
                    </a:solidFill>
                    <a:ea typeface="+mn-ea"/>
                    <a:cs typeface="Times New Roman" panose="02020603050405020304" pitchFamily="18" charset="0"/>
                  </a:rPr>
                  <a:t>f </a:t>
                </a:r>
                <a:r>
                  <a:rPr kumimoji="0" lang="en-US" sz="1800" baseline="30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 320 J</a:t>
                </a:r>
              </a:p>
            </p:txBody>
          </p:sp>
        </mc:Choice>
        <mc:Fallback xmlns="">
          <p:sp>
            <p:nvSpPr>
              <p:cNvPr id="8" name="TextBox 7"/>
              <p:cNvSpPr txBox="1">
                <a:spLocks noRot="1" noChangeAspect="1" noMove="1" noResize="1" noEditPoints="1" noAdjustHandles="1" noChangeArrowheads="1" noChangeShapeType="1" noTextEdit="1"/>
              </p:cNvSpPr>
              <p:nvPr/>
            </p:nvSpPr>
            <p:spPr>
              <a:xfrm>
                <a:off x="88222" y="893715"/>
                <a:ext cx="9019943" cy="5078313"/>
              </a:xfrm>
              <a:prstGeom prst="rect">
                <a:avLst/>
              </a:prstGeom>
              <a:blipFill>
                <a:blip r:embed="rId3"/>
                <a:stretch>
                  <a:fillRect l="-472" t="-599" b="-719"/>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626144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4" descr="10_E10-43_pg3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510540"/>
            <a:ext cx="41148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2"/>
          <p:cNvSpPr txBox="1">
            <a:spLocks noChangeArrowheads="1"/>
          </p:cNvSpPr>
          <p:nvPr/>
        </p:nvSpPr>
        <p:spPr bwMode="auto">
          <a:xfrm>
            <a:off x="468630" y="697230"/>
            <a:ext cx="410337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A spinning figure skater pulls his arms in as he rotates on the ice. As he pulls his arms in, what happens to his angular momentum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rPr>
              <a:t>L</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 and kinetic energy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rPr>
              <a:t>K</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a:t>
            </a:r>
          </a:p>
        </p:txBody>
      </p:sp>
      <p:sp>
        <p:nvSpPr>
          <p:cNvPr id="59396" name="Text Box 3"/>
          <p:cNvSpPr txBox="1">
            <a:spLocks noChangeArrowheads="1"/>
          </p:cNvSpPr>
          <p:nvPr/>
        </p:nvSpPr>
        <p:spPr bwMode="auto">
          <a:xfrm>
            <a:off x="914400" y="3505200"/>
            <a:ext cx="4495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A.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rPr>
              <a:t>L</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 and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rPr>
              <a:t>K</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 both increase.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charset="0"/>
                <a:ea typeface="ＭＳ Ｐゴシック" charset="0"/>
              </a:rPr>
              <a:t>B</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rPr>
              <a:t>L</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 stays the same;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rPr>
              <a:t>K</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 increases.</a:t>
            </a:r>
            <a:r>
              <a:rPr kumimoji="0" lang="en-US" sz="2400" b="0" i="0" u="none" strike="noStrike" kern="1200" cap="none" spc="0" normalizeH="0" baseline="-25000" noProof="0" dirty="0">
                <a:ln>
                  <a:noFill/>
                </a:ln>
                <a:solidFill>
                  <a:srgbClr val="000000"/>
                </a:solidFill>
                <a:effectLst/>
                <a:uLnTx/>
                <a:uFillTx/>
                <a:latin typeface="Times" charset="0"/>
                <a:ea typeface="ＭＳ Ｐゴシック" charset="0"/>
              </a:rPr>
              <a:t>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C.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rPr>
              <a:t>L</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 increases;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rPr>
              <a:t>K</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 stays the same.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D.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rPr>
              <a:t>L</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 and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rPr>
              <a:t>K</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 both stay the same.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rPr>
              <a:t>E. None of the above.</a:t>
            </a:r>
          </a:p>
        </p:txBody>
      </p:sp>
      <p:sp>
        <p:nvSpPr>
          <p:cNvPr id="59397" name="Text Box 4"/>
          <p:cNvSpPr txBox="1">
            <a:spLocks noChangeArrowheads="1"/>
          </p:cNvSpPr>
          <p:nvPr/>
        </p:nvSpPr>
        <p:spPr bwMode="auto">
          <a:xfrm>
            <a:off x="76200" y="76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charset="0"/>
                <a:ea typeface="ＭＳ Ｐゴシック" charset="0"/>
              </a:rPr>
              <a:t>Q10.12</a:t>
            </a:r>
          </a:p>
        </p:txBody>
      </p:sp>
    </p:spTree>
    <p:extLst>
      <p:ext uri="{BB962C8B-B14F-4D97-AF65-F5344CB8AC3E}">
        <p14:creationId xmlns:p14="http://schemas.microsoft.com/office/powerpoint/2010/main" val="2105443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14600" y="475015"/>
            <a:ext cx="3494398" cy="646331"/>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10.6	Equilibrium of a Rigid Body </a:t>
            </a:r>
          </a:p>
        </p:txBody>
      </p:sp>
      <mc:AlternateContent xmlns:mc="http://schemas.openxmlformats.org/markup-compatibility/2006" xmlns:a14="http://schemas.microsoft.com/office/drawing/2010/main">
        <mc:Choice Requires="a14">
          <p:sp>
            <p:nvSpPr>
              <p:cNvPr id="11" name="TextBox 10"/>
              <p:cNvSpPr txBox="1"/>
              <p:nvPr/>
            </p:nvSpPr>
            <p:spPr>
              <a:xfrm>
                <a:off x="1307954" y="1704815"/>
                <a:ext cx="6656990" cy="668260"/>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The equilibrium of a point particle is determined by the conditions of</a:t>
                </a:r>
              </a:p>
              <a:p>
                <a:pPr defTabSz="685800" eaLnBrk="1" fontAlgn="auto" hangingPunct="1">
                  <a:spcBef>
                    <a:spcPts val="0"/>
                  </a:spcBef>
                  <a:spcAft>
                    <a:spcPts val="0"/>
                  </a:spcAft>
                </a:pPr>
                <a:r>
                  <a:rPr kumimoji="0" lang="en-US" sz="1800" dirty="0">
                    <a:solidFill>
                      <a:prstClr val="black"/>
                    </a:solidFill>
                    <a:latin typeface="Calibri" panose="020F0502020204030204"/>
                    <a:ea typeface="Cambria Math" panose="02040503050406030204" pitchFamily="18" charset="0"/>
                    <a:cs typeface="Times New Roman" panose="02020603050405020304" pitchFamily="18" charset="0"/>
                  </a:rPr>
                  <a:t>              	 </a:t>
                </a:r>
                <a14:m>
                  <m:oMath xmlns:m="http://schemas.openxmlformats.org/officeDocument/2006/math">
                    <m:nary>
                      <m:naryPr>
                        <m:chr m:val="∑"/>
                        <m:subHide m:val="on"/>
                        <m:supHide m:val="on"/>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naryPr>
                      <m:sub/>
                      <m:sup/>
                      <m:e>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sub>
                        </m:sSub>
                      </m:e>
                    </m:nary>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kumimoji="0" lang="en-US" sz="1800" dirty="0">
                    <a:solidFill>
                      <a:prstClr val="black"/>
                    </a:solidFill>
                    <a:ea typeface="Cambria Math" panose="02040503050406030204" pitchFamily="18" charset="0"/>
                    <a:cs typeface="Times New Roman" panose="02020603050405020304" pitchFamily="18" charset="0"/>
                  </a:rPr>
                  <a:t>	and	</a:t>
                </a:r>
                <a14:m>
                  <m:oMath xmlns:m="http://schemas.openxmlformats.org/officeDocument/2006/math">
                    <m:nary>
                      <m:naryPr>
                        <m:chr m:val="∑"/>
                        <m:subHide m:val="on"/>
                        <m:supHide m:val="on"/>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naryPr>
                      <m:sub/>
                      <m:sup/>
                      <m:e>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sub>
                        </m:sSub>
                      </m:e>
                    </m:nary>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endParaRPr kumimoji="0" lang="en-US" sz="1800" dirty="0">
                  <a:solidFill>
                    <a:prstClr val="black"/>
                  </a:solidFill>
                  <a:ea typeface="Cambria Math" panose="020405030504060302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307954" y="1704815"/>
                <a:ext cx="6656990" cy="668260"/>
              </a:xfrm>
              <a:prstGeom prst="rect">
                <a:avLst/>
              </a:prstGeom>
              <a:blipFill>
                <a:blip r:embed="rId3"/>
                <a:stretch>
                  <a:fillRect l="-731" t="-23423" b="-98198"/>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81000" y="2956544"/>
                <a:ext cx="8215879" cy="2514919"/>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srgbClr val="FF0000"/>
                    </a:solidFill>
                    <a:ea typeface="Cambria Math" panose="02040503050406030204" pitchFamily="18" charset="0"/>
                    <a:cs typeface="Times New Roman" panose="02020603050405020304" pitchFamily="18" charset="0"/>
                  </a:rPr>
                  <a:t>The Equilibrium of a Rigid Body</a:t>
                </a: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For the equilibrium of a rigid body, both its linear motion and rotational motion must be considered. Therefore, in addition to	 	</a:t>
                </a:r>
              </a:p>
              <a:p>
                <a:pPr defTabSz="685800" eaLnBrk="1" fontAlgn="auto" hangingPunct="1">
                  <a:spcBef>
                    <a:spcPts val="0"/>
                  </a:spcBef>
                  <a:spcAft>
                    <a:spcPts val="0"/>
                  </a:spcAft>
                </a:pPr>
                <a:endParaRPr kumimoji="0" lang="en-US" sz="6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nary>
                      <m:naryPr>
                        <m:chr m:val="∑"/>
                        <m:subHide m:val="on"/>
                        <m:supHide m:val="on"/>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naryPr>
                      <m:sub/>
                      <m:sup/>
                      <m:e>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sub>
                        </m:sSub>
                      </m:e>
                    </m:nary>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kumimoji="0" lang="en-US" sz="1800" dirty="0">
                    <a:solidFill>
                      <a:prstClr val="black"/>
                    </a:solidFill>
                    <a:ea typeface="Cambria Math" panose="02040503050406030204" pitchFamily="18" charset="0"/>
                    <a:cs typeface="Times New Roman" panose="02020603050405020304" pitchFamily="18" charset="0"/>
                  </a:rPr>
                  <a:t>	and	</a:t>
                </a:r>
                <a14:m>
                  <m:oMath xmlns:m="http://schemas.openxmlformats.org/officeDocument/2006/math">
                    <m:nary>
                      <m:naryPr>
                        <m:chr m:val="∑"/>
                        <m:subHide m:val="on"/>
                        <m:supHide m:val="on"/>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naryPr>
                      <m:sub/>
                      <m:sup/>
                      <m:e>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sub>
                        </m:sSub>
                      </m:e>
                    </m:nary>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kumimoji="0" lang="en-US" sz="1800" dirty="0">
                    <a:solidFill>
                      <a:prstClr val="black"/>
                    </a:solidFill>
                    <a:ea typeface="Cambria Math" panose="02040503050406030204" pitchFamily="18" charset="0"/>
                    <a:cs typeface="Times New Roman" panose="02020603050405020304" pitchFamily="18" charset="0"/>
                  </a:rPr>
                  <a:t>,</a:t>
                </a: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We must add another condition regarding its rotational motion</a:t>
                </a:r>
              </a:p>
              <a:p>
                <a:pPr defTabSz="685800" eaLnBrk="1" fontAlgn="auto" hangingPunct="1">
                  <a:spcBef>
                    <a:spcPts val="0"/>
                  </a:spcBef>
                  <a:spcAft>
                    <a:spcPts val="0"/>
                  </a:spcAft>
                </a:pPr>
                <a:endParaRPr kumimoji="0" lang="en-US" sz="600" i="1"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				</a:t>
                </a:r>
                <a14:m>
                  <m:oMath xmlns:m="http://schemas.openxmlformats.org/officeDocument/2006/math">
                    <m:nary>
                      <m:naryPr>
                        <m:chr m:val="∑"/>
                        <m:subHide m:val="on"/>
                        <m:supHide m:val="on"/>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naryPr>
                      <m:sub/>
                      <m:sup/>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e>
                    </m:nary>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kumimoji="0" lang="en-US" sz="1800" dirty="0">
                    <a:solidFill>
                      <a:prstClr val="black"/>
                    </a:solidFill>
                    <a:ea typeface="Cambria Math" panose="02040503050406030204" pitchFamily="18" charset="0"/>
                    <a:cs typeface="Times New Roman" panose="02020603050405020304" pitchFamily="18" charset="0"/>
                  </a:rPr>
                  <a:t>.</a:t>
                </a: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srgbClr val="FF0000"/>
                    </a:solidFill>
                    <a:ea typeface="Cambria Math" panose="02040503050406030204" pitchFamily="18" charset="0"/>
                    <a:cs typeface="Times New Roman" panose="02020603050405020304" pitchFamily="18" charset="0"/>
                  </a:rPr>
                  <a:t>This third condition can be set up about any chosen axis.</a:t>
                </a:r>
              </a:p>
            </p:txBody>
          </p:sp>
        </mc:Choice>
        <mc:Fallback xmlns="">
          <p:sp>
            <p:nvSpPr>
              <p:cNvPr id="6" name="TextBox 5"/>
              <p:cNvSpPr txBox="1">
                <a:spLocks noRot="1" noChangeAspect="1" noMove="1" noResize="1" noEditPoints="1" noAdjustHandles="1" noChangeArrowheads="1" noChangeShapeType="1" noTextEdit="1"/>
              </p:cNvSpPr>
              <p:nvPr/>
            </p:nvSpPr>
            <p:spPr>
              <a:xfrm>
                <a:off x="381000" y="2956544"/>
                <a:ext cx="8215879" cy="2514919"/>
              </a:xfrm>
              <a:prstGeom prst="rect">
                <a:avLst/>
              </a:prstGeom>
              <a:blipFill>
                <a:blip r:embed="rId4"/>
                <a:stretch>
                  <a:fillRect l="-593" t="-1205" b="-11807"/>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730460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76200" y="1219201"/>
                <a:ext cx="8991600" cy="4298256"/>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srgbClr val="FF0000"/>
                    </a:solidFill>
                    <a:ea typeface="+mn-ea"/>
                    <a:cs typeface="Times New Roman" panose="02020603050405020304" pitchFamily="18" charset="0"/>
                  </a:rPr>
                  <a:t>                   Strategy for Solving Rigid Body Equilibrium Problems</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General principle:	The net force must be zero.</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The net torque about any axis must be zero.</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Draw a diagram according to the physical situation.</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Analyze all the forces acting on each part of a rigid body.</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Sketch all the relevant forces acting on the rigid body.</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Based on the force analysis, set up a most convenient </a:t>
                </a:r>
                <a:r>
                  <a:rPr kumimoji="0" lang="en-US" sz="1800" i="1" dirty="0">
                    <a:solidFill>
                      <a:prstClr val="black"/>
                    </a:solidFill>
                    <a:ea typeface="+mn-ea"/>
                    <a:cs typeface="Times New Roman" panose="02020603050405020304" pitchFamily="18" charset="0"/>
                  </a:rPr>
                  <a:t>x-y</a:t>
                </a:r>
                <a:r>
                  <a:rPr kumimoji="0" lang="en-US" sz="1800" dirty="0">
                    <a:solidFill>
                      <a:prstClr val="black"/>
                    </a:solidFill>
                    <a:ea typeface="+mn-ea"/>
                    <a:cs typeface="Times New Roman" panose="02020603050405020304" pitchFamily="18" charset="0"/>
                  </a:rPr>
                  <a:t> coordinate system.</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Break each force into components using this coordinates.</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Sum up all the </a:t>
                </a:r>
                <a:r>
                  <a:rPr kumimoji="0" lang="en-US" sz="1800" i="1" dirty="0">
                    <a:solidFill>
                      <a:prstClr val="black"/>
                    </a:solidFill>
                    <a:ea typeface="+mn-ea"/>
                    <a:cs typeface="Times New Roman" panose="02020603050405020304" pitchFamily="18" charset="0"/>
                  </a:rPr>
                  <a:t>x</a:t>
                </a:r>
                <a:r>
                  <a:rPr kumimoji="0" lang="en-US" sz="1800" dirty="0">
                    <a:solidFill>
                      <a:prstClr val="black"/>
                    </a:solidFill>
                    <a:ea typeface="+mn-ea"/>
                    <a:cs typeface="Times New Roman" panose="02020603050405020304" pitchFamily="18" charset="0"/>
                  </a:rPr>
                  <a:t>-components of the forces to an equation: </a:t>
                </a:r>
                <a14:m>
                  <m:oMath xmlns:m="http://schemas.openxmlformats.org/officeDocument/2006/math">
                    <m:nary>
                      <m:naryPr>
                        <m:chr m:val="∑"/>
                        <m:subHide m:val="on"/>
                        <m:supHide m:val="on"/>
                        <m:ctrlPr>
                          <a:rPr kumimoji="0" lang="en-US" sz="1800" i="1" smtClean="0">
                            <a:solidFill>
                              <a:srgbClr val="FF0000"/>
                            </a:solidFill>
                            <a:latin typeface="Cambria Math" panose="02040503050406030204" pitchFamily="18" charset="0"/>
                            <a:ea typeface="+mn-ea"/>
                            <a:cs typeface="Times New Roman" panose="02020603050405020304" pitchFamily="18" charset="0"/>
                          </a:rPr>
                        </m:ctrlPr>
                      </m:naryPr>
                      <m:sub/>
                      <m:sup/>
                      <m:e>
                        <m:sSub>
                          <m:sSubPr>
                            <m:ctrlPr>
                              <a:rPr kumimoji="0" lang="en-US" sz="1800" i="1">
                                <a:solidFill>
                                  <a:srgbClr val="FF0000"/>
                                </a:solidFill>
                                <a:latin typeface="Cambria Math" panose="02040503050406030204" pitchFamily="18" charset="0"/>
                                <a:ea typeface="+mn-ea"/>
                              </a:rPr>
                            </m:ctrlPr>
                          </m:sSubPr>
                          <m:e>
                            <m:r>
                              <a:rPr kumimoji="0" lang="en-US" sz="1800" i="1">
                                <a:solidFill>
                                  <a:srgbClr val="FF0000"/>
                                </a:solidFill>
                                <a:latin typeface="Cambria Math" panose="02040503050406030204" pitchFamily="18" charset="0"/>
                                <a:ea typeface="+mn-ea"/>
                              </a:rPr>
                              <m:t>𝐹</m:t>
                            </m:r>
                          </m:e>
                          <m:sub>
                            <m:r>
                              <a:rPr kumimoji="0" lang="en-US" sz="1800" i="1">
                                <a:solidFill>
                                  <a:srgbClr val="FF0000"/>
                                </a:solidFill>
                                <a:latin typeface="Cambria Math" panose="02040503050406030204" pitchFamily="18" charset="0"/>
                                <a:ea typeface="+mn-ea"/>
                              </a:rPr>
                              <m:t>𝑥</m:t>
                            </m:r>
                          </m:sub>
                        </m:sSub>
                        <m:r>
                          <a:rPr kumimoji="0" lang="en-US" sz="1800" i="1">
                            <a:solidFill>
                              <a:srgbClr val="FF0000"/>
                            </a:solidFill>
                            <a:latin typeface="Cambria Math" panose="02040503050406030204" pitchFamily="18" charset="0"/>
                            <a:ea typeface="+mn-ea"/>
                            <a:cs typeface="Times New Roman" panose="02020603050405020304" pitchFamily="18" charset="0"/>
                          </a:rPr>
                          <m:t>=0</m:t>
                        </m:r>
                      </m:e>
                    </m:nary>
                  </m:oMath>
                </a14:m>
                <a:r>
                  <a:rPr kumimoji="0" lang="en-US" sz="1800" dirty="0">
                    <a:solidFill>
                      <a:prstClr val="black"/>
                    </a:solidFill>
                    <a:ea typeface="+mn-ea"/>
                    <a:cs typeface="Times New Roman" panose="02020603050405020304" pitchFamily="18" charset="0"/>
                  </a:rPr>
                  <a:t>.</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Sum up all the </a:t>
                </a:r>
                <a:r>
                  <a:rPr kumimoji="0" lang="en-US" sz="1800" i="1" dirty="0">
                    <a:solidFill>
                      <a:prstClr val="black"/>
                    </a:solidFill>
                    <a:ea typeface="+mn-ea"/>
                    <a:cs typeface="Times New Roman" panose="02020603050405020304" pitchFamily="18" charset="0"/>
                  </a:rPr>
                  <a:t>y</a:t>
                </a:r>
                <a:r>
                  <a:rPr kumimoji="0" lang="en-US" sz="1800" dirty="0">
                    <a:solidFill>
                      <a:prstClr val="black"/>
                    </a:solidFill>
                    <a:ea typeface="+mn-ea"/>
                    <a:cs typeface="Times New Roman" panose="02020603050405020304" pitchFamily="18" charset="0"/>
                  </a:rPr>
                  <a:t>-components of the forces to an equation: </a:t>
                </a:r>
                <a14:m>
                  <m:oMath xmlns:m="http://schemas.openxmlformats.org/officeDocument/2006/math">
                    <m:nary>
                      <m:naryPr>
                        <m:chr m:val="∑"/>
                        <m:subHide m:val="on"/>
                        <m:supHide m:val="on"/>
                        <m:ctrlPr>
                          <a:rPr kumimoji="0" lang="en-US" sz="1800" i="1" smtClean="0">
                            <a:solidFill>
                              <a:srgbClr val="FF0000"/>
                            </a:solidFill>
                            <a:latin typeface="Cambria Math" panose="02040503050406030204" pitchFamily="18" charset="0"/>
                            <a:ea typeface="+mn-ea"/>
                            <a:cs typeface="Times New Roman" panose="02020603050405020304" pitchFamily="18" charset="0"/>
                          </a:rPr>
                        </m:ctrlPr>
                      </m:naryPr>
                      <m:sub/>
                      <m:sup/>
                      <m:e>
                        <m:sSub>
                          <m:sSubPr>
                            <m:ctrlPr>
                              <a:rPr kumimoji="0" lang="en-US" sz="1800" i="1">
                                <a:solidFill>
                                  <a:srgbClr val="FF0000"/>
                                </a:solidFill>
                                <a:latin typeface="Cambria Math" panose="02040503050406030204" pitchFamily="18" charset="0"/>
                                <a:ea typeface="+mn-ea"/>
                              </a:rPr>
                            </m:ctrlPr>
                          </m:sSubPr>
                          <m:e>
                            <m:r>
                              <a:rPr kumimoji="0" lang="en-US" sz="1800" i="1">
                                <a:solidFill>
                                  <a:srgbClr val="FF0000"/>
                                </a:solidFill>
                                <a:latin typeface="Cambria Math" panose="02040503050406030204" pitchFamily="18" charset="0"/>
                                <a:ea typeface="+mn-ea"/>
                              </a:rPr>
                              <m:t>𝐹</m:t>
                            </m:r>
                          </m:e>
                          <m:sub>
                            <m:r>
                              <a:rPr kumimoji="0" lang="en-US" sz="1800" i="1">
                                <a:solidFill>
                                  <a:srgbClr val="FF0000"/>
                                </a:solidFill>
                                <a:latin typeface="Cambria Math" panose="02040503050406030204" pitchFamily="18" charset="0"/>
                                <a:ea typeface="+mn-ea"/>
                              </a:rPr>
                              <m:t>𝑦</m:t>
                            </m:r>
                          </m:sub>
                        </m:sSub>
                        <m:r>
                          <a:rPr kumimoji="0" lang="en-US" sz="1800" i="1">
                            <a:solidFill>
                              <a:srgbClr val="FF0000"/>
                            </a:solidFill>
                            <a:latin typeface="Cambria Math" panose="02040503050406030204" pitchFamily="18" charset="0"/>
                            <a:ea typeface="+mn-ea"/>
                            <a:cs typeface="Times New Roman" panose="02020603050405020304" pitchFamily="18" charset="0"/>
                          </a:rPr>
                          <m:t>=0</m:t>
                        </m:r>
                      </m:e>
                    </m:nary>
                  </m:oMath>
                </a14:m>
                <a:r>
                  <a:rPr kumimoji="0" lang="en-US" sz="1800" dirty="0">
                    <a:solidFill>
                      <a:prstClr val="black"/>
                    </a:solidFill>
                    <a:ea typeface="+mn-ea"/>
                    <a:cs typeface="Times New Roman" panose="02020603050405020304" pitchFamily="18" charset="0"/>
                  </a:rPr>
                  <a:t>.</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Based on the force analysis, set up a most convenient rotational axis.</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Calculate the torque by each force about this rotational axis.</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Sum up all the torques by the forces to an equation: </a:t>
                </a:r>
                <a14:m>
                  <m:oMath xmlns:m="http://schemas.openxmlformats.org/officeDocument/2006/math">
                    <m:nary>
                      <m:naryPr>
                        <m:chr m:val="∑"/>
                        <m:subHide m:val="on"/>
                        <m:supHide m:val="on"/>
                        <m:ctrlPr>
                          <a:rPr kumimoji="0" lang="en-US" sz="180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naryPr>
                      <m:sub/>
                      <m:sup/>
                      <m:e>
                        <m:r>
                          <a:rPr kumimoji="0" lang="en-US"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𝜏</m:t>
                        </m:r>
                      </m:e>
                    </m:nary>
                    <m:r>
                      <a:rPr kumimoji="0" lang="en-US"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=0</m:t>
                    </m:r>
                  </m:oMath>
                </a14:m>
                <a:r>
                  <a:rPr kumimoji="0" lang="en-US" sz="1800" dirty="0">
                    <a:solidFill>
                      <a:prstClr val="black"/>
                    </a:solidFill>
                    <a:ea typeface="+mn-ea"/>
                    <a:cs typeface="Times New Roman" panose="02020603050405020304" pitchFamily="18" charset="0"/>
                  </a:rPr>
                  <a:t>.</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Use the above three equations to solve for unknown quantities.</a:t>
                </a:r>
              </a:p>
            </p:txBody>
          </p:sp>
        </mc:Choice>
        <mc:Fallback xmlns="">
          <p:sp>
            <p:nvSpPr>
              <p:cNvPr id="2" name="TextBox 1"/>
              <p:cNvSpPr txBox="1">
                <a:spLocks noRot="1" noChangeAspect="1" noMove="1" noResize="1" noEditPoints="1" noAdjustHandles="1" noChangeArrowheads="1" noChangeShapeType="1" noTextEdit="1"/>
              </p:cNvSpPr>
              <p:nvPr/>
            </p:nvSpPr>
            <p:spPr>
              <a:xfrm>
                <a:off x="76200" y="1219201"/>
                <a:ext cx="8991600" cy="4298256"/>
              </a:xfrm>
              <a:prstGeom prst="rect">
                <a:avLst/>
              </a:prstGeom>
              <a:blipFill>
                <a:blip r:embed="rId2"/>
                <a:stretch>
                  <a:fillRect l="-542" t="-566" b="-5941"/>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30901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r>
              <a:rPr lang="en-US" altLang="en-US"/>
              <a:t>A New Equilibrium Condition – Figure 10.24</a:t>
            </a:r>
          </a:p>
        </p:txBody>
      </p:sp>
      <p:sp>
        <p:nvSpPr>
          <p:cNvPr id="247811" name="Content Placeholder 10"/>
          <p:cNvSpPr>
            <a:spLocks noGrp="1"/>
          </p:cNvSpPr>
          <p:nvPr>
            <p:ph idx="1"/>
          </p:nvPr>
        </p:nvSpPr>
        <p:spPr/>
        <p:txBody>
          <a:bodyPr/>
          <a:lstStyle/>
          <a:p>
            <a:pPr eaLnBrk="1" hangingPunct="1">
              <a:spcBef>
                <a:spcPct val="50000"/>
              </a:spcBef>
            </a:pPr>
            <a:r>
              <a:rPr lang="en-US" altLang="en-US" dirty="0"/>
              <a:t>Now, in addition to                        , we also must add </a:t>
            </a:r>
          </a:p>
        </p:txBody>
      </p:sp>
      <p:sp>
        <p:nvSpPr>
          <p:cNvPr id="2" name="Footer Placeholder 1"/>
          <p:cNvSpPr>
            <a:spLocks noGrp="1"/>
          </p:cNvSpPr>
          <p:nvPr>
            <p:ph type="ftr" sz="quarter" idx="10"/>
          </p:nvPr>
        </p:nvSpPr>
        <p:spPr/>
        <p:txBody>
          <a:bodyPr/>
          <a:lstStyle/>
          <a:p>
            <a:pPr>
              <a:defRPr/>
            </a:pPr>
            <a:r>
              <a:rPr lang="en-GB"/>
              <a:t>© 2016 Pearson Education, Inc.</a:t>
            </a:r>
          </a:p>
        </p:txBody>
      </p:sp>
      <p:pic>
        <p:nvPicPr>
          <p:cNvPr id="247813" name="Picture 11" descr="Slide-17-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9075" y="1741488"/>
            <a:ext cx="9144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4" name="Picture 20" descr="Slide-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5713" y="1323975"/>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5" name="Picture 14" descr="10_24_Figure.jpg"/>
          <p:cNvPicPr>
            <a:picLocks noChangeAspect="1"/>
          </p:cNvPicPr>
          <p:nvPr/>
        </p:nvPicPr>
        <p:blipFill>
          <a:blip r:embed="rId4">
            <a:extLst>
              <a:ext uri="{28A0092B-C50C-407E-A947-70E740481C1C}">
                <a14:useLocalDpi xmlns:a14="http://schemas.microsoft.com/office/drawing/2010/main" val="0"/>
              </a:ext>
            </a:extLst>
          </a:blip>
          <a:srcRect b="5824"/>
          <a:stretch>
            <a:fillRect/>
          </a:stretch>
        </p:blipFill>
        <p:spPr bwMode="auto">
          <a:xfrm>
            <a:off x="87313" y="2345062"/>
            <a:ext cx="9186124" cy="366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6" name="Picture 15" descr="10_Pg301_UnFigur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4410" y="4094104"/>
            <a:ext cx="1766454" cy="203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037" y="2496471"/>
            <a:ext cx="5779968" cy="2031325"/>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dirty="0">
                <a:solidFill>
                  <a:prstClr val="black"/>
                </a:solidFill>
                <a:latin typeface="Calibri" panose="020F0502020204030204"/>
                <a:ea typeface="+mn-ea"/>
              </a:rPr>
              <a:t>To understand the concept of torque.</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dirty="0">
                <a:solidFill>
                  <a:prstClr val="black"/>
                </a:solidFill>
                <a:latin typeface="Calibri" panose="020F0502020204030204"/>
                <a:ea typeface="+mn-ea"/>
              </a:rPr>
              <a:t>To relate angular acceleration and torque.</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dirty="0">
                <a:solidFill>
                  <a:prstClr val="black"/>
                </a:solidFill>
                <a:latin typeface="Calibri" panose="020F0502020204030204"/>
                <a:ea typeface="+mn-ea"/>
              </a:rPr>
              <a:t>To work and power in rotational motion.</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dirty="0">
                <a:solidFill>
                  <a:prstClr val="black"/>
                </a:solidFill>
                <a:latin typeface="Calibri" panose="020F0502020204030204"/>
                <a:ea typeface="+mn-ea"/>
              </a:rPr>
              <a:t>To understand angular momentum.</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dirty="0">
                <a:solidFill>
                  <a:prstClr val="black"/>
                </a:solidFill>
                <a:latin typeface="Calibri" panose="020F0502020204030204"/>
                <a:ea typeface="+mn-ea"/>
              </a:rPr>
              <a:t>To understand the conservation of angular momentum.</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dirty="0">
                <a:solidFill>
                  <a:prstClr val="black"/>
                </a:solidFill>
                <a:latin typeface="Calibri" panose="020F0502020204030204"/>
                <a:ea typeface="+mn-ea"/>
              </a:rPr>
              <a:t>To study how torques add a new variable to equilibrium.</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dirty="0">
                <a:solidFill>
                  <a:prstClr val="black"/>
                </a:solidFill>
                <a:latin typeface="Calibri" panose="020F0502020204030204"/>
                <a:ea typeface="+mn-ea"/>
              </a:rPr>
              <a:t>To see the vector nature of angular quantities.</a:t>
            </a:r>
          </a:p>
        </p:txBody>
      </p:sp>
      <p:sp>
        <p:nvSpPr>
          <p:cNvPr id="5" name="TextBox 4"/>
          <p:cNvSpPr txBox="1"/>
          <p:nvPr/>
        </p:nvSpPr>
        <p:spPr>
          <a:xfrm>
            <a:off x="2440952" y="1774906"/>
            <a:ext cx="4488137" cy="369332"/>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Chapter 10	Dynamics of Rotational Motion</a:t>
            </a:r>
          </a:p>
        </p:txBody>
      </p:sp>
      <p:sp>
        <p:nvSpPr>
          <p:cNvPr id="3" name="TextBox 2">
            <a:extLst>
              <a:ext uri="{FF2B5EF4-FFF2-40B4-BE49-F238E27FC236}">
                <a16:creationId xmlns:a16="http://schemas.microsoft.com/office/drawing/2014/main" id="{02337450-687F-4212-97BF-B3C6B012D16B}"/>
              </a:ext>
            </a:extLst>
          </p:cNvPr>
          <p:cNvSpPr txBox="1"/>
          <p:nvPr/>
        </p:nvSpPr>
        <p:spPr>
          <a:xfrm>
            <a:off x="609600" y="5486400"/>
            <a:ext cx="4114800" cy="707886"/>
          </a:xfrm>
          <a:prstGeom prst="rect">
            <a:avLst/>
          </a:prstGeom>
          <a:noFill/>
        </p:spPr>
        <p:txBody>
          <a:bodyPr wrap="square" rtlCol="0">
            <a:spAutoFit/>
          </a:bodyPr>
          <a:lstStyle/>
          <a:p>
            <a:r>
              <a:rPr lang="en-US" sz="2000" dirty="0">
                <a:solidFill>
                  <a:srgbClr val="FF0000"/>
                </a:solidFill>
              </a:rPr>
              <a:t>Ultimate goal is to derive a rotational version of Newtons second law</a:t>
            </a:r>
          </a:p>
        </p:txBody>
      </p:sp>
    </p:spTree>
    <p:extLst>
      <p:ext uri="{BB962C8B-B14F-4D97-AF65-F5344CB8AC3E}">
        <p14:creationId xmlns:p14="http://schemas.microsoft.com/office/powerpoint/2010/main" val="1032485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81200"/>
            <a:ext cx="8666198" cy="4419600"/>
          </a:xfrm>
        </p:spPr>
        <p:txBody>
          <a:bodyPr/>
          <a:lstStyle/>
          <a:p>
            <a:endParaRPr lang="en-US" dirty="0"/>
          </a:p>
        </p:txBody>
      </p:sp>
      <p:pic>
        <p:nvPicPr>
          <p:cNvPr id="4" name="Picture 3"/>
          <p:cNvPicPr>
            <a:picLocks noChangeAspect="1"/>
          </p:cNvPicPr>
          <p:nvPr/>
        </p:nvPicPr>
        <p:blipFill>
          <a:blip r:embed="rId3"/>
          <a:stretch>
            <a:fillRect/>
          </a:stretch>
        </p:blipFill>
        <p:spPr>
          <a:xfrm rot="164481">
            <a:off x="395404" y="950518"/>
            <a:ext cx="7957923" cy="3117684"/>
          </a:xfrm>
          <a:prstGeom prst="rect">
            <a:avLst/>
          </a:prstGeom>
        </p:spPr>
      </p:pic>
    </p:spTree>
    <p:extLst>
      <p:ext uri="{BB962C8B-B14F-4D97-AF65-F5344CB8AC3E}">
        <p14:creationId xmlns:p14="http://schemas.microsoft.com/office/powerpoint/2010/main" val="1046615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628650" y="122669"/>
            <a:ext cx="7886700" cy="706895"/>
          </a:xfrm>
        </p:spPr>
        <p:txBody>
          <a:bodyPr/>
          <a:lstStyle/>
          <a:p>
            <a:r>
              <a:rPr lang="en-US" b="1" dirty="0">
                <a:solidFill>
                  <a:srgbClr val="0070C0"/>
                </a:solidFill>
                <a:latin typeface="+mn-lt"/>
              </a:rPr>
              <a:t>Balancing on a Teeter-Totter – Figure 10.26</a:t>
            </a:r>
          </a:p>
        </p:txBody>
      </p:sp>
      <mc:AlternateContent xmlns:mc="http://schemas.openxmlformats.org/markup-compatibility/2006" xmlns:a14="http://schemas.microsoft.com/office/drawing/2010/main">
        <mc:Choice Requires="a14">
          <p:sp>
            <p:nvSpPr>
              <p:cNvPr id="11" name="Content Placeholder 10"/>
              <p:cNvSpPr>
                <a:spLocks noGrp="1"/>
              </p:cNvSpPr>
              <p:nvPr>
                <p:ph idx="1"/>
              </p:nvPr>
            </p:nvSpPr>
            <p:spPr>
              <a:xfrm>
                <a:off x="152400" y="855564"/>
                <a:ext cx="8915400" cy="3259236"/>
              </a:xfrm>
            </p:spPr>
            <p:txBody>
              <a:bodyPr>
                <a:normAutofit/>
              </a:bodyPr>
              <a:lstStyle/>
              <a:p>
                <a:pPr>
                  <a:spcBef>
                    <a:spcPct val="50000"/>
                  </a:spcBef>
                  <a:defRPr/>
                </a:pPr>
                <a:r>
                  <a:rPr lang="en-US" sz="1800" dirty="0"/>
                  <a:t>The heavier child must sit closer to balance the torque from the smaller child.</a:t>
                </a:r>
              </a:p>
              <a:p>
                <a:pPr marL="0" indent="0">
                  <a:spcBef>
                    <a:spcPct val="50000"/>
                  </a:spcBef>
                  <a:buNone/>
                  <a:defRPr/>
                </a:pPr>
                <a:r>
                  <a:rPr lang="en-US" sz="1500" dirty="0"/>
                  <a:t>Your torque is </a:t>
                </a:r>
                <a14:m>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𝜏</m:t>
                        </m:r>
                      </m:e>
                      <m:sub>
                        <m:r>
                          <a:rPr lang="en-US" sz="1500" i="1">
                            <a:latin typeface="Cambria Math" panose="02040503050406030204" pitchFamily="18" charset="0"/>
                          </a:rPr>
                          <m:t>𝑦𝑜𝑢</m:t>
                        </m:r>
                      </m:sub>
                    </m:sSub>
                    <m:r>
                      <a:rPr lang="en-US" sz="1500" i="1">
                        <a:latin typeface="Cambria Math" panose="02040503050406030204" pitchFamily="18" charset="0"/>
                      </a:rPr>
                      <m:t>=+</m:t>
                    </m:r>
                    <m:d>
                      <m:dPr>
                        <m:ctrlPr>
                          <a:rPr lang="en-US" sz="1500" i="1">
                            <a:latin typeface="Cambria Math" panose="02040503050406030204" pitchFamily="18" charset="0"/>
                          </a:rPr>
                        </m:ctrlPr>
                      </m:dPr>
                      <m:e>
                        <m:r>
                          <a:rPr lang="en-US" sz="1500" i="1">
                            <a:latin typeface="Cambria Math" panose="02040503050406030204" pitchFamily="18" charset="0"/>
                          </a:rPr>
                          <m:t>90 </m:t>
                        </m:r>
                        <m:r>
                          <a:rPr lang="en-US" sz="1500" i="1">
                            <a:latin typeface="Cambria Math" panose="02040503050406030204" pitchFamily="18" charset="0"/>
                          </a:rPr>
                          <m:t>𝑘𝑔</m:t>
                        </m:r>
                      </m:e>
                    </m:d>
                    <m:r>
                      <a:rPr lang="en-US" sz="1500" i="1">
                        <a:latin typeface="Cambria Math" panose="02040503050406030204" pitchFamily="18" charset="0"/>
                      </a:rPr>
                      <m:t>𝑔𝑥</m:t>
                    </m:r>
                  </m:oMath>
                </a14:m>
                <a:endParaRPr lang="en-US" sz="1500" dirty="0"/>
              </a:p>
              <a:p>
                <a:pPr marL="0" indent="0">
                  <a:spcBef>
                    <a:spcPct val="50000"/>
                  </a:spcBef>
                  <a:buNone/>
                  <a:defRPr/>
                </a:pPr>
                <a:r>
                  <a:rPr lang="en-US" sz="1500" dirty="0"/>
                  <a:t>Your friend is </a:t>
                </a:r>
                <a14:m>
                  <m:oMath xmlns:m="http://schemas.openxmlformats.org/officeDocument/2006/math">
                    <m:r>
                      <a:rPr lang="en-US" sz="1500">
                        <a:latin typeface="Cambria Math" panose="02040503050406030204" pitchFamily="18" charset="0"/>
                      </a:rPr>
                      <m:t>3.0 </m:t>
                    </m:r>
                    <m:r>
                      <m:rPr>
                        <m:sty m:val="p"/>
                      </m:rPr>
                      <a:rPr lang="en-US" sz="1500">
                        <a:latin typeface="Cambria Math" panose="02040503050406030204" pitchFamily="18" charset="0"/>
                      </a:rPr>
                      <m:t>m</m:t>
                    </m:r>
                    <m:r>
                      <a:rPr lang="en-US" sz="1500" i="1">
                        <a:latin typeface="Cambria Math" panose="02040503050406030204" pitchFamily="18" charset="0"/>
                      </a:rPr>
                      <m:t>−</m:t>
                    </m:r>
                    <m:r>
                      <a:rPr lang="en-US" sz="1500" i="1">
                        <a:latin typeface="Cambria Math" panose="02040503050406030204" pitchFamily="18" charset="0"/>
                      </a:rPr>
                      <m:t>𝑥</m:t>
                    </m:r>
                  </m:oMath>
                </a14:m>
                <a:r>
                  <a:rPr lang="en-US" sz="1500" dirty="0"/>
                  <a:t> from the pivot, and her torque is: </a:t>
                </a:r>
                <a14:m>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𝜏</m:t>
                        </m:r>
                      </m:e>
                      <m:sub>
                        <m:r>
                          <a:rPr lang="en-US" sz="1500" i="1">
                            <a:latin typeface="Cambria Math" panose="02040503050406030204" pitchFamily="18" charset="0"/>
                          </a:rPr>
                          <m:t>𝑓𝑟𝑖𝑒𝑛𝑑</m:t>
                        </m:r>
                      </m:sub>
                    </m:sSub>
                    <m:r>
                      <a:rPr lang="en-US" sz="1500" i="1">
                        <a:latin typeface="Cambria Math" panose="02040503050406030204" pitchFamily="18" charset="0"/>
                      </a:rPr>
                      <m:t>=−</m:t>
                    </m:r>
                    <m:d>
                      <m:dPr>
                        <m:ctrlPr>
                          <a:rPr lang="en-US" sz="1500" i="1">
                            <a:latin typeface="Cambria Math" panose="02040503050406030204" pitchFamily="18" charset="0"/>
                          </a:rPr>
                        </m:ctrlPr>
                      </m:dPr>
                      <m:e>
                        <m:r>
                          <a:rPr lang="en-US" sz="1500" i="1">
                            <a:latin typeface="Cambria Math" panose="02040503050406030204" pitchFamily="18" charset="0"/>
                          </a:rPr>
                          <m:t>60 </m:t>
                        </m:r>
                        <m:r>
                          <a:rPr lang="en-US" sz="1500" i="1">
                            <a:latin typeface="Cambria Math" panose="02040503050406030204" pitchFamily="18" charset="0"/>
                          </a:rPr>
                          <m:t>𝑘𝑔</m:t>
                        </m:r>
                      </m:e>
                    </m:d>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𝑔</m:t>
                    </m:r>
                    <m:d>
                      <m:dPr>
                        <m:ctrlPr>
                          <a:rPr lang="en-US" sz="1500" i="1">
                            <a:latin typeface="Cambria Math" panose="02040503050406030204" pitchFamily="18" charset="0"/>
                            <a:ea typeface="Cambria Math" panose="02040503050406030204" pitchFamily="18" charset="0"/>
                          </a:rPr>
                        </m:ctrlPr>
                      </m:dPr>
                      <m:e>
                        <m:r>
                          <a:rPr lang="en-US" sz="1500" i="1">
                            <a:latin typeface="Cambria Math" panose="02040503050406030204" pitchFamily="18" charset="0"/>
                            <a:ea typeface="Cambria Math" panose="02040503050406030204" pitchFamily="18" charset="0"/>
                          </a:rPr>
                          <m:t>3.0 </m:t>
                        </m:r>
                        <m:r>
                          <m:rPr>
                            <m:sty m:val="p"/>
                          </m:rPr>
                          <a:rPr lang="en-US" sz="1500">
                            <a:latin typeface="Cambria Math" panose="02040503050406030204" pitchFamily="18" charset="0"/>
                            <a:ea typeface="Cambria Math" panose="02040503050406030204" pitchFamily="18" charset="0"/>
                          </a:rPr>
                          <m:t>m</m:t>
                        </m:r>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𝑥</m:t>
                        </m:r>
                      </m:e>
                    </m:d>
                    <m:r>
                      <a:rPr lang="en-US" sz="1500" i="1">
                        <a:latin typeface="Cambria Math" panose="02040503050406030204" pitchFamily="18" charset="0"/>
                        <a:ea typeface="Cambria Math" panose="02040503050406030204" pitchFamily="18" charset="0"/>
                      </a:rPr>
                      <m:t>.</m:t>
                    </m:r>
                  </m:oMath>
                </a14:m>
                <a:r>
                  <a:rPr lang="en-US" sz="1500" dirty="0"/>
                  <a:t> </a:t>
                </a:r>
              </a:p>
              <a:p>
                <a:pPr marL="0" indent="0">
                  <a:spcBef>
                    <a:spcPct val="50000"/>
                  </a:spcBef>
                  <a:buNone/>
                  <a:defRPr/>
                </a:pPr>
                <a:r>
                  <a:rPr lang="en-US" sz="1500" dirty="0"/>
                  <a:t>For equilibrium, </a:t>
                </a:r>
                <a14:m>
                  <m:oMath xmlns:m="http://schemas.openxmlformats.org/officeDocument/2006/math">
                    <m:r>
                      <m:rPr>
                        <m:sty m:val="p"/>
                      </m:rPr>
                      <a:rPr lang="el-GR" sz="1500" i="1">
                        <a:latin typeface="Cambria Math" panose="02040503050406030204" pitchFamily="18" charset="0"/>
                        <a:ea typeface="Cambria Math" panose="02040503050406030204" pitchFamily="18" charset="0"/>
                      </a:rPr>
                      <m:t>Σ</m:t>
                    </m:r>
                    <m:r>
                      <a:rPr lang="el-GR" sz="1500" i="1">
                        <a:latin typeface="Cambria Math" panose="02040503050406030204" pitchFamily="18" charset="0"/>
                        <a:ea typeface="Cambria Math" panose="02040503050406030204" pitchFamily="18" charset="0"/>
                      </a:rPr>
                      <m:t>𝜏</m:t>
                    </m:r>
                    <m:r>
                      <a:rPr lang="en-US" sz="1500" i="1">
                        <a:latin typeface="Cambria Math" panose="02040503050406030204" pitchFamily="18" charset="0"/>
                        <a:ea typeface="Cambria Math" panose="02040503050406030204" pitchFamily="18" charset="0"/>
                      </a:rPr>
                      <m:t>=0</m:t>
                    </m:r>
                  </m:oMath>
                </a14:m>
                <a:r>
                  <a:rPr lang="en-US" sz="1500" dirty="0">
                    <a:latin typeface="Cambria Math" panose="02040503050406030204" pitchFamily="18" charset="0"/>
                    <a:ea typeface="Cambria Math" panose="02040503050406030204" pitchFamily="18" charset="0"/>
                  </a:rPr>
                  <a:t>.</a:t>
                </a:r>
              </a:p>
              <a:p>
                <a:pPr marL="0" indent="0">
                  <a:spcBef>
                    <a:spcPct val="50000"/>
                  </a:spcBef>
                  <a:buNone/>
                  <a:defRPr/>
                </a:pPr>
                <a:br>
                  <a:rPr lang="en-US" sz="1500" dirty="0">
                    <a:latin typeface="Cambria Math" panose="02040503050406030204" pitchFamily="18" charset="0"/>
                    <a:ea typeface="Cambria Math" panose="02040503050406030204" pitchFamily="18" charset="0"/>
                  </a:rPr>
                </a:br>
                <a:r>
                  <a:rPr lang="en-US" sz="150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𝜏</m:t>
                        </m:r>
                      </m:e>
                      <m:sub>
                        <m:r>
                          <a:rPr lang="en-US" sz="1500" i="1">
                            <a:latin typeface="Cambria Math" panose="02040503050406030204" pitchFamily="18" charset="0"/>
                          </a:rPr>
                          <m:t>𝑦𝑜𝑢</m:t>
                        </m:r>
                      </m:sub>
                    </m:sSub>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𝜏</m:t>
                        </m:r>
                      </m:e>
                      <m:sub>
                        <m:r>
                          <a:rPr lang="en-US" sz="1500" i="1">
                            <a:latin typeface="Cambria Math" panose="02040503050406030204" pitchFamily="18" charset="0"/>
                          </a:rPr>
                          <m:t>𝑓𝑟𝑖𝑒𝑛𝑑</m:t>
                        </m:r>
                      </m:sub>
                    </m:sSub>
                    <m:r>
                      <a:rPr lang="en-US" sz="1500" i="1">
                        <a:latin typeface="Cambria Math" panose="02040503050406030204" pitchFamily="18" charset="0"/>
                      </a:rPr>
                      <m:t>=0</m:t>
                    </m:r>
                  </m:oMath>
                </a14:m>
                <a:endParaRPr lang="en-US" sz="1500" i="1" dirty="0">
                  <a:latin typeface="Cambria Math" panose="02040503050406030204" pitchFamily="18" charset="0"/>
                </a:endParaRPr>
              </a:p>
              <a:p>
                <a:pPr marL="0" indent="0">
                  <a:spcBef>
                    <a:spcPct val="50000"/>
                  </a:spcBef>
                  <a:buNone/>
                  <a:defRPr/>
                </a:pPr>
                <a:r>
                  <a:rPr lang="en-US" sz="1500" dirty="0"/>
                  <a:t>	</a:t>
                </a:r>
                <a14:m>
                  <m:oMath xmlns:m="http://schemas.openxmlformats.org/officeDocument/2006/math">
                    <m:r>
                      <a:rPr lang="en-US" sz="1500" i="1">
                        <a:latin typeface="Cambria Math" panose="02040503050406030204" pitchFamily="18" charset="0"/>
                      </a:rPr>
                      <m:t>+</m:t>
                    </m:r>
                    <m:d>
                      <m:dPr>
                        <m:ctrlPr>
                          <a:rPr lang="en-US" sz="1500" i="1">
                            <a:latin typeface="Cambria Math" panose="02040503050406030204" pitchFamily="18" charset="0"/>
                          </a:rPr>
                        </m:ctrlPr>
                      </m:dPr>
                      <m:e>
                        <m:r>
                          <a:rPr lang="en-US" sz="1500" i="1">
                            <a:latin typeface="Cambria Math" panose="02040503050406030204" pitchFamily="18" charset="0"/>
                          </a:rPr>
                          <m:t>90 </m:t>
                        </m:r>
                        <m:r>
                          <m:rPr>
                            <m:sty m:val="p"/>
                          </m:rPr>
                          <a:rPr lang="en-US" sz="1500">
                            <a:latin typeface="Cambria Math" panose="02040503050406030204" pitchFamily="18" charset="0"/>
                          </a:rPr>
                          <m:t>kg</m:t>
                        </m:r>
                      </m:e>
                    </m:d>
                    <m:r>
                      <a:rPr lang="en-US" sz="1500" i="1">
                        <a:latin typeface="Cambria Math" panose="02040503050406030204" pitchFamily="18" charset="0"/>
                      </a:rPr>
                      <m:t>𝑔𝑥</m:t>
                    </m:r>
                    <m:r>
                      <a:rPr lang="en-US" sz="1500" i="1">
                        <a:latin typeface="Cambria Math" panose="02040503050406030204" pitchFamily="18" charset="0"/>
                      </a:rPr>
                      <m:t>−</m:t>
                    </m:r>
                    <m:d>
                      <m:dPr>
                        <m:ctrlPr>
                          <a:rPr lang="en-US" sz="1500" i="1">
                            <a:latin typeface="Cambria Math" panose="02040503050406030204" pitchFamily="18" charset="0"/>
                          </a:rPr>
                        </m:ctrlPr>
                      </m:dPr>
                      <m:e>
                        <m:r>
                          <a:rPr lang="en-US" sz="1500" i="1">
                            <a:latin typeface="Cambria Math" panose="02040503050406030204" pitchFamily="18" charset="0"/>
                          </a:rPr>
                          <m:t>60</m:t>
                        </m:r>
                        <m:r>
                          <a:rPr lang="en-US" sz="1500">
                            <a:latin typeface="Cambria Math" panose="02040503050406030204" pitchFamily="18" charset="0"/>
                          </a:rPr>
                          <m:t> </m:t>
                        </m:r>
                        <m:r>
                          <m:rPr>
                            <m:sty m:val="p"/>
                          </m:rPr>
                          <a:rPr lang="en-US" sz="1500">
                            <a:latin typeface="Cambria Math" panose="02040503050406030204" pitchFamily="18" charset="0"/>
                          </a:rPr>
                          <m:t>kg</m:t>
                        </m:r>
                      </m:e>
                    </m:d>
                    <m:r>
                      <a:rPr lang="en-US" sz="1500" i="1">
                        <a:latin typeface="Cambria Math" panose="02040503050406030204" pitchFamily="18" charset="0"/>
                      </a:rPr>
                      <m:t>𝑔</m:t>
                    </m:r>
                    <m:d>
                      <m:dPr>
                        <m:ctrlPr>
                          <a:rPr lang="en-US" sz="1500" i="1">
                            <a:latin typeface="Cambria Math" panose="02040503050406030204" pitchFamily="18" charset="0"/>
                          </a:rPr>
                        </m:ctrlPr>
                      </m:dPr>
                      <m:e>
                        <m:r>
                          <a:rPr lang="en-US" sz="1500" i="1">
                            <a:latin typeface="Cambria Math" panose="02040503050406030204" pitchFamily="18" charset="0"/>
                          </a:rPr>
                          <m:t>3.0 </m:t>
                        </m:r>
                        <m:r>
                          <m:rPr>
                            <m:sty m:val="p"/>
                          </m:rPr>
                          <a:rPr lang="en-US" sz="1500">
                            <a:latin typeface="Cambria Math" panose="02040503050406030204" pitchFamily="18" charset="0"/>
                          </a:rPr>
                          <m:t>m</m:t>
                        </m:r>
                        <m:r>
                          <a:rPr lang="en-US" sz="1500" i="1">
                            <a:latin typeface="Cambria Math" panose="02040503050406030204" pitchFamily="18" charset="0"/>
                          </a:rPr>
                          <m:t>−</m:t>
                        </m:r>
                        <m:r>
                          <a:rPr lang="en-US" sz="1500" i="1">
                            <a:latin typeface="Cambria Math" panose="02040503050406030204" pitchFamily="18" charset="0"/>
                          </a:rPr>
                          <m:t>𝑥</m:t>
                        </m:r>
                      </m:e>
                    </m:d>
                    <m:r>
                      <a:rPr lang="en-US" sz="1500" i="1">
                        <a:latin typeface="Cambria Math" panose="02040503050406030204" pitchFamily="18" charset="0"/>
                      </a:rPr>
                      <m:t>=0</m:t>
                    </m:r>
                  </m:oMath>
                </a14:m>
                <a:endParaRPr lang="en-US" sz="1500" dirty="0"/>
              </a:p>
              <a:p>
                <a:pPr marL="0" indent="0">
                  <a:spcBef>
                    <a:spcPct val="50000"/>
                  </a:spcBef>
                  <a:buNone/>
                  <a:defRPr/>
                </a:pPr>
                <a:r>
                  <a:rPr lang="en-US" sz="1500" dirty="0"/>
                  <a:t>					</a:t>
                </a:r>
                <a:r>
                  <a:rPr lang="en-US" sz="1500" b="1" dirty="0"/>
                  <a:t> </a:t>
                </a:r>
                <a14:m>
                  <m:oMath xmlns:m="http://schemas.openxmlformats.org/officeDocument/2006/math">
                    <m:r>
                      <a:rPr lang="en-US" sz="1500" b="1" i="1">
                        <a:latin typeface="Cambria Math" panose="02040503050406030204" pitchFamily="18" charset="0"/>
                      </a:rPr>
                      <m:t>𝒙</m:t>
                    </m:r>
                    <m:r>
                      <a:rPr lang="en-US" sz="1500" b="1" i="1">
                        <a:latin typeface="Cambria Math" panose="02040503050406030204" pitchFamily="18" charset="0"/>
                      </a:rPr>
                      <m:t>=</m:t>
                    </m:r>
                    <m:r>
                      <a:rPr lang="en-US" sz="1500" b="1" i="1">
                        <a:latin typeface="Cambria Math" panose="02040503050406030204" pitchFamily="18" charset="0"/>
                      </a:rPr>
                      <m:t>𝟏</m:t>
                    </m:r>
                    <m:r>
                      <a:rPr lang="en-US" sz="1500" b="1" i="1">
                        <a:latin typeface="Cambria Math" panose="02040503050406030204" pitchFamily="18" charset="0"/>
                      </a:rPr>
                      <m:t>.</m:t>
                    </m:r>
                    <m:r>
                      <a:rPr lang="en-US" sz="1500" b="1" i="1">
                        <a:latin typeface="Cambria Math" panose="02040503050406030204" pitchFamily="18" charset="0"/>
                      </a:rPr>
                      <m:t>𝟐</m:t>
                    </m:r>
                    <m:r>
                      <a:rPr lang="en-US" sz="1500" b="1">
                        <a:latin typeface="Cambria Math" panose="02040503050406030204" pitchFamily="18" charset="0"/>
                      </a:rPr>
                      <m:t> </m:t>
                    </m:r>
                    <m:r>
                      <a:rPr lang="en-US" sz="1500" b="1">
                        <a:latin typeface="Cambria Math" panose="02040503050406030204" pitchFamily="18" charset="0"/>
                      </a:rPr>
                      <m:t>𝐦</m:t>
                    </m:r>
                  </m:oMath>
                </a14:m>
                <a:endParaRPr lang="en-US" sz="1500" b="1" dirty="0"/>
              </a:p>
            </p:txBody>
          </p:sp>
        </mc:Choice>
        <mc:Fallback xmlns="">
          <p:sp>
            <p:nvSpPr>
              <p:cNvPr id="11" name="Content Placeholder 10"/>
              <p:cNvSpPr>
                <a:spLocks noGrp="1" noRot="1" noChangeAspect="1" noMove="1" noResize="1" noEditPoints="1" noAdjustHandles="1" noChangeArrowheads="1" noChangeShapeType="1" noTextEdit="1"/>
              </p:cNvSpPr>
              <p:nvPr>
                <p:ph idx="1"/>
              </p:nvPr>
            </p:nvSpPr>
            <p:spPr>
              <a:xfrm>
                <a:off x="152400" y="855564"/>
                <a:ext cx="8915400" cy="3259236"/>
              </a:xfrm>
              <a:blipFill>
                <a:blip r:embed="rId2"/>
                <a:stretch>
                  <a:fillRect l="-410" t="-1682"/>
                </a:stretch>
              </a:blipFill>
            </p:spPr>
            <p:txBody>
              <a:bodyPr/>
              <a:lstStyle/>
              <a:p>
                <a:r>
                  <a:rPr lang="en-US">
                    <a:noFill/>
                  </a:rPr>
                  <a:t> </a:t>
                </a:r>
              </a:p>
            </p:txBody>
          </p:sp>
        </mc:Fallback>
      </mc:AlternateContent>
      <p:sp>
        <p:nvSpPr>
          <p:cNvPr id="2" name="Footer Placeholder 1"/>
          <p:cNvSpPr>
            <a:spLocks noGrp="1"/>
          </p:cNvSpPr>
          <p:nvPr>
            <p:ph type="ftr" sz="quarter" idx="10"/>
          </p:nvPr>
        </p:nvSpPr>
        <p:spPr/>
        <p:txBody>
          <a:bodyPr/>
          <a:lstStyle/>
          <a:p>
            <a:r>
              <a:rPr lang="en-GB" dirty="0">
                <a:solidFill>
                  <a:prstClr val="black">
                    <a:tint val="75000"/>
                  </a:prstClr>
                </a:solidFill>
              </a:rPr>
              <a:t>© 2016 Pearson Education, Inc.</a:t>
            </a:r>
          </a:p>
        </p:txBody>
      </p:sp>
      <p:pic>
        <p:nvPicPr>
          <p:cNvPr id="16" name="Picture 15" descr="10_26_Figure.jpg"/>
          <p:cNvPicPr>
            <a:picLocks noChangeAspect="1"/>
          </p:cNvPicPr>
          <p:nvPr/>
        </p:nvPicPr>
        <p:blipFill rotWithShape="1">
          <a:blip r:embed="rId3">
            <a:extLst>
              <a:ext uri="{28A0092B-C50C-407E-A947-70E740481C1C}">
                <a14:useLocalDpi xmlns:a14="http://schemas.microsoft.com/office/drawing/2010/main" val="0"/>
              </a:ext>
            </a:extLst>
          </a:blip>
          <a:srcRect b="7938"/>
          <a:stretch/>
        </p:blipFill>
        <p:spPr>
          <a:xfrm>
            <a:off x="1905000" y="4641167"/>
            <a:ext cx="6451092" cy="1586834"/>
          </a:xfrm>
          <a:prstGeom prst="rect">
            <a:avLst/>
          </a:prstGeom>
        </p:spPr>
      </p:pic>
    </p:spTree>
    <p:extLst>
      <p:ext uri="{BB962C8B-B14F-4D97-AF65-F5344CB8AC3E}">
        <p14:creationId xmlns:p14="http://schemas.microsoft.com/office/powerpoint/2010/main" val="2344598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174625" y="-342900"/>
            <a:ext cx="7772400" cy="1143000"/>
          </a:xfrm>
        </p:spPr>
        <p:txBody>
          <a:bodyPr/>
          <a:lstStyle/>
          <a:p>
            <a:r>
              <a:rPr lang="en-US" altLang="en-US">
                <a:solidFill>
                  <a:srgbClr val="FF0000"/>
                </a:solidFill>
              </a:rPr>
              <a:t>Walking the plank</a:t>
            </a:r>
            <a:endParaRPr lang="en-US" altLang="en-US"/>
          </a:p>
        </p:txBody>
      </p:sp>
      <p:pic>
        <p:nvPicPr>
          <p:cNvPr id="249859" name="Picture 3" descr="Figure11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812800"/>
            <a:ext cx="44958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0" name="Rectangle 5"/>
          <p:cNvSpPr>
            <a:spLocks noChangeArrowheads="1"/>
          </p:cNvSpPr>
          <p:nvPr/>
        </p:nvSpPr>
        <p:spPr bwMode="auto">
          <a:xfrm>
            <a:off x="2362200" y="4038600"/>
            <a:ext cx="2133600" cy="533400"/>
          </a:xfrm>
          <a:prstGeom prst="rect">
            <a:avLst/>
          </a:prstGeom>
          <a:solidFill>
            <a:schemeClr val="bg1"/>
          </a:solidFill>
          <a:ln w="9525" algn="ctr">
            <a:solidFill>
              <a:schemeClr val="bg1"/>
            </a:solidFill>
            <a:round/>
            <a:headEnd/>
            <a:tailEnd/>
          </a:ln>
        </p:spPr>
        <p:txBody>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endParaRPr lang="en-US" altLang="en-US" sz="2400">
              <a:solidFill>
                <a:srgbClr val="000000"/>
              </a:solidFill>
            </a:endParaRPr>
          </a:p>
        </p:txBody>
      </p:sp>
      <p:sp>
        <p:nvSpPr>
          <p:cNvPr id="2" name="TextBox 1"/>
          <p:cNvSpPr txBox="1">
            <a:spLocks noRot="1" noChangeAspect="1" noMove="1" noResize="1" noEditPoints="1" noAdjustHandles="1" noChangeArrowheads="1" noChangeShapeType="1" noTextEdit="1"/>
          </p:cNvSpPr>
          <p:nvPr/>
        </p:nvSpPr>
        <p:spPr>
          <a:xfrm>
            <a:off x="152400" y="2857994"/>
            <a:ext cx="5495415" cy="4213333"/>
          </a:xfrm>
          <a:prstGeom prst="rect">
            <a:avLst/>
          </a:prstGeom>
          <a:blipFill rotWithShape="0">
            <a:blip r:embed="rId3"/>
            <a:stretch>
              <a:fillRect l="-888" t="-868"/>
            </a:stretch>
          </a:blipFill>
        </p:spPr>
        <p:txBody>
          <a:bodyPr/>
          <a:lstStyle/>
          <a:p>
            <a:r>
              <a:rPr lang="en-US">
                <a:noFill/>
              </a:rPr>
              <a:t> </a:t>
            </a:r>
          </a:p>
        </p:txBody>
      </p:sp>
      <p:sp>
        <p:nvSpPr>
          <p:cNvPr id="3" name="TextBox 2">
            <a:extLst>
              <a:ext uri="{FF2B5EF4-FFF2-40B4-BE49-F238E27FC236}">
                <a16:creationId xmlns:a16="http://schemas.microsoft.com/office/drawing/2014/main" id="{FB6FAB69-8E2F-4F16-A19D-2E58BC02A521}"/>
              </a:ext>
            </a:extLst>
          </p:cNvPr>
          <p:cNvSpPr txBox="1"/>
          <p:nvPr/>
        </p:nvSpPr>
        <p:spPr>
          <a:xfrm>
            <a:off x="189296" y="1077608"/>
            <a:ext cx="4306504" cy="461665"/>
          </a:xfrm>
          <a:prstGeom prst="rect">
            <a:avLst/>
          </a:prstGeom>
          <a:noFill/>
        </p:spPr>
        <p:txBody>
          <a:bodyPr wrap="square" rtlCol="0">
            <a:spAutoFit/>
          </a:bodyPr>
          <a:lstStyle/>
          <a:p>
            <a:r>
              <a:rPr lang="en-US" dirty="0"/>
              <a:t>In equilibrium board does not tilt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p:txBody>
          <a:bodyPr/>
          <a:lstStyle/>
          <a:p>
            <a:endParaRPr lang="en-US" altLang="en-US"/>
          </a:p>
        </p:txBody>
      </p:sp>
      <p:pic>
        <p:nvPicPr>
          <p:cNvPr id="250883" name="Picture 2"/>
          <p:cNvPicPr>
            <a:picLocks noChangeAspect="1" noChangeArrowheads="1"/>
          </p:cNvPicPr>
          <p:nvPr/>
        </p:nvPicPr>
        <p:blipFill>
          <a:blip r:embed="rId3">
            <a:extLst>
              <a:ext uri="{28A0092B-C50C-407E-A947-70E740481C1C}">
                <a14:useLocalDpi xmlns:a14="http://schemas.microsoft.com/office/drawing/2010/main" val="0"/>
              </a:ext>
            </a:extLst>
          </a:blip>
          <a:srcRect l="11945" t="42816" r="62019" b="7233"/>
          <a:stretch>
            <a:fillRect/>
          </a:stretch>
        </p:blipFill>
        <p:spPr bwMode="auto">
          <a:xfrm>
            <a:off x="114300" y="0"/>
            <a:ext cx="8915400" cy="685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0391B8B-CF6D-4721-BB7C-95B6D71C9FCD}"/>
              </a:ext>
            </a:extLst>
          </p:cNvPr>
          <p:cNvSpPr txBox="1"/>
          <p:nvPr/>
        </p:nvSpPr>
        <p:spPr>
          <a:xfrm>
            <a:off x="4572000" y="6389985"/>
            <a:ext cx="1828800" cy="461665"/>
          </a:xfrm>
          <a:prstGeom prst="rect">
            <a:avLst/>
          </a:prstGeom>
          <a:noFill/>
        </p:spPr>
        <p:txBody>
          <a:bodyPr wrap="square" rtlCol="0">
            <a:spAutoFit/>
          </a:bodyPr>
          <a:lstStyle/>
          <a:p>
            <a:r>
              <a:rPr lang="en-US" dirty="0">
                <a:solidFill>
                  <a:srgbClr val="FF0000"/>
                </a:solidFill>
              </a:rPr>
              <a:t>b)</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txBox="1">
            <a:spLocks noChangeArrowheads="1"/>
          </p:cNvSpPr>
          <p:nvPr/>
        </p:nvSpPr>
        <p:spPr bwMode="auto">
          <a:xfrm>
            <a:off x="681038" y="47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algn="ctr" eaLnBrk="1" hangingPunct="1">
              <a:spcBef>
                <a:spcPct val="0"/>
              </a:spcBef>
              <a:buFontTx/>
              <a:buNone/>
            </a:pPr>
            <a:r>
              <a:rPr lang="en-US" altLang="en-US" sz="4400">
                <a:solidFill>
                  <a:srgbClr val="FF0000"/>
                </a:solidFill>
              </a:rPr>
              <a:t>A fishy wind chime</a:t>
            </a:r>
          </a:p>
        </p:txBody>
      </p:sp>
      <p:sp>
        <p:nvSpPr>
          <p:cNvPr id="7" name="TextBox 1"/>
          <p:cNvSpPr txBox="1">
            <a:spLocks noRot="1" noChangeAspect="1" noMove="1" noResize="1" noEditPoints="1" noAdjustHandles="1" noChangeArrowheads="1" noChangeShapeType="1" noTextEdit="1"/>
          </p:cNvSpPr>
          <p:nvPr/>
        </p:nvSpPr>
        <p:spPr bwMode="auto">
          <a:xfrm>
            <a:off x="8021" y="1066800"/>
            <a:ext cx="9135979" cy="5650906"/>
          </a:xfrm>
          <a:prstGeom prst="rect">
            <a:avLst/>
          </a:prstGeom>
          <a:blipFill rotWithShape="0">
            <a:blip r:embed="rId2"/>
            <a:stretch>
              <a:fillRect l="-1001" t="-863" r="-1334" b="-1510"/>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noFill/>
              </a:rPr>
              <a:t> </a:t>
            </a:r>
          </a:p>
        </p:txBody>
      </p:sp>
      <p:pic>
        <p:nvPicPr>
          <p:cNvPr id="25293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76400"/>
            <a:ext cx="41814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105400" y="1066801"/>
            <a:ext cx="762000" cy="609600"/>
          </a:xfrm>
          <a:prstGeom prst="rect">
            <a:avLst/>
          </a:prstGeom>
          <a:solidFill>
            <a:schemeClr val="bg1"/>
          </a:solidFill>
        </p:spPr>
        <p:txBody>
          <a:bodyPr wrap="square" rtlCol="0">
            <a:spAutoFit/>
          </a:bodyPr>
          <a:lstStyle/>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0_27_Figure.jpg"/>
          <p:cNvPicPr>
            <a:picLocks noChangeAspect="1"/>
          </p:cNvPicPr>
          <p:nvPr/>
        </p:nvPicPr>
        <p:blipFill rotWithShape="1">
          <a:blip r:embed="rId2">
            <a:extLst>
              <a:ext uri="{28A0092B-C50C-407E-A947-70E740481C1C}">
                <a14:useLocalDpi xmlns:a14="http://schemas.microsoft.com/office/drawing/2010/main" val="0"/>
              </a:ext>
            </a:extLst>
          </a:blip>
          <a:srcRect b="5303"/>
          <a:stretch/>
        </p:blipFill>
        <p:spPr>
          <a:xfrm>
            <a:off x="2191215" y="1017512"/>
            <a:ext cx="6717216" cy="2524560"/>
          </a:xfrm>
          <a:prstGeom prst="rect">
            <a:avLst/>
          </a:prstGeom>
        </p:spPr>
      </p:pic>
      <p:sp>
        <p:nvSpPr>
          <p:cNvPr id="8" name="TextBox 7"/>
          <p:cNvSpPr txBox="1"/>
          <p:nvPr/>
        </p:nvSpPr>
        <p:spPr>
          <a:xfrm>
            <a:off x="43935" y="378290"/>
            <a:ext cx="3203188" cy="2862322"/>
          </a:xfrm>
          <a:prstGeom prst="rect">
            <a:avLst/>
          </a:prstGeom>
          <a:solidFill>
            <a:schemeClr val="bg1"/>
          </a:solid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Example 10.12</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Climbing a ladder (length is 5 m)</a:t>
            </a:r>
          </a:p>
          <a:p>
            <a:pPr defTabSz="685800" eaLnBrk="1" fontAlgn="auto" hangingPunct="1">
              <a:spcBef>
                <a:spcPts val="0"/>
              </a:spcBef>
              <a:spcAft>
                <a:spcPts val="0"/>
              </a:spcAft>
            </a:pPr>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Find:</a:t>
            </a:r>
          </a:p>
          <a:p>
            <a:pPr marL="342900" indent="-342900" defTabSz="685800" eaLnBrk="1" fontAlgn="auto" hangingPunct="1">
              <a:spcBef>
                <a:spcPts val="0"/>
              </a:spcBef>
              <a:spcAft>
                <a:spcPts val="0"/>
              </a:spcAft>
              <a:buFontTx/>
              <a:buAutoNum type="alphaLcParenBoth"/>
            </a:pPr>
            <a:r>
              <a:rPr kumimoji="0" lang="en-US" sz="1800" dirty="0">
                <a:solidFill>
                  <a:prstClr val="black"/>
                </a:solidFill>
                <a:ea typeface="+mn-ea"/>
                <a:cs typeface="Times New Roman" panose="02020603050405020304" pitchFamily="18" charset="0"/>
              </a:rPr>
              <a:t>Normal and friction forces</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the base of the ladder </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(b) Minimum </a:t>
            </a:r>
            <a:r>
              <a:rPr kumimoji="0" lang="en-US" sz="1800" i="1" dirty="0" err="1">
                <a:solidFill>
                  <a:prstClr val="black"/>
                </a:solidFill>
                <a:latin typeface="Symbol" panose="05050102010706020507" pitchFamily="18" charset="2"/>
                <a:ea typeface="+mn-ea"/>
                <a:cs typeface="Times New Roman" panose="02020603050405020304" pitchFamily="18" charset="0"/>
              </a:rPr>
              <a:t>m</a:t>
            </a:r>
            <a:r>
              <a:rPr kumimoji="0" lang="en-US" sz="1800" baseline="-25000" dirty="0" err="1">
                <a:solidFill>
                  <a:prstClr val="black"/>
                </a:solidFill>
                <a:ea typeface="+mn-ea"/>
                <a:cs typeface="Times New Roman" panose="02020603050405020304" pitchFamily="18" charset="0"/>
              </a:rPr>
              <a:t>s</a:t>
            </a:r>
            <a:r>
              <a:rPr kumimoji="0" lang="en-US" sz="1800" dirty="0">
                <a:solidFill>
                  <a:prstClr val="black"/>
                </a:solidFill>
                <a:ea typeface="+mn-ea"/>
                <a:cs typeface="Times New Roman" panose="02020603050405020304" pitchFamily="18" charset="0"/>
              </a:rPr>
              <a:t> at the base</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(c) Magnitude and direction of</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the contact force at the base</a:t>
            </a:r>
          </a:p>
        </p:txBody>
      </p:sp>
      <mc:AlternateContent xmlns:mc="http://schemas.openxmlformats.org/markup-compatibility/2006" xmlns:a14="http://schemas.microsoft.com/office/drawing/2010/main">
        <mc:Choice Requires="a14">
          <p:sp>
            <p:nvSpPr>
              <p:cNvPr id="9" name="TextBox 8"/>
              <p:cNvSpPr txBox="1"/>
              <p:nvPr/>
            </p:nvSpPr>
            <p:spPr>
              <a:xfrm>
                <a:off x="54362" y="3617388"/>
                <a:ext cx="9036670" cy="2190793"/>
              </a:xfrm>
              <a:prstGeom prst="rect">
                <a:avLst/>
              </a:prstGeom>
              <a:solidFill>
                <a:schemeClr val="bg1"/>
              </a:solid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Solution: (a)	</a:t>
                </a:r>
                <a14:m>
                  <m:oMath xmlns:m="http://schemas.openxmlformats.org/officeDocument/2006/math">
                    <m:nary>
                      <m:naryPr>
                        <m:chr m:val="∑"/>
                        <m:subHide m:val="on"/>
                        <m:supHide m:val="on"/>
                        <m:ctrlPr>
                          <a:rPr kumimoji="0" lang="en-US" sz="1800" i="1">
                            <a:solidFill>
                              <a:prstClr val="black"/>
                            </a:solidFill>
                            <a:latin typeface="Cambria Math" panose="02040503050406030204" pitchFamily="18" charset="0"/>
                            <a:ea typeface="+mn-ea"/>
                            <a:cs typeface="Times New Roman" panose="02020603050405020304" pitchFamily="18" charset="0"/>
                          </a:rPr>
                        </m:ctrlPr>
                      </m:naryPr>
                      <m:sub/>
                      <m:sup/>
                      <m:e>
                        <m:sSub>
                          <m:sSubPr>
                            <m:ctrlPr>
                              <a:rPr kumimoji="0" lang="en-US" sz="1800" i="1">
                                <a:solidFill>
                                  <a:prstClr val="black"/>
                                </a:solidFill>
                                <a:latin typeface="Cambria Math" panose="02040503050406030204" pitchFamily="18" charset="0"/>
                                <a:ea typeface="+mn-ea"/>
                              </a:rPr>
                            </m:ctrlPr>
                          </m:sSubPr>
                          <m:e>
                            <m:r>
                              <a:rPr kumimoji="0" lang="en-US" sz="1800" i="1">
                                <a:solidFill>
                                  <a:prstClr val="black"/>
                                </a:solidFill>
                                <a:latin typeface="Cambria Math" panose="02040503050406030204" pitchFamily="18" charset="0"/>
                                <a:ea typeface="+mn-ea"/>
                              </a:rPr>
                              <m:t>𝐹</m:t>
                            </m:r>
                          </m:e>
                          <m:sub>
                            <m:r>
                              <a:rPr kumimoji="0" lang="en-US" sz="1800" i="1">
                                <a:solidFill>
                                  <a:prstClr val="black"/>
                                </a:solidFill>
                                <a:latin typeface="Cambria Math" panose="02040503050406030204" pitchFamily="18" charset="0"/>
                                <a:ea typeface="+mn-ea"/>
                              </a:rPr>
                              <m:t>𝑥</m:t>
                            </m:r>
                          </m:sub>
                        </m:sSub>
                        <m:r>
                          <a:rPr kumimoji="0" lang="en-US" sz="1800" i="1">
                            <a:solidFill>
                              <a:prstClr val="black"/>
                            </a:solidFill>
                            <a:latin typeface="Cambria Math" panose="02040503050406030204" pitchFamily="18" charset="0"/>
                            <a:ea typeface="+mn-ea"/>
                            <a:cs typeface="Times New Roman" panose="02020603050405020304" pitchFamily="18" charset="0"/>
                          </a:rPr>
                          <m:t>=0</m:t>
                        </m:r>
                      </m:e>
                    </m:nary>
                  </m:oMath>
                </a14:m>
                <a:r>
                  <a:rPr kumimoji="0" lang="en-US" sz="1800" dirty="0">
                    <a:solidFill>
                      <a:prstClr val="black"/>
                    </a:solidFill>
                    <a:ea typeface="+mn-ea"/>
                    <a:cs typeface="Times New Roman" panose="02020603050405020304" pitchFamily="18" charset="0"/>
                  </a:rPr>
                  <a:t>		</a:t>
                </a:r>
                <a:r>
                  <a:rPr kumimoji="0" lang="en-US" sz="1800" i="1" dirty="0">
                    <a:solidFill>
                      <a:prstClr val="black"/>
                    </a:solidFill>
                    <a:ea typeface="+mn-ea"/>
                    <a:cs typeface="Times New Roman" panose="02020603050405020304" pitchFamily="18" charset="0"/>
                  </a:rPr>
                  <a:t>f</a:t>
                </a:r>
                <a:r>
                  <a:rPr kumimoji="0" lang="en-US" sz="1800" baseline="-25000" dirty="0">
                    <a:solidFill>
                      <a:prstClr val="black"/>
                    </a:solidFill>
                    <a:ea typeface="+mn-ea"/>
                    <a:cs typeface="Times New Roman" panose="02020603050405020304" pitchFamily="18" charset="0"/>
                  </a:rPr>
                  <a:t>s</a:t>
                </a:r>
                <a:r>
                  <a:rPr kumimoji="0" lang="en-US" sz="1800" dirty="0">
                    <a:solidFill>
                      <a:prstClr val="black"/>
                    </a:solidFill>
                    <a:ea typeface="+mn-ea"/>
                    <a:cs typeface="Times New Roman" panose="02020603050405020304" pitchFamily="18" charset="0"/>
                  </a:rPr>
                  <a:t> – </a:t>
                </a:r>
                <a:r>
                  <a:rPr kumimoji="0" lang="en-US" sz="1800" i="1" dirty="0">
                    <a:solidFill>
                      <a:prstClr val="black"/>
                    </a:solidFill>
                    <a:ea typeface="+mn-ea"/>
                    <a:cs typeface="Times New Roman" panose="02020603050405020304" pitchFamily="18" charset="0"/>
                  </a:rPr>
                  <a:t>n</a:t>
                </a:r>
                <a:r>
                  <a:rPr kumimoji="0" lang="en-US" sz="1800" baseline="-25000" dirty="0">
                    <a:solidFill>
                      <a:prstClr val="black"/>
                    </a:solidFill>
                    <a:ea typeface="+mn-ea"/>
                    <a:cs typeface="Times New Roman" panose="02020603050405020304" pitchFamily="18" charset="0"/>
                  </a:rPr>
                  <a:t>1</a:t>
                </a:r>
                <a:r>
                  <a:rPr kumimoji="0" lang="en-US" sz="1800" dirty="0">
                    <a:solidFill>
                      <a:prstClr val="black"/>
                    </a:solidFill>
                    <a:ea typeface="+mn-ea"/>
                    <a:cs typeface="Times New Roman" panose="02020603050405020304" pitchFamily="18" charset="0"/>
                  </a:rPr>
                  <a:t> = 0</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14:m>
                  <m:oMath xmlns:m="http://schemas.openxmlformats.org/officeDocument/2006/math">
                    <m:nary>
                      <m:naryPr>
                        <m:chr m:val="∑"/>
                        <m:subHide m:val="on"/>
                        <m:supHide m:val="on"/>
                        <m:ctrlPr>
                          <a:rPr kumimoji="0" lang="en-US" sz="1800" i="1">
                            <a:solidFill>
                              <a:prstClr val="black"/>
                            </a:solidFill>
                            <a:latin typeface="Cambria Math" panose="02040503050406030204" pitchFamily="18" charset="0"/>
                            <a:ea typeface="+mn-ea"/>
                            <a:cs typeface="Times New Roman" panose="02020603050405020304" pitchFamily="18" charset="0"/>
                          </a:rPr>
                        </m:ctrlPr>
                      </m:naryPr>
                      <m:sub/>
                      <m:sup/>
                      <m:e>
                        <m:sSub>
                          <m:sSubPr>
                            <m:ctrlPr>
                              <a:rPr kumimoji="0" lang="en-US" sz="1800" i="1">
                                <a:solidFill>
                                  <a:prstClr val="black"/>
                                </a:solidFill>
                                <a:latin typeface="Cambria Math" panose="02040503050406030204" pitchFamily="18" charset="0"/>
                                <a:ea typeface="+mn-ea"/>
                              </a:rPr>
                            </m:ctrlPr>
                          </m:sSubPr>
                          <m:e>
                            <m:r>
                              <a:rPr kumimoji="0" lang="en-US" sz="1800" i="1">
                                <a:solidFill>
                                  <a:prstClr val="black"/>
                                </a:solidFill>
                                <a:latin typeface="Cambria Math" panose="02040503050406030204" pitchFamily="18" charset="0"/>
                                <a:ea typeface="+mn-ea"/>
                              </a:rPr>
                              <m:t>𝐹</m:t>
                            </m:r>
                          </m:e>
                          <m:sub>
                            <m:r>
                              <a:rPr kumimoji="0" lang="en-US" sz="1800" i="1">
                                <a:solidFill>
                                  <a:prstClr val="black"/>
                                </a:solidFill>
                                <a:latin typeface="Cambria Math" panose="02040503050406030204" pitchFamily="18" charset="0"/>
                                <a:ea typeface="+mn-ea"/>
                              </a:rPr>
                              <m:t>𝑦</m:t>
                            </m:r>
                          </m:sub>
                        </m:sSub>
                        <m:r>
                          <a:rPr kumimoji="0" lang="en-US" sz="1800" i="1">
                            <a:solidFill>
                              <a:prstClr val="black"/>
                            </a:solidFill>
                            <a:latin typeface="Cambria Math" panose="02040503050406030204" pitchFamily="18" charset="0"/>
                            <a:ea typeface="+mn-ea"/>
                            <a:cs typeface="Times New Roman" panose="02020603050405020304" pitchFamily="18" charset="0"/>
                          </a:rPr>
                          <m:t>=0</m:t>
                        </m:r>
                      </m:e>
                    </m:nary>
                  </m:oMath>
                </a14:m>
                <a:r>
                  <a:rPr kumimoji="0" lang="en-US" sz="1800" dirty="0">
                    <a:solidFill>
                      <a:prstClr val="black"/>
                    </a:solidFill>
                    <a:ea typeface="+mn-ea"/>
                    <a:cs typeface="Times New Roman" panose="02020603050405020304" pitchFamily="18" charset="0"/>
                  </a:rPr>
                  <a:t>		</a:t>
                </a:r>
                <a:r>
                  <a:rPr kumimoji="0" lang="en-US" sz="1800" i="1" dirty="0">
                    <a:solidFill>
                      <a:prstClr val="black"/>
                    </a:solidFill>
                    <a:ea typeface="+mn-ea"/>
                    <a:cs typeface="Times New Roman" panose="02020603050405020304" pitchFamily="18" charset="0"/>
                  </a:rPr>
                  <a:t>n</a:t>
                </a:r>
                <a:r>
                  <a:rPr kumimoji="0" lang="en-US" sz="1800" baseline="-25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 (800 N) – (180 N) = 0		</a:t>
                </a:r>
                <a:r>
                  <a:rPr kumimoji="0" lang="en-US" sz="1800" i="1" dirty="0">
                    <a:solidFill>
                      <a:prstClr val="black"/>
                    </a:solidFill>
                    <a:ea typeface="+mn-ea"/>
                    <a:cs typeface="Times New Roman" panose="02020603050405020304" pitchFamily="18" charset="0"/>
                  </a:rPr>
                  <a:t>n</a:t>
                </a:r>
                <a:r>
                  <a:rPr kumimoji="0" lang="en-US" sz="1800" baseline="-25000" dirty="0">
                    <a:solidFill>
                      <a:prstClr val="black"/>
                    </a:solidFill>
                    <a:ea typeface="+mn-ea"/>
                    <a:cs typeface="Times New Roman" panose="02020603050405020304" pitchFamily="18" charset="0"/>
                  </a:rPr>
                  <a:t>2</a:t>
                </a:r>
                <a:r>
                  <a:rPr kumimoji="0" lang="en-US" sz="1800" dirty="0">
                    <a:solidFill>
                      <a:prstClr val="black"/>
                    </a:solidFill>
                    <a:ea typeface="+mn-ea"/>
                    <a:cs typeface="Times New Roman" panose="02020603050405020304" pitchFamily="18" charset="0"/>
                  </a:rPr>
                  <a:t> = 980 N 			</a:t>
                </a:r>
                <a14:m>
                  <m:oMath xmlns:m="http://schemas.openxmlformats.org/officeDocument/2006/math">
                    <m:nary>
                      <m:naryPr>
                        <m:chr m:val="∑"/>
                        <m:subHide m:val="on"/>
                        <m:supHide m:val="on"/>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naryPr>
                      <m:sub/>
                      <m:sup/>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e>
                    </m:nary>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kumimoji="0" lang="en-US" sz="1800" dirty="0">
                    <a:solidFill>
                      <a:prstClr val="black"/>
                    </a:solidFill>
                    <a:ea typeface="+mn-ea"/>
                    <a:cs typeface="Times New Roman" panose="02020603050405020304" pitchFamily="18" charset="0"/>
                  </a:rPr>
                  <a:t>		</a:t>
                </a:r>
                <a:r>
                  <a:rPr kumimoji="0" lang="en-US" sz="1800" i="1" dirty="0">
                    <a:solidFill>
                      <a:prstClr val="black"/>
                    </a:solidFill>
                    <a:ea typeface="+mn-ea"/>
                    <a:cs typeface="Times New Roman" panose="02020603050405020304" pitchFamily="18" charset="0"/>
                  </a:rPr>
                  <a:t>n</a:t>
                </a:r>
                <a:r>
                  <a:rPr kumimoji="0" lang="en-US" sz="1800" baseline="-25000" dirty="0">
                    <a:solidFill>
                      <a:prstClr val="black"/>
                    </a:solidFill>
                    <a:ea typeface="+mn-ea"/>
                    <a:cs typeface="Times New Roman" panose="02020603050405020304" pitchFamily="18" charset="0"/>
                  </a:rPr>
                  <a:t>1</a:t>
                </a:r>
                <a:r>
                  <a:rPr kumimoji="0" lang="en-US" sz="1800" dirty="0">
                    <a:solidFill>
                      <a:prstClr val="black"/>
                    </a:solidFill>
                    <a:ea typeface="+mn-ea"/>
                    <a:cs typeface="Times New Roman" panose="02020603050405020304" pitchFamily="18" charset="0"/>
                  </a:rPr>
                  <a:t>(4.0 m) – (180 N)(1.5 m) – (800 N)(1.0 m) = 0</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i="1" dirty="0">
                    <a:solidFill>
                      <a:prstClr val="black"/>
                    </a:solidFill>
                    <a:ea typeface="+mn-ea"/>
                    <a:cs typeface="Times New Roman" panose="02020603050405020304" pitchFamily="18" charset="0"/>
                  </a:rPr>
                  <a:t>n</a:t>
                </a:r>
                <a:r>
                  <a:rPr kumimoji="0" lang="en-US" sz="1800" baseline="-25000" dirty="0">
                    <a:solidFill>
                      <a:prstClr val="black"/>
                    </a:solidFill>
                    <a:ea typeface="+mn-ea"/>
                    <a:cs typeface="Times New Roman" panose="02020603050405020304" pitchFamily="18" charset="0"/>
                  </a:rPr>
                  <a:t>1</a:t>
                </a:r>
                <a:r>
                  <a:rPr kumimoji="0" lang="en-US" sz="1800" dirty="0">
                    <a:solidFill>
                      <a:prstClr val="black"/>
                    </a:solidFill>
                    <a:ea typeface="+mn-ea"/>
                    <a:cs typeface="Times New Roman" panose="02020603050405020304" pitchFamily="18" charset="0"/>
                  </a:rPr>
                  <a:t> = 268 N</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i="1" dirty="0">
                    <a:solidFill>
                      <a:prstClr val="black"/>
                    </a:solidFill>
                    <a:ea typeface="+mn-ea"/>
                    <a:cs typeface="Times New Roman" panose="02020603050405020304" pitchFamily="18" charset="0"/>
                  </a:rPr>
                  <a:t>f</a:t>
                </a:r>
                <a:r>
                  <a:rPr kumimoji="0" lang="en-US" sz="1800" baseline="-25000" dirty="0">
                    <a:solidFill>
                      <a:prstClr val="black"/>
                    </a:solidFill>
                    <a:ea typeface="+mn-ea"/>
                    <a:cs typeface="Times New Roman" panose="02020603050405020304" pitchFamily="18" charset="0"/>
                  </a:rPr>
                  <a:t>s</a:t>
                </a:r>
                <a:r>
                  <a:rPr kumimoji="0" lang="en-US" sz="1800" dirty="0">
                    <a:solidFill>
                      <a:prstClr val="black"/>
                    </a:solidFill>
                    <a:ea typeface="+mn-ea"/>
                    <a:cs typeface="Times New Roman" panose="02020603050405020304" pitchFamily="18" charset="0"/>
                  </a:rPr>
                  <a:t> = 268 N</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(b)	Minimum	</a:t>
                </a:r>
                <a:r>
                  <a:rPr kumimoji="0" lang="en-US" sz="1800" i="1" dirty="0" err="1">
                    <a:solidFill>
                      <a:prstClr val="black"/>
                    </a:solidFill>
                    <a:latin typeface="Symbol" panose="05050102010706020507" pitchFamily="18" charset="2"/>
                    <a:ea typeface="+mn-ea"/>
                    <a:cs typeface="Times New Roman" panose="02020603050405020304" pitchFamily="18" charset="0"/>
                  </a:rPr>
                  <a:t>m</a:t>
                </a:r>
                <a:r>
                  <a:rPr kumimoji="0" lang="en-US" sz="1800" baseline="-25000" dirty="0" err="1">
                    <a:solidFill>
                      <a:prstClr val="black"/>
                    </a:solidFill>
                    <a:ea typeface="+mn-ea"/>
                    <a:cs typeface="Times New Roman" panose="02020603050405020304" pitchFamily="18" charset="0"/>
                  </a:rPr>
                  <a:t>s</a:t>
                </a:r>
                <a:r>
                  <a:rPr kumimoji="0" lang="en-US" sz="1800" dirty="0">
                    <a:solidFill>
                      <a:prstClr val="black"/>
                    </a:solidFill>
                    <a:ea typeface="+mn-ea"/>
                    <a:cs typeface="Times New Roman" panose="02020603050405020304" pitchFamily="18" charset="0"/>
                  </a:rPr>
                  <a:t> = (268 N)/(980 N) = 0.27</a:t>
                </a: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(c)	</a:t>
                </a:r>
                <a14:m>
                  <m:oMath xmlns:m="http://schemas.openxmlformats.org/officeDocument/2006/math">
                    <m:sSub>
                      <m:sSubPr>
                        <m:ctrlPr>
                          <a:rPr kumimoji="0" lang="en-US" sz="1800" i="1">
                            <a:solidFill>
                              <a:prstClr val="black"/>
                            </a:solidFill>
                            <a:latin typeface="Cambria Math" panose="02040503050406030204" pitchFamily="18" charset="0"/>
                            <a:ea typeface="+mn-ea"/>
                            <a:cs typeface="Times New Roman" panose="02020603050405020304" pitchFamily="18" charset="0"/>
                          </a:rPr>
                        </m:ctrlPr>
                      </m:sSubPr>
                      <m:e>
                        <m:r>
                          <a:rPr kumimoji="0" lang="en-US" sz="1800" i="1">
                            <a:solidFill>
                              <a:prstClr val="black"/>
                            </a:solidFill>
                            <a:latin typeface="Cambria Math" panose="02040503050406030204" pitchFamily="18" charset="0"/>
                            <a:ea typeface="+mn-ea"/>
                            <a:cs typeface="Times New Roman" panose="02020603050405020304" pitchFamily="18" charset="0"/>
                          </a:rPr>
                          <m:t>𝐹</m:t>
                        </m:r>
                      </m:e>
                      <m:sub>
                        <m:r>
                          <a:rPr kumimoji="0" lang="en-US" sz="1800" i="1">
                            <a:solidFill>
                              <a:prstClr val="black"/>
                            </a:solidFill>
                            <a:latin typeface="Cambria Math" panose="02040503050406030204" pitchFamily="18" charset="0"/>
                            <a:ea typeface="+mn-ea"/>
                            <a:cs typeface="Times New Roman" panose="02020603050405020304" pitchFamily="18" charset="0"/>
                          </a:rPr>
                          <m:t>𝐵</m:t>
                        </m:r>
                      </m:sub>
                    </m:sSub>
                    <m:r>
                      <a:rPr kumimoji="0" lang="en-US" sz="1800" i="1">
                        <a:solidFill>
                          <a:prstClr val="black"/>
                        </a:solidFill>
                        <a:latin typeface="Cambria Math" panose="02040503050406030204" pitchFamily="18" charset="0"/>
                        <a:ea typeface="+mn-ea"/>
                        <a:cs typeface="Times New Roman" panose="02020603050405020304" pitchFamily="18" charset="0"/>
                      </a:rPr>
                      <m:t>=</m:t>
                    </m:r>
                    <m:rad>
                      <m:radPr>
                        <m:degHide m:val="on"/>
                        <m:ctrlPr>
                          <a:rPr kumimoji="0" lang="en-US" sz="1800" i="1">
                            <a:solidFill>
                              <a:prstClr val="black"/>
                            </a:solidFill>
                            <a:latin typeface="Cambria Math" panose="02040503050406030204" pitchFamily="18" charset="0"/>
                            <a:ea typeface="+mn-ea"/>
                            <a:cs typeface="Times New Roman" panose="02020603050405020304" pitchFamily="18" charset="0"/>
                          </a:rPr>
                        </m:ctrlPr>
                      </m:radPr>
                      <m:deg/>
                      <m:e>
                        <m:sSup>
                          <m:sSupPr>
                            <m:ctrlPr>
                              <a:rPr kumimoji="0" lang="en-US" sz="1800" i="1">
                                <a:solidFill>
                                  <a:prstClr val="black"/>
                                </a:solidFill>
                                <a:latin typeface="Cambria Math" panose="02040503050406030204" pitchFamily="18" charset="0"/>
                                <a:ea typeface="+mn-ea"/>
                                <a:cs typeface="Times New Roman" panose="02020603050405020304" pitchFamily="18" charset="0"/>
                              </a:rPr>
                            </m:ctrlPr>
                          </m:sSupPr>
                          <m:e>
                            <m:r>
                              <a:rPr kumimoji="0" lang="en-US" sz="1800" i="1">
                                <a:solidFill>
                                  <a:prstClr val="black"/>
                                </a:solidFill>
                                <a:latin typeface="Cambria Math" panose="02040503050406030204" pitchFamily="18" charset="0"/>
                                <a:ea typeface="+mn-ea"/>
                                <a:cs typeface="Times New Roman" panose="02020603050405020304" pitchFamily="18" charset="0"/>
                              </a:rPr>
                              <m:t>(268 </m:t>
                            </m:r>
                            <m:r>
                              <a:rPr kumimoji="0" lang="en-US" sz="1800" i="1">
                                <a:solidFill>
                                  <a:prstClr val="black"/>
                                </a:solidFill>
                                <a:latin typeface="Cambria Math" panose="02040503050406030204" pitchFamily="18" charset="0"/>
                                <a:ea typeface="+mn-ea"/>
                                <a:cs typeface="Times New Roman" panose="02020603050405020304" pitchFamily="18" charset="0"/>
                              </a:rPr>
                              <m:t>𝑁</m:t>
                            </m:r>
                            <m:r>
                              <a:rPr kumimoji="0" lang="en-US" sz="1800" i="1">
                                <a:solidFill>
                                  <a:prstClr val="black"/>
                                </a:solidFill>
                                <a:latin typeface="Cambria Math" panose="02040503050406030204" pitchFamily="18" charset="0"/>
                                <a:ea typeface="+mn-ea"/>
                                <a:cs typeface="Times New Roman" panose="02020603050405020304" pitchFamily="18" charset="0"/>
                              </a:rPr>
                              <m:t>)</m:t>
                            </m:r>
                          </m:e>
                          <m:sup>
                            <m:r>
                              <a:rPr kumimoji="0" lang="en-US" sz="1800" i="1">
                                <a:solidFill>
                                  <a:prstClr val="black"/>
                                </a:solidFill>
                                <a:latin typeface="Cambria Math" panose="02040503050406030204" pitchFamily="18" charset="0"/>
                                <a:ea typeface="+mn-ea"/>
                                <a:cs typeface="Times New Roman" panose="02020603050405020304" pitchFamily="18" charset="0"/>
                              </a:rPr>
                              <m:t>2</m:t>
                            </m:r>
                          </m:sup>
                        </m:sSup>
                        <m:r>
                          <a:rPr kumimoji="0" lang="en-US" sz="1800" i="1">
                            <a:solidFill>
                              <a:prstClr val="black"/>
                            </a:solidFill>
                            <a:latin typeface="Cambria Math" panose="02040503050406030204" pitchFamily="18" charset="0"/>
                            <a:ea typeface="+mn-ea"/>
                            <a:cs typeface="Times New Roman" panose="02020603050405020304" pitchFamily="18" charset="0"/>
                          </a:rPr>
                          <m:t>+</m:t>
                        </m:r>
                        <m:sSup>
                          <m:sSupPr>
                            <m:ctrlPr>
                              <a:rPr kumimoji="0" lang="en-US" sz="1800" i="1">
                                <a:solidFill>
                                  <a:prstClr val="black"/>
                                </a:solidFill>
                                <a:latin typeface="Cambria Math" panose="02040503050406030204" pitchFamily="18" charset="0"/>
                                <a:ea typeface="+mn-ea"/>
                                <a:cs typeface="Times New Roman" panose="02020603050405020304" pitchFamily="18" charset="0"/>
                              </a:rPr>
                            </m:ctrlPr>
                          </m:sSupPr>
                          <m:e>
                            <m:r>
                              <a:rPr kumimoji="0" lang="en-US" sz="1800" i="1">
                                <a:solidFill>
                                  <a:prstClr val="black"/>
                                </a:solidFill>
                                <a:latin typeface="Cambria Math" panose="02040503050406030204" pitchFamily="18" charset="0"/>
                                <a:ea typeface="+mn-ea"/>
                                <a:cs typeface="Times New Roman" panose="02020603050405020304" pitchFamily="18" charset="0"/>
                              </a:rPr>
                              <m:t>(980 </m:t>
                            </m:r>
                            <m:r>
                              <a:rPr kumimoji="0" lang="en-US" sz="1800" i="1">
                                <a:solidFill>
                                  <a:prstClr val="black"/>
                                </a:solidFill>
                                <a:latin typeface="Cambria Math" panose="02040503050406030204" pitchFamily="18" charset="0"/>
                                <a:ea typeface="+mn-ea"/>
                                <a:cs typeface="Times New Roman" panose="02020603050405020304" pitchFamily="18" charset="0"/>
                              </a:rPr>
                              <m:t>𝑁</m:t>
                            </m:r>
                            <m:r>
                              <a:rPr kumimoji="0" lang="en-US" sz="1800" i="1">
                                <a:solidFill>
                                  <a:prstClr val="black"/>
                                </a:solidFill>
                                <a:latin typeface="Cambria Math" panose="02040503050406030204" pitchFamily="18" charset="0"/>
                                <a:ea typeface="+mn-ea"/>
                                <a:cs typeface="Times New Roman" panose="02020603050405020304" pitchFamily="18" charset="0"/>
                              </a:rPr>
                              <m:t>)</m:t>
                            </m:r>
                          </m:e>
                          <m:sup>
                            <m:r>
                              <a:rPr kumimoji="0" lang="en-US" sz="1800" i="1">
                                <a:solidFill>
                                  <a:prstClr val="black"/>
                                </a:solidFill>
                                <a:latin typeface="Cambria Math" panose="02040503050406030204" pitchFamily="18" charset="0"/>
                                <a:ea typeface="+mn-ea"/>
                                <a:cs typeface="Times New Roman" panose="02020603050405020304" pitchFamily="18" charset="0"/>
                              </a:rPr>
                              <m:t>2</m:t>
                            </m:r>
                          </m:sup>
                        </m:sSup>
                      </m:e>
                    </m:rad>
                    <m:r>
                      <a:rPr kumimoji="0" lang="en-US" sz="1800" i="1">
                        <a:solidFill>
                          <a:prstClr val="black"/>
                        </a:solidFill>
                        <a:latin typeface="Cambria Math" panose="02040503050406030204" pitchFamily="18" charset="0"/>
                        <a:ea typeface="+mn-ea"/>
                        <a:cs typeface="Times New Roman" panose="02020603050405020304" pitchFamily="18" charset="0"/>
                      </a:rPr>
                      <m:t>=1020 </m:t>
                    </m:r>
                    <m:r>
                      <a:rPr kumimoji="0" lang="en-US" sz="1800" i="1">
                        <a:solidFill>
                          <a:prstClr val="black"/>
                        </a:solidFill>
                        <a:latin typeface="Cambria Math" panose="02040503050406030204" pitchFamily="18" charset="0"/>
                        <a:ea typeface="+mn-ea"/>
                        <a:cs typeface="Times New Roman" panose="02020603050405020304" pitchFamily="18" charset="0"/>
                      </a:rPr>
                      <m:t>𝑁</m:t>
                    </m:r>
                    <m:r>
                      <a:rPr kumimoji="0" lang="en-US" sz="1800">
                        <a:solidFill>
                          <a:prstClr val="black"/>
                        </a:solidFill>
                        <a:latin typeface="Cambria Math" panose="02040503050406030204" pitchFamily="18" charset="0"/>
                        <a:ea typeface="+mn-ea"/>
                        <a:cs typeface="Times New Roman" panose="02020603050405020304" pitchFamily="18" charset="0"/>
                      </a:rPr>
                      <m:t>                   </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𝜃</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sup>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d>
                      <m:d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980 </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m:t>
                            </m:r>
                          </m:num>
                          <m:den>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268 </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m:t>
                            </m:r>
                          </m:den>
                        </m:f>
                      </m:e>
                    </m:d>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oMath>
                </a14:m>
                <a:endParaRPr kumimoji="0" lang="en-US" sz="1800" dirty="0">
                  <a:solidFill>
                    <a:prstClr val="black"/>
                  </a:solidFill>
                  <a:ea typeface="+mn-ea"/>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4362" y="3617388"/>
                <a:ext cx="9036670" cy="2190793"/>
              </a:xfrm>
              <a:prstGeom prst="rect">
                <a:avLst/>
              </a:prstGeom>
              <a:blipFill>
                <a:blip r:embed="rId3"/>
                <a:stretch>
                  <a:fillRect l="-539" t="-1961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299678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0" y="0"/>
            <a:ext cx="4572000" cy="1077218"/>
          </a:xfrm>
        </p:spPr>
        <p:txBody>
          <a:bodyPr/>
          <a:lstStyle/>
          <a:p>
            <a:r>
              <a:rPr lang="en-US" dirty="0"/>
              <a:t>Balanced Forces During </a:t>
            </a:r>
            <a:br>
              <a:rPr lang="en-US" dirty="0"/>
            </a:br>
            <a:r>
              <a:rPr lang="en-US" dirty="0"/>
              <a:t>Exercise</a:t>
            </a:r>
          </a:p>
        </p:txBody>
      </p:sp>
      <p:pic>
        <p:nvPicPr>
          <p:cNvPr id="3" name="Content Placeholder 2"/>
          <p:cNvPicPr>
            <a:picLocks noGrp="1" noChangeAspect="1"/>
          </p:cNvPicPr>
          <p:nvPr>
            <p:ph idx="1"/>
          </p:nvPr>
        </p:nvPicPr>
        <p:blipFill>
          <a:blip r:embed="rId2"/>
          <a:stretch>
            <a:fillRect/>
          </a:stretch>
        </p:blipFill>
        <p:spPr>
          <a:xfrm rot="157673">
            <a:off x="-252255" y="2332374"/>
            <a:ext cx="5827229" cy="3889945"/>
          </a:xfrm>
          <a:prstGeom prst="rect">
            <a:avLst/>
          </a:prstGeom>
        </p:spPr>
      </p:pic>
      <p:sp>
        <p:nvSpPr>
          <p:cNvPr id="2" name="Footer Placeholder 1"/>
          <p:cNvSpPr>
            <a:spLocks noGrp="1"/>
          </p:cNvSpPr>
          <p:nvPr>
            <p:ph type="ftr" sz="quarter" idx="10"/>
          </p:nvPr>
        </p:nvSpPr>
        <p:spPr/>
        <p:txBody>
          <a:bodyPr/>
          <a:lstStyle/>
          <a:p>
            <a:r>
              <a:rPr lang="en-GB" dirty="0">
                <a:solidFill>
                  <a:srgbClr val="000000"/>
                </a:solidFill>
              </a:rPr>
              <a:t>© 2016 Pearson Education, Inc.</a:t>
            </a:r>
          </a:p>
        </p:txBody>
      </p:sp>
      <p:pic>
        <p:nvPicPr>
          <p:cNvPr id="12" name="Picture 11" descr="10_28_Figure.jpg"/>
          <p:cNvPicPr>
            <a:picLocks noChangeAspect="1"/>
          </p:cNvPicPr>
          <p:nvPr/>
        </p:nvPicPr>
        <p:blipFill rotWithShape="1">
          <a:blip r:embed="rId3" cstate="print">
            <a:extLst>
              <a:ext uri="{28A0092B-C50C-407E-A947-70E740481C1C}">
                <a14:useLocalDpi xmlns:a14="http://schemas.microsoft.com/office/drawing/2010/main" val="0"/>
              </a:ext>
            </a:extLst>
          </a:blip>
          <a:srcRect b="3624"/>
          <a:stretch/>
        </p:blipFill>
        <p:spPr>
          <a:xfrm>
            <a:off x="4038600" y="28141"/>
            <a:ext cx="4664105" cy="2819400"/>
          </a:xfrm>
          <a:prstGeom prst="rect">
            <a:avLst/>
          </a:prstGeom>
        </p:spPr>
      </p:pic>
      <p:sp>
        <p:nvSpPr>
          <p:cNvPr id="4" name="TextBox 3">
            <a:extLst>
              <a:ext uri="{FF2B5EF4-FFF2-40B4-BE49-F238E27FC236}">
                <a16:creationId xmlns:a16="http://schemas.microsoft.com/office/drawing/2014/main" id="{63C0B82B-FD9F-1F1D-FD4C-F2B7E1810CA1}"/>
              </a:ext>
            </a:extLst>
          </p:cNvPr>
          <p:cNvSpPr txBox="1"/>
          <p:nvPr/>
        </p:nvSpPr>
        <p:spPr>
          <a:xfrm>
            <a:off x="6019800" y="3429000"/>
            <a:ext cx="2514600" cy="1569660"/>
          </a:xfrm>
          <a:prstGeom prst="rect">
            <a:avLst/>
          </a:prstGeom>
          <a:noFill/>
        </p:spPr>
        <p:txBody>
          <a:bodyPr wrap="square" rtlCol="0">
            <a:spAutoFit/>
          </a:bodyPr>
          <a:lstStyle/>
          <a:p>
            <a:r>
              <a:rPr lang="en-US" dirty="0"/>
              <a:t>Refer to the worked example on page 308.</a:t>
            </a:r>
            <a:endParaRPr lang="en-US" b="1" baseline="-25000" dirty="0"/>
          </a:p>
          <a:p>
            <a:endParaRPr lang="en-US" dirty="0"/>
          </a:p>
        </p:txBody>
      </p:sp>
    </p:spTree>
    <p:extLst>
      <p:ext uri="{BB962C8B-B14F-4D97-AF65-F5344CB8AC3E}">
        <p14:creationId xmlns:p14="http://schemas.microsoft.com/office/powerpoint/2010/main" val="2537369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C11563B-E1F0-451C-9E1F-7485BD1F067C}"/>
              </a:ext>
            </a:extLst>
          </p:cNvPr>
          <p:cNvSpPr>
            <a:spLocks noGrp="1"/>
          </p:cNvSpPr>
          <p:nvPr>
            <p:ph type="ftr" sz="quarter" idx="10"/>
          </p:nvPr>
        </p:nvSpPr>
        <p:spPr/>
        <p:txBody>
          <a:bodyPr/>
          <a:lstStyle/>
          <a:p>
            <a:r>
              <a:rPr lang="en-GB">
                <a:solidFill>
                  <a:srgbClr val="000000"/>
                </a:solidFill>
              </a:rPr>
              <a:t>© 2016 Pearson Education, Inc.</a:t>
            </a:r>
            <a:endParaRPr lang="en-GB" dirty="0">
              <a:solidFill>
                <a:srgbClr val="000000"/>
              </a:solidFill>
            </a:endParaRPr>
          </a:p>
        </p:txBody>
      </p:sp>
      <p:pic>
        <p:nvPicPr>
          <p:cNvPr id="7" name="Picture 6">
            <a:extLst>
              <a:ext uri="{FF2B5EF4-FFF2-40B4-BE49-F238E27FC236}">
                <a16:creationId xmlns:a16="http://schemas.microsoft.com/office/drawing/2014/main" id="{2914129A-FF25-4B60-B10C-158D7C3BEE2C}"/>
              </a:ext>
            </a:extLst>
          </p:cNvPr>
          <p:cNvPicPr>
            <a:picLocks noChangeAspect="1"/>
          </p:cNvPicPr>
          <p:nvPr/>
        </p:nvPicPr>
        <p:blipFill>
          <a:blip r:embed="rId2"/>
          <a:stretch>
            <a:fillRect/>
          </a:stretch>
        </p:blipFill>
        <p:spPr>
          <a:xfrm>
            <a:off x="549274" y="493783"/>
            <a:ext cx="7146925" cy="6299130"/>
          </a:xfrm>
          <a:prstGeom prst="rect">
            <a:avLst/>
          </a:prstGeom>
        </p:spPr>
      </p:pic>
      <p:sp>
        <p:nvSpPr>
          <p:cNvPr id="8" name="Title 1">
            <a:extLst>
              <a:ext uri="{FF2B5EF4-FFF2-40B4-BE49-F238E27FC236}">
                <a16:creationId xmlns:a16="http://schemas.microsoft.com/office/drawing/2014/main" id="{11A70EC3-1E15-4914-BC42-DDB5347691A9}"/>
              </a:ext>
            </a:extLst>
          </p:cNvPr>
          <p:cNvSpPr>
            <a:spLocks noGrp="1"/>
          </p:cNvSpPr>
          <p:nvPr>
            <p:ph type="title"/>
          </p:nvPr>
        </p:nvSpPr>
        <p:spPr>
          <a:xfrm>
            <a:off x="0" y="0"/>
            <a:ext cx="9144000" cy="579438"/>
          </a:xfrm>
        </p:spPr>
        <p:txBody>
          <a:bodyPr/>
          <a:lstStyle/>
          <a:p>
            <a:r>
              <a:rPr lang="en-US" dirty="0"/>
              <a:t>Atwood’s machine problem 10.58</a:t>
            </a:r>
          </a:p>
        </p:txBody>
      </p:sp>
    </p:spTree>
    <p:extLst>
      <p:ext uri="{BB962C8B-B14F-4D97-AF65-F5344CB8AC3E}">
        <p14:creationId xmlns:p14="http://schemas.microsoft.com/office/powerpoint/2010/main" val="3570150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2BBA4-4248-4E35-8EF5-BCF5013393BB}"/>
              </a:ext>
            </a:extLst>
          </p:cNvPr>
          <p:cNvSpPr>
            <a:spLocks noGrp="1"/>
          </p:cNvSpPr>
          <p:nvPr>
            <p:ph type="title"/>
          </p:nvPr>
        </p:nvSpPr>
        <p:spPr/>
        <p:txBody>
          <a:bodyPr/>
          <a:lstStyle/>
          <a:p>
            <a:r>
              <a:rPr lang="en-US" dirty="0"/>
              <a:t>Atwood’s machine problem 10.58</a:t>
            </a:r>
          </a:p>
        </p:txBody>
      </p:sp>
      <p:sp>
        <p:nvSpPr>
          <p:cNvPr id="4" name="Footer Placeholder 3">
            <a:extLst>
              <a:ext uri="{FF2B5EF4-FFF2-40B4-BE49-F238E27FC236}">
                <a16:creationId xmlns:a16="http://schemas.microsoft.com/office/drawing/2014/main" id="{6D427EAD-7EA2-46E2-BD1A-07E86AB50346}"/>
              </a:ext>
            </a:extLst>
          </p:cNvPr>
          <p:cNvSpPr>
            <a:spLocks noGrp="1"/>
          </p:cNvSpPr>
          <p:nvPr>
            <p:ph type="ftr" sz="quarter" idx="10"/>
          </p:nvPr>
        </p:nvSpPr>
        <p:spPr/>
        <p:txBody>
          <a:bodyPr/>
          <a:lstStyle/>
          <a:p>
            <a:pPr defTabSz="685800"/>
            <a:r>
              <a:rPr lang="en-GB">
                <a:solidFill>
                  <a:srgbClr val="000000"/>
                </a:solidFill>
                <a:cs typeface="Arial"/>
              </a:rPr>
              <a:t>© 2016 Pearson Education, Inc.</a:t>
            </a:r>
            <a:endParaRPr lang="en-GB" dirty="0">
              <a:solidFill>
                <a:srgbClr val="000000"/>
              </a:solidFill>
              <a:cs typeface="Arial"/>
            </a:endParaRPr>
          </a:p>
        </p:txBody>
      </p:sp>
      <p:grpSp>
        <p:nvGrpSpPr>
          <p:cNvPr id="6" name="Group 5">
            <a:extLst>
              <a:ext uri="{FF2B5EF4-FFF2-40B4-BE49-F238E27FC236}">
                <a16:creationId xmlns:a16="http://schemas.microsoft.com/office/drawing/2014/main" id="{967F9D18-E499-4E36-A072-14C4B18856FE}"/>
              </a:ext>
            </a:extLst>
          </p:cNvPr>
          <p:cNvGrpSpPr/>
          <p:nvPr/>
        </p:nvGrpSpPr>
        <p:grpSpPr>
          <a:xfrm>
            <a:off x="304800" y="944772"/>
            <a:ext cx="8305800" cy="5185645"/>
            <a:chOff x="1313895" y="760841"/>
            <a:chExt cx="9234506" cy="5336317"/>
          </a:xfrm>
        </p:grpSpPr>
        <p:pic>
          <p:nvPicPr>
            <p:cNvPr id="5" name="Picture 4">
              <a:extLst>
                <a:ext uri="{FF2B5EF4-FFF2-40B4-BE49-F238E27FC236}">
                  <a16:creationId xmlns:a16="http://schemas.microsoft.com/office/drawing/2014/main" id="{E1E43A28-D81B-4EFF-AE09-C0216477933E}"/>
                </a:ext>
              </a:extLst>
            </p:cNvPr>
            <p:cNvPicPr>
              <a:picLocks noChangeAspect="1"/>
            </p:cNvPicPr>
            <p:nvPr/>
          </p:nvPicPr>
          <p:blipFill>
            <a:blip r:embed="rId2"/>
            <a:stretch>
              <a:fillRect/>
            </a:stretch>
          </p:blipFill>
          <p:spPr>
            <a:xfrm>
              <a:off x="1313895" y="760841"/>
              <a:ext cx="9234506" cy="5336317"/>
            </a:xfrm>
            <a:prstGeom prst="rect">
              <a:avLst/>
            </a:prstGeom>
          </p:spPr>
        </p:pic>
        <p:sp>
          <p:nvSpPr>
            <p:cNvPr id="8" name="Rectangle 7">
              <a:extLst>
                <a:ext uri="{FF2B5EF4-FFF2-40B4-BE49-F238E27FC236}">
                  <a16:creationId xmlns:a16="http://schemas.microsoft.com/office/drawing/2014/main" id="{484B8A25-86E8-431A-94F2-F90DB5684505}"/>
                </a:ext>
              </a:extLst>
            </p:cNvPr>
            <p:cNvSpPr/>
            <p:nvPr/>
          </p:nvSpPr>
          <p:spPr bwMode="auto">
            <a:xfrm>
              <a:off x="3311088" y="2772052"/>
              <a:ext cx="160081" cy="16645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kumimoji="0" lang="en-US" sz="1800" dirty="0">
                <a:solidFill>
                  <a:srgbClr val="000000"/>
                </a:solidFill>
                <a:highlight>
                  <a:srgbClr val="FFFF00"/>
                </a:highlight>
                <a:latin typeface="Arial" charset="0"/>
                <a:ea typeface="ＭＳ Ｐゴシック" charset="0"/>
              </a:endParaRPr>
            </a:p>
          </p:txBody>
        </p:sp>
      </p:grpSp>
    </p:spTree>
    <p:extLst>
      <p:ext uri="{BB962C8B-B14F-4D97-AF65-F5344CB8AC3E}">
        <p14:creationId xmlns:p14="http://schemas.microsoft.com/office/powerpoint/2010/main" val="1427195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08909-A165-401E-8EAE-3E9831AF0EB2}"/>
              </a:ext>
            </a:extLst>
          </p:cNvPr>
          <p:cNvSpPr>
            <a:spLocks noGrp="1"/>
          </p:cNvSpPr>
          <p:nvPr>
            <p:ph type="title"/>
          </p:nvPr>
        </p:nvSpPr>
        <p:spPr>
          <a:xfrm>
            <a:off x="0" y="18473"/>
            <a:ext cx="9144000" cy="579438"/>
          </a:xfrm>
        </p:spPr>
        <p:txBody>
          <a:bodyPr/>
          <a:lstStyle/>
          <a:p>
            <a:r>
              <a:rPr lang="en-US" dirty="0"/>
              <a:t>A simple Hinge problem 10.56</a:t>
            </a:r>
          </a:p>
        </p:txBody>
      </p:sp>
      <p:pic>
        <p:nvPicPr>
          <p:cNvPr id="10" name="Content Placeholder 9">
            <a:extLst>
              <a:ext uri="{FF2B5EF4-FFF2-40B4-BE49-F238E27FC236}">
                <a16:creationId xmlns:a16="http://schemas.microsoft.com/office/drawing/2014/main" id="{0F1F4590-FD2C-4287-9AA2-CB46646D8C26}"/>
              </a:ext>
            </a:extLst>
          </p:cNvPr>
          <p:cNvPicPr>
            <a:picLocks noGrp="1" noChangeAspect="1"/>
          </p:cNvPicPr>
          <p:nvPr>
            <p:ph idx="1"/>
          </p:nvPr>
        </p:nvPicPr>
        <p:blipFill>
          <a:blip r:embed="rId2"/>
          <a:stretch>
            <a:fillRect/>
          </a:stretch>
        </p:blipFill>
        <p:spPr>
          <a:xfrm>
            <a:off x="1757248" y="685800"/>
            <a:ext cx="6091352" cy="3429000"/>
          </a:xfrm>
        </p:spPr>
      </p:pic>
      <p:sp>
        <p:nvSpPr>
          <p:cNvPr id="4" name="Footer Placeholder 3">
            <a:extLst>
              <a:ext uri="{FF2B5EF4-FFF2-40B4-BE49-F238E27FC236}">
                <a16:creationId xmlns:a16="http://schemas.microsoft.com/office/drawing/2014/main" id="{72E777AC-A9FB-49AE-BB6D-760B2FB3FC39}"/>
              </a:ext>
            </a:extLst>
          </p:cNvPr>
          <p:cNvSpPr>
            <a:spLocks noGrp="1"/>
          </p:cNvSpPr>
          <p:nvPr>
            <p:ph type="ftr" sz="quarter" idx="10"/>
          </p:nvPr>
        </p:nvSpPr>
        <p:spPr/>
        <p:txBody>
          <a:bodyPr/>
          <a:lstStyle/>
          <a:p>
            <a:r>
              <a:rPr lang="en-GB">
                <a:solidFill>
                  <a:srgbClr val="000000"/>
                </a:solidFill>
              </a:rPr>
              <a:t>© 2016 Pearson Education, Inc.</a:t>
            </a:r>
            <a:endParaRPr lang="en-GB" dirty="0">
              <a:solidFill>
                <a:srgbClr val="000000"/>
              </a:solidFill>
            </a:endParaRPr>
          </a:p>
        </p:txBody>
      </p:sp>
      <p:pic>
        <p:nvPicPr>
          <p:cNvPr id="5" name="Picture 4">
            <a:extLst>
              <a:ext uri="{FF2B5EF4-FFF2-40B4-BE49-F238E27FC236}">
                <a16:creationId xmlns:a16="http://schemas.microsoft.com/office/drawing/2014/main" id="{02B4B3DA-322E-4AAC-A1DB-A914CDAA069E}"/>
              </a:ext>
            </a:extLst>
          </p:cNvPr>
          <p:cNvPicPr>
            <a:picLocks noChangeAspect="1"/>
          </p:cNvPicPr>
          <p:nvPr/>
        </p:nvPicPr>
        <p:blipFill>
          <a:blip r:embed="rId3"/>
          <a:stretch>
            <a:fillRect/>
          </a:stretch>
        </p:blipFill>
        <p:spPr>
          <a:xfrm>
            <a:off x="1725930" y="4034874"/>
            <a:ext cx="5692140" cy="2750820"/>
          </a:xfrm>
          <a:prstGeom prst="rect">
            <a:avLst/>
          </a:prstGeom>
        </p:spPr>
      </p:pic>
    </p:spTree>
    <p:extLst>
      <p:ext uri="{BB962C8B-B14F-4D97-AF65-F5344CB8AC3E}">
        <p14:creationId xmlns:p14="http://schemas.microsoft.com/office/powerpoint/2010/main" val="356171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685800" y="227013"/>
            <a:ext cx="7772400" cy="914400"/>
          </a:xfrm>
          <a:noFill/>
        </p:spPr>
        <p:txBody>
          <a:bodyPr/>
          <a:lstStyle/>
          <a:p>
            <a:pPr eaLnBrk="1" hangingPunct="1"/>
            <a:r>
              <a:rPr lang="en-US" altLang="en-US" b="1">
                <a:solidFill>
                  <a:srgbClr val="FF0000"/>
                </a:solidFill>
              </a:rPr>
              <a:t>Rotational Dynamics: </a:t>
            </a:r>
            <a:r>
              <a:rPr lang="en-US" altLang="en-US" b="1" i="1">
                <a:solidFill>
                  <a:srgbClr val="FF0000"/>
                </a:solidFill>
              </a:rPr>
              <a:t>I</a:t>
            </a:r>
          </a:p>
        </p:txBody>
      </p:sp>
      <p:sp>
        <p:nvSpPr>
          <p:cNvPr id="219139" name="Rectangle 3" descr="Green marble"/>
          <p:cNvSpPr>
            <a:spLocks noChangeArrowheads="1"/>
          </p:cNvSpPr>
          <p:nvPr/>
        </p:nvSpPr>
        <p:spPr bwMode="auto">
          <a:xfrm>
            <a:off x="684213" y="1139825"/>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endParaRPr lang="en-US" altLang="en-US" sz="2400"/>
          </a:p>
        </p:txBody>
      </p:sp>
      <p:sp>
        <p:nvSpPr>
          <p:cNvPr id="219140" name="Text Box 4"/>
          <p:cNvSpPr txBox="1">
            <a:spLocks noChangeArrowheads="1"/>
          </p:cNvSpPr>
          <p:nvPr/>
        </p:nvSpPr>
        <p:spPr bwMode="auto">
          <a:xfrm>
            <a:off x="1468438" y="16224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endParaRPr kumimoji="0" lang="en-US" altLang="en-US" sz="2400" b="1" i="1"/>
          </a:p>
        </p:txBody>
      </p:sp>
      <p:pic>
        <p:nvPicPr>
          <p:cNvPr id="219141" name="Picture 5" descr="FG10_018"/>
          <p:cNvPicPr>
            <a:picLocks noChangeAspect="1" noChangeArrowheads="1"/>
          </p:cNvPicPr>
          <p:nvPr/>
        </p:nvPicPr>
        <p:blipFill>
          <a:blip r:embed="rId3">
            <a:extLst>
              <a:ext uri="{28A0092B-C50C-407E-A947-70E740481C1C}">
                <a14:useLocalDpi xmlns:a14="http://schemas.microsoft.com/office/drawing/2010/main" val="0"/>
              </a:ext>
            </a:extLst>
          </a:blip>
          <a:srcRect l="4500" r="4500"/>
          <a:stretch>
            <a:fillRect/>
          </a:stretch>
        </p:blipFill>
        <p:spPr bwMode="auto">
          <a:xfrm>
            <a:off x="1138238" y="3568700"/>
            <a:ext cx="32353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9142" name="Object 6"/>
          <p:cNvGraphicFramePr>
            <a:graphicFrameLocks noChangeAspect="1"/>
          </p:cNvGraphicFramePr>
          <p:nvPr/>
        </p:nvGraphicFramePr>
        <p:xfrm>
          <a:off x="638175" y="1204913"/>
          <a:ext cx="7877175" cy="2413000"/>
        </p:xfrm>
        <a:graphic>
          <a:graphicData uri="http://schemas.openxmlformats.org/presentationml/2006/ole">
            <mc:AlternateContent xmlns:mc="http://schemas.openxmlformats.org/markup-compatibility/2006">
              <mc:Choice xmlns:v="urn:schemas-microsoft-com:vml" Requires="v">
                <p:oleObj name="Equation" r:id="rId4" imgW="3291840" imgH="906734" progId="Equation.3">
                  <p:embed/>
                </p:oleObj>
              </mc:Choice>
              <mc:Fallback>
                <p:oleObj name="Equation" r:id="rId4" imgW="3291840" imgH="906734"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 y="1204913"/>
                        <a:ext cx="7877175" cy="241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19143" name="Picture 7" descr="FG10_018"/>
          <p:cNvPicPr>
            <a:picLocks noChangeAspect="1" noChangeArrowheads="1"/>
          </p:cNvPicPr>
          <p:nvPr/>
        </p:nvPicPr>
        <p:blipFill>
          <a:blip r:embed="rId3">
            <a:extLst>
              <a:ext uri="{28A0092B-C50C-407E-A947-70E740481C1C}">
                <a14:useLocalDpi xmlns:a14="http://schemas.microsoft.com/office/drawing/2010/main" val="0"/>
              </a:ext>
            </a:extLst>
          </a:blip>
          <a:srcRect l="4500" r="4500"/>
          <a:stretch>
            <a:fillRect/>
          </a:stretch>
        </p:blipFill>
        <p:spPr bwMode="auto">
          <a:xfrm>
            <a:off x="5353050" y="3568700"/>
            <a:ext cx="32353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4" name="Line 8"/>
          <p:cNvSpPr>
            <a:spLocks noChangeShapeType="1"/>
          </p:cNvSpPr>
          <p:nvPr/>
        </p:nvSpPr>
        <p:spPr bwMode="auto">
          <a:xfrm>
            <a:off x="6884988" y="4894263"/>
            <a:ext cx="412750" cy="12017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145" name="Line 9"/>
          <p:cNvSpPr>
            <a:spLocks noChangeShapeType="1"/>
          </p:cNvSpPr>
          <p:nvPr/>
        </p:nvSpPr>
        <p:spPr bwMode="auto">
          <a:xfrm flipH="1" flipV="1">
            <a:off x="5880100" y="4070350"/>
            <a:ext cx="1004888" cy="8239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146" name="Text Box 10"/>
          <p:cNvSpPr txBox="1">
            <a:spLocks noChangeArrowheads="1"/>
          </p:cNvSpPr>
          <p:nvPr/>
        </p:nvSpPr>
        <p:spPr bwMode="auto">
          <a:xfrm>
            <a:off x="8135938" y="5005388"/>
            <a:ext cx="52228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r>
              <a:rPr kumimoji="0" lang="en-US" altLang="en-US" sz="2400" b="1" i="1"/>
              <a:t>m</a:t>
            </a:r>
            <a:r>
              <a:rPr kumimoji="0" lang="en-US" altLang="en-US" sz="2400" b="1" i="1" baseline="-25000"/>
              <a:t>1</a:t>
            </a:r>
          </a:p>
        </p:txBody>
      </p:sp>
      <p:sp>
        <p:nvSpPr>
          <p:cNvPr id="219147" name="Text Box 11"/>
          <p:cNvSpPr txBox="1">
            <a:spLocks noChangeArrowheads="1"/>
          </p:cNvSpPr>
          <p:nvPr/>
        </p:nvSpPr>
        <p:spPr bwMode="auto">
          <a:xfrm>
            <a:off x="5314950" y="3670300"/>
            <a:ext cx="522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r>
              <a:rPr kumimoji="0" lang="en-US" altLang="en-US" sz="2400" b="1" i="1"/>
              <a:t>m</a:t>
            </a:r>
            <a:r>
              <a:rPr kumimoji="0" lang="en-US" altLang="en-US" sz="2400" b="1" i="1" baseline="-25000"/>
              <a:t>2</a:t>
            </a:r>
          </a:p>
        </p:txBody>
      </p:sp>
      <p:sp>
        <p:nvSpPr>
          <p:cNvPr id="219148" name="Text Box 12"/>
          <p:cNvSpPr txBox="1">
            <a:spLocks noChangeArrowheads="1"/>
          </p:cNvSpPr>
          <p:nvPr/>
        </p:nvSpPr>
        <p:spPr bwMode="auto">
          <a:xfrm>
            <a:off x="7297738" y="6046788"/>
            <a:ext cx="522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r>
              <a:rPr kumimoji="0" lang="en-US" altLang="en-US" sz="2400" b="1" i="1"/>
              <a:t>m</a:t>
            </a:r>
            <a:r>
              <a:rPr kumimoji="0" lang="en-US" altLang="en-US" sz="2400" b="1" i="1" baseline="-25000"/>
              <a:t>3</a:t>
            </a:r>
          </a:p>
        </p:txBody>
      </p:sp>
      <p:sp>
        <p:nvSpPr>
          <p:cNvPr id="219149" name="AutoShape 13"/>
          <p:cNvSpPr>
            <a:spLocks noChangeAspect="1" noChangeArrowheads="1"/>
          </p:cNvSpPr>
          <p:nvPr/>
        </p:nvSpPr>
        <p:spPr bwMode="auto">
          <a:xfrm>
            <a:off x="7234238" y="6030913"/>
            <a:ext cx="155575" cy="155575"/>
          </a:xfrm>
          <a:prstGeom prst="flowChartConnector">
            <a:avLst/>
          </a:prstGeom>
          <a:solidFill>
            <a:schemeClr val="accent2"/>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endParaRPr lang="en-US" altLang="en-US" sz="2400"/>
          </a:p>
        </p:txBody>
      </p:sp>
      <p:sp>
        <p:nvSpPr>
          <p:cNvPr id="219150" name="AutoShape 14"/>
          <p:cNvSpPr>
            <a:spLocks noChangeAspect="1" noChangeArrowheads="1"/>
          </p:cNvSpPr>
          <p:nvPr/>
        </p:nvSpPr>
        <p:spPr bwMode="auto">
          <a:xfrm>
            <a:off x="5789613" y="3998913"/>
            <a:ext cx="155575" cy="155575"/>
          </a:xfrm>
          <a:prstGeom prst="flowChartConnector">
            <a:avLst/>
          </a:prstGeom>
          <a:solidFill>
            <a:schemeClr val="accent2"/>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endParaRPr lang="en-US" altLang="en-US" sz="2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228600" y="-304800"/>
            <a:ext cx="7772400" cy="1143000"/>
          </a:xfrm>
        </p:spPr>
        <p:txBody>
          <a:bodyPr/>
          <a:lstStyle/>
          <a:p>
            <a:r>
              <a:rPr lang="en-US" altLang="en-US">
                <a:solidFill>
                  <a:srgbClr val="FF0000"/>
                </a:solidFill>
              </a:rPr>
              <a:t>Hanging a farm gate</a:t>
            </a:r>
            <a:endParaRPr lang="en-US" altLang="en-US"/>
          </a:p>
        </p:txBody>
      </p:sp>
      <p:pic>
        <p:nvPicPr>
          <p:cNvPr id="254979" name="Picture 3" descr="Figure11_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00100"/>
            <a:ext cx="2266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5"/>
          <p:cNvSpPr txBox="1">
            <a:spLocks noRot="1" noChangeAspect="1" noMove="1" noResize="1" noEditPoints="1" noAdjustHandles="1" noChangeArrowheads="1" noChangeShapeType="1" noTextEdit="1"/>
          </p:cNvSpPr>
          <p:nvPr/>
        </p:nvSpPr>
        <p:spPr bwMode="auto">
          <a:xfrm>
            <a:off x="12930" y="1600200"/>
            <a:ext cx="9270540" cy="5684185"/>
          </a:xfrm>
          <a:prstGeom prst="rect">
            <a:avLst/>
          </a:prstGeom>
          <a:blipFill rotWithShape="0">
            <a:blip r:embed="rId3"/>
            <a:stretch>
              <a:fillRect l="-1183" t="-644"/>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noFill/>
              </a:rPr>
              <a:t> </a:t>
            </a:r>
          </a:p>
        </p:txBody>
      </p:sp>
      <p:pic>
        <p:nvPicPr>
          <p:cNvPr id="25498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823913"/>
            <a:ext cx="32004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60400"/>
            <a:ext cx="38115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7" name="Rectangle 2"/>
          <p:cNvSpPr>
            <a:spLocks noGrp="1" noChangeArrowheads="1"/>
          </p:cNvSpPr>
          <p:nvPr>
            <p:ph type="title"/>
          </p:nvPr>
        </p:nvSpPr>
        <p:spPr>
          <a:xfrm>
            <a:off x="304800" y="-252413"/>
            <a:ext cx="7772400" cy="1143001"/>
          </a:xfrm>
        </p:spPr>
        <p:txBody>
          <a:bodyPr/>
          <a:lstStyle/>
          <a:p>
            <a:r>
              <a:rPr lang="en-US" altLang="en-US">
                <a:solidFill>
                  <a:srgbClr val="FF0000"/>
                </a:solidFill>
              </a:rPr>
              <a:t>Carrying a box up the stairs</a:t>
            </a:r>
            <a:endParaRPr lang="en-US" altLang="en-US"/>
          </a:p>
        </p:txBody>
      </p:sp>
      <p:pic>
        <p:nvPicPr>
          <p:cNvPr id="257028" name="Picture 3" descr="Figure11_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762000"/>
            <a:ext cx="4805363"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Rot="1" noChangeAspect="1" noMove="1" noResize="1" noEditPoints="1" noAdjustHandles="1" noChangeArrowheads="1" noChangeShapeType="1" noTextEdit="1"/>
          </p:cNvSpPr>
          <p:nvPr/>
        </p:nvSpPr>
        <p:spPr>
          <a:xfrm>
            <a:off x="304800" y="3962400"/>
            <a:ext cx="7772400" cy="2698559"/>
          </a:xfrm>
          <a:prstGeom prst="rect">
            <a:avLst/>
          </a:prstGeom>
          <a:blipFill rotWithShape="0">
            <a:blip r:embed="rId4"/>
            <a:stretch>
              <a:fillRect l="-1804" b="-4289"/>
            </a:stretch>
          </a:blipFill>
        </p:spPr>
        <p:txBody>
          <a:bodyPr/>
          <a:lstStyle/>
          <a:p>
            <a:pPr>
              <a:defRPr/>
            </a:pPr>
            <a:r>
              <a:rPr lang="en-US">
                <a:noFill/>
              </a:rPr>
              <a:t> </a:t>
            </a:r>
          </a:p>
        </p:txBody>
      </p:sp>
      <p:sp>
        <p:nvSpPr>
          <p:cNvPr id="3" name="TextBox 2"/>
          <p:cNvSpPr txBox="1"/>
          <p:nvPr/>
        </p:nvSpPr>
        <p:spPr>
          <a:xfrm>
            <a:off x="2514600" y="4324351"/>
            <a:ext cx="228600" cy="461665"/>
          </a:xfrm>
          <a:prstGeom prst="rect">
            <a:avLst/>
          </a:prstGeom>
          <a:noFill/>
        </p:spPr>
        <p:txBody>
          <a:bodyPr wrap="square" rtlCol="0">
            <a:spAutoFit/>
          </a:bodyPr>
          <a:lstStyle/>
          <a:p>
            <a:r>
              <a:rPr lang="en-US" dirty="0"/>
              <a:t>F</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304800" y="76200"/>
            <a:ext cx="8839200" cy="503238"/>
          </a:xfrm>
        </p:spPr>
        <p:txBody>
          <a:bodyPr/>
          <a:lstStyle/>
          <a:p>
            <a:r>
              <a:rPr lang="en-US" altLang="en-US"/>
              <a:t>How a car’s clutch work</a:t>
            </a:r>
            <a:endParaRPr lang="en-US" altLang="en-US" sz="2600"/>
          </a:p>
        </p:txBody>
      </p:sp>
      <p:pic>
        <p:nvPicPr>
          <p:cNvPr id="259075" name="Picture 10" descr="10_Figure30-I"/>
          <p:cNvPicPr>
            <a:picLocks noChangeAspect="1" noChangeArrowheads="1"/>
          </p:cNvPicPr>
          <p:nvPr/>
        </p:nvPicPr>
        <p:blipFill>
          <a:blip r:embed="rId2" cstate="print">
            <a:extLst>
              <a:ext uri="{28A0092B-C50C-407E-A947-70E740481C1C}">
                <a14:useLocalDpi xmlns:a14="http://schemas.microsoft.com/office/drawing/2010/main" val="0"/>
              </a:ext>
            </a:extLst>
          </a:blip>
          <a:srcRect b="2556"/>
          <a:stretch>
            <a:fillRect/>
          </a:stretch>
        </p:blipFill>
        <p:spPr bwMode="auto">
          <a:xfrm>
            <a:off x="4648200" y="1371600"/>
            <a:ext cx="41417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Box 5"/>
          <p:cNvSpPr txBox="1">
            <a:spLocks noChangeArrowheads="1"/>
          </p:cNvSpPr>
          <p:nvPr/>
        </p:nvSpPr>
        <p:spPr bwMode="auto">
          <a:xfrm>
            <a:off x="228600" y="1219200"/>
            <a:ext cx="4343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990099"/>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hlink"/>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kumimoji="0" lang="en-US" altLang="en-US" sz="1800">
                <a:solidFill>
                  <a:srgbClr val="000000"/>
                </a:solidFill>
              </a:rPr>
              <a:t>The clutch disk and the gear disk is pushed into each other by two forces that do not impart any torque, what is the final angular velocity when they come together?</a:t>
            </a:r>
          </a:p>
        </p:txBody>
      </p:sp>
      <p:graphicFrame>
        <p:nvGraphicFramePr>
          <p:cNvPr id="2" name="Object 2"/>
          <p:cNvGraphicFramePr>
            <a:graphicFrameLocks noChangeAspect="1"/>
          </p:cNvGraphicFramePr>
          <p:nvPr/>
        </p:nvGraphicFramePr>
        <p:xfrm>
          <a:off x="457200" y="3276600"/>
          <a:ext cx="3727450" cy="1752600"/>
        </p:xfrm>
        <a:graphic>
          <a:graphicData uri="http://schemas.openxmlformats.org/presentationml/2006/ole">
            <mc:AlternateContent xmlns:mc="http://schemas.openxmlformats.org/markup-compatibility/2006">
              <mc:Choice xmlns:v="urn:schemas-microsoft-com:vml" Requires="v">
                <p:oleObj name="Equation" r:id="rId3" imgW="1917700" imgH="901700" progId="Equation.3">
                  <p:embed/>
                </p:oleObj>
              </mc:Choice>
              <mc:Fallback>
                <p:oleObj name="Equation" r:id="rId3" imgW="1917700" imgH="9017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76600"/>
                        <a:ext cx="372745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341016"/>
            <a:ext cx="3352800" cy="161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0967" name="TextBox 6"/>
              <p:cNvSpPr txBox="1">
                <a:spLocks noChangeArrowheads="1"/>
              </p:cNvSpPr>
              <p:nvPr/>
            </p:nvSpPr>
            <p:spPr bwMode="auto">
              <a:xfrm>
                <a:off x="38100" y="1149193"/>
                <a:ext cx="8839200" cy="57088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SimSun"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SimSun"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SimSun"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SimSun"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SimSun" panose="02010600030101010101" pitchFamily="2" charset="-122"/>
                  </a:defRPr>
                </a:lvl9pPr>
              </a:lstStyle>
              <a:p>
                <a:pPr eaLnBrk="1" hangingPunct="1"/>
                <a:r>
                  <a:rPr lang="en-US" altLang="en-US" sz="1800" b="1" u="sng" dirty="0">
                    <a:solidFill>
                      <a:srgbClr val="000000"/>
                    </a:solidFill>
                  </a:rPr>
                  <a:t>Problem 10. 66</a:t>
                </a:r>
              </a:p>
              <a:p>
                <a:pPr eaLnBrk="1" hangingPunct="1"/>
                <a:r>
                  <a:rPr lang="en-US" altLang="en-US" sz="1800" b="1" u="sng" dirty="0">
                    <a:solidFill>
                      <a:srgbClr val="000000"/>
                    </a:solidFill>
                  </a:rPr>
                  <a:t>. </a:t>
                </a:r>
                <a:r>
                  <a:rPr lang="en-US" altLang="en-US" sz="1800" dirty="0">
                    <a:solidFill>
                      <a:srgbClr val="000000"/>
                    </a:solidFill>
                  </a:rPr>
                  <a:t>What is the original kinetic energy </a:t>
                </a:r>
                <a:r>
                  <a:rPr lang="en-US" altLang="en-US" sz="1800" b="1" i="1" dirty="0">
                    <a:solidFill>
                      <a:srgbClr val="000000"/>
                    </a:solidFill>
                  </a:rPr>
                  <a:t>K</a:t>
                </a:r>
                <a:r>
                  <a:rPr lang="en-US" altLang="en-US" sz="1800" b="1" i="1" baseline="-25000" dirty="0">
                    <a:solidFill>
                      <a:srgbClr val="000000"/>
                    </a:solidFill>
                  </a:rPr>
                  <a:t>i</a:t>
                </a:r>
                <a:r>
                  <a:rPr lang="en-US" altLang="en-US" sz="1800" b="1" i="1" dirty="0">
                    <a:solidFill>
                      <a:srgbClr val="000000"/>
                    </a:solidFill>
                  </a:rPr>
                  <a:t> </a:t>
                </a:r>
                <a:r>
                  <a:rPr lang="en-US" altLang="en-US" sz="1800" dirty="0">
                    <a:solidFill>
                      <a:srgbClr val="000000"/>
                    </a:solidFill>
                  </a:rPr>
                  <a:t>of disk </a:t>
                </a:r>
                <a:r>
                  <a:rPr lang="en-US" altLang="en-US" sz="1800" b="1" i="1" dirty="0">
                    <a:solidFill>
                      <a:srgbClr val="000000"/>
                    </a:solidFill>
                  </a:rPr>
                  <a:t>A</a:t>
                </a:r>
                <a:r>
                  <a:rPr lang="en-US" altLang="en-US" sz="1800" dirty="0">
                    <a:solidFill>
                      <a:srgbClr val="000000"/>
                    </a:solidFill>
                  </a:rPr>
                  <a:t>?</a:t>
                </a:r>
              </a:p>
              <a:p>
                <a:pPr eaLnBrk="1" hangingPunct="1"/>
                <a14:m>
                  <m:oMathPara xmlns:m="http://schemas.openxmlformats.org/officeDocument/2006/math">
                    <m:oMathParaPr>
                      <m:jc m:val="centerGroup"/>
                    </m:oMathParaPr>
                    <m:oMath xmlns:m="http://schemas.openxmlformats.org/officeDocument/2006/math">
                      <m:sSub>
                        <m:sSubPr>
                          <m:ctrlPr>
                            <a:rPr lang="en-US" altLang="en-US" sz="1800" i="1" smtClean="0">
                              <a:solidFill>
                                <a:srgbClr val="000000"/>
                              </a:solidFill>
                              <a:latin typeface="Cambria Math" panose="02040503050406030204" pitchFamily="18" charset="0"/>
                            </a:rPr>
                          </m:ctrlPr>
                        </m:sSubPr>
                        <m:e>
                          <m:r>
                            <a:rPr lang="en-US" altLang="en-US" sz="1800" i="1" smtClean="0">
                              <a:solidFill>
                                <a:srgbClr val="000000"/>
                              </a:solidFill>
                              <a:latin typeface="Cambria Math" panose="02040503050406030204" pitchFamily="18" charset="0"/>
                            </a:rPr>
                            <m:t>𝐼</m:t>
                          </m:r>
                        </m:e>
                        <m:sub>
                          <m:r>
                            <a:rPr lang="en-US" altLang="en-US" sz="1800" i="1" smtClean="0">
                              <a:solidFill>
                                <a:srgbClr val="000000"/>
                              </a:solidFill>
                              <a:latin typeface="Cambria Math" panose="02040503050406030204" pitchFamily="18" charset="0"/>
                            </a:rPr>
                            <m:t>𝐴</m:t>
                          </m:r>
                        </m:sub>
                      </m:sSub>
                      <m:r>
                        <a:rPr lang="en-US" altLang="en-US" sz="1800" i="1" smtClean="0">
                          <a:solidFill>
                            <a:srgbClr val="000000"/>
                          </a:solidFill>
                          <a:latin typeface="Cambria Math" panose="02040503050406030204" pitchFamily="18" charset="0"/>
                        </a:rPr>
                        <m:t>=</m:t>
                      </m:r>
                      <m:f>
                        <m:fPr>
                          <m:ctrlPr>
                            <a:rPr lang="en-US" altLang="en-US" sz="1800" i="1" smtClean="0">
                              <a:solidFill>
                                <a:srgbClr val="000000"/>
                              </a:solidFill>
                              <a:latin typeface="Cambria Math" panose="02040503050406030204" pitchFamily="18" charset="0"/>
                            </a:rPr>
                          </m:ctrlPr>
                        </m:fPr>
                        <m:num>
                          <m:r>
                            <a:rPr lang="en-US" altLang="en-US" sz="1800" i="1" smtClean="0">
                              <a:solidFill>
                                <a:srgbClr val="000000"/>
                              </a:solidFill>
                              <a:latin typeface="Cambria Math" panose="02040503050406030204" pitchFamily="18" charset="0"/>
                            </a:rPr>
                            <m:t>1</m:t>
                          </m:r>
                        </m:num>
                        <m:den>
                          <m:r>
                            <a:rPr lang="en-US" altLang="en-US" sz="1800" i="1" smtClean="0">
                              <a:solidFill>
                                <a:srgbClr val="000000"/>
                              </a:solidFill>
                              <a:latin typeface="Cambria Math" panose="02040503050406030204" pitchFamily="18" charset="0"/>
                            </a:rPr>
                            <m:t>3</m:t>
                          </m:r>
                        </m:den>
                      </m:f>
                      <m:sSub>
                        <m:sSubPr>
                          <m:ctrlPr>
                            <a:rPr lang="en-US" altLang="en-US" sz="1800" i="1" smtClean="0">
                              <a:solidFill>
                                <a:srgbClr val="000000"/>
                              </a:solidFill>
                              <a:latin typeface="Cambria Math" panose="02040503050406030204" pitchFamily="18" charset="0"/>
                            </a:rPr>
                          </m:ctrlPr>
                        </m:sSubPr>
                        <m:e>
                          <m:r>
                            <a:rPr lang="en-US" altLang="en-US" sz="1800" i="1" smtClean="0">
                              <a:solidFill>
                                <a:srgbClr val="000000"/>
                              </a:solidFill>
                              <a:latin typeface="Cambria Math" panose="02040503050406030204" pitchFamily="18" charset="0"/>
                            </a:rPr>
                            <m:t>𝐼</m:t>
                          </m:r>
                        </m:e>
                        <m:sub>
                          <m:r>
                            <a:rPr lang="en-US" altLang="en-US" sz="1800" i="1" smtClean="0">
                              <a:solidFill>
                                <a:srgbClr val="000000"/>
                              </a:solidFill>
                              <a:latin typeface="Cambria Math" panose="02040503050406030204" pitchFamily="18" charset="0"/>
                            </a:rPr>
                            <m:t>𝐵</m:t>
                          </m:r>
                        </m:sub>
                      </m:sSub>
                      <m:r>
                        <a:rPr lang="en-US" altLang="en-US" sz="1800" i="1" smtClean="0">
                          <a:solidFill>
                            <a:srgbClr val="000000"/>
                          </a:solidFill>
                          <a:latin typeface="Cambria Math" panose="02040503050406030204" pitchFamily="18" charset="0"/>
                        </a:rPr>
                        <m:t> →</m:t>
                      </m:r>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𝐼</m:t>
                          </m:r>
                        </m:e>
                        <m:sub>
                          <m:r>
                            <a:rPr lang="en-US" altLang="en-US" sz="1800" i="1">
                              <a:solidFill>
                                <a:srgbClr val="000000"/>
                              </a:solidFill>
                              <a:latin typeface="Cambria Math" panose="02040503050406030204" pitchFamily="18" charset="0"/>
                            </a:rPr>
                            <m:t>𝐵</m:t>
                          </m:r>
                        </m:sub>
                      </m:sSub>
                      <m:r>
                        <a:rPr lang="en-US" altLang="en-US" sz="1800" i="1" smtClean="0">
                          <a:solidFill>
                            <a:srgbClr val="000000"/>
                          </a:solidFill>
                          <a:latin typeface="Cambria Math" panose="02040503050406030204" pitchFamily="18" charset="0"/>
                        </a:rPr>
                        <m:t>=3</m:t>
                      </m:r>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𝐼</m:t>
                          </m:r>
                        </m:e>
                        <m:sub>
                          <m:r>
                            <a:rPr lang="en-US" altLang="en-US" sz="1800" i="1" smtClean="0">
                              <a:solidFill>
                                <a:srgbClr val="000000"/>
                              </a:solidFill>
                              <a:latin typeface="Cambria Math" panose="02040503050406030204" pitchFamily="18" charset="0"/>
                            </a:rPr>
                            <m:t>𝐴</m:t>
                          </m:r>
                        </m:sub>
                      </m:sSub>
                    </m:oMath>
                  </m:oMathPara>
                </a14:m>
                <a:endParaRPr lang="en-US" altLang="en-US" sz="1800" dirty="0">
                  <a:solidFill>
                    <a:srgbClr val="000000"/>
                  </a:solidFill>
                </a:endParaRPr>
              </a:p>
              <a:p>
                <a:pPr eaLnBrk="1" hangingPunct="1"/>
                <a:r>
                  <a:rPr lang="en-US" altLang="en-US" sz="1800" dirty="0">
                    <a:solidFill>
                      <a:srgbClr val="000000"/>
                    </a:solidFill>
                  </a:rPr>
                  <a:t>Initially;</a:t>
                </a:r>
              </a:p>
              <a:p>
                <a:pPr eaLnBrk="1" hangingPunct="1"/>
                <a:r>
                  <a:rPr lang="en-US" altLang="en-US" sz="1800" dirty="0">
                    <a:solidFill>
                      <a:srgbClr val="000000"/>
                    </a:solidFill>
                  </a:rPr>
                  <a:t>		</a:t>
                </a:r>
                <a14:m>
                  <m:oMath xmlns:m="http://schemas.openxmlformats.org/officeDocument/2006/math">
                    <m:sSub>
                      <m:sSubPr>
                        <m:ctrlPr>
                          <a:rPr lang="en-US" altLang="en-US" sz="1800" i="1">
                            <a:solidFill>
                              <a:srgbClr val="000000"/>
                            </a:solidFill>
                            <a:latin typeface="Cambria Math" panose="02040503050406030204" pitchFamily="18" charset="0"/>
                          </a:rPr>
                        </m:ctrlPr>
                      </m:sSubPr>
                      <m:e>
                        <m:r>
                          <a:rPr lang="en-US" altLang="en-US" sz="1800" i="1" smtClean="0">
                            <a:solidFill>
                              <a:srgbClr val="000000"/>
                            </a:solidFill>
                            <a:latin typeface="Cambria Math" panose="02040503050406030204" pitchFamily="18" charset="0"/>
                          </a:rPr>
                          <m:t>𝐿</m:t>
                        </m:r>
                      </m:e>
                      <m:sub>
                        <m:r>
                          <a:rPr lang="en-US" altLang="en-US" sz="1800" i="1" smtClean="0">
                            <a:solidFill>
                              <a:srgbClr val="000000"/>
                            </a:solidFill>
                            <a:latin typeface="Cambria Math" panose="02040503050406030204" pitchFamily="18" charset="0"/>
                          </a:rPr>
                          <m:t>𝑖</m:t>
                        </m:r>
                      </m:sub>
                    </m:sSub>
                    <m:r>
                      <a:rPr lang="en-US" altLang="en-US" sz="1800" i="1" smtClean="0">
                        <a:solidFill>
                          <a:srgbClr val="000000"/>
                        </a:solidFill>
                        <a:latin typeface="Cambria Math" panose="02040503050406030204" pitchFamily="18" charset="0"/>
                      </a:rPr>
                      <m:t>=</m:t>
                    </m:r>
                    <m:sSub>
                      <m:sSubPr>
                        <m:ctrlPr>
                          <a:rPr lang="en-US" altLang="en-US" sz="1800" i="1">
                            <a:solidFill>
                              <a:srgbClr val="000000"/>
                            </a:solidFill>
                            <a:latin typeface="Cambria Math" panose="02040503050406030204" pitchFamily="18" charset="0"/>
                          </a:rPr>
                        </m:ctrlPr>
                      </m:sSubPr>
                      <m:e>
                        <m:r>
                          <a:rPr lang="en-US" altLang="en-US" sz="1800" i="1" smtClean="0">
                            <a:solidFill>
                              <a:srgbClr val="000000"/>
                            </a:solidFill>
                            <a:latin typeface="Cambria Math" panose="02040503050406030204" pitchFamily="18" charset="0"/>
                          </a:rPr>
                          <m:t>𝑤</m:t>
                        </m:r>
                      </m:e>
                      <m:sub>
                        <m:r>
                          <a:rPr lang="en-US" altLang="en-US" sz="1800" i="1" smtClean="0">
                            <a:solidFill>
                              <a:srgbClr val="000000"/>
                            </a:solidFill>
                            <a:latin typeface="Cambria Math" panose="02040503050406030204" pitchFamily="18" charset="0"/>
                          </a:rPr>
                          <m:t>𝑜</m:t>
                        </m:r>
                      </m:sub>
                    </m:sSub>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𝐼</m:t>
                        </m:r>
                      </m:e>
                      <m:sub>
                        <m:r>
                          <a:rPr lang="en-US" altLang="en-US" sz="1800" i="1" smtClean="0">
                            <a:solidFill>
                              <a:srgbClr val="000000"/>
                            </a:solidFill>
                            <a:latin typeface="Cambria Math" panose="02040503050406030204" pitchFamily="18" charset="0"/>
                          </a:rPr>
                          <m:t>𝐴</m:t>
                        </m:r>
                      </m:sub>
                    </m:sSub>
                  </m:oMath>
                </a14:m>
                <a:r>
                  <a:rPr lang="en-US" altLang="en-US" sz="1800" dirty="0">
                    <a:solidFill>
                      <a:srgbClr val="000000"/>
                    </a:solidFill>
                  </a:rPr>
                  <a:t> and </a:t>
                </a:r>
                <a14:m>
                  <m:oMath xmlns:m="http://schemas.openxmlformats.org/officeDocument/2006/math">
                    <m:sSub>
                      <m:sSubPr>
                        <m:ctrlPr>
                          <a:rPr lang="en-US" altLang="en-US" sz="1800" i="1">
                            <a:solidFill>
                              <a:srgbClr val="000000"/>
                            </a:solidFill>
                            <a:latin typeface="Cambria Math" panose="02040503050406030204" pitchFamily="18" charset="0"/>
                          </a:rPr>
                        </m:ctrlPr>
                      </m:sSubPr>
                      <m:e>
                        <m:r>
                          <a:rPr lang="en-US" altLang="en-US" sz="1800" i="1" smtClean="0">
                            <a:solidFill>
                              <a:srgbClr val="000000"/>
                            </a:solidFill>
                            <a:latin typeface="Cambria Math" panose="02040503050406030204" pitchFamily="18" charset="0"/>
                          </a:rPr>
                          <m:t>𝐾</m:t>
                        </m:r>
                      </m:e>
                      <m:sub>
                        <m:r>
                          <a:rPr lang="en-US" altLang="en-US" sz="1800" i="1" smtClean="0">
                            <a:solidFill>
                              <a:srgbClr val="000000"/>
                            </a:solidFill>
                            <a:latin typeface="Cambria Math" panose="02040503050406030204" pitchFamily="18" charset="0"/>
                          </a:rPr>
                          <m:t>𝑖</m:t>
                        </m:r>
                      </m:sub>
                    </m:sSub>
                    <m:r>
                      <a:rPr lang="en-US" altLang="en-US" sz="1800" i="1" smtClean="0">
                        <a:solidFill>
                          <a:srgbClr val="000000"/>
                        </a:solidFill>
                        <a:latin typeface="Cambria Math" panose="02040503050406030204" pitchFamily="18" charset="0"/>
                      </a:rPr>
                      <m:t>=</m:t>
                    </m:r>
                    <m:f>
                      <m:fPr>
                        <m:ctrlPr>
                          <a:rPr lang="en-US" altLang="en-US" sz="1800" i="1" smtClean="0">
                            <a:solidFill>
                              <a:srgbClr val="000000"/>
                            </a:solidFill>
                            <a:latin typeface="Cambria Math" panose="02040503050406030204" pitchFamily="18" charset="0"/>
                          </a:rPr>
                        </m:ctrlPr>
                      </m:fPr>
                      <m:num>
                        <m:r>
                          <a:rPr lang="en-US" altLang="en-US" sz="1800" i="1" smtClean="0">
                            <a:solidFill>
                              <a:srgbClr val="000000"/>
                            </a:solidFill>
                            <a:latin typeface="Cambria Math" panose="02040503050406030204" pitchFamily="18" charset="0"/>
                          </a:rPr>
                          <m:t>1</m:t>
                        </m:r>
                      </m:num>
                      <m:den>
                        <m:r>
                          <a:rPr lang="en-US" altLang="en-US" sz="1800" i="1" smtClean="0">
                            <a:solidFill>
                              <a:srgbClr val="000000"/>
                            </a:solidFill>
                            <a:latin typeface="Cambria Math" panose="02040503050406030204" pitchFamily="18" charset="0"/>
                          </a:rPr>
                          <m:t>2</m:t>
                        </m:r>
                      </m:den>
                    </m:f>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𝐼</m:t>
                        </m:r>
                      </m:e>
                      <m:sub>
                        <m:r>
                          <a:rPr lang="en-US" altLang="en-US" sz="1800" i="1" smtClean="0">
                            <a:solidFill>
                              <a:srgbClr val="000000"/>
                            </a:solidFill>
                            <a:latin typeface="Cambria Math" panose="02040503050406030204" pitchFamily="18" charset="0"/>
                          </a:rPr>
                          <m:t>𝐴</m:t>
                        </m:r>
                      </m:sub>
                    </m:sSub>
                    <m:sSubSup>
                      <m:sSubSupPr>
                        <m:ctrlPr>
                          <a:rPr lang="en-US" altLang="en-US" sz="1800" i="1" smtClean="0">
                            <a:solidFill>
                              <a:srgbClr val="000000"/>
                            </a:solidFill>
                            <a:latin typeface="Cambria Math" panose="02040503050406030204" pitchFamily="18" charset="0"/>
                          </a:rPr>
                        </m:ctrlPr>
                      </m:sSubSupPr>
                      <m:e>
                        <m:r>
                          <a:rPr lang="en-US" altLang="en-US" sz="1800" i="1" smtClean="0">
                            <a:solidFill>
                              <a:srgbClr val="000000"/>
                            </a:solidFill>
                            <a:latin typeface="Cambria Math" panose="02040503050406030204" pitchFamily="18" charset="0"/>
                          </a:rPr>
                          <m:t>𝑤</m:t>
                        </m:r>
                      </m:e>
                      <m:sub>
                        <m:r>
                          <a:rPr lang="en-US" altLang="en-US" sz="1800" i="1" smtClean="0">
                            <a:solidFill>
                              <a:srgbClr val="000000"/>
                            </a:solidFill>
                            <a:latin typeface="Cambria Math" panose="02040503050406030204" pitchFamily="18" charset="0"/>
                          </a:rPr>
                          <m:t>𝑜</m:t>
                        </m:r>
                      </m:sub>
                      <m:sup>
                        <m:r>
                          <a:rPr lang="en-US" altLang="en-US" sz="1800" i="1" smtClean="0">
                            <a:solidFill>
                              <a:srgbClr val="000000"/>
                            </a:solidFill>
                            <a:latin typeface="Cambria Math" panose="02040503050406030204" pitchFamily="18" charset="0"/>
                          </a:rPr>
                          <m:t>2</m:t>
                        </m:r>
                      </m:sup>
                    </m:sSubSup>
                  </m:oMath>
                </a14:m>
                <a:endParaRPr lang="en-US" altLang="en-US" sz="1800" dirty="0">
                  <a:solidFill>
                    <a:srgbClr val="000000"/>
                  </a:solidFill>
                </a:endParaRPr>
              </a:p>
              <a:p>
                <a:pPr eaLnBrk="1" hangingPunct="1"/>
                <a:r>
                  <a:rPr lang="en-US" altLang="en-US" sz="1800" dirty="0">
                    <a:solidFill>
                      <a:srgbClr val="000000"/>
                    </a:solidFill>
                  </a:rPr>
                  <a:t>Final;</a:t>
                </a:r>
              </a:p>
              <a:p>
                <a:pPr eaLnBrk="1" hangingPunct="1"/>
                <a:r>
                  <a:rPr lang="en-US" altLang="en-US" sz="1800" dirty="0">
                    <a:solidFill>
                      <a:srgbClr val="000000"/>
                    </a:solidFill>
                  </a:rPr>
                  <a:t>	</a:t>
                </a:r>
                <a14:m>
                  <m:oMath xmlns:m="http://schemas.openxmlformats.org/officeDocument/2006/math">
                    <m:sSub>
                      <m:sSubPr>
                        <m:ctrlPr>
                          <a:rPr lang="en-US" altLang="en-US" sz="1800" i="1">
                            <a:solidFill>
                              <a:srgbClr val="000000"/>
                            </a:solidFill>
                            <a:latin typeface="Cambria Math" panose="02040503050406030204" pitchFamily="18" charset="0"/>
                          </a:rPr>
                        </m:ctrlPr>
                      </m:sSubPr>
                      <m:e>
                        <m:r>
                          <a:rPr lang="en-US" altLang="en-US" sz="1800" i="1" smtClean="0">
                            <a:solidFill>
                              <a:srgbClr val="000000"/>
                            </a:solidFill>
                            <a:latin typeface="Cambria Math" panose="02040503050406030204" pitchFamily="18" charset="0"/>
                          </a:rPr>
                          <m:t>𝐼</m:t>
                        </m:r>
                        <m:r>
                          <a:rPr lang="en-US" altLang="en-US" sz="1800" i="1" smtClean="0">
                            <a:solidFill>
                              <a:srgbClr val="000000"/>
                            </a:solidFill>
                            <a:latin typeface="Cambria Math" panose="02040503050406030204" pitchFamily="18" charset="0"/>
                          </a:rPr>
                          <m:t>=</m:t>
                        </m:r>
                        <m:r>
                          <a:rPr lang="en-US" altLang="en-US" sz="1800" i="1">
                            <a:solidFill>
                              <a:srgbClr val="000000"/>
                            </a:solidFill>
                            <a:latin typeface="Cambria Math" panose="02040503050406030204" pitchFamily="18" charset="0"/>
                          </a:rPr>
                          <m:t>𝐼</m:t>
                        </m:r>
                      </m:e>
                      <m:sub>
                        <m:r>
                          <a:rPr lang="en-US" altLang="en-US" sz="1800" i="1">
                            <a:solidFill>
                              <a:srgbClr val="000000"/>
                            </a:solidFill>
                            <a:latin typeface="Cambria Math" panose="02040503050406030204" pitchFamily="18" charset="0"/>
                          </a:rPr>
                          <m:t>𝐴</m:t>
                        </m:r>
                      </m:sub>
                    </m:sSub>
                    <m:r>
                      <a:rPr lang="en-US" altLang="en-US" sz="1800" i="1" smtClean="0">
                        <a:solidFill>
                          <a:srgbClr val="000000"/>
                        </a:solidFill>
                        <a:latin typeface="Cambria Math" panose="02040503050406030204" pitchFamily="18" charset="0"/>
                      </a:rPr>
                      <m:t>+3</m:t>
                    </m:r>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𝐼</m:t>
                        </m:r>
                      </m:e>
                      <m:sub>
                        <m:r>
                          <a:rPr lang="en-US" altLang="en-US" sz="1800" i="1">
                            <a:solidFill>
                              <a:srgbClr val="000000"/>
                            </a:solidFill>
                            <a:latin typeface="Cambria Math" panose="02040503050406030204" pitchFamily="18" charset="0"/>
                          </a:rPr>
                          <m:t>𝐴</m:t>
                        </m:r>
                      </m:sub>
                    </m:sSub>
                    <m:r>
                      <a:rPr lang="en-US" altLang="en-US" sz="1800" i="1" smtClean="0">
                        <a:solidFill>
                          <a:srgbClr val="000000"/>
                        </a:solidFill>
                        <a:latin typeface="Cambria Math" panose="02040503050406030204" pitchFamily="18" charset="0"/>
                      </a:rPr>
                      <m:t>=4</m:t>
                    </m:r>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𝐼</m:t>
                        </m:r>
                      </m:e>
                      <m:sub>
                        <m:r>
                          <a:rPr lang="en-US" altLang="en-US" sz="1800" i="1">
                            <a:solidFill>
                              <a:srgbClr val="000000"/>
                            </a:solidFill>
                            <a:latin typeface="Cambria Math" panose="02040503050406030204" pitchFamily="18" charset="0"/>
                          </a:rPr>
                          <m:t>𝐴</m:t>
                        </m:r>
                      </m:sub>
                    </m:sSub>
                  </m:oMath>
                </a14:m>
                <a:r>
                  <a:rPr lang="en-US" altLang="en-US" sz="1800" dirty="0">
                    <a:solidFill>
                      <a:srgbClr val="000000"/>
                    </a:solidFill>
                  </a:rPr>
                  <a:t> (after coupling together)</a:t>
                </a:r>
              </a:p>
              <a:p>
                <a:pPr eaLnBrk="1" hangingPunct="1"/>
                <a:endParaRPr lang="en-US" altLang="en-US" sz="1800" dirty="0">
                  <a:solidFill>
                    <a:srgbClr val="000000"/>
                  </a:solidFill>
                </a:endParaRPr>
              </a:p>
              <a:p>
                <a:pPr eaLnBrk="1" hangingPunct="1"/>
                <a:r>
                  <a:rPr lang="en-US" altLang="en-US" sz="1800" dirty="0">
                    <a:solidFill>
                      <a:srgbClr val="000000"/>
                    </a:solidFill>
                  </a:rPr>
                  <a:t>Conservation of angular momentum;</a:t>
                </a:r>
              </a:p>
              <a:p>
                <a:pPr eaLnBrk="1" hangingPunct="1"/>
                <a14:m>
                  <m:oMathPara xmlns:m="http://schemas.openxmlformats.org/officeDocument/2006/math">
                    <m:oMathParaPr>
                      <m:jc m:val="centerGroup"/>
                    </m:oMathParaPr>
                    <m:oMath xmlns:m="http://schemas.openxmlformats.org/officeDocument/2006/math">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𝐿</m:t>
                          </m:r>
                        </m:e>
                        <m:sub>
                          <m:r>
                            <a:rPr lang="en-US" altLang="en-US" sz="1800" i="1">
                              <a:solidFill>
                                <a:srgbClr val="000000"/>
                              </a:solidFill>
                              <a:latin typeface="Cambria Math" panose="02040503050406030204" pitchFamily="18" charset="0"/>
                            </a:rPr>
                            <m:t>𝑖</m:t>
                          </m:r>
                        </m:sub>
                      </m:sSub>
                      <m:r>
                        <a:rPr lang="en-US" altLang="en-US" sz="1800" i="1">
                          <a:solidFill>
                            <a:srgbClr val="000000"/>
                          </a:solidFill>
                          <a:latin typeface="Cambria Math" panose="02040503050406030204" pitchFamily="18" charset="0"/>
                        </a:rPr>
                        <m:t>=</m:t>
                      </m:r>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𝑤</m:t>
                          </m:r>
                        </m:e>
                        <m:sub>
                          <m:r>
                            <a:rPr lang="en-US" altLang="en-US" sz="1800" i="1">
                              <a:solidFill>
                                <a:srgbClr val="000000"/>
                              </a:solidFill>
                              <a:latin typeface="Cambria Math" panose="02040503050406030204" pitchFamily="18" charset="0"/>
                            </a:rPr>
                            <m:t>𝑜</m:t>
                          </m:r>
                        </m:sub>
                      </m:sSub>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𝐼</m:t>
                          </m:r>
                        </m:e>
                        <m:sub>
                          <m:r>
                            <a:rPr lang="en-US" altLang="en-US" sz="1800" i="1">
                              <a:solidFill>
                                <a:srgbClr val="000000"/>
                              </a:solidFill>
                              <a:latin typeface="Cambria Math" panose="02040503050406030204" pitchFamily="18" charset="0"/>
                            </a:rPr>
                            <m:t>𝐴</m:t>
                          </m:r>
                        </m:sub>
                      </m:sSub>
                      <m:r>
                        <a:rPr lang="en-US" altLang="en-US" sz="1800" i="1" smtClean="0">
                          <a:solidFill>
                            <a:srgbClr val="000000"/>
                          </a:solidFill>
                          <a:latin typeface="Cambria Math" panose="02040503050406030204" pitchFamily="18" charset="0"/>
                        </a:rPr>
                        <m:t>=</m:t>
                      </m:r>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𝐿</m:t>
                          </m:r>
                        </m:e>
                        <m:sub>
                          <m:r>
                            <a:rPr lang="en-US" altLang="en-US" sz="1800" i="1" smtClean="0">
                              <a:solidFill>
                                <a:srgbClr val="000000"/>
                              </a:solidFill>
                              <a:latin typeface="Cambria Math" panose="02040503050406030204" pitchFamily="18" charset="0"/>
                            </a:rPr>
                            <m:t>𝑓</m:t>
                          </m:r>
                        </m:sub>
                      </m:sSub>
                      <m:r>
                        <a:rPr lang="en-US" altLang="en-US" sz="1800" i="1">
                          <a:solidFill>
                            <a:srgbClr val="000000"/>
                          </a:solidFill>
                          <a:latin typeface="Cambria Math" panose="02040503050406030204" pitchFamily="18" charset="0"/>
                        </a:rPr>
                        <m:t>=</m:t>
                      </m:r>
                      <m:r>
                        <a:rPr lang="en-US" altLang="en-US" sz="1800" i="1" smtClean="0">
                          <a:solidFill>
                            <a:srgbClr val="000000"/>
                          </a:solidFill>
                          <a:latin typeface="Cambria Math" panose="02040503050406030204" pitchFamily="18" charset="0"/>
                        </a:rPr>
                        <m:t>𝑊𝐼</m:t>
                      </m:r>
                      <m:r>
                        <a:rPr lang="en-US" altLang="en-US" sz="1800" i="1">
                          <a:solidFill>
                            <a:srgbClr val="000000"/>
                          </a:solidFill>
                          <a:latin typeface="Cambria Math" panose="02040503050406030204" pitchFamily="18" charset="0"/>
                        </a:rPr>
                        <m:t>=</m:t>
                      </m:r>
                      <m:r>
                        <a:rPr lang="en-US" altLang="en-US" sz="1800" i="1" smtClean="0">
                          <a:solidFill>
                            <a:srgbClr val="000000"/>
                          </a:solidFill>
                          <a:latin typeface="Cambria Math" panose="02040503050406030204" pitchFamily="18" charset="0"/>
                        </a:rPr>
                        <m:t>𝑊</m:t>
                      </m:r>
                      <m:r>
                        <a:rPr lang="en-US" altLang="en-US" sz="1800" i="1" smtClean="0">
                          <a:solidFill>
                            <a:srgbClr val="000000"/>
                          </a:solidFill>
                          <a:latin typeface="Cambria Math" panose="02040503050406030204" pitchFamily="18" charset="0"/>
                        </a:rPr>
                        <m:t>4</m:t>
                      </m:r>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𝐼</m:t>
                          </m:r>
                        </m:e>
                        <m:sub>
                          <m:r>
                            <a:rPr lang="en-US" altLang="en-US" sz="1800" i="1">
                              <a:solidFill>
                                <a:srgbClr val="000000"/>
                              </a:solidFill>
                              <a:latin typeface="Cambria Math" panose="02040503050406030204" pitchFamily="18" charset="0"/>
                            </a:rPr>
                            <m:t>𝐴</m:t>
                          </m:r>
                        </m:sub>
                      </m:sSub>
                      <m:r>
                        <a:rPr lang="en-US" altLang="en-US" sz="1800" i="1" smtClean="0">
                          <a:solidFill>
                            <a:srgbClr val="000000"/>
                          </a:solidFill>
                          <a:latin typeface="Cambria Math" panose="02040503050406030204" pitchFamily="18" charset="0"/>
                        </a:rPr>
                        <m:t> →</m:t>
                      </m:r>
                      <m:r>
                        <a:rPr lang="en-US" altLang="en-US" sz="1800" i="1" smtClean="0">
                          <a:solidFill>
                            <a:srgbClr val="000000"/>
                          </a:solidFill>
                          <a:latin typeface="Cambria Math" panose="02040503050406030204" pitchFamily="18" charset="0"/>
                        </a:rPr>
                        <m:t>𝑊</m:t>
                      </m:r>
                      <m:r>
                        <a:rPr lang="en-US" altLang="en-US" sz="1800" i="1" smtClean="0">
                          <a:solidFill>
                            <a:srgbClr val="000000"/>
                          </a:solidFill>
                          <a:latin typeface="Cambria Math" panose="02040503050406030204" pitchFamily="18" charset="0"/>
                        </a:rPr>
                        <m:t>=</m:t>
                      </m:r>
                      <m:f>
                        <m:fPr>
                          <m:ctrlPr>
                            <a:rPr lang="en-US" altLang="en-US" sz="1800" i="1" smtClean="0">
                              <a:solidFill>
                                <a:srgbClr val="000000"/>
                              </a:solidFill>
                              <a:latin typeface="Cambria Math" panose="02040503050406030204" pitchFamily="18" charset="0"/>
                            </a:rPr>
                          </m:ctrlPr>
                        </m:fPr>
                        <m:num>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𝑤</m:t>
                              </m:r>
                            </m:e>
                            <m:sub>
                              <m:r>
                                <a:rPr lang="en-US" altLang="en-US" sz="1800" i="1">
                                  <a:solidFill>
                                    <a:srgbClr val="000000"/>
                                  </a:solidFill>
                                  <a:latin typeface="Cambria Math" panose="02040503050406030204" pitchFamily="18" charset="0"/>
                                </a:rPr>
                                <m:t>𝑜</m:t>
                              </m:r>
                            </m:sub>
                          </m:sSub>
                        </m:num>
                        <m:den>
                          <m:r>
                            <a:rPr lang="en-US" altLang="en-US" sz="1800" i="1" smtClean="0">
                              <a:solidFill>
                                <a:srgbClr val="000000"/>
                              </a:solidFill>
                              <a:latin typeface="Cambria Math" panose="02040503050406030204" pitchFamily="18" charset="0"/>
                            </a:rPr>
                            <m:t>4</m:t>
                          </m:r>
                        </m:den>
                      </m:f>
                    </m:oMath>
                  </m:oMathPara>
                </a14:m>
                <a:endParaRPr lang="en-US" altLang="en-US" sz="1800" dirty="0">
                  <a:solidFill>
                    <a:srgbClr val="000000"/>
                  </a:solidFill>
                </a:endParaRPr>
              </a:p>
              <a:p>
                <a:pPr eaLnBrk="1" hangingPunct="1"/>
                <a:r>
                  <a:rPr lang="en-US" altLang="en-US" sz="1800" dirty="0">
                    <a:solidFill>
                      <a:srgbClr val="000000"/>
                    </a:solidFill>
                  </a:rPr>
                  <a:t>Final Kinetic energy;</a:t>
                </a:r>
              </a:p>
              <a:p>
                <a:pPr eaLnBrk="1" hangingPunct="1"/>
                <a14:m>
                  <m:oMathPara xmlns:m="http://schemas.openxmlformats.org/officeDocument/2006/math">
                    <m:oMathParaPr>
                      <m:jc m:val="centerGroup"/>
                    </m:oMathParaPr>
                    <m:oMath xmlns:m="http://schemas.openxmlformats.org/officeDocument/2006/math">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𝐾</m:t>
                          </m:r>
                        </m:e>
                        <m:sub>
                          <m:r>
                            <a:rPr lang="en-US" altLang="en-US" sz="1800" i="1" smtClean="0">
                              <a:solidFill>
                                <a:srgbClr val="000000"/>
                              </a:solidFill>
                              <a:latin typeface="Cambria Math" panose="02040503050406030204" pitchFamily="18" charset="0"/>
                            </a:rPr>
                            <m:t>𝑓</m:t>
                          </m:r>
                        </m:sub>
                      </m:sSub>
                      <m:r>
                        <a:rPr lang="en-US" altLang="en-US" sz="1800" i="1">
                          <a:solidFill>
                            <a:srgbClr val="000000"/>
                          </a:solidFill>
                          <a:latin typeface="Cambria Math" panose="02040503050406030204" pitchFamily="18" charset="0"/>
                        </a:rPr>
                        <m:t>=</m:t>
                      </m:r>
                      <m:f>
                        <m:fPr>
                          <m:ctrlPr>
                            <a:rPr lang="en-US" altLang="en-US" sz="1800" i="1">
                              <a:solidFill>
                                <a:srgbClr val="000000"/>
                              </a:solidFill>
                              <a:latin typeface="Cambria Math" panose="02040503050406030204" pitchFamily="18" charset="0"/>
                            </a:rPr>
                          </m:ctrlPr>
                        </m:fPr>
                        <m:num>
                          <m:r>
                            <a:rPr lang="en-US" altLang="en-US" sz="1800" i="1">
                              <a:solidFill>
                                <a:srgbClr val="000000"/>
                              </a:solidFill>
                              <a:latin typeface="Cambria Math" panose="02040503050406030204" pitchFamily="18" charset="0"/>
                            </a:rPr>
                            <m:t>1</m:t>
                          </m:r>
                        </m:num>
                        <m:den>
                          <m:r>
                            <a:rPr lang="en-US" altLang="en-US" sz="1800" i="1">
                              <a:solidFill>
                                <a:srgbClr val="000000"/>
                              </a:solidFill>
                              <a:latin typeface="Cambria Math" panose="02040503050406030204" pitchFamily="18" charset="0"/>
                            </a:rPr>
                            <m:t>2</m:t>
                          </m:r>
                        </m:den>
                      </m:f>
                      <m:r>
                        <a:rPr lang="en-US" altLang="en-US" sz="1800" i="1" smtClean="0">
                          <a:solidFill>
                            <a:srgbClr val="000000"/>
                          </a:solidFill>
                          <a:latin typeface="Cambria Math" panose="02040503050406030204" pitchFamily="18" charset="0"/>
                        </a:rPr>
                        <m:t>𝐼</m:t>
                      </m:r>
                      <m:sSup>
                        <m:sSupPr>
                          <m:ctrlPr>
                            <a:rPr lang="en-US" altLang="en-US" sz="1800" i="1" smtClean="0">
                              <a:solidFill>
                                <a:srgbClr val="000000"/>
                              </a:solidFill>
                              <a:latin typeface="Cambria Math" panose="02040503050406030204" pitchFamily="18" charset="0"/>
                            </a:rPr>
                          </m:ctrlPr>
                        </m:sSupPr>
                        <m:e>
                          <m:r>
                            <a:rPr lang="en-US" altLang="en-US" sz="1800" i="1" smtClean="0">
                              <a:solidFill>
                                <a:srgbClr val="000000"/>
                              </a:solidFill>
                              <a:latin typeface="Cambria Math" panose="02040503050406030204" pitchFamily="18" charset="0"/>
                            </a:rPr>
                            <m:t>𝑊</m:t>
                          </m:r>
                        </m:e>
                        <m:sup>
                          <m:r>
                            <a:rPr lang="en-US" altLang="en-US" sz="1800" i="1" smtClean="0">
                              <a:solidFill>
                                <a:srgbClr val="000000"/>
                              </a:solidFill>
                              <a:latin typeface="Cambria Math" panose="02040503050406030204" pitchFamily="18" charset="0"/>
                            </a:rPr>
                            <m:t>2</m:t>
                          </m:r>
                        </m:sup>
                      </m:sSup>
                      <m:r>
                        <a:rPr lang="en-US" altLang="en-US" sz="1800" i="1">
                          <a:solidFill>
                            <a:srgbClr val="000000"/>
                          </a:solidFill>
                          <a:latin typeface="Cambria Math" panose="02040503050406030204" pitchFamily="18" charset="0"/>
                        </a:rPr>
                        <m:t>=</m:t>
                      </m:r>
                      <m:f>
                        <m:fPr>
                          <m:ctrlPr>
                            <a:rPr lang="en-US" altLang="en-US" sz="1800" i="1">
                              <a:solidFill>
                                <a:srgbClr val="000000"/>
                              </a:solidFill>
                              <a:latin typeface="Cambria Math" panose="02040503050406030204" pitchFamily="18" charset="0"/>
                            </a:rPr>
                          </m:ctrlPr>
                        </m:fPr>
                        <m:num>
                          <m:r>
                            <a:rPr lang="en-US" altLang="en-US" sz="1800" i="1" smtClean="0">
                              <a:solidFill>
                                <a:srgbClr val="000000"/>
                              </a:solidFill>
                              <a:latin typeface="Cambria Math" panose="02040503050406030204" pitchFamily="18" charset="0"/>
                            </a:rPr>
                            <m:t>4</m:t>
                          </m:r>
                        </m:num>
                        <m:den>
                          <m:r>
                            <a:rPr lang="en-US" altLang="en-US" sz="1800" i="1">
                              <a:solidFill>
                                <a:srgbClr val="000000"/>
                              </a:solidFill>
                              <a:latin typeface="Cambria Math" panose="02040503050406030204" pitchFamily="18" charset="0"/>
                            </a:rPr>
                            <m:t>2</m:t>
                          </m:r>
                        </m:den>
                      </m:f>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𝐼</m:t>
                          </m:r>
                        </m:e>
                        <m:sub>
                          <m:r>
                            <a:rPr lang="en-US" altLang="en-US" sz="1800" i="1">
                              <a:solidFill>
                                <a:srgbClr val="000000"/>
                              </a:solidFill>
                              <a:latin typeface="Cambria Math" panose="02040503050406030204" pitchFamily="18" charset="0"/>
                            </a:rPr>
                            <m:t>𝐴</m:t>
                          </m:r>
                        </m:sub>
                      </m:sSub>
                      <m:f>
                        <m:fPr>
                          <m:ctrlPr>
                            <a:rPr lang="en-US" altLang="en-US" sz="1800" i="1" smtClean="0">
                              <a:solidFill>
                                <a:srgbClr val="000000"/>
                              </a:solidFill>
                              <a:latin typeface="Cambria Math" panose="02040503050406030204" pitchFamily="18" charset="0"/>
                            </a:rPr>
                          </m:ctrlPr>
                        </m:fPr>
                        <m:num>
                          <m:sSubSup>
                            <m:sSubSupPr>
                              <m:ctrlPr>
                                <a:rPr lang="en-US" altLang="en-US" sz="1800" i="1">
                                  <a:solidFill>
                                    <a:srgbClr val="000000"/>
                                  </a:solidFill>
                                  <a:latin typeface="Cambria Math" panose="02040503050406030204" pitchFamily="18" charset="0"/>
                                </a:rPr>
                              </m:ctrlPr>
                            </m:sSubSupPr>
                            <m:e>
                              <m:r>
                                <a:rPr lang="en-US" altLang="en-US" sz="1800" i="1">
                                  <a:solidFill>
                                    <a:srgbClr val="000000"/>
                                  </a:solidFill>
                                  <a:latin typeface="Cambria Math" panose="02040503050406030204" pitchFamily="18" charset="0"/>
                                </a:rPr>
                                <m:t>𝑤</m:t>
                              </m:r>
                            </m:e>
                            <m:sub>
                              <m:r>
                                <a:rPr lang="en-US" altLang="en-US" sz="1800" i="1">
                                  <a:solidFill>
                                    <a:srgbClr val="000000"/>
                                  </a:solidFill>
                                  <a:latin typeface="Cambria Math" panose="02040503050406030204" pitchFamily="18" charset="0"/>
                                </a:rPr>
                                <m:t>𝑜</m:t>
                              </m:r>
                            </m:sub>
                            <m:sup>
                              <m:r>
                                <a:rPr lang="en-US" altLang="en-US" sz="1800" i="1">
                                  <a:solidFill>
                                    <a:srgbClr val="000000"/>
                                  </a:solidFill>
                                  <a:latin typeface="Cambria Math" panose="02040503050406030204" pitchFamily="18" charset="0"/>
                                </a:rPr>
                                <m:t>2</m:t>
                              </m:r>
                            </m:sup>
                          </m:sSubSup>
                        </m:num>
                        <m:den>
                          <m:sSup>
                            <m:sSupPr>
                              <m:ctrlPr>
                                <a:rPr lang="en-US" altLang="en-US" sz="1800" i="1" smtClean="0">
                                  <a:solidFill>
                                    <a:srgbClr val="000000"/>
                                  </a:solidFill>
                                  <a:latin typeface="Cambria Math" panose="02040503050406030204" pitchFamily="18" charset="0"/>
                                </a:rPr>
                              </m:ctrlPr>
                            </m:sSupPr>
                            <m:e>
                              <m:r>
                                <a:rPr lang="en-US" altLang="en-US" sz="1800" i="1" smtClean="0">
                                  <a:solidFill>
                                    <a:srgbClr val="000000"/>
                                  </a:solidFill>
                                  <a:latin typeface="Cambria Math" panose="02040503050406030204" pitchFamily="18" charset="0"/>
                                </a:rPr>
                                <m:t>4</m:t>
                              </m:r>
                            </m:e>
                            <m:sup>
                              <m:r>
                                <a:rPr lang="en-US" altLang="en-US" sz="1800" i="1" smtClean="0">
                                  <a:solidFill>
                                    <a:srgbClr val="000000"/>
                                  </a:solidFill>
                                  <a:latin typeface="Cambria Math" panose="02040503050406030204" pitchFamily="18" charset="0"/>
                                </a:rPr>
                                <m:t>2</m:t>
                              </m:r>
                            </m:sup>
                          </m:sSup>
                        </m:den>
                      </m:f>
                      <m:r>
                        <a:rPr lang="en-US" altLang="en-US" sz="1800" i="1" smtClean="0">
                          <a:solidFill>
                            <a:srgbClr val="000000"/>
                          </a:solidFill>
                          <a:latin typeface="Cambria Math" panose="02040503050406030204" pitchFamily="18" charset="0"/>
                        </a:rPr>
                        <m:t>=</m:t>
                      </m:r>
                      <m:f>
                        <m:fPr>
                          <m:ctrlPr>
                            <a:rPr lang="en-US" altLang="en-US" sz="1800" i="1" smtClean="0">
                              <a:solidFill>
                                <a:srgbClr val="000000"/>
                              </a:solidFill>
                              <a:latin typeface="Cambria Math" panose="02040503050406030204" pitchFamily="18" charset="0"/>
                            </a:rPr>
                          </m:ctrlPr>
                        </m:fPr>
                        <m:num>
                          <m:r>
                            <a:rPr lang="en-US" altLang="en-US" sz="1800" i="1" smtClean="0">
                              <a:solidFill>
                                <a:srgbClr val="000000"/>
                              </a:solidFill>
                              <a:latin typeface="Cambria Math" panose="02040503050406030204" pitchFamily="18" charset="0"/>
                            </a:rPr>
                            <m:t>1</m:t>
                          </m:r>
                        </m:num>
                        <m:den>
                          <m:r>
                            <a:rPr lang="en-US" altLang="en-US" sz="1800" i="1" smtClean="0">
                              <a:solidFill>
                                <a:srgbClr val="000000"/>
                              </a:solidFill>
                              <a:latin typeface="Cambria Math" panose="02040503050406030204" pitchFamily="18" charset="0"/>
                            </a:rPr>
                            <m:t>4</m:t>
                          </m:r>
                        </m:den>
                      </m:f>
                      <m:sSub>
                        <m:sSubPr>
                          <m:ctrlPr>
                            <a:rPr lang="en-US" altLang="en-US" sz="1800" i="1" smtClean="0">
                              <a:solidFill>
                                <a:srgbClr val="000000"/>
                              </a:solidFill>
                              <a:latin typeface="Cambria Math" panose="02040503050406030204" pitchFamily="18" charset="0"/>
                            </a:rPr>
                          </m:ctrlPr>
                        </m:sSubPr>
                        <m:e>
                          <m:r>
                            <a:rPr lang="en-US" altLang="en-US" sz="1800" i="1" smtClean="0">
                              <a:solidFill>
                                <a:srgbClr val="000000"/>
                              </a:solidFill>
                              <a:latin typeface="Cambria Math" panose="02040503050406030204" pitchFamily="18" charset="0"/>
                            </a:rPr>
                            <m:t>𝐾</m:t>
                          </m:r>
                        </m:e>
                        <m:sub>
                          <m:r>
                            <a:rPr lang="en-US" altLang="en-US" sz="1800" i="1" smtClean="0">
                              <a:solidFill>
                                <a:srgbClr val="000000"/>
                              </a:solidFill>
                              <a:latin typeface="Cambria Math" panose="02040503050406030204" pitchFamily="18" charset="0"/>
                            </a:rPr>
                            <m:t>𝑖</m:t>
                          </m:r>
                        </m:sub>
                      </m:sSub>
                    </m:oMath>
                  </m:oMathPara>
                </a14:m>
                <a:endParaRPr lang="en-US" altLang="en-US" sz="1800" dirty="0">
                  <a:solidFill>
                    <a:srgbClr val="000000"/>
                  </a:solidFill>
                </a:endParaRPr>
              </a:p>
              <a:p>
                <a:pPr eaLnBrk="1" hangingPunct="1"/>
                <a:r>
                  <a:rPr lang="en-US" altLang="en-US" sz="1800" dirty="0">
                    <a:solidFill>
                      <a:srgbClr val="000000"/>
                    </a:solidFill>
                    <a:ea typeface="Cambria Math" panose="02040503050406030204" pitchFamily="18" charset="0"/>
                  </a:rPr>
                  <a:t>	</a:t>
                </a:r>
                <a14:m>
                  <m:oMath xmlns:m="http://schemas.openxmlformats.org/officeDocument/2006/math">
                    <m:r>
                      <a:rPr lang="en-US" altLang="en-US" sz="1800" i="1" smtClean="0">
                        <a:solidFill>
                          <a:srgbClr val="000000"/>
                        </a:solidFill>
                        <a:latin typeface="Cambria Math" panose="02040503050406030204" pitchFamily="18" charset="0"/>
                        <a:ea typeface="Cambria Math" panose="02040503050406030204" pitchFamily="18" charset="0"/>
                      </a:rPr>
                      <m:t>∴∆</m:t>
                    </m:r>
                    <m:r>
                      <a:rPr lang="en-US" altLang="en-US" sz="1800" i="1" smtClean="0">
                        <a:solidFill>
                          <a:srgbClr val="000000"/>
                        </a:solidFill>
                        <a:latin typeface="Cambria Math" panose="02040503050406030204" pitchFamily="18" charset="0"/>
                        <a:ea typeface="Cambria Math" panose="02040503050406030204" pitchFamily="18" charset="0"/>
                      </a:rPr>
                      <m:t>𝐾</m:t>
                    </m:r>
                    <m:r>
                      <a:rPr lang="en-US" altLang="en-US" sz="1800" i="1" smtClean="0">
                        <a:solidFill>
                          <a:srgbClr val="000000"/>
                        </a:solidFill>
                        <a:latin typeface="Cambria Math" panose="02040503050406030204" pitchFamily="18" charset="0"/>
                        <a:ea typeface="Cambria Math" panose="02040503050406030204" pitchFamily="18" charset="0"/>
                      </a:rPr>
                      <m:t>=</m:t>
                    </m:r>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𝐾</m:t>
                        </m:r>
                      </m:e>
                      <m:sub>
                        <m:r>
                          <a:rPr lang="en-US" altLang="en-US" sz="1800" i="1" smtClean="0">
                            <a:solidFill>
                              <a:srgbClr val="000000"/>
                            </a:solidFill>
                            <a:latin typeface="Cambria Math" panose="02040503050406030204" pitchFamily="18" charset="0"/>
                          </a:rPr>
                          <m:t>𝑓</m:t>
                        </m:r>
                      </m:sub>
                    </m:sSub>
                    <m:r>
                      <a:rPr lang="en-US" altLang="en-US" sz="1800" i="1" smtClean="0">
                        <a:solidFill>
                          <a:srgbClr val="000000"/>
                        </a:solidFill>
                        <a:latin typeface="Cambria Math" panose="02040503050406030204" pitchFamily="18" charset="0"/>
                      </a:rPr>
                      <m:t>−</m:t>
                    </m:r>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𝐾</m:t>
                        </m:r>
                      </m:e>
                      <m:sub>
                        <m:r>
                          <a:rPr lang="en-US" altLang="en-US" sz="1800" i="1">
                            <a:solidFill>
                              <a:srgbClr val="000000"/>
                            </a:solidFill>
                            <a:latin typeface="Cambria Math" panose="02040503050406030204" pitchFamily="18" charset="0"/>
                          </a:rPr>
                          <m:t>𝑖</m:t>
                        </m:r>
                      </m:sub>
                    </m:sSub>
                    <m:r>
                      <a:rPr lang="en-US" altLang="en-US" sz="1800" i="1">
                        <a:solidFill>
                          <a:srgbClr val="000000"/>
                        </a:solidFill>
                        <a:latin typeface="Cambria Math" panose="02040503050406030204" pitchFamily="18" charset="0"/>
                      </a:rPr>
                      <m:t>=</m:t>
                    </m:r>
                    <m:r>
                      <a:rPr lang="en-US" altLang="en-US" sz="1800" i="1" smtClean="0">
                        <a:solidFill>
                          <a:srgbClr val="000000"/>
                        </a:solidFill>
                        <a:latin typeface="Cambria Math" panose="02040503050406030204" pitchFamily="18" charset="0"/>
                      </a:rPr>
                      <m:t>−</m:t>
                    </m:r>
                    <m:f>
                      <m:fPr>
                        <m:ctrlPr>
                          <a:rPr lang="en-US" altLang="en-US" sz="1800" i="1">
                            <a:solidFill>
                              <a:srgbClr val="000000"/>
                            </a:solidFill>
                            <a:latin typeface="Cambria Math" panose="02040503050406030204" pitchFamily="18" charset="0"/>
                          </a:rPr>
                        </m:ctrlPr>
                      </m:fPr>
                      <m:num>
                        <m:r>
                          <a:rPr lang="en-US" altLang="en-US" sz="1800" i="1" smtClean="0">
                            <a:solidFill>
                              <a:srgbClr val="000000"/>
                            </a:solidFill>
                            <a:latin typeface="Cambria Math" panose="02040503050406030204" pitchFamily="18" charset="0"/>
                          </a:rPr>
                          <m:t>3</m:t>
                        </m:r>
                      </m:num>
                      <m:den>
                        <m:r>
                          <a:rPr lang="en-US" altLang="en-US" sz="1800" i="1" smtClean="0">
                            <a:solidFill>
                              <a:srgbClr val="000000"/>
                            </a:solidFill>
                            <a:latin typeface="Cambria Math" panose="02040503050406030204" pitchFamily="18" charset="0"/>
                          </a:rPr>
                          <m:t>4</m:t>
                        </m:r>
                      </m:den>
                    </m:f>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𝐾</m:t>
                        </m:r>
                      </m:e>
                      <m:sub>
                        <m:r>
                          <a:rPr lang="en-US" altLang="en-US" sz="1800" i="1">
                            <a:solidFill>
                              <a:srgbClr val="000000"/>
                            </a:solidFill>
                            <a:latin typeface="Cambria Math" panose="02040503050406030204" pitchFamily="18" charset="0"/>
                          </a:rPr>
                          <m:t>𝑖</m:t>
                        </m:r>
                      </m:sub>
                    </m:sSub>
                    <m:r>
                      <a:rPr lang="en-US" altLang="en-US" sz="1800" i="1" smtClean="0">
                        <a:solidFill>
                          <a:srgbClr val="000000"/>
                        </a:solidFill>
                        <a:latin typeface="Cambria Math" panose="02040503050406030204" pitchFamily="18" charset="0"/>
                      </a:rPr>
                      <m:t>=−2400 </m:t>
                    </m:r>
                    <m:r>
                      <a:rPr lang="en-US" altLang="en-US" sz="1800" i="1" smtClean="0">
                        <a:solidFill>
                          <a:srgbClr val="000000"/>
                        </a:solidFill>
                        <a:latin typeface="Cambria Math" panose="02040503050406030204" pitchFamily="18" charset="0"/>
                      </a:rPr>
                      <m:t>𝐽</m:t>
                    </m:r>
                  </m:oMath>
                </a14:m>
                <a:r>
                  <a:rPr lang="en-US" altLang="en-US" sz="1800" dirty="0">
                    <a:solidFill>
                      <a:srgbClr val="000000"/>
                    </a:solidFill>
                  </a:rPr>
                  <a:t> (thermal energy developed during coupling)</a:t>
                </a:r>
              </a:p>
              <a:p>
                <a:pPr eaLnBrk="1" hangingPunct="1"/>
                <a:endParaRPr lang="en-US" altLang="en-US" sz="1800" dirty="0">
                  <a:solidFill>
                    <a:srgbClr val="000000"/>
                  </a:solidFill>
                </a:endParaRPr>
              </a:p>
              <a:p>
                <a:pPr eaLnBrk="1" hangingPunct="1"/>
                <a:r>
                  <a:rPr lang="en-US" altLang="en-US" sz="1800" dirty="0">
                    <a:solidFill>
                      <a:srgbClr val="000000"/>
                    </a:solidFill>
                  </a:rPr>
                  <a:t>So, original energy;</a:t>
                </a:r>
              </a:p>
              <a:p>
                <a:pPr eaLnBrk="1" hangingPunct="1"/>
                <a14:m>
                  <m:oMathPara xmlns:m="http://schemas.openxmlformats.org/officeDocument/2006/math">
                    <m:oMathParaPr>
                      <m:jc m:val="centerGroup"/>
                    </m:oMathParaPr>
                    <m:oMath xmlns:m="http://schemas.openxmlformats.org/officeDocument/2006/math">
                      <m:sSub>
                        <m:sSubPr>
                          <m:ctrlPr>
                            <a:rPr lang="en-US" altLang="en-US" sz="1800" i="1">
                              <a:solidFill>
                                <a:srgbClr val="000000"/>
                              </a:solidFill>
                              <a:latin typeface="Cambria Math" panose="02040503050406030204" pitchFamily="18" charset="0"/>
                            </a:rPr>
                          </m:ctrlPr>
                        </m:sSubPr>
                        <m:e>
                          <m:r>
                            <a:rPr lang="en-US" altLang="en-US" sz="1800" i="1">
                              <a:solidFill>
                                <a:srgbClr val="000000"/>
                              </a:solidFill>
                              <a:latin typeface="Cambria Math" panose="02040503050406030204" pitchFamily="18" charset="0"/>
                            </a:rPr>
                            <m:t>𝐾</m:t>
                          </m:r>
                        </m:e>
                        <m:sub>
                          <m:r>
                            <a:rPr lang="en-US" altLang="en-US" sz="1800" i="1">
                              <a:solidFill>
                                <a:srgbClr val="000000"/>
                              </a:solidFill>
                              <a:latin typeface="Cambria Math" panose="02040503050406030204" pitchFamily="18" charset="0"/>
                            </a:rPr>
                            <m:t>𝑖</m:t>
                          </m:r>
                        </m:sub>
                      </m:sSub>
                      <m:r>
                        <a:rPr lang="en-US" altLang="en-US" sz="1800" i="1">
                          <a:solidFill>
                            <a:srgbClr val="000000"/>
                          </a:solidFill>
                          <a:latin typeface="Cambria Math" panose="02040503050406030204" pitchFamily="18" charset="0"/>
                        </a:rPr>
                        <m:t>=−</m:t>
                      </m:r>
                      <m:f>
                        <m:fPr>
                          <m:ctrlPr>
                            <a:rPr lang="en-US" altLang="en-US" sz="1800" i="1">
                              <a:solidFill>
                                <a:srgbClr val="000000"/>
                              </a:solidFill>
                              <a:latin typeface="Cambria Math" panose="02040503050406030204" pitchFamily="18" charset="0"/>
                            </a:rPr>
                          </m:ctrlPr>
                        </m:fPr>
                        <m:num>
                          <m:r>
                            <a:rPr lang="en-US" altLang="en-US" sz="1800" i="1">
                              <a:solidFill>
                                <a:srgbClr val="000000"/>
                              </a:solidFill>
                              <a:latin typeface="Cambria Math" panose="02040503050406030204" pitchFamily="18" charset="0"/>
                            </a:rPr>
                            <m:t>3</m:t>
                          </m:r>
                        </m:num>
                        <m:den>
                          <m:r>
                            <a:rPr lang="en-US" altLang="en-US" sz="1800" i="1">
                              <a:solidFill>
                                <a:srgbClr val="000000"/>
                              </a:solidFill>
                              <a:latin typeface="Cambria Math" panose="02040503050406030204" pitchFamily="18" charset="0"/>
                            </a:rPr>
                            <m:t>4</m:t>
                          </m:r>
                        </m:den>
                      </m:f>
                      <m:d>
                        <m:dPr>
                          <m:ctrlPr>
                            <a:rPr lang="en-US" altLang="en-US" sz="1800" i="1" smtClean="0">
                              <a:solidFill>
                                <a:srgbClr val="000000"/>
                              </a:solidFill>
                              <a:latin typeface="Cambria Math" panose="02040503050406030204" pitchFamily="18" charset="0"/>
                            </a:rPr>
                          </m:ctrlPr>
                        </m:dPr>
                        <m:e>
                          <m:r>
                            <a:rPr lang="en-US" altLang="en-US" sz="1800" i="1" smtClean="0">
                              <a:solidFill>
                                <a:srgbClr val="000000"/>
                              </a:solidFill>
                              <a:latin typeface="Cambria Math" panose="02040503050406030204" pitchFamily="18" charset="0"/>
                            </a:rPr>
                            <m:t>−2400</m:t>
                          </m:r>
                        </m:e>
                      </m:d>
                      <m:r>
                        <a:rPr lang="en-US" altLang="en-US" sz="1800" i="1" smtClean="0">
                          <a:solidFill>
                            <a:srgbClr val="000000"/>
                          </a:solidFill>
                          <a:latin typeface="Cambria Math" panose="02040503050406030204" pitchFamily="18" charset="0"/>
                        </a:rPr>
                        <m:t>=3200 </m:t>
                      </m:r>
                      <m:r>
                        <a:rPr lang="en-US" altLang="en-US" sz="1800" i="1" smtClean="0">
                          <a:solidFill>
                            <a:srgbClr val="000000"/>
                          </a:solidFill>
                          <a:latin typeface="Cambria Math" panose="02040503050406030204" pitchFamily="18" charset="0"/>
                        </a:rPr>
                        <m:t>𝐽</m:t>
                      </m:r>
                    </m:oMath>
                  </m:oMathPara>
                </a14:m>
                <a:endParaRPr lang="en-US" altLang="en-US" sz="1800" dirty="0">
                  <a:solidFill>
                    <a:srgbClr val="000000"/>
                  </a:solidFill>
                </a:endParaRPr>
              </a:p>
            </p:txBody>
          </p:sp>
        </mc:Choice>
        <mc:Fallback xmlns="">
          <p:sp>
            <p:nvSpPr>
              <p:cNvPr id="40967" name="TextBox 6"/>
              <p:cNvSpPr txBox="1">
                <a:spLocks noRot="1" noChangeAspect="1" noMove="1" noResize="1" noEditPoints="1" noAdjustHandles="1" noChangeArrowheads="1" noChangeShapeType="1" noTextEdit="1"/>
              </p:cNvSpPr>
              <p:nvPr/>
            </p:nvSpPr>
            <p:spPr bwMode="auto">
              <a:xfrm>
                <a:off x="38100" y="1149193"/>
                <a:ext cx="8839200" cy="5708807"/>
              </a:xfrm>
              <a:prstGeom prst="rect">
                <a:avLst/>
              </a:prstGeom>
              <a:blipFill>
                <a:blip r:embed="rId3"/>
                <a:stretch>
                  <a:fillRect l="-552" t="-6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TextBox 1">
            <a:extLst>
              <a:ext uri="{FF2B5EF4-FFF2-40B4-BE49-F238E27FC236}">
                <a16:creationId xmlns:a16="http://schemas.microsoft.com/office/drawing/2014/main" id="{04A0A10D-F734-4442-81E9-5DB51B21E567}"/>
              </a:ext>
            </a:extLst>
          </p:cNvPr>
          <p:cNvSpPr txBox="1"/>
          <p:nvPr/>
        </p:nvSpPr>
        <p:spPr>
          <a:xfrm>
            <a:off x="228600" y="152400"/>
            <a:ext cx="6096000" cy="830997"/>
          </a:xfrm>
          <a:prstGeom prst="rect">
            <a:avLst/>
          </a:prstGeom>
          <a:noFill/>
        </p:spPr>
        <p:txBody>
          <a:bodyPr wrap="square" rtlCol="0">
            <a:spAutoFit/>
          </a:bodyPr>
          <a:lstStyle/>
          <a:p>
            <a:r>
              <a:rPr lang="en-US" dirty="0"/>
              <a:t>Disk A and B are connected or disconnected by clutch C. Disk A is made from a lighter material</a:t>
            </a:r>
          </a:p>
        </p:txBody>
      </p:sp>
    </p:spTree>
    <p:extLst>
      <p:ext uri="{BB962C8B-B14F-4D97-AF65-F5344CB8AC3E}">
        <p14:creationId xmlns:p14="http://schemas.microsoft.com/office/powerpoint/2010/main" val="1142251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851BBC-C740-46D4-AFF0-BAFE85E67413}"/>
              </a:ext>
            </a:extLst>
          </p:cNvPr>
          <p:cNvGrpSpPr/>
          <p:nvPr/>
        </p:nvGrpSpPr>
        <p:grpSpPr>
          <a:xfrm>
            <a:off x="273667" y="1052087"/>
            <a:ext cx="2470028" cy="1945266"/>
            <a:chOff x="602633" y="159199"/>
            <a:chExt cx="2670482" cy="1991208"/>
          </a:xfrm>
        </p:grpSpPr>
        <p:sp>
          <p:nvSpPr>
            <p:cNvPr id="4" name="Oval 3">
              <a:extLst>
                <a:ext uri="{FF2B5EF4-FFF2-40B4-BE49-F238E27FC236}">
                  <a16:creationId xmlns:a16="http://schemas.microsoft.com/office/drawing/2014/main" id="{47EE6423-1D8C-47A1-88F0-2BBB929A219E}"/>
                </a:ext>
              </a:extLst>
            </p:cNvPr>
            <p:cNvSpPr/>
            <p:nvPr/>
          </p:nvSpPr>
          <p:spPr>
            <a:xfrm>
              <a:off x="638348" y="594804"/>
              <a:ext cx="1332495" cy="127419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eaLnBrk="1" fontAlgn="auto" hangingPunct="1">
                <a:spcBef>
                  <a:spcPts val="0"/>
                </a:spcBef>
                <a:spcAft>
                  <a:spcPts val="0"/>
                </a:spcAft>
              </a:pPr>
              <a:endParaRPr kumimoji="0" lang="en-US" sz="1350" dirty="0">
                <a:solidFill>
                  <a:prstClr val="white"/>
                </a:solidFill>
                <a:latin typeface="Calibri" panose="020F0502020204030204"/>
              </a:endParaRPr>
            </a:p>
          </p:txBody>
        </p:sp>
        <p:cxnSp>
          <p:nvCxnSpPr>
            <p:cNvPr id="6" name="Straight Arrow Connector 5">
              <a:extLst>
                <a:ext uri="{FF2B5EF4-FFF2-40B4-BE49-F238E27FC236}">
                  <a16:creationId xmlns:a16="http://schemas.microsoft.com/office/drawing/2014/main" id="{0EC4AA1D-A7B8-4BF7-92CC-E3941005EEC3}"/>
                </a:ext>
              </a:extLst>
            </p:cNvPr>
            <p:cNvCxnSpPr>
              <a:cxnSpLocks/>
              <a:stCxn id="4" idx="2"/>
              <a:endCxn id="4" idx="6"/>
            </p:cNvCxnSpPr>
            <p:nvPr/>
          </p:nvCxnSpPr>
          <p:spPr>
            <a:xfrm>
              <a:off x="638348" y="1231902"/>
              <a:ext cx="133249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E5318F-05ED-4C05-9B3C-E190A5470455}"/>
                </a:ext>
              </a:extLst>
            </p:cNvPr>
            <p:cNvSpPr txBox="1"/>
            <p:nvPr/>
          </p:nvSpPr>
          <p:spPr>
            <a:xfrm>
              <a:off x="874450" y="994580"/>
              <a:ext cx="878890" cy="224470"/>
            </a:xfrm>
            <a:prstGeom prst="rect">
              <a:avLst/>
            </a:prstGeom>
            <a:noFill/>
          </p:spPr>
          <p:txBody>
            <a:bodyPr wrap="square" rtlCol="0">
              <a:spAutoFit/>
            </a:bodyPr>
            <a:lstStyle/>
            <a:p>
              <a:pPr algn="ctr" defTabSz="685800" eaLnBrk="1" fontAlgn="auto" hangingPunct="1">
                <a:spcBef>
                  <a:spcPts val="0"/>
                </a:spcBef>
                <a:spcAft>
                  <a:spcPts val="0"/>
                </a:spcAft>
              </a:pPr>
              <a:r>
                <a:rPr kumimoji="0" lang="en-US" sz="825" dirty="0">
                  <a:solidFill>
                    <a:prstClr val="black"/>
                  </a:solidFill>
                  <a:latin typeface="Calibri" panose="020F0502020204030204"/>
                  <a:ea typeface="+mn-ea"/>
                </a:rPr>
                <a:t>0.52 m </a:t>
              </a:r>
            </a:p>
          </p:txBody>
        </p:sp>
        <p:sp>
          <p:nvSpPr>
            <p:cNvPr id="10" name="TextBox 9">
              <a:extLst>
                <a:ext uri="{FF2B5EF4-FFF2-40B4-BE49-F238E27FC236}">
                  <a16:creationId xmlns:a16="http://schemas.microsoft.com/office/drawing/2014/main" id="{5EE45A16-2E78-4C0A-9E14-DAF70163AAC5}"/>
                </a:ext>
              </a:extLst>
            </p:cNvPr>
            <p:cNvSpPr txBox="1"/>
            <p:nvPr/>
          </p:nvSpPr>
          <p:spPr>
            <a:xfrm>
              <a:off x="927716" y="1925937"/>
              <a:ext cx="772358" cy="224470"/>
            </a:xfrm>
            <a:prstGeom prst="rect">
              <a:avLst/>
            </a:prstGeom>
            <a:noFill/>
          </p:spPr>
          <p:txBody>
            <a:bodyPr wrap="square" rtlCol="0">
              <a:spAutoFit/>
            </a:bodyPr>
            <a:lstStyle/>
            <a:p>
              <a:pPr algn="ctr" defTabSz="685800" eaLnBrk="1" fontAlgn="auto" hangingPunct="1">
                <a:spcBef>
                  <a:spcPts val="0"/>
                </a:spcBef>
                <a:spcAft>
                  <a:spcPts val="0"/>
                </a:spcAft>
              </a:pPr>
              <a:r>
                <a:rPr kumimoji="0" lang="en-US" sz="825" dirty="0">
                  <a:solidFill>
                    <a:prstClr val="black"/>
                  </a:solidFill>
                  <a:latin typeface="Calibri" panose="020F0502020204030204"/>
                  <a:ea typeface="+mn-ea"/>
                </a:rPr>
                <a:t>m = 50 kg</a:t>
              </a:r>
            </a:p>
          </p:txBody>
        </p:sp>
        <p:sp>
          <p:nvSpPr>
            <p:cNvPr id="12" name="Arc 11">
              <a:extLst>
                <a:ext uri="{FF2B5EF4-FFF2-40B4-BE49-F238E27FC236}">
                  <a16:creationId xmlns:a16="http://schemas.microsoft.com/office/drawing/2014/main" id="{0CE15148-B7DE-4FCA-B5C5-8FFB341BFFC0}"/>
                </a:ext>
              </a:extLst>
            </p:cNvPr>
            <p:cNvSpPr/>
            <p:nvPr/>
          </p:nvSpPr>
          <p:spPr>
            <a:xfrm rot="18670491">
              <a:off x="621611" y="437288"/>
              <a:ext cx="1384568" cy="1422523"/>
            </a:xfrm>
            <a:prstGeom prst="arc">
              <a:avLst>
                <a:gd name="adj1" fmla="val 16200000"/>
                <a:gd name="adj2" fmla="val 511694"/>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defTabSz="685800" eaLnBrk="1" fontAlgn="auto" hangingPunct="1">
                <a:spcBef>
                  <a:spcPts val="0"/>
                </a:spcBef>
                <a:spcAft>
                  <a:spcPts val="0"/>
                </a:spcAft>
              </a:pPr>
              <a:endParaRPr kumimoji="0" lang="en-US" sz="1350">
                <a:solidFill>
                  <a:prstClr val="black"/>
                </a:solidFill>
                <a:latin typeface="Calibri" panose="020F0502020204030204"/>
              </a:endParaRPr>
            </a:p>
          </p:txBody>
        </p:sp>
        <p:sp>
          <p:nvSpPr>
            <p:cNvPr id="13" name="TextBox 12">
              <a:extLst>
                <a:ext uri="{FF2B5EF4-FFF2-40B4-BE49-F238E27FC236}">
                  <a16:creationId xmlns:a16="http://schemas.microsoft.com/office/drawing/2014/main" id="{BAC5DF90-2C76-45A2-A319-333E50C85B68}"/>
                </a:ext>
              </a:extLst>
            </p:cNvPr>
            <p:cNvSpPr txBox="1"/>
            <p:nvPr/>
          </p:nvSpPr>
          <p:spPr>
            <a:xfrm>
              <a:off x="752683" y="159199"/>
              <a:ext cx="995143" cy="224470"/>
            </a:xfrm>
            <a:prstGeom prst="rect">
              <a:avLst/>
            </a:prstGeom>
            <a:noFill/>
          </p:spPr>
          <p:txBody>
            <a:bodyPr wrap="none" rtlCol="0">
              <a:spAutoFit/>
            </a:bodyPr>
            <a:lstStyle/>
            <a:p>
              <a:pPr defTabSz="685800" eaLnBrk="1" fontAlgn="auto" hangingPunct="1">
                <a:spcBef>
                  <a:spcPts val="0"/>
                </a:spcBef>
                <a:spcAft>
                  <a:spcPts val="0"/>
                </a:spcAft>
              </a:pPr>
              <a:r>
                <a:rPr kumimoji="0" lang="el-GR" sz="825" dirty="0">
                  <a:solidFill>
                    <a:prstClr val="black"/>
                  </a:solidFill>
                  <a:latin typeface="Calibri" panose="020F0502020204030204"/>
                  <a:ea typeface="+mn-ea"/>
                </a:rPr>
                <a:t>ω</a:t>
              </a:r>
              <a:r>
                <a:rPr kumimoji="0" lang="en-US" sz="825" baseline="-25000" dirty="0">
                  <a:solidFill>
                    <a:prstClr val="black"/>
                  </a:solidFill>
                  <a:latin typeface="Calibri" panose="020F0502020204030204"/>
                  <a:ea typeface="+mn-ea"/>
                </a:rPr>
                <a:t>0</a:t>
              </a:r>
              <a:r>
                <a:rPr kumimoji="0" lang="en-US" sz="825" dirty="0">
                  <a:solidFill>
                    <a:prstClr val="black"/>
                  </a:solidFill>
                  <a:latin typeface="Calibri" panose="020F0502020204030204"/>
                  <a:ea typeface="+mn-ea"/>
                </a:rPr>
                <a:t> = 850 rev/min</a:t>
              </a:r>
            </a:p>
          </p:txBody>
        </p:sp>
        <p:sp>
          <p:nvSpPr>
            <p:cNvPr id="14" name="Isosceles Triangle 13">
              <a:extLst>
                <a:ext uri="{FF2B5EF4-FFF2-40B4-BE49-F238E27FC236}">
                  <a16:creationId xmlns:a16="http://schemas.microsoft.com/office/drawing/2014/main" id="{8EFBC84A-97D6-4D87-828E-57F097780760}"/>
                </a:ext>
              </a:extLst>
            </p:cNvPr>
            <p:cNvSpPr/>
            <p:nvPr/>
          </p:nvSpPr>
          <p:spPr>
            <a:xfrm rot="21121326" flipH="1">
              <a:off x="1948306" y="1240493"/>
              <a:ext cx="162409" cy="62115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sp>
          <p:nvSpPr>
            <p:cNvPr id="15" name="Arrow: Right 14">
              <a:extLst>
                <a:ext uri="{FF2B5EF4-FFF2-40B4-BE49-F238E27FC236}">
                  <a16:creationId xmlns:a16="http://schemas.microsoft.com/office/drawing/2014/main" id="{3C2EF0A7-1918-4059-A1D2-F73E7220A412}"/>
                </a:ext>
              </a:extLst>
            </p:cNvPr>
            <p:cNvSpPr/>
            <p:nvPr/>
          </p:nvSpPr>
          <p:spPr>
            <a:xfrm rot="10800000">
              <a:off x="2069778" y="1033541"/>
              <a:ext cx="470515" cy="44529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sp>
          <p:nvSpPr>
            <p:cNvPr id="16" name="TextBox 15">
              <a:extLst>
                <a:ext uri="{FF2B5EF4-FFF2-40B4-BE49-F238E27FC236}">
                  <a16:creationId xmlns:a16="http://schemas.microsoft.com/office/drawing/2014/main" id="{27EFB011-B7C1-4F66-8393-B06137D775DB}"/>
                </a:ext>
              </a:extLst>
            </p:cNvPr>
            <p:cNvSpPr txBox="1"/>
            <p:nvPr/>
          </p:nvSpPr>
          <p:spPr>
            <a:xfrm>
              <a:off x="2591662" y="1101777"/>
              <a:ext cx="681453" cy="224470"/>
            </a:xfrm>
            <a:prstGeom prst="rect">
              <a:avLst/>
            </a:prstGeom>
            <a:noFill/>
          </p:spPr>
          <p:txBody>
            <a:bodyPr wrap="none" rtlCol="0">
              <a:spAutoFit/>
            </a:bodyPr>
            <a:lstStyle/>
            <a:p>
              <a:pPr algn="ctr" defTabSz="685800" eaLnBrk="1" fontAlgn="auto" hangingPunct="1">
                <a:spcBef>
                  <a:spcPts val="0"/>
                </a:spcBef>
                <a:spcAft>
                  <a:spcPts val="0"/>
                </a:spcAft>
              </a:pPr>
              <a:r>
                <a:rPr kumimoji="0" lang="en-US" sz="825" dirty="0">
                  <a:solidFill>
                    <a:prstClr val="black"/>
                  </a:solidFill>
                  <a:latin typeface="Calibri" panose="020F0502020204030204"/>
                  <a:ea typeface="+mn-ea"/>
                </a:rPr>
                <a:t>F</a:t>
              </a:r>
              <a:r>
                <a:rPr kumimoji="0" lang="en-US" sz="825" baseline="-25000" dirty="0">
                  <a:solidFill>
                    <a:prstClr val="black"/>
                  </a:solidFill>
                  <a:latin typeface="Calibri" panose="020F0502020204030204"/>
                  <a:ea typeface="+mn-ea"/>
                </a:rPr>
                <a:t>N</a:t>
              </a:r>
              <a:r>
                <a:rPr kumimoji="0" lang="en-US" sz="825" dirty="0">
                  <a:solidFill>
                    <a:prstClr val="black"/>
                  </a:solidFill>
                  <a:latin typeface="Calibri" panose="020F0502020204030204"/>
                  <a:ea typeface="+mn-ea"/>
                </a:rPr>
                <a:t> = 160 N</a:t>
              </a:r>
            </a:p>
          </p:txBody>
        </p:sp>
      </p:grpSp>
      <p:sp>
        <p:nvSpPr>
          <p:cNvPr id="17" name="TextBox 16">
            <a:extLst>
              <a:ext uri="{FF2B5EF4-FFF2-40B4-BE49-F238E27FC236}">
                <a16:creationId xmlns:a16="http://schemas.microsoft.com/office/drawing/2014/main" id="{C82282D4-71DC-4F7A-99D3-8CDACF44873F}"/>
              </a:ext>
            </a:extLst>
          </p:cNvPr>
          <p:cNvSpPr txBox="1"/>
          <p:nvPr/>
        </p:nvSpPr>
        <p:spPr>
          <a:xfrm>
            <a:off x="3276219" y="1097304"/>
            <a:ext cx="5455328" cy="715581"/>
          </a:xfrm>
          <a:prstGeom prst="rect">
            <a:avLst/>
          </a:prstGeom>
          <a:noFill/>
        </p:spPr>
        <p:txBody>
          <a:bodyPr wrap="square" rtlCol="0">
            <a:spAutoFit/>
          </a:bodyPr>
          <a:lstStyle/>
          <a:p>
            <a:pPr defTabSz="685800" eaLnBrk="1" fontAlgn="auto" hangingPunct="1">
              <a:spcBef>
                <a:spcPts val="0"/>
              </a:spcBef>
              <a:spcAft>
                <a:spcPts val="0"/>
              </a:spcAft>
            </a:pPr>
            <a:r>
              <a:rPr kumimoji="0" lang="en-US" sz="1350" dirty="0">
                <a:solidFill>
                  <a:prstClr val="black"/>
                </a:solidFill>
                <a:latin typeface="Calibri" panose="020F0502020204030204"/>
                <a:ea typeface="+mn-ea"/>
              </a:rPr>
              <a:t>If the grindstone comes to a complete stop after 7.5s, what was the coefficient of kinetic friction between the axe and the stone? (Assume negligible friction in the rest of the system)</a:t>
            </a:r>
          </a:p>
        </p:txBody>
      </p:sp>
      <p:pic>
        <p:nvPicPr>
          <p:cNvPr id="7" name="Picture 6">
            <a:extLst>
              <a:ext uri="{FF2B5EF4-FFF2-40B4-BE49-F238E27FC236}">
                <a16:creationId xmlns:a16="http://schemas.microsoft.com/office/drawing/2014/main" id="{052C3CED-D702-4A1B-B81A-235E0A85C1AC}"/>
              </a:ext>
            </a:extLst>
          </p:cNvPr>
          <p:cNvPicPr>
            <a:picLocks noChangeAspect="1"/>
          </p:cNvPicPr>
          <p:nvPr/>
        </p:nvPicPr>
        <p:blipFill>
          <a:blip r:embed="rId2"/>
          <a:stretch>
            <a:fillRect/>
          </a:stretch>
        </p:blipFill>
        <p:spPr>
          <a:xfrm>
            <a:off x="1709933" y="4098854"/>
            <a:ext cx="3870242" cy="1133518"/>
          </a:xfrm>
          <a:prstGeom prst="rect">
            <a:avLst/>
          </a:prstGeom>
        </p:spPr>
      </p:pic>
      <p:pic>
        <p:nvPicPr>
          <p:cNvPr id="11" name="Picture 10">
            <a:extLst>
              <a:ext uri="{FF2B5EF4-FFF2-40B4-BE49-F238E27FC236}">
                <a16:creationId xmlns:a16="http://schemas.microsoft.com/office/drawing/2014/main" id="{75C59C5D-0ADD-4A1A-9FF1-626DA80B9D23}"/>
              </a:ext>
            </a:extLst>
          </p:cNvPr>
          <p:cNvPicPr>
            <a:picLocks noChangeAspect="1"/>
          </p:cNvPicPr>
          <p:nvPr/>
        </p:nvPicPr>
        <p:blipFill>
          <a:blip r:embed="rId3"/>
          <a:stretch>
            <a:fillRect/>
          </a:stretch>
        </p:blipFill>
        <p:spPr>
          <a:xfrm>
            <a:off x="5643850" y="3985301"/>
            <a:ext cx="3322105" cy="1360623"/>
          </a:xfrm>
          <a:prstGeom prst="rect">
            <a:avLst/>
          </a:prstGeom>
        </p:spPr>
      </p:pic>
      <p:pic>
        <p:nvPicPr>
          <p:cNvPr id="20" name="Picture 19">
            <a:extLst>
              <a:ext uri="{FF2B5EF4-FFF2-40B4-BE49-F238E27FC236}">
                <a16:creationId xmlns:a16="http://schemas.microsoft.com/office/drawing/2014/main" id="{4493150F-2216-444D-8BC5-FFF54F7F4A79}"/>
              </a:ext>
            </a:extLst>
          </p:cNvPr>
          <p:cNvPicPr>
            <a:picLocks noChangeAspect="1"/>
          </p:cNvPicPr>
          <p:nvPr/>
        </p:nvPicPr>
        <p:blipFill>
          <a:blip r:embed="rId4"/>
          <a:stretch>
            <a:fillRect/>
          </a:stretch>
        </p:blipFill>
        <p:spPr>
          <a:xfrm>
            <a:off x="3238015" y="1851196"/>
            <a:ext cx="2370355" cy="1615353"/>
          </a:xfrm>
          <a:prstGeom prst="rect">
            <a:avLst/>
          </a:prstGeom>
        </p:spPr>
      </p:pic>
      <p:pic>
        <p:nvPicPr>
          <p:cNvPr id="22" name="Picture 21">
            <a:extLst>
              <a:ext uri="{FF2B5EF4-FFF2-40B4-BE49-F238E27FC236}">
                <a16:creationId xmlns:a16="http://schemas.microsoft.com/office/drawing/2014/main" id="{1F31EB82-B804-4B5F-8D1A-C0943913FAB8}"/>
              </a:ext>
            </a:extLst>
          </p:cNvPr>
          <p:cNvPicPr>
            <a:picLocks noChangeAspect="1"/>
          </p:cNvPicPr>
          <p:nvPr/>
        </p:nvPicPr>
        <p:blipFill>
          <a:blip r:embed="rId5"/>
          <a:stretch>
            <a:fillRect/>
          </a:stretch>
        </p:blipFill>
        <p:spPr>
          <a:xfrm>
            <a:off x="5608370" y="1906256"/>
            <a:ext cx="3357585" cy="1168092"/>
          </a:xfrm>
          <a:prstGeom prst="rect">
            <a:avLst/>
          </a:prstGeom>
        </p:spPr>
      </p:pic>
    </p:spTree>
    <p:extLst>
      <p:ext uri="{BB962C8B-B14F-4D97-AF65-F5344CB8AC3E}">
        <p14:creationId xmlns:p14="http://schemas.microsoft.com/office/powerpoint/2010/main" val="3314539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227AA368-D2A0-41FB-9745-F25601CC32D9}"/>
              </a:ext>
            </a:extLst>
          </p:cNvPr>
          <p:cNvGrpSpPr/>
          <p:nvPr/>
        </p:nvGrpSpPr>
        <p:grpSpPr>
          <a:xfrm>
            <a:off x="18842" y="1133360"/>
            <a:ext cx="2555085" cy="1561568"/>
            <a:chOff x="25122" y="368147"/>
            <a:chExt cx="3406780" cy="2082090"/>
          </a:xfrm>
        </p:grpSpPr>
        <p:sp>
          <p:nvSpPr>
            <p:cNvPr id="4" name="Oval 3">
              <a:extLst>
                <a:ext uri="{FF2B5EF4-FFF2-40B4-BE49-F238E27FC236}">
                  <a16:creationId xmlns:a16="http://schemas.microsoft.com/office/drawing/2014/main" id="{2CC6E38B-6D11-4854-A845-46718388CD22}"/>
                </a:ext>
              </a:extLst>
            </p:cNvPr>
            <p:cNvSpPr/>
            <p:nvPr/>
          </p:nvSpPr>
          <p:spPr>
            <a:xfrm>
              <a:off x="719091" y="506027"/>
              <a:ext cx="1988598" cy="1944210"/>
            </a:xfrm>
            <a:prstGeom prst="ellips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eaLnBrk="1" fontAlgn="auto" hangingPunct="1">
                <a:spcBef>
                  <a:spcPts val="0"/>
                </a:spcBef>
                <a:spcAft>
                  <a:spcPts val="0"/>
                </a:spcAft>
              </a:pPr>
              <a:r>
                <a:rPr kumimoji="0" lang="en-US" sz="900" dirty="0">
                  <a:solidFill>
                    <a:prstClr val="white"/>
                  </a:solidFill>
                  <a:latin typeface="Calibri" panose="020F0502020204030204"/>
                </a:rPr>
                <a:t>R =  0.4 m</a:t>
              </a:r>
            </a:p>
          </p:txBody>
        </p:sp>
        <p:sp>
          <p:nvSpPr>
            <p:cNvPr id="6" name="Flowchart: Delay 5">
              <a:extLst>
                <a:ext uri="{FF2B5EF4-FFF2-40B4-BE49-F238E27FC236}">
                  <a16:creationId xmlns:a16="http://schemas.microsoft.com/office/drawing/2014/main" id="{28BB0883-E886-4ABC-A1F9-DF8789089580}"/>
                </a:ext>
              </a:extLst>
            </p:cNvPr>
            <p:cNvSpPr/>
            <p:nvPr/>
          </p:nvSpPr>
          <p:spPr>
            <a:xfrm>
              <a:off x="1558033" y="799034"/>
              <a:ext cx="151008" cy="88864"/>
            </a:xfrm>
            <a:prstGeom prst="flowChartDela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cxnSp>
          <p:nvCxnSpPr>
            <p:cNvPr id="10" name="Straight Arrow Connector 9">
              <a:extLst>
                <a:ext uri="{FF2B5EF4-FFF2-40B4-BE49-F238E27FC236}">
                  <a16:creationId xmlns:a16="http://schemas.microsoft.com/office/drawing/2014/main" id="{612F3166-E577-4284-B4FB-0CDEFC40F771}"/>
                </a:ext>
              </a:extLst>
            </p:cNvPr>
            <p:cNvCxnSpPr>
              <a:cxnSpLocks/>
              <a:endCxn id="4" idx="3"/>
            </p:cNvCxnSpPr>
            <p:nvPr/>
          </p:nvCxnSpPr>
          <p:spPr>
            <a:xfrm flipH="1">
              <a:off x="1010314" y="1491449"/>
              <a:ext cx="738587" cy="67406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F24C70A-7354-4FB3-AAE4-B3FF2E408B6D}"/>
                </a:ext>
              </a:extLst>
            </p:cNvPr>
            <p:cNvSpPr txBox="1"/>
            <p:nvPr/>
          </p:nvSpPr>
          <p:spPr>
            <a:xfrm>
              <a:off x="25122" y="368147"/>
              <a:ext cx="975053" cy="461665"/>
            </a:xfrm>
            <a:prstGeom prst="rect">
              <a:avLst/>
            </a:prstGeom>
            <a:noFill/>
          </p:spPr>
          <p:txBody>
            <a:bodyPr wrap="none" rtlCol="0">
              <a:spAutoFit/>
            </a:bodyPr>
            <a:lstStyle/>
            <a:p>
              <a:pPr defTabSz="685800" eaLnBrk="1" fontAlgn="auto" hangingPunct="1">
                <a:spcBef>
                  <a:spcPts val="0"/>
                </a:spcBef>
                <a:spcAft>
                  <a:spcPts val="0"/>
                </a:spcAft>
              </a:pPr>
              <a:r>
                <a:rPr kumimoji="0" lang="en-US" sz="825" dirty="0">
                  <a:solidFill>
                    <a:prstClr val="black"/>
                  </a:solidFill>
                  <a:latin typeface="Calibri" panose="020F0502020204030204"/>
                  <a:ea typeface="+mn-ea"/>
                </a:rPr>
                <a:t>m = 0.010 kg</a:t>
              </a:r>
            </a:p>
            <a:p>
              <a:pPr defTabSz="685800" eaLnBrk="1" fontAlgn="auto" hangingPunct="1">
                <a:spcBef>
                  <a:spcPts val="0"/>
                </a:spcBef>
                <a:spcAft>
                  <a:spcPts val="0"/>
                </a:spcAft>
              </a:pPr>
              <a:r>
                <a:rPr kumimoji="0" lang="en-US" sz="825" dirty="0">
                  <a:solidFill>
                    <a:prstClr val="black"/>
                  </a:solidFill>
                  <a:latin typeface="Calibri" panose="020F0502020204030204"/>
                  <a:ea typeface="+mn-ea"/>
                </a:rPr>
                <a:t>v = 500 m/s</a:t>
              </a:r>
            </a:p>
          </p:txBody>
        </p:sp>
        <p:cxnSp>
          <p:nvCxnSpPr>
            <p:cNvPr id="14" name="Straight Arrow Connector 13">
              <a:extLst>
                <a:ext uri="{FF2B5EF4-FFF2-40B4-BE49-F238E27FC236}">
                  <a16:creationId xmlns:a16="http://schemas.microsoft.com/office/drawing/2014/main" id="{C5EE84DF-8E75-46CF-9500-C4BE7C938AE4}"/>
                </a:ext>
              </a:extLst>
            </p:cNvPr>
            <p:cNvCxnSpPr>
              <a:cxnSpLocks/>
            </p:cNvCxnSpPr>
            <p:nvPr/>
          </p:nvCxnSpPr>
          <p:spPr>
            <a:xfrm>
              <a:off x="483741" y="843466"/>
              <a:ext cx="36415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6" name="Flowchart: Delay 15">
              <a:extLst>
                <a:ext uri="{FF2B5EF4-FFF2-40B4-BE49-F238E27FC236}">
                  <a16:creationId xmlns:a16="http://schemas.microsoft.com/office/drawing/2014/main" id="{9F1610D8-BCDD-405D-A87A-619AF071493D}"/>
                </a:ext>
              </a:extLst>
            </p:cNvPr>
            <p:cNvSpPr/>
            <p:nvPr/>
          </p:nvSpPr>
          <p:spPr>
            <a:xfrm>
              <a:off x="260247" y="799034"/>
              <a:ext cx="151008" cy="88864"/>
            </a:xfrm>
            <a:prstGeom prst="flowChartDelay">
              <a:avLst/>
            </a:prstGeom>
            <a:noFill/>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defTabSz="685800" eaLnBrk="1" fontAlgn="auto" hangingPunct="1">
                <a:spcBef>
                  <a:spcPts val="0"/>
                </a:spcBef>
                <a:spcAft>
                  <a:spcPts val="0"/>
                </a:spcAft>
              </a:pPr>
              <a:endParaRPr kumimoji="0" lang="en-US" sz="1350">
                <a:solidFill>
                  <a:srgbClr val="A5A5A5"/>
                </a:solidFill>
                <a:latin typeface="Calibri" panose="020F0502020204030204"/>
              </a:endParaRPr>
            </a:p>
          </p:txBody>
        </p:sp>
        <p:sp>
          <p:nvSpPr>
            <p:cNvPr id="18" name="Rectangle: Single Corner Snipped 17">
              <a:extLst>
                <a:ext uri="{FF2B5EF4-FFF2-40B4-BE49-F238E27FC236}">
                  <a16:creationId xmlns:a16="http://schemas.microsoft.com/office/drawing/2014/main" id="{9EB18C37-3EFA-4F78-BCBF-D0C8A195574B}"/>
                </a:ext>
              </a:extLst>
            </p:cNvPr>
            <p:cNvSpPr/>
            <p:nvPr/>
          </p:nvSpPr>
          <p:spPr>
            <a:xfrm flipH="1">
              <a:off x="969817" y="801253"/>
              <a:ext cx="588215" cy="88863"/>
            </a:xfrm>
            <a:prstGeom prst="snip1Rect">
              <a:avLst>
                <a:gd name="adj" fmla="val 50000"/>
              </a:avLst>
            </a:prstGeom>
            <a:solidFill>
              <a:schemeClr val="accent4">
                <a:lumMod val="5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cxnSp>
          <p:nvCxnSpPr>
            <p:cNvPr id="21" name="Straight Connector 20">
              <a:extLst>
                <a:ext uri="{FF2B5EF4-FFF2-40B4-BE49-F238E27FC236}">
                  <a16:creationId xmlns:a16="http://schemas.microsoft.com/office/drawing/2014/main" id="{1500AA4B-E7E5-498E-B3B7-966897E10426}"/>
                </a:ext>
              </a:extLst>
            </p:cNvPr>
            <p:cNvCxnSpPr/>
            <p:nvPr/>
          </p:nvCxnSpPr>
          <p:spPr>
            <a:xfrm>
              <a:off x="1748901" y="1491449"/>
              <a:ext cx="1293557"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1594E4F8-CDF9-483B-A3BA-8867DBE27034}"/>
                </a:ext>
              </a:extLst>
            </p:cNvPr>
            <p:cNvCxnSpPr/>
            <p:nvPr/>
          </p:nvCxnSpPr>
          <p:spPr>
            <a:xfrm>
              <a:off x="1709041" y="843466"/>
              <a:ext cx="1293557"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9FFFE4AC-D249-4546-A17E-83F4DC21D9E7}"/>
                </a:ext>
              </a:extLst>
            </p:cNvPr>
            <p:cNvCxnSpPr>
              <a:cxnSpLocks/>
            </p:cNvCxnSpPr>
            <p:nvPr/>
          </p:nvCxnSpPr>
          <p:spPr>
            <a:xfrm>
              <a:off x="2901142" y="843466"/>
              <a:ext cx="0" cy="64798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1697C38-F733-452E-8999-15C580CB3E0E}"/>
                </a:ext>
              </a:extLst>
            </p:cNvPr>
            <p:cNvSpPr txBox="1"/>
            <p:nvPr/>
          </p:nvSpPr>
          <p:spPr>
            <a:xfrm>
              <a:off x="2862942" y="1036652"/>
              <a:ext cx="568960" cy="292388"/>
            </a:xfrm>
            <a:prstGeom prst="rect">
              <a:avLst/>
            </a:prstGeom>
            <a:noFill/>
          </p:spPr>
          <p:txBody>
            <a:bodyPr wrap="none" rtlCol="0">
              <a:spAutoFit/>
            </a:bodyPr>
            <a:lstStyle/>
            <a:p>
              <a:pPr algn="ctr" defTabSz="685800" eaLnBrk="1" fontAlgn="auto" hangingPunct="1">
                <a:spcBef>
                  <a:spcPts val="0"/>
                </a:spcBef>
                <a:spcAft>
                  <a:spcPts val="0"/>
                </a:spcAft>
              </a:pPr>
              <a:r>
                <a:rPr kumimoji="0" lang="en-US" sz="825" dirty="0">
                  <a:solidFill>
                    <a:prstClr val="black"/>
                  </a:solidFill>
                  <a:latin typeface="Calibri" panose="020F0502020204030204"/>
                  <a:ea typeface="+mn-ea"/>
                </a:rPr>
                <a:t>0.2 m</a:t>
              </a:r>
            </a:p>
          </p:txBody>
        </p:sp>
      </p:grpSp>
      <p:sp>
        <p:nvSpPr>
          <p:cNvPr id="28" name="TextBox 27">
            <a:extLst>
              <a:ext uri="{FF2B5EF4-FFF2-40B4-BE49-F238E27FC236}">
                <a16:creationId xmlns:a16="http://schemas.microsoft.com/office/drawing/2014/main" id="{455D2E28-EDA4-460D-A381-B9A631F9ADD0}"/>
              </a:ext>
            </a:extLst>
          </p:cNvPr>
          <p:cNvSpPr txBox="1"/>
          <p:nvPr/>
        </p:nvSpPr>
        <p:spPr>
          <a:xfrm>
            <a:off x="3061162" y="1176925"/>
            <a:ext cx="5490556" cy="715581"/>
          </a:xfrm>
          <a:prstGeom prst="rect">
            <a:avLst/>
          </a:prstGeom>
          <a:noFill/>
        </p:spPr>
        <p:txBody>
          <a:bodyPr wrap="square" rtlCol="0">
            <a:spAutoFit/>
          </a:bodyPr>
          <a:lstStyle/>
          <a:p>
            <a:pPr defTabSz="685800" eaLnBrk="1" fontAlgn="auto" hangingPunct="1">
              <a:spcBef>
                <a:spcPts val="0"/>
              </a:spcBef>
              <a:spcAft>
                <a:spcPts val="0"/>
              </a:spcAft>
            </a:pPr>
            <a:r>
              <a:rPr kumimoji="0" lang="en-US" sz="1350" dirty="0">
                <a:solidFill>
                  <a:prstClr val="black"/>
                </a:solidFill>
                <a:latin typeface="Calibri" panose="020F0502020204030204"/>
                <a:ea typeface="+mn-ea"/>
              </a:rPr>
              <a:t>A bullet is shot into a solid disk of wood at rest as shown. It embeds itself in the disk, a distance of ½ R above the disk’s center. What will the resulting angular velocity of the disk?</a:t>
            </a:r>
          </a:p>
        </p:txBody>
      </p:sp>
      <p:pic>
        <p:nvPicPr>
          <p:cNvPr id="32" name="Picture 31">
            <a:extLst>
              <a:ext uri="{FF2B5EF4-FFF2-40B4-BE49-F238E27FC236}">
                <a16:creationId xmlns:a16="http://schemas.microsoft.com/office/drawing/2014/main" id="{D1A50A4D-D64F-44FA-8357-BDE71294E473}"/>
              </a:ext>
            </a:extLst>
          </p:cNvPr>
          <p:cNvPicPr>
            <a:picLocks noChangeAspect="1"/>
          </p:cNvPicPr>
          <p:nvPr/>
        </p:nvPicPr>
        <p:blipFill>
          <a:blip r:embed="rId2"/>
          <a:stretch>
            <a:fillRect/>
          </a:stretch>
        </p:blipFill>
        <p:spPr>
          <a:xfrm>
            <a:off x="539319" y="3220452"/>
            <a:ext cx="3711947" cy="2351063"/>
          </a:xfrm>
          <a:prstGeom prst="rect">
            <a:avLst/>
          </a:prstGeom>
        </p:spPr>
      </p:pic>
      <p:pic>
        <p:nvPicPr>
          <p:cNvPr id="34" name="Picture 33">
            <a:extLst>
              <a:ext uri="{FF2B5EF4-FFF2-40B4-BE49-F238E27FC236}">
                <a16:creationId xmlns:a16="http://schemas.microsoft.com/office/drawing/2014/main" id="{286DDE9F-53EB-4FC0-BD6A-8FC7B842F942}"/>
              </a:ext>
            </a:extLst>
          </p:cNvPr>
          <p:cNvPicPr>
            <a:picLocks noChangeAspect="1"/>
          </p:cNvPicPr>
          <p:nvPr/>
        </p:nvPicPr>
        <p:blipFill>
          <a:blip r:embed="rId3"/>
          <a:stretch>
            <a:fillRect/>
          </a:stretch>
        </p:blipFill>
        <p:spPr>
          <a:xfrm>
            <a:off x="4027516" y="4395984"/>
            <a:ext cx="5181665" cy="1171403"/>
          </a:xfrm>
          <a:prstGeom prst="rect">
            <a:avLst/>
          </a:prstGeom>
        </p:spPr>
      </p:pic>
      <p:pic>
        <p:nvPicPr>
          <p:cNvPr id="30" name="Picture 29">
            <a:extLst>
              <a:ext uri="{FF2B5EF4-FFF2-40B4-BE49-F238E27FC236}">
                <a16:creationId xmlns:a16="http://schemas.microsoft.com/office/drawing/2014/main" id="{E3B1B796-19CB-49FA-9BD8-871B03EFDD58}"/>
              </a:ext>
            </a:extLst>
          </p:cNvPr>
          <p:cNvPicPr>
            <a:picLocks noChangeAspect="1"/>
          </p:cNvPicPr>
          <p:nvPr/>
        </p:nvPicPr>
        <p:blipFill>
          <a:blip r:embed="rId4"/>
          <a:stretch>
            <a:fillRect/>
          </a:stretch>
        </p:blipFill>
        <p:spPr>
          <a:xfrm>
            <a:off x="3501076" y="1869422"/>
            <a:ext cx="4610727" cy="1895168"/>
          </a:xfrm>
          <a:prstGeom prst="rect">
            <a:avLst/>
          </a:prstGeom>
        </p:spPr>
      </p:pic>
    </p:spTree>
    <p:extLst>
      <p:ext uri="{BB962C8B-B14F-4D97-AF65-F5344CB8AC3E}">
        <p14:creationId xmlns:p14="http://schemas.microsoft.com/office/powerpoint/2010/main" val="6689872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160589" cy="1097279"/>
          </a:xfrm>
        </p:spPr>
        <p:txBody>
          <a:bodyPr/>
          <a:lstStyle/>
          <a:p>
            <a:r>
              <a:rPr lang="en-US" sz="3400" dirty="0"/>
              <a:t>Angular Quantities Are Vectors – Figure 10.29</a:t>
            </a:r>
            <a:endParaRPr lang="en-AU" sz="3400" dirty="0"/>
          </a:p>
        </p:txBody>
      </p:sp>
      <p:sp>
        <p:nvSpPr>
          <p:cNvPr id="3" name="Content Placeholder 2"/>
          <p:cNvSpPr>
            <a:spLocks noGrp="1"/>
          </p:cNvSpPr>
          <p:nvPr>
            <p:ph sz="quarter" idx="13"/>
          </p:nvPr>
        </p:nvSpPr>
        <p:spPr>
          <a:xfrm>
            <a:off x="457200" y="1556327"/>
            <a:ext cx="8229600" cy="445002"/>
          </a:xfrm>
        </p:spPr>
        <p:txBody>
          <a:bodyPr/>
          <a:lstStyle/>
          <a:p>
            <a:r>
              <a:rPr lang="en-US" dirty="0"/>
              <a:t>The </a:t>
            </a:r>
            <a:r>
              <a:rPr lang="en-US" altLang="ja-JP" dirty="0"/>
              <a:t>“</a:t>
            </a:r>
            <a:r>
              <a:rPr lang="en-US" dirty="0"/>
              <a:t>right-hand rule</a:t>
            </a:r>
            <a:r>
              <a:rPr lang="en-US" altLang="ja-JP" dirty="0"/>
              <a:t>”</a:t>
            </a:r>
            <a:r>
              <a:rPr lang="en-US" dirty="0"/>
              <a:t> gives us a vector</a:t>
            </a:r>
            <a:r>
              <a:rPr lang="fr-FR" altLang="ja-JP" dirty="0"/>
              <a:t>’</a:t>
            </a:r>
            <a:r>
              <a:rPr lang="en-US" dirty="0"/>
              <a:t>s direction.</a:t>
            </a:r>
            <a:endParaRPr lang="en-US" b="1" baseline="-25000" dirty="0"/>
          </a:p>
        </p:txBody>
      </p:sp>
      <p:pic>
        <p:nvPicPr>
          <p:cNvPr id="5" name="Picture 4" descr="Angular velocity and angular momentum: Curl the fingers of your right hand in the direction of rotation. Your thumb then points in the direction of angular velocity and momentum. A hand is shown with the fingers curled in the direction of rotation next to a rotating object along a horizontal line. The hand has its fingers curled up and over the horizontal with the thumb pointing toward the object. Vector L and Omega are horizontal arrows that point from the object to the right, the same direction as the thumb is pointing. A right hand is shown with its fingers curled down and up around the horizontal with the thumb pointing away from the object. The object is rotating in the same direction as the fingers. Vector L and Omega are horizontal arrow that point from the object to the left toward the hand in the same direction as the thumb is pointing. Torque: Curl the fingers of  your right hand in the direction the torque would cause the body to rotate. Your thumb points in the torque’s direction. A screw is shown rotating in the same direction as the fingers are curled. Vector T is a horizontal arrow that points away from the screw. Right-hand screws are threaded so that they move in the direction of the torque applied to them."/>
          <p:cNvPicPr>
            <a:picLocks noChangeAspect="1"/>
          </p:cNvPicPr>
          <p:nvPr/>
        </p:nvPicPr>
        <p:blipFill>
          <a:blip r:embed="rId2"/>
          <a:stretch>
            <a:fillRect/>
          </a:stretch>
        </p:blipFill>
        <p:spPr>
          <a:xfrm>
            <a:off x="3296171" y="2087592"/>
            <a:ext cx="2551657" cy="4357669"/>
          </a:xfrm>
          <a:prstGeom prst="rect">
            <a:avLst/>
          </a:prstGeom>
        </p:spPr>
      </p:pic>
    </p:spTree>
    <p:extLst>
      <p:ext uri="{BB962C8B-B14F-4D97-AF65-F5344CB8AC3E}">
        <p14:creationId xmlns:p14="http://schemas.microsoft.com/office/powerpoint/2010/main" val="3129555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23888"/>
            <a:ext cx="6578600" cy="62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5" name="TextBox 2"/>
          <p:cNvSpPr txBox="1">
            <a:spLocks noChangeArrowheads="1"/>
          </p:cNvSpPr>
          <p:nvPr/>
        </p:nvSpPr>
        <p:spPr bwMode="auto">
          <a:xfrm>
            <a:off x="0" y="-1524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algn="ctr" eaLnBrk="1" hangingPunct="1">
              <a:spcBef>
                <a:spcPct val="0"/>
              </a:spcBef>
              <a:buFontTx/>
              <a:buNone/>
            </a:pPr>
            <a:r>
              <a:rPr lang="en-US" altLang="en-US" sz="4000">
                <a:solidFill>
                  <a:srgbClr val="FF0000"/>
                </a:solidFill>
              </a:rPr>
              <a:t>Vector nature of angular quantities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24340"/>
            <a:ext cx="8915400" cy="622829"/>
          </a:xfrm>
        </p:spPr>
        <p:txBody>
          <a:bodyPr/>
          <a:lstStyle/>
          <a:p>
            <a:r>
              <a:rPr lang="en-US" sz="3400" dirty="0"/>
              <a:t>Gyroscopes Can Add Stability Figure 10.32</a:t>
            </a:r>
            <a:endParaRPr lang="en-AU" sz="3400" dirty="0"/>
          </a:p>
        </p:txBody>
      </p:sp>
      <p:sp>
        <p:nvSpPr>
          <p:cNvPr id="3" name="Content Placeholder 2"/>
          <p:cNvSpPr>
            <a:spLocks noGrp="1"/>
          </p:cNvSpPr>
          <p:nvPr>
            <p:ph sz="quarter" idx="13"/>
          </p:nvPr>
        </p:nvSpPr>
        <p:spPr>
          <a:xfrm>
            <a:off x="457199" y="1556326"/>
            <a:ext cx="3692107" cy="1549183"/>
          </a:xfrm>
        </p:spPr>
        <p:txBody>
          <a:bodyPr/>
          <a:lstStyle/>
          <a:p>
            <a:r>
              <a:rPr lang="en-US" dirty="0"/>
              <a:t>The gyroscopic motion adds stability to bicycles, footballs, bullets and more.</a:t>
            </a:r>
            <a:endParaRPr lang="en-US" b="1" baseline="-25000" dirty="0"/>
          </a:p>
        </p:txBody>
      </p:sp>
      <p:pic>
        <p:nvPicPr>
          <p:cNvPr id="5" name="Picture 4" descr="Diagram a. In the diagram, the rotation of the flywheel along its axis is shown as arrow W. Vector T is an arrow that points from the flywheel perpendicular to the axis; torque due to weight force (as in Figure 10.31).  Vector L sub i is a horizontal arrow that points from the flywheel along the x-axis; initial angular momentum due to rotation of flywheel. Diagram b. Now the effect of the torque is to cause the angular momentum to precess around the pivot. The gyroscope circles around its pivot without falling. A diagram on the x-y axis shows the view from above. Vector L sub i is a horizontal arrow in the lower left corner of the first quadrant that is parallel to the x-axis. This arrow moves up to different positions as it is circling, with delta vector L an upward arrow that connects the tips of these arrows. The last arrow in this array is vector L sub f, which points up and to the right in the upper left corner of the quadrant."/>
          <p:cNvPicPr>
            <a:picLocks noChangeAspect="1"/>
          </p:cNvPicPr>
          <p:nvPr/>
        </p:nvPicPr>
        <p:blipFill>
          <a:blip r:embed="rId2"/>
          <a:stretch>
            <a:fillRect/>
          </a:stretch>
        </p:blipFill>
        <p:spPr>
          <a:xfrm>
            <a:off x="4800600" y="914400"/>
            <a:ext cx="3200400" cy="5692410"/>
          </a:xfrm>
          <a:prstGeom prst="rect">
            <a:avLst/>
          </a:prstGeom>
        </p:spPr>
      </p:pic>
    </p:spTree>
    <p:extLst>
      <p:ext uri="{BB962C8B-B14F-4D97-AF65-F5344CB8AC3E}">
        <p14:creationId xmlns:p14="http://schemas.microsoft.com/office/powerpoint/2010/main" val="4291003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A Laboratory Gyroscope – Figure 10.33</a:t>
            </a:r>
            <a:endParaRPr lang="en-AU" sz="3400" dirty="0"/>
          </a:p>
        </p:txBody>
      </p:sp>
      <p:sp>
        <p:nvSpPr>
          <p:cNvPr id="3" name="Content Placeholder 2"/>
          <p:cNvSpPr>
            <a:spLocks noGrp="1"/>
          </p:cNvSpPr>
          <p:nvPr>
            <p:ph sz="quarter" idx="13"/>
          </p:nvPr>
        </p:nvSpPr>
        <p:spPr>
          <a:xfrm>
            <a:off x="457200" y="1556326"/>
            <a:ext cx="8229600" cy="462255"/>
          </a:xfrm>
        </p:spPr>
        <p:txBody>
          <a:bodyPr/>
          <a:lstStyle/>
          <a:p>
            <a:r>
              <a:rPr lang="en-US" dirty="0"/>
              <a:t>Refer to the worked example on page 309.</a:t>
            </a:r>
            <a:endParaRPr lang="en-US" b="1" baseline="-25000" dirty="0"/>
          </a:p>
        </p:txBody>
      </p:sp>
      <p:pic>
        <p:nvPicPr>
          <p:cNvPr id="4" name="Picture 3" descr="Diagram a. Top view of spinning cylindrical gyroscope wheel. The gyroscope is a vertical cylinder that rotates around a horizontal axle; this is shown as arrow Omega pointing up along the cylinder. The distance between the center of the cylinder and the pivot (O) is 2.0 centimeters. The distance between the axle and the top of the cylinder is 3.0 centimeters. Diagram b. Vector diagram. At the center of the cylinder is an X mark. This symbol represents the weight force pointing into the page. The following are the vectors that point from the origin or pivot and their respective directions: vector T, points upward; vector r, points to the right along the axle toward the cylinder; vector  Omega , points to the left along the horizontal. A right-triangle extends to the left of the pivot point (O) and consists of the following vectors. Vector L + delta vector L points from O up and to the left; vector L points from O horizontally to the left and forms angle delta phi with vector L + delta vector L; vector delta L is a vertical arrow that connects the heads of the previous two vectors."/>
          <p:cNvPicPr>
            <a:picLocks noChangeAspect="1"/>
          </p:cNvPicPr>
          <p:nvPr/>
        </p:nvPicPr>
        <p:blipFill>
          <a:blip r:embed="rId2"/>
          <a:stretch>
            <a:fillRect/>
          </a:stretch>
        </p:blipFill>
        <p:spPr>
          <a:xfrm>
            <a:off x="566555" y="2262257"/>
            <a:ext cx="8010891" cy="3224796"/>
          </a:xfrm>
          <a:prstGeom prst="rect">
            <a:avLst/>
          </a:prstGeom>
        </p:spPr>
      </p:pic>
    </p:spTree>
    <p:extLst>
      <p:ext uri="{BB962C8B-B14F-4D97-AF65-F5344CB8AC3E}">
        <p14:creationId xmlns:p14="http://schemas.microsoft.com/office/powerpoint/2010/main" val="1924506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07" y="928996"/>
            <a:ext cx="8635578" cy="923330"/>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srgbClr val="FF0000"/>
                </a:solidFill>
                <a:ea typeface="+mn-ea"/>
                <a:cs typeface="Times New Roman" panose="02020603050405020304" pitchFamily="18" charset="0"/>
              </a:rPr>
              <a:t>What is torque?	</a:t>
            </a:r>
            <a:r>
              <a:rPr kumimoji="0" lang="en-US" sz="1800" dirty="0">
                <a:solidFill>
                  <a:prstClr val="black"/>
                </a:solidFill>
                <a:ea typeface="+mn-ea"/>
                <a:cs typeface="Times New Roman" panose="02020603050405020304" pitchFamily="18" charset="0"/>
              </a:rPr>
              <a:t>When you apply a force to rotate an object about a </a:t>
            </a:r>
            <a:r>
              <a:rPr kumimoji="0" lang="en-US" sz="1800" dirty="0">
                <a:solidFill>
                  <a:srgbClr val="FF0000"/>
                </a:solidFill>
                <a:ea typeface="+mn-ea"/>
                <a:cs typeface="Times New Roman" panose="02020603050405020304" pitchFamily="18" charset="0"/>
              </a:rPr>
              <a:t>pivot</a:t>
            </a:r>
            <a:r>
              <a:rPr kumimoji="0" lang="en-US" sz="1800" dirty="0">
                <a:solidFill>
                  <a:prstClr val="black"/>
                </a:solidFill>
                <a:ea typeface="+mn-ea"/>
                <a:cs typeface="Times New Roman" panose="02020603050405020304" pitchFamily="18" charset="0"/>
              </a:rPr>
              <a:t> or an </a:t>
            </a:r>
            <a:r>
              <a:rPr kumimoji="0" lang="en-US" sz="1800" dirty="0">
                <a:solidFill>
                  <a:srgbClr val="FF0000"/>
                </a:solidFill>
                <a:ea typeface="+mn-ea"/>
                <a:cs typeface="Times New Roman" panose="02020603050405020304" pitchFamily="18" charset="0"/>
              </a:rPr>
              <a:t>axis</a:t>
            </a:r>
            <a:r>
              <a:rPr kumimoji="0" lang="en-US" sz="1800" dirty="0">
                <a:solidFill>
                  <a:prstClr val="black"/>
                </a:solidFill>
                <a:ea typeface="+mn-ea"/>
                <a:cs typeface="Times New Roman" panose="02020603050405020304" pitchFamily="18" charset="0"/>
              </a:rPr>
              <a:t>, the effectiveness of your action depends not only on the magnitude of the force you apply, but also on a quantity known as the </a:t>
            </a:r>
            <a:r>
              <a:rPr kumimoji="0" lang="en-US" sz="1800" dirty="0">
                <a:solidFill>
                  <a:srgbClr val="FF0000"/>
                </a:solidFill>
                <a:ea typeface="+mn-ea"/>
                <a:cs typeface="Times New Roman" panose="02020603050405020304" pitchFamily="18" charset="0"/>
              </a:rPr>
              <a:t>moment arm</a:t>
            </a:r>
            <a:r>
              <a:rPr kumimoji="0" lang="en-US" sz="1800" dirty="0">
                <a:solidFill>
                  <a:prstClr val="black"/>
                </a:solidFill>
                <a:ea typeface="+mn-ea"/>
                <a:cs typeface="Times New Roman" panose="02020603050405020304" pitchFamily="18" charset="0"/>
              </a:rPr>
              <a:t>.  </a:t>
            </a:r>
          </a:p>
        </p:txBody>
      </p:sp>
      <p:sp>
        <p:nvSpPr>
          <p:cNvPr id="5" name="TextBox 4"/>
          <p:cNvSpPr txBox="1"/>
          <p:nvPr/>
        </p:nvSpPr>
        <p:spPr>
          <a:xfrm>
            <a:off x="182805" y="1888106"/>
            <a:ext cx="8635580" cy="646331"/>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What is the </a:t>
            </a:r>
            <a:r>
              <a:rPr kumimoji="0" lang="en-US" sz="1800" dirty="0">
                <a:solidFill>
                  <a:srgbClr val="FF0000"/>
                </a:solidFill>
                <a:ea typeface="+mn-ea"/>
                <a:cs typeface="Times New Roman" panose="02020603050405020304" pitchFamily="18" charset="0"/>
              </a:rPr>
              <a:t>moment arm?	</a:t>
            </a:r>
            <a:r>
              <a:rPr kumimoji="0" lang="en-US" sz="1800" dirty="0">
                <a:solidFill>
                  <a:prstClr val="black"/>
                </a:solidFill>
                <a:ea typeface="+mn-ea"/>
                <a:cs typeface="Times New Roman" panose="02020603050405020304" pitchFamily="18" charset="0"/>
              </a:rPr>
              <a:t>It is the perpendicular distance from the pivot or the axis to the line of action of the applied force.  </a:t>
            </a:r>
          </a:p>
        </p:txBody>
      </p:sp>
      <p:grpSp>
        <p:nvGrpSpPr>
          <p:cNvPr id="19" name="Group 18"/>
          <p:cNvGrpSpPr/>
          <p:nvPr/>
        </p:nvGrpSpPr>
        <p:grpSpPr>
          <a:xfrm>
            <a:off x="-1143000" y="7543799"/>
            <a:ext cx="542636" cy="172739"/>
            <a:chOff x="6787483" y="1282390"/>
            <a:chExt cx="4583152" cy="5319640"/>
          </a:xfrm>
        </p:grpSpPr>
        <p:pic>
          <p:nvPicPr>
            <p:cNvPr id="2" name="Picture 1" descr="10_01_Figure.jpg"/>
            <p:cNvPicPr>
              <a:picLocks noChangeAspect="1"/>
            </p:cNvPicPr>
            <p:nvPr/>
          </p:nvPicPr>
          <p:blipFill rotWithShape="1">
            <a:blip r:embed="rId3" cstate="print">
              <a:extLst>
                <a:ext uri="{28A0092B-C50C-407E-A947-70E740481C1C}">
                  <a14:useLocalDpi xmlns:a14="http://schemas.microsoft.com/office/drawing/2010/main" val="0"/>
                </a:ext>
              </a:extLst>
            </a:blip>
            <a:srcRect b="3661"/>
            <a:stretch/>
          </p:blipFill>
          <p:spPr>
            <a:xfrm>
              <a:off x="6787483" y="2250685"/>
              <a:ext cx="4583152" cy="4351345"/>
            </a:xfrm>
            <a:prstGeom prst="rect">
              <a:avLst/>
            </a:prstGeom>
          </p:spPr>
        </p:pic>
        <p:cxnSp>
          <p:nvCxnSpPr>
            <p:cNvPr id="7" name="Straight Arrow Connector 6"/>
            <p:cNvCxnSpPr/>
            <p:nvPr/>
          </p:nvCxnSpPr>
          <p:spPr>
            <a:xfrm>
              <a:off x="9208120" y="2849605"/>
              <a:ext cx="1120697" cy="77387"/>
            </a:xfrm>
            <a:prstGeom prst="straightConnector1">
              <a:avLst/>
            </a:prstGeom>
            <a:ln w="508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7387674" y="2748772"/>
              <a:ext cx="3643662" cy="206095"/>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883913" y="1282390"/>
              <a:ext cx="100361" cy="1485309"/>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rot="218161">
              <a:off x="7896090" y="2449046"/>
              <a:ext cx="333869" cy="33745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20" name="TextBox 19"/>
              <p:cNvSpPr txBox="1"/>
              <p:nvPr/>
            </p:nvSpPr>
            <p:spPr>
              <a:xfrm>
                <a:off x="182805" y="2558294"/>
                <a:ext cx="8635580" cy="369332"/>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Torque = (Magnitude of Force) × (Moment Arm)	</a:t>
                </a:r>
                <a:r>
                  <a:rPr kumimoji="0" lang="en-US" sz="1800" dirty="0">
                    <a:solidFill>
                      <a:prstClr val="black"/>
                    </a:solidFill>
                    <a:ea typeface="Cambria Math" panose="02040503050406030204" pitchFamily="18" charset="0"/>
                    <a:cs typeface="Times New Roman" panose="02020603050405020304" pitchFamily="18" charset="0"/>
                  </a:rPr>
                  <a:t>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𝐹𝑙</m:t>
                    </m:r>
                  </m:oMath>
                </a14:m>
                <a:r>
                  <a:rPr kumimoji="0" lang="en-US" sz="1800" dirty="0">
                    <a:solidFill>
                      <a:prstClr val="black"/>
                    </a:solidFill>
                    <a:ea typeface="+mn-ea"/>
                    <a:cs typeface="Times New Roman" panose="02020603050405020304" pitchFamily="18" charset="0"/>
                  </a:rPr>
                  <a:t>	Units: N</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1800" dirty="0">
                    <a:solidFill>
                      <a:prstClr val="black"/>
                    </a:solidFill>
                    <a:ea typeface="+mn-ea"/>
                    <a:cs typeface="Times New Roman" panose="02020603050405020304" pitchFamily="18" charset="0"/>
                  </a:rPr>
                  <a:t>m</a:t>
                </a:r>
              </a:p>
            </p:txBody>
          </p:sp>
        </mc:Choice>
        <mc:Fallback xmlns="">
          <p:sp>
            <p:nvSpPr>
              <p:cNvPr id="20" name="TextBox 19"/>
              <p:cNvSpPr txBox="1">
                <a:spLocks noRot="1" noChangeAspect="1" noMove="1" noResize="1" noEditPoints="1" noAdjustHandles="1" noChangeArrowheads="1" noChangeShapeType="1" noTextEdit="1"/>
              </p:cNvSpPr>
              <p:nvPr/>
            </p:nvSpPr>
            <p:spPr>
              <a:xfrm>
                <a:off x="182805" y="2558294"/>
                <a:ext cx="8635580" cy="369332"/>
              </a:xfrm>
              <a:prstGeom prst="rect">
                <a:avLst/>
              </a:prstGeom>
              <a:blipFill>
                <a:blip r:embed="rId4"/>
                <a:stretch>
                  <a:fillRect t="-11290" b="-25806"/>
                </a:stretch>
              </a:blipFill>
              <a:ln>
                <a:solidFill>
                  <a:schemeClr val="tx1"/>
                </a:solidFill>
              </a:ln>
            </p:spPr>
            <p:txBody>
              <a:bodyPr/>
              <a:lstStyle/>
              <a:p>
                <a:r>
                  <a:rPr lang="en-US">
                    <a:noFill/>
                  </a:rPr>
                  <a:t> </a:t>
                </a:r>
              </a:p>
            </p:txBody>
          </p:sp>
        </mc:Fallback>
      </mc:AlternateContent>
      <p:pic>
        <p:nvPicPr>
          <p:cNvPr id="3" name="Picture 11" descr="10_01_Figure.jpg">
            <a:extLst>
              <a:ext uri="{FF2B5EF4-FFF2-40B4-BE49-F238E27FC236}">
                <a16:creationId xmlns:a16="http://schemas.microsoft.com/office/drawing/2014/main" id="{C720CEC2-B4E2-F108-284B-86A71EC82653}"/>
              </a:ext>
            </a:extLst>
          </p:cNvPr>
          <p:cNvPicPr>
            <a:picLocks noChangeAspect="1"/>
          </p:cNvPicPr>
          <p:nvPr/>
        </p:nvPicPr>
        <p:blipFill>
          <a:blip r:embed="rId5" cstate="print">
            <a:extLst>
              <a:ext uri="{28A0092B-C50C-407E-A947-70E740481C1C}">
                <a14:useLocalDpi xmlns:a14="http://schemas.microsoft.com/office/drawing/2010/main" val="0"/>
              </a:ext>
            </a:extLst>
          </a:blip>
          <a:srcRect b="3661"/>
          <a:stretch>
            <a:fillRect/>
          </a:stretch>
        </p:blipFill>
        <p:spPr bwMode="auto">
          <a:xfrm>
            <a:off x="381000" y="3048000"/>
            <a:ext cx="3741530" cy="35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212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downsized_1015001302.jpg">
            <a:hlinkClick r:id="rId2"/>
          </p:cNvPr>
          <p:cNvPicPr>
            <a:picLocks noChangeAspect="1"/>
          </p:cNvPicPr>
          <p:nvPr/>
        </p:nvPicPr>
        <p:blipFill>
          <a:blip r:embed="rId3">
            <a:extLst>
              <a:ext uri="{28A0092B-C50C-407E-A947-70E740481C1C}">
                <a14:useLocalDpi xmlns:a14="http://schemas.microsoft.com/office/drawing/2010/main" val="0"/>
              </a:ext>
            </a:extLst>
          </a:blip>
          <a:srcRect l="21667" t="12500" r="18333"/>
          <a:stretch>
            <a:fillRect/>
          </a:stretch>
        </p:blipFill>
        <p:spPr bwMode="auto">
          <a:xfrm>
            <a:off x="685800" y="609600"/>
            <a:ext cx="3048000" cy="592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TextBox 3"/>
          <p:cNvSpPr txBox="1">
            <a:spLocks noChangeArrowheads="1"/>
          </p:cNvSpPr>
          <p:nvPr/>
        </p:nvSpPr>
        <p:spPr bwMode="auto">
          <a:xfrm>
            <a:off x="4267200" y="533400"/>
            <a:ext cx="2838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r>
              <a:rPr lang="en-US" altLang="en-US" sz="3600"/>
              <a:t>Honda 600RR</a:t>
            </a:r>
          </a:p>
        </p:txBody>
      </p:sp>
      <p:sp>
        <p:nvSpPr>
          <p:cNvPr id="262148" name="TextBox 11"/>
          <p:cNvSpPr txBox="1">
            <a:spLocks noChangeArrowheads="1"/>
          </p:cNvSpPr>
          <p:nvPr/>
        </p:nvSpPr>
        <p:spPr bwMode="auto">
          <a:xfrm>
            <a:off x="4419600" y="1524000"/>
            <a:ext cx="45640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r>
              <a:rPr lang="en-US" altLang="en-US" sz="2400" dirty="0"/>
              <a:t>Who races this bike?</a:t>
            </a:r>
          </a:p>
          <a:p>
            <a:pPr eaLnBrk="1" hangingPunct="1">
              <a:spcBef>
                <a:spcPct val="0"/>
              </a:spcBef>
              <a:buFontTx/>
              <a:buNone/>
            </a:pPr>
            <a:endParaRPr lang="en-US" altLang="en-US" sz="2400" dirty="0"/>
          </a:p>
          <a:p>
            <a:pPr eaLnBrk="1" hangingPunct="1">
              <a:spcBef>
                <a:spcPct val="0"/>
              </a:spcBef>
              <a:buFontTx/>
              <a:buNone/>
            </a:pPr>
            <a:r>
              <a:rPr lang="en-US" altLang="en-US" sz="2400" dirty="0"/>
              <a:t>Why can anybody race it, if he just </a:t>
            </a:r>
          </a:p>
          <a:p>
            <a:pPr eaLnBrk="1" hangingPunct="1">
              <a:spcBef>
                <a:spcPct val="0"/>
              </a:spcBef>
              <a:buFontTx/>
              <a:buNone/>
            </a:pPr>
            <a:r>
              <a:rPr lang="en-US" altLang="en-US" sz="2400" dirty="0"/>
              <a:t>dares to go fast?</a:t>
            </a:r>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r>
              <a:rPr lang="en-US" altLang="en-US" sz="2400" dirty="0"/>
              <a:t>The oval track of a</a:t>
            </a:r>
          </a:p>
          <a:p>
            <a:pPr eaLnBrk="1" hangingPunct="1">
              <a:spcBef>
                <a:spcPct val="0"/>
              </a:spcBef>
              <a:buFontTx/>
              <a:buNone/>
            </a:pPr>
            <a:r>
              <a:rPr lang="en-US" altLang="en-US" sz="2400" dirty="0"/>
              <a:t>World Speedway allows speeds</a:t>
            </a:r>
          </a:p>
          <a:p>
            <a:pPr eaLnBrk="1" hangingPunct="1">
              <a:spcBef>
                <a:spcPct val="0"/>
              </a:spcBef>
              <a:buFontTx/>
              <a:buNone/>
            </a:pPr>
            <a:r>
              <a:rPr lang="en-US" altLang="en-US" sz="2400" dirty="0"/>
              <a:t>of 250 mph.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itle 1"/>
          <p:cNvSpPr>
            <a:spLocks noGrp="1"/>
          </p:cNvSpPr>
          <p:nvPr>
            <p:ph type="title"/>
          </p:nvPr>
        </p:nvSpPr>
        <p:spPr>
          <a:xfrm>
            <a:off x="0" y="-152400"/>
            <a:ext cx="9144000" cy="1752600"/>
          </a:xfrm>
        </p:spPr>
        <p:txBody>
          <a:bodyPr/>
          <a:lstStyle/>
          <a:p>
            <a:r>
              <a:rPr lang="en-US" altLang="en-US" sz="3600">
                <a:solidFill>
                  <a:srgbClr val="FF0000"/>
                </a:solidFill>
              </a:rPr>
              <a:t>A  non rotating and rotating gyroscope</a:t>
            </a:r>
            <a:br>
              <a:rPr lang="en-US" altLang="en-US" sz="3600">
                <a:solidFill>
                  <a:srgbClr val="FF0000"/>
                </a:solidFill>
              </a:rPr>
            </a:br>
            <a:endParaRPr lang="en-US" altLang="en-US" sz="3600">
              <a:solidFill>
                <a:srgbClr val="FF0000"/>
              </a:solidFill>
            </a:endParaRPr>
          </a:p>
        </p:txBody>
      </p:sp>
      <p:pic>
        <p:nvPicPr>
          <p:cNvPr id="265219"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5800" y="935038"/>
            <a:ext cx="6019800" cy="2951162"/>
          </a:xfrm>
          <a:noFill/>
        </p:spPr>
      </p:pic>
      <p:pic>
        <p:nvPicPr>
          <p:cNvPr id="265220"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5800" y="3886200"/>
            <a:ext cx="6477000" cy="2743200"/>
          </a:xfrm>
          <a:noFill/>
        </p:spPr>
      </p:pic>
      <p:cxnSp>
        <p:nvCxnSpPr>
          <p:cNvPr id="265221" name="Straight Connector 5"/>
          <p:cNvCxnSpPr>
            <a:cxnSpLocks noChangeShapeType="1"/>
          </p:cNvCxnSpPr>
          <p:nvPr/>
        </p:nvCxnSpPr>
        <p:spPr bwMode="auto">
          <a:xfrm>
            <a:off x="457200" y="3810000"/>
            <a:ext cx="8153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p:cNvSpPr txBox="1"/>
              <p:nvPr/>
            </p:nvSpPr>
            <p:spPr>
              <a:xfrm>
                <a:off x="910567" y="3538470"/>
                <a:ext cx="1255215" cy="506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𝐿</m:t>
                          </m:r>
                        </m:e>
                      </m:acc>
                      <m:r>
                        <a:rPr lang="en-US" b="0" i="1" smtClean="0">
                          <a:latin typeface="Cambria Math" panose="02040503050406030204" pitchFamily="18" charset="0"/>
                        </a:rPr>
                        <m:t>=</m:t>
                      </m:r>
                      <m:r>
                        <a:rPr lang="en-US" b="0" i="1" smtClean="0">
                          <a:latin typeface="Cambria Math" panose="02040503050406030204" pitchFamily="18" charset="0"/>
                        </a:rPr>
                        <m:t>𝐼</m:t>
                      </m:r>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𝜔</m:t>
                          </m:r>
                        </m:e>
                      </m:acc>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910567" y="3538470"/>
                <a:ext cx="1255215" cy="506421"/>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906078" y="4095848"/>
                <a:ext cx="4547142" cy="686663"/>
              </a:xfrm>
              <a:prstGeom prst="rect">
                <a:avLst/>
              </a:prstGeom>
              <a:noFill/>
            </p:spPr>
            <p:txBody>
              <a:bodyPr wrap="none" rtlCol="0">
                <a:spAutoFit/>
              </a:bodyPr>
              <a:lstStyle/>
              <a:p>
                <a14:m>
                  <m:oMath xmlns:m="http://schemas.openxmlformats.org/officeDocument/2006/math">
                    <m:nary>
                      <m:naryPr>
                        <m:chr m:val="∑"/>
                        <m:subHide m:val="on"/>
                        <m:supHide m:val="on"/>
                        <m:ctrlPr>
                          <a:rPr lang="en-US" b="0" i="1" smtClean="0">
                            <a:latin typeface="Cambria Math" panose="02040503050406030204" pitchFamily="18" charset="0"/>
                          </a:rPr>
                        </m:ctrlPr>
                      </m:naryPr>
                      <m:sub/>
                      <m:sup/>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𝜏</m:t>
                            </m:r>
                          </m:e>
                        </m:acc>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𝐿</m:t>
                            </m:r>
                          </m:e>
                        </m:acc>
                      </m:num>
                      <m:den>
                        <m:r>
                          <m:rPr>
                            <m:sty m:val="p"/>
                          </m:rPr>
                          <a:rPr lang="en-US" b="0" i="0" smtClean="0">
                            <a:latin typeface="Cambria Math" panose="02040503050406030204" pitchFamily="18" charset="0"/>
                          </a:rPr>
                          <m:t>Δ</m:t>
                        </m:r>
                        <m:r>
                          <a:rPr lang="en-US" b="0" i="1" smtClean="0">
                            <a:latin typeface="Cambria Math" panose="02040503050406030204" pitchFamily="18" charset="0"/>
                          </a:rPr>
                          <m:t>𝑡</m:t>
                        </m:r>
                      </m:den>
                    </m:f>
                  </m:oMath>
                </a14:m>
                <a:r>
                  <a:rPr lang="en-US" dirty="0"/>
                  <a:t>    Analogous to </a:t>
                </a:r>
                <a14:m>
                  <m:oMath xmlns:m="http://schemas.openxmlformats.org/officeDocument/2006/math">
                    <m:nary>
                      <m:naryPr>
                        <m:chr m:val="∑"/>
                        <m:subHide m:val="on"/>
                        <m:supHide m:val="on"/>
                        <m:ctrlPr>
                          <a:rPr lang="en-US" i="1">
                            <a:latin typeface="Cambria Math" panose="02040503050406030204" pitchFamily="18" charset="0"/>
                          </a:rPr>
                        </m:ctrlPr>
                      </m:naryPr>
                      <m:sub/>
                      <m:sup/>
                      <m:e>
                        <m:acc>
                          <m:accPr>
                            <m:chr m:val="⃗"/>
                            <m:ctrlPr>
                              <a:rPr lang="en-US" i="1">
                                <a:latin typeface="Cambria Math" panose="02040503050406030204" pitchFamily="18" charset="0"/>
                              </a:rPr>
                            </m:ctrlPr>
                          </m:accPr>
                          <m:e>
                            <m:r>
                              <a:rPr lang="en-US" b="0" i="1" smtClean="0">
                                <a:latin typeface="Cambria Math" panose="02040503050406030204" pitchFamily="18" charset="0"/>
                              </a:rPr>
                              <m:t>𝐹</m:t>
                            </m:r>
                          </m:e>
                        </m:acc>
                      </m:e>
                    </m:nary>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n-US">
                            <a:latin typeface="Cambria Math" panose="02040503050406030204" pitchFamily="18" charset="0"/>
                          </a:rPr>
                          <m:t>Δ</m:t>
                        </m:r>
                        <m:acc>
                          <m:accPr>
                            <m:chr m:val="⃗"/>
                            <m:ctrlPr>
                              <a:rPr lang="en-US" i="1">
                                <a:latin typeface="Cambria Math" panose="02040503050406030204" pitchFamily="18" charset="0"/>
                              </a:rPr>
                            </m:ctrlPr>
                          </m:accPr>
                          <m:e>
                            <m:r>
                              <a:rPr lang="en-US" b="0" i="1" smtClean="0">
                                <a:latin typeface="Cambria Math" panose="02040503050406030204" pitchFamily="18" charset="0"/>
                              </a:rPr>
                              <m:t>𝑃</m:t>
                            </m:r>
                          </m:e>
                        </m:acc>
                      </m:num>
                      <m:den>
                        <m:r>
                          <m:rPr>
                            <m:sty m:val="p"/>
                          </m:rPr>
                          <a:rPr lang="en-US">
                            <a:latin typeface="Cambria Math" panose="02040503050406030204" pitchFamily="18" charset="0"/>
                          </a:rPr>
                          <m:t>Δ</m:t>
                        </m:r>
                        <m:r>
                          <a:rPr lang="en-US" b="0" i="1" smtClean="0">
                            <a:latin typeface="Cambria Math" panose="02040503050406030204" pitchFamily="18" charset="0"/>
                          </a:rPr>
                          <m:t>𝑡</m:t>
                        </m:r>
                      </m:den>
                    </m:f>
                  </m:oMath>
                </a14:m>
                <a:r>
                  <a:rPr lang="en-US" dirty="0"/>
                  <a:t> </a:t>
                </a:r>
              </a:p>
            </p:txBody>
          </p:sp>
        </mc:Choice>
        <mc:Fallback xmlns="">
          <p:sp>
            <p:nvSpPr>
              <p:cNvPr id="8" name="TextBox 7"/>
              <p:cNvSpPr txBox="1">
                <a:spLocks noRot="1" noChangeAspect="1" noMove="1" noResize="1" noEditPoints="1" noAdjustHandles="1" noChangeArrowheads="1" noChangeShapeType="1" noTextEdit="1"/>
              </p:cNvSpPr>
              <p:nvPr/>
            </p:nvSpPr>
            <p:spPr>
              <a:xfrm>
                <a:off x="906078" y="4095848"/>
                <a:ext cx="4547142" cy="686663"/>
              </a:xfrm>
              <a:prstGeom prst="rect">
                <a:avLst/>
              </a:prstGeom>
              <a:blipFill rotWithShape="0">
                <a:blip r:embed="rId3"/>
                <a:stretch>
                  <a:fillRect b="-70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664292" y="3432938"/>
                <a:ext cx="1698414" cy="837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Δ</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𝐿</m:t>
                          </m:r>
                        </m:e>
                      </m:acc>
                      <m:r>
                        <a:rPr lang="en-US" sz="2000" b="0" i="1" smtClean="0">
                          <a:latin typeface="Cambria Math" panose="02040503050406030204" pitchFamily="18" charset="0"/>
                        </a:rPr>
                        <m:t>=</m:t>
                      </m:r>
                      <m:nary>
                        <m:naryPr>
                          <m:chr m:val="∑"/>
                          <m:subHide m:val="on"/>
                          <m:supHide m:val="on"/>
                          <m:ctrlPr>
                            <a:rPr lang="en-US" sz="2000" i="1">
                              <a:latin typeface="Cambria Math" panose="02040503050406030204" pitchFamily="18" charset="0"/>
                            </a:rPr>
                          </m:ctrlPr>
                        </m:naryPr>
                        <m:sub/>
                        <m:sup/>
                        <m:e>
                          <m:acc>
                            <m:accPr>
                              <m:chr m:val="⃗"/>
                              <m:ctrlPr>
                                <a:rPr lang="en-US" sz="2000" i="1">
                                  <a:latin typeface="Cambria Math" panose="02040503050406030204" pitchFamily="18" charset="0"/>
                                </a:rPr>
                              </m:ctrlPr>
                            </m:accPr>
                            <m:e>
                              <m:r>
                                <a:rPr lang="en-US" sz="2000" i="1">
                                  <a:latin typeface="Cambria Math" panose="02040503050406030204" pitchFamily="18" charset="0"/>
                                </a:rPr>
                                <m:t>𝜏</m:t>
                              </m:r>
                            </m:e>
                          </m:acc>
                          <m:r>
                            <a:rPr lang="en-US" sz="2000" b="0" i="1" smtClean="0">
                              <a:latin typeface="Cambria Math" panose="02040503050406030204" pitchFamily="18" charset="0"/>
                            </a:rPr>
                            <m:t> </m:t>
                          </m:r>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𝑡</m:t>
                          </m:r>
                        </m:e>
                      </m:nary>
                    </m:oMath>
                  </m:oMathPara>
                </a14:m>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6664292" y="3432938"/>
                <a:ext cx="1698414" cy="83766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664292" y="4238021"/>
                <a:ext cx="1372299" cy="7911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𝜙</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d>
                            <m:dPr>
                              <m:begChr m:val="|"/>
                              <m:endChr m:val="|"/>
                              <m:ctrlPr>
                                <a:rPr lang="en-US" sz="2000" b="0" i="1" smtClean="0">
                                  <a:latin typeface="Cambria Math" panose="02040503050406030204" pitchFamily="18" charset="0"/>
                                </a:rPr>
                              </m:ctrlPr>
                            </m:dPr>
                            <m:e>
                              <m:r>
                                <m:rPr>
                                  <m:sty m:val="p"/>
                                </m:rPr>
                                <a:rPr lang="en-US" sz="2000">
                                  <a:latin typeface="Cambria Math" panose="02040503050406030204" pitchFamily="18" charset="0"/>
                                </a:rPr>
                                <m:t>Δ</m:t>
                              </m:r>
                              <m:acc>
                                <m:accPr>
                                  <m:chr m:val="⃗"/>
                                  <m:ctrlPr>
                                    <a:rPr lang="en-US" sz="2000" i="1">
                                      <a:latin typeface="Cambria Math" panose="02040503050406030204" pitchFamily="18" charset="0"/>
                                    </a:rPr>
                                  </m:ctrlPr>
                                </m:accPr>
                                <m:e>
                                  <m:r>
                                    <a:rPr lang="en-US" sz="2000" i="1">
                                      <a:latin typeface="Cambria Math" panose="02040503050406030204" pitchFamily="18" charset="0"/>
                                    </a:rPr>
                                    <m:t>𝐿</m:t>
                                  </m:r>
                                </m:e>
                              </m:acc>
                            </m:e>
                          </m:d>
                        </m:num>
                        <m:den>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𝐿</m:t>
                              </m:r>
                            </m:e>
                          </m:d>
                        </m:den>
                      </m:f>
                    </m:oMath>
                  </m:oMathPara>
                </a14:m>
                <a:endParaRPr lang="en-US"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6664292" y="4238021"/>
                <a:ext cx="1372299" cy="791179"/>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350474" y="4993947"/>
                <a:ext cx="4135812" cy="881267"/>
              </a:xfrm>
              <a:prstGeom prst="rect">
                <a:avLst/>
              </a:prstGeom>
            </p:spPr>
            <p:txBody>
              <a:bodyPr wrap="none">
                <a:spAutoFit/>
              </a:bodyPr>
              <a:lstStyle/>
              <a:p>
                <a14:m>
                  <m:oMath xmlns:m="http://schemas.openxmlformats.org/officeDocument/2006/math">
                    <m:r>
                      <m:rPr>
                        <m:sty m:val="p"/>
                      </m:rPr>
                      <a:rPr lang="en-US" b="0" i="0" smtClean="0">
                        <a:solidFill>
                          <a:srgbClr val="FF0000"/>
                        </a:solidFill>
                        <a:latin typeface="Cambria Math" panose="02040503050406030204" pitchFamily="18" charset="0"/>
                      </a:rPr>
                      <m:t>Ω</m:t>
                    </m:r>
                    <m:r>
                      <a:rPr lang="en-US" b="0" i="1" smtClean="0">
                        <a:solidFill>
                          <a:srgbClr val="FF0000"/>
                        </a:solidFill>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m:rPr>
                            <m:sty m:val="p"/>
                          </m:rPr>
                          <a:rPr lang="en-US">
                            <a:solidFill>
                              <a:srgbClr val="FF0000"/>
                            </a:solidFill>
                            <a:latin typeface="Cambria Math" panose="02040503050406030204" pitchFamily="18" charset="0"/>
                          </a:rPr>
                          <m:t>Δ</m:t>
                        </m:r>
                        <m:r>
                          <a:rPr lang="en-US" i="1">
                            <a:solidFill>
                              <a:srgbClr val="FF0000"/>
                            </a:solidFill>
                            <a:latin typeface="Cambria Math" panose="02040503050406030204" pitchFamily="18" charset="0"/>
                          </a:rPr>
                          <m:t>𝜙</m:t>
                        </m:r>
                      </m:num>
                      <m:den>
                        <m:r>
                          <m:rPr>
                            <m:sty m:val="p"/>
                          </m:rPr>
                          <a:rPr lang="en-US" b="0" i="0" smtClean="0">
                            <a:solidFill>
                              <a:srgbClr val="FF0000"/>
                            </a:solidFill>
                            <a:latin typeface="Cambria Math" panose="02040503050406030204" pitchFamily="18" charset="0"/>
                          </a:rPr>
                          <m:t>Δ</m:t>
                        </m:r>
                        <m:r>
                          <a:rPr lang="en-US" b="0" i="1" smtClean="0">
                            <a:solidFill>
                              <a:srgbClr val="FF0000"/>
                            </a:solidFill>
                            <a:latin typeface="Cambria Math" panose="02040503050406030204" pitchFamily="18" charset="0"/>
                          </a:rPr>
                          <m:t>𝑡</m:t>
                        </m:r>
                      </m:den>
                    </m:f>
                    <m:r>
                      <a:rPr lang="en-US" i="1">
                        <a:solidFill>
                          <a:srgbClr val="FF0000"/>
                        </a:solidFill>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f>
                          <m:fPr>
                            <m:ctrlPr>
                              <a:rPr lang="en-US" i="1">
                                <a:solidFill>
                                  <a:srgbClr val="FF0000"/>
                                </a:solidFill>
                                <a:latin typeface="Cambria Math" panose="02040503050406030204" pitchFamily="18" charset="0"/>
                              </a:rPr>
                            </m:ctrlPr>
                          </m:fPr>
                          <m:num>
                            <m:d>
                              <m:dPr>
                                <m:begChr m:val="|"/>
                                <m:endChr m:val="|"/>
                                <m:ctrlPr>
                                  <a:rPr lang="en-US" i="1">
                                    <a:solidFill>
                                      <a:srgbClr val="FF0000"/>
                                    </a:solidFill>
                                    <a:latin typeface="Cambria Math" panose="02040503050406030204" pitchFamily="18" charset="0"/>
                                  </a:rPr>
                                </m:ctrlPr>
                              </m:dPr>
                              <m:e>
                                <m:r>
                                  <m:rPr>
                                    <m:sty m:val="p"/>
                                  </m:rPr>
                                  <a:rPr lang="en-US">
                                    <a:solidFill>
                                      <a:srgbClr val="FF0000"/>
                                    </a:solidFill>
                                    <a:latin typeface="Cambria Math" panose="02040503050406030204" pitchFamily="18" charset="0"/>
                                  </a:rPr>
                                  <m:t>Δ</m:t>
                                </m:r>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𝐿</m:t>
                                    </m:r>
                                  </m:e>
                                </m:acc>
                              </m:e>
                            </m:d>
                          </m:num>
                          <m:den>
                            <m:d>
                              <m:dPr>
                                <m:begChr m:val="|"/>
                                <m:endChr m:val="|"/>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𝐿</m:t>
                                </m:r>
                              </m:e>
                            </m:d>
                          </m:den>
                        </m:f>
                      </m:num>
                      <m:den>
                        <m:r>
                          <m:rPr>
                            <m:sty m:val="p"/>
                          </m:rPr>
                          <a:rPr lang="en-US" b="0" i="0" smtClean="0">
                            <a:solidFill>
                              <a:srgbClr val="FF0000"/>
                            </a:solidFill>
                            <a:latin typeface="Cambria Math" panose="02040503050406030204" pitchFamily="18" charset="0"/>
                          </a:rPr>
                          <m:t>Δ</m:t>
                        </m:r>
                        <m:r>
                          <a:rPr lang="en-US" b="0" i="1" smtClean="0">
                            <a:solidFill>
                              <a:srgbClr val="FF0000"/>
                            </a:solidFill>
                            <a:latin typeface="Cambria Math" panose="02040503050406030204" pitchFamily="18" charset="0"/>
                          </a:rPr>
                          <m:t>𝑡</m:t>
                        </m:r>
                      </m:den>
                    </m:f>
                    <m:r>
                      <a:rPr lang="en-US" b="0" i="1" smtClean="0">
                        <a:solidFill>
                          <a:srgbClr val="FF0000"/>
                        </a:solidFill>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𝜏</m:t>
                        </m:r>
                      </m:num>
                      <m:den>
                        <m:r>
                          <a:rPr lang="en-US" b="0" i="1" smtClean="0">
                            <a:solidFill>
                              <a:srgbClr val="FF0000"/>
                            </a:solidFill>
                            <a:latin typeface="Cambria Math" panose="02040503050406030204" pitchFamily="18" charset="0"/>
                          </a:rPr>
                          <m:t>𝐿</m:t>
                        </m:r>
                      </m:den>
                    </m:f>
                    <m:r>
                      <a:rPr lang="en-US" b="0" i="1" smtClean="0">
                        <a:solidFill>
                          <a:srgbClr val="FF0000"/>
                        </a:solidFill>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𝑊𝑟</m:t>
                        </m:r>
                      </m:num>
                      <m:den>
                        <m:r>
                          <a:rPr lang="en-US" b="0" i="1" smtClean="0">
                            <a:solidFill>
                              <a:srgbClr val="FF0000"/>
                            </a:solidFill>
                            <a:latin typeface="Cambria Math" panose="02040503050406030204" pitchFamily="18" charset="0"/>
                          </a:rPr>
                          <m:t>𝐼</m:t>
                        </m:r>
                        <m:r>
                          <a:rPr lang="en-US" b="0" i="1" smtClean="0">
                            <a:solidFill>
                              <a:srgbClr val="FF0000"/>
                            </a:solidFill>
                            <a:latin typeface="Cambria Math" panose="02040503050406030204" pitchFamily="18" charset="0"/>
                          </a:rPr>
                          <m:t>𝜔</m:t>
                        </m:r>
                      </m:den>
                    </m:f>
                  </m:oMath>
                </a14:m>
                <a:r>
                  <a:rPr lang="en-US" dirty="0">
                    <a:solidFill>
                      <a:srgbClr val="FF0000"/>
                    </a:solidFill>
                  </a:rPr>
                  <a:t>   rad/s</a:t>
                </a:r>
              </a:p>
            </p:txBody>
          </p:sp>
        </mc:Choice>
        <mc:Fallback xmlns="">
          <p:sp>
            <p:nvSpPr>
              <p:cNvPr id="11" name="Rectangle 10"/>
              <p:cNvSpPr>
                <a:spLocks noRot="1" noChangeAspect="1" noMove="1" noResize="1" noEditPoints="1" noAdjustHandles="1" noChangeArrowheads="1" noChangeShapeType="1" noTextEdit="1"/>
              </p:cNvSpPr>
              <p:nvPr/>
            </p:nvSpPr>
            <p:spPr>
              <a:xfrm>
                <a:off x="2350474" y="4993947"/>
                <a:ext cx="4135812" cy="881267"/>
              </a:xfrm>
              <a:prstGeom prst="rect">
                <a:avLst/>
              </a:prstGeom>
              <a:blipFill rotWithShape="0">
                <a:blip r:embed="rId6"/>
                <a:stretch>
                  <a:fillRect b="-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34554" y="6022945"/>
                <a:ext cx="7137846" cy="699359"/>
              </a:xfrm>
              <a:prstGeom prst="rect">
                <a:avLst/>
              </a:prstGeom>
              <a:noFill/>
            </p:spPr>
            <p:txBody>
              <a:bodyPr wrap="square" rtlCol="0">
                <a:spAutoFit/>
              </a:bodyPr>
              <a:lstStyle/>
              <a:p>
                <a14:m>
                  <m:oMath xmlns:m="http://schemas.openxmlformats.org/officeDocument/2006/math">
                    <m:r>
                      <a:rPr lang="en-US" b="0" i="1" baseline="-25000" smtClean="0">
                        <a:latin typeface="Cambria Math" panose="02040503050406030204" pitchFamily="18" charset="0"/>
                      </a:rPr>
                      <m:t>𝑊</m:t>
                    </m:r>
                  </m:oMath>
                </a14:m>
                <a:r>
                  <a:rPr lang="en-US" baseline="-25000" dirty="0"/>
                  <a:t> is the weight of the flywheel, and </a:t>
                </a:r>
                <a14:m>
                  <m:oMath xmlns:m="http://schemas.openxmlformats.org/officeDocument/2006/math">
                    <m:r>
                      <a:rPr lang="en-US" b="0" i="1" baseline="-25000" smtClean="0">
                        <a:latin typeface="Cambria Math" panose="02040503050406030204" pitchFamily="18" charset="0"/>
                      </a:rPr>
                      <m:t>𝑟</m:t>
                    </m:r>
                  </m:oMath>
                </a14:m>
                <a:r>
                  <a:rPr lang="en-US" baseline="-25000" dirty="0"/>
                  <a:t> is the distance from the pivot point of the center of mass of the flywheel.</a:t>
                </a:r>
              </a:p>
            </p:txBody>
          </p:sp>
        </mc:Choice>
        <mc:Fallback xmlns="">
          <p:sp>
            <p:nvSpPr>
              <p:cNvPr id="12" name="TextBox 11"/>
              <p:cNvSpPr txBox="1">
                <a:spLocks noRot="1" noChangeAspect="1" noMove="1" noResize="1" noEditPoints="1" noAdjustHandles="1" noChangeArrowheads="1" noChangeShapeType="1" noTextEdit="1"/>
              </p:cNvSpPr>
              <p:nvPr/>
            </p:nvSpPr>
            <p:spPr>
              <a:xfrm>
                <a:off x="634554" y="6022945"/>
                <a:ext cx="7137846" cy="699359"/>
              </a:xfrm>
              <a:prstGeom prst="rect">
                <a:avLst/>
              </a:prstGeom>
              <a:blipFill rotWithShape="0">
                <a:blip r:embed="rId7"/>
                <a:stretch>
                  <a:fillRect l="-427" b="-20870"/>
                </a:stretch>
              </a:blipFill>
            </p:spPr>
            <p:txBody>
              <a:bodyPr/>
              <a:lstStyle/>
              <a:p>
                <a:r>
                  <a:rPr lang="en-US">
                    <a:noFill/>
                  </a:rPr>
                  <a:t> </a:t>
                </a:r>
              </a:p>
            </p:txBody>
          </p:sp>
        </mc:Fallback>
      </mc:AlternateContent>
      <p:pic>
        <p:nvPicPr>
          <p:cNvPr id="13" name="Picture 3"/>
          <p:cNvPicPr>
            <a:picLocks noGrp="1" noChangeAspect="1" noChangeArrowheads="1"/>
          </p:cNvPicPr>
          <p:nvPr>
            <p:ph sz="half" idx="4294967295"/>
          </p:nvPr>
        </p:nvPicPr>
        <p:blipFill>
          <a:blip r:embed="rId8">
            <a:extLst>
              <a:ext uri="{28A0092B-C50C-407E-A947-70E740481C1C}">
                <a14:useLocalDpi xmlns:a14="http://schemas.microsoft.com/office/drawing/2010/main" val="0"/>
              </a:ext>
            </a:extLst>
          </a:blip>
          <a:srcRect/>
          <a:stretch>
            <a:fillRect/>
          </a:stretch>
        </p:blipFill>
        <p:spPr>
          <a:xfrm>
            <a:off x="2350474" y="880229"/>
            <a:ext cx="6477000" cy="2743200"/>
          </a:xfrm>
          <a:prstGeom prst="rect">
            <a:avLst/>
          </a:prstGeom>
          <a:noFill/>
        </p:spPr>
      </p:pic>
      <mc:AlternateContent xmlns:mc="http://schemas.openxmlformats.org/markup-compatibility/2006" xmlns:a14="http://schemas.microsoft.com/office/drawing/2010/main">
        <mc:Choice Requires="a14">
          <p:sp>
            <p:nvSpPr>
              <p:cNvPr id="14" name="TextBox 13"/>
              <p:cNvSpPr txBox="1"/>
              <p:nvPr/>
            </p:nvSpPr>
            <p:spPr>
              <a:xfrm>
                <a:off x="304800" y="76200"/>
                <a:ext cx="8458200" cy="523220"/>
              </a:xfrm>
              <a:prstGeom prst="rect">
                <a:avLst/>
              </a:prstGeom>
              <a:noFill/>
            </p:spPr>
            <p:txBody>
              <a:bodyPr wrap="square" rtlCol="0">
                <a:spAutoFit/>
              </a:bodyPr>
              <a:lstStyle/>
              <a:p>
                <a:pPr algn="ctr"/>
                <a:r>
                  <a:rPr lang="en-US" sz="2800" dirty="0">
                    <a:solidFill>
                      <a:srgbClr val="FF0000"/>
                    </a:solidFill>
                  </a:rPr>
                  <a:t>Precesion Angular Velocity </a:t>
                </a:r>
                <a14:m>
                  <m:oMath xmlns:m="http://schemas.openxmlformats.org/officeDocument/2006/math">
                    <m:r>
                      <m:rPr>
                        <m:sty m:val="p"/>
                      </m:rPr>
                      <a:rPr lang="en-US" sz="2800" b="0" i="0" smtClean="0">
                        <a:solidFill>
                          <a:srgbClr val="FF0000"/>
                        </a:solidFill>
                        <a:latin typeface="Cambria Math" panose="02040503050406030204" pitchFamily="18" charset="0"/>
                      </a:rPr>
                      <m:t>Ω</m:t>
                    </m:r>
                  </m:oMath>
                </a14:m>
                <a:endParaRPr lang="en-US" sz="2800"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04800" y="76200"/>
                <a:ext cx="8458200" cy="523220"/>
              </a:xfrm>
              <a:prstGeom prst="rect">
                <a:avLst/>
              </a:prstGeom>
              <a:blipFill rotWithShape="0">
                <a:blip r:embed="rId9"/>
                <a:stretch>
                  <a:fillRect t="-12941" b="-3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1E296F9-20F7-A585-5B24-9495CC29434F}"/>
                  </a:ext>
                </a:extLst>
              </p:cNvPr>
              <p:cNvSpPr txBox="1"/>
              <p:nvPr/>
            </p:nvSpPr>
            <p:spPr>
              <a:xfrm>
                <a:off x="457200" y="990600"/>
                <a:ext cx="4191000" cy="7893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solidFill>
                            <a:srgbClr val="FF0000"/>
                          </a:solidFill>
                          <a:latin typeface="Cambria Math" panose="02040503050406030204" pitchFamily="18" charset="0"/>
                        </a:rPr>
                        <m:t>Ω</m:t>
                      </m:r>
                      <m:r>
                        <a:rPr lang="en-US" b="0" i="0" smtClean="0">
                          <a:solidFill>
                            <a:srgbClr val="FF0000"/>
                          </a:solidFill>
                          <a:latin typeface="Cambria Math" panose="02040503050406030204" pitchFamily="18" charset="0"/>
                        </a:rPr>
                        <m:t> </m:t>
                      </m:r>
                      <m:r>
                        <m:rPr>
                          <m:sty m:val="p"/>
                        </m:rPr>
                        <a:rPr lang="en-US" b="0" i="0" smtClean="0">
                          <a:solidFill>
                            <a:srgbClr val="FF0000"/>
                          </a:solidFill>
                          <a:latin typeface="Cambria Math" panose="02040503050406030204" pitchFamily="18" charset="0"/>
                        </a:rPr>
                        <m:t>is</m:t>
                      </m:r>
                      <m:r>
                        <a:rPr lang="en-US" b="0" i="0" smtClean="0">
                          <a:solidFill>
                            <a:srgbClr val="FF0000"/>
                          </a:solidFill>
                          <a:latin typeface="Cambria Math" panose="02040503050406030204" pitchFamily="18" charset="0"/>
                        </a:rPr>
                        <m:t> </m:t>
                      </m:r>
                      <m:r>
                        <m:rPr>
                          <m:sty m:val="p"/>
                        </m:rPr>
                        <a:rPr lang="en-US" b="0" i="0" smtClean="0">
                          <a:solidFill>
                            <a:srgbClr val="FF0000"/>
                          </a:solidFill>
                          <a:latin typeface="Cambria Math" panose="02040503050406030204" pitchFamily="18" charset="0"/>
                        </a:rPr>
                        <m:t>the</m:t>
                      </m:r>
                      <m:r>
                        <a:rPr lang="en-US" b="0" i="0" smtClean="0">
                          <a:solidFill>
                            <a:srgbClr val="FF0000"/>
                          </a:solidFill>
                          <a:latin typeface="Cambria Math" panose="02040503050406030204" pitchFamily="18" charset="0"/>
                        </a:rPr>
                        <m:t> </m:t>
                      </m:r>
                      <m:r>
                        <m:rPr>
                          <m:sty m:val="p"/>
                        </m:rPr>
                        <a:rPr lang="en-US" b="0" i="0" smtClean="0">
                          <a:solidFill>
                            <a:srgbClr val="FF0000"/>
                          </a:solidFill>
                          <a:latin typeface="Cambria Math" panose="02040503050406030204" pitchFamily="18" charset="0"/>
                        </a:rPr>
                        <m:t>rate</m:t>
                      </m:r>
                      <m:f>
                        <m:fPr>
                          <m:ctrlPr>
                            <a:rPr lang="en-US" i="1">
                              <a:solidFill>
                                <a:srgbClr val="FF0000"/>
                              </a:solidFill>
                              <a:latin typeface="Cambria Math" panose="02040503050406030204" pitchFamily="18" charset="0"/>
                            </a:rPr>
                          </m:ctrlPr>
                        </m:fPr>
                        <m:num>
                          <m:r>
                            <m:rPr>
                              <m:sty m:val="p"/>
                            </m:rPr>
                            <a:rPr lang="en-US">
                              <a:solidFill>
                                <a:srgbClr val="FF0000"/>
                              </a:solidFill>
                              <a:latin typeface="Cambria Math" panose="02040503050406030204" pitchFamily="18" charset="0"/>
                            </a:rPr>
                            <m:t>Δ</m:t>
                          </m:r>
                          <m:r>
                            <a:rPr lang="en-US" i="1">
                              <a:solidFill>
                                <a:srgbClr val="FF0000"/>
                              </a:solidFill>
                              <a:latin typeface="Cambria Math" panose="02040503050406030204" pitchFamily="18" charset="0"/>
                            </a:rPr>
                            <m:t>𝜙</m:t>
                          </m:r>
                        </m:num>
                        <m:den>
                          <m:r>
                            <m:rPr>
                              <m:sty m:val="p"/>
                            </m:rPr>
                            <a:rPr lang="en-US">
                              <a:solidFill>
                                <a:srgbClr val="FF0000"/>
                              </a:solidFill>
                              <a:latin typeface="Cambria Math" panose="02040503050406030204" pitchFamily="18" charset="0"/>
                            </a:rPr>
                            <m:t>Δ</m:t>
                          </m:r>
                          <m:r>
                            <a:rPr lang="en-US" i="1">
                              <a:solidFill>
                                <a:srgbClr val="FF0000"/>
                              </a:solidFill>
                              <a:latin typeface="Cambria Math" panose="02040503050406030204" pitchFamily="18" charset="0"/>
                            </a:rPr>
                            <m:t>𝑡</m:t>
                          </m:r>
                        </m:den>
                      </m:f>
                      <m:r>
                        <m:rPr>
                          <m:sty m:val="p"/>
                        </m:rPr>
                        <a:rPr lang="en-US" b="0" i="0" smtClean="0">
                          <a:solidFill>
                            <a:srgbClr val="FF0000"/>
                          </a:solidFill>
                          <a:latin typeface="Cambria Math" panose="02040503050406030204" pitchFamily="18" charset="0"/>
                        </a:rPr>
                        <m:t>at</m:t>
                      </m:r>
                      <m:r>
                        <a:rPr lang="en-US" b="0" i="0" smtClean="0">
                          <a:solidFill>
                            <a:srgbClr val="FF0000"/>
                          </a:solidFill>
                          <a:latin typeface="Cambria Math" panose="02040503050406030204" pitchFamily="18" charset="0"/>
                        </a:rPr>
                        <m:t> </m:t>
                      </m:r>
                      <m:r>
                        <m:rPr>
                          <m:sty m:val="p"/>
                        </m:rPr>
                        <a:rPr lang="en-US" b="0" i="0" smtClean="0">
                          <a:solidFill>
                            <a:srgbClr val="FF0000"/>
                          </a:solidFill>
                          <a:latin typeface="Cambria Math" panose="02040503050406030204" pitchFamily="18" charset="0"/>
                        </a:rPr>
                        <m:t>which</m:t>
                      </m:r>
                      <m:r>
                        <a:rPr lang="en-US" b="0" i="0" smtClean="0">
                          <a:solidFill>
                            <a:srgbClr val="FF0000"/>
                          </a:solidFill>
                          <a:latin typeface="Cambria Math" panose="02040503050406030204" pitchFamily="18" charset="0"/>
                        </a:rPr>
                        <m:t> </m:t>
                      </m:r>
                      <m:r>
                        <m:rPr>
                          <m:sty m:val="p"/>
                        </m:rPr>
                        <a:rPr lang="en-US" b="0" i="0" smtClean="0">
                          <a:solidFill>
                            <a:srgbClr val="FF0000"/>
                          </a:solidFill>
                          <a:latin typeface="Cambria Math" panose="02040503050406030204" pitchFamily="18" charset="0"/>
                        </a:rPr>
                        <m:t>the</m:t>
                      </m:r>
                      <m:r>
                        <a:rPr lang="en-US" b="0" i="0" smtClean="0">
                          <a:solidFill>
                            <a:srgbClr val="FF0000"/>
                          </a:solidFill>
                          <a:latin typeface="Cambria Math" panose="02040503050406030204" pitchFamily="18" charset="0"/>
                        </a:rPr>
                        <m:t> </m:t>
                      </m:r>
                      <m:r>
                        <m:rPr>
                          <m:sty m:val="p"/>
                        </m:rPr>
                        <a:rPr lang="en-US" b="0" i="0" smtClean="0">
                          <a:solidFill>
                            <a:srgbClr val="FF0000"/>
                          </a:solidFill>
                          <a:latin typeface="Cambria Math" panose="02040503050406030204" pitchFamily="18" charset="0"/>
                        </a:rPr>
                        <m:t>axis</m:t>
                      </m:r>
                      <m:r>
                        <a:rPr lang="en-US" b="0" i="0" smtClean="0">
                          <a:solidFill>
                            <a:srgbClr val="FF0000"/>
                          </a:solidFill>
                          <a:latin typeface="Cambria Math" panose="02040503050406030204" pitchFamily="18" charset="0"/>
                        </a:rPr>
                        <m:t> </m:t>
                      </m:r>
                      <m:r>
                        <m:rPr>
                          <m:sty m:val="p"/>
                        </m:rPr>
                        <a:rPr lang="en-US" b="0" i="0" smtClean="0">
                          <a:solidFill>
                            <a:srgbClr val="FF0000"/>
                          </a:solidFill>
                          <a:latin typeface="Cambria Math" panose="02040503050406030204" pitchFamily="18" charset="0"/>
                        </a:rPr>
                        <m:t>moves</m:t>
                      </m:r>
                    </m:oMath>
                  </m:oMathPara>
                </a14:m>
                <a:endParaRPr lang="en-US" dirty="0"/>
              </a:p>
            </p:txBody>
          </p:sp>
        </mc:Choice>
        <mc:Fallback xmlns="">
          <p:sp>
            <p:nvSpPr>
              <p:cNvPr id="2" name="TextBox 1">
                <a:extLst>
                  <a:ext uri="{FF2B5EF4-FFF2-40B4-BE49-F238E27FC236}">
                    <a16:creationId xmlns:a16="http://schemas.microsoft.com/office/drawing/2014/main" id="{D1E296F9-20F7-A585-5B24-9495CC29434F}"/>
                  </a:ext>
                </a:extLst>
              </p:cNvPr>
              <p:cNvSpPr txBox="1">
                <a:spLocks noRot="1" noChangeAspect="1" noMove="1" noResize="1" noEditPoints="1" noAdjustHandles="1" noChangeArrowheads="1" noChangeShapeType="1" noTextEdit="1"/>
              </p:cNvSpPr>
              <p:nvPr/>
            </p:nvSpPr>
            <p:spPr>
              <a:xfrm>
                <a:off x="457200" y="990600"/>
                <a:ext cx="4191000" cy="789319"/>
              </a:xfrm>
              <a:prstGeom prst="rect">
                <a:avLst/>
              </a:prstGeom>
              <a:blipFill>
                <a:blip r:embed="rId10"/>
                <a:stretch>
                  <a:fillRect r="-24855"/>
                </a:stretch>
              </a:blipFill>
            </p:spPr>
            <p:txBody>
              <a:bodyPr/>
              <a:lstStyle/>
              <a:p>
                <a:r>
                  <a:rPr lang="en-US">
                    <a:noFill/>
                  </a:rPr>
                  <a:t> </a:t>
                </a:r>
              </a:p>
            </p:txBody>
          </p:sp>
        </mc:Fallback>
      </mc:AlternateContent>
    </p:spTree>
    <p:extLst>
      <p:ext uri="{BB962C8B-B14F-4D97-AF65-F5344CB8AC3E}">
        <p14:creationId xmlns:p14="http://schemas.microsoft.com/office/powerpoint/2010/main" val="3130919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itle 1"/>
          <p:cNvSpPr>
            <a:spLocks noGrp="1"/>
          </p:cNvSpPr>
          <p:nvPr>
            <p:ph type="title"/>
          </p:nvPr>
        </p:nvSpPr>
        <p:spPr/>
        <p:txBody>
          <a:bodyPr/>
          <a:lstStyle/>
          <a:p>
            <a:endParaRPr lang="en-US" altLang="en-US" dirty="0"/>
          </a:p>
        </p:txBody>
      </p:sp>
      <p:pic>
        <p:nvPicPr>
          <p:cNvPr id="266243" name="Picture 2" descr="DSCF20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FEEEC-92F0-45A5-9E68-BC2FE58F6184}"/>
              </a:ext>
            </a:extLst>
          </p:cNvPr>
          <p:cNvSpPr>
            <a:spLocks noGrp="1"/>
          </p:cNvSpPr>
          <p:nvPr>
            <p:ph type="title"/>
          </p:nvPr>
        </p:nvSpPr>
        <p:spPr/>
        <p:txBody>
          <a:bodyPr/>
          <a:lstStyle/>
          <a:p>
            <a:r>
              <a:rPr lang="en-US" sz="3200" b="0" i="0" dirty="0">
                <a:solidFill>
                  <a:srgbClr val="FF0000"/>
                </a:solidFill>
                <a:effectLst/>
                <a:latin typeface="Libre Franklin" pitchFamily="2" charset="0"/>
              </a:rPr>
              <a:t>Faster than Gravity</a:t>
            </a:r>
            <a:endParaRPr lang="en-US" sz="3200" dirty="0">
              <a:solidFill>
                <a:srgbClr val="FF0000"/>
              </a:solidFill>
            </a:endParaRPr>
          </a:p>
        </p:txBody>
      </p:sp>
      <p:pic>
        <p:nvPicPr>
          <p:cNvPr id="1026" name="Picture 2" descr=" zoom">
            <a:extLst>
              <a:ext uri="{FF2B5EF4-FFF2-40B4-BE49-F238E27FC236}">
                <a16:creationId xmlns:a16="http://schemas.microsoft.com/office/drawing/2014/main" id="{96ED0003-A5DB-2709-8515-82EF4CB042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01" y="1752600"/>
            <a:ext cx="5030272" cy="33543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711C0A-7060-879D-CD4F-0DB85EF1173F}"/>
              </a:ext>
            </a:extLst>
          </p:cNvPr>
          <p:cNvSpPr txBox="1"/>
          <p:nvPr/>
        </p:nvSpPr>
        <p:spPr>
          <a:xfrm>
            <a:off x="5361709" y="1600200"/>
            <a:ext cx="3810000" cy="4770537"/>
          </a:xfrm>
          <a:prstGeom prst="rect">
            <a:avLst/>
          </a:prstGeom>
          <a:noFill/>
        </p:spPr>
        <p:txBody>
          <a:bodyPr wrap="square">
            <a:spAutoFit/>
          </a:bodyPr>
          <a:lstStyle/>
          <a:p>
            <a:pPr algn="l"/>
            <a:r>
              <a:rPr lang="en-US" sz="1600" b="0" i="0" dirty="0">
                <a:solidFill>
                  <a:srgbClr val="222222"/>
                </a:solidFill>
                <a:effectLst/>
                <a:latin typeface="Libre Franklin" pitchFamily="2" charset="0"/>
              </a:rPr>
              <a:t>A small marble is placed on the tee at the very top of the raised end. A few inches below it is a plastic cup. The wooden board is held up by a wooden ruler. The ruler is quickly removed, allowing the board and the marble to fall due to the force of gravity. The center of percussion of the board is the point that has the acceleration of a free falling particle along the path that it follows, all points beyond the center of percussion descend with accelerations greater than they would have if they were particles moving freely on their respective paths. This is due to the board rotating about a hinged end. Thus, the cup falls at a faster rate than the marble, and the marble lands in the cup.</a:t>
            </a:r>
          </a:p>
        </p:txBody>
      </p:sp>
    </p:spTree>
    <p:extLst>
      <p:ext uri="{BB962C8B-B14F-4D97-AF65-F5344CB8AC3E}">
        <p14:creationId xmlns:p14="http://schemas.microsoft.com/office/powerpoint/2010/main" val="7500987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descr="Green marble">
            <a:extLst>
              <a:ext uri="{FF2B5EF4-FFF2-40B4-BE49-F238E27FC236}">
                <a16:creationId xmlns:a16="http://schemas.microsoft.com/office/drawing/2014/main" id="{FA8BC52C-F045-4718-87A6-6F8CBFF41944}"/>
              </a:ext>
            </a:extLst>
          </p:cNvPr>
          <p:cNvSpPr>
            <a:spLocks noChangeArrowheads="1"/>
          </p:cNvSpPr>
          <p:nvPr/>
        </p:nvSpPr>
        <p:spPr bwMode="auto">
          <a:xfrm>
            <a:off x="609600" y="609600"/>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275" name="Text Box 3">
            <a:extLst>
              <a:ext uri="{FF2B5EF4-FFF2-40B4-BE49-F238E27FC236}">
                <a16:creationId xmlns:a16="http://schemas.microsoft.com/office/drawing/2014/main" id="{458854EB-E257-4762-9DD7-4A554F241431}"/>
              </a:ext>
            </a:extLst>
          </p:cNvPr>
          <p:cNvSpPr txBox="1">
            <a:spLocks noChangeArrowheads="1"/>
          </p:cNvSpPr>
          <p:nvPr/>
        </p:nvSpPr>
        <p:spPr bwMode="auto">
          <a:xfrm>
            <a:off x="762000" y="914400"/>
            <a:ext cx="7086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Scalar product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Vector product </a:t>
            </a:r>
          </a:p>
        </p:txBody>
      </p:sp>
      <p:sp>
        <p:nvSpPr>
          <p:cNvPr id="54276" name="Rectangle 4">
            <a:extLst>
              <a:ext uri="{FF2B5EF4-FFF2-40B4-BE49-F238E27FC236}">
                <a16:creationId xmlns:a16="http://schemas.microsoft.com/office/drawing/2014/main" id="{96097548-A6AD-4FD9-AB10-4AABB8C8593E}"/>
              </a:ext>
            </a:extLst>
          </p:cNvPr>
          <p:cNvSpPr>
            <a:spLocks noGrp="1" noChangeArrowheads="1"/>
          </p:cNvSpPr>
          <p:nvPr>
            <p:ph type="title"/>
          </p:nvPr>
        </p:nvSpPr>
        <p:spPr>
          <a:xfrm>
            <a:off x="304800" y="-304800"/>
            <a:ext cx="7772400" cy="1143000"/>
          </a:xfrm>
        </p:spPr>
        <p:txBody>
          <a:bodyPr/>
          <a:lstStyle/>
          <a:p>
            <a:pPr eaLnBrk="1" hangingPunct="1"/>
            <a:r>
              <a:rPr lang="en-US" altLang="en-US">
                <a:solidFill>
                  <a:srgbClr val="FF0000"/>
                </a:solidFill>
              </a:rPr>
              <a:t>Vector Multiplication</a:t>
            </a:r>
          </a:p>
        </p:txBody>
      </p:sp>
      <p:sp>
        <p:nvSpPr>
          <p:cNvPr id="54277" name="Rectangle 5">
            <a:extLst>
              <a:ext uri="{FF2B5EF4-FFF2-40B4-BE49-F238E27FC236}">
                <a16:creationId xmlns:a16="http://schemas.microsoft.com/office/drawing/2014/main" id="{989BFE0E-E2D9-4DCB-81DC-75C88B78A749}"/>
              </a:ext>
            </a:extLst>
          </p:cNvPr>
          <p:cNvSpPr>
            <a:spLocks noChangeArrowheads="1"/>
          </p:cNvSpPr>
          <p:nvPr/>
        </p:nvSpPr>
        <p:spPr bwMode="auto">
          <a:xfrm>
            <a:off x="3867150"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aphicFrame>
        <p:nvGraphicFramePr>
          <p:cNvPr id="54278" name="Object 6">
            <a:extLst>
              <a:ext uri="{FF2B5EF4-FFF2-40B4-BE49-F238E27FC236}">
                <a16:creationId xmlns:a16="http://schemas.microsoft.com/office/drawing/2014/main" id="{7C58EAEC-220F-45CE-B389-8EC762856854}"/>
              </a:ext>
            </a:extLst>
          </p:cNvPr>
          <p:cNvGraphicFramePr>
            <a:graphicFrameLocks noChangeAspect="1"/>
          </p:cNvGraphicFramePr>
          <p:nvPr/>
        </p:nvGraphicFramePr>
        <p:xfrm>
          <a:off x="3400425" y="912813"/>
          <a:ext cx="4448175" cy="1470025"/>
        </p:xfrm>
        <a:graphic>
          <a:graphicData uri="http://schemas.openxmlformats.org/presentationml/2006/ole">
            <mc:AlternateContent xmlns:mc="http://schemas.openxmlformats.org/markup-compatibility/2006">
              <mc:Choice xmlns:v="urn:schemas-microsoft-com:vml" Requires="v">
                <p:oleObj name="Equation" r:id="rId3" imgW="2044700" imgH="673100" progId="Equation.DSMT4">
                  <p:embed/>
                </p:oleObj>
              </mc:Choice>
              <mc:Fallback>
                <p:oleObj name="Equation" r:id="rId3" imgW="2044700" imgH="673100" progId="Equation.DSMT4">
                  <p:embed/>
                  <p:pic>
                    <p:nvPicPr>
                      <p:cNvPr id="54278" name="Object 6">
                        <a:extLst>
                          <a:ext uri="{FF2B5EF4-FFF2-40B4-BE49-F238E27FC236}">
                            <a16:creationId xmlns:a16="http://schemas.microsoft.com/office/drawing/2014/main" id="{7C58EAEC-220F-45CE-B389-8EC762856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5" y="912813"/>
                        <a:ext cx="444817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4279" name="Picture 7" descr="Fg03_015">
            <a:extLst>
              <a:ext uri="{FF2B5EF4-FFF2-40B4-BE49-F238E27FC236}">
                <a16:creationId xmlns:a16="http://schemas.microsoft.com/office/drawing/2014/main" id="{95F357A3-7380-427C-9ADE-2ED70BD400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057400"/>
            <a:ext cx="7620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Rectangle 8">
            <a:extLst>
              <a:ext uri="{FF2B5EF4-FFF2-40B4-BE49-F238E27FC236}">
                <a16:creationId xmlns:a16="http://schemas.microsoft.com/office/drawing/2014/main" id="{EE4DE9B1-0707-46BB-82F5-049EFA5B11BC}"/>
              </a:ext>
            </a:extLst>
          </p:cNvPr>
          <p:cNvSpPr>
            <a:spLocks noChangeArrowheads="1"/>
          </p:cNvSpPr>
          <p:nvPr/>
        </p:nvSpPr>
        <p:spPr bwMode="auto">
          <a:xfrm>
            <a:off x="2128838" y="3048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281" name="Rectangle 9">
            <a:extLst>
              <a:ext uri="{FF2B5EF4-FFF2-40B4-BE49-F238E27FC236}">
                <a16:creationId xmlns:a16="http://schemas.microsoft.com/office/drawing/2014/main" id="{46987B85-A65D-47A5-AC1B-A35D5BFF95A5}"/>
              </a:ext>
            </a:extLst>
          </p:cNvPr>
          <p:cNvSpPr>
            <a:spLocks noChangeArrowheads="1"/>
          </p:cNvSpPr>
          <p:nvPr/>
        </p:nvSpPr>
        <p:spPr bwMode="auto">
          <a:xfrm>
            <a:off x="2128838" y="3048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aphicFrame>
        <p:nvGraphicFramePr>
          <p:cNvPr id="54282" name="Object 10">
            <a:extLst>
              <a:ext uri="{FF2B5EF4-FFF2-40B4-BE49-F238E27FC236}">
                <a16:creationId xmlns:a16="http://schemas.microsoft.com/office/drawing/2014/main" id="{E8E6C6CA-F6F7-4393-84AF-71AC67CDCDDE}"/>
              </a:ext>
            </a:extLst>
          </p:cNvPr>
          <p:cNvGraphicFramePr>
            <a:graphicFrameLocks noChangeAspect="1"/>
          </p:cNvGraphicFramePr>
          <p:nvPr>
            <p:extLst>
              <p:ext uri="{D42A27DB-BD31-4B8C-83A1-F6EECF244321}">
                <p14:modId xmlns:p14="http://schemas.microsoft.com/office/powerpoint/2010/main" val="2309554801"/>
              </p:ext>
            </p:extLst>
          </p:nvPr>
        </p:nvGraphicFramePr>
        <p:xfrm>
          <a:off x="303212" y="5219700"/>
          <a:ext cx="8382000" cy="1447800"/>
        </p:xfrm>
        <a:graphic>
          <a:graphicData uri="http://schemas.openxmlformats.org/presentationml/2006/ole">
            <mc:AlternateContent xmlns:mc="http://schemas.openxmlformats.org/markup-compatibility/2006">
              <mc:Choice xmlns:v="urn:schemas-microsoft-com:vml" Requires="v">
                <p:oleObj r:id="rId6" imgW="4889500" imgH="762000" progId="Equation.3">
                  <p:embed/>
                </p:oleObj>
              </mc:Choice>
              <mc:Fallback>
                <p:oleObj r:id="rId6" imgW="4889500" imgH="762000" progId="Equation.3">
                  <p:embed/>
                  <p:pic>
                    <p:nvPicPr>
                      <p:cNvPr id="54282" name="Object 10">
                        <a:extLst>
                          <a:ext uri="{FF2B5EF4-FFF2-40B4-BE49-F238E27FC236}">
                            <a16:creationId xmlns:a16="http://schemas.microsoft.com/office/drawing/2014/main" id="{E8E6C6CA-F6F7-4393-84AF-71AC67CDCD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212" y="5219700"/>
                        <a:ext cx="838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302C08A9-2DA7-4225-8269-3147CFA749EF}"/>
              </a:ext>
            </a:extLst>
          </p:cNvPr>
          <p:cNvSpPr txBox="1"/>
          <p:nvPr/>
        </p:nvSpPr>
        <p:spPr>
          <a:xfrm>
            <a:off x="6400800" y="1692712"/>
            <a:ext cx="2712703" cy="1938992"/>
          </a:xfrm>
          <a:prstGeom prst="rect">
            <a:avLst/>
          </a:prstGeom>
          <a:noFill/>
        </p:spPr>
        <p:txBody>
          <a:bodyPr wrap="square" rtlCol="0">
            <a:spAutoFit/>
          </a:bodyPr>
          <a:lstStyle/>
          <a:p>
            <a:r>
              <a:rPr lang="en-US" dirty="0"/>
              <a:t>Magnitude C must be multiplied with a unit vector perpendicular to A and B</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1"/>
          <p:cNvSpPr>
            <a:spLocks noGrp="1"/>
          </p:cNvSpPr>
          <p:nvPr>
            <p:ph type="title"/>
          </p:nvPr>
        </p:nvSpPr>
        <p:spPr/>
        <p:txBody>
          <a:bodyPr/>
          <a:lstStyle/>
          <a:p>
            <a:endParaRPr lang="en-US" altLang="en-US"/>
          </a:p>
        </p:txBody>
      </p:sp>
      <p:pic>
        <p:nvPicPr>
          <p:cNvPr id="258051" name="Picture 2"/>
          <p:cNvPicPr>
            <a:picLocks noChangeAspect="1" noChangeArrowheads="1"/>
          </p:cNvPicPr>
          <p:nvPr/>
        </p:nvPicPr>
        <p:blipFill>
          <a:blip r:embed="rId2">
            <a:extLst>
              <a:ext uri="{28A0092B-C50C-407E-A947-70E740481C1C}">
                <a14:useLocalDpi xmlns:a14="http://schemas.microsoft.com/office/drawing/2010/main" val="0"/>
              </a:ext>
            </a:extLst>
          </a:blip>
          <a:srcRect l="11742" t="42052" r="61815" b="6467"/>
          <a:stretch>
            <a:fillRect/>
          </a:stretch>
        </p:blipFill>
        <p:spPr bwMode="auto">
          <a:xfrm>
            <a:off x="0" y="-36513"/>
            <a:ext cx="9144000" cy="71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450646" y="1744622"/>
                <a:ext cx="4427227" cy="3794116"/>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The Magnitude and the Direction of a Torque</a:t>
                </a:r>
              </a:p>
              <a:p>
                <a:pPr defTabSz="685800" eaLnBrk="1" fontAlgn="auto" hangingPunct="1">
                  <a:spcBef>
                    <a:spcPts val="0"/>
                  </a:spcBef>
                  <a:spcAft>
                    <a:spcPts val="0"/>
                  </a:spcAft>
                </a:pPr>
                <a:r>
                  <a:rPr kumimoji="0" lang="en-US" sz="600" dirty="0">
                    <a:solidFill>
                      <a:prstClr val="black"/>
                    </a:solidFill>
                    <a:ea typeface="Cambria Math" panose="02040503050406030204" pitchFamily="18" charset="0"/>
                    <a:cs typeface="Times New Roman" panose="02020603050405020304" pitchFamily="18" charset="0"/>
                  </a:rPr>
                  <a:t> 		</a:t>
                </a: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Using the examples in the figure on the right: </a:t>
                </a: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marL="342900" indent="-342900" defTabSz="685800" eaLnBrk="1" fontAlgn="auto" hangingPunct="1">
                  <a:spcBef>
                    <a:spcPts val="0"/>
                  </a:spcBef>
                  <a:spcAft>
                    <a:spcPts val="0"/>
                  </a:spcAft>
                  <a:buFontTx/>
                  <a:buAutoNum type="alphaLcParenBoth"/>
                </a:pPr>
                <a:r>
                  <a:rPr kumimoji="0" lang="en-US" sz="1800" dirty="0">
                    <a:solidFill>
                      <a:prstClr val="black"/>
                    </a:solidFill>
                    <a:ea typeface="Cambria Math" panose="02040503050406030204" pitchFamily="18" charset="0"/>
                    <a:cs typeface="Times New Roman" panose="02020603050405020304" pitchFamily="18" charset="0"/>
                  </a:rPr>
                  <a:t>Torque by </a:t>
                </a:r>
                <a14:m>
                  <m:oMath xmlns:m="http://schemas.openxmlformats.org/officeDocument/2006/math">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acc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acc>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oMath>
                </a14:m>
                <a:r>
                  <a:rPr kumimoji="0" lang="en-US" sz="1800" dirty="0">
                    <a:solidFill>
                      <a:prstClr val="black"/>
                    </a:solidFill>
                    <a:ea typeface="Cambria Math" panose="02040503050406030204" pitchFamily="18" charset="0"/>
                    <a:cs typeface="Times New Roman" panose="02020603050405020304" pitchFamily="18" charset="0"/>
                  </a:rPr>
                  <a:t> </a:t>
                </a:r>
              </a:p>
              <a:p>
                <a:pPr marL="342900" indent="-342900" defTabSz="685800" eaLnBrk="1" fontAlgn="auto" hangingPunct="1">
                  <a:spcBef>
                    <a:spcPts val="0"/>
                  </a:spcBef>
                  <a:spcAft>
                    <a:spcPts val="0"/>
                  </a:spcAft>
                  <a:buFontTx/>
                  <a:buAutoNum type="alphaLcParenBoth"/>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		 </a:t>
                </a:r>
                <a14:m>
                  <m:oMath xmlns:m="http://schemas.openxmlformats.org/officeDocument/2006/math">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𝑙</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oMath>
                </a14:m>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dirty="0">
                    <a:solidFill>
                      <a:srgbClr val="FF0000"/>
                    </a:solidFill>
                    <a:ea typeface="+mn-ea"/>
                    <a:cs typeface="Times New Roman" panose="02020603050405020304" pitchFamily="18" charset="0"/>
                  </a:rPr>
                  <a:t>counter-clockwise, positive</a:t>
                </a:r>
              </a:p>
              <a:p>
                <a:pPr defTabSz="685800" eaLnBrk="1" fontAlgn="auto" hangingPunct="1">
                  <a:spcBef>
                    <a:spcPts val="0"/>
                  </a:spcBef>
                  <a:spcAft>
                    <a:spcPts val="0"/>
                  </a:spcAft>
                </a:pPr>
                <a:r>
                  <a:rPr kumimoji="0" lang="en-US" sz="600" dirty="0">
                    <a:solidFill>
                      <a:prstClr val="black"/>
                    </a:solidFill>
                    <a:ea typeface="Cambria Math" panose="02040503050406030204" pitchFamily="18" charset="0"/>
                    <a:cs typeface="Times New Roman" panose="02020603050405020304" pitchFamily="18" charset="0"/>
                  </a:rPr>
                  <a:t>		</a:t>
                </a: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(b) Torque by </a:t>
                </a:r>
                <a14:m>
                  <m:oMath xmlns:m="http://schemas.openxmlformats.org/officeDocument/2006/math">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acc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acc>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oMath>
                </a14:m>
                <a:r>
                  <a:rPr kumimoji="0" lang="en-US" sz="1800" dirty="0">
                    <a:solidFill>
                      <a:prstClr val="black"/>
                    </a:solidFill>
                    <a:ea typeface="Cambria Math" panose="02040503050406030204" pitchFamily="18" charset="0"/>
                    <a:cs typeface="Times New Roman" panose="02020603050405020304" pitchFamily="18" charset="0"/>
                  </a:rPr>
                  <a:t> </a:t>
                </a:r>
              </a:p>
              <a:p>
                <a:pPr marL="342900" indent="-342900" defTabSz="685800" eaLnBrk="1" fontAlgn="auto" hangingPunct="1">
                  <a:spcBef>
                    <a:spcPts val="0"/>
                  </a:spcBef>
                  <a:spcAft>
                    <a:spcPts val="0"/>
                  </a:spcAft>
                  <a:buFontTx/>
                  <a:buAutoNum type="alphaLcParenBoth"/>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		 </a:t>
                </a:r>
                <a14:m>
                  <m:oMath xmlns:m="http://schemas.openxmlformats.org/officeDocument/2006/math">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𝑙</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oMath>
                </a14:m>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r>
                  <a:rPr kumimoji="0" lang="en-US" sz="1800" dirty="0">
                    <a:solidFill>
                      <a:srgbClr val="FF0000"/>
                    </a:solidFill>
                    <a:ea typeface="+mn-ea"/>
                    <a:cs typeface="Times New Roman" panose="02020603050405020304" pitchFamily="18" charset="0"/>
                  </a:rPr>
                  <a:t>clockwise, negative</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(c) Torque by </a:t>
                </a:r>
                <a14:m>
                  <m:oMath xmlns:m="http://schemas.openxmlformats.org/officeDocument/2006/math">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acc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acc>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sub>
                    </m:sSub>
                  </m:oMath>
                </a14:m>
                <a:r>
                  <a:rPr kumimoji="0" lang="en-US" sz="1800" dirty="0">
                    <a:solidFill>
                      <a:prstClr val="black"/>
                    </a:solidFill>
                    <a:ea typeface="Cambria Math" panose="02040503050406030204" pitchFamily="18" charset="0"/>
                    <a:cs typeface="Times New Roman" panose="02020603050405020304" pitchFamily="18" charset="0"/>
                  </a:rPr>
                  <a:t> </a:t>
                </a:r>
              </a:p>
              <a:p>
                <a:pPr marL="342900" indent="-342900" defTabSz="685800" eaLnBrk="1" fontAlgn="auto" hangingPunct="1">
                  <a:spcBef>
                    <a:spcPts val="0"/>
                  </a:spcBef>
                  <a:spcAft>
                    <a:spcPts val="0"/>
                  </a:spcAft>
                  <a:buFontTx/>
                  <a:buAutoNum type="alphaLcParenBoth"/>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		 </a:t>
                </a:r>
                <a14:m>
                  <m:oMath xmlns:m="http://schemas.openxmlformats.org/officeDocument/2006/math">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sub>
                    </m:sSub>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𝑙</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endParaRPr kumimoji="0" lang="en-US" sz="1800" dirty="0">
                  <a:solidFill>
                    <a:prstClr val="black"/>
                  </a:solidFill>
                  <a:ea typeface="+mn-ea"/>
                  <a:cs typeface="Times New Roman" panose="02020603050405020304"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0646" y="1744622"/>
                <a:ext cx="4427227" cy="3794116"/>
              </a:xfrm>
              <a:prstGeom prst="rect">
                <a:avLst/>
              </a:prstGeom>
              <a:blipFill>
                <a:blip r:embed="rId2"/>
                <a:stretch>
                  <a:fillRect l="-1099" t="-640" r="-275"/>
                </a:stretch>
              </a:blipFill>
              <a:ln>
                <a:solidFill>
                  <a:schemeClr val="tx1"/>
                </a:solidFill>
              </a:ln>
            </p:spPr>
            <p:txBody>
              <a:bodyPr/>
              <a:lstStyle/>
              <a:p>
                <a:r>
                  <a:rPr lang="en-US">
                    <a:noFill/>
                  </a:rPr>
                  <a:t> </a:t>
                </a:r>
              </a:p>
            </p:txBody>
          </p:sp>
        </mc:Fallback>
      </mc:AlternateContent>
      <p:sp>
        <p:nvSpPr>
          <p:cNvPr id="5" name="TextBox 4"/>
          <p:cNvSpPr txBox="1"/>
          <p:nvPr/>
        </p:nvSpPr>
        <p:spPr>
          <a:xfrm>
            <a:off x="1663399" y="1258051"/>
            <a:ext cx="2001719" cy="369332"/>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Torque is a </a:t>
            </a:r>
            <a:r>
              <a:rPr kumimoji="0" lang="en-US" sz="1800" dirty="0">
                <a:solidFill>
                  <a:srgbClr val="FF0000"/>
                </a:solidFill>
                <a:ea typeface="+mn-ea"/>
                <a:cs typeface="Times New Roman" panose="02020603050405020304" pitchFamily="18" charset="0"/>
              </a:rPr>
              <a:t>Vector</a:t>
            </a:r>
          </a:p>
        </p:txBody>
      </p:sp>
      <p:grpSp>
        <p:nvGrpSpPr>
          <p:cNvPr id="6" name="Group 5"/>
          <p:cNvGrpSpPr/>
          <p:nvPr/>
        </p:nvGrpSpPr>
        <p:grpSpPr>
          <a:xfrm>
            <a:off x="5047557" y="991070"/>
            <a:ext cx="3657600" cy="4974336"/>
            <a:chOff x="6852425" y="146230"/>
            <a:chExt cx="4876800" cy="663244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2425" y="146230"/>
              <a:ext cx="4876800" cy="6632448"/>
            </a:xfrm>
            <a:prstGeom prst="rect">
              <a:avLst/>
            </a:prstGeom>
          </p:spPr>
        </p:pic>
        <p:sp>
          <p:nvSpPr>
            <p:cNvPr id="3" name="Rectangle 2"/>
            <p:cNvSpPr/>
            <p:nvPr/>
          </p:nvSpPr>
          <p:spPr>
            <a:xfrm>
              <a:off x="6852425" y="6595879"/>
              <a:ext cx="1176453" cy="106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grpSp>
    </p:spTree>
    <p:extLst>
      <p:ext uri="{BB962C8B-B14F-4D97-AF65-F5344CB8AC3E}">
        <p14:creationId xmlns:p14="http://schemas.microsoft.com/office/powerpoint/2010/main" val="335521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07670" y="1334914"/>
            <a:ext cx="3401345" cy="3992582"/>
            <a:chOff x="6565334" y="307922"/>
            <a:chExt cx="5296143" cy="6104029"/>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5334" y="307922"/>
              <a:ext cx="5296143" cy="6104029"/>
            </a:xfrm>
            <a:prstGeom prst="rect">
              <a:avLst/>
            </a:prstGeom>
          </p:spPr>
        </p:pic>
        <p:sp>
          <p:nvSpPr>
            <p:cNvPr id="3" name="Rectangle 2"/>
            <p:cNvSpPr/>
            <p:nvPr/>
          </p:nvSpPr>
          <p:spPr>
            <a:xfrm>
              <a:off x="6573642" y="6200078"/>
              <a:ext cx="1143000" cy="211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0" lang="en-US" sz="1350">
                <a:solidFill>
                  <a:prstClr val="white"/>
                </a:solidFill>
                <a:latin typeface="Calibri" panose="020F0502020204030204"/>
              </a:endParaRPr>
            </a:p>
          </p:txBody>
        </p:sp>
      </p:grpSp>
      <p:sp>
        <p:nvSpPr>
          <p:cNvPr id="5" name="TextBox 4"/>
          <p:cNvSpPr txBox="1"/>
          <p:nvPr/>
        </p:nvSpPr>
        <p:spPr>
          <a:xfrm>
            <a:off x="533400" y="304800"/>
            <a:ext cx="3950393" cy="369332"/>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10.2	Torque and Angular Acceleration </a:t>
            </a:r>
          </a:p>
        </p:txBody>
      </p:sp>
      <mc:AlternateContent xmlns:mc="http://schemas.openxmlformats.org/markup-compatibility/2006" xmlns:a14="http://schemas.microsoft.com/office/drawing/2010/main">
        <mc:Choice Requires="a14">
          <p:sp>
            <p:nvSpPr>
              <p:cNvPr id="6" name="TextBox 5"/>
              <p:cNvSpPr txBox="1"/>
              <p:nvPr/>
            </p:nvSpPr>
            <p:spPr>
              <a:xfrm>
                <a:off x="229994" y="1556446"/>
                <a:ext cx="5167860" cy="4238083"/>
              </a:xfrm>
              <a:prstGeom prst="rect">
                <a:avLst/>
              </a:prstGeom>
              <a:noFill/>
              <a:ln>
                <a:solidFill>
                  <a:schemeClr val="tx1"/>
                </a:solidFill>
              </a:ln>
            </p:spPr>
            <p:txBody>
              <a:bodyPr wrap="square" rtlCol="0">
                <a:spAutoFit/>
              </a:bodyPr>
              <a:lstStyle/>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Again, cut the rigid body into many small pieces, A, B, C,…. The force acting on piece A is </a:t>
                </a:r>
                <a14:m>
                  <m:oMath xmlns:m="http://schemas.openxmlformats.org/officeDocument/2006/math">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acc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acc>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oMath>
                </a14:m>
                <a:r>
                  <a:rPr kumimoji="0" lang="en-US" sz="1800" dirty="0">
                    <a:solidFill>
                      <a:prstClr val="black"/>
                    </a:solidFill>
                    <a:ea typeface="Cambria Math" panose="02040503050406030204" pitchFamily="18" charset="0"/>
                    <a:cs typeface="Times New Roman" panose="02020603050405020304" pitchFamily="18" charset="0"/>
                  </a:rPr>
                  <a:t>.</a:t>
                </a: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Consider the motion of piece (particle) A. According to Newton’s Second Law,</a:t>
                </a:r>
              </a:p>
              <a:p>
                <a:pPr defTabSz="685800" eaLnBrk="1" fontAlgn="auto" hangingPunct="1">
                  <a:spcBef>
                    <a:spcPts val="0"/>
                  </a:spcBef>
                  <a:spcAft>
                    <a:spcPts val="0"/>
                  </a:spcAft>
                </a:pPr>
                <a:endParaRPr kumimoji="0" lang="en-US" sz="600" dirty="0">
                  <a:solidFill>
                    <a:prstClr val="black"/>
                  </a:solidFill>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Cambria Math" panose="02040503050406030204" pitchFamily="18" charset="0"/>
                    <a:cs typeface="Times New Roman" panose="02020603050405020304" pitchFamily="18" charset="0"/>
                  </a:rPr>
                  <a:t>	</a:t>
                </a:r>
                <a14:m>
                  <m:oMath xmlns:m="http://schemas.openxmlformats.org/officeDocument/2006/math">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𝑟</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oMath>
                </a14:m>
                <a:endParaRPr kumimoji="0" lang="en-US" sz="18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latin typeface="Calibri" panose="020F0502020204030204"/>
                    <a:ea typeface="Cambria Math" panose="02040503050406030204" pitchFamily="18" charset="0"/>
                    <a:cs typeface="Times New Roman" panose="02020603050405020304" pitchFamily="18" charset="0"/>
                  </a:rPr>
                  <a:t> 	</a:t>
                </a:r>
                <a14:m>
                  <m:oMath xmlns:m="http://schemas.openxmlformats.org/officeDocument/2006/math">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𝑟</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sSubSup>
                      <m:sSubSup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𝑟</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up>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bSup>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oMath>
                </a14:m>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Sum over the torques for all the pieces:</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14:m>
                  <m:oMath xmlns:m="http://schemas.openxmlformats.org/officeDocument/2006/math">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𝜏</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sub>
                    </m:s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sSubSup>
                      <m:sSubSup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𝑟</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up>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bSup>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sub>
                    </m:sSub>
                    <m:sSubSup>
                      <m:sSubSup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𝑟</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sub>
                      <m:sup>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bSup>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oMath>
                </a14:m>
                <a:r>
                  <a:rPr kumimoji="0" lang="en-US" sz="1800" dirty="0">
                    <a:solidFill>
                      <a:prstClr val="black"/>
                    </a:solidFill>
                    <a:latin typeface="Calibri" panose="020F0502020204030204"/>
                    <a:ea typeface="Cambria Math" panose="02040503050406030204" pitchFamily="18" charset="0"/>
                    <a:cs typeface="Times New Roman" panose="02020603050405020304" pitchFamily="18" charset="0"/>
                  </a:rPr>
                  <a:t>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sub>
                    </m:sSub>
                    <m:sSubSup>
                      <m:sSubSup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𝑟</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sub>
                      <m:sup>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bSup>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kumimoji="0" lang="en-US" sz="18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		  </a:t>
                </a:r>
                <a14:m>
                  <m:oMath xmlns:m="http://schemas.openxmlformats.org/officeDocument/2006/math">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sSubSup>
                      <m:sSubSup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𝑟</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up>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bSup>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sub>
                    </m:sSub>
                    <m:sSubSup>
                      <m:sSubSup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𝑟</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𝐵</m:t>
                        </m:r>
                      </m:sub>
                      <m:sup>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bSup>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sub>
                    </m:sSub>
                    <m:sSubSup>
                      <m:sSubSupPr>
                        <m:ctrlP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𝑟</m:t>
                        </m:r>
                      </m:e>
                      <m:sub>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sub>
                      <m:sup>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bSup>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kumimoji="0" lang="en-US" sz="1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oMath>
                </a14:m>
                <a:endParaRPr kumimoji="0" lang="en-US" sz="600"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a:t>or</a:t>
                </a:r>
                <a:endParaRPr kumimoji="0" lang="en-US" sz="600" dirty="0">
                  <a:solidFill>
                    <a:prstClr val="black"/>
                  </a:solidFill>
                  <a:latin typeface="Calibri" panose="020F0502020204030204"/>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srgbClr val="FF0000"/>
                    </a:solidFill>
                    <a:latin typeface="Calibri" panose="020F0502020204030204"/>
                    <a:ea typeface="+mn-ea"/>
                    <a:cs typeface="Times New Roman" panose="02020603050405020304" pitchFamily="18" charset="0"/>
                  </a:rPr>
                  <a:t>                             </a:t>
                </a:r>
                <a14:m>
                  <m:oMath xmlns:m="http://schemas.openxmlformats.org/officeDocument/2006/math">
                    <m:nary>
                      <m:naryPr>
                        <m:chr m:val="∑"/>
                        <m:subHide m:val="on"/>
                        <m:supHide m:val="on"/>
                        <m:ctrlPr>
                          <a:rPr kumimoji="0" lang="en-US" sz="1800" i="1">
                            <a:solidFill>
                              <a:srgbClr val="FF0000"/>
                            </a:solidFill>
                            <a:latin typeface="Cambria Math" panose="02040503050406030204" pitchFamily="18" charset="0"/>
                            <a:ea typeface="+mn-ea"/>
                            <a:cs typeface="Times New Roman" panose="02020603050405020304" pitchFamily="18" charset="0"/>
                          </a:rPr>
                        </m:ctrlPr>
                      </m:naryPr>
                      <m:sub/>
                      <m:sup/>
                      <m:e>
                        <m:r>
                          <a:rPr kumimoji="0" lang="en-US"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𝜏</m:t>
                        </m:r>
                        <m:r>
                          <a:rPr kumimoji="0" lang="en-US"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e>
                    </m:nary>
                    <m:r>
                      <a:rPr kumimoji="0" lang="en-US" sz="1800" i="1">
                        <a:solidFill>
                          <a:srgbClr val="FF0000"/>
                        </a:solidFill>
                        <a:latin typeface="Cambria Math" panose="02040503050406030204" pitchFamily="18" charset="0"/>
                        <a:ea typeface="+mn-ea"/>
                        <a:cs typeface="Times New Roman" panose="02020603050405020304" pitchFamily="18" charset="0"/>
                      </a:rPr>
                      <m:t>𝐼</m:t>
                    </m:r>
                    <m:r>
                      <a:rPr kumimoji="0" lang="en-US"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𝛼</m:t>
                    </m:r>
                  </m:oMath>
                </a14:m>
                <a:r>
                  <a:rPr kumimoji="0" lang="en-US" sz="1800" dirty="0">
                    <a:solidFill>
                      <a:srgbClr val="FF0000"/>
                    </a:solidFill>
                    <a:ea typeface="+mn-ea"/>
                    <a:cs typeface="Times New Roman" panose="02020603050405020304" pitchFamily="18" charset="0"/>
                  </a:rPr>
                  <a:t> </a:t>
                </a:r>
              </a:p>
              <a:p>
                <a:pPr defTabSz="685800" eaLnBrk="1" fontAlgn="auto" hangingPunct="1">
                  <a:spcBef>
                    <a:spcPts val="0"/>
                  </a:spcBef>
                  <a:spcAft>
                    <a:spcPts val="0"/>
                  </a:spcAft>
                </a:pPr>
                <a:endParaRPr kumimoji="0" lang="en-US" sz="600" dirty="0">
                  <a:solidFill>
                    <a:prstClr val="black"/>
                  </a:solidFill>
                  <a:ea typeface="+mn-ea"/>
                  <a:cs typeface="Times New Roman" panose="02020603050405020304" pitchFamily="18" charset="0"/>
                </a:endParaRPr>
              </a:p>
              <a:p>
                <a:pPr defTabSz="685800" eaLnBrk="1" fontAlgn="auto" hangingPunct="1">
                  <a:spcBef>
                    <a:spcPts val="0"/>
                  </a:spcBef>
                  <a:spcAft>
                    <a:spcPts val="0"/>
                  </a:spcAft>
                </a:pPr>
                <a:r>
                  <a:rPr kumimoji="0" lang="en-US" sz="1800" dirty="0">
                    <a:solidFill>
                      <a:prstClr val="black"/>
                    </a:solidFill>
                    <a:ea typeface="+mn-ea"/>
                    <a:cs typeface="Times New Roman" panose="02020603050405020304" pitchFamily="18" charset="0"/>
                  </a:rPr>
                  <a:t>This is also known as </a:t>
                </a:r>
                <a:r>
                  <a:rPr kumimoji="0" lang="en-US" sz="1800" dirty="0">
                    <a:solidFill>
                      <a:srgbClr val="FF0000"/>
                    </a:solidFill>
                    <a:ea typeface="+mn-ea"/>
                    <a:cs typeface="Times New Roman" panose="02020603050405020304" pitchFamily="18" charset="0"/>
                  </a:rPr>
                  <a:t>Newton’s Second Law for rotational motion.</a:t>
                </a:r>
              </a:p>
            </p:txBody>
          </p:sp>
        </mc:Choice>
        <mc:Fallback xmlns="">
          <p:sp>
            <p:nvSpPr>
              <p:cNvPr id="6" name="TextBox 5"/>
              <p:cNvSpPr txBox="1">
                <a:spLocks noRot="1" noChangeAspect="1" noMove="1" noResize="1" noEditPoints="1" noAdjustHandles="1" noChangeArrowheads="1" noChangeShapeType="1" noTextEdit="1"/>
              </p:cNvSpPr>
              <p:nvPr/>
            </p:nvSpPr>
            <p:spPr>
              <a:xfrm>
                <a:off x="229994" y="1556446"/>
                <a:ext cx="5167860" cy="4238083"/>
              </a:xfrm>
              <a:prstGeom prst="rect">
                <a:avLst/>
              </a:prstGeom>
              <a:blipFill>
                <a:blip r:embed="rId3"/>
                <a:stretch>
                  <a:fillRect l="-942" t="-573" b="-1146"/>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313500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Figure10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67056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4259" name="Object 3"/>
          <p:cNvGraphicFramePr>
            <a:graphicFrameLocks noChangeAspect="1"/>
          </p:cNvGraphicFramePr>
          <p:nvPr/>
        </p:nvGraphicFramePr>
        <p:xfrm>
          <a:off x="4514850" y="3321050"/>
          <a:ext cx="112713" cy="214313"/>
        </p:xfrm>
        <a:graphic>
          <a:graphicData uri="http://schemas.openxmlformats.org/presentationml/2006/ole">
            <mc:AlternateContent xmlns:mc="http://schemas.openxmlformats.org/markup-compatibility/2006">
              <mc:Choice xmlns:v="urn:schemas-microsoft-com:vml" Requires="v">
                <p:oleObj name="Equation" r:id="rId3" imgW="114151" imgH="215619" progId="Equation.3">
                  <p:embed/>
                </p:oleObj>
              </mc:Choice>
              <mc:Fallback>
                <p:oleObj name="Equation" r:id="rId3" imgW="114151" imgH="215619"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4260" name="Rectangle 4"/>
          <p:cNvSpPr>
            <a:spLocks noGrp="1" noChangeArrowheads="1"/>
          </p:cNvSpPr>
          <p:nvPr>
            <p:ph type="title"/>
          </p:nvPr>
        </p:nvSpPr>
        <p:spPr>
          <a:xfrm>
            <a:off x="2057400" y="152400"/>
            <a:ext cx="2743200" cy="1143000"/>
          </a:xfrm>
        </p:spPr>
        <p:txBody>
          <a:bodyPr/>
          <a:lstStyle/>
          <a:p>
            <a:pPr eaLnBrk="1" hangingPunct="1"/>
            <a:r>
              <a:rPr lang="en-US" altLang="en-US">
                <a:solidFill>
                  <a:srgbClr val="FF0000"/>
                </a:solidFill>
              </a:rPr>
              <a:t>Torque</a:t>
            </a:r>
            <a:r>
              <a:rPr lang="en-US" altLang="en-US"/>
              <a:t> </a:t>
            </a:r>
          </a:p>
        </p:txBody>
      </p:sp>
      <p:graphicFrame>
        <p:nvGraphicFramePr>
          <p:cNvPr id="224261" name="Object 5"/>
          <p:cNvGraphicFramePr>
            <a:graphicFrameLocks noChangeAspect="1"/>
          </p:cNvGraphicFramePr>
          <p:nvPr/>
        </p:nvGraphicFramePr>
        <p:xfrm>
          <a:off x="4495800" y="152400"/>
          <a:ext cx="2286000" cy="914400"/>
        </p:xfrm>
        <a:graphic>
          <a:graphicData uri="http://schemas.openxmlformats.org/presentationml/2006/ole">
            <mc:AlternateContent xmlns:mc="http://schemas.openxmlformats.org/markup-compatibility/2006">
              <mc:Choice xmlns:v="urn:schemas-microsoft-com:vml" Requires="v">
                <p:oleObj name="Equation" r:id="rId5" imgW="510553" imgH="167729" progId="Equation.3">
                  <p:embed/>
                </p:oleObj>
              </mc:Choice>
              <mc:Fallback>
                <p:oleObj name="Equation" r:id="rId5" imgW="510553" imgH="167729"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152400"/>
                        <a:ext cx="2286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4262" name="Rectangle 6" descr="Green marble"/>
          <p:cNvSpPr>
            <a:spLocks noChangeArrowheads="1"/>
          </p:cNvSpPr>
          <p:nvPr/>
        </p:nvSpPr>
        <p:spPr bwMode="auto">
          <a:xfrm>
            <a:off x="762000" y="1066800"/>
            <a:ext cx="7769225" cy="82550"/>
          </a:xfrm>
          <a:prstGeom prst="rect">
            <a:avLst/>
          </a:prstGeom>
          <a:blipFill dpi="0" rotWithShape="0">
            <a:blip r:embed="rId7"/>
            <a:srcRect/>
            <a:tile tx="0" ty="0" sx="100000" sy="100000" flip="none" algn="tl"/>
          </a:blip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endParaRPr lang="en-US" altLang="en-US" sz="2400"/>
          </a:p>
        </p:txBody>
      </p:sp>
      <p:sp>
        <p:nvSpPr>
          <p:cNvPr id="224263" name="TextBox 6"/>
          <p:cNvSpPr txBox="1">
            <a:spLocks noChangeArrowheads="1"/>
          </p:cNvSpPr>
          <p:nvPr/>
        </p:nvSpPr>
        <p:spPr bwMode="auto">
          <a:xfrm>
            <a:off x="1066800" y="63246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SimSun"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SimSun"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SimSun"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SimSun"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SimSun" panose="02010600030101010101" pitchFamily="2" charset="-122"/>
              </a:defRPr>
            </a:lvl9pPr>
          </a:lstStyle>
          <a:p>
            <a:pPr eaLnBrk="1" hangingPunct="1">
              <a:spcBef>
                <a:spcPct val="0"/>
              </a:spcBef>
              <a:buFontTx/>
              <a:buNone/>
            </a:pPr>
            <a:r>
              <a:rPr lang="en-US" altLang="en-US" sz="2400" dirty="0">
                <a:solidFill>
                  <a:srgbClr val="FF0000"/>
                </a:solidFill>
              </a:rPr>
              <a:t>Note:   F(rad)has no torque with respect to O</a:t>
            </a:r>
          </a:p>
        </p:txBody>
      </p:sp>
    </p:spTree>
  </p:cSld>
  <p:clrMapOvr>
    <a:masterClrMapping/>
  </p:clrMapOvr>
</p:sld>
</file>

<file path=ppt/theme/theme1.xml><?xml version="1.0" encoding="utf-8"?>
<a:theme xmlns:a="http://schemas.openxmlformats.org/drawingml/2006/main" name="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8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9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5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3217</TotalTime>
  <Words>4063</Words>
  <Application>Microsoft Office PowerPoint</Application>
  <PresentationFormat>On-screen Show (4:3)</PresentationFormat>
  <Paragraphs>503</Paragraphs>
  <Slides>66</Slides>
  <Notes>14</Notes>
  <HiddenSlides>0</HiddenSlides>
  <MMClips>0</MMClips>
  <ScaleCrop>false</ScaleCrop>
  <HeadingPairs>
    <vt:vector size="8" baseType="variant">
      <vt:variant>
        <vt:lpstr>Fonts Used</vt:lpstr>
      </vt:variant>
      <vt:variant>
        <vt:i4>10</vt:i4>
      </vt:variant>
      <vt:variant>
        <vt:lpstr>Theme</vt:lpstr>
      </vt:variant>
      <vt:variant>
        <vt:i4>24</vt:i4>
      </vt:variant>
      <vt:variant>
        <vt:lpstr>Embedded OLE Servers</vt:lpstr>
      </vt:variant>
      <vt:variant>
        <vt:i4>2</vt:i4>
      </vt:variant>
      <vt:variant>
        <vt:lpstr>Slide Titles</vt:lpstr>
      </vt:variant>
      <vt:variant>
        <vt:i4>66</vt:i4>
      </vt:variant>
    </vt:vector>
  </HeadingPairs>
  <TitlesOfParts>
    <vt:vector size="102" baseType="lpstr">
      <vt:lpstr>Arial</vt:lpstr>
      <vt:lpstr>Calibri</vt:lpstr>
      <vt:lpstr>Calibri Light</vt:lpstr>
      <vt:lpstr>Cambria Math</vt:lpstr>
      <vt:lpstr>Libre Franklin</vt:lpstr>
      <vt:lpstr>Noto Sans Symbols</vt:lpstr>
      <vt:lpstr>Symbol</vt:lpstr>
      <vt:lpstr>Times</vt:lpstr>
      <vt:lpstr>Times New Roman</vt:lpstr>
      <vt:lpstr>Verdana</vt:lpstr>
      <vt:lpstr>默认设计模板</vt:lpstr>
      <vt:lpstr>Default Design</vt:lpstr>
      <vt:lpstr>9_HA5Lect_template</vt:lpstr>
      <vt:lpstr>15_HA5Lect_template</vt:lpstr>
      <vt:lpstr>6_HA5Lect_template</vt:lpstr>
      <vt:lpstr>5_默认设计模板</vt:lpstr>
      <vt:lpstr>6_默认设计模板</vt:lpstr>
      <vt:lpstr>7_默认设计模板</vt:lpstr>
      <vt:lpstr>12_HA5Lect_template</vt:lpstr>
      <vt:lpstr>9_默认设计模板</vt:lpstr>
      <vt:lpstr>10_默认设计模板</vt:lpstr>
      <vt:lpstr>2_默认设计模板</vt:lpstr>
      <vt:lpstr>Office Theme</vt:lpstr>
      <vt:lpstr>10_HA5Lect_template</vt:lpstr>
      <vt:lpstr>18_HA5Lect_template</vt:lpstr>
      <vt:lpstr>3_Default Design</vt:lpstr>
      <vt:lpstr>1_Blank Presentation</vt:lpstr>
      <vt:lpstr>2_Blank Presentation</vt:lpstr>
      <vt:lpstr>4_Default Design</vt:lpstr>
      <vt:lpstr>508 Lecture</vt:lpstr>
      <vt:lpstr>5_Default Design</vt:lpstr>
      <vt:lpstr>1_Office Theme</vt:lpstr>
      <vt:lpstr>2_Office Theme</vt:lpstr>
      <vt:lpstr>19_HA5Lect_template</vt:lpstr>
      <vt:lpstr>Equation</vt:lpstr>
      <vt:lpstr>Equation.3</vt:lpstr>
      <vt:lpstr>Chapter 10 Dynamics of Rotational Motion</vt:lpstr>
      <vt:lpstr>PowerPoint Presentation</vt:lpstr>
      <vt:lpstr>PowerPoint Presentation</vt:lpstr>
      <vt:lpstr>PowerPoint Presentation</vt:lpstr>
      <vt:lpstr>Rotational Dynamics: I</vt:lpstr>
      <vt:lpstr>PowerPoint Presentation</vt:lpstr>
      <vt:lpstr>PowerPoint Presentation</vt:lpstr>
      <vt:lpstr>PowerPoint Presentation</vt:lpstr>
      <vt:lpstr>Torque </vt:lpstr>
      <vt:lpstr>A Plumbing Problem to Solve – Example 10.1</vt:lpstr>
      <vt:lpstr>PowerPoint Presentation</vt:lpstr>
      <vt:lpstr>Note: t = F R sinq</vt:lpstr>
      <vt:lpstr>Note: sign of t</vt:lpstr>
      <vt:lpstr>                 Clicker question      Torques on a Rod</vt:lpstr>
      <vt:lpstr>PowerPoint Presentation</vt:lpstr>
      <vt:lpstr>PowerPoint Presentation</vt:lpstr>
      <vt:lpstr>Why Do Acrobats Carry Long Bars?</vt:lpstr>
      <vt:lpstr>Clicker Question  Rotating Cylinders</vt:lpstr>
      <vt:lpstr>Finding the moment of inertia for common shapes</vt:lpstr>
      <vt:lpstr>PowerPoint Presentation</vt:lpstr>
      <vt:lpstr>PowerPoint Presentation</vt:lpstr>
      <vt:lpstr>PowerPoint Presentation</vt:lpstr>
      <vt:lpstr>PowerPoint Presentation</vt:lpstr>
      <vt:lpstr>A Bowling Ball Rotates on a Moving Axis – Example 10.5</vt:lpstr>
      <vt:lpstr>PowerPoint Presentation</vt:lpstr>
      <vt:lpstr>PowerPoint Presentation</vt:lpstr>
      <vt:lpstr>Work and power in rotational motion</vt:lpstr>
      <vt:lpstr>PowerPoint Presentation</vt:lpstr>
      <vt:lpstr>Angular momentum</vt:lpstr>
      <vt:lpstr>PowerPoint Presentation</vt:lpstr>
      <vt:lpstr>PowerPoint Presentation</vt:lpstr>
      <vt:lpstr>PowerPoint Presentation</vt:lpstr>
      <vt:lpstr>Angular Momentum Is Conserved – Figure 10.19</vt:lpstr>
      <vt:lpstr>Conservation of angular momentum</vt:lpstr>
      <vt:lpstr>PowerPoint Presentation</vt:lpstr>
      <vt:lpstr>PowerPoint Presentation</vt:lpstr>
      <vt:lpstr>PowerPoint Presentation</vt:lpstr>
      <vt:lpstr>PowerPoint Presentation</vt:lpstr>
      <vt:lpstr>A New Equilibrium Condition – Figure 10.24</vt:lpstr>
      <vt:lpstr>PowerPoint Presentation</vt:lpstr>
      <vt:lpstr>Balancing on a Teeter-Totter – Figure 10.26</vt:lpstr>
      <vt:lpstr>Walking the plank</vt:lpstr>
      <vt:lpstr>PowerPoint Presentation</vt:lpstr>
      <vt:lpstr>PowerPoint Presentation</vt:lpstr>
      <vt:lpstr>PowerPoint Presentation</vt:lpstr>
      <vt:lpstr>Balanced Forces During  Exercise</vt:lpstr>
      <vt:lpstr>Atwood’s machine problem 10.58</vt:lpstr>
      <vt:lpstr>Atwood’s machine problem 10.58</vt:lpstr>
      <vt:lpstr>A simple Hinge problem 10.56</vt:lpstr>
      <vt:lpstr>Hanging a farm gate</vt:lpstr>
      <vt:lpstr>Carrying a box up the stairs</vt:lpstr>
      <vt:lpstr>How a car’s clutch work</vt:lpstr>
      <vt:lpstr>PowerPoint Presentation</vt:lpstr>
      <vt:lpstr>PowerPoint Presentation</vt:lpstr>
      <vt:lpstr>PowerPoint Presentation</vt:lpstr>
      <vt:lpstr>Angular Quantities Are Vectors – Figure 10.29</vt:lpstr>
      <vt:lpstr>PowerPoint Presentation</vt:lpstr>
      <vt:lpstr>Gyroscopes Can Add Stability Figure 10.32</vt:lpstr>
      <vt:lpstr>A Laboratory Gyroscope – Figure 10.33</vt:lpstr>
      <vt:lpstr>PowerPoint Presentation</vt:lpstr>
      <vt:lpstr>A  non rotating and rotating gyroscope </vt:lpstr>
      <vt:lpstr>PowerPoint Presentation</vt:lpstr>
      <vt:lpstr>PowerPoint Presentation</vt:lpstr>
      <vt:lpstr>Faster than Gravity</vt:lpstr>
      <vt:lpstr>Vector Multiplication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 11</dc:title>
  <dc:creator>xrg</dc:creator>
  <cp:lastModifiedBy>Schuessler, Hans A</cp:lastModifiedBy>
  <cp:revision>173</cp:revision>
  <cp:lastPrinted>2012-10-16T00:01:40Z</cp:lastPrinted>
  <dcterms:created xsi:type="dcterms:W3CDTF">2005-04-18T06:05:13Z</dcterms:created>
  <dcterms:modified xsi:type="dcterms:W3CDTF">2023-10-30T19:05:07Z</dcterms:modified>
</cp:coreProperties>
</file>