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pptx" ContentType="application/vnd.openxmlformats-officedocument.presentationml.presentation"/>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6.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7.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8.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9.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10.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11.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12.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3.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4.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5.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16.xml" ContentType="application/vnd.openxmlformats-officedocument.theme+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1.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4048" r:id="rId3"/>
    <p:sldMasterId id="2147484052" r:id="rId4"/>
    <p:sldMasterId id="2147484068" r:id="rId5"/>
    <p:sldMasterId id="2147484074" r:id="rId6"/>
    <p:sldMasterId id="2147484098" r:id="rId7"/>
    <p:sldMasterId id="2147484110" r:id="rId8"/>
    <p:sldMasterId id="2147484122" r:id="rId9"/>
    <p:sldMasterId id="2147484134" r:id="rId10"/>
    <p:sldMasterId id="2147484146" r:id="rId11"/>
    <p:sldMasterId id="2147484158" r:id="rId12"/>
    <p:sldMasterId id="2147484170" r:id="rId13"/>
    <p:sldMasterId id="2147484182" r:id="rId14"/>
    <p:sldMasterId id="2147484194" r:id="rId15"/>
    <p:sldMasterId id="2147484206" r:id="rId16"/>
    <p:sldMasterId id="2147484218" r:id="rId17"/>
  </p:sldMasterIdLst>
  <p:notesMasterIdLst>
    <p:notesMasterId r:id="rId73"/>
  </p:notesMasterIdLst>
  <p:handoutMasterIdLst>
    <p:handoutMasterId r:id="rId74"/>
  </p:handoutMasterIdLst>
  <p:sldIdLst>
    <p:sldId id="259" r:id="rId18"/>
    <p:sldId id="369" r:id="rId19"/>
    <p:sldId id="256" r:id="rId20"/>
    <p:sldId id="399" r:id="rId21"/>
    <p:sldId id="373" r:id="rId22"/>
    <p:sldId id="382" r:id="rId23"/>
    <p:sldId id="374" r:id="rId24"/>
    <p:sldId id="375" r:id="rId25"/>
    <p:sldId id="330" r:id="rId26"/>
    <p:sldId id="338" r:id="rId27"/>
    <p:sldId id="331" r:id="rId28"/>
    <p:sldId id="414" r:id="rId29"/>
    <p:sldId id="333" r:id="rId30"/>
    <p:sldId id="391" r:id="rId31"/>
    <p:sldId id="424" r:id="rId32"/>
    <p:sldId id="383" r:id="rId33"/>
    <p:sldId id="415" r:id="rId34"/>
    <p:sldId id="458" r:id="rId35"/>
    <p:sldId id="378" r:id="rId36"/>
    <p:sldId id="346" r:id="rId37"/>
    <p:sldId id="392" r:id="rId38"/>
    <p:sldId id="354" r:id="rId39"/>
    <p:sldId id="416" r:id="rId40"/>
    <p:sldId id="364" r:id="rId41"/>
    <p:sldId id="365" r:id="rId42"/>
    <p:sldId id="371" r:id="rId43"/>
    <p:sldId id="393" r:id="rId44"/>
    <p:sldId id="394" r:id="rId45"/>
    <p:sldId id="395" r:id="rId46"/>
    <p:sldId id="397" r:id="rId47"/>
    <p:sldId id="423" r:id="rId48"/>
    <p:sldId id="396" r:id="rId49"/>
    <p:sldId id="426" r:id="rId50"/>
    <p:sldId id="367" r:id="rId51"/>
    <p:sldId id="359" r:id="rId52"/>
    <p:sldId id="361" r:id="rId53"/>
    <p:sldId id="384" r:id="rId54"/>
    <p:sldId id="390" r:id="rId55"/>
    <p:sldId id="460" r:id="rId56"/>
    <p:sldId id="428" r:id="rId57"/>
    <p:sldId id="429" r:id="rId58"/>
    <p:sldId id="430" r:id="rId59"/>
    <p:sldId id="431" r:id="rId60"/>
    <p:sldId id="379" r:id="rId61"/>
    <p:sldId id="419" r:id="rId62"/>
    <p:sldId id="421" r:id="rId63"/>
    <p:sldId id="366" r:id="rId64"/>
    <p:sldId id="398" r:id="rId65"/>
    <p:sldId id="332" r:id="rId66"/>
    <p:sldId id="260" r:id="rId67"/>
    <p:sldId id="261" r:id="rId68"/>
    <p:sldId id="262" r:id="rId69"/>
    <p:sldId id="263" r:id="rId70"/>
    <p:sldId id="264" r:id="rId71"/>
    <p:sldId id="459" r:id="rId72"/>
  </p:sldIdLst>
  <p:sldSz cx="9144000" cy="6858000" type="screen4x3"/>
  <p:notesSz cx="7102475" cy="8991600"/>
  <p:defaultTextStyle>
    <a:defPPr>
      <a:defRPr lang="en-US"/>
    </a:defPPr>
    <a:lvl1pPr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6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huessler, Hans A" initials="SHA" lastIdx="1" clrIdx="0">
    <p:extLst>
      <p:ext uri="{19B8F6BF-5375-455C-9EA6-DF929625EA0E}">
        <p15:presenceInfo xmlns:p15="http://schemas.microsoft.com/office/powerpoint/2012/main" userId="Schuessler, Hans 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CCFFFF"/>
    <a:srgbClr val="99FFCC"/>
    <a:srgbClr val="CCCC00"/>
    <a:srgbClr val="CCFFCC"/>
    <a:srgbClr val="CC66FF"/>
    <a:srgbClr val="008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19" autoAdjust="0"/>
    <p:restoredTop sz="94679" autoAdjust="0"/>
  </p:normalViewPr>
  <p:slideViewPr>
    <p:cSldViewPr snapToGrid="0">
      <p:cViewPr varScale="1">
        <p:scale>
          <a:sx n="104" d="100"/>
          <a:sy n="104" d="100"/>
        </p:scale>
        <p:origin x="1254" y="114"/>
      </p:cViewPr>
      <p:guideLst>
        <p:guide orient="horz" pos="2160"/>
        <p:guide pos="2866"/>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70" d="100"/>
        <a:sy n="70" d="100"/>
      </p:scale>
      <p:origin x="0" y="-107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9.xml"/><Relationship Id="rId21" Type="http://schemas.openxmlformats.org/officeDocument/2006/relationships/slide" Target="slides/slide4.xml"/><Relationship Id="rId42" Type="http://schemas.openxmlformats.org/officeDocument/2006/relationships/slide" Target="slides/slide25.xml"/><Relationship Id="rId47" Type="http://schemas.openxmlformats.org/officeDocument/2006/relationships/slide" Target="slides/slide30.xml"/><Relationship Id="rId63" Type="http://schemas.openxmlformats.org/officeDocument/2006/relationships/slide" Target="slides/slide46.xml"/><Relationship Id="rId68" Type="http://schemas.openxmlformats.org/officeDocument/2006/relationships/slide" Target="slides/slide51.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slide" Target="slides/slide41.xml"/><Relationship Id="rId66" Type="http://schemas.openxmlformats.org/officeDocument/2006/relationships/slide" Target="slides/slide49.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44.xml"/><Relationship Id="rId19" Type="http://schemas.openxmlformats.org/officeDocument/2006/relationships/slide" Target="slides/slide2.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slide" Target="slides/slide47.xml"/><Relationship Id="rId69" Type="http://schemas.openxmlformats.org/officeDocument/2006/relationships/slide" Target="slides/slide52.xml"/><Relationship Id="rId77"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4.xml"/><Relationship Id="rId72" Type="http://schemas.openxmlformats.org/officeDocument/2006/relationships/slide" Target="slides/slide5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slide" Target="slides/slide50.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70" Type="http://schemas.openxmlformats.org/officeDocument/2006/relationships/slide" Target="slides/slide53.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10" Type="http://schemas.openxmlformats.org/officeDocument/2006/relationships/slideMaster" Target="slideMasters/slideMaster10.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1.xml"/><Relationship Id="rId39" Type="http://schemas.openxmlformats.org/officeDocument/2006/relationships/slide" Target="slides/slide22.xml"/><Relationship Id="rId34" Type="http://schemas.openxmlformats.org/officeDocument/2006/relationships/slide" Target="slides/slide17.xml"/><Relationship Id="rId50" Type="http://schemas.openxmlformats.org/officeDocument/2006/relationships/slide" Target="slides/slide33.xml"/><Relationship Id="rId55" Type="http://schemas.openxmlformats.org/officeDocument/2006/relationships/slide" Target="slides/slide38.xml"/><Relationship Id="rId76"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54.xml"/><Relationship Id="rId2" Type="http://schemas.openxmlformats.org/officeDocument/2006/relationships/slideMaster" Target="slideMasters/slideMaster2.xml"/><Relationship Id="rId29" Type="http://schemas.openxmlformats.org/officeDocument/2006/relationships/slide" Target="slides/slide12.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3-30T13:04:36.749" idx="1">
    <p:pos x="10" y="10"/>
    <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1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78163" cy="449263"/>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defTabSz="928688" eaLnBrk="1" hangingPunct="1">
              <a:defRPr sz="1200" b="0">
                <a:latin typeface="Times New Roman" pitchFamily="18" charset="0"/>
              </a:defRPr>
            </a:lvl1pPr>
          </a:lstStyle>
          <a:p>
            <a:pPr>
              <a:defRPr/>
            </a:pPr>
            <a:endParaRPr lang="en-US"/>
          </a:p>
        </p:txBody>
      </p:sp>
      <p:sp>
        <p:nvSpPr>
          <p:cNvPr id="28675" name="Rectangle 3"/>
          <p:cNvSpPr>
            <a:spLocks noGrp="1" noChangeArrowheads="1"/>
          </p:cNvSpPr>
          <p:nvPr>
            <p:ph type="dt" sz="quarter" idx="1"/>
          </p:nvPr>
        </p:nvSpPr>
        <p:spPr bwMode="auto">
          <a:xfrm>
            <a:off x="4024313" y="0"/>
            <a:ext cx="3078162" cy="449263"/>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1" hangingPunct="1">
              <a:defRPr sz="1200" b="0">
                <a:latin typeface="Times New Roman" pitchFamily="18" charset="0"/>
              </a:defRPr>
            </a:lvl1pPr>
          </a:lstStyle>
          <a:p>
            <a:pPr>
              <a:defRPr/>
            </a:pPr>
            <a:endParaRPr lang="en-US"/>
          </a:p>
        </p:txBody>
      </p:sp>
      <p:sp>
        <p:nvSpPr>
          <p:cNvPr id="28676" name="Rectangle 4"/>
          <p:cNvSpPr>
            <a:spLocks noGrp="1" noChangeArrowheads="1"/>
          </p:cNvSpPr>
          <p:nvPr>
            <p:ph type="ftr" sz="quarter" idx="2"/>
          </p:nvPr>
        </p:nvSpPr>
        <p:spPr bwMode="auto">
          <a:xfrm>
            <a:off x="0" y="8542338"/>
            <a:ext cx="3078163" cy="449262"/>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defTabSz="928688" eaLnBrk="1" hangingPunct="1">
              <a:defRPr sz="1200" b="0">
                <a:latin typeface="Times New Roman" pitchFamily="18" charset="0"/>
              </a:defRPr>
            </a:lvl1pPr>
          </a:lstStyle>
          <a:p>
            <a:pPr>
              <a:defRPr/>
            </a:pPr>
            <a:endParaRPr lang="en-US"/>
          </a:p>
        </p:txBody>
      </p:sp>
      <p:sp>
        <p:nvSpPr>
          <p:cNvPr id="28677" name="Rectangle 5"/>
          <p:cNvSpPr>
            <a:spLocks noGrp="1" noChangeArrowheads="1"/>
          </p:cNvSpPr>
          <p:nvPr>
            <p:ph type="sldNum" sz="quarter" idx="3"/>
          </p:nvPr>
        </p:nvSpPr>
        <p:spPr bwMode="auto">
          <a:xfrm>
            <a:off x="4024313" y="8542338"/>
            <a:ext cx="3078162" cy="449262"/>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1" hangingPunct="1">
              <a:defRPr sz="1200" b="0"/>
            </a:lvl1pPr>
          </a:lstStyle>
          <a:p>
            <a:pPr>
              <a:defRPr/>
            </a:pPr>
            <a:fld id="{7EF29B07-9183-4E13-950D-06C40863642F}" type="slidenum">
              <a:rPr lang="en-US" altLang="en-US"/>
              <a:pPr>
                <a:defRPr/>
              </a:pPr>
              <a:t>‹#›</a:t>
            </a:fld>
            <a:endParaRPr lang="en-US" altLang="en-US"/>
          </a:p>
        </p:txBody>
      </p:sp>
    </p:spTree>
    <p:extLst>
      <p:ext uri="{BB962C8B-B14F-4D97-AF65-F5344CB8AC3E}">
        <p14:creationId xmlns:p14="http://schemas.microsoft.com/office/powerpoint/2010/main" val="37674767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49263"/>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p:cNvSpPr>
            <a:spLocks noGrp="1"/>
          </p:cNvSpPr>
          <p:nvPr>
            <p:ph type="dt" idx="1"/>
          </p:nvPr>
        </p:nvSpPr>
        <p:spPr>
          <a:xfrm>
            <a:off x="4022725" y="0"/>
            <a:ext cx="3078163" cy="449263"/>
          </a:xfrm>
          <a:prstGeom prst="rect">
            <a:avLst/>
          </a:prstGeom>
        </p:spPr>
        <p:txBody>
          <a:bodyPr vert="horz" lIns="91440" tIns="45720" rIns="91440" bIns="45720" rtlCol="0"/>
          <a:lstStyle>
            <a:lvl1pPr algn="r" eaLnBrk="1" hangingPunct="1">
              <a:defRPr sz="1200"/>
            </a:lvl1pPr>
          </a:lstStyle>
          <a:p>
            <a:pPr>
              <a:defRPr/>
            </a:pPr>
            <a:fld id="{C30B6232-04E6-42A8-B36F-18F1B54FCB55}" type="datetimeFigureOut">
              <a:rPr lang="en-US"/>
              <a:pPr>
                <a:defRPr/>
              </a:pPr>
              <a:t>10/26/2023</a:t>
            </a:fld>
            <a:endParaRPr lang="en-US"/>
          </a:p>
        </p:txBody>
      </p:sp>
      <p:sp>
        <p:nvSpPr>
          <p:cNvPr id="4" name="Slide Image Placeholder 3"/>
          <p:cNvSpPr>
            <a:spLocks noGrp="1" noRot="1" noChangeAspect="1"/>
          </p:cNvSpPr>
          <p:nvPr>
            <p:ph type="sldImg" idx="2"/>
          </p:nvPr>
        </p:nvSpPr>
        <p:spPr>
          <a:xfrm>
            <a:off x="1303338" y="674688"/>
            <a:ext cx="4495800" cy="33718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9613" y="4270375"/>
            <a:ext cx="5683250" cy="4046538"/>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540750"/>
            <a:ext cx="3078163" cy="449263"/>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p:cNvSpPr>
            <a:spLocks noGrp="1"/>
          </p:cNvSpPr>
          <p:nvPr>
            <p:ph type="sldNum" sz="quarter" idx="5"/>
          </p:nvPr>
        </p:nvSpPr>
        <p:spPr>
          <a:xfrm>
            <a:off x="4022725" y="8540750"/>
            <a:ext cx="3078163" cy="449263"/>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ABE0AE7-6681-4EA8-B1E7-42378A117884}" type="slidenum">
              <a:rPr lang="en-US" altLang="en-US"/>
              <a:pPr>
                <a:defRPr/>
              </a:pPr>
              <a:t>‹#›</a:t>
            </a:fld>
            <a:endParaRPr lang="en-US" altLang="en-US"/>
          </a:p>
        </p:txBody>
      </p:sp>
    </p:spTree>
    <p:extLst>
      <p:ext uri="{BB962C8B-B14F-4D97-AF65-F5344CB8AC3E}">
        <p14:creationId xmlns:p14="http://schemas.microsoft.com/office/powerpoint/2010/main" val="20633115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02FB1D-7218-4B51-A773-FCDE543EA94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625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7872C08-E836-BA4A-805E-662AB33885CC}" type="slidenum">
              <a:rPr kumimoji="0" lang="en-US" sz="12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15053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15053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dirty="0"/>
              <a:t>Answer: BCA</a:t>
            </a:r>
          </a:p>
        </p:txBody>
      </p:sp>
    </p:spTree>
    <p:extLst>
      <p:ext uri="{BB962C8B-B14F-4D97-AF65-F5344CB8AC3E}">
        <p14:creationId xmlns:p14="http://schemas.microsoft.com/office/powerpoint/2010/main" val="988611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E82739B-8ECB-6948-BA0D-C349C5D88CBF}" type="slidenum">
              <a:rPr kumimoji="0" lang="en-US" sz="12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15257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1525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dirty="0"/>
              <a:t>Answer: ACB</a:t>
            </a:r>
          </a:p>
        </p:txBody>
      </p:sp>
    </p:spTree>
    <p:extLst>
      <p:ext uri="{BB962C8B-B14F-4D97-AF65-F5344CB8AC3E}">
        <p14:creationId xmlns:p14="http://schemas.microsoft.com/office/powerpoint/2010/main" val="434532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C61809-6673-4F45-8AF8-8487780D33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7638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ECD9F17-48E6-9D4C-8399-35ECC6C4D17D}" type="slidenum">
              <a:rPr kumimoji="0" lang="en-US" sz="12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13005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30051" name="Rectangle 3"/>
          <p:cNvSpPr>
            <a:spLocks noGrp="1" noChangeArrowheads="1"/>
          </p:cNvSpPr>
          <p:nvPr>
            <p:ph type="body" idx="1"/>
          </p:nvPr>
        </p:nvSpPr>
        <p:spPr/>
        <p:txBody>
          <a:bodyPr/>
          <a:lstStyle/>
          <a:p>
            <a:r>
              <a:rPr lang="en-US" dirty="0"/>
              <a:t>Answer: C</a:t>
            </a:r>
          </a:p>
        </p:txBody>
      </p:sp>
    </p:spTree>
    <p:extLst>
      <p:ext uri="{BB962C8B-B14F-4D97-AF65-F5344CB8AC3E}">
        <p14:creationId xmlns:p14="http://schemas.microsoft.com/office/powerpoint/2010/main" val="17913702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Answer: c) The hollow-rim wheels.</a:t>
            </a:r>
          </a:p>
        </p:txBody>
      </p:sp>
      <p:sp>
        <p:nvSpPr>
          <p:cNvPr id="4" name="Slide Number Placeholder 3"/>
          <p:cNvSpPr>
            <a:spLocks noGrp="1"/>
          </p:cNvSpPr>
          <p:nvPr>
            <p:ph type="sldNum" sz="quarter" idx="5"/>
          </p:nvPr>
        </p:nvSpPr>
        <p:spPr/>
        <p:txBody>
          <a:bodyPr/>
          <a:lstStyle/>
          <a:p>
            <a:pPr>
              <a:defRPr/>
            </a:pPr>
            <a:fld id="{C9D06030-A43E-3640-991B-A2F99FE93F48}" type="slidenum">
              <a:rPr lang="en-US">
                <a:solidFill>
                  <a:srgbClr val="000000"/>
                </a:solidFill>
              </a:rPr>
              <a:pPr>
                <a:defRPr/>
              </a:pPr>
              <a:t>44</a:t>
            </a:fld>
            <a:endParaRPr lang="en-US" dirty="0">
              <a:solidFill>
                <a:srgbClr val="000000"/>
              </a:solidFill>
            </a:endParaRPr>
          </a:p>
        </p:txBody>
      </p:sp>
    </p:spTree>
    <p:extLst>
      <p:ext uri="{BB962C8B-B14F-4D97-AF65-F5344CB8AC3E}">
        <p14:creationId xmlns:p14="http://schemas.microsoft.com/office/powerpoint/2010/main" val="6616241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C61809-6673-4F45-8AF8-8487780D33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8175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2D05891-7360-C943-881D-DF1A44BEE98A}" type="slidenum">
              <a:rPr kumimoji="0" lang="en-US" sz="12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48</a:t>
            </a:fld>
            <a:endParaRPr kumimoji="0" lang="en-US" sz="12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15462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15462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dirty="0"/>
              <a:t>Answer: CBAD</a:t>
            </a:r>
          </a:p>
        </p:txBody>
      </p:sp>
    </p:spTree>
    <p:extLst>
      <p:ext uri="{BB962C8B-B14F-4D97-AF65-F5344CB8AC3E}">
        <p14:creationId xmlns:p14="http://schemas.microsoft.com/office/powerpoint/2010/main" val="1572970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82F03E0-BADF-B845-87FB-50D05A153B7A}" type="slidenum">
              <a:rPr kumimoji="0" lang="en-US" sz="12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12493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24931" name="Rectangle 3"/>
          <p:cNvSpPr>
            <a:spLocks noGrp="1" noChangeArrowheads="1"/>
          </p:cNvSpPr>
          <p:nvPr>
            <p:ph type="body" idx="1"/>
          </p:nvPr>
        </p:nvSpPr>
        <p:spPr/>
        <p:txBody>
          <a:bodyPr/>
          <a:lstStyle/>
          <a:p>
            <a:r>
              <a:rPr lang="en-US" dirty="0"/>
              <a:t>Answer: A</a:t>
            </a:r>
          </a:p>
        </p:txBody>
      </p:sp>
    </p:spTree>
    <p:extLst>
      <p:ext uri="{BB962C8B-B14F-4D97-AF65-F5344CB8AC3E}">
        <p14:creationId xmlns:p14="http://schemas.microsoft.com/office/powerpoint/2010/main" val="887451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C61809-6673-4F45-8AF8-8487780D33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2361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C61809-6673-4F45-8AF8-8487780D33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5143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02FB1D-7218-4B51-A773-FCDE543EA94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67192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a) Any animal; they all have the same angular velocity.</a:t>
            </a:r>
          </a:p>
        </p:txBody>
      </p:sp>
      <p:sp>
        <p:nvSpPr>
          <p:cNvPr id="4" name="Slide Number Placeholder 3"/>
          <p:cNvSpPr>
            <a:spLocks noGrp="1"/>
          </p:cNvSpPr>
          <p:nvPr>
            <p:ph type="sldNum" sz="quarter" idx="5"/>
          </p:nvPr>
        </p:nvSpPr>
        <p:spPr/>
        <p:txBody>
          <a:bodyPr/>
          <a:lstStyle/>
          <a:p>
            <a:pPr>
              <a:defRPr/>
            </a:pPr>
            <a:fld id="{C9D06030-A43E-3640-991B-A2F99FE93F48}" type="slidenum">
              <a:rPr lang="en-US">
                <a:solidFill>
                  <a:srgbClr val="000000"/>
                </a:solidFill>
              </a:rPr>
              <a:pPr>
                <a:defRPr/>
              </a:pPr>
              <a:t>19</a:t>
            </a:fld>
            <a:endParaRPr lang="en-US" dirty="0">
              <a:solidFill>
                <a:srgbClr val="000000"/>
              </a:solidFill>
            </a:endParaRPr>
          </a:p>
        </p:txBody>
      </p:sp>
    </p:spTree>
    <p:extLst>
      <p:ext uri="{BB962C8B-B14F-4D97-AF65-F5344CB8AC3E}">
        <p14:creationId xmlns:p14="http://schemas.microsoft.com/office/powerpoint/2010/main" val="515577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D8FCABC-4E6B-A74A-9D75-4D3D7D7573C2}" type="slidenum">
              <a:rPr kumimoji="0" lang="en-US" sz="12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12697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26979" name="Rectangle 3"/>
          <p:cNvSpPr>
            <a:spLocks noGrp="1" noChangeArrowheads="1"/>
          </p:cNvSpPr>
          <p:nvPr>
            <p:ph type="body" idx="1"/>
          </p:nvPr>
        </p:nvSpPr>
        <p:spPr/>
        <p:txBody>
          <a:bodyPr/>
          <a:lstStyle/>
          <a:p>
            <a:r>
              <a:rPr lang="en-US" dirty="0"/>
              <a:t>Answer: D</a:t>
            </a:r>
          </a:p>
        </p:txBody>
      </p:sp>
    </p:spTree>
    <p:extLst>
      <p:ext uri="{BB962C8B-B14F-4D97-AF65-F5344CB8AC3E}">
        <p14:creationId xmlns:p14="http://schemas.microsoft.com/office/powerpoint/2010/main" val="3743399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5D8DC80-E80C-B84F-BC05-34CB640383D9}" type="slidenum">
              <a:rPr kumimoji="0" lang="en-US" sz="12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12800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28003" name="Rectangle 3"/>
          <p:cNvSpPr>
            <a:spLocks noGrp="1" noChangeArrowheads="1"/>
          </p:cNvSpPr>
          <p:nvPr>
            <p:ph type="body" idx="1"/>
          </p:nvPr>
        </p:nvSpPr>
        <p:spPr/>
        <p:txBody>
          <a:bodyPr/>
          <a:lstStyle/>
          <a:p>
            <a:r>
              <a:rPr lang="en-US" dirty="0"/>
              <a:t>Answer: D</a:t>
            </a:r>
          </a:p>
        </p:txBody>
      </p:sp>
    </p:spTree>
    <p:extLst>
      <p:ext uri="{BB962C8B-B14F-4D97-AF65-F5344CB8AC3E}">
        <p14:creationId xmlns:p14="http://schemas.microsoft.com/office/powerpoint/2010/main" val="3246933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07795F8-995E-1D4E-B72E-9570F60B5D80}" type="slidenum">
              <a:rPr kumimoji="0" lang="en-US" sz="12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12902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29027" name="Rectangle 3"/>
          <p:cNvSpPr>
            <a:spLocks noGrp="1" noChangeArrowheads="1"/>
          </p:cNvSpPr>
          <p:nvPr>
            <p:ph type="body" idx="1"/>
          </p:nvPr>
        </p:nvSpPr>
        <p:spPr/>
        <p:txBody>
          <a:bodyPr/>
          <a:lstStyle/>
          <a:p>
            <a:r>
              <a:rPr lang="en-US" dirty="0"/>
              <a:t>Answer: B</a:t>
            </a:r>
          </a:p>
        </p:txBody>
      </p:sp>
    </p:spTree>
    <p:extLst>
      <p:ext uri="{BB962C8B-B14F-4D97-AF65-F5344CB8AC3E}">
        <p14:creationId xmlns:p14="http://schemas.microsoft.com/office/powerpoint/2010/main" val="470712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Rotational Motion</a:t>
            </a:r>
          </a:p>
        </p:txBody>
      </p:sp>
      <p:sp>
        <p:nvSpPr>
          <p:cNvPr id="6" name="Rectangle 6"/>
          <p:cNvSpPr>
            <a:spLocks noGrp="1" noChangeArrowheads="1"/>
          </p:cNvSpPr>
          <p:nvPr>
            <p:ph type="sldNum" sz="quarter" idx="12"/>
          </p:nvPr>
        </p:nvSpPr>
        <p:spPr>
          <a:ln/>
        </p:spPr>
        <p:txBody>
          <a:bodyPr/>
          <a:lstStyle>
            <a:lvl1pPr>
              <a:defRPr/>
            </a:lvl1pPr>
          </a:lstStyle>
          <a:p>
            <a:pPr>
              <a:defRPr/>
            </a:pPr>
            <a:fld id="{1726EEA0-A977-4013-A81D-E77C2C5C7401}" type="slidenum">
              <a:rPr lang="en-US" altLang="en-US"/>
              <a:pPr>
                <a:defRPr/>
              </a:pPr>
              <a:t>‹#›</a:t>
            </a:fld>
            <a:endParaRPr lang="en-US" altLang="en-US"/>
          </a:p>
        </p:txBody>
      </p:sp>
    </p:spTree>
    <p:extLst>
      <p:ext uri="{BB962C8B-B14F-4D97-AF65-F5344CB8AC3E}">
        <p14:creationId xmlns:p14="http://schemas.microsoft.com/office/powerpoint/2010/main" val="617854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Rotational Motion</a:t>
            </a:r>
          </a:p>
        </p:txBody>
      </p:sp>
      <p:sp>
        <p:nvSpPr>
          <p:cNvPr id="6" name="Rectangle 6"/>
          <p:cNvSpPr>
            <a:spLocks noGrp="1" noChangeArrowheads="1"/>
          </p:cNvSpPr>
          <p:nvPr>
            <p:ph type="sldNum" sz="quarter" idx="12"/>
          </p:nvPr>
        </p:nvSpPr>
        <p:spPr>
          <a:ln/>
        </p:spPr>
        <p:txBody>
          <a:bodyPr/>
          <a:lstStyle>
            <a:lvl1pPr>
              <a:defRPr/>
            </a:lvl1pPr>
          </a:lstStyle>
          <a:p>
            <a:pPr>
              <a:defRPr/>
            </a:pPr>
            <a:fld id="{7A2C225B-70CD-4A55-9E59-A28E4A5F233D}" type="slidenum">
              <a:rPr lang="en-US" altLang="en-US"/>
              <a:pPr>
                <a:defRPr/>
              </a:pPr>
              <a:t>‹#›</a:t>
            </a:fld>
            <a:endParaRPr lang="en-US" altLang="en-US"/>
          </a:p>
        </p:txBody>
      </p:sp>
    </p:spTree>
    <p:extLst>
      <p:ext uri="{BB962C8B-B14F-4D97-AF65-F5344CB8AC3E}">
        <p14:creationId xmlns:p14="http://schemas.microsoft.com/office/powerpoint/2010/main" val="24492680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4" name="Footer Placeholder 3"/>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5" name="Slide Number Placeholder 4"/>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30EA3BED-CA15-B148-9088-E9E2656E5B6F}"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137863530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3" name="Footer Placeholder 2"/>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4" name="Slide Number Placeholder 3"/>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F96EC98F-082C-3B40-902F-F2E14F667406}"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183264098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EB0E04EB-82F0-D94B-980A-F15DF00CA7AC}"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148497611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AAC4DC8-564C-2040-9504-3604DFFB7F3A}"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395983157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B756DE57-56FE-964C-91D2-B52C716281C7}"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296672786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1E59EF09-924A-E749-8E99-35DE31D612F3}"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192507832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887F89F4-5B9B-9149-B446-382C84E8076B}"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113251692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9570B319-56DF-594E-B912-253DB7BBE050}"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312264232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96066CA1-2577-344B-A7A1-457E05B5A3E7}"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337133154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C4F1A2E2-454E-2D41-AFFE-6787E73BEEEC}"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995168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Rotational Motion</a:t>
            </a:r>
          </a:p>
        </p:txBody>
      </p:sp>
      <p:sp>
        <p:nvSpPr>
          <p:cNvPr id="6" name="Rectangle 6"/>
          <p:cNvSpPr>
            <a:spLocks noGrp="1" noChangeArrowheads="1"/>
          </p:cNvSpPr>
          <p:nvPr>
            <p:ph type="sldNum" sz="quarter" idx="12"/>
          </p:nvPr>
        </p:nvSpPr>
        <p:spPr>
          <a:ln/>
        </p:spPr>
        <p:txBody>
          <a:bodyPr/>
          <a:lstStyle>
            <a:lvl1pPr>
              <a:defRPr/>
            </a:lvl1pPr>
          </a:lstStyle>
          <a:p>
            <a:pPr>
              <a:defRPr/>
            </a:pPr>
            <a:fld id="{75C5E26B-A197-418D-BA37-825F698700BB}" type="slidenum">
              <a:rPr lang="en-US" altLang="en-US"/>
              <a:pPr>
                <a:defRPr/>
              </a:pPr>
              <a:t>‹#›</a:t>
            </a:fld>
            <a:endParaRPr lang="en-US" altLang="en-US"/>
          </a:p>
        </p:txBody>
      </p:sp>
    </p:spTree>
    <p:extLst>
      <p:ext uri="{BB962C8B-B14F-4D97-AF65-F5344CB8AC3E}">
        <p14:creationId xmlns:p14="http://schemas.microsoft.com/office/powerpoint/2010/main" val="216469494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8" name="Footer Placeholder 7"/>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9" name="Slide Number Placeholder 8"/>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3F5A8CF-EC05-BA43-9CA6-D7D5C906698C}"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233513974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4" name="Footer Placeholder 3"/>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5" name="Slide Number Placeholder 4"/>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30EA3BED-CA15-B148-9088-E9E2656E5B6F}"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75552636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3" name="Footer Placeholder 2"/>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4" name="Slide Number Placeholder 3"/>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F96EC98F-082C-3B40-902F-F2E14F667406}"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188627723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EB0E04EB-82F0-D94B-980A-F15DF00CA7AC}"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179782950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AAC4DC8-564C-2040-9504-3604DFFB7F3A}"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231639970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B756DE57-56FE-964C-91D2-B52C716281C7}"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84126022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1E59EF09-924A-E749-8E99-35DE31D612F3}"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300954161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887F89F4-5B9B-9149-B446-382C84E8076B}"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43814223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9570B319-56DF-594E-B912-253DB7BBE050}"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230231930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96066CA1-2577-344B-A7A1-457E05B5A3E7}"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1652789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b="1">
                <a:latin typeface="Times New Roman"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Times New Roman"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Times New Roman" panose="02020603050405020304" pitchFamily="18" charset="0"/>
              </a:defRPr>
            </a:lvl1pPr>
          </a:lstStyle>
          <a:p>
            <a:pPr>
              <a:defRPr/>
            </a:pPr>
            <a:fld id="{472CD71C-F603-43D5-BC7B-B8A55EC166FA}" type="slidenum">
              <a:rPr lang="en-US" altLang="en-US"/>
              <a:pPr>
                <a:defRPr/>
              </a:pPr>
              <a:t>‹#›</a:t>
            </a:fld>
            <a:endParaRPr lang="en-US" altLang="en-US"/>
          </a:p>
        </p:txBody>
      </p:sp>
    </p:spTree>
    <p:extLst>
      <p:ext uri="{BB962C8B-B14F-4D97-AF65-F5344CB8AC3E}">
        <p14:creationId xmlns:p14="http://schemas.microsoft.com/office/powerpoint/2010/main" val="73006045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C4F1A2E2-454E-2D41-AFFE-6787E73BEEEC}"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332770365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8" name="Footer Placeholder 7"/>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9" name="Slide Number Placeholder 8"/>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3F5A8CF-EC05-BA43-9CA6-D7D5C906698C}"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227995686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4" name="Footer Placeholder 3"/>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5" name="Slide Number Placeholder 4"/>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30EA3BED-CA15-B148-9088-E9E2656E5B6F}"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143120316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3" name="Footer Placeholder 2"/>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4" name="Slide Number Placeholder 3"/>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F96EC98F-082C-3B40-902F-F2E14F667406}"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19899807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EB0E04EB-82F0-D94B-980A-F15DF00CA7AC}"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10849266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AAC4DC8-564C-2040-9504-3604DFFB7F3A}"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401943228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B756DE57-56FE-964C-91D2-B52C716281C7}"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58868035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1E59EF09-924A-E749-8E99-35DE31D612F3}"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351937572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FB510DE9-7EF1-40C5-90AA-4C657746CA9B}" type="datetimeFigureOut">
              <a:rPr lang="en-US" smtClean="0"/>
              <a:t>10/26/2023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14918-2525-4508-ACF0-77F171D98C74}" type="slidenum">
              <a:rPr lang="en-US" smtClean="0"/>
              <a:t>‹#›</a:t>
            </a:fld>
            <a:endParaRPr lang="en-US"/>
          </a:p>
        </p:txBody>
      </p:sp>
    </p:spTree>
    <p:extLst>
      <p:ext uri="{BB962C8B-B14F-4D97-AF65-F5344CB8AC3E}">
        <p14:creationId xmlns:p14="http://schemas.microsoft.com/office/powerpoint/2010/main" val="166791527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510DE9-7EF1-40C5-90AA-4C657746CA9B}" type="datetimeFigureOut">
              <a:rPr lang="en-US" smtClean="0"/>
              <a:t>10/26/2023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14918-2525-4508-ACF0-77F171D98C74}" type="slidenum">
              <a:rPr lang="en-US" smtClean="0"/>
              <a:t>‹#›</a:t>
            </a:fld>
            <a:endParaRPr lang="en-US"/>
          </a:p>
        </p:txBody>
      </p:sp>
    </p:spTree>
    <p:extLst>
      <p:ext uri="{BB962C8B-B14F-4D97-AF65-F5344CB8AC3E}">
        <p14:creationId xmlns:p14="http://schemas.microsoft.com/office/powerpoint/2010/main" val="40377219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b="1">
                <a:latin typeface="Times New Roman"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Times New Roman"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Times New Roman" panose="02020603050405020304" pitchFamily="18" charset="0"/>
              </a:defRPr>
            </a:lvl1pPr>
          </a:lstStyle>
          <a:p>
            <a:pPr>
              <a:defRPr/>
            </a:pPr>
            <a:fld id="{266D177E-EB44-421F-84E2-59544846F444}" type="slidenum">
              <a:rPr lang="en-US" altLang="en-US"/>
              <a:pPr>
                <a:defRPr/>
              </a:pPr>
              <a:t>‹#›</a:t>
            </a:fld>
            <a:endParaRPr lang="en-US" altLang="en-US"/>
          </a:p>
        </p:txBody>
      </p:sp>
    </p:spTree>
    <p:extLst>
      <p:ext uri="{BB962C8B-B14F-4D97-AF65-F5344CB8AC3E}">
        <p14:creationId xmlns:p14="http://schemas.microsoft.com/office/powerpoint/2010/main" val="406561262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510DE9-7EF1-40C5-90AA-4C657746CA9B}" type="datetimeFigureOut">
              <a:rPr lang="en-US" smtClean="0"/>
              <a:t>10/26/2023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14918-2525-4508-ACF0-77F171D98C74}" type="slidenum">
              <a:rPr lang="en-US" smtClean="0"/>
              <a:t>‹#›</a:t>
            </a:fld>
            <a:endParaRPr lang="en-US"/>
          </a:p>
        </p:txBody>
      </p:sp>
    </p:spTree>
    <p:extLst>
      <p:ext uri="{BB962C8B-B14F-4D97-AF65-F5344CB8AC3E}">
        <p14:creationId xmlns:p14="http://schemas.microsoft.com/office/powerpoint/2010/main" val="166690514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B510DE9-7EF1-40C5-90AA-4C657746CA9B}" type="datetimeFigureOut">
              <a:rPr lang="en-US" smtClean="0"/>
              <a:t>10/26/2023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614918-2525-4508-ACF0-77F171D98C74}" type="slidenum">
              <a:rPr lang="en-US" smtClean="0"/>
              <a:t>‹#›</a:t>
            </a:fld>
            <a:endParaRPr lang="en-US"/>
          </a:p>
        </p:txBody>
      </p:sp>
    </p:spTree>
    <p:extLst>
      <p:ext uri="{BB962C8B-B14F-4D97-AF65-F5344CB8AC3E}">
        <p14:creationId xmlns:p14="http://schemas.microsoft.com/office/powerpoint/2010/main" val="155309027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B510DE9-7EF1-40C5-90AA-4C657746CA9B}" type="datetimeFigureOut">
              <a:rPr lang="en-US" smtClean="0"/>
              <a:t>10/26/2023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614918-2525-4508-ACF0-77F171D98C74}" type="slidenum">
              <a:rPr lang="en-US" smtClean="0"/>
              <a:t>‹#›</a:t>
            </a:fld>
            <a:endParaRPr lang="en-US"/>
          </a:p>
        </p:txBody>
      </p:sp>
    </p:spTree>
    <p:extLst>
      <p:ext uri="{BB962C8B-B14F-4D97-AF65-F5344CB8AC3E}">
        <p14:creationId xmlns:p14="http://schemas.microsoft.com/office/powerpoint/2010/main" val="131255697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B510DE9-7EF1-40C5-90AA-4C657746CA9B}" type="datetimeFigureOut">
              <a:rPr lang="en-US" smtClean="0"/>
              <a:t>10/26/2023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614918-2525-4508-ACF0-77F171D98C74}" type="slidenum">
              <a:rPr lang="en-US" smtClean="0"/>
              <a:t>‹#›</a:t>
            </a:fld>
            <a:endParaRPr lang="en-US"/>
          </a:p>
        </p:txBody>
      </p:sp>
    </p:spTree>
    <p:extLst>
      <p:ext uri="{BB962C8B-B14F-4D97-AF65-F5344CB8AC3E}">
        <p14:creationId xmlns:p14="http://schemas.microsoft.com/office/powerpoint/2010/main" val="113290591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510DE9-7EF1-40C5-90AA-4C657746CA9B}" type="datetimeFigureOut">
              <a:rPr lang="en-US" smtClean="0"/>
              <a:t>10/26/2023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614918-2525-4508-ACF0-77F171D98C74}" type="slidenum">
              <a:rPr lang="en-US" smtClean="0"/>
              <a:t>‹#›</a:t>
            </a:fld>
            <a:endParaRPr lang="en-US"/>
          </a:p>
        </p:txBody>
      </p:sp>
    </p:spTree>
    <p:extLst>
      <p:ext uri="{BB962C8B-B14F-4D97-AF65-F5344CB8AC3E}">
        <p14:creationId xmlns:p14="http://schemas.microsoft.com/office/powerpoint/2010/main" val="179893147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B510DE9-7EF1-40C5-90AA-4C657746CA9B}" type="datetimeFigureOut">
              <a:rPr lang="en-US" smtClean="0"/>
              <a:t>10/26/2023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614918-2525-4508-ACF0-77F171D98C74}" type="slidenum">
              <a:rPr lang="en-US" smtClean="0"/>
              <a:t>‹#›</a:t>
            </a:fld>
            <a:endParaRPr lang="en-US"/>
          </a:p>
        </p:txBody>
      </p:sp>
    </p:spTree>
    <p:extLst>
      <p:ext uri="{BB962C8B-B14F-4D97-AF65-F5344CB8AC3E}">
        <p14:creationId xmlns:p14="http://schemas.microsoft.com/office/powerpoint/2010/main" val="57798155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B510DE9-7EF1-40C5-90AA-4C657746CA9B}" type="datetimeFigureOut">
              <a:rPr lang="en-US" smtClean="0"/>
              <a:t>10/26/2023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614918-2525-4508-ACF0-77F171D98C74}" type="slidenum">
              <a:rPr lang="en-US" smtClean="0"/>
              <a:t>‹#›</a:t>
            </a:fld>
            <a:endParaRPr lang="en-US"/>
          </a:p>
        </p:txBody>
      </p:sp>
    </p:spTree>
    <p:extLst>
      <p:ext uri="{BB962C8B-B14F-4D97-AF65-F5344CB8AC3E}">
        <p14:creationId xmlns:p14="http://schemas.microsoft.com/office/powerpoint/2010/main" val="55881864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510DE9-7EF1-40C5-90AA-4C657746CA9B}" type="datetimeFigureOut">
              <a:rPr lang="en-US" smtClean="0"/>
              <a:t>10/26/2023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14918-2525-4508-ACF0-77F171D98C74}" type="slidenum">
              <a:rPr lang="en-US" smtClean="0"/>
              <a:t>‹#›</a:t>
            </a:fld>
            <a:endParaRPr lang="en-US"/>
          </a:p>
        </p:txBody>
      </p:sp>
    </p:spTree>
    <p:extLst>
      <p:ext uri="{BB962C8B-B14F-4D97-AF65-F5344CB8AC3E}">
        <p14:creationId xmlns:p14="http://schemas.microsoft.com/office/powerpoint/2010/main" val="402224353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510DE9-7EF1-40C5-90AA-4C657746CA9B}" type="datetimeFigureOut">
              <a:rPr lang="en-US" smtClean="0"/>
              <a:t>10/26/2023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14918-2525-4508-ACF0-77F171D98C74}" type="slidenum">
              <a:rPr lang="en-US" smtClean="0"/>
              <a:t>‹#›</a:t>
            </a:fld>
            <a:endParaRPr lang="en-US"/>
          </a:p>
        </p:txBody>
      </p:sp>
    </p:spTree>
    <p:extLst>
      <p:ext uri="{BB962C8B-B14F-4D97-AF65-F5344CB8AC3E}">
        <p14:creationId xmlns:p14="http://schemas.microsoft.com/office/powerpoint/2010/main" val="191926818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1D614-3C0A-42F1-B3E8-F2F4BA66A0E2}"/>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44D1A5C-6A60-46AF-85BE-D57E80FA7FC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F3EAE9E0-1645-49E6-8A6F-F66042CDD657}"/>
              </a:ext>
            </a:extLst>
          </p:cNvPr>
          <p:cNvSpPr>
            <a:spLocks noGrp="1"/>
          </p:cNvSpPr>
          <p:nvPr>
            <p:ph type="dt" sz="half" idx="10"/>
          </p:nvPr>
        </p:nvSpPr>
        <p:spPr/>
        <p:txBody>
          <a:bodyPr/>
          <a:lstStyle/>
          <a:p>
            <a:fld id="{D39854E7-FFB1-4A12-B612-A98CD1483CB5}" type="datetimeFigureOut">
              <a:rPr lang="en-US" smtClean="0"/>
              <a:t>10/26/2023</a:t>
            </a:fld>
            <a:endParaRPr lang="en-US"/>
          </a:p>
        </p:txBody>
      </p:sp>
      <p:sp>
        <p:nvSpPr>
          <p:cNvPr id="5" name="Footer Placeholder 4">
            <a:extLst>
              <a:ext uri="{FF2B5EF4-FFF2-40B4-BE49-F238E27FC236}">
                <a16:creationId xmlns:a16="http://schemas.microsoft.com/office/drawing/2014/main" id="{D4AD71C9-5174-43FE-A1C4-203612CC70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5AE8EC-DEDA-4689-95BA-8371E1207DAC}"/>
              </a:ext>
            </a:extLst>
          </p:cNvPr>
          <p:cNvSpPr>
            <a:spLocks noGrp="1"/>
          </p:cNvSpPr>
          <p:nvPr>
            <p:ph type="sldNum" sz="quarter" idx="12"/>
          </p:nvPr>
        </p:nvSpPr>
        <p:spPr/>
        <p:txBody>
          <a:bodyPr/>
          <a:lstStyle/>
          <a:p>
            <a:fld id="{F9EC9D80-BEC8-47F8-9156-F5E39DF69650}" type="slidenum">
              <a:rPr lang="en-US" smtClean="0"/>
              <a:t>‹#›</a:t>
            </a:fld>
            <a:endParaRPr lang="en-US"/>
          </a:p>
        </p:txBody>
      </p:sp>
    </p:spTree>
    <p:extLst>
      <p:ext uri="{BB962C8B-B14F-4D97-AF65-F5344CB8AC3E}">
        <p14:creationId xmlns:p14="http://schemas.microsoft.com/office/powerpoint/2010/main" val="15819531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b="1">
                <a:latin typeface="Times New Roman"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Times New Roman"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Times New Roman" panose="02020603050405020304" pitchFamily="18" charset="0"/>
              </a:defRPr>
            </a:lvl1pPr>
          </a:lstStyle>
          <a:p>
            <a:pPr>
              <a:defRPr/>
            </a:pPr>
            <a:fld id="{1685DDA1-C82E-4F04-8087-7CCCFCB22658}" type="slidenum">
              <a:rPr lang="en-US" altLang="en-US"/>
              <a:pPr>
                <a:defRPr/>
              </a:pPr>
              <a:t>‹#›</a:t>
            </a:fld>
            <a:endParaRPr lang="en-US" altLang="en-US"/>
          </a:p>
        </p:txBody>
      </p:sp>
    </p:spTree>
    <p:extLst>
      <p:ext uri="{BB962C8B-B14F-4D97-AF65-F5344CB8AC3E}">
        <p14:creationId xmlns:p14="http://schemas.microsoft.com/office/powerpoint/2010/main" val="127475651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2B0AD-4B32-4247-9628-F8000723E4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70E469-ECB2-4CAE-881A-102ADA6A36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1CF02A-3345-4034-B317-83D0910B1656}"/>
              </a:ext>
            </a:extLst>
          </p:cNvPr>
          <p:cNvSpPr>
            <a:spLocks noGrp="1"/>
          </p:cNvSpPr>
          <p:nvPr>
            <p:ph type="dt" sz="half" idx="10"/>
          </p:nvPr>
        </p:nvSpPr>
        <p:spPr/>
        <p:txBody>
          <a:bodyPr/>
          <a:lstStyle/>
          <a:p>
            <a:fld id="{D39854E7-FFB1-4A12-B612-A98CD1483CB5}" type="datetimeFigureOut">
              <a:rPr lang="en-US" smtClean="0"/>
              <a:t>10/26/2023</a:t>
            </a:fld>
            <a:endParaRPr lang="en-US"/>
          </a:p>
        </p:txBody>
      </p:sp>
      <p:sp>
        <p:nvSpPr>
          <p:cNvPr id="5" name="Footer Placeholder 4">
            <a:extLst>
              <a:ext uri="{FF2B5EF4-FFF2-40B4-BE49-F238E27FC236}">
                <a16:creationId xmlns:a16="http://schemas.microsoft.com/office/drawing/2014/main" id="{54D938FB-E6AE-4D69-982B-75D14F9CA4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2D3F81-AA54-446B-88DD-DFD8502C56D0}"/>
              </a:ext>
            </a:extLst>
          </p:cNvPr>
          <p:cNvSpPr>
            <a:spLocks noGrp="1"/>
          </p:cNvSpPr>
          <p:nvPr>
            <p:ph type="sldNum" sz="quarter" idx="12"/>
          </p:nvPr>
        </p:nvSpPr>
        <p:spPr/>
        <p:txBody>
          <a:bodyPr/>
          <a:lstStyle/>
          <a:p>
            <a:fld id="{F9EC9D80-BEC8-47F8-9156-F5E39DF69650}" type="slidenum">
              <a:rPr lang="en-US" smtClean="0"/>
              <a:t>‹#›</a:t>
            </a:fld>
            <a:endParaRPr lang="en-US"/>
          </a:p>
        </p:txBody>
      </p:sp>
    </p:spTree>
    <p:extLst>
      <p:ext uri="{BB962C8B-B14F-4D97-AF65-F5344CB8AC3E}">
        <p14:creationId xmlns:p14="http://schemas.microsoft.com/office/powerpoint/2010/main" val="426249385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AF874-5BDB-4DD6-834D-BBE2FFEE0D7E}"/>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3A4ADF25-625B-4401-96C7-9CAE89D24BE2}"/>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4AB879-6323-4EE3-8996-5F0B21D28EF3}"/>
              </a:ext>
            </a:extLst>
          </p:cNvPr>
          <p:cNvSpPr>
            <a:spLocks noGrp="1"/>
          </p:cNvSpPr>
          <p:nvPr>
            <p:ph type="dt" sz="half" idx="10"/>
          </p:nvPr>
        </p:nvSpPr>
        <p:spPr/>
        <p:txBody>
          <a:bodyPr/>
          <a:lstStyle/>
          <a:p>
            <a:fld id="{D39854E7-FFB1-4A12-B612-A98CD1483CB5}" type="datetimeFigureOut">
              <a:rPr lang="en-US" smtClean="0"/>
              <a:t>10/26/2023</a:t>
            </a:fld>
            <a:endParaRPr lang="en-US"/>
          </a:p>
        </p:txBody>
      </p:sp>
      <p:sp>
        <p:nvSpPr>
          <p:cNvPr id="5" name="Footer Placeholder 4">
            <a:extLst>
              <a:ext uri="{FF2B5EF4-FFF2-40B4-BE49-F238E27FC236}">
                <a16:creationId xmlns:a16="http://schemas.microsoft.com/office/drawing/2014/main" id="{D6125BF3-0EED-40B1-A025-133D8B47E4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23984F-6F7C-411B-9E8E-82FBD5EC2783}"/>
              </a:ext>
            </a:extLst>
          </p:cNvPr>
          <p:cNvSpPr>
            <a:spLocks noGrp="1"/>
          </p:cNvSpPr>
          <p:nvPr>
            <p:ph type="sldNum" sz="quarter" idx="12"/>
          </p:nvPr>
        </p:nvSpPr>
        <p:spPr/>
        <p:txBody>
          <a:bodyPr/>
          <a:lstStyle/>
          <a:p>
            <a:fld id="{F9EC9D80-BEC8-47F8-9156-F5E39DF69650}" type="slidenum">
              <a:rPr lang="en-US" smtClean="0"/>
              <a:t>‹#›</a:t>
            </a:fld>
            <a:endParaRPr lang="en-US"/>
          </a:p>
        </p:txBody>
      </p:sp>
    </p:spTree>
    <p:extLst>
      <p:ext uri="{BB962C8B-B14F-4D97-AF65-F5344CB8AC3E}">
        <p14:creationId xmlns:p14="http://schemas.microsoft.com/office/powerpoint/2010/main" val="116205050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BFB34-AF90-4F17-9858-B26B1F7EFC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39E2C1-E649-4085-82FF-56CC64CDB63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B0127A-C3A9-49E4-BCE1-C8229C362995}"/>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E288D5-2A19-4193-885A-3B16E16182F8}"/>
              </a:ext>
            </a:extLst>
          </p:cNvPr>
          <p:cNvSpPr>
            <a:spLocks noGrp="1"/>
          </p:cNvSpPr>
          <p:nvPr>
            <p:ph type="dt" sz="half" idx="10"/>
          </p:nvPr>
        </p:nvSpPr>
        <p:spPr/>
        <p:txBody>
          <a:bodyPr/>
          <a:lstStyle/>
          <a:p>
            <a:fld id="{D39854E7-FFB1-4A12-B612-A98CD1483CB5}" type="datetimeFigureOut">
              <a:rPr lang="en-US" smtClean="0"/>
              <a:t>10/26/2023</a:t>
            </a:fld>
            <a:endParaRPr lang="en-US"/>
          </a:p>
        </p:txBody>
      </p:sp>
      <p:sp>
        <p:nvSpPr>
          <p:cNvPr id="6" name="Footer Placeholder 5">
            <a:extLst>
              <a:ext uri="{FF2B5EF4-FFF2-40B4-BE49-F238E27FC236}">
                <a16:creationId xmlns:a16="http://schemas.microsoft.com/office/drawing/2014/main" id="{3EAF8E2C-B123-4E25-BFEC-0A50D4A030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AC6740-ECC7-43D1-9A96-8D50B699606D}"/>
              </a:ext>
            </a:extLst>
          </p:cNvPr>
          <p:cNvSpPr>
            <a:spLocks noGrp="1"/>
          </p:cNvSpPr>
          <p:nvPr>
            <p:ph type="sldNum" sz="quarter" idx="12"/>
          </p:nvPr>
        </p:nvSpPr>
        <p:spPr/>
        <p:txBody>
          <a:bodyPr/>
          <a:lstStyle/>
          <a:p>
            <a:fld id="{F9EC9D80-BEC8-47F8-9156-F5E39DF69650}" type="slidenum">
              <a:rPr lang="en-US" smtClean="0"/>
              <a:t>‹#›</a:t>
            </a:fld>
            <a:endParaRPr lang="en-US"/>
          </a:p>
        </p:txBody>
      </p:sp>
    </p:spTree>
    <p:extLst>
      <p:ext uri="{BB962C8B-B14F-4D97-AF65-F5344CB8AC3E}">
        <p14:creationId xmlns:p14="http://schemas.microsoft.com/office/powerpoint/2010/main" val="35105276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3D0FD-4C49-4DA5-8EB3-19976B21B80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62D51E-6960-4AD9-92DC-F6E483CC332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BCF9811-35F9-49BE-BD91-5FADDCD9E714}"/>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E682C9-E1AC-404D-A875-22CB60C02FC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508F04C-D48D-4B51-BE4C-597B223990F7}"/>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BC0843E-277C-4E93-AF38-6143446ABB7A}"/>
              </a:ext>
            </a:extLst>
          </p:cNvPr>
          <p:cNvSpPr>
            <a:spLocks noGrp="1"/>
          </p:cNvSpPr>
          <p:nvPr>
            <p:ph type="dt" sz="half" idx="10"/>
          </p:nvPr>
        </p:nvSpPr>
        <p:spPr/>
        <p:txBody>
          <a:bodyPr/>
          <a:lstStyle/>
          <a:p>
            <a:fld id="{D39854E7-FFB1-4A12-B612-A98CD1483CB5}" type="datetimeFigureOut">
              <a:rPr lang="en-US" smtClean="0"/>
              <a:t>10/26/2023</a:t>
            </a:fld>
            <a:endParaRPr lang="en-US"/>
          </a:p>
        </p:txBody>
      </p:sp>
      <p:sp>
        <p:nvSpPr>
          <p:cNvPr id="8" name="Footer Placeholder 7">
            <a:extLst>
              <a:ext uri="{FF2B5EF4-FFF2-40B4-BE49-F238E27FC236}">
                <a16:creationId xmlns:a16="http://schemas.microsoft.com/office/drawing/2014/main" id="{9DC736A9-0D8C-4364-9880-1E0C83F4A0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CA6450-AC61-40AA-B432-2EB8F62DA8CC}"/>
              </a:ext>
            </a:extLst>
          </p:cNvPr>
          <p:cNvSpPr>
            <a:spLocks noGrp="1"/>
          </p:cNvSpPr>
          <p:nvPr>
            <p:ph type="sldNum" sz="quarter" idx="12"/>
          </p:nvPr>
        </p:nvSpPr>
        <p:spPr/>
        <p:txBody>
          <a:bodyPr/>
          <a:lstStyle/>
          <a:p>
            <a:fld id="{F9EC9D80-BEC8-47F8-9156-F5E39DF69650}" type="slidenum">
              <a:rPr lang="en-US" smtClean="0"/>
              <a:t>‹#›</a:t>
            </a:fld>
            <a:endParaRPr lang="en-US"/>
          </a:p>
        </p:txBody>
      </p:sp>
    </p:spTree>
    <p:extLst>
      <p:ext uri="{BB962C8B-B14F-4D97-AF65-F5344CB8AC3E}">
        <p14:creationId xmlns:p14="http://schemas.microsoft.com/office/powerpoint/2010/main" val="99354792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6CBE6-566D-4DB3-BE06-94E28D9B02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93C831E-1483-43A2-837E-F32B47D2B740}"/>
              </a:ext>
            </a:extLst>
          </p:cNvPr>
          <p:cNvSpPr>
            <a:spLocks noGrp="1"/>
          </p:cNvSpPr>
          <p:nvPr>
            <p:ph type="dt" sz="half" idx="10"/>
          </p:nvPr>
        </p:nvSpPr>
        <p:spPr/>
        <p:txBody>
          <a:bodyPr/>
          <a:lstStyle/>
          <a:p>
            <a:fld id="{D39854E7-FFB1-4A12-B612-A98CD1483CB5}" type="datetimeFigureOut">
              <a:rPr lang="en-US" smtClean="0"/>
              <a:t>10/26/2023</a:t>
            </a:fld>
            <a:endParaRPr lang="en-US"/>
          </a:p>
        </p:txBody>
      </p:sp>
      <p:sp>
        <p:nvSpPr>
          <p:cNvPr id="4" name="Footer Placeholder 3">
            <a:extLst>
              <a:ext uri="{FF2B5EF4-FFF2-40B4-BE49-F238E27FC236}">
                <a16:creationId xmlns:a16="http://schemas.microsoft.com/office/drawing/2014/main" id="{7553DF39-6C77-4C08-A923-013186D390E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E48B5A9-F6A0-416E-8003-884ED04E2B8B}"/>
              </a:ext>
            </a:extLst>
          </p:cNvPr>
          <p:cNvSpPr>
            <a:spLocks noGrp="1"/>
          </p:cNvSpPr>
          <p:nvPr>
            <p:ph type="sldNum" sz="quarter" idx="12"/>
          </p:nvPr>
        </p:nvSpPr>
        <p:spPr/>
        <p:txBody>
          <a:bodyPr/>
          <a:lstStyle/>
          <a:p>
            <a:fld id="{F9EC9D80-BEC8-47F8-9156-F5E39DF69650}" type="slidenum">
              <a:rPr lang="en-US" smtClean="0"/>
              <a:t>‹#›</a:t>
            </a:fld>
            <a:endParaRPr lang="en-US"/>
          </a:p>
        </p:txBody>
      </p:sp>
    </p:spTree>
    <p:extLst>
      <p:ext uri="{BB962C8B-B14F-4D97-AF65-F5344CB8AC3E}">
        <p14:creationId xmlns:p14="http://schemas.microsoft.com/office/powerpoint/2010/main" val="122197968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08AB5B-2CCD-4E23-89D9-AA3C9A9EA8C2}"/>
              </a:ext>
            </a:extLst>
          </p:cNvPr>
          <p:cNvSpPr>
            <a:spLocks noGrp="1"/>
          </p:cNvSpPr>
          <p:nvPr>
            <p:ph type="dt" sz="half" idx="10"/>
          </p:nvPr>
        </p:nvSpPr>
        <p:spPr/>
        <p:txBody>
          <a:bodyPr/>
          <a:lstStyle/>
          <a:p>
            <a:fld id="{D39854E7-FFB1-4A12-B612-A98CD1483CB5}" type="datetimeFigureOut">
              <a:rPr lang="en-US" smtClean="0"/>
              <a:t>10/26/2023</a:t>
            </a:fld>
            <a:endParaRPr lang="en-US"/>
          </a:p>
        </p:txBody>
      </p:sp>
      <p:sp>
        <p:nvSpPr>
          <p:cNvPr id="3" name="Footer Placeholder 2">
            <a:extLst>
              <a:ext uri="{FF2B5EF4-FFF2-40B4-BE49-F238E27FC236}">
                <a16:creationId xmlns:a16="http://schemas.microsoft.com/office/drawing/2014/main" id="{AA961E8F-6FE8-4187-BFA5-C61BA1E2142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4194C2-4A7D-4E3A-9095-089DE09D7047}"/>
              </a:ext>
            </a:extLst>
          </p:cNvPr>
          <p:cNvSpPr>
            <a:spLocks noGrp="1"/>
          </p:cNvSpPr>
          <p:nvPr>
            <p:ph type="sldNum" sz="quarter" idx="12"/>
          </p:nvPr>
        </p:nvSpPr>
        <p:spPr/>
        <p:txBody>
          <a:bodyPr/>
          <a:lstStyle/>
          <a:p>
            <a:fld id="{F9EC9D80-BEC8-47F8-9156-F5E39DF69650}" type="slidenum">
              <a:rPr lang="en-US" smtClean="0"/>
              <a:t>‹#›</a:t>
            </a:fld>
            <a:endParaRPr lang="en-US"/>
          </a:p>
        </p:txBody>
      </p:sp>
    </p:spTree>
    <p:extLst>
      <p:ext uri="{BB962C8B-B14F-4D97-AF65-F5344CB8AC3E}">
        <p14:creationId xmlns:p14="http://schemas.microsoft.com/office/powerpoint/2010/main" val="274707748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751BF-BCF7-4D8C-AE0A-8FB69E546AB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F18F827-CFBE-4AE9-9C78-5FF55BF3F5F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1EF36C-DC5A-4517-B728-77DBA2CFE72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7DC5C7C-C6C9-49E5-B4FC-98ACEF027CAB}"/>
              </a:ext>
            </a:extLst>
          </p:cNvPr>
          <p:cNvSpPr>
            <a:spLocks noGrp="1"/>
          </p:cNvSpPr>
          <p:nvPr>
            <p:ph type="dt" sz="half" idx="10"/>
          </p:nvPr>
        </p:nvSpPr>
        <p:spPr/>
        <p:txBody>
          <a:bodyPr/>
          <a:lstStyle/>
          <a:p>
            <a:fld id="{D39854E7-FFB1-4A12-B612-A98CD1483CB5}" type="datetimeFigureOut">
              <a:rPr lang="en-US" smtClean="0"/>
              <a:t>10/26/2023</a:t>
            </a:fld>
            <a:endParaRPr lang="en-US"/>
          </a:p>
        </p:txBody>
      </p:sp>
      <p:sp>
        <p:nvSpPr>
          <p:cNvPr id="6" name="Footer Placeholder 5">
            <a:extLst>
              <a:ext uri="{FF2B5EF4-FFF2-40B4-BE49-F238E27FC236}">
                <a16:creationId xmlns:a16="http://schemas.microsoft.com/office/drawing/2014/main" id="{9DCCEEFE-DE51-47F8-8283-797B377C5C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3E2279-99EF-4849-98E3-77C5A1259A22}"/>
              </a:ext>
            </a:extLst>
          </p:cNvPr>
          <p:cNvSpPr>
            <a:spLocks noGrp="1"/>
          </p:cNvSpPr>
          <p:nvPr>
            <p:ph type="sldNum" sz="quarter" idx="12"/>
          </p:nvPr>
        </p:nvSpPr>
        <p:spPr/>
        <p:txBody>
          <a:bodyPr/>
          <a:lstStyle/>
          <a:p>
            <a:fld id="{F9EC9D80-BEC8-47F8-9156-F5E39DF69650}" type="slidenum">
              <a:rPr lang="en-US" smtClean="0"/>
              <a:t>‹#›</a:t>
            </a:fld>
            <a:endParaRPr lang="en-US"/>
          </a:p>
        </p:txBody>
      </p:sp>
    </p:spTree>
    <p:extLst>
      <p:ext uri="{BB962C8B-B14F-4D97-AF65-F5344CB8AC3E}">
        <p14:creationId xmlns:p14="http://schemas.microsoft.com/office/powerpoint/2010/main" val="317702686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DA8B3-158E-44CD-9780-F4F7D96129A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84C9F5F-B1A9-4802-B606-351066D1223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AD04D27A-D6FC-436B-87CE-A9A82122F39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66C79A0-D048-4717-87A1-C6499B9818A0}"/>
              </a:ext>
            </a:extLst>
          </p:cNvPr>
          <p:cNvSpPr>
            <a:spLocks noGrp="1"/>
          </p:cNvSpPr>
          <p:nvPr>
            <p:ph type="dt" sz="half" idx="10"/>
          </p:nvPr>
        </p:nvSpPr>
        <p:spPr/>
        <p:txBody>
          <a:bodyPr/>
          <a:lstStyle/>
          <a:p>
            <a:fld id="{D39854E7-FFB1-4A12-B612-A98CD1483CB5}" type="datetimeFigureOut">
              <a:rPr lang="en-US" smtClean="0"/>
              <a:t>10/26/2023</a:t>
            </a:fld>
            <a:endParaRPr lang="en-US"/>
          </a:p>
        </p:txBody>
      </p:sp>
      <p:sp>
        <p:nvSpPr>
          <p:cNvPr id="6" name="Footer Placeholder 5">
            <a:extLst>
              <a:ext uri="{FF2B5EF4-FFF2-40B4-BE49-F238E27FC236}">
                <a16:creationId xmlns:a16="http://schemas.microsoft.com/office/drawing/2014/main" id="{0FFD482D-4F8D-4540-BACA-CFA6F225F0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6ACCB8-9A07-42E0-AF55-38A71383B853}"/>
              </a:ext>
            </a:extLst>
          </p:cNvPr>
          <p:cNvSpPr>
            <a:spLocks noGrp="1"/>
          </p:cNvSpPr>
          <p:nvPr>
            <p:ph type="sldNum" sz="quarter" idx="12"/>
          </p:nvPr>
        </p:nvSpPr>
        <p:spPr/>
        <p:txBody>
          <a:bodyPr/>
          <a:lstStyle/>
          <a:p>
            <a:fld id="{F9EC9D80-BEC8-47F8-9156-F5E39DF69650}" type="slidenum">
              <a:rPr lang="en-US" smtClean="0"/>
              <a:t>‹#›</a:t>
            </a:fld>
            <a:endParaRPr lang="en-US"/>
          </a:p>
        </p:txBody>
      </p:sp>
    </p:spTree>
    <p:extLst>
      <p:ext uri="{BB962C8B-B14F-4D97-AF65-F5344CB8AC3E}">
        <p14:creationId xmlns:p14="http://schemas.microsoft.com/office/powerpoint/2010/main" val="38940699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DB6BC-C9E7-4302-B6C3-4528C9ADE3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EB5045-21DC-428D-AF01-6B6CC81CE9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6817BA-721B-476A-8EE9-F93C4FCB9348}"/>
              </a:ext>
            </a:extLst>
          </p:cNvPr>
          <p:cNvSpPr>
            <a:spLocks noGrp="1"/>
          </p:cNvSpPr>
          <p:nvPr>
            <p:ph type="dt" sz="half" idx="10"/>
          </p:nvPr>
        </p:nvSpPr>
        <p:spPr/>
        <p:txBody>
          <a:bodyPr/>
          <a:lstStyle/>
          <a:p>
            <a:fld id="{D39854E7-FFB1-4A12-B612-A98CD1483CB5}" type="datetimeFigureOut">
              <a:rPr lang="en-US" smtClean="0"/>
              <a:t>10/26/2023</a:t>
            </a:fld>
            <a:endParaRPr lang="en-US"/>
          </a:p>
        </p:txBody>
      </p:sp>
      <p:sp>
        <p:nvSpPr>
          <p:cNvPr id="5" name="Footer Placeholder 4">
            <a:extLst>
              <a:ext uri="{FF2B5EF4-FFF2-40B4-BE49-F238E27FC236}">
                <a16:creationId xmlns:a16="http://schemas.microsoft.com/office/drawing/2014/main" id="{CBCFA603-BDAF-4C92-A160-AEC25D41EE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ACDF26-F1C1-4817-A62C-780F677B3699}"/>
              </a:ext>
            </a:extLst>
          </p:cNvPr>
          <p:cNvSpPr>
            <a:spLocks noGrp="1"/>
          </p:cNvSpPr>
          <p:nvPr>
            <p:ph type="sldNum" sz="quarter" idx="12"/>
          </p:nvPr>
        </p:nvSpPr>
        <p:spPr/>
        <p:txBody>
          <a:bodyPr/>
          <a:lstStyle/>
          <a:p>
            <a:fld id="{F9EC9D80-BEC8-47F8-9156-F5E39DF69650}" type="slidenum">
              <a:rPr lang="en-US" smtClean="0"/>
              <a:t>‹#›</a:t>
            </a:fld>
            <a:endParaRPr lang="en-US"/>
          </a:p>
        </p:txBody>
      </p:sp>
    </p:spTree>
    <p:extLst>
      <p:ext uri="{BB962C8B-B14F-4D97-AF65-F5344CB8AC3E}">
        <p14:creationId xmlns:p14="http://schemas.microsoft.com/office/powerpoint/2010/main" val="388857364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771777-7011-41A8-8333-1AC564F652C8}"/>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226D89-EB3A-42B3-BD30-8D3E11A3319B}"/>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C51CBA-54F7-4521-BDD8-F8971CB08044}"/>
              </a:ext>
            </a:extLst>
          </p:cNvPr>
          <p:cNvSpPr>
            <a:spLocks noGrp="1"/>
          </p:cNvSpPr>
          <p:nvPr>
            <p:ph type="dt" sz="half" idx="10"/>
          </p:nvPr>
        </p:nvSpPr>
        <p:spPr/>
        <p:txBody>
          <a:bodyPr/>
          <a:lstStyle/>
          <a:p>
            <a:fld id="{D39854E7-FFB1-4A12-B612-A98CD1483CB5}" type="datetimeFigureOut">
              <a:rPr lang="en-US" smtClean="0"/>
              <a:t>10/26/2023</a:t>
            </a:fld>
            <a:endParaRPr lang="en-US"/>
          </a:p>
        </p:txBody>
      </p:sp>
      <p:sp>
        <p:nvSpPr>
          <p:cNvPr id="5" name="Footer Placeholder 4">
            <a:extLst>
              <a:ext uri="{FF2B5EF4-FFF2-40B4-BE49-F238E27FC236}">
                <a16:creationId xmlns:a16="http://schemas.microsoft.com/office/drawing/2014/main" id="{D49364D8-4BBF-4BA7-8D39-FBA2BC6776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54AFFE-E358-4E3D-BF76-D557895377AA}"/>
              </a:ext>
            </a:extLst>
          </p:cNvPr>
          <p:cNvSpPr>
            <a:spLocks noGrp="1"/>
          </p:cNvSpPr>
          <p:nvPr>
            <p:ph type="sldNum" sz="quarter" idx="12"/>
          </p:nvPr>
        </p:nvSpPr>
        <p:spPr/>
        <p:txBody>
          <a:bodyPr/>
          <a:lstStyle/>
          <a:p>
            <a:fld id="{F9EC9D80-BEC8-47F8-9156-F5E39DF69650}" type="slidenum">
              <a:rPr lang="en-US" smtClean="0"/>
              <a:t>‹#›</a:t>
            </a:fld>
            <a:endParaRPr lang="en-US"/>
          </a:p>
        </p:txBody>
      </p:sp>
    </p:spTree>
    <p:extLst>
      <p:ext uri="{BB962C8B-B14F-4D97-AF65-F5344CB8AC3E}">
        <p14:creationId xmlns:p14="http://schemas.microsoft.com/office/powerpoint/2010/main" val="4123375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b="1">
                <a:latin typeface="Times New Roman"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Times New Roman"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Times New Roman" panose="02020603050405020304" pitchFamily="18" charset="0"/>
              </a:defRPr>
            </a:lvl1pPr>
          </a:lstStyle>
          <a:p>
            <a:pPr>
              <a:defRPr/>
            </a:pPr>
            <a:fld id="{3BD7FAA2-B860-43DC-8A35-63D05BDF4945}" type="slidenum">
              <a:rPr lang="en-US" altLang="en-US"/>
              <a:pPr>
                <a:defRPr/>
              </a:pPr>
              <a:t>‹#›</a:t>
            </a:fld>
            <a:endParaRPr lang="en-US" altLang="en-US"/>
          </a:p>
        </p:txBody>
      </p:sp>
    </p:spTree>
    <p:extLst>
      <p:ext uri="{BB962C8B-B14F-4D97-AF65-F5344CB8AC3E}">
        <p14:creationId xmlns:p14="http://schemas.microsoft.com/office/powerpoint/2010/main" val="383187619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a:xfrm>
            <a:off x="9728" y="6483147"/>
            <a:ext cx="3086100" cy="365125"/>
          </a:xfrm>
          <a:prstGeom prst="rect">
            <a:avLst/>
          </a:prstGeom>
        </p:spPr>
        <p:txBody>
          <a:bodyPr/>
          <a:lstStyle/>
          <a:p>
            <a:r>
              <a:rPr lang="en-US"/>
              <a:t>© 2016 Pearson Education, Inc.</a:t>
            </a:r>
          </a:p>
        </p:txBody>
      </p:sp>
      <p:sp>
        <p:nvSpPr>
          <p:cNvPr id="6" name="Slide Number Placeholder 5"/>
          <p:cNvSpPr>
            <a:spLocks noGrp="1"/>
          </p:cNvSpPr>
          <p:nvPr>
            <p:ph type="sldNum" sz="quarter" idx="12"/>
          </p:nvPr>
        </p:nvSpPr>
        <p:spPr/>
        <p:txBody>
          <a:bodyPr/>
          <a:lstStyle/>
          <a:p>
            <a:fld id="{1AAF9A3B-854F-4EF0-A421-E1FD42077BFB}" type="slidenum">
              <a:rPr lang="en-US" smtClean="0"/>
              <a:t>‹#›</a:t>
            </a:fld>
            <a:endParaRPr lang="en-US"/>
          </a:p>
        </p:txBody>
      </p:sp>
    </p:spTree>
    <p:extLst>
      <p:ext uri="{BB962C8B-B14F-4D97-AF65-F5344CB8AC3E}">
        <p14:creationId xmlns:p14="http://schemas.microsoft.com/office/powerpoint/2010/main" val="229422787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a:xfrm>
            <a:off x="9728" y="6483147"/>
            <a:ext cx="3086100" cy="365125"/>
          </a:xfrm>
          <a:prstGeom prst="rect">
            <a:avLst/>
          </a:prstGeom>
        </p:spPr>
        <p:txBody>
          <a:bodyPr/>
          <a:lstStyle/>
          <a:p>
            <a:r>
              <a:rPr lang="en-US"/>
              <a:t>© 2016 Pearson Education, Inc.</a:t>
            </a:r>
          </a:p>
        </p:txBody>
      </p:sp>
      <p:sp>
        <p:nvSpPr>
          <p:cNvPr id="6" name="Slide Number Placeholder 5"/>
          <p:cNvSpPr>
            <a:spLocks noGrp="1"/>
          </p:cNvSpPr>
          <p:nvPr>
            <p:ph type="sldNum" sz="quarter" idx="12"/>
          </p:nvPr>
        </p:nvSpPr>
        <p:spPr/>
        <p:txBody>
          <a:bodyPr/>
          <a:lstStyle/>
          <a:p>
            <a:fld id="{1AAF9A3B-854F-4EF0-A421-E1FD42077BFB}" type="slidenum">
              <a:rPr lang="en-US" smtClean="0"/>
              <a:t>‹#›</a:t>
            </a:fld>
            <a:endParaRPr lang="en-US"/>
          </a:p>
        </p:txBody>
      </p:sp>
    </p:spTree>
    <p:extLst>
      <p:ext uri="{BB962C8B-B14F-4D97-AF65-F5344CB8AC3E}">
        <p14:creationId xmlns:p14="http://schemas.microsoft.com/office/powerpoint/2010/main" val="261792698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US"/>
          </a:p>
        </p:txBody>
      </p:sp>
      <p:sp>
        <p:nvSpPr>
          <p:cNvPr id="4" name="Footer Placeholder 3"/>
          <p:cNvSpPr>
            <a:spLocks noGrp="1"/>
          </p:cNvSpPr>
          <p:nvPr>
            <p:ph type="ftr" sz="quarter" idx="11"/>
          </p:nvPr>
        </p:nvSpPr>
        <p:spPr>
          <a:xfrm>
            <a:off x="9728" y="6483147"/>
            <a:ext cx="3086100" cy="365125"/>
          </a:xfrm>
          <a:prstGeom prst="rect">
            <a:avLst/>
          </a:prstGeom>
        </p:spPr>
        <p:txBody>
          <a:bodyPr/>
          <a:lstStyle/>
          <a:p>
            <a:r>
              <a:rPr lang="en-US"/>
              <a:t>© 2016 Pearson Education, Inc.</a:t>
            </a:r>
          </a:p>
        </p:txBody>
      </p:sp>
      <p:sp>
        <p:nvSpPr>
          <p:cNvPr id="5" name="Slide Number Placeholder 4"/>
          <p:cNvSpPr>
            <a:spLocks noGrp="1"/>
          </p:cNvSpPr>
          <p:nvPr>
            <p:ph type="sldNum" sz="quarter" idx="12"/>
          </p:nvPr>
        </p:nvSpPr>
        <p:spPr/>
        <p:txBody>
          <a:bodyPr/>
          <a:lstStyle/>
          <a:p>
            <a:fld id="{1AAF9A3B-854F-4EF0-A421-E1FD42077BFB}" type="slidenum">
              <a:rPr lang="en-US" smtClean="0"/>
              <a:t>‹#›</a:t>
            </a:fld>
            <a:endParaRPr lang="en-US"/>
          </a:p>
        </p:txBody>
      </p:sp>
    </p:spTree>
    <p:extLst>
      <p:ext uri="{BB962C8B-B14F-4D97-AF65-F5344CB8AC3E}">
        <p14:creationId xmlns:p14="http://schemas.microsoft.com/office/powerpoint/2010/main" val="170275052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US"/>
          </a:p>
        </p:txBody>
      </p:sp>
      <p:sp>
        <p:nvSpPr>
          <p:cNvPr id="3" name="Footer Placeholder 2"/>
          <p:cNvSpPr>
            <a:spLocks noGrp="1"/>
          </p:cNvSpPr>
          <p:nvPr>
            <p:ph type="ftr" sz="quarter" idx="11"/>
          </p:nvPr>
        </p:nvSpPr>
        <p:spPr>
          <a:xfrm>
            <a:off x="9728" y="6483147"/>
            <a:ext cx="3086100" cy="365125"/>
          </a:xfrm>
          <a:prstGeom prst="rect">
            <a:avLst/>
          </a:prstGeom>
        </p:spPr>
        <p:txBody>
          <a:bodyPr/>
          <a:lstStyle/>
          <a:p>
            <a:r>
              <a:rPr lang="en-US"/>
              <a:t>© 2016 Pearson Education, Inc.</a:t>
            </a:r>
          </a:p>
        </p:txBody>
      </p:sp>
      <p:sp>
        <p:nvSpPr>
          <p:cNvPr id="4" name="Slide Number Placeholder 3"/>
          <p:cNvSpPr>
            <a:spLocks noGrp="1"/>
          </p:cNvSpPr>
          <p:nvPr>
            <p:ph type="sldNum" sz="quarter" idx="12"/>
          </p:nvPr>
        </p:nvSpPr>
        <p:spPr/>
        <p:txBody>
          <a:bodyPr/>
          <a:lstStyle/>
          <a:p>
            <a:fld id="{1AAF9A3B-854F-4EF0-A421-E1FD42077BFB}" type="slidenum">
              <a:rPr lang="en-US" smtClean="0"/>
              <a:t>‹#›</a:t>
            </a:fld>
            <a:endParaRPr lang="en-US"/>
          </a:p>
        </p:txBody>
      </p:sp>
    </p:spTree>
    <p:extLst>
      <p:ext uri="{BB962C8B-B14F-4D97-AF65-F5344CB8AC3E}">
        <p14:creationId xmlns:p14="http://schemas.microsoft.com/office/powerpoint/2010/main" val="3669892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b="1">
                <a:latin typeface="Times New Roman"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b="1">
                <a:latin typeface="Times New Roman"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b="1">
                <a:latin typeface="Times New Roman" panose="02020603050405020304" pitchFamily="18" charset="0"/>
              </a:defRPr>
            </a:lvl1pPr>
          </a:lstStyle>
          <a:p>
            <a:pPr>
              <a:defRPr/>
            </a:pPr>
            <a:fld id="{3A28595C-21EA-42F2-88EE-CE07DEEA4D02}" type="slidenum">
              <a:rPr lang="en-US" altLang="en-US"/>
              <a:pPr>
                <a:defRPr/>
              </a:pPr>
              <a:t>‹#›</a:t>
            </a:fld>
            <a:endParaRPr lang="en-US" altLang="en-US"/>
          </a:p>
        </p:txBody>
      </p:sp>
    </p:spTree>
    <p:extLst>
      <p:ext uri="{BB962C8B-B14F-4D97-AF65-F5344CB8AC3E}">
        <p14:creationId xmlns:p14="http://schemas.microsoft.com/office/powerpoint/2010/main" val="15779531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b="1">
                <a:latin typeface="Times New Roman"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b="1">
                <a:latin typeface="Times New Roman"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b="1">
                <a:latin typeface="Times New Roman" panose="02020603050405020304" pitchFamily="18" charset="0"/>
              </a:defRPr>
            </a:lvl1pPr>
          </a:lstStyle>
          <a:p>
            <a:pPr>
              <a:defRPr/>
            </a:pPr>
            <a:fld id="{34D40257-3EAC-47D3-8D6B-F6278C6A3354}" type="slidenum">
              <a:rPr lang="en-US" altLang="en-US"/>
              <a:pPr>
                <a:defRPr/>
              </a:pPr>
              <a:t>‹#›</a:t>
            </a:fld>
            <a:endParaRPr lang="en-US" altLang="en-US"/>
          </a:p>
        </p:txBody>
      </p:sp>
    </p:spTree>
    <p:extLst>
      <p:ext uri="{BB962C8B-B14F-4D97-AF65-F5344CB8AC3E}">
        <p14:creationId xmlns:p14="http://schemas.microsoft.com/office/powerpoint/2010/main" val="23708659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b="1">
                <a:latin typeface="Times New Roman"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b="1">
                <a:latin typeface="Times New Roman"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b="1">
                <a:latin typeface="Times New Roman" panose="02020603050405020304" pitchFamily="18" charset="0"/>
              </a:defRPr>
            </a:lvl1pPr>
          </a:lstStyle>
          <a:p>
            <a:pPr>
              <a:defRPr/>
            </a:pPr>
            <a:fld id="{E615AFCB-B63B-4219-88C2-35E7C719619A}" type="slidenum">
              <a:rPr lang="en-US" altLang="en-US"/>
              <a:pPr>
                <a:defRPr/>
              </a:pPr>
              <a:t>‹#›</a:t>
            </a:fld>
            <a:endParaRPr lang="en-US" altLang="en-US"/>
          </a:p>
        </p:txBody>
      </p:sp>
    </p:spTree>
    <p:extLst>
      <p:ext uri="{BB962C8B-B14F-4D97-AF65-F5344CB8AC3E}">
        <p14:creationId xmlns:p14="http://schemas.microsoft.com/office/powerpoint/2010/main" val="1011504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b="1">
                <a:latin typeface="Times New Roman"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Times New Roman"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Times New Roman" panose="02020603050405020304" pitchFamily="18" charset="0"/>
              </a:defRPr>
            </a:lvl1pPr>
          </a:lstStyle>
          <a:p>
            <a:pPr>
              <a:defRPr/>
            </a:pPr>
            <a:fld id="{1747950B-D95E-439D-8E85-090128EC6A6B}" type="slidenum">
              <a:rPr lang="en-US" altLang="en-US"/>
              <a:pPr>
                <a:defRPr/>
              </a:pPr>
              <a:t>‹#›</a:t>
            </a:fld>
            <a:endParaRPr lang="en-US" altLang="en-US"/>
          </a:p>
        </p:txBody>
      </p:sp>
    </p:spTree>
    <p:extLst>
      <p:ext uri="{BB962C8B-B14F-4D97-AF65-F5344CB8AC3E}">
        <p14:creationId xmlns:p14="http://schemas.microsoft.com/office/powerpoint/2010/main" val="3190465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Rotational Motion</a:t>
            </a:r>
          </a:p>
        </p:txBody>
      </p:sp>
      <p:sp>
        <p:nvSpPr>
          <p:cNvPr id="6" name="Rectangle 6"/>
          <p:cNvSpPr>
            <a:spLocks noGrp="1" noChangeArrowheads="1"/>
          </p:cNvSpPr>
          <p:nvPr>
            <p:ph type="sldNum" sz="quarter" idx="12"/>
          </p:nvPr>
        </p:nvSpPr>
        <p:spPr>
          <a:ln/>
        </p:spPr>
        <p:txBody>
          <a:bodyPr/>
          <a:lstStyle>
            <a:lvl1pPr>
              <a:defRPr/>
            </a:lvl1pPr>
          </a:lstStyle>
          <a:p>
            <a:pPr>
              <a:defRPr/>
            </a:pPr>
            <a:fld id="{312C9E28-CC99-4ABC-8A43-667EC31FC4FB}" type="slidenum">
              <a:rPr lang="en-US" altLang="en-US"/>
              <a:pPr>
                <a:defRPr/>
              </a:pPr>
              <a:t>‹#›</a:t>
            </a:fld>
            <a:endParaRPr lang="en-US" altLang="en-US"/>
          </a:p>
        </p:txBody>
      </p:sp>
    </p:spTree>
    <p:extLst>
      <p:ext uri="{BB962C8B-B14F-4D97-AF65-F5344CB8AC3E}">
        <p14:creationId xmlns:p14="http://schemas.microsoft.com/office/powerpoint/2010/main" val="24045095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b="1">
                <a:latin typeface="Times New Roman"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Times New Roman"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Times New Roman" panose="02020603050405020304" pitchFamily="18" charset="0"/>
              </a:defRPr>
            </a:lvl1pPr>
          </a:lstStyle>
          <a:p>
            <a:pPr>
              <a:defRPr/>
            </a:pPr>
            <a:fld id="{8371E7F1-E1CB-44E4-BD1A-778A56D9CD0D}" type="slidenum">
              <a:rPr lang="en-US" altLang="en-US"/>
              <a:pPr>
                <a:defRPr/>
              </a:pPr>
              <a:t>‹#›</a:t>
            </a:fld>
            <a:endParaRPr lang="en-US" altLang="en-US"/>
          </a:p>
        </p:txBody>
      </p:sp>
    </p:spTree>
    <p:extLst>
      <p:ext uri="{BB962C8B-B14F-4D97-AF65-F5344CB8AC3E}">
        <p14:creationId xmlns:p14="http://schemas.microsoft.com/office/powerpoint/2010/main" val="23019512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b="1">
                <a:latin typeface="Times New Roman"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Times New Roman"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Times New Roman" panose="02020603050405020304" pitchFamily="18" charset="0"/>
              </a:defRPr>
            </a:lvl1pPr>
          </a:lstStyle>
          <a:p>
            <a:pPr>
              <a:defRPr/>
            </a:pPr>
            <a:fld id="{7DE71A5E-A866-4BA1-813D-F8DD7B5224DA}" type="slidenum">
              <a:rPr lang="en-US" altLang="en-US"/>
              <a:pPr>
                <a:defRPr/>
              </a:pPr>
              <a:t>‹#›</a:t>
            </a:fld>
            <a:endParaRPr lang="en-US" altLang="en-US"/>
          </a:p>
        </p:txBody>
      </p:sp>
    </p:spTree>
    <p:extLst>
      <p:ext uri="{BB962C8B-B14F-4D97-AF65-F5344CB8AC3E}">
        <p14:creationId xmlns:p14="http://schemas.microsoft.com/office/powerpoint/2010/main" val="8369527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b="1">
                <a:latin typeface="Times New Roman"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Times New Roman"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Times New Roman" panose="02020603050405020304" pitchFamily="18" charset="0"/>
              </a:defRPr>
            </a:lvl1pPr>
          </a:lstStyle>
          <a:p>
            <a:pPr>
              <a:defRPr/>
            </a:pPr>
            <a:fld id="{71BA0A2B-2592-4360-8744-D522490A50AB}" type="slidenum">
              <a:rPr lang="en-US" altLang="en-US"/>
              <a:pPr>
                <a:defRPr/>
              </a:pPr>
              <a:t>‹#›</a:t>
            </a:fld>
            <a:endParaRPr lang="en-US" altLang="en-US"/>
          </a:p>
        </p:txBody>
      </p:sp>
    </p:spTree>
    <p:extLst>
      <p:ext uri="{BB962C8B-B14F-4D97-AF65-F5344CB8AC3E}">
        <p14:creationId xmlns:p14="http://schemas.microsoft.com/office/powerpoint/2010/main" val="9819921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b="1">
                <a:latin typeface="Times New Roman"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Times New Roman"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Times New Roman" panose="02020603050405020304" pitchFamily="18" charset="0"/>
              </a:defRPr>
            </a:lvl1pPr>
          </a:lstStyle>
          <a:p>
            <a:pPr>
              <a:defRPr/>
            </a:pPr>
            <a:fld id="{245CD59B-719E-4176-9D99-1B5643BE34BF}" type="slidenum">
              <a:rPr lang="en-US" altLang="en-US"/>
              <a:pPr>
                <a:defRPr/>
              </a:pPr>
              <a:t>‹#›</a:t>
            </a:fld>
            <a:endParaRPr lang="en-US" altLang="en-US"/>
          </a:p>
        </p:txBody>
      </p:sp>
    </p:spTree>
    <p:extLst>
      <p:ext uri="{BB962C8B-B14F-4D97-AF65-F5344CB8AC3E}">
        <p14:creationId xmlns:p14="http://schemas.microsoft.com/office/powerpoint/2010/main" val="36548233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65125" y="3136612"/>
            <a:ext cx="6569075" cy="584776"/>
          </a:xfrm>
          <a:extLst>
            <a:ext uri="{909E8E84-426E-40dd-AFC4-6F175D3DCCD1}">
              <a14:hiddenFill xmlns:a14="http://schemas.microsoft.com/office/drawing/2010/main" xmlns="">
                <a:solidFill>
                  <a:schemeClr val="accent1"/>
                </a:solidFill>
              </a14:hiddenFill>
            </a:ext>
          </a:extLst>
        </p:spPr>
        <p:txBody>
          <a:bodyPr lIns="91440"/>
          <a:lstStyle>
            <a:lvl1pPr algn="l">
              <a:defRPr sz="3200" b="1">
                <a:solidFill>
                  <a:schemeClr val="tx1"/>
                </a:solidFill>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365125" y="4860925"/>
            <a:ext cx="6569075" cy="396875"/>
          </a:xfrm>
        </p:spPr>
        <p:txBody>
          <a:bodyPr>
            <a:spAutoFit/>
          </a:bodyPr>
          <a:lstStyle>
            <a:lvl1pPr marL="0" indent="0">
              <a:buFontTx/>
              <a:buNone/>
              <a:defRPr sz="2000"/>
            </a:lvl1pPr>
          </a:lstStyle>
          <a:p>
            <a:pPr lvl="0"/>
            <a:r>
              <a:rPr lang="en-US" noProof="0" dirty="0"/>
              <a:t>Click to edit Master subtitle style</a:t>
            </a:r>
          </a:p>
        </p:txBody>
      </p:sp>
      <p:sp>
        <p:nvSpPr>
          <p:cNvPr id="4101" name="Rectangle 5"/>
          <p:cNvSpPr>
            <a:spLocks noChangeArrowheads="1"/>
          </p:cNvSpPr>
          <p:nvPr/>
        </p:nvSpPr>
        <p:spPr bwMode="auto">
          <a:xfrm>
            <a:off x="-6350" y="0"/>
            <a:ext cx="9162288" cy="609600"/>
          </a:xfrm>
          <a:prstGeom prst="rect">
            <a:avLst/>
          </a:prstGeom>
          <a:solidFill>
            <a:srgbClr val="324881"/>
          </a:solidFill>
          <a:ln>
            <a:noFill/>
          </a:ln>
          <a:effectLst/>
        </p:spPr>
        <p:txBody>
          <a:bodyPr wrap="none" anchor="ctr"/>
          <a:lstStyle/>
          <a:p>
            <a:pPr algn="ctr"/>
            <a:endParaRPr lang="en-US" b="0" dirty="0">
              <a:solidFill>
                <a:srgbClr val="AF3D92"/>
              </a:solidFill>
              <a:latin typeface="Arial" charset="0"/>
            </a:endParaRPr>
          </a:p>
        </p:txBody>
      </p:sp>
      <p:sp>
        <p:nvSpPr>
          <p:cNvPr id="4102" name="Text Box 6"/>
          <p:cNvSpPr txBox="1">
            <a:spLocks noChangeArrowheads="1"/>
          </p:cNvSpPr>
          <p:nvPr/>
        </p:nvSpPr>
        <p:spPr bwMode="auto">
          <a:xfrm>
            <a:off x="365125" y="44450"/>
            <a:ext cx="80010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2800" b="0" dirty="0">
                <a:solidFill>
                  <a:srgbClr val="FFFFFF"/>
                </a:solidFill>
                <a:latin typeface="Arial" charset="0"/>
              </a:rPr>
              <a:t>Chapter 9 Clicker Questions</a:t>
            </a:r>
          </a:p>
        </p:txBody>
      </p:sp>
      <p:sp>
        <p:nvSpPr>
          <p:cNvPr id="4113" name="Rectangle 17"/>
          <p:cNvSpPr>
            <a:spLocks noGrp="1" noChangeArrowheads="1"/>
          </p:cNvSpPr>
          <p:nvPr>
            <p:ph type="ftr" sz="quarter" idx="3"/>
          </p:nvPr>
        </p:nvSpPr>
        <p:spPr/>
        <p:txBody>
          <a:bodyPr/>
          <a:lstStyle>
            <a:lvl1pPr>
              <a:defRPr/>
            </a:lvl1pPr>
          </a:lstStyle>
          <a:p>
            <a:r>
              <a:rPr lang="en-GB" dirty="0">
                <a:solidFill>
                  <a:srgbClr val="000000"/>
                </a:solidFill>
              </a:rPr>
              <a:t>© 2016 Pearson Education, Inc.</a:t>
            </a:r>
          </a:p>
        </p:txBody>
      </p:sp>
      <p:pic>
        <p:nvPicPr>
          <p:cNvPr id="9" name="Picture 8" descr="YOUN2785_10_thumbnai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41481" y="603504"/>
            <a:ext cx="5320281" cy="6254496"/>
          </a:xfrm>
          <a:prstGeom prst="rect">
            <a:avLst/>
          </a:prstGeom>
        </p:spPr>
      </p:pic>
    </p:spTree>
    <p:extLst>
      <p:ext uri="{BB962C8B-B14F-4D97-AF65-F5344CB8AC3E}">
        <p14:creationId xmlns:p14="http://schemas.microsoft.com/office/powerpoint/2010/main" val="32081874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3E69A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GB" dirty="0">
                <a:solidFill>
                  <a:srgbClr val="000000"/>
                </a:solidFill>
              </a:rPr>
              <a:t>© 2016 Pearson Education, Inc.</a:t>
            </a:r>
          </a:p>
        </p:txBody>
      </p:sp>
    </p:spTree>
    <p:extLst>
      <p:ext uri="{BB962C8B-B14F-4D97-AF65-F5344CB8AC3E}">
        <p14:creationId xmlns:p14="http://schemas.microsoft.com/office/powerpoint/2010/main" val="3643136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E69A1"/>
                </a:solidFill>
              </a:defRPr>
            </a:lvl1pPr>
          </a:lstStyle>
          <a:p>
            <a:r>
              <a:rPr lang="en-US" dirty="0"/>
              <a:t>Click to edit Master title style</a:t>
            </a:r>
          </a:p>
        </p:txBody>
      </p:sp>
      <p:sp>
        <p:nvSpPr>
          <p:cNvPr id="3" name="Content Placeholder 2"/>
          <p:cNvSpPr>
            <a:spLocks noGrp="1"/>
          </p:cNvSpPr>
          <p:nvPr>
            <p:ph sz="half" idx="1"/>
          </p:nvPr>
        </p:nvSpPr>
        <p:spPr>
          <a:xfrm>
            <a:off x="365125" y="1141413"/>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56125" y="1141413"/>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GB" dirty="0">
                <a:solidFill>
                  <a:srgbClr val="000000"/>
                </a:solidFill>
              </a:rPr>
              <a:t>© 2016 Pearson Education, Inc.</a:t>
            </a:r>
          </a:p>
        </p:txBody>
      </p:sp>
    </p:spTree>
    <p:extLst>
      <p:ext uri="{BB962C8B-B14F-4D97-AF65-F5344CB8AC3E}">
        <p14:creationId xmlns:p14="http://schemas.microsoft.com/office/powerpoint/2010/main" val="16932951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65125" y="3136612"/>
            <a:ext cx="6569075" cy="584776"/>
          </a:xfrm>
          <a:extLst>
            <a:ext uri="{909E8E84-426E-40dd-AFC4-6F175D3DCCD1}">
              <a14:hiddenFill xmlns:a14="http://schemas.microsoft.com/office/drawing/2010/main" xmlns="">
                <a:solidFill>
                  <a:schemeClr val="accent1"/>
                </a:solidFill>
              </a14:hiddenFill>
            </a:ext>
          </a:extLst>
        </p:spPr>
        <p:txBody>
          <a:bodyPr lIns="91440"/>
          <a:lstStyle>
            <a:lvl1pPr algn="l">
              <a:defRPr sz="3200" b="1">
                <a:solidFill>
                  <a:schemeClr val="tx1"/>
                </a:solidFill>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365125" y="4860925"/>
            <a:ext cx="6569075" cy="396875"/>
          </a:xfrm>
        </p:spPr>
        <p:txBody>
          <a:bodyPr>
            <a:spAutoFit/>
          </a:bodyPr>
          <a:lstStyle>
            <a:lvl1pPr marL="0" indent="0">
              <a:buFontTx/>
              <a:buNone/>
              <a:defRPr sz="2000"/>
            </a:lvl1pPr>
          </a:lstStyle>
          <a:p>
            <a:pPr lvl="0"/>
            <a:r>
              <a:rPr lang="en-US" noProof="0" dirty="0"/>
              <a:t>Click to edit Master subtitle style</a:t>
            </a:r>
          </a:p>
        </p:txBody>
      </p:sp>
      <p:sp>
        <p:nvSpPr>
          <p:cNvPr id="4101" name="Rectangle 5"/>
          <p:cNvSpPr>
            <a:spLocks noChangeArrowheads="1"/>
          </p:cNvSpPr>
          <p:nvPr/>
        </p:nvSpPr>
        <p:spPr bwMode="auto">
          <a:xfrm>
            <a:off x="-6350" y="0"/>
            <a:ext cx="9162288" cy="609600"/>
          </a:xfrm>
          <a:prstGeom prst="rect">
            <a:avLst/>
          </a:prstGeom>
          <a:solidFill>
            <a:srgbClr val="324881"/>
          </a:solidFill>
          <a:ln>
            <a:noFill/>
          </a:ln>
          <a:effectLst/>
        </p:spPr>
        <p:txBody>
          <a:bodyPr wrap="none" anchor="ctr"/>
          <a:lstStyle/>
          <a:p>
            <a:pPr algn="ctr"/>
            <a:endParaRPr lang="en-US" b="0" dirty="0">
              <a:solidFill>
                <a:srgbClr val="AF3D92"/>
              </a:solidFill>
              <a:latin typeface="Arial" charset="0"/>
            </a:endParaRPr>
          </a:p>
        </p:txBody>
      </p:sp>
      <p:sp>
        <p:nvSpPr>
          <p:cNvPr id="4102" name="Text Box 6"/>
          <p:cNvSpPr txBox="1">
            <a:spLocks noChangeArrowheads="1"/>
          </p:cNvSpPr>
          <p:nvPr/>
        </p:nvSpPr>
        <p:spPr bwMode="auto">
          <a:xfrm>
            <a:off x="365125" y="44450"/>
            <a:ext cx="80010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2800" b="0" dirty="0">
                <a:solidFill>
                  <a:srgbClr val="FFFFFF"/>
                </a:solidFill>
                <a:latin typeface="Arial" charset="0"/>
              </a:rPr>
              <a:t>Chapter 9 Clicker Questions</a:t>
            </a:r>
          </a:p>
        </p:txBody>
      </p:sp>
      <p:sp>
        <p:nvSpPr>
          <p:cNvPr id="4113" name="Rectangle 17"/>
          <p:cNvSpPr>
            <a:spLocks noGrp="1" noChangeArrowheads="1"/>
          </p:cNvSpPr>
          <p:nvPr>
            <p:ph type="ftr" sz="quarter" idx="3"/>
          </p:nvPr>
        </p:nvSpPr>
        <p:spPr/>
        <p:txBody>
          <a:bodyPr/>
          <a:lstStyle>
            <a:lvl1pPr>
              <a:defRPr/>
            </a:lvl1pPr>
          </a:lstStyle>
          <a:p>
            <a:r>
              <a:rPr lang="en-GB" dirty="0">
                <a:solidFill>
                  <a:srgbClr val="000000"/>
                </a:solidFill>
              </a:rPr>
              <a:t>© 2016 Pearson Education, Inc.</a:t>
            </a:r>
          </a:p>
        </p:txBody>
      </p:sp>
      <p:pic>
        <p:nvPicPr>
          <p:cNvPr id="9" name="Picture 8" descr="YOUN2785_10_thumbnai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41481" y="603504"/>
            <a:ext cx="5320281" cy="6254496"/>
          </a:xfrm>
          <a:prstGeom prst="rect">
            <a:avLst/>
          </a:prstGeom>
        </p:spPr>
      </p:pic>
    </p:spTree>
    <p:extLst>
      <p:ext uri="{BB962C8B-B14F-4D97-AF65-F5344CB8AC3E}">
        <p14:creationId xmlns:p14="http://schemas.microsoft.com/office/powerpoint/2010/main" val="14934331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3E69A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GB" dirty="0">
                <a:solidFill>
                  <a:srgbClr val="000000"/>
                </a:solidFill>
              </a:rPr>
              <a:t>© 2016 Pearson Education, Inc.</a:t>
            </a:r>
          </a:p>
        </p:txBody>
      </p:sp>
    </p:spTree>
    <p:extLst>
      <p:ext uri="{BB962C8B-B14F-4D97-AF65-F5344CB8AC3E}">
        <p14:creationId xmlns:p14="http://schemas.microsoft.com/office/powerpoint/2010/main" val="30030444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E69A1"/>
                </a:solidFill>
              </a:defRPr>
            </a:lvl1pPr>
          </a:lstStyle>
          <a:p>
            <a:r>
              <a:rPr lang="en-US" dirty="0"/>
              <a:t>Click to edit Master title style</a:t>
            </a:r>
          </a:p>
        </p:txBody>
      </p:sp>
      <p:sp>
        <p:nvSpPr>
          <p:cNvPr id="3" name="Content Placeholder 2"/>
          <p:cNvSpPr>
            <a:spLocks noGrp="1"/>
          </p:cNvSpPr>
          <p:nvPr>
            <p:ph sz="half" idx="1"/>
          </p:nvPr>
        </p:nvSpPr>
        <p:spPr>
          <a:xfrm>
            <a:off x="365125" y="1141413"/>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56125" y="1141413"/>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GB" dirty="0">
                <a:solidFill>
                  <a:srgbClr val="000000"/>
                </a:solidFill>
              </a:rPr>
              <a:t>© 2016 Pearson Education, Inc.</a:t>
            </a:r>
          </a:p>
        </p:txBody>
      </p:sp>
    </p:spTree>
    <p:extLst>
      <p:ext uri="{BB962C8B-B14F-4D97-AF65-F5344CB8AC3E}">
        <p14:creationId xmlns:p14="http://schemas.microsoft.com/office/powerpoint/2010/main" val="737787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Rotational Motion</a:t>
            </a:r>
          </a:p>
        </p:txBody>
      </p:sp>
      <p:sp>
        <p:nvSpPr>
          <p:cNvPr id="6" name="Rectangle 6"/>
          <p:cNvSpPr>
            <a:spLocks noGrp="1" noChangeArrowheads="1"/>
          </p:cNvSpPr>
          <p:nvPr>
            <p:ph type="sldNum" sz="quarter" idx="12"/>
          </p:nvPr>
        </p:nvSpPr>
        <p:spPr>
          <a:ln/>
        </p:spPr>
        <p:txBody>
          <a:bodyPr/>
          <a:lstStyle>
            <a:lvl1pPr>
              <a:defRPr/>
            </a:lvl1pPr>
          </a:lstStyle>
          <a:p>
            <a:pPr>
              <a:defRPr/>
            </a:pPr>
            <a:fld id="{654842AF-5884-4E4C-ACAB-7B6F558AD987}" type="slidenum">
              <a:rPr lang="en-US" altLang="en-US"/>
              <a:pPr>
                <a:defRPr/>
              </a:pPr>
              <a:t>‹#›</a:t>
            </a:fld>
            <a:endParaRPr lang="en-US" altLang="en-US"/>
          </a:p>
        </p:txBody>
      </p:sp>
    </p:spTree>
    <p:extLst>
      <p:ext uri="{BB962C8B-B14F-4D97-AF65-F5344CB8AC3E}">
        <p14:creationId xmlns:p14="http://schemas.microsoft.com/office/powerpoint/2010/main" val="1699528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65125" y="3124200"/>
            <a:ext cx="6569075" cy="579438"/>
          </a:xfrm>
          <a:extLst>
            <a:ext uri="{909E8E84-426E-40dd-AFC4-6F175D3DCCD1}">
              <a14:hiddenFill xmlns:a14="http://schemas.microsoft.com/office/drawing/2010/main" xmlns="">
                <a:solidFill>
                  <a:schemeClr val="accent1"/>
                </a:solidFill>
              </a14:hiddenFill>
            </a:ext>
          </a:extLst>
        </p:spPr>
        <p:txBody>
          <a:bodyPr lIns="91440"/>
          <a:lstStyle>
            <a:lvl1pPr>
              <a:defRPr>
                <a:solidFill>
                  <a:schemeClr val="tx1"/>
                </a:solidFill>
              </a:defRPr>
            </a:lvl1pPr>
          </a:lstStyle>
          <a:p>
            <a:pPr lvl="0"/>
            <a:r>
              <a:rPr lang="en-US" noProof="0"/>
              <a:t>Click to edit Master title style</a:t>
            </a:r>
          </a:p>
        </p:txBody>
      </p:sp>
      <p:sp>
        <p:nvSpPr>
          <p:cNvPr id="4099" name="Rectangle 3"/>
          <p:cNvSpPr>
            <a:spLocks noGrp="1" noChangeArrowheads="1"/>
          </p:cNvSpPr>
          <p:nvPr>
            <p:ph type="subTitle" idx="1"/>
          </p:nvPr>
        </p:nvSpPr>
        <p:spPr>
          <a:xfrm>
            <a:off x="365125" y="4860925"/>
            <a:ext cx="6569075" cy="400110"/>
          </a:xfrm>
        </p:spPr>
        <p:txBody>
          <a:bodyPr>
            <a:spAutoFit/>
          </a:bodyPr>
          <a:lstStyle>
            <a:lvl1pPr marL="0" indent="0">
              <a:buFontTx/>
              <a:buNone/>
              <a:defRPr sz="2000" baseline="0"/>
            </a:lvl1pPr>
          </a:lstStyle>
          <a:p>
            <a:pPr lvl="0"/>
            <a:endParaRPr lang="en-US" noProof="0" dirty="0"/>
          </a:p>
        </p:txBody>
      </p:sp>
      <p:sp>
        <p:nvSpPr>
          <p:cNvPr id="4113" name="Rectangle 17"/>
          <p:cNvSpPr>
            <a:spLocks noGrp="1" noChangeArrowheads="1"/>
          </p:cNvSpPr>
          <p:nvPr>
            <p:ph type="ftr" sz="quarter" idx="3"/>
          </p:nvPr>
        </p:nvSpPr>
        <p:spPr/>
        <p:txBody>
          <a:bodyPr/>
          <a:lstStyle>
            <a:lvl1pPr>
              <a:defRPr/>
            </a:lvl1pPr>
          </a:lstStyle>
          <a:p>
            <a:r>
              <a:rPr lang="en-GB" dirty="0">
                <a:solidFill>
                  <a:srgbClr val="000000"/>
                </a:solidFill>
              </a:rPr>
              <a:t>© 2016 Pearson Education, Inc.</a:t>
            </a:r>
          </a:p>
        </p:txBody>
      </p:sp>
      <p:sp>
        <p:nvSpPr>
          <p:cNvPr id="4101" name="Rectangle 5"/>
          <p:cNvSpPr>
            <a:spLocks noChangeArrowheads="1"/>
          </p:cNvSpPr>
          <p:nvPr/>
        </p:nvSpPr>
        <p:spPr bwMode="auto">
          <a:xfrm>
            <a:off x="-6350" y="0"/>
            <a:ext cx="9162288" cy="609600"/>
          </a:xfrm>
          <a:prstGeom prst="rect">
            <a:avLst/>
          </a:prstGeom>
          <a:solidFill>
            <a:srgbClr val="324881"/>
          </a:solidFill>
          <a:ln>
            <a:noFill/>
          </a:ln>
          <a:effectLst/>
        </p:spPr>
        <p:txBody>
          <a:bodyPr wrap="none" anchor="ctr"/>
          <a:lstStyle/>
          <a:p>
            <a:pPr algn="ctr"/>
            <a:endParaRPr lang="en-US" b="0" dirty="0">
              <a:solidFill>
                <a:srgbClr val="BBE0E3"/>
              </a:solidFill>
              <a:latin typeface="Arial" charset="0"/>
            </a:endParaRPr>
          </a:p>
        </p:txBody>
      </p:sp>
      <p:sp>
        <p:nvSpPr>
          <p:cNvPr id="4102" name="Text Box 6"/>
          <p:cNvSpPr txBox="1">
            <a:spLocks noChangeArrowheads="1"/>
          </p:cNvSpPr>
          <p:nvPr/>
        </p:nvSpPr>
        <p:spPr bwMode="auto">
          <a:xfrm>
            <a:off x="365125" y="44450"/>
            <a:ext cx="80010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2800" b="0" dirty="0">
                <a:solidFill>
                  <a:srgbClr val="FFFFFF"/>
                </a:solidFill>
                <a:latin typeface="Arial" charset="0"/>
              </a:rPr>
              <a:t>Chapter 9 Lecture</a:t>
            </a:r>
          </a:p>
        </p:txBody>
      </p:sp>
      <p:pic>
        <p:nvPicPr>
          <p:cNvPr id="9" name="Picture 8" descr="YOUN2785_10_thumbnai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41481" y="603504"/>
            <a:ext cx="5320281" cy="6254496"/>
          </a:xfrm>
          <a:prstGeom prst="rect">
            <a:avLst/>
          </a:prstGeom>
        </p:spPr>
      </p:pic>
    </p:spTree>
    <p:extLst>
      <p:ext uri="{BB962C8B-B14F-4D97-AF65-F5344CB8AC3E}">
        <p14:creationId xmlns:p14="http://schemas.microsoft.com/office/powerpoint/2010/main" val="32132858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E69A1"/>
                </a:solidFill>
              </a:defRPr>
            </a:lvl1pPr>
          </a:lstStyle>
          <a:p>
            <a:r>
              <a:rPr lang="en-US" dirty="0"/>
              <a:t>Click to edit Master title style</a:t>
            </a:r>
          </a:p>
        </p:txBody>
      </p:sp>
      <p:sp>
        <p:nvSpPr>
          <p:cNvPr id="3" name="Content Placeholder 2"/>
          <p:cNvSpPr>
            <a:spLocks noGrp="1"/>
          </p:cNvSpPr>
          <p:nvPr>
            <p:ph idx="1"/>
          </p:nvPr>
        </p:nvSpPr>
        <p:spPr/>
        <p:txBody>
          <a:bodyPr/>
          <a:lstStyle>
            <a:lvl2pPr marL="800100" indent="-342900">
              <a:buFont typeface="Arial"/>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p:txBody>
          <a:bodyPr/>
          <a:lstStyle>
            <a:lvl1pPr>
              <a:defRPr/>
            </a:lvl1pPr>
          </a:lstStyle>
          <a:p>
            <a:r>
              <a:rPr lang="en-GB" dirty="0">
                <a:solidFill>
                  <a:srgbClr val="000000"/>
                </a:solidFill>
              </a:rPr>
              <a:t>© 2016 Pearson Education, Inc.</a:t>
            </a:r>
          </a:p>
        </p:txBody>
      </p:sp>
    </p:spTree>
    <p:extLst>
      <p:ext uri="{BB962C8B-B14F-4D97-AF65-F5344CB8AC3E}">
        <p14:creationId xmlns:p14="http://schemas.microsoft.com/office/powerpoint/2010/main" val="22133684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E69A1"/>
                </a:solidFill>
              </a:defRPr>
            </a:lvl1pPr>
          </a:lstStyle>
          <a:p>
            <a:r>
              <a:rPr lang="en-US" dirty="0"/>
              <a:t>Click to edit Master title style</a:t>
            </a:r>
          </a:p>
        </p:txBody>
      </p:sp>
      <p:sp>
        <p:nvSpPr>
          <p:cNvPr id="3" name="Content Placeholder 2"/>
          <p:cNvSpPr>
            <a:spLocks noGrp="1"/>
          </p:cNvSpPr>
          <p:nvPr>
            <p:ph sz="half" idx="1"/>
          </p:nvPr>
        </p:nvSpPr>
        <p:spPr>
          <a:xfrm>
            <a:off x="365125" y="1141413"/>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56125" y="1141413"/>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0"/>
          </p:nvPr>
        </p:nvSpPr>
        <p:spPr/>
        <p:txBody>
          <a:bodyPr/>
          <a:lstStyle>
            <a:lvl1pPr>
              <a:defRPr/>
            </a:lvl1pPr>
          </a:lstStyle>
          <a:p>
            <a:r>
              <a:rPr lang="en-GB" dirty="0">
                <a:solidFill>
                  <a:srgbClr val="000000"/>
                </a:solidFill>
              </a:rPr>
              <a:t>© 2016 Pearson Education, Inc.</a:t>
            </a:r>
          </a:p>
        </p:txBody>
      </p:sp>
    </p:spTree>
    <p:extLst>
      <p:ext uri="{BB962C8B-B14F-4D97-AF65-F5344CB8AC3E}">
        <p14:creationId xmlns:p14="http://schemas.microsoft.com/office/powerpoint/2010/main" val="12722658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Text Placeholder 2"/>
          <p:cNvSpPr>
            <a:spLocks noGrp="1"/>
          </p:cNvSpPr>
          <p:nvPr>
            <p:ph type="body" sz="half" idx="1"/>
          </p:nvPr>
        </p:nvSpPr>
        <p:spPr>
          <a:xfrm>
            <a:off x="304800" y="685800"/>
            <a:ext cx="4191000" cy="3362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685800"/>
            <a:ext cx="4191000" cy="3362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5880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Text Placeholder 2"/>
          <p:cNvSpPr>
            <a:spLocks noGrp="1"/>
          </p:cNvSpPr>
          <p:nvPr>
            <p:ph type="body" sz="half" idx="1"/>
          </p:nvPr>
        </p:nvSpPr>
        <p:spPr>
          <a:xfrm>
            <a:off x="304800" y="685800"/>
            <a:ext cx="4191000" cy="3362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685800"/>
            <a:ext cx="4191000" cy="160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2443163"/>
            <a:ext cx="4191000" cy="1604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20123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65126" y="3124200"/>
            <a:ext cx="6569075" cy="461665"/>
          </a:xfrm>
          <a:extLst>
            <a:ext uri="{909E8E84-426E-40dd-AFC4-6F175D3DCCD1}">
              <a14:hiddenFill xmlns="" xmlns:a14="http://schemas.microsoft.com/office/drawing/2010/main">
                <a:solidFill>
                  <a:schemeClr val="accent1"/>
                </a:solidFill>
              </a14:hiddenFill>
            </a:ext>
          </a:extLst>
        </p:spPr>
        <p:txBody>
          <a:bodyPr lIns="91440"/>
          <a:lstStyle>
            <a:lvl1pPr>
              <a:defRPr>
                <a:solidFill>
                  <a:schemeClr val="tx1"/>
                </a:solidFill>
              </a:defRPr>
            </a:lvl1pPr>
          </a:lstStyle>
          <a:p>
            <a:pPr lvl="0"/>
            <a:r>
              <a:rPr lang="en-US" noProof="0"/>
              <a:t>Click to edit Master title style</a:t>
            </a:r>
          </a:p>
        </p:txBody>
      </p:sp>
      <p:sp>
        <p:nvSpPr>
          <p:cNvPr id="4099" name="Rectangle 3"/>
          <p:cNvSpPr>
            <a:spLocks noGrp="1" noChangeArrowheads="1"/>
          </p:cNvSpPr>
          <p:nvPr>
            <p:ph type="subTitle" idx="1"/>
          </p:nvPr>
        </p:nvSpPr>
        <p:spPr>
          <a:xfrm>
            <a:off x="365126" y="4860925"/>
            <a:ext cx="6569075" cy="323165"/>
          </a:xfrm>
        </p:spPr>
        <p:txBody>
          <a:bodyPr>
            <a:spAutoFit/>
          </a:bodyPr>
          <a:lstStyle>
            <a:lvl1pPr marL="0" indent="0">
              <a:buFontTx/>
              <a:buNone/>
              <a:defRPr sz="1500" baseline="0"/>
            </a:lvl1pPr>
          </a:lstStyle>
          <a:p>
            <a:pPr lvl="0"/>
            <a:endParaRPr lang="en-US" noProof="0" dirty="0"/>
          </a:p>
        </p:txBody>
      </p:sp>
      <p:sp>
        <p:nvSpPr>
          <p:cNvPr id="4113" name="Rectangle 17"/>
          <p:cNvSpPr>
            <a:spLocks noGrp="1" noChangeArrowheads="1"/>
          </p:cNvSpPr>
          <p:nvPr>
            <p:ph type="ftr" sz="quarter" idx="3"/>
          </p:nvPr>
        </p:nvSpPr>
        <p:spPr/>
        <p:txBody>
          <a:bodyPr/>
          <a:lstStyle>
            <a:lvl1pPr>
              <a:defRPr/>
            </a:lvl1pPr>
          </a:lstStyle>
          <a:p>
            <a:r>
              <a:rPr lang="en-GB" dirty="0">
                <a:solidFill>
                  <a:srgbClr val="000000"/>
                </a:solidFill>
              </a:rPr>
              <a:t>© 2016 Pearson Education, Inc.</a:t>
            </a:r>
          </a:p>
        </p:txBody>
      </p:sp>
      <p:sp>
        <p:nvSpPr>
          <p:cNvPr id="4101" name="Rectangle 5"/>
          <p:cNvSpPr>
            <a:spLocks noChangeArrowheads="1"/>
          </p:cNvSpPr>
          <p:nvPr/>
        </p:nvSpPr>
        <p:spPr bwMode="auto">
          <a:xfrm>
            <a:off x="-6350" y="0"/>
            <a:ext cx="9162288" cy="609600"/>
          </a:xfrm>
          <a:prstGeom prst="rect">
            <a:avLst/>
          </a:prstGeom>
          <a:solidFill>
            <a:srgbClr val="324881"/>
          </a:solidFill>
          <a:ln>
            <a:noFill/>
          </a:ln>
          <a:effectLst/>
        </p:spPr>
        <p:txBody>
          <a:bodyPr wrap="none" anchor="ctr"/>
          <a:lstStyle/>
          <a:p>
            <a:pPr algn="ctr"/>
            <a:endParaRPr lang="en-US" sz="1800" b="0" dirty="0">
              <a:solidFill>
                <a:srgbClr val="BBE0E3"/>
              </a:solidFill>
              <a:latin typeface="Arial"/>
            </a:endParaRPr>
          </a:p>
        </p:txBody>
      </p:sp>
      <p:sp>
        <p:nvSpPr>
          <p:cNvPr id="4102" name="Text Box 6"/>
          <p:cNvSpPr txBox="1">
            <a:spLocks noChangeArrowheads="1"/>
          </p:cNvSpPr>
          <p:nvPr/>
        </p:nvSpPr>
        <p:spPr bwMode="auto">
          <a:xfrm>
            <a:off x="365125" y="44451"/>
            <a:ext cx="8001000" cy="4154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2100" b="0" dirty="0">
                <a:solidFill>
                  <a:srgbClr val="FFFFFF"/>
                </a:solidFill>
                <a:latin typeface="Arial"/>
              </a:rPr>
              <a:t>Chapter 9 Lecture</a:t>
            </a:r>
          </a:p>
        </p:txBody>
      </p:sp>
      <p:pic>
        <p:nvPicPr>
          <p:cNvPr id="9" name="Picture 8" descr="YOUN2785_10_thumbnai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41481" y="603504"/>
            <a:ext cx="5320281" cy="6254496"/>
          </a:xfrm>
          <a:prstGeom prst="rect">
            <a:avLst/>
          </a:prstGeom>
        </p:spPr>
      </p:pic>
    </p:spTree>
    <p:extLst>
      <p:ext uri="{BB962C8B-B14F-4D97-AF65-F5344CB8AC3E}">
        <p14:creationId xmlns:p14="http://schemas.microsoft.com/office/powerpoint/2010/main" val="33911011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E69A1"/>
                </a:solidFill>
              </a:defRPr>
            </a:lvl1pPr>
          </a:lstStyle>
          <a:p>
            <a:r>
              <a:rPr lang="en-US" dirty="0"/>
              <a:t>Click to edit Master title style</a:t>
            </a:r>
          </a:p>
        </p:txBody>
      </p:sp>
      <p:sp>
        <p:nvSpPr>
          <p:cNvPr id="3" name="Content Placeholder 2"/>
          <p:cNvSpPr>
            <a:spLocks noGrp="1"/>
          </p:cNvSpPr>
          <p:nvPr>
            <p:ph idx="1"/>
          </p:nvPr>
        </p:nvSpPr>
        <p:spPr/>
        <p:txBody>
          <a:bodyPr/>
          <a:lstStyle>
            <a:lvl2pPr marL="600075" indent="-257175">
              <a:buFont typeface="Arial"/>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p:txBody>
          <a:bodyPr/>
          <a:lstStyle>
            <a:lvl1pPr>
              <a:defRPr/>
            </a:lvl1pPr>
          </a:lstStyle>
          <a:p>
            <a:r>
              <a:rPr lang="en-GB" dirty="0">
                <a:solidFill>
                  <a:srgbClr val="000000"/>
                </a:solidFill>
              </a:rPr>
              <a:t>© 2016 Pearson Education, Inc.</a:t>
            </a:r>
          </a:p>
        </p:txBody>
      </p:sp>
    </p:spTree>
    <p:extLst>
      <p:ext uri="{BB962C8B-B14F-4D97-AF65-F5344CB8AC3E}">
        <p14:creationId xmlns:p14="http://schemas.microsoft.com/office/powerpoint/2010/main" val="18871386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E69A1"/>
                </a:solidFill>
              </a:defRPr>
            </a:lvl1pPr>
          </a:lstStyle>
          <a:p>
            <a:r>
              <a:rPr lang="en-US" dirty="0"/>
              <a:t>Click to edit Master title style</a:t>
            </a:r>
          </a:p>
        </p:txBody>
      </p:sp>
      <p:sp>
        <p:nvSpPr>
          <p:cNvPr id="3" name="Content Placeholder 2"/>
          <p:cNvSpPr>
            <a:spLocks noGrp="1"/>
          </p:cNvSpPr>
          <p:nvPr>
            <p:ph sz="half" idx="1"/>
          </p:nvPr>
        </p:nvSpPr>
        <p:spPr>
          <a:xfrm>
            <a:off x="365125" y="1141415"/>
            <a:ext cx="4038600" cy="510698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56125" y="1141415"/>
            <a:ext cx="4038600" cy="510698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0"/>
          </p:nvPr>
        </p:nvSpPr>
        <p:spPr/>
        <p:txBody>
          <a:bodyPr/>
          <a:lstStyle>
            <a:lvl1pPr>
              <a:defRPr/>
            </a:lvl1pPr>
          </a:lstStyle>
          <a:p>
            <a:r>
              <a:rPr lang="en-GB" dirty="0">
                <a:solidFill>
                  <a:srgbClr val="000000"/>
                </a:solidFill>
              </a:rPr>
              <a:t>© 2016 Pearson Education, Inc.</a:t>
            </a:r>
          </a:p>
        </p:txBody>
      </p:sp>
    </p:spTree>
    <p:extLst>
      <p:ext uri="{BB962C8B-B14F-4D97-AF65-F5344CB8AC3E}">
        <p14:creationId xmlns:p14="http://schemas.microsoft.com/office/powerpoint/2010/main" val="31847140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461665"/>
          </a:xfrm>
          <a:prstGeom prst="rect">
            <a:avLst/>
          </a:prstGeom>
        </p:spPr>
        <p:txBody>
          <a:bodyPr vert="horz"/>
          <a:lstStyle/>
          <a:p>
            <a:r>
              <a:rPr lang="en-US"/>
              <a:t>Click to edit Master title style</a:t>
            </a:r>
          </a:p>
        </p:txBody>
      </p:sp>
      <p:sp>
        <p:nvSpPr>
          <p:cNvPr id="3" name="Text Placeholder 2"/>
          <p:cNvSpPr>
            <a:spLocks noGrp="1"/>
          </p:cNvSpPr>
          <p:nvPr>
            <p:ph type="body" sz="half" idx="1"/>
          </p:nvPr>
        </p:nvSpPr>
        <p:spPr>
          <a:xfrm>
            <a:off x="304800" y="685802"/>
            <a:ext cx="4191000" cy="3362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685802"/>
            <a:ext cx="4191000" cy="3362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81812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461665"/>
          </a:xfrm>
          <a:prstGeom prst="rect">
            <a:avLst/>
          </a:prstGeom>
        </p:spPr>
        <p:txBody>
          <a:bodyPr vert="horz"/>
          <a:lstStyle/>
          <a:p>
            <a:r>
              <a:rPr lang="en-US"/>
              <a:t>Click to edit Master title style</a:t>
            </a:r>
          </a:p>
        </p:txBody>
      </p:sp>
      <p:sp>
        <p:nvSpPr>
          <p:cNvPr id="3" name="Text Placeholder 2"/>
          <p:cNvSpPr>
            <a:spLocks noGrp="1"/>
          </p:cNvSpPr>
          <p:nvPr>
            <p:ph type="body" sz="half" idx="1"/>
          </p:nvPr>
        </p:nvSpPr>
        <p:spPr>
          <a:xfrm>
            <a:off x="304800" y="685802"/>
            <a:ext cx="4191000" cy="3362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685802"/>
            <a:ext cx="4191000" cy="160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2443163"/>
            <a:ext cx="4191000" cy="1604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5146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Rotational Motion</a:t>
            </a:r>
          </a:p>
        </p:txBody>
      </p:sp>
      <p:sp>
        <p:nvSpPr>
          <p:cNvPr id="7" name="Rectangle 6"/>
          <p:cNvSpPr>
            <a:spLocks noGrp="1" noChangeArrowheads="1"/>
          </p:cNvSpPr>
          <p:nvPr>
            <p:ph type="sldNum" sz="quarter" idx="12"/>
          </p:nvPr>
        </p:nvSpPr>
        <p:spPr>
          <a:ln/>
        </p:spPr>
        <p:txBody>
          <a:bodyPr/>
          <a:lstStyle>
            <a:lvl1pPr>
              <a:defRPr/>
            </a:lvl1pPr>
          </a:lstStyle>
          <a:p>
            <a:pPr>
              <a:defRPr/>
            </a:pPr>
            <a:fld id="{DAE83BBB-A57B-4883-9EE7-5622040932F3}" type="slidenum">
              <a:rPr lang="en-US" altLang="en-US"/>
              <a:pPr>
                <a:defRPr/>
              </a:pPr>
              <a:t>‹#›</a:t>
            </a:fld>
            <a:endParaRPr lang="en-US" altLang="en-US"/>
          </a:p>
        </p:txBody>
      </p:sp>
    </p:spTree>
    <p:extLst>
      <p:ext uri="{BB962C8B-B14F-4D97-AF65-F5344CB8AC3E}">
        <p14:creationId xmlns:p14="http://schemas.microsoft.com/office/powerpoint/2010/main" val="23417075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887F89F4-5B9B-9149-B446-382C84E8076B}"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24524828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9570B319-56DF-594E-B912-253DB7BBE050}"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5725221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96066CA1-2577-344B-A7A1-457E05B5A3E7}"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9695159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C4F1A2E2-454E-2D41-AFFE-6787E73BEEEC}"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6893000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8" name="Footer Placeholder 7"/>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9" name="Slide Number Placeholder 8"/>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3F5A8CF-EC05-BA43-9CA6-D7D5C906698C}"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12471094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4" name="Footer Placeholder 3"/>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5" name="Slide Number Placeholder 4"/>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30EA3BED-CA15-B148-9088-E9E2656E5B6F}"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17172187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3" name="Footer Placeholder 2"/>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4" name="Slide Number Placeholder 3"/>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F96EC98F-082C-3B40-902F-F2E14F667406}"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36095728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EB0E04EB-82F0-D94B-980A-F15DF00CA7AC}"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6135016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AAC4DC8-564C-2040-9504-3604DFFB7F3A}"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6566290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B756DE57-56FE-964C-91D2-B52C716281C7}"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2983671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Rotational Motion</a:t>
            </a:r>
          </a:p>
        </p:txBody>
      </p:sp>
      <p:sp>
        <p:nvSpPr>
          <p:cNvPr id="9" name="Rectangle 6"/>
          <p:cNvSpPr>
            <a:spLocks noGrp="1" noChangeArrowheads="1"/>
          </p:cNvSpPr>
          <p:nvPr>
            <p:ph type="sldNum" sz="quarter" idx="12"/>
          </p:nvPr>
        </p:nvSpPr>
        <p:spPr>
          <a:ln/>
        </p:spPr>
        <p:txBody>
          <a:bodyPr/>
          <a:lstStyle>
            <a:lvl1pPr>
              <a:defRPr/>
            </a:lvl1pPr>
          </a:lstStyle>
          <a:p>
            <a:pPr>
              <a:defRPr/>
            </a:pPr>
            <a:fld id="{8AB114A1-95FE-4E39-A90A-6F0F984016BD}" type="slidenum">
              <a:rPr lang="en-US" altLang="en-US"/>
              <a:pPr>
                <a:defRPr/>
              </a:pPr>
              <a:t>‹#›</a:t>
            </a:fld>
            <a:endParaRPr lang="en-US" altLang="en-US"/>
          </a:p>
        </p:txBody>
      </p:sp>
    </p:spTree>
    <p:extLst>
      <p:ext uri="{BB962C8B-B14F-4D97-AF65-F5344CB8AC3E}">
        <p14:creationId xmlns:p14="http://schemas.microsoft.com/office/powerpoint/2010/main" val="10749821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1E59EF09-924A-E749-8E99-35DE31D612F3}"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25840947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887F89F4-5B9B-9149-B446-382C84E8076B}"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13692922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9570B319-56DF-594E-B912-253DB7BBE050}"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39674256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96066CA1-2577-344B-A7A1-457E05B5A3E7}"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1964522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C4F1A2E2-454E-2D41-AFFE-6787E73BEEEC}"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17387573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8" name="Footer Placeholder 7"/>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9" name="Slide Number Placeholder 8"/>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3F5A8CF-EC05-BA43-9CA6-D7D5C906698C}"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41635830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4" name="Footer Placeholder 3"/>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5" name="Slide Number Placeholder 4"/>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30EA3BED-CA15-B148-9088-E9E2656E5B6F}"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36553097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3" name="Footer Placeholder 2"/>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4" name="Slide Number Placeholder 3"/>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F96EC98F-082C-3B40-902F-F2E14F667406}"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19409974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EB0E04EB-82F0-D94B-980A-F15DF00CA7AC}"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17305858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AAC4DC8-564C-2040-9504-3604DFFB7F3A}"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3694333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Rotational Motion</a:t>
            </a:r>
          </a:p>
        </p:txBody>
      </p:sp>
      <p:sp>
        <p:nvSpPr>
          <p:cNvPr id="5" name="Rectangle 6"/>
          <p:cNvSpPr>
            <a:spLocks noGrp="1" noChangeArrowheads="1"/>
          </p:cNvSpPr>
          <p:nvPr>
            <p:ph type="sldNum" sz="quarter" idx="12"/>
          </p:nvPr>
        </p:nvSpPr>
        <p:spPr>
          <a:ln/>
        </p:spPr>
        <p:txBody>
          <a:bodyPr/>
          <a:lstStyle>
            <a:lvl1pPr>
              <a:defRPr/>
            </a:lvl1pPr>
          </a:lstStyle>
          <a:p>
            <a:pPr>
              <a:defRPr/>
            </a:pPr>
            <a:fld id="{BAF5ED6D-0108-4C1A-AC94-3686F4127DA3}" type="slidenum">
              <a:rPr lang="en-US" altLang="en-US"/>
              <a:pPr>
                <a:defRPr/>
              </a:pPr>
              <a:t>‹#›</a:t>
            </a:fld>
            <a:endParaRPr lang="en-US" altLang="en-US"/>
          </a:p>
        </p:txBody>
      </p:sp>
    </p:spTree>
    <p:extLst>
      <p:ext uri="{BB962C8B-B14F-4D97-AF65-F5344CB8AC3E}">
        <p14:creationId xmlns:p14="http://schemas.microsoft.com/office/powerpoint/2010/main" val="300984493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B756DE57-56FE-964C-91D2-B52C716281C7}"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21821880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1E59EF09-924A-E749-8E99-35DE31D612F3}"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1388448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887F89F4-5B9B-9149-B446-382C84E8076B}"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34679341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9570B319-56DF-594E-B912-253DB7BBE050}"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7404736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96066CA1-2577-344B-A7A1-457E05B5A3E7}"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286498148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C4F1A2E2-454E-2D41-AFFE-6787E73BEEEC}"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25571563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8" name="Footer Placeholder 7"/>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9" name="Slide Number Placeholder 8"/>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3F5A8CF-EC05-BA43-9CA6-D7D5C906698C}"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419692614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4" name="Footer Placeholder 3"/>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5" name="Slide Number Placeholder 4"/>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30EA3BED-CA15-B148-9088-E9E2656E5B6F}"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335688130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3" name="Footer Placeholder 2"/>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4" name="Slide Number Placeholder 3"/>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F96EC98F-082C-3B40-902F-F2E14F667406}"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380790583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EB0E04EB-82F0-D94B-980A-F15DF00CA7AC}"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2086506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Rotational Motion</a:t>
            </a:r>
          </a:p>
        </p:txBody>
      </p:sp>
      <p:sp>
        <p:nvSpPr>
          <p:cNvPr id="4" name="Rectangle 6"/>
          <p:cNvSpPr>
            <a:spLocks noGrp="1" noChangeArrowheads="1"/>
          </p:cNvSpPr>
          <p:nvPr>
            <p:ph type="sldNum" sz="quarter" idx="12"/>
          </p:nvPr>
        </p:nvSpPr>
        <p:spPr>
          <a:ln/>
        </p:spPr>
        <p:txBody>
          <a:bodyPr/>
          <a:lstStyle>
            <a:lvl1pPr>
              <a:defRPr/>
            </a:lvl1pPr>
          </a:lstStyle>
          <a:p>
            <a:pPr>
              <a:defRPr/>
            </a:pPr>
            <a:fld id="{F1C8435A-7CE3-4415-8BEC-0C327A392E49}" type="slidenum">
              <a:rPr lang="en-US" altLang="en-US"/>
              <a:pPr>
                <a:defRPr/>
              </a:pPr>
              <a:t>‹#›</a:t>
            </a:fld>
            <a:endParaRPr lang="en-US" altLang="en-US"/>
          </a:p>
        </p:txBody>
      </p:sp>
    </p:spTree>
    <p:extLst>
      <p:ext uri="{BB962C8B-B14F-4D97-AF65-F5344CB8AC3E}">
        <p14:creationId xmlns:p14="http://schemas.microsoft.com/office/powerpoint/2010/main" val="207489877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AAC4DC8-564C-2040-9504-3604DFFB7F3A}"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18986159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B756DE57-56FE-964C-91D2-B52C716281C7}"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6158858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1E59EF09-924A-E749-8E99-35DE31D612F3}"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299952845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887F89F4-5B9B-9149-B446-382C84E8076B}"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345163689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9570B319-56DF-594E-B912-253DB7BBE050}"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416897816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96066CA1-2577-344B-A7A1-457E05B5A3E7}"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377029087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C4F1A2E2-454E-2D41-AFFE-6787E73BEEEC}"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408708553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8" name="Footer Placeholder 7"/>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9" name="Slide Number Placeholder 8"/>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3F5A8CF-EC05-BA43-9CA6-D7D5C906698C}"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62867699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4" name="Footer Placeholder 3"/>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5" name="Slide Number Placeholder 4"/>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30EA3BED-CA15-B148-9088-E9E2656E5B6F}"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223598807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3" name="Footer Placeholder 2"/>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4" name="Slide Number Placeholder 3"/>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F96EC98F-082C-3B40-902F-F2E14F667406}"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601295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Rotational Motion</a:t>
            </a:r>
          </a:p>
        </p:txBody>
      </p:sp>
      <p:sp>
        <p:nvSpPr>
          <p:cNvPr id="7" name="Rectangle 6"/>
          <p:cNvSpPr>
            <a:spLocks noGrp="1" noChangeArrowheads="1"/>
          </p:cNvSpPr>
          <p:nvPr>
            <p:ph type="sldNum" sz="quarter" idx="12"/>
          </p:nvPr>
        </p:nvSpPr>
        <p:spPr>
          <a:ln/>
        </p:spPr>
        <p:txBody>
          <a:bodyPr/>
          <a:lstStyle>
            <a:lvl1pPr>
              <a:defRPr/>
            </a:lvl1pPr>
          </a:lstStyle>
          <a:p>
            <a:pPr>
              <a:defRPr/>
            </a:pPr>
            <a:fld id="{60BF23AC-9C15-4E00-884B-0910A8E29811}" type="slidenum">
              <a:rPr lang="en-US" altLang="en-US"/>
              <a:pPr>
                <a:defRPr/>
              </a:pPr>
              <a:t>‹#›</a:t>
            </a:fld>
            <a:endParaRPr lang="en-US" altLang="en-US"/>
          </a:p>
        </p:txBody>
      </p:sp>
    </p:spTree>
    <p:extLst>
      <p:ext uri="{BB962C8B-B14F-4D97-AF65-F5344CB8AC3E}">
        <p14:creationId xmlns:p14="http://schemas.microsoft.com/office/powerpoint/2010/main" val="10685775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EB0E04EB-82F0-D94B-980A-F15DF00CA7AC}"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114801094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AAC4DC8-564C-2040-9504-3604DFFB7F3A}"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223278770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B756DE57-56FE-964C-91D2-B52C716281C7}"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144846787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1E59EF09-924A-E749-8E99-35DE31D612F3}"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45388146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887F89F4-5B9B-9149-B446-382C84E8076B}"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73669315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9570B319-56DF-594E-B912-253DB7BBE050}"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416657331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96066CA1-2577-344B-A7A1-457E05B5A3E7}"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105542990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C4F1A2E2-454E-2D41-AFFE-6787E73BEEEC}"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192881455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8" name="Footer Placeholder 7"/>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9" name="Slide Number Placeholder 8"/>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3F5A8CF-EC05-BA43-9CA6-D7D5C906698C}"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301245885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4" name="Footer Placeholder 3"/>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5" name="Slide Number Placeholder 4"/>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30EA3BED-CA15-B148-9088-E9E2656E5B6F}"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4065138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Rotational Motion</a:t>
            </a:r>
          </a:p>
        </p:txBody>
      </p:sp>
      <p:sp>
        <p:nvSpPr>
          <p:cNvPr id="7" name="Rectangle 6"/>
          <p:cNvSpPr>
            <a:spLocks noGrp="1" noChangeArrowheads="1"/>
          </p:cNvSpPr>
          <p:nvPr>
            <p:ph type="sldNum" sz="quarter" idx="12"/>
          </p:nvPr>
        </p:nvSpPr>
        <p:spPr>
          <a:ln/>
        </p:spPr>
        <p:txBody>
          <a:bodyPr/>
          <a:lstStyle>
            <a:lvl1pPr>
              <a:defRPr/>
            </a:lvl1pPr>
          </a:lstStyle>
          <a:p>
            <a:pPr>
              <a:defRPr/>
            </a:pPr>
            <a:fld id="{F4DC8B58-A941-4EA5-931C-556DC3728912}" type="slidenum">
              <a:rPr lang="en-US" altLang="en-US"/>
              <a:pPr>
                <a:defRPr/>
              </a:pPr>
              <a:t>‹#›</a:t>
            </a:fld>
            <a:endParaRPr lang="en-US" altLang="en-US"/>
          </a:p>
        </p:txBody>
      </p:sp>
    </p:spTree>
    <p:extLst>
      <p:ext uri="{BB962C8B-B14F-4D97-AF65-F5344CB8AC3E}">
        <p14:creationId xmlns:p14="http://schemas.microsoft.com/office/powerpoint/2010/main" val="423630351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3" name="Footer Placeholder 2"/>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4" name="Slide Number Placeholder 3"/>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F96EC98F-082C-3B40-902F-F2E14F667406}"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225215035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EB0E04EB-82F0-D94B-980A-F15DF00CA7AC}"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185045704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AAC4DC8-564C-2040-9504-3604DFFB7F3A}"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224569378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B756DE57-56FE-964C-91D2-B52C716281C7}"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9672455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1E59EF09-924A-E749-8E99-35DE31D612F3}"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216961755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887F89F4-5B9B-9149-B446-382C84E8076B}"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121464877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9570B319-56DF-594E-B912-253DB7BBE050}"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393420975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96066CA1-2577-344B-A7A1-457E05B5A3E7}"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409178082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C4F1A2E2-454E-2D41-AFFE-6787E73BEEEC}"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198752818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8" name="Footer Placeholder 7"/>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9" name="Slide Number Placeholder 8"/>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3F5A8CF-EC05-BA43-9CA6-D7D5C906698C}"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3110785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10.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11.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2.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theme" Target="../theme/theme12.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3.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theme" Target="../theme/theme13.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4.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theme" Target="../theme/theme14.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5.xml"/><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theme" Target="../theme/theme15.xml"/><Relationship Id="rId2" Type="http://schemas.openxmlformats.org/officeDocument/2006/relationships/slideLayout" Target="../slideLayouts/slideLayout129.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0" Type="http://schemas.openxmlformats.org/officeDocument/2006/relationships/slideLayout" Target="../slideLayouts/slideLayout137.xml"/><Relationship Id="rId4" Type="http://schemas.openxmlformats.org/officeDocument/2006/relationships/slideLayout" Target="../slideLayouts/slideLayout131.xml"/><Relationship Id="rId9" Type="http://schemas.openxmlformats.org/officeDocument/2006/relationships/slideLayout" Target="../slideLayouts/slideLayout136.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6.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theme" Target="../theme/theme16.xml"/><Relationship Id="rId2" Type="http://schemas.openxmlformats.org/officeDocument/2006/relationships/slideLayout" Target="../slideLayouts/slideLayout140.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0" Type="http://schemas.openxmlformats.org/officeDocument/2006/relationships/slideLayout" Target="../slideLayouts/slideLayout148.xml"/><Relationship Id="rId4" Type="http://schemas.openxmlformats.org/officeDocument/2006/relationships/slideLayout" Target="../slideLayouts/slideLayout142.xml"/><Relationship Id="rId9" Type="http://schemas.openxmlformats.org/officeDocument/2006/relationships/slideLayout" Target="../slideLayouts/slideLayout147.xml"/></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152.xml"/><Relationship Id="rId2" Type="http://schemas.openxmlformats.org/officeDocument/2006/relationships/slideLayout" Target="../slideLayouts/slideLayout151.xml"/><Relationship Id="rId1" Type="http://schemas.openxmlformats.org/officeDocument/2006/relationships/slideLayout" Target="../slideLayouts/slideLayout150.xml"/><Relationship Id="rId6" Type="http://schemas.openxmlformats.org/officeDocument/2006/relationships/image" Target="../media/image2.png"/><Relationship Id="rId5" Type="http://schemas.openxmlformats.org/officeDocument/2006/relationships/theme" Target="../theme/theme17.xml"/><Relationship Id="rId4" Type="http://schemas.openxmlformats.org/officeDocument/2006/relationships/slideLayout" Target="../slideLayouts/slideLayout15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theme" Target="../theme/theme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theme" Target="../theme/theme6.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7.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8.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9.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atin typeface="Times New Roman" pitchFamily="18"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atin typeface="Times New Roman" pitchFamily="18" charset="0"/>
              </a:defRPr>
            </a:lvl1pPr>
          </a:lstStyle>
          <a:p>
            <a:pPr>
              <a:defRPr/>
            </a:pPr>
            <a:r>
              <a:rPr lang="en-US"/>
              <a:t>Rotational Motion</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lvl1pPr>
          </a:lstStyle>
          <a:p>
            <a:pPr>
              <a:defRPr/>
            </a:pPr>
            <a:fld id="{9F741307-A45F-43F3-8E71-39C52610BC9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03F6A6B-E6A3-794B-8E4B-CB589EA0D7F0}"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7" name="Date Placeholder 3"/>
          <p:cNvSpPr txBox="1">
            <a:spLocks/>
          </p:cNvSpPr>
          <p:nvPr userDrawn="1"/>
        </p:nvSpPr>
        <p:spPr>
          <a:xfrm>
            <a:off x="169863" y="6492875"/>
            <a:ext cx="3355975" cy="365125"/>
          </a:xfrm>
          <a:prstGeom prst="rect">
            <a:avLst/>
          </a:prstGeom>
        </p:spPr>
        <p:txBody>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 2016 Pearson Education, Inc.</a:t>
            </a:r>
          </a:p>
        </p:txBody>
      </p:sp>
    </p:spTree>
    <p:extLst>
      <p:ext uri="{BB962C8B-B14F-4D97-AF65-F5344CB8AC3E}">
        <p14:creationId xmlns:p14="http://schemas.microsoft.com/office/powerpoint/2010/main" val="4142187616"/>
      </p:ext>
    </p:extLst>
  </p:cSld>
  <p:clrMap bg1="lt1" tx1="dk1" bg2="lt2" tx2="dk2" accent1="accent1" accent2="accent2" accent3="accent3" accent4="accent4" accent5="accent5" accent6="accent6" hlink="hlink" folHlink="folHlink"/>
  <p:sldLayoutIdLst>
    <p:sldLayoutId id="2147484135" r:id="rId1"/>
    <p:sldLayoutId id="2147484136" r:id="rId2"/>
    <p:sldLayoutId id="2147484137" r:id="rId3"/>
    <p:sldLayoutId id="2147484138" r:id="rId4"/>
    <p:sldLayoutId id="2147484139" r:id="rId5"/>
    <p:sldLayoutId id="2147484140" r:id="rId6"/>
    <p:sldLayoutId id="2147484141" r:id="rId7"/>
    <p:sldLayoutId id="2147484142" r:id="rId8"/>
    <p:sldLayoutId id="2147484143" r:id="rId9"/>
    <p:sldLayoutId id="2147484144" r:id="rId10"/>
    <p:sldLayoutId id="214748414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ea typeface="ＭＳ Ｐゴシック" charset="0"/>
        </a:defRPr>
      </a:lvl2pPr>
      <a:lvl3pPr algn="ctr" rtl="0" eaLnBrk="0" fontAlgn="base" hangingPunct="0">
        <a:spcBef>
          <a:spcPct val="0"/>
        </a:spcBef>
        <a:spcAft>
          <a:spcPct val="0"/>
        </a:spcAft>
        <a:defRPr sz="4400">
          <a:solidFill>
            <a:schemeClr val="tx2"/>
          </a:solidFill>
          <a:latin typeface="Times" charset="0"/>
          <a:ea typeface="ＭＳ Ｐゴシック" charset="0"/>
        </a:defRPr>
      </a:lvl3pPr>
      <a:lvl4pPr algn="ctr" rtl="0" eaLnBrk="0" fontAlgn="base" hangingPunct="0">
        <a:spcBef>
          <a:spcPct val="0"/>
        </a:spcBef>
        <a:spcAft>
          <a:spcPct val="0"/>
        </a:spcAft>
        <a:defRPr sz="4400">
          <a:solidFill>
            <a:schemeClr val="tx2"/>
          </a:solidFill>
          <a:latin typeface="Times" charset="0"/>
          <a:ea typeface="ＭＳ Ｐゴシック" charset="0"/>
        </a:defRPr>
      </a:lvl4pPr>
      <a:lvl5pPr algn="ctr" rtl="0" eaLnBrk="0" fontAlgn="base" hangingPunct="0">
        <a:spcBef>
          <a:spcPct val="0"/>
        </a:spcBef>
        <a:spcAft>
          <a:spcPct val="0"/>
        </a:spcAft>
        <a:defRPr sz="4400">
          <a:solidFill>
            <a:schemeClr val="tx2"/>
          </a:solidFill>
          <a:latin typeface="Times" charset="0"/>
          <a:ea typeface="ＭＳ Ｐゴシック" charset="0"/>
        </a:defRPr>
      </a:lvl5pPr>
      <a:lvl6pPr marL="457200" algn="ctr" rtl="0" eaLnBrk="0" fontAlgn="base" hangingPunct="0">
        <a:spcBef>
          <a:spcPct val="0"/>
        </a:spcBef>
        <a:spcAft>
          <a:spcPct val="0"/>
        </a:spcAft>
        <a:defRPr sz="4400">
          <a:solidFill>
            <a:schemeClr val="tx2"/>
          </a:solidFill>
          <a:latin typeface="Times" charset="0"/>
          <a:ea typeface="ＭＳ Ｐゴシック" charset="0"/>
        </a:defRPr>
      </a:lvl6pPr>
      <a:lvl7pPr marL="914400" algn="ctr" rtl="0" eaLnBrk="0" fontAlgn="base" hangingPunct="0">
        <a:spcBef>
          <a:spcPct val="0"/>
        </a:spcBef>
        <a:spcAft>
          <a:spcPct val="0"/>
        </a:spcAft>
        <a:defRPr sz="4400">
          <a:solidFill>
            <a:schemeClr val="tx2"/>
          </a:solidFill>
          <a:latin typeface="Times" charset="0"/>
          <a:ea typeface="ＭＳ Ｐゴシック" charset="0"/>
        </a:defRPr>
      </a:lvl7pPr>
      <a:lvl8pPr marL="1371600" algn="ctr" rtl="0" eaLnBrk="0" fontAlgn="base" hangingPunct="0">
        <a:spcBef>
          <a:spcPct val="0"/>
        </a:spcBef>
        <a:spcAft>
          <a:spcPct val="0"/>
        </a:spcAft>
        <a:defRPr sz="4400">
          <a:solidFill>
            <a:schemeClr val="tx2"/>
          </a:solidFill>
          <a:latin typeface="Times" charset="0"/>
          <a:ea typeface="ＭＳ Ｐゴシック" charset="0"/>
        </a:defRPr>
      </a:lvl8pPr>
      <a:lvl9pPr marL="1828800" algn="ctr" rtl="0" eaLnBrk="0" fontAlgn="base" hangingPunct="0">
        <a:spcBef>
          <a:spcPct val="0"/>
        </a:spcBef>
        <a:spcAft>
          <a:spcPct val="0"/>
        </a:spcAft>
        <a:defRPr sz="4400">
          <a:solidFill>
            <a:schemeClr val="tx2"/>
          </a:solidFill>
          <a:latin typeface="Times"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03F6A6B-E6A3-794B-8E4B-CB589EA0D7F0}"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7" name="Date Placeholder 3"/>
          <p:cNvSpPr txBox="1">
            <a:spLocks/>
          </p:cNvSpPr>
          <p:nvPr userDrawn="1"/>
        </p:nvSpPr>
        <p:spPr>
          <a:xfrm>
            <a:off x="169863" y="6492875"/>
            <a:ext cx="3355975" cy="365125"/>
          </a:xfrm>
          <a:prstGeom prst="rect">
            <a:avLst/>
          </a:prstGeom>
        </p:spPr>
        <p:txBody>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 2016 Pearson Education, Inc.</a:t>
            </a:r>
          </a:p>
        </p:txBody>
      </p:sp>
    </p:spTree>
    <p:extLst>
      <p:ext uri="{BB962C8B-B14F-4D97-AF65-F5344CB8AC3E}">
        <p14:creationId xmlns:p14="http://schemas.microsoft.com/office/powerpoint/2010/main" val="475790887"/>
      </p:ext>
    </p:extLst>
  </p:cSld>
  <p:clrMap bg1="lt1" tx1="dk1" bg2="lt2" tx2="dk2" accent1="accent1" accent2="accent2" accent3="accent3" accent4="accent4" accent5="accent5" accent6="accent6" hlink="hlink" folHlink="folHlink"/>
  <p:sldLayoutIdLst>
    <p:sldLayoutId id="2147484147" r:id="rId1"/>
    <p:sldLayoutId id="2147484148" r:id="rId2"/>
    <p:sldLayoutId id="2147484149" r:id="rId3"/>
    <p:sldLayoutId id="2147484150" r:id="rId4"/>
    <p:sldLayoutId id="2147484151" r:id="rId5"/>
    <p:sldLayoutId id="2147484152" r:id="rId6"/>
    <p:sldLayoutId id="2147484153" r:id="rId7"/>
    <p:sldLayoutId id="2147484154" r:id="rId8"/>
    <p:sldLayoutId id="2147484155" r:id="rId9"/>
    <p:sldLayoutId id="2147484156" r:id="rId10"/>
    <p:sldLayoutId id="214748415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ea typeface="ＭＳ Ｐゴシック" charset="0"/>
        </a:defRPr>
      </a:lvl2pPr>
      <a:lvl3pPr algn="ctr" rtl="0" eaLnBrk="0" fontAlgn="base" hangingPunct="0">
        <a:spcBef>
          <a:spcPct val="0"/>
        </a:spcBef>
        <a:spcAft>
          <a:spcPct val="0"/>
        </a:spcAft>
        <a:defRPr sz="4400">
          <a:solidFill>
            <a:schemeClr val="tx2"/>
          </a:solidFill>
          <a:latin typeface="Times" charset="0"/>
          <a:ea typeface="ＭＳ Ｐゴシック" charset="0"/>
        </a:defRPr>
      </a:lvl3pPr>
      <a:lvl4pPr algn="ctr" rtl="0" eaLnBrk="0" fontAlgn="base" hangingPunct="0">
        <a:spcBef>
          <a:spcPct val="0"/>
        </a:spcBef>
        <a:spcAft>
          <a:spcPct val="0"/>
        </a:spcAft>
        <a:defRPr sz="4400">
          <a:solidFill>
            <a:schemeClr val="tx2"/>
          </a:solidFill>
          <a:latin typeface="Times" charset="0"/>
          <a:ea typeface="ＭＳ Ｐゴシック" charset="0"/>
        </a:defRPr>
      </a:lvl4pPr>
      <a:lvl5pPr algn="ctr" rtl="0" eaLnBrk="0" fontAlgn="base" hangingPunct="0">
        <a:spcBef>
          <a:spcPct val="0"/>
        </a:spcBef>
        <a:spcAft>
          <a:spcPct val="0"/>
        </a:spcAft>
        <a:defRPr sz="4400">
          <a:solidFill>
            <a:schemeClr val="tx2"/>
          </a:solidFill>
          <a:latin typeface="Times" charset="0"/>
          <a:ea typeface="ＭＳ Ｐゴシック" charset="0"/>
        </a:defRPr>
      </a:lvl5pPr>
      <a:lvl6pPr marL="457200" algn="ctr" rtl="0" eaLnBrk="0" fontAlgn="base" hangingPunct="0">
        <a:spcBef>
          <a:spcPct val="0"/>
        </a:spcBef>
        <a:spcAft>
          <a:spcPct val="0"/>
        </a:spcAft>
        <a:defRPr sz="4400">
          <a:solidFill>
            <a:schemeClr val="tx2"/>
          </a:solidFill>
          <a:latin typeface="Times" charset="0"/>
          <a:ea typeface="ＭＳ Ｐゴシック" charset="0"/>
        </a:defRPr>
      </a:lvl6pPr>
      <a:lvl7pPr marL="914400" algn="ctr" rtl="0" eaLnBrk="0" fontAlgn="base" hangingPunct="0">
        <a:spcBef>
          <a:spcPct val="0"/>
        </a:spcBef>
        <a:spcAft>
          <a:spcPct val="0"/>
        </a:spcAft>
        <a:defRPr sz="4400">
          <a:solidFill>
            <a:schemeClr val="tx2"/>
          </a:solidFill>
          <a:latin typeface="Times" charset="0"/>
          <a:ea typeface="ＭＳ Ｐゴシック" charset="0"/>
        </a:defRPr>
      </a:lvl7pPr>
      <a:lvl8pPr marL="1371600" algn="ctr" rtl="0" eaLnBrk="0" fontAlgn="base" hangingPunct="0">
        <a:spcBef>
          <a:spcPct val="0"/>
        </a:spcBef>
        <a:spcAft>
          <a:spcPct val="0"/>
        </a:spcAft>
        <a:defRPr sz="4400">
          <a:solidFill>
            <a:schemeClr val="tx2"/>
          </a:solidFill>
          <a:latin typeface="Times" charset="0"/>
          <a:ea typeface="ＭＳ Ｐゴシック" charset="0"/>
        </a:defRPr>
      </a:lvl8pPr>
      <a:lvl9pPr marL="1828800" algn="ctr" rtl="0" eaLnBrk="0" fontAlgn="base" hangingPunct="0">
        <a:spcBef>
          <a:spcPct val="0"/>
        </a:spcBef>
        <a:spcAft>
          <a:spcPct val="0"/>
        </a:spcAft>
        <a:defRPr sz="4400">
          <a:solidFill>
            <a:schemeClr val="tx2"/>
          </a:solidFill>
          <a:latin typeface="Times"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03F6A6B-E6A3-794B-8E4B-CB589EA0D7F0}"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7" name="Date Placeholder 3"/>
          <p:cNvSpPr txBox="1">
            <a:spLocks/>
          </p:cNvSpPr>
          <p:nvPr userDrawn="1"/>
        </p:nvSpPr>
        <p:spPr>
          <a:xfrm>
            <a:off x="169863" y="6492875"/>
            <a:ext cx="3355975" cy="365125"/>
          </a:xfrm>
          <a:prstGeom prst="rect">
            <a:avLst/>
          </a:prstGeom>
        </p:spPr>
        <p:txBody>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 2016 Pearson Education, Inc.</a:t>
            </a:r>
          </a:p>
        </p:txBody>
      </p:sp>
    </p:spTree>
    <p:extLst>
      <p:ext uri="{BB962C8B-B14F-4D97-AF65-F5344CB8AC3E}">
        <p14:creationId xmlns:p14="http://schemas.microsoft.com/office/powerpoint/2010/main" val="1718692921"/>
      </p:ext>
    </p:extLst>
  </p:cSld>
  <p:clrMap bg1="lt1" tx1="dk1" bg2="lt2" tx2="dk2" accent1="accent1" accent2="accent2" accent3="accent3" accent4="accent4" accent5="accent5" accent6="accent6" hlink="hlink" folHlink="folHlink"/>
  <p:sldLayoutIdLst>
    <p:sldLayoutId id="2147484159" r:id="rId1"/>
    <p:sldLayoutId id="2147484160" r:id="rId2"/>
    <p:sldLayoutId id="2147484161" r:id="rId3"/>
    <p:sldLayoutId id="2147484162" r:id="rId4"/>
    <p:sldLayoutId id="2147484163" r:id="rId5"/>
    <p:sldLayoutId id="2147484164" r:id="rId6"/>
    <p:sldLayoutId id="2147484165" r:id="rId7"/>
    <p:sldLayoutId id="2147484166" r:id="rId8"/>
    <p:sldLayoutId id="2147484167" r:id="rId9"/>
    <p:sldLayoutId id="2147484168" r:id="rId10"/>
    <p:sldLayoutId id="214748416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ea typeface="ＭＳ Ｐゴシック" charset="0"/>
        </a:defRPr>
      </a:lvl2pPr>
      <a:lvl3pPr algn="ctr" rtl="0" eaLnBrk="0" fontAlgn="base" hangingPunct="0">
        <a:spcBef>
          <a:spcPct val="0"/>
        </a:spcBef>
        <a:spcAft>
          <a:spcPct val="0"/>
        </a:spcAft>
        <a:defRPr sz="4400">
          <a:solidFill>
            <a:schemeClr val="tx2"/>
          </a:solidFill>
          <a:latin typeface="Times" charset="0"/>
          <a:ea typeface="ＭＳ Ｐゴシック" charset="0"/>
        </a:defRPr>
      </a:lvl3pPr>
      <a:lvl4pPr algn="ctr" rtl="0" eaLnBrk="0" fontAlgn="base" hangingPunct="0">
        <a:spcBef>
          <a:spcPct val="0"/>
        </a:spcBef>
        <a:spcAft>
          <a:spcPct val="0"/>
        </a:spcAft>
        <a:defRPr sz="4400">
          <a:solidFill>
            <a:schemeClr val="tx2"/>
          </a:solidFill>
          <a:latin typeface="Times" charset="0"/>
          <a:ea typeface="ＭＳ Ｐゴシック" charset="0"/>
        </a:defRPr>
      </a:lvl4pPr>
      <a:lvl5pPr algn="ctr" rtl="0" eaLnBrk="0" fontAlgn="base" hangingPunct="0">
        <a:spcBef>
          <a:spcPct val="0"/>
        </a:spcBef>
        <a:spcAft>
          <a:spcPct val="0"/>
        </a:spcAft>
        <a:defRPr sz="4400">
          <a:solidFill>
            <a:schemeClr val="tx2"/>
          </a:solidFill>
          <a:latin typeface="Times" charset="0"/>
          <a:ea typeface="ＭＳ Ｐゴシック" charset="0"/>
        </a:defRPr>
      </a:lvl5pPr>
      <a:lvl6pPr marL="457200" algn="ctr" rtl="0" eaLnBrk="0" fontAlgn="base" hangingPunct="0">
        <a:spcBef>
          <a:spcPct val="0"/>
        </a:spcBef>
        <a:spcAft>
          <a:spcPct val="0"/>
        </a:spcAft>
        <a:defRPr sz="4400">
          <a:solidFill>
            <a:schemeClr val="tx2"/>
          </a:solidFill>
          <a:latin typeface="Times" charset="0"/>
          <a:ea typeface="ＭＳ Ｐゴシック" charset="0"/>
        </a:defRPr>
      </a:lvl6pPr>
      <a:lvl7pPr marL="914400" algn="ctr" rtl="0" eaLnBrk="0" fontAlgn="base" hangingPunct="0">
        <a:spcBef>
          <a:spcPct val="0"/>
        </a:spcBef>
        <a:spcAft>
          <a:spcPct val="0"/>
        </a:spcAft>
        <a:defRPr sz="4400">
          <a:solidFill>
            <a:schemeClr val="tx2"/>
          </a:solidFill>
          <a:latin typeface="Times" charset="0"/>
          <a:ea typeface="ＭＳ Ｐゴシック" charset="0"/>
        </a:defRPr>
      </a:lvl7pPr>
      <a:lvl8pPr marL="1371600" algn="ctr" rtl="0" eaLnBrk="0" fontAlgn="base" hangingPunct="0">
        <a:spcBef>
          <a:spcPct val="0"/>
        </a:spcBef>
        <a:spcAft>
          <a:spcPct val="0"/>
        </a:spcAft>
        <a:defRPr sz="4400">
          <a:solidFill>
            <a:schemeClr val="tx2"/>
          </a:solidFill>
          <a:latin typeface="Times" charset="0"/>
          <a:ea typeface="ＭＳ Ｐゴシック" charset="0"/>
        </a:defRPr>
      </a:lvl8pPr>
      <a:lvl9pPr marL="1828800" algn="ctr" rtl="0" eaLnBrk="0" fontAlgn="base" hangingPunct="0">
        <a:spcBef>
          <a:spcPct val="0"/>
        </a:spcBef>
        <a:spcAft>
          <a:spcPct val="0"/>
        </a:spcAft>
        <a:defRPr sz="4400">
          <a:solidFill>
            <a:schemeClr val="tx2"/>
          </a:solidFill>
          <a:latin typeface="Times"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03F6A6B-E6A3-794B-8E4B-CB589EA0D7F0}"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7" name="Date Placeholder 3"/>
          <p:cNvSpPr txBox="1">
            <a:spLocks/>
          </p:cNvSpPr>
          <p:nvPr userDrawn="1"/>
        </p:nvSpPr>
        <p:spPr>
          <a:xfrm>
            <a:off x="169863" y="6492875"/>
            <a:ext cx="3355975" cy="365125"/>
          </a:xfrm>
          <a:prstGeom prst="rect">
            <a:avLst/>
          </a:prstGeom>
        </p:spPr>
        <p:txBody>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 2016 Pearson Education, Inc.</a:t>
            </a:r>
          </a:p>
        </p:txBody>
      </p:sp>
    </p:spTree>
    <p:extLst>
      <p:ext uri="{BB962C8B-B14F-4D97-AF65-F5344CB8AC3E}">
        <p14:creationId xmlns:p14="http://schemas.microsoft.com/office/powerpoint/2010/main" val="3971094504"/>
      </p:ext>
    </p:extLst>
  </p:cSld>
  <p:clrMap bg1="lt1" tx1="dk1" bg2="lt2" tx2="dk2" accent1="accent1" accent2="accent2" accent3="accent3" accent4="accent4" accent5="accent5" accent6="accent6" hlink="hlink" folHlink="folHlink"/>
  <p:sldLayoutIdLst>
    <p:sldLayoutId id="2147484171" r:id="rId1"/>
    <p:sldLayoutId id="2147484172" r:id="rId2"/>
    <p:sldLayoutId id="2147484173" r:id="rId3"/>
    <p:sldLayoutId id="2147484174" r:id="rId4"/>
    <p:sldLayoutId id="2147484175" r:id="rId5"/>
    <p:sldLayoutId id="2147484176" r:id="rId6"/>
    <p:sldLayoutId id="2147484177" r:id="rId7"/>
    <p:sldLayoutId id="2147484178" r:id="rId8"/>
    <p:sldLayoutId id="2147484179" r:id="rId9"/>
    <p:sldLayoutId id="2147484180" r:id="rId10"/>
    <p:sldLayoutId id="214748418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ea typeface="ＭＳ Ｐゴシック" charset="0"/>
        </a:defRPr>
      </a:lvl2pPr>
      <a:lvl3pPr algn="ctr" rtl="0" eaLnBrk="0" fontAlgn="base" hangingPunct="0">
        <a:spcBef>
          <a:spcPct val="0"/>
        </a:spcBef>
        <a:spcAft>
          <a:spcPct val="0"/>
        </a:spcAft>
        <a:defRPr sz="4400">
          <a:solidFill>
            <a:schemeClr val="tx2"/>
          </a:solidFill>
          <a:latin typeface="Times" charset="0"/>
          <a:ea typeface="ＭＳ Ｐゴシック" charset="0"/>
        </a:defRPr>
      </a:lvl3pPr>
      <a:lvl4pPr algn="ctr" rtl="0" eaLnBrk="0" fontAlgn="base" hangingPunct="0">
        <a:spcBef>
          <a:spcPct val="0"/>
        </a:spcBef>
        <a:spcAft>
          <a:spcPct val="0"/>
        </a:spcAft>
        <a:defRPr sz="4400">
          <a:solidFill>
            <a:schemeClr val="tx2"/>
          </a:solidFill>
          <a:latin typeface="Times" charset="0"/>
          <a:ea typeface="ＭＳ Ｐゴシック" charset="0"/>
        </a:defRPr>
      </a:lvl4pPr>
      <a:lvl5pPr algn="ctr" rtl="0" eaLnBrk="0" fontAlgn="base" hangingPunct="0">
        <a:spcBef>
          <a:spcPct val="0"/>
        </a:spcBef>
        <a:spcAft>
          <a:spcPct val="0"/>
        </a:spcAft>
        <a:defRPr sz="4400">
          <a:solidFill>
            <a:schemeClr val="tx2"/>
          </a:solidFill>
          <a:latin typeface="Times" charset="0"/>
          <a:ea typeface="ＭＳ Ｐゴシック" charset="0"/>
        </a:defRPr>
      </a:lvl5pPr>
      <a:lvl6pPr marL="457200" algn="ctr" rtl="0" eaLnBrk="0" fontAlgn="base" hangingPunct="0">
        <a:spcBef>
          <a:spcPct val="0"/>
        </a:spcBef>
        <a:spcAft>
          <a:spcPct val="0"/>
        </a:spcAft>
        <a:defRPr sz="4400">
          <a:solidFill>
            <a:schemeClr val="tx2"/>
          </a:solidFill>
          <a:latin typeface="Times" charset="0"/>
          <a:ea typeface="ＭＳ Ｐゴシック" charset="0"/>
        </a:defRPr>
      </a:lvl6pPr>
      <a:lvl7pPr marL="914400" algn="ctr" rtl="0" eaLnBrk="0" fontAlgn="base" hangingPunct="0">
        <a:spcBef>
          <a:spcPct val="0"/>
        </a:spcBef>
        <a:spcAft>
          <a:spcPct val="0"/>
        </a:spcAft>
        <a:defRPr sz="4400">
          <a:solidFill>
            <a:schemeClr val="tx2"/>
          </a:solidFill>
          <a:latin typeface="Times" charset="0"/>
          <a:ea typeface="ＭＳ Ｐゴシック" charset="0"/>
        </a:defRPr>
      </a:lvl7pPr>
      <a:lvl8pPr marL="1371600" algn="ctr" rtl="0" eaLnBrk="0" fontAlgn="base" hangingPunct="0">
        <a:spcBef>
          <a:spcPct val="0"/>
        </a:spcBef>
        <a:spcAft>
          <a:spcPct val="0"/>
        </a:spcAft>
        <a:defRPr sz="4400">
          <a:solidFill>
            <a:schemeClr val="tx2"/>
          </a:solidFill>
          <a:latin typeface="Times" charset="0"/>
          <a:ea typeface="ＭＳ Ｐゴシック" charset="0"/>
        </a:defRPr>
      </a:lvl8pPr>
      <a:lvl9pPr marL="1828800" algn="ctr" rtl="0" eaLnBrk="0" fontAlgn="base" hangingPunct="0">
        <a:spcBef>
          <a:spcPct val="0"/>
        </a:spcBef>
        <a:spcAft>
          <a:spcPct val="0"/>
        </a:spcAft>
        <a:defRPr sz="4400">
          <a:solidFill>
            <a:schemeClr val="tx2"/>
          </a:solidFill>
          <a:latin typeface="Times"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03F6A6B-E6A3-794B-8E4B-CB589EA0D7F0}"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7" name="Date Placeholder 3"/>
          <p:cNvSpPr txBox="1">
            <a:spLocks/>
          </p:cNvSpPr>
          <p:nvPr userDrawn="1"/>
        </p:nvSpPr>
        <p:spPr>
          <a:xfrm>
            <a:off x="169863" y="6492875"/>
            <a:ext cx="3355975" cy="365125"/>
          </a:xfrm>
          <a:prstGeom prst="rect">
            <a:avLst/>
          </a:prstGeom>
        </p:spPr>
        <p:txBody>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 2016 Pearson Education, Inc.</a:t>
            </a:r>
          </a:p>
        </p:txBody>
      </p:sp>
    </p:spTree>
    <p:extLst>
      <p:ext uri="{BB962C8B-B14F-4D97-AF65-F5344CB8AC3E}">
        <p14:creationId xmlns:p14="http://schemas.microsoft.com/office/powerpoint/2010/main" val="688137844"/>
      </p:ext>
    </p:extLst>
  </p:cSld>
  <p:clrMap bg1="lt1" tx1="dk1" bg2="lt2" tx2="dk2" accent1="accent1" accent2="accent2" accent3="accent3" accent4="accent4" accent5="accent5" accent6="accent6" hlink="hlink" folHlink="folHlink"/>
  <p:sldLayoutIdLst>
    <p:sldLayoutId id="2147484183" r:id="rId1"/>
    <p:sldLayoutId id="2147484184" r:id="rId2"/>
    <p:sldLayoutId id="2147484185" r:id="rId3"/>
    <p:sldLayoutId id="2147484186" r:id="rId4"/>
    <p:sldLayoutId id="2147484187" r:id="rId5"/>
    <p:sldLayoutId id="2147484188" r:id="rId6"/>
    <p:sldLayoutId id="2147484189" r:id="rId7"/>
    <p:sldLayoutId id="2147484190" r:id="rId8"/>
    <p:sldLayoutId id="2147484191" r:id="rId9"/>
    <p:sldLayoutId id="2147484192" r:id="rId10"/>
    <p:sldLayoutId id="214748419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ea typeface="ＭＳ Ｐゴシック" charset="0"/>
        </a:defRPr>
      </a:lvl2pPr>
      <a:lvl3pPr algn="ctr" rtl="0" eaLnBrk="0" fontAlgn="base" hangingPunct="0">
        <a:spcBef>
          <a:spcPct val="0"/>
        </a:spcBef>
        <a:spcAft>
          <a:spcPct val="0"/>
        </a:spcAft>
        <a:defRPr sz="4400">
          <a:solidFill>
            <a:schemeClr val="tx2"/>
          </a:solidFill>
          <a:latin typeface="Times" charset="0"/>
          <a:ea typeface="ＭＳ Ｐゴシック" charset="0"/>
        </a:defRPr>
      </a:lvl3pPr>
      <a:lvl4pPr algn="ctr" rtl="0" eaLnBrk="0" fontAlgn="base" hangingPunct="0">
        <a:spcBef>
          <a:spcPct val="0"/>
        </a:spcBef>
        <a:spcAft>
          <a:spcPct val="0"/>
        </a:spcAft>
        <a:defRPr sz="4400">
          <a:solidFill>
            <a:schemeClr val="tx2"/>
          </a:solidFill>
          <a:latin typeface="Times" charset="0"/>
          <a:ea typeface="ＭＳ Ｐゴシック" charset="0"/>
        </a:defRPr>
      </a:lvl4pPr>
      <a:lvl5pPr algn="ctr" rtl="0" eaLnBrk="0" fontAlgn="base" hangingPunct="0">
        <a:spcBef>
          <a:spcPct val="0"/>
        </a:spcBef>
        <a:spcAft>
          <a:spcPct val="0"/>
        </a:spcAft>
        <a:defRPr sz="4400">
          <a:solidFill>
            <a:schemeClr val="tx2"/>
          </a:solidFill>
          <a:latin typeface="Times" charset="0"/>
          <a:ea typeface="ＭＳ Ｐゴシック" charset="0"/>
        </a:defRPr>
      </a:lvl5pPr>
      <a:lvl6pPr marL="457200" algn="ctr" rtl="0" eaLnBrk="0" fontAlgn="base" hangingPunct="0">
        <a:spcBef>
          <a:spcPct val="0"/>
        </a:spcBef>
        <a:spcAft>
          <a:spcPct val="0"/>
        </a:spcAft>
        <a:defRPr sz="4400">
          <a:solidFill>
            <a:schemeClr val="tx2"/>
          </a:solidFill>
          <a:latin typeface="Times" charset="0"/>
          <a:ea typeface="ＭＳ Ｐゴシック" charset="0"/>
        </a:defRPr>
      </a:lvl6pPr>
      <a:lvl7pPr marL="914400" algn="ctr" rtl="0" eaLnBrk="0" fontAlgn="base" hangingPunct="0">
        <a:spcBef>
          <a:spcPct val="0"/>
        </a:spcBef>
        <a:spcAft>
          <a:spcPct val="0"/>
        </a:spcAft>
        <a:defRPr sz="4400">
          <a:solidFill>
            <a:schemeClr val="tx2"/>
          </a:solidFill>
          <a:latin typeface="Times" charset="0"/>
          <a:ea typeface="ＭＳ Ｐゴシック" charset="0"/>
        </a:defRPr>
      </a:lvl7pPr>
      <a:lvl8pPr marL="1371600" algn="ctr" rtl="0" eaLnBrk="0" fontAlgn="base" hangingPunct="0">
        <a:spcBef>
          <a:spcPct val="0"/>
        </a:spcBef>
        <a:spcAft>
          <a:spcPct val="0"/>
        </a:spcAft>
        <a:defRPr sz="4400">
          <a:solidFill>
            <a:schemeClr val="tx2"/>
          </a:solidFill>
          <a:latin typeface="Times" charset="0"/>
          <a:ea typeface="ＭＳ Ｐゴシック" charset="0"/>
        </a:defRPr>
      </a:lvl8pPr>
      <a:lvl9pPr marL="1828800" algn="ctr" rtl="0" eaLnBrk="0" fontAlgn="base" hangingPunct="0">
        <a:spcBef>
          <a:spcPct val="0"/>
        </a:spcBef>
        <a:spcAft>
          <a:spcPct val="0"/>
        </a:spcAft>
        <a:defRPr sz="4400">
          <a:solidFill>
            <a:schemeClr val="tx2"/>
          </a:solidFill>
          <a:latin typeface="Times"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B510DE9-7EF1-40C5-90AA-4C657746CA9B}" type="datetimeFigureOut">
              <a:rPr lang="en-US" smtClean="0"/>
              <a:t>10/26/2023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4614918-2525-4508-ACF0-77F171D98C74}" type="slidenum">
              <a:rPr lang="en-US" smtClean="0"/>
              <a:t>‹#›</a:t>
            </a:fld>
            <a:endParaRPr lang="en-US"/>
          </a:p>
        </p:txBody>
      </p:sp>
    </p:spTree>
    <p:extLst>
      <p:ext uri="{BB962C8B-B14F-4D97-AF65-F5344CB8AC3E}">
        <p14:creationId xmlns:p14="http://schemas.microsoft.com/office/powerpoint/2010/main" val="3808682204"/>
      </p:ext>
    </p:extLst>
  </p:cSld>
  <p:clrMap bg1="lt1" tx1="dk1" bg2="lt2" tx2="dk2" accent1="accent1" accent2="accent2" accent3="accent3" accent4="accent4" accent5="accent5" accent6="accent6" hlink="hlink" folHlink="folHlink"/>
  <p:sldLayoutIdLst>
    <p:sldLayoutId id="2147484195" r:id="rId1"/>
    <p:sldLayoutId id="2147484196" r:id="rId2"/>
    <p:sldLayoutId id="2147484197" r:id="rId3"/>
    <p:sldLayoutId id="2147484198" r:id="rId4"/>
    <p:sldLayoutId id="2147484199" r:id="rId5"/>
    <p:sldLayoutId id="2147484200" r:id="rId6"/>
    <p:sldLayoutId id="2147484201" r:id="rId7"/>
    <p:sldLayoutId id="2147484202" r:id="rId8"/>
    <p:sldLayoutId id="2147484203" r:id="rId9"/>
    <p:sldLayoutId id="2147484204" r:id="rId10"/>
    <p:sldLayoutId id="214748420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4AFC3B-9155-476F-AF25-ABDB6FBDB21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23DE63B-A229-4BE5-9F69-8C7BCC8FEC7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2D97A-E008-43A4-B732-8401B88222C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39854E7-FFB1-4A12-B612-A98CD1483CB5}" type="datetimeFigureOut">
              <a:rPr lang="en-US" smtClean="0"/>
              <a:t>10/26/2023</a:t>
            </a:fld>
            <a:endParaRPr lang="en-US"/>
          </a:p>
        </p:txBody>
      </p:sp>
      <p:sp>
        <p:nvSpPr>
          <p:cNvPr id="5" name="Footer Placeholder 4">
            <a:extLst>
              <a:ext uri="{FF2B5EF4-FFF2-40B4-BE49-F238E27FC236}">
                <a16:creationId xmlns:a16="http://schemas.microsoft.com/office/drawing/2014/main" id="{CEEC1372-6D30-4566-BB3E-5992DB90E51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3BDDD05-94C6-4403-8A54-CD225C67738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9EC9D80-BEC8-47F8-9156-F5E39DF69650}" type="slidenum">
              <a:rPr lang="en-US" smtClean="0"/>
              <a:t>‹#›</a:t>
            </a:fld>
            <a:endParaRPr lang="en-US"/>
          </a:p>
        </p:txBody>
      </p:sp>
    </p:spTree>
    <p:extLst>
      <p:ext uri="{BB962C8B-B14F-4D97-AF65-F5344CB8AC3E}">
        <p14:creationId xmlns:p14="http://schemas.microsoft.com/office/powerpoint/2010/main" val="1538232102"/>
      </p:ext>
    </p:extLst>
  </p:cSld>
  <p:clrMap bg1="lt1" tx1="dk1" bg2="lt2" tx2="dk2" accent1="accent1" accent2="accent2" accent3="accent3" accent4="accent4" accent5="accent5" accent6="accent6" hlink="hlink" folHlink="folHlink"/>
  <p:sldLayoutIdLst>
    <p:sldLayoutId id="2147484207" r:id="rId1"/>
    <p:sldLayoutId id="2147484208" r:id="rId2"/>
    <p:sldLayoutId id="2147484209" r:id="rId3"/>
    <p:sldLayoutId id="2147484210" r:id="rId4"/>
    <p:sldLayoutId id="2147484211" r:id="rId5"/>
    <p:sldLayoutId id="2147484212" r:id="rId6"/>
    <p:sldLayoutId id="2147484213" r:id="rId7"/>
    <p:sldLayoutId id="2147484214" r:id="rId8"/>
    <p:sldLayoutId id="2147484215" r:id="rId9"/>
    <p:sldLayoutId id="2147484216" r:id="rId10"/>
    <p:sldLayoutId id="214748421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3352800" cy="3429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AF9A3B-854F-4EF0-A421-E1FD42077BFB}" type="slidenum">
              <a:rPr lang="en-US" smtClean="0"/>
              <a:t>‹#›</a:t>
            </a:fld>
            <a:endParaRPr lang="en-US"/>
          </a:p>
        </p:txBody>
      </p:sp>
      <p:pic>
        <p:nvPicPr>
          <p:cNvPr id="9" name="Shape 15" descr="Pearson Logo"/>
          <p:cNvPicPr preferRelativeResize="0"/>
          <p:nvPr userDrawn="1"/>
        </p:nvPicPr>
        <p:blipFill rotWithShape="1">
          <a:blip r:embed="rId6">
            <a:alphaModFix/>
          </a:blip>
          <a:srcRect/>
          <a:stretch/>
        </p:blipFill>
        <p:spPr>
          <a:xfrm>
            <a:off x="443972" y="6429709"/>
            <a:ext cx="917999" cy="279914"/>
          </a:xfrm>
          <a:prstGeom prst="rect">
            <a:avLst/>
          </a:prstGeom>
          <a:noFill/>
          <a:ln>
            <a:noFill/>
          </a:ln>
        </p:spPr>
      </p:pic>
      <p:sp>
        <p:nvSpPr>
          <p:cNvPr id="8" name="Content Placeholder 7"/>
          <p:cNvSpPr txBox="1">
            <a:spLocks/>
          </p:cNvSpPr>
          <p:nvPr userDrawn="1"/>
        </p:nvSpPr>
        <p:spPr>
          <a:xfrm>
            <a:off x="2708694" y="6505575"/>
            <a:ext cx="5978106" cy="342900"/>
          </a:xfrm>
          <a:prstGeom prst="rect">
            <a:avLst/>
          </a:prstGeom>
          <a:noFill/>
          <a:ln>
            <a:noFill/>
          </a:ln>
        </p:spPr>
        <p:txBody>
          <a:bodyPr lIns="91425" tIns="91425" rIns="91425" bIns="91425" anchor="ctr" anchorCtr="0"/>
          <a:lstStyle>
            <a:defPPr marR="0" lvl="0" algn="l" rtl="0">
              <a:lnSpc>
                <a:spcPct val="100000"/>
              </a:lnSpc>
              <a:spcBef>
                <a:spcPts val="0"/>
              </a:spcBef>
              <a:spcAft>
                <a:spcPts val="0"/>
              </a:spcAft>
            </a:defPPr>
            <a:lvl1pPr marL="101600" marR="0" lvl="0" indent="0" algn="l" rtl="0">
              <a:lnSpc>
                <a:spcPct val="100000"/>
              </a:lnSpc>
              <a:spcBef>
                <a:spcPts val="1500"/>
              </a:spcBef>
              <a:spcAft>
                <a:spcPts val="0"/>
              </a:spcAft>
              <a:buClr>
                <a:srgbClr val="007FA3"/>
              </a:buClr>
              <a:buSzPct val="100000"/>
              <a:buFont typeface="Arial"/>
              <a:buNone/>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0"/>
            <a:r>
              <a:rPr lang="en-US" altLang="en-US" sz="1200" kern="0">
                <a:latin typeface="Verdana"/>
                <a:ea typeface="Verdana" panose="020B0604030504040204" pitchFamily="34" charset="0"/>
                <a:cs typeface="Verdana" panose="020B0604030504040204" pitchFamily="34" charset="0"/>
              </a:rPr>
              <a:t>Copyright © 2020, 2016, 2012 Pearson Education, Inc. All Rights Reserved</a:t>
            </a:r>
            <a:endParaRPr lang="en-US" altLang="en-US" sz="1200" kern="0" dirty="0">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53613396"/>
      </p:ext>
    </p:extLst>
  </p:cSld>
  <p:clrMap bg1="lt1" tx1="dk1" bg2="lt2" tx2="dk2" accent1="accent1" accent2="accent2" accent3="accent3" accent4="accent4" accent5="accent5" accent6="accent6" hlink="hlink" folHlink="folHlink"/>
  <p:sldLayoutIdLst>
    <p:sldLayoutId id="2147484219" r:id="rId1"/>
    <p:sldLayoutId id="2147484220" r:id="rId2"/>
    <p:sldLayoutId id="2147484221" r:id="rId3"/>
    <p:sldLayoutId id="2147484222" r:id="rId4"/>
  </p:sldLayoutIdLst>
  <p:hf sldNum="0" hdr="0" dt="0"/>
  <p:txStyles>
    <p:titleStyle>
      <a:lvl1pPr algn="l" defTabSz="914400" rtl="0" eaLnBrk="1" latinLnBrk="0" hangingPunct="1">
        <a:lnSpc>
          <a:spcPct val="90000"/>
        </a:lnSpc>
        <a:spcBef>
          <a:spcPct val="0"/>
        </a:spcBef>
        <a:buNone/>
        <a:defRPr sz="1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rgbClr val="000000"/>
                </a:solidFill>
                <a:latin typeface="Arial" charset="0"/>
                <a:ea typeface="+mn-ea"/>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latin typeface="Arial" charset="0"/>
                <a:ea typeface="+mn-ea"/>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rgbClr val="000000"/>
                </a:solidFill>
                <a:latin typeface="Arial" panose="020B0604020202020204" pitchFamily="34" charset="0"/>
                <a:ea typeface="MS PGothic" pitchFamily="34" charset="-128"/>
              </a:defRPr>
            </a:lvl1pPr>
          </a:lstStyle>
          <a:p>
            <a:pPr>
              <a:defRPr/>
            </a:pPr>
            <a:fld id="{A5769E0F-DB39-4CB6-80F6-6CFBA1385A3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035" r:id="rId1"/>
    <p:sldLayoutId id="2147484036" r:id="rId2"/>
    <p:sldLayoutId id="2147484037" r:id="rId3"/>
    <p:sldLayoutId id="2147484038" r:id="rId4"/>
    <p:sldLayoutId id="2147484039" r:id="rId5"/>
    <p:sldLayoutId id="2147484040" r:id="rId6"/>
    <p:sldLayoutId id="2147484041" r:id="rId7"/>
    <p:sldLayoutId id="2147484042" r:id="rId8"/>
    <p:sldLayoutId id="2147484043" r:id="rId9"/>
    <p:sldLayoutId id="2147484044" r:id="rId10"/>
    <p:sldLayoutId id="2147484045" r:id="rId11"/>
    <p:sldLayoutId id="2147484046" r:id="rId12"/>
  </p:sldLayoutIdLst>
  <p:txStyles>
    <p:titleStyle>
      <a:lvl1pPr algn="ctr" rtl="0" eaLnBrk="0" fontAlgn="base" hangingPunct="0">
        <a:spcBef>
          <a:spcPct val="0"/>
        </a:spcBef>
        <a:spcAft>
          <a:spcPct val="0"/>
        </a:spcAft>
        <a:defRPr sz="4400">
          <a:solidFill>
            <a:schemeClr val="hlink"/>
          </a:solidFill>
          <a:latin typeface="+mj-lt"/>
          <a:ea typeface="MS PGothic" pitchFamily="34" charset="-128"/>
          <a:cs typeface="ＭＳ Ｐゴシック" charset="-128"/>
        </a:defRPr>
      </a:lvl1pPr>
      <a:lvl2pPr algn="ctr" rtl="0" eaLnBrk="0" fontAlgn="base" hangingPunct="0">
        <a:spcBef>
          <a:spcPct val="0"/>
        </a:spcBef>
        <a:spcAft>
          <a:spcPct val="0"/>
        </a:spcAft>
        <a:defRPr sz="4400">
          <a:solidFill>
            <a:schemeClr val="hlink"/>
          </a:solidFill>
          <a:latin typeface="Arial" charset="0"/>
          <a:ea typeface="MS PGothic" pitchFamily="34" charset="-128"/>
          <a:cs typeface="ＭＳ Ｐゴシック" charset="-128"/>
        </a:defRPr>
      </a:lvl2pPr>
      <a:lvl3pPr algn="ctr" rtl="0" eaLnBrk="0" fontAlgn="base" hangingPunct="0">
        <a:spcBef>
          <a:spcPct val="0"/>
        </a:spcBef>
        <a:spcAft>
          <a:spcPct val="0"/>
        </a:spcAft>
        <a:defRPr sz="4400">
          <a:solidFill>
            <a:schemeClr val="hlink"/>
          </a:solidFill>
          <a:latin typeface="Arial" charset="0"/>
          <a:ea typeface="MS PGothic" pitchFamily="34" charset="-128"/>
          <a:cs typeface="ＭＳ Ｐゴシック" charset="-128"/>
        </a:defRPr>
      </a:lvl3pPr>
      <a:lvl4pPr algn="ctr" rtl="0" eaLnBrk="0" fontAlgn="base" hangingPunct="0">
        <a:spcBef>
          <a:spcPct val="0"/>
        </a:spcBef>
        <a:spcAft>
          <a:spcPct val="0"/>
        </a:spcAft>
        <a:defRPr sz="4400">
          <a:solidFill>
            <a:schemeClr val="hlink"/>
          </a:solidFill>
          <a:latin typeface="Arial" charset="0"/>
          <a:ea typeface="MS PGothic" pitchFamily="34" charset="-128"/>
          <a:cs typeface="ＭＳ Ｐゴシック" charset="-128"/>
        </a:defRPr>
      </a:lvl4pPr>
      <a:lvl5pPr algn="ctr" rtl="0" eaLnBrk="0" fontAlgn="base" hangingPunct="0">
        <a:spcBef>
          <a:spcPct val="0"/>
        </a:spcBef>
        <a:spcAft>
          <a:spcPct val="0"/>
        </a:spcAft>
        <a:defRPr sz="4400">
          <a:solidFill>
            <a:schemeClr val="hlink"/>
          </a:solidFill>
          <a:latin typeface="Arial" charset="0"/>
          <a:ea typeface="MS PGothic" pitchFamily="34" charset="-128"/>
          <a:cs typeface="ＭＳ Ｐゴシック" charset="-128"/>
        </a:defRPr>
      </a:lvl5pPr>
      <a:lvl6pPr marL="457200" algn="ctr" rtl="0" fontAlgn="base">
        <a:spcBef>
          <a:spcPct val="0"/>
        </a:spcBef>
        <a:spcAft>
          <a:spcPct val="0"/>
        </a:spcAft>
        <a:defRPr sz="4400">
          <a:solidFill>
            <a:schemeClr val="hlink"/>
          </a:solidFill>
          <a:latin typeface="Arial" charset="0"/>
        </a:defRPr>
      </a:lvl6pPr>
      <a:lvl7pPr marL="914400" algn="ctr" rtl="0" fontAlgn="base">
        <a:spcBef>
          <a:spcPct val="0"/>
        </a:spcBef>
        <a:spcAft>
          <a:spcPct val="0"/>
        </a:spcAft>
        <a:defRPr sz="4400">
          <a:solidFill>
            <a:schemeClr val="hlink"/>
          </a:solidFill>
          <a:latin typeface="Arial" charset="0"/>
        </a:defRPr>
      </a:lvl7pPr>
      <a:lvl8pPr marL="1371600" algn="ctr" rtl="0" fontAlgn="base">
        <a:spcBef>
          <a:spcPct val="0"/>
        </a:spcBef>
        <a:spcAft>
          <a:spcPct val="0"/>
        </a:spcAft>
        <a:defRPr sz="4400">
          <a:solidFill>
            <a:schemeClr val="hlink"/>
          </a:solidFill>
          <a:latin typeface="Arial" charset="0"/>
        </a:defRPr>
      </a:lvl8pPr>
      <a:lvl9pPr marL="1828800" algn="ctr" rtl="0" fontAlgn="base">
        <a:spcBef>
          <a:spcPct val="0"/>
        </a:spcBef>
        <a:spcAft>
          <a:spcPct val="0"/>
        </a:spcAft>
        <a:defRPr sz="4400">
          <a:solidFill>
            <a:schemeClr val="hlink"/>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Char char="–"/>
        <a:defRPr sz="2800">
          <a:solidFill>
            <a:srgbClr val="990099"/>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hlink"/>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457200" y="0"/>
            <a:ext cx="8686800" cy="553998"/>
          </a:xfrm>
          <a:prstGeom prst="rect">
            <a:avLst/>
          </a:prstGeom>
          <a:noFill/>
          <a:ln>
            <a:noFill/>
          </a:ln>
          <a:effectLst/>
          <a:extLst>
            <a:ext uri="{909E8E84-426E-40dd-AFC4-6F175D3DCCD1}">
              <a14:hiddenFill xmlns:a14="http://schemas.microsoft.com/office/drawing/2010/main" xmlns="">
                <a:solidFill>
                  <a:srgbClr val="333399"/>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spAutoFit/>
          </a:bodyPr>
          <a:lstStyle/>
          <a:p>
            <a:pPr lvl="0"/>
            <a:r>
              <a:rPr lang="en-US" dirty="0"/>
              <a:t>Click to edit Master title style</a:t>
            </a:r>
          </a:p>
        </p:txBody>
      </p:sp>
      <p:sp>
        <p:nvSpPr>
          <p:cNvPr id="3076" name="Rectangle 4"/>
          <p:cNvSpPr>
            <a:spLocks noGrp="1" noChangeArrowheads="1"/>
          </p:cNvSpPr>
          <p:nvPr>
            <p:ph type="body" idx="1"/>
          </p:nvPr>
        </p:nvSpPr>
        <p:spPr bwMode="auto">
          <a:xfrm>
            <a:off x="457200" y="2377440"/>
            <a:ext cx="8229600" cy="21762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91" name="Rectangle 19"/>
          <p:cNvSpPr>
            <a:spLocks noGrp="1" noChangeArrowheads="1"/>
          </p:cNvSpPr>
          <p:nvPr>
            <p:ph type="ftr" sz="quarter" idx="3"/>
          </p:nvPr>
        </p:nvSpPr>
        <p:spPr bwMode="gray">
          <a:xfrm>
            <a:off x="87313" y="6613525"/>
            <a:ext cx="5399087" cy="179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eaLnBrk="1" hangingPunct="1">
              <a:defRPr sz="900">
                <a:cs typeface="+mj-cs"/>
              </a:defRPr>
            </a:lvl1pPr>
          </a:lstStyle>
          <a:p>
            <a:r>
              <a:rPr lang="en-GB" b="0" dirty="0">
                <a:solidFill>
                  <a:srgbClr val="000000"/>
                </a:solidFill>
                <a:latin typeface="Arial" charset="0"/>
              </a:rPr>
              <a:t>© 2016 Pearson Education, Inc.</a:t>
            </a:r>
          </a:p>
        </p:txBody>
      </p:sp>
    </p:spTree>
    <p:extLst>
      <p:ext uri="{BB962C8B-B14F-4D97-AF65-F5344CB8AC3E}">
        <p14:creationId xmlns:p14="http://schemas.microsoft.com/office/powerpoint/2010/main" val="1023549007"/>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Lst>
  <p:hf sldNum="0" hdr="0" dt="0"/>
  <p:txStyles>
    <p:titleStyle>
      <a:lvl1pPr algn="l" rtl="0" fontAlgn="base">
        <a:spcBef>
          <a:spcPct val="50000"/>
        </a:spcBef>
        <a:spcAft>
          <a:spcPct val="0"/>
        </a:spcAft>
        <a:defRPr sz="3000" b="0">
          <a:solidFill>
            <a:srgbClr val="3E69A1"/>
          </a:solidFill>
          <a:latin typeface="+mj-lt"/>
          <a:ea typeface="+mj-ea"/>
          <a:cs typeface="+mj-cs"/>
        </a:defRPr>
      </a:lvl1pPr>
      <a:lvl2pPr algn="l" rtl="0" fontAlgn="base">
        <a:spcBef>
          <a:spcPct val="50000"/>
        </a:spcBef>
        <a:spcAft>
          <a:spcPct val="0"/>
        </a:spcAft>
        <a:defRPr sz="3200" b="1">
          <a:solidFill>
            <a:srgbClr val="BE58A1"/>
          </a:solidFill>
          <a:latin typeface="Arial" charset="0"/>
          <a:ea typeface="ＭＳ Ｐゴシック" charset="0"/>
          <a:cs typeface="Arial" charset="0"/>
        </a:defRPr>
      </a:lvl2pPr>
      <a:lvl3pPr algn="l" rtl="0" fontAlgn="base">
        <a:spcBef>
          <a:spcPct val="50000"/>
        </a:spcBef>
        <a:spcAft>
          <a:spcPct val="0"/>
        </a:spcAft>
        <a:defRPr sz="3200" b="1">
          <a:solidFill>
            <a:srgbClr val="BE58A1"/>
          </a:solidFill>
          <a:latin typeface="Arial" charset="0"/>
          <a:ea typeface="ＭＳ Ｐゴシック" charset="0"/>
          <a:cs typeface="Arial" charset="0"/>
        </a:defRPr>
      </a:lvl3pPr>
      <a:lvl4pPr algn="l" rtl="0" fontAlgn="base">
        <a:spcBef>
          <a:spcPct val="50000"/>
        </a:spcBef>
        <a:spcAft>
          <a:spcPct val="0"/>
        </a:spcAft>
        <a:defRPr sz="3200" b="1">
          <a:solidFill>
            <a:srgbClr val="BE58A1"/>
          </a:solidFill>
          <a:latin typeface="Arial" charset="0"/>
          <a:ea typeface="ＭＳ Ｐゴシック" charset="0"/>
          <a:cs typeface="Arial" charset="0"/>
        </a:defRPr>
      </a:lvl4pPr>
      <a:lvl5pPr algn="l" rtl="0" fontAlgn="base">
        <a:spcBef>
          <a:spcPct val="50000"/>
        </a:spcBef>
        <a:spcAft>
          <a:spcPct val="0"/>
        </a:spcAft>
        <a:defRPr sz="3200" b="1">
          <a:solidFill>
            <a:srgbClr val="BE58A1"/>
          </a:solidFill>
          <a:latin typeface="Arial" charset="0"/>
          <a:ea typeface="ＭＳ Ｐゴシック" charset="0"/>
          <a:cs typeface="Arial" charset="0"/>
        </a:defRPr>
      </a:lvl5pPr>
      <a:lvl6pPr marL="457200" algn="l" rtl="0" fontAlgn="base">
        <a:spcBef>
          <a:spcPct val="50000"/>
        </a:spcBef>
        <a:spcAft>
          <a:spcPct val="0"/>
        </a:spcAft>
        <a:defRPr sz="3200" b="1">
          <a:solidFill>
            <a:srgbClr val="BE58A1"/>
          </a:solidFill>
          <a:latin typeface="Arial" charset="0"/>
          <a:ea typeface="ＭＳ Ｐゴシック" charset="0"/>
          <a:cs typeface="Arial" charset="0"/>
        </a:defRPr>
      </a:lvl6pPr>
      <a:lvl7pPr marL="914400" algn="l" rtl="0" fontAlgn="base">
        <a:spcBef>
          <a:spcPct val="50000"/>
        </a:spcBef>
        <a:spcAft>
          <a:spcPct val="0"/>
        </a:spcAft>
        <a:defRPr sz="3200" b="1">
          <a:solidFill>
            <a:srgbClr val="BE58A1"/>
          </a:solidFill>
          <a:latin typeface="Arial" charset="0"/>
          <a:ea typeface="ＭＳ Ｐゴシック" charset="0"/>
          <a:cs typeface="Arial" charset="0"/>
        </a:defRPr>
      </a:lvl7pPr>
      <a:lvl8pPr marL="1371600" algn="l" rtl="0" fontAlgn="base">
        <a:spcBef>
          <a:spcPct val="50000"/>
        </a:spcBef>
        <a:spcAft>
          <a:spcPct val="0"/>
        </a:spcAft>
        <a:defRPr sz="3200" b="1">
          <a:solidFill>
            <a:srgbClr val="BE58A1"/>
          </a:solidFill>
          <a:latin typeface="Arial" charset="0"/>
          <a:ea typeface="ＭＳ Ｐゴシック" charset="0"/>
          <a:cs typeface="Arial" charset="0"/>
        </a:defRPr>
      </a:lvl8pPr>
      <a:lvl9pPr marL="1828800" algn="l" rtl="0" fontAlgn="base">
        <a:spcBef>
          <a:spcPct val="50000"/>
        </a:spcBef>
        <a:spcAft>
          <a:spcPct val="0"/>
        </a:spcAft>
        <a:defRPr sz="3200" b="1">
          <a:solidFill>
            <a:srgbClr val="BE58A1"/>
          </a:solidFill>
          <a:latin typeface="Arial" charset="0"/>
          <a:ea typeface="ＭＳ Ｐゴシック" charset="0"/>
          <a:cs typeface="Arial" charset="0"/>
        </a:defRPr>
      </a:lvl9pPr>
    </p:titleStyle>
    <p:bodyStyle>
      <a:lvl1pPr marL="512064" indent="-512064" algn="l" rtl="0" fontAlgn="base">
        <a:spcBef>
          <a:spcPct val="20000"/>
        </a:spcBef>
        <a:spcAft>
          <a:spcPct val="0"/>
        </a:spcAft>
        <a:buClrTx/>
        <a:buFont typeface="+mj-lt"/>
        <a:buAutoNum type="alphaLcParenR"/>
        <a:defRPr sz="2600">
          <a:solidFill>
            <a:schemeClr val="tx1"/>
          </a:solidFill>
          <a:latin typeface="+mn-lt"/>
          <a:ea typeface="+mn-ea"/>
          <a:cs typeface="+mn-cs"/>
        </a:defRPr>
      </a:lvl1pPr>
      <a:lvl2pPr marL="800100" indent="-342900" algn="l" rtl="0" fontAlgn="base">
        <a:spcBef>
          <a:spcPct val="20000"/>
        </a:spcBef>
        <a:spcAft>
          <a:spcPct val="0"/>
        </a:spcAft>
        <a:buClrTx/>
        <a:buChar char="–"/>
        <a:tabLst/>
        <a:defRPr sz="2600">
          <a:solidFill>
            <a:schemeClr val="tx1"/>
          </a:solidFill>
          <a:latin typeface="+mn-lt"/>
          <a:ea typeface="+mn-ea"/>
        </a:defRPr>
      </a:lvl2pPr>
      <a:lvl3pPr marL="1143000" indent="-228600" algn="l" rtl="0" fontAlgn="base">
        <a:spcBef>
          <a:spcPct val="20000"/>
        </a:spcBef>
        <a:spcAft>
          <a:spcPct val="0"/>
        </a:spcAft>
        <a:buClrTx/>
        <a:buChar char="•"/>
        <a:defRPr sz="2400">
          <a:solidFill>
            <a:schemeClr val="tx1"/>
          </a:solidFill>
          <a:latin typeface="+mn-lt"/>
          <a:ea typeface="+mn-ea"/>
        </a:defRPr>
      </a:lvl3pPr>
      <a:lvl4pPr marL="1600200" indent="-228600" algn="l" rtl="0" fontAlgn="base">
        <a:spcBef>
          <a:spcPct val="20000"/>
        </a:spcBef>
        <a:spcAft>
          <a:spcPct val="0"/>
        </a:spcAft>
        <a:buClrTx/>
        <a:buChar char="–"/>
        <a:defRPr sz="2000">
          <a:solidFill>
            <a:schemeClr val="tx1"/>
          </a:solidFill>
          <a:latin typeface="+mn-lt"/>
          <a:ea typeface="+mn-ea"/>
        </a:defRPr>
      </a:lvl4pPr>
      <a:lvl5pPr marL="2057400" indent="-228600" algn="l" rtl="0" fontAlgn="base">
        <a:spcBef>
          <a:spcPct val="20000"/>
        </a:spcBef>
        <a:spcAft>
          <a:spcPct val="0"/>
        </a:spcAft>
        <a:buClrTx/>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457200" y="0"/>
            <a:ext cx="8686800" cy="553998"/>
          </a:xfrm>
          <a:prstGeom prst="rect">
            <a:avLst/>
          </a:prstGeom>
          <a:noFill/>
          <a:ln>
            <a:noFill/>
          </a:ln>
          <a:effectLst/>
          <a:extLst>
            <a:ext uri="{909E8E84-426E-40dd-AFC4-6F175D3DCCD1}">
              <a14:hiddenFill xmlns:a14="http://schemas.microsoft.com/office/drawing/2010/main" xmlns="">
                <a:solidFill>
                  <a:srgbClr val="333399"/>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spAutoFit/>
          </a:bodyPr>
          <a:lstStyle/>
          <a:p>
            <a:pPr lvl="0"/>
            <a:r>
              <a:rPr lang="en-US" dirty="0"/>
              <a:t>Click to edit Master title style</a:t>
            </a:r>
          </a:p>
        </p:txBody>
      </p:sp>
      <p:sp>
        <p:nvSpPr>
          <p:cNvPr id="3076" name="Rectangle 4"/>
          <p:cNvSpPr>
            <a:spLocks noGrp="1" noChangeArrowheads="1"/>
          </p:cNvSpPr>
          <p:nvPr>
            <p:ph type="body" idx="1"/>
          </p:nvPr>
        </p:nvSpPr>
        <p:spPr bwMode="auto">
          <a:xfrm>
            <a:off x="457200" y="2377440"/>
            <a:ext cx="8229600" cy="21762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91" name="Rectangle 19"/>
          <p:cNvSpPr>
            <a:spLocks noGrp="1" noChangeArrowheads="1"/>
          </p:cNvSpPr>
          <p:nvPr>
            <p:ph type="ftr" sz="quarter" idx="3"/>
          </p:nvPr>
        </p:nvSpPr>
        <p:spPr bwMode="gray">
          <a:xfrm>
            <a:off x="87313" y="6613525"/>
            <a:ext cx="5399087" cy="179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eaLnBrk="1" hangingPunct="1">
              <a:defRPr sz="900">
                <a:cs typeface="+mj-cs"/>
              </a:defRPr>
            </a:lvl1pPr>
          </a:lstStyle>
          <a:p>
            <a:r>
              <a:rPr lang="en-GB" b="0" dirty="0">
                <a:solidFill>
                  <a:srgbClr val="000000"/>
                </a:solidFill>
                <a:latin typeface="Arial" charset="0"/>
              </a:rPr>
              <a:t>© 2016 Pearson Education, Inc.</a:t>
            </a:r>
          </a:p>
        </p:txBody>
      </p:sp>
    </p:spTree>
    <p:extLst>
      <p:ext uri="{BB962C8B-B14F-4D97-AF65-F5344CB8AC3E}">
        <p14:creationId xmlns:p14="http://schemas.microsoft.com/office/powerpoint/2010/main" val="1604715341"/>
      </p:ext>
    </p:extLst>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Lst>
  <p:hf sldNum="0" hdr="0" dt="0"/>
  <p:txStyles>
    <p:titleStyle>
      <a:lvl1pPr algn="l" rtl="0" fontAlgn="base">
        <a:spcBef>
          <a:spcPct val="50000"/>
        </a:spcBef>
        <a:spcAft>
          <a:spcPct val="0"/>
        </a:spcAft>
        <a:defRPr sz="3000" b="0">
          <a:solidFill>
            <a:srgbClr val="3E69A1"/>
          </a:solidFill>
          <a:latin typeface="+mj-lt"/>
          <a:ea typeface="+mj-ea"/>
          <a:cs typeface="+mj-cs"/>
        </a:defRPr>
      </a:lvl1pPr>
      <a:lvl2pPr algn="l" rtl="0" fontAlgn="base">
        <a:spcBef>
          <a:spcPct val="50000"/>
        </a:spcBef>
        <a:spcAft>
          <a:spcPct val="0"/>
        </a:spcAft>
        <a:defRPr sz="3200" b="1">
          <a:solidFill>
            <a:srgbClr val="BE58A1"/>
          </a:solidFill>
          <a:latin typeface="Arial" charset="0"/>
          <a:ea typeface="ＭＳ Ｐゴシック" charset="0"/>
          <a:cs typeface="Arial" charset="0"/>
        </a:defRPr>
      </a:lvl2pPr>
      <a:lvl3pPr algn="l" rtl="0" fontAlgn="base">
        <a:spcBef>
          <a:spcPct val="50000"/>
        </a:spcBef>
        <a:spcAft>
          <a:spcPct val="0"/>
        </a:spcAft>
        <a:defRPr sz="3200" b="1">
          <a:solidFill>
            <a:srgbClr val="BE58A1"/>
          </a:solidFill>
          <a:latin typeface="Arial" charset="0"/>
          <a:ea typeface="ＭＳ Ｐゴシック" charset="0"/>
          <a:cs typeface="Arial" charset="0"/>
        </a:defRPr>
      </a:lvl3pPr>
      <a:lvl4pPr algn="l" rtl="0" fontAlgn="base">
        <a:spcBef>
          <a:spcPct val="50000"/>
        </a:spcBef>
        <a:spcAft>
          <a:spcPct val="0"/>
        </a:spcAft>
        <a:defRPr sz="3200" b="1">
          <a:solidFill>
            <a:srgbClr val="BE58A1"/>
          </a:solidFill>
          <a:latin typeface="Arial" charset="0"/>
          <a:ea typeface="ＭＳ Ｐゴシック" charset="0"/>
          <a:cs typeface="Arial" charset="0"/>
        </a:defRPr>
      </a:lvl4pPr>
      <a:lvl5pPr algn="l" rtl="0" fontAlgn="base">
        <a:spcBef>
          <a:spcPct val="50000"/>
        </a:spcBef>
        <a:spcAft>
          <a:spcPct val="0"/>
        </a:spcAft>
        <a:defRPr sz="3200" b="1">
          <a:solidFill>
            <a:srgbClr val="BE58A1"/>
          </a:solidFill>
          <a:latin typeface="Arial" charset="0"/>
          <a:ea typeface="ＭＳ Ｐゴシック" charset="0"/>
          <a:cs typeface="Arial" charset="0"/>
        </a:defRPr>
      </a:lvl5pPr>
      <a:lvl6pPr marL="457200" algn="l" rtl="0" fontAlgn="base">
        <a:spcBef>
          <a:spcPct val="50000"/>
        </a:spcBef>
        <a:spcAft>
          <a:spcPct val="0"/>
        </a:spcAft>
        <a:defRPr sz="3200" b="1">
          <a:solidFill>
            <a:srgbClr val="BE58A1"/>
          </a:solidFill>
          <a:latin typeface="Arial" charset="0"/>
          <a:ea typeface="ＭＳ Ｐゴシック" charset="0"/>
          <a:cs typeface="Arial" charset="0"/>
        </a:defRPr>
      </a:lvl6pPr>
      <a:lvl7pPr marL="914400" algn="l" rtl="0" fontAlgn="base">
        <a:spcBef>
          <a:spcPct val="50000"/>
        </a:spcBef>
        <a:spcAft>
          <a:spcPct val="0"/>
        </a:spcAft>
        <a:defRPr sz="3200" b="1">
          <a:solidFill>
            <a:srgbClr val="BE58A1"/>
          </a:solidFill>
          <a:latin typeface="Arial" charset="0"/>
          <a:ea typeface="ＭＳ Ｐゴシック" charset="0"/>
          <a:cs typeface="Arial" charset="0"/>
        </a:defRPr>
      </a:lvl7pPr>
      <a:lvl8pPr marL="1371600" algn="l" rtl="0" fontAlgn="base">
        <a:spcBef>
          <a:spcPct val="50000"/>
        </a:spcBef>
        <a:spcAft>
          <a:spcPct val="0"/>
        </a:spcAft>
        <a:defRPr sz="3200" b="1">
          <a:solidFill>
            <a:srgbClr val="BE58A1"/>
          </a:solidFill>
          <a:latin typeface="Arial" charset="0"/>
          <a:ea typeface="ＭＳ Ｐゴシック" charset="0"/>
          <a:cs typeface="Arial" charset="0"/>
        </a:defRPr>
      </a:lvl8pPr>
      <a:lvl9pPr marL="1828800" algn="l" rtl="0" fontAlgn="base">
        <a:spcBef>
          <a:spcPct val="50000"/>
        </a:spcBef>
        <a:spcAft>
          <a:spcPct val="0"/>
        </a:spcAft>
        <a:defRPr sz="3200" b="1">
          <a:solidFill>
            <a:srgbClr val="BE58A1"/>
          </a:solidFill>
          <a:latin typeface="Arial" charset="0"/>
          <a:ea typeface="ＭＳ Ｐゴシック" charset="0"/>
          <a:cs typeface="Arial" charset="0"/>
        </a:defRPr>
      </a:lvl9pPr>
    </p:titleStyle>
    <p:bodyStyle>
      <a:lvl1pPr marL="512064" indent="-512064" algn="l" rtl="0" fontAlgn="base">
        <a:spcBef>
          <a:spcPct val="20000"/>
        </a:spcBef>
        <a:spcAft>
          <a:spcPct val="0"/>
        </a:spcAft>
        <a:buClrTx/>
        <a:buFont typeface="+mj-lt"/>
        <a:buAutoNum type="alphaLcParenR"/>
        <a:defRPr sz="2600">
          <a:solidFill>
            <a:schemeClr val="tx1"/>
          </a:solidFill>
          <a:latin typeface="+mn-lt"/>
          <a:ea typeface="+mn-ea"/>
          <a:cs typeface="+mn-cs"/>
        </a:defRPr>
      </a:lvl1pPr>
      <a:lvl2pPr marL="800100" indent="-342900" algn="l" rtl="0" fontAlgn="base">
        <a:spcBef>
          <a:spcPct val="20000"/>
        </a:spcBef>
        <a:spcAft>
          <a:spcPct val="0"/>
        </a:spcAft>
        <a:buClrTx/>
        <a:buChar char="–"/>
        <a:tabLst/>
        <a:defRPr sz="2600">
          <a:solidFill>
            <a:schemeClr val="tx1"/>
          </a:solidFill>
          <a:latin typeface="+mn-lt"/>
          <a:ea typeface="+mn-ea"/>
        </a:defRPr>
      </a:lvl2pPr>
      <a:lvl3pPr marL="1143000" indent="-228600" algn="l" rtl="0" fontAlgn="base">
        <a:spcBef>
          <a:spcPct val="20000"/>
        </a:spcBef>
        <a:spcAft>
          <a:spcPct val="0"/>
        </a:spcAft>
        <a:buClrTx/>
        <a:buChar char="•"/>
        <a:defRPr sz="2400">
          <a:solidFill>
            <a:schemeClr val="tx1"/>
          </a:solidFill>
          <a:latin typeface="+mn-lt"/>
          <a:ea typeface="+mn-ea"/>
        </a:defRPr>
      </a:lvl3pPr>
      <a:lvl4pPr marL="1600200" indent="-228600" algn="l" rtl="0" fontAlgn="base">
        <a:spcBef>
          <a:spcPct val="20000"/>
        </a:spcBef>
        <a:spcAft>
          <a:spcPct val="0"/>
        </a:spcAft>
        <a:buClrTx/>
        <a:buChar char="–"/>
        <a:defRPr sz="2000">
          <a:solidFill>
            <a:schemeClr val="tx1"/>
          </a:solidFill>
          <a:latin typeface="+mn-lt"/>
          <a:ea typeface="+mn-ea"/>
        </a:defRPr>
      </a:lvl4pPr>
      <a:lvl5pPr marL="2057400" indent="-228600" algn="l" rtl="0" fontAlgn="base">
        <a:spcBef>
          <a:spcPct val="20000"/>
        </a:spcBef>
        <a:spcAft>
          <a:spcPct val="0"/>
        </a:spcAft>
        <a:buClrTx/>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0" y="0"/>
            <a:ext cx="9144000" cy="579438"/>
          </a:xfrm>
          <a:prstGeom prst="rect">
            <a:avLst/>
          </a:prstGeom>
          <a:noFill/>
          <a:ln>
            <a:noFill/>
          </a:ln>
          <a:effectLst/>
          <a:extLst>
            <a:ext uri="{909E8E84-426E-40dd-AFC4-6F175D3DCCD1}">
              <a14:hiddenFill xmlns:a14="http://schemas.microsoft.com/office/drawing/2010/main" xmlns="">
                <a:solidFill>
                  <a:srgbClr val="333399"/>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457200" tIns="45720" rIns="91440" bIns="45720" numCol="1" anchor="t" anchorCtr="0" compatLnSpc="1">
            <a:prstTxWarp prst="textNoShape">
              <a:avLst/>
            </a:prstTxWarp>
            <a:spAutoFit/>
          </a:bodyPr>
          <a:lstStyle/>
          <a:p>
            <a:pPr lvl="0"/>
            <a:r>
              <a:rPr lang="en-US" dirty="0"/>
              <a:t>Click to edit Master title style</a:t>
            </a:r>
          </a:p>
        </p:txBody>
      </p:sp>
      <p:sp>
        <p:nvSpPr>
          <p:cNvPr id="3076" name="Rectangle 4"/>
          <p:cNvSpPr>
            <a:spLocks noGrp="1" noChangeArrowheads="1"/>
          </p:cNvSpPr>
          <p:nvPr>
            <p:ph type="body" idx="1"/>
          </p:nvPr>
        </p:nvSpPr>
        <p:spPr bwMode="auto">
          <a:xfrm>
            <a:off x="365125" y="1141413"/>
            <a:ext cx="8229600" cy="51069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91" name="Rectangle 19"/>
          <p:cNvSpPr>
            <a:spLocks noGrp="1" noChangeArrowheads="1"/>
          </p:cNvSpPr>
          <p:nvPr>
            <p:ph type="ftr" sz="quarter" idx="3"/>
          </p:nvPr>
        </p:nvSpPr>
        <p:spPr bwMode="gray">
          <a:xfrm>
            <a:off x="87313" y="6613525"/>
            <a:ext cx="5399087" cy="179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eaLnBrk="1" hangingPunct="1">
              <a:defRPr sz="900">
                <a:cs typeface="+mj-cs"/>
              </a:defRPr>
            </a:lvl1pPr>
          </a:lstStyle>
          <a:p>
            <a:r>
              <a:rPr lang="en-GB" b="0" dirty="0">
                <a:solidFill>
                  <a:srgbClr val="000000"/>
                </a:solidFill>
                <a:latin typeface="Arial" charset="0"/>
              </a:rPr>
              <a:t>© 2016 Pearson Education, Inc.</a:t>
            </a:r>
          </a:p>
        </p:txBody>
      </p:sp>
    </p:spTree>
    <p:extLst>
      <p:ext uri="{BB962C8B-B14F-4D97-AF65-F5344CB8AC3E}">
        <p14:creationId xmlns:p14="http://schemas.microsoft.com/office/powerpoint/2010/main" val="3011371675"/>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Lst>
  <p:hf sldNum="0" hdr="0" dt="0"/>
  <p:txStyles>
    <p:titleStyle>
      <a:lvl1pPr algn="l" rtl="0" fontAlgn="base">
        <a:spcBef>
          <a:spcPct val="50000"/>
        </a:spcBef>
        <a:spcAft>
          <a:spcPct val="0"/>
        </a:spcAft>
        <a:defRPr sz="3200" b="1">
          <a:solidFill>
            <a:srgbClr val="3E69A1"/>
          </a:solidFill>
          <a:latin typeface="+mj-lt"/>
          <a:ea typeface="+mj-ea"/>
          <a:cs typeface="+mj-cs"/>
        </a:defRPr>
      </a:lvl1pPr>
      <a:lvl2pPr algn="l" rtl="0" fontAlgn="base">
        <a:spcBef>
          <a:spcPct val="50000"/>
        </a:spcBef>
        <a:spcAft>
          <a:spcPct val="0"/>
        </a:spcAft>
        <a:defRPr sz="3200" b="1">
          <a:solidFill>
            <a:srgbClr val="BE58A1"/>
          </a:solidFill>
          <a:latin typeface="Arial" charset="0"/>
          <a:ea typeface="ＭＳ Ｐゴシック" charset="0"/>
          <a:cs typeface="Arial" charset="0"/>
        </a:defRPr>
      </a:lvl2pPr>
      <a:lvl3pPr algn="l" rtl="0" fontAlgn="base">
        <a:spcBef>
          <a:spcPct val="50000"/>
        </a:spcBef>
        <a:spcAft>
          <a:spcPct val="0"/>
        </a:spcAft>
        <a:defRPr sz="3200" b="1">
          <a:solidFill>
            <a:srgbClr val="BE58A1"/>
          </a:solidFill>
          <a:latin typeface="Arial" charset="0"/>
          <a:ea typeface="ＭＳ Ｐゴシック" charset="0"/>
          <a:cs typeface="Arial" charset="0"/>
        </a:defRPr>
      </a:lvl3pPr>
      <a:lvl4pPr algn="l" rtl="0" fontAlgn="base">
        <a:spcBef>
          <a:spcPct val="50000"/>
        </a:spcBef>
        <a:spcAft>
          <a:spcPct val="0"/>
        </a:spcAft>
        <a:defRPr sz="3200" b="1">
          <a:solidFill>
            <a:srgbClr val="BE58A1"/>
          </a:solidFill>
          <a:latin typeface="Arial" charset="0"/>
          <a:ea typeface="ＭＳ Ｐゴシック" charset="0"/>
          <a:cs typeface="Arial" charset="0"/>
        </a:defRPr>
      </a:lvl4pPr>
      <a:lvl5pPr algn="l" rtl="0" fontAlgn="base">
        <a:spcBef>
          <a:spcPct val="50000"/>
        </a:spcBef>
        <a:spcAft>
          <a:spcPct val="0"/>
        </a:spcAft>
        <a:defRPr sz="3200" b="1">
          <a:solidFill>
            <a:srgbClr val="BE58A1"/>
          </a:solidFill>
          <a:latin typeface="Arial" charset="0"/>
          <a:ea typeface="ＭＳ Ｐゴシック" charset="0"/>
          <a:cs typeface="Arial" charset="0"/>
        </a:defRPr>
      </a:lvl5pPr>
      <a:lvl6pPr marL="457200" algn="l" rtl="0" fontAlgn="base">
        <a:spcBef>
          <a:spcPct val="50000"/>
        </a:spcBef>
        <a:spcAft>
          <a:spcPct val="0"/>
        </a:spcAft>
        <a:defRPr sz="3200" b="1">
          <a:solidFill>
            <a:srgbClr val="BE58A1"/>
          </a:solidFill>
          <a:latin typeface="Arial" charset="0"/>
          <a:ea typeface="ＭＳ Ｐゴシック" charset="0"/>
          <a:cs typeface="Arial" charset="0"/>
        </a:defRPr>
      </a:lvl6pPr>
      <a:lvl7pPr marL="914400" algn="l" rtl="0" fontAlgn="base">
        <a:spcBef>
          <a:spcPct val="50000"/>
        </a:spcBef>
        <a:spcAft>
          <a:spcPct val="0"/>
        </a:spcAft>
        <a:defRPr sz="3200" b="1">
          <a:solidFill>
            <a:srgbClr val="BE58A1"/>
          </a:solidFill>
          <a:latin typeface="Arial" charset="0"/>
          <a:ea typeface="ＭＳ Ｐゴシック" charset="0"/>
          <a:cs typeface="Arial" charset="0"/>
        </a:defRPr>
      </a:lvl7pPr>
      <a:lvl8pPr marL="1371600" algn="l" rtl="0" fontAlgn="base">
        <a:spcBef>
          <a:spcPct val="50000"/>
        </a:spcBef>
        <a:spcAft>
          <a:spcPct val="0"/>
        </a:spcAft>
        <a:defRPr sz="3200" b="1">
          <a:solidFill>
            <a:srgbClr val="BE58A1"/>
          </a:solidFill>
          <a:latin typeface="Arial" charset="0"/>
          <a:ea typeface="ＭＳ Ｐゴシック" charset="0"/>
          <a:cs typeface="Arial" charset="0"/>
        </a:defRPr>
      </a:lvl8pPr>
      <a:lvl9pPr marL="1828800" algn="l" rtl="0" fontAlgn="base">
        <a:spcBef>
          <a:spcPct val="50000"/>
        </a:spcBef>
        <a:spcAft>
          <a:spcPct val="0"/>
        </a:spcAft>
        <a:defRPr sz="3200" b="1">
          <a:solidFill>
            <a:srgbClr val="BE58A1"/>
          </a:solidFill>
          <a:latin typeface="Arial" charset="0"/>
          <a:ea typeface="ＭＳ Ｐゴシック" charset="0"/>
          <a:cs typeface="Arial" charset="0"/>
        </a:defRPr>
      </a:lvl9pPr>
    </p:titleStyle>
    <p:bodyStyle>
      <a:lvl1pPr marL="342900" indent="-342900" algn="l" rtl="0" fontAlgn="base">
        <a:spcBef>
          <a:spcPct val="20000"/>
        </a:spcBef>
        <a:spcAft>
          <a:spcPct val="0"/>
        </a:spcAft>
        <a:buClr>
          <a:srgbClr val="3E69A1"/>
        </a:buClr>
        <a:buChar char="•"/>
        <a:defRPr sz="2800">
          <a:solidFill>
            <a:schemeClr val="tx1"/>
          </a:solidFill>
          <a:latin typeface="+mn-lt"/>
          <a:ea typeface="+mn-ea"/>
          <a:cs typeface="+mn-cs"/>
        </a:defRPr>
      </a:lvl1pPr>
      <a:lvl2pPr marL="800100" indent="-342900" algn="l" rtl="0" fontAlgn="base">
        <a:spcBef>
          <a:spcPct val="20000"/>
        </a:spcBef>
        <a:spcAft>
          <a:spcPct val="0"/>
        </a:spcAft>
        <a:buClr>
          <a:srgbClr val="3E69A1"/>
        </a:buClr>
        <a:buFont typeface="Arial"/>
        <a:buChar char="•"/>
        <a:tabLst/>
        <a:defRPr sz="2800">
          <a:solidFill>
            <a:schemeClr val="tx1"/>
          </a:solidFill>
          <a:latin typeface="+mn-lt"/>
          <a:ea typeface="+mn-ea"/>
        </a:defRPr>
      </a:lvl2pPr>
      <a:lvl3pPr marL="1143000" indent="-228600" algn="l" rtl="0" fontAlgn="base">
        <a:spcBef>
          <a:spcPct val="20000"/>
        </a:spcBef>
        <a:spcAft>
          <a:spcPct val="0"/>
        </a:spcAft>
        <a:buClr>
          <a:srgbClr val="3E69A1"/>
        </a:buClr>
        <a:buChar char="•"/>
        <a:defRPr sz="2400">
          <a:solidFill>
            <a:schemeClr val="tx1"/>
          </a:solidFill>
          <a:latin typeface="+mn-lt"/>
          <a:ea typeface="+mn-ea"/>
        </a:defRPr>
      </a:lvl3pPr>
      <a:lvl4pPr marL="1600200" indent="-228600" algn="l" rtl="0" fontAlgn="base">
        <a:spcBef>
          <a:spcPct val="20000"/>
        </a:spcBef>
        <a:spcAft>
          <a:spcPct val="0"/>
        </a:spcAft>
        <a:buClr>
          <a:srgbClr val="3E69A1"/>
        </a:buClr>
        <a:buChar char="–"/>
        <a:defRPr sz="2000">
          <a:solidFill>
            <a:schemeClr val="tx1"/>
          </a:solidFill>
          <a:latin typeface="+mn-lt"/>
          <a:ea typeface="+mn-ea"/>
        </a:defRPr>
      </a:lvl4pPr>
      <a:lvl5pPr marL="2057400" indent="-228600" algn="l" rtl="0" fontAlgn="base">
        <a:spcBef>
          <a:spcPct val="20000"/>
        </a:spcBef>
        <a:spcAft>
          <a:spcPct val="0"/>
        </a:spcAft>
        <a:buClr>
          <a:srgbClr val="3E69A1"/>
        </a:buClr>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0" y="0"/>
            <a:ext cx="9144000" cy="461665"/>
          </a:xfrm>
          <a:prstGeom prst="rect">
            <a:avLst/>
          </a:prstGeom>
          <a:noFill/>
          <a:ln>
            <a:noFill/>
          </a:ln>
          <a:effectLst/>
          <a:extLst>
            <a:ext uri="{909E8E84-426E-40dd-AFC4-6F175D3DCCD1}">
              <a14:hiddenFill xmlns="" xmlns:a14="http://schemas.microsoft.com/office/drawing/2010/main">
                <a:solidFill>
                  <a:srgbClr val="333399"/>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457200" tIns="45720" rIns="91440" bIns="45720" numCol="1" anchor="t" anchorCtr="0" compatLnSpc="1">
            <a:prstTxWarp prst="textNoShape">
              <a:avLst/>
            </a:prstTxWarp>
            <a:spAutoFit/>
          </a:bodyPr>
          <a:lstStyle/>
          <a:p>
            <a:pPr lvl="0"/>
            <a:r>
              <a:rPr lang="en-US" dirty="0"/>
              <a:t>Click to edit Master title style</a:t>
            </a:r>
          </a:p>
        </p:txBody>
      </p:sp>
      <p:sp>
        <p:nvSpPr>
          <p:cNvPr id="3076" name="Rectangle 4"/>
          <p:cNvSpPr>
            <a:spLocks noGrp="1" noChangeArrowheads="1"/>
          </p:cNvSpPr>
          <p:nvPr>
            <p:ph type="body" idx="1"/>
          </p:nvPr>
        </p:nvSpPr>
        <p:spPr bwMode="auto">
          <a:xfrm>
            <a:off x="365125" y="1141415"/>
            <a:ext cx="8229600" cy="51069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91" name="Rectangle 19"/>
          <p:cNvSpPr>
            <a:spLocks noGrp="1" noChangeArrowheads="1"/>
          </p:cNvSpPr>
          <p:nvPr>
            <p:ph type="ftr" sz="quarter" idx="3"/>
          </p:nvPr>
        </p:nvSpPr>
        <p:spPr bwMode="gray">
          <a:xfrm>
            <a:off x="87314" y="6613525"/>
            <a:ext cx="5399087" cy="179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eaLnBrk="1" hangingPunct="1">
              <a:defRPr sz="675">
                <a:cs typeface="+mj-cs"/>
              </a:defRPr>
            </a:lvl1pPr>
          </a:lstStyle>
          <a:p>
            <a:r>
              <a:rPr lang="en-GB" b="0" dirty="0">
                <a:solidFill>
                  <a:srgbClr val="000000"/>
                </a:solidFill>
                <a:latin typeface="Arial"/>
              </a:rPr>
              <a:t>© 2016 Pearson Education, Inc.</a:t>
            </a:r>
          </a:p>
        </p:txBody>
      </p:sp>
    </p:spTree>
    <p:extLst>
      <p:ext uri="{BB962C8B-B14F-4D97-AF65-F5344CB8AC3E}">
        <p14:creationId xmlns:p14="http://schemas.microsoft.com/office/powerpoint/2010/main" val="565410882"/>
      </p:ext>
    </p:extLst>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Lst>
  <p:hf sldNum="0" hdr="0" dt="0"/>
  <p:txStyles>
    <p:titleStyle>
      <a:lvl1pPr algn="l" rtl="0" fontAlgn="base">
        <a:spcBef>
          <a:spcPct val="50000"/>
        </a:spcBef>
        <a:spcAft>
          <a:spcPct val="0"/>
        </a:spcAft>
        <a:defRPr sz="2400" b="1">
          <a:solidFill>
            <a:srgbClr val="3E69A1"/>
          </a:solidFill>
          <a:latin typeface="+mj-lt"/>
          <a:ea typeface="+mj-ea"/>
          <a:cs typeface="+mj-cs"/>
        </a:defRPr>
      </a:lvl1pPr>
      <a:lvl2pPr algn="l" rtl="0" fontAlgn="base">
        <a:spcBef>
          <a:spcPct val="50000"/>
        </a:spcBef>
        <a:spcAft>
          <a:spcPct val="0"/>
        </a:spcAft>
        <a:defRPr sz="2400" b="1">
          <a:solidFill>
            <a:srgbClr val="BE58A1"/>
          </a:solidFill>
          <a:latin typeface="Arial" charset="0"/>
          <a:ea typeface="ＭＳ Ｐゴシック" charset="0"/>
          <a:cs typeface="Arial" charset="0"/>
        </a:defRPr>
      </a:lvl2pPr>
      <a:lvl3pPr algn="l" rtl="0" fontAlgn="base">
        <a:spcBef>
          <a:spcPct val="50000"/>
        </a:spcBef>
        <a:spcAft>
          <a:spcPct val="0"/>
        </a:spcAft>
        <a:defRPr sz="2400" b="1">
          <a:solidFill>
            <a:srgbClr val="BE58A1"/>
          </a:solidFill>
          <a:latin typeface="Arial" charset="0"/>
          <a:ea typeface="ＭＳ Ｐゴシック" charset="0"/>
          <a:cs typeface="Arial" charset="0"/>
        </a:defRPr>
      </a:lvl3pPr>
      <a:lvl4pPr algn="l" rtl="0" fontAlgn="base">
        <a:spcBef>
          <a:spcPct val="50000"/>
        </a:spcBef>
        <a:spcAft>
          <a:spcPct val="0"/>
        </a:spcAft>
        <a:defRPr sz="2400" b="1">
          <a:solidFill>
            <a:srgbClr val="BE58A1"/>
          </a:solidFill>
          <a:latin typeface="Arial" charset="0"/>
          <a:ea typeface="ＭＳ Ｐゴシック" charset="0"/>
          <a:cs typeface="Arial" charset="0"/>
        </a:defRPr>
      </a:lvl4pPr>
      <a:lvl5pPr algn="l" rtl="0" fontAlgn="base">
        <a:spcBef>
          <a:spcPct val="50000"/>
        </a:spcBef>
        <a:spcAft>
          <a:spcPct val="0"/>
        </a:spcAft>
        <a:defRPr sz="2400" b="1">
          <a:solidFill>
            <a:srgbClr val="BE58A1"/>
          </a:solidFill>
          <a:latin typeface="Arial" charset="0"/>
          <a:ea typeface="ＭＳ Ｐゴシック" charset="0"/>
          <a:cs typeface="Arial" charset="0"/>
        </a:defRPr>
      </a:lvl5pPr>
      <a:lvl6pPr marL="342900" algn="l" rtl="0" fontAlgn="base">
        <a:spcBef>
          <a:spcPct val="50000"/>
        </a:spcBef>
        <a:spcAft>
          <a:spcPct val="0"/>
        </a:spcAft>
        <a:defRPr sz="2400" b="1">
          <a:solidFill>
            <a:srgbClr val="BE58A1"/>
          </a:solidFill>
          <a:latin typeface="Arial" charset="0"/>
          <a:ea typeface="ＭＳ Ｐゴシック" charset="0"/>
          <a:cs typeface="Arial" charset="0"/>
        </a:defRPr>
      </a:lvl6pPr>
      <a:lvl7pPr marL="685800" algn="l" rtl="0" fontAlgn="base">
        <a:spcBef>
          <a:spcPct val="50000"/>
        </a:spcBef>
        <a:spcAft>
          <a:spcPct val="0"/>
        </a:spcAft>
        <a:defRPr sz="2400" b="1">
          <a:solidFill>
            <a:srgbClr val="BE58A1"/>
          </a:solidFill>
          <a:latin typeface="Arial" charset="0"/>
          <a:ea typeface="ＭＳ Ｐゴシック" charset="0"/>
          <a:cs typeface="Arial" charset="0"/>
        </a:defRPr>
      </a:lvl7pPr>
      <a:lvl8pPr marL="1028700" algn="l" rtl="0" fontAlgn="base">
        <a:spcBef>
          <a:spcPct val="50000"/>
        </a:spcBef>
        <a:spcAft>
          <a:spcPct val="0"/>
        </a:spcAft>
        <a:defRPr sz="2400" b="1">
          <a:solidFill>
            <a:srgbClr val="BE58A1"/>
          </a:solidFill>
          <a:latin typeface="Arial" charset="0"/>
          <a:ea typeface="ＭＳ Ｐゴシック" charset="0"/>
          <a:cs typeface="Arial" charset="0"/>
        </a:defRPr>
      </a:lvl8pPr>
      <a:lvl9pPr marL="1371600" algn="l" rtl="0" fontAlgn="base">
        <a:spcBef>
          <a:spcPct val="50000"/>
        </a:spcBef>
        <a:spcAft>
          <a:spcPct val="0"/>
        </a:spcAft>
        <a:defRPr sz="2400" b="1">
          <a:solidFill>
            <a:srgbClr val="BE58A1"/>
          </a:solidFill>
          <a:latin typeface="Arial" charset="0"/>
          <a:ea typeface="ＭＳ Ｐゴシック" charset="0"/>
          <a:cs typeface="Arial" charset="0"/>
        </a:defRPr>
      </a:lvl9pPr>
    </p:titleStyle>
    <p:bodyStyle>
      <a:lvl1pPr marL="257175" indent="-257175" algn="l" rtl="0" fontAlgn="base">
        <a:spcBef>
          <a:spcPct val="20000"/>
        </a:spcBef>
        <a:spcAft>
          <a:spcPct val="0"/>
        </a:spcAft>
        <a:buClr>
          <a:srgbClr val="3E69A1"/>
        </a:buClr>
        <a:buChar char="•"/>
        <a:defRPr sz="2100">
          <a:solidFill>
            <a:schemeClr val="tx1"/>
          </a:solidFill>
          <a:latin typeface="+mn-lt"/>
          <a:ea typeface="+mn-ea"/>
          <a:cs typeface="+mn-cs"/>
        </a:defRPr>
      </a:lvl1pPr>
      <a:lvl2pPr marL="600075" indent="-257175" algn="l" rtl="0" fontAlgn="base">
        <a:spcBef>
          <a:spcPct val="20000"/>
        </a:spcBef>
        <a:spcAft>
          <a:spcPct val="0"/>
        </a:spcAft>
        <a:buClr>
          <a:srgbClr val="3E69A1"/>
        </a:buClr>
        <a:buFont typeface="Arial"/>
        <a:buChar char="•"/>
        <a:tabLst/>
        <a:defRPr sz="2100">
          <a:solidFill>
            <a:schemeClr val="tx1"/>
          </a:solidFill>
          <a:latin typeface="+mn-lt"/>
          <a:ea typeface="+mn-ea"/>
        </a:defRPr>
      </a:lvl2pPr>
      <a:lvl3pPr marL="857250" indent="-171450" algn="l" rtl="0" fontAlgn="base">
        <a:spcBef>
          <a:spcPct val="20000"/>
        </a:spcBef>
        <a:spcAft>
          <a:spcPct val="0"/>
        </a:spcAft>
        <a:buClr>
          <a:srgbClr val="3E69A1"/>
        </a:buClr>
        <a:buChar char="•"/>
        <a:defRPr sz="1800">
          <a:solidFill>
            <a:schemeClr val="tx1"/>
          </a:solidFill>
          <a:latin typeface="+mn-lt"/>
          <a:ea typeface="+mn-ea"/>
        </a:defRPr>
      </a:lvl3pPr>
      <a:lvl4pPr marL="1200150" indent="-171450" algn="l" rtl="0" fontAlgn="base">
        <a:spcBef>
          <a:spcPct val="20000"/>
        </a:spcBef>
        <a:spcAft>
          <a:spcPct val="0"/>
        </a:spcAft>
        <a:buClr>
          <a:srgbClr val="3E69A1"/>
        </a:buClr>
        <a:buChar char="–"/>
        <a:defRPr sz="1500">
          <a:solidFill>
            <a:schemeClr val="tx1"/>
          </a:solidFill>
          <a:latin typeface="+mn-lt"/>
          <a:ea typeface="+mn-ea"/>
        </a:defRPr>
      </a:lvl4pPr>
      <a:lvl5pPr marL="1543050" indent="-171450" algn="l" rtl="0" fontAlgn="base">
        <a:spcBef>
          <a:spcPct val="20000"/>
        </a:spcBef>
        <a:spcAft>
          <a:spcPct val="0"/>
        </a:spcAft>
        <a:buClr>
          <a:srgbClr val="3E69A1"/>
        </a:buClr>
        <a:buChar char="»"/>
        <a:defRPr sz="1500">
          <a:solidFill>
            <a:schemeClr val="tx1"/>
          </a:solidFill>
          <a:latin typeface="+mn-lt"/>
          <a:ea typeface="+mn-ea"/>
        </a:defRPr>
      </a:lvl5pPr>
      <a:lvl6pPr marL="1885950" indent="-171450" algn="l" rtl="0" fontAlgn="base">
        <a:spcBef>
          <a:spcPct val="20000"/>
        </a:spcBef>
        <a:spcAft>
          <a:spcPct val="0"/>
        </a:spcAft>
        <a:buChar char="»"/>
        <a:defRPr sz="1500">
          <a:solidFill>
            <a:schemeClr val="tx1"/>
          </a:solidFill>
          <a:latin typeface="+mn-lt"/>
          <a:ea typeface="+mn-ea"/>
        </a:defRPr>
      </a:lvl6pPr>
      <a:lvl7pPr marL="2228850" indent="-171450" algn="l" rtl="0" fontAlgn="base">
        <a:spcBef>
          <a:spcPct val="20000"/>
        </a:spcBef>
        <a:spcAft>
          <a:spcPct val="0"/>
        </a:spcAft>
        <a:buChar char="»"/>
        <a:defRPr sz="1500">
          <a:solidFill>
            <a:schemeClr val="tx1"/>
          </a:solidFill>
          <a:latin typeface="+mn-lt"/>
          <a:ea typeface="+mn-ea"/>
        </a:defRPr>
      </a:lvl7pPr>
      <a:lvl8pPr marL="2571750" indent="-171450" algn="l" rtl="0" fontAlgn="base">
        <a:spcBef>
          <a:spcPct val="20000"/>
        </a:spcBef>
        <a:spcAft>
          <a:spcPct val="0"/>
        </a:spcAft>
        <a:buChar char="»"/>
        <a:defRPr sz="1500">
          <a:solidFill>
            <a:schemeClr val="tx1"/>
          </a:solidFill>
          <a:latin typeface="+mn-lt"/>
          <a:ea typeface="+mn-ea"/>
        </a:defRPr>
      </a:lvl8pPr>
      <a:lvl9pPr marL="2914650" indent="-171450" algn="l" rtl="0" fontAlgn="base">
        <a:spcBef>
          <a:spcPct val="20000"/>
        </a:spcBef>
        <a:spcAft>
          <a:spcPct val="0"/>
        </a:spcAft>
        <a:buChar char="»"/>
        <a:defRPr sz="1500">
          <a:solidFill>
            <a:schemeClr val="tx1"/>
          </a:solidFill>
          <a:latin typeface="+mn-lt"/>
          <a:ea typeface="+mn-ea"/>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03F6A6B-E6A3-794B-8E4B-CB589EA0D7F0}"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7" name="Date Placeholder 3"/>
          <p:cNvSpPr txBox="1">
            <a:spLocks/>
          </p:cNvSpPr>
          <p:nvPr userDrawn="1"/>
        </p:nvSpPr>
        <p:spPr>
          <a:xfrm>
            <a:off x="169863" y="6492875"/>
            <a:ext cx="3355975" cy="365125"/>
          </a:xfrm>
          <a:prstGeom prst="rect">
            <a:avLst/>
          </a:prstGeom>
        </p:spPr>
        <p:txBody>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 2016 Pearson Education, Inc.</a:t>
            </a:r>
          </a:p>
        </p:txBody>
      </p:sp>
    </p:spTree>
    <p:extLst>
      <p:ext uri="{BB962C8B-B14F-4D97-AF65-F5344CB8AC3E}">
        <p14:creationId xmlns:p14="http://schemas.microsoft.com/office/powerpoint/2010/main" val="1277223236"/>
      </p:ext>
    </p:extLst>
  </p:cSld>
  <p:clrMap bg1="lt1" tx1="dk1" bg2="lt2" tx2="dk2" accent1="accent1" accent2="accent2" accent3="accent3" accent4="accent4" accent5="accent5" accent6="accent6" hlink="hlink" folHlink="folHlink"/>
  <p:sldLayoutIdLst>
    <p:sldLayoutId id="2147484099" r:id="rId1"/>
    <p:sldLayoutId id="2147484100" r:id="rId2"/>
    <p:sldLayoutId id="2147484101" r:id="rId3"/>
    <p:sldLayoutId id="2147484102" r:id="rId4"/>
    <p:sldLayoutId id="2147484103" r:id="rId5"/>
    <p:sldLayoutId id="2147484104" r:id="rId6"/>
    <p:sldLayoutId id="2147484105" r:id="rId7"/>
    <p:sldLayoutId id="2147484106" r:id="rId8"/>
    <p:sldLayoutId id="2147484107" r:id="rId9"/>
    <p:sldLayoutId id="2147484108" r:id="rId10"/>
    <p:sldLayoutId id="214748410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ea typeface="ＭＳ Ｐゴシック" charset="0"/>
        </a:defRPr>
      </a:lvl2pPr>
      <a:lvl3pPr algn="ctr" rtl="0" eaLnBrk="0" fontAlgn="base" hangingPunct="0">
        <a:spcBef>
          <a:spcPct val="0"/>
        </a:spcBef>
        <a:spcAft>
          <a:spcPct val="0"/>
        </a:spcAft>
        <a:defRPr sz="4400">
          <a:solidFill>
            <a:schemeClr val="tx2"/>
          </a:solidFill>
          <a:latin typeface="Times" charset="0"/>
          <a:ea typeface="ＭＳ Ｐゴシック" charset="0"/>
        </a:defRPr>
      </a:lvl3pPr>
      <a:lvl4pPr algn="ctr" rtl="0" eaLnBrk="0" fontAlgn="base" hangingPunct="0">
        <a:spcBef>
          <a:spcPct val="0"/>
        </a:spcBef>
        <a:spcAft>
          <a:spcPct val="0"/>
        </a:spcAft>
        <a:defRPr sz="4400">
          <a:solidFill>
            <a:schemeClr val="tx2"/>
          </a:solidFill>
          <a:latin typeface="Times" charset="0"/>
          <a:ea typeface="ＭＳ Ｐゴシック" charset="0"/>
        </a:defRPr>
      </a:lvl4pPr>
      <a:lvl5pPr algn="ctr" rtl="0" eaLnBrk="0" fontAlgn="base" hangingPunct="0">
        <a:spcBef>
          <a:spcPct val="0"/>
        </a:spcBef>
        <a:spcAft>
          <a:spcPct val="0"/>
        </a:spcAft>
        <a:defRPr sz="4400">
          <a:solidFill>
            <a:schemeClr val="tx2"/>
          </a:solidFill>
          <a:latin typeface="Times" charset="0"/>
          <a:ea typeface="ＭＳ Ｐゴシック" charset="0"/>
        </a:defRPr>
      </a:lvl5pPr>
      <a:lvl6pPr marL="457200" algn="ctr" rtl="0" eaLnBrk="0" fontAlgn="base" hangingPunct="0">
        <a:spcBef>
          <a:spcPct val="0"/>
        </a:spcBef>
        <a:spcAft>
          <a:spcPct val="0"/>
        </a:spcAft>
        <a:defRPr sz="4400">
          <a:solidFill>
            <a:schemeClr val="tx2"/>
          </a:solidFill>
          <a:latin typeface="Times" charset="0"/>
          <a:ea typeface="ＭＳ Ｐゴシック" charset="0"/>
        </a:defRPr>
      </a:lvl6pPr>
      <a:lvl7pPr marL="914400" algn="ctr" rtl="0" eaLnBrk="0" fontAlgn="base" hangingPunct="0">
        <a:spcBef>
          <a:spcPct val="0"/>
        </a:spcBef>
        <a:spcAft>
          <a:spcPct val="0"/>
        </a:spcAft>
        <a:defRPr sz="4400">
          <a:solidFill>
            <a:schemeClr val="tx2"/>
          </a:solidFill>
          <a:latin typeface="Times" charset="0"/>
          <a:ea typeface="ＭＳ Ｐゴシック" charset="0"/>
        </a:defRPr>
      </a:lvl7pPr>
      <a:lvl8pPr marL="1371600" algn="ctr" rtl="0" eaLnBrk="0" fontAlgn="base" hangingPunct="0">
        <a:spcBef>
          <a:spcPct val="0"/>
        </a:spcBef>
        <a:spcAft>
          <a:spcPct val="0"/>
        </a:spcAft>
        <a:defRPr sz="4400">
          <a:solidFill>
            <a:schemeClr val="tx2"/>
          </a:solidFill>
          <a:latin typeface="Times" charset="0"/>
          <a:ea typeface="ＭＳ Ｐゴシック" charset="0"/>
        </a:defRPr>
      </a:lvl8pPr>
      <a:lvl9pPr marL="1828800" algn="ctr" rtl="0" eaLnBrk="0" fontAlgn="base" hangingPunct="0">
        <a:spcBef>
          <a:spcPct val="0"/>
        </a:spcBef>
        <a:spcAft>
          <a:spcPct val="0"/>
        </a:spcAft>
        <a:defRPr sz="4400">
          <a:solidFill>
            <a:schemeClr val="tx2"/>
          </a:solidFill>
          <a:latin typeface="Times"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03F6A6B-E6A3-794B-8E4B-CB589EA0D7F0}"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7" name="Date Placeholder 3"/>
          <p:cNvSpPr txBox="1">
            <a:spLocks/>
          </p:cNvSpPr>
          <p:nvPr userDrawn="1"/>
        </p:nvSpPr>
        <p:spPr>
          <a:xfrm>
            <a:off x="169863" y="6492875"/>
            <a:ext cx="3355975" cy="365125"/>
          </a:xfrm>
          <a:prstGeom prst="rect">
            <a:avLst/>
          </a:prstGeom>
        </p:spPr>
        <p:txBody>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 2016 Pearson Education, Inc.</a:t>
            </a:r>
          </a:p>
        </p:txBody>
      </p:sp>
    </p:spTree>
    <p:extLst>
      <p:ext uri="{BB962C8B-B14F-4D97-AF65-F5344CB8AC3E}">
        <p14:creationId xmlns:p14="http://schemas.microsoft.com/office/powerpoint/2010/main" val="3022458045"/>
      </p:ext>
    </p:extLst>
  </p:cSld>
  <p:clrMap bg1="lt1" tx1="dk1" bg2="lt2" tx2="dk2" accent1="accent1" accent2="accent2" accent3="accent3" accent4="accent4" accent5="accent5" accent6="accent6" hlink="hlink" folHlink="folHlink"/>
  <p:sldLayoutIdLst>
    <p:sldLayoutId id="2147484111" r:id="rId1"/>
    <p:sldLayoutId id="2147484112" r:id="rId2"/>
    <p:sldLayoutId id="2147484113" r:id="rId3"/>
    <p:sldLayoutId id="2147484114" r:id="rId4"/>
    <p:sldLayoutId id="2147484115" r:id="rId5"/>
    <p:sldLayoutId id="2147484116" r:id="rId6"/>
    <p:sldLayoutId id="2147484117" r:id="rId7"/>
    <p:sldLayoutId id="2147484118" r:id="rId8"/>
    <p:sldLayoutId id="2147484119" r:id="rId9"/>
    <p:sldLayoutId id="2147484120" r:id="rId10"/>
    <p:sldLayoutId id="214748412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ea typeface="ＭＳ Ｐゴシック" charset="0"/>
        </a:defRPr>
      </a:lvl2pPr>
      <a:lvl3pPr algn="ctr" rtl="0" eaLnBrk="0" fontAlgn="base" hangingPunct="0">
        <a:spcBef>
          <a:spcPct val="0"/>
        </a:spcBef>
        <a:spcAft>
          <a:spcPct val="0"/>
        </a:spcAft>
        <a:defRPr sz="4400">
          <a:solidFill>
            <a:schemeClr val="tx2"/>
          </a:solidFill>
          <a:latin typeface="Times" charset="0"/>
          <a:ea typeface="ＭＳ Ｐゴシック" charset="0"/>
        </a:defRPr>
      </a:lvl3pPr>
      <a:lvl4pPr algn="ctr" rtl="0" eaLnBrk="0" fontAlgn="base" hangingPunct="0">
        <a:spcBef>
          <a:spcPct val="0"/>
        </a:spcBef>
        <a:spcAft>
          <a:spcPct val="0"/>
        </a:spcAft>
        <a:defRPr sz="4400">
          <a:solidFill>
            <a:schemeClr val="tx2"/>
          </a:solidFill>
          <a:latin typeface="Times" charset="0"/>
          <a:ea typeface="ＭＳ Ｐゴシック" charset="0"/>
        </a:defRPr>
      </a:lvl4pPr>
      <a:lvl5pPr algn="ctr" rtl="0" eaLnBrk="0" fontAlgn="base" hangingPunct="0">
        <a:spcBef>
          <a:spcPct val="0"/>
        </a:spcBef>
        <a:spcAft>
          <a:spcPct val="0"/>
        </a:spcAft>
        <a:defRPr sz="4400">
          <a:solidFill>
            <a:schemeClr val="tx2"/>
          </a:solidFill>
          <a:latin typeface="Times" charset="0"/>
          <a:ea typeface="ＭＳ Ｐゴシック" charset="0"/>
        </a:defRPr>
      </a:lvl5pPr>
      <a:lvl6pPr marL="457200" algn="ctr" rtl="0" eaLnBrk="0" fontAlgn="base" hangingPunct="0">
        <a:spcBef>
          <a:spcPct val="0"/>
        </a:spcBef>
        <a:spcAft>
          <a:spcPct val="0"/>
        </a:spcAft>
        <a:defRPr sz="4400">
          <a:solidFill>
            <a:schemeClr val="tx2"/>
          </a:solidFill>
          <a:latin typeface="Times" charset="0"/>
          <a:ea typeface="ＭＳ Ｐゴシック" charset="0"/>
        </a:defRPr>
      </a:lvl6pPr>
      <a:lvl7pPr marL="914400" algn="ctr" rtl="0" eaLnBrk="0" fontAlgn="base" hangingPunct="0">
        <a:spcBef>
          <a:spcPct val="0"/>
        </a:spcBef>
        <a:spcAft>
          <a:spcPct val="0"/>
        </a:spcAft>
        <a:defRPr sz="4400">
          <a:solidFill>
            <a:schemeClr val="tx2"/>
          </a:solidFill>
          <a:latin typeface="Times" charset="0"/>
          <a:ea typeface="ＭＳ Ｐゴシック" charset="0"/>
        </a:defRPr>
      </a:lvl7pPr>
      <a:lvl8pPr marL="1371600" algn="ctr" rtl="0" eaLnBrk="0" fontAlgn="base" hangingPunct="0">
        <a:spcBef>
          <a:spcPct val="0"/>
        </a:spcBef>
        <a:spcAft>
          <a:spcPct val="0"/>
        </a:spcAft>
        <a:defRPr sz="4400">
          <a:solidFill>
            <a:schemeClr val="tx2"/>
          </a:solidFill>
          <a:latin typeface="Times" charset="0"/>
          <a:ea typeface="ＭＳ Ｐゴシック" charset="0"/>
        </a:defRPr>
      </a:lvl8pPr>
      <a:lvl9pPr marL="1828800" algn="ctr" rtl="0" eaLnBrk="0" fontAlgn="base" hangingPunct="0">
        <a:spcBef>
          <a:spcPct val="0"/>
        </a:spcBef>
        <a:spcAft>
          <a:spcPct val="0"/>
        </a:spcAft>
        <a:defRPr sz="4400">
          <a:solidFill>
            <a:schemeClr val="tx2"/>
          </a:solidFill>
          <a:latin typeface="Times"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03F6A6B-E6A3-794B-8E4B-CB589EA0D7F0}"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7" name="Date Placeholder 3"/>
          <p:cNvSpPr txBox="1">
            <a:spLocks/>
          </p:cNvSpPr>
          <p:nvPr userDrawn="1"/>
        </p:nvSpPr>
        <p:spPr>
          <a:xfrm>
            <a:off x="169863" y="6492875"/>
            <a:ext cx="3355975" cy="365125"/>
          </a:xfrm>
          <a:prstGeom prst="rect">
            <a:avLst/>
          </a:prstGeom>
        </p:spPr>
        <p:txBody>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 2016 Pearson Education, Inc.</a:t>
            </a:r>
          </a:p>
        </p:txBody>
      </p:sp>
    </p:spTree>
    <p:extLst>
      <p:ext uri="{BB962C8B-B14F-4D97-AF65-F5344CB8AC3E}">
        <p14:creationId xmlns:p14="http://schemas.microsoft.com/office/powerpoint/2010/main" val="37655546"/>
      </p:ext>
    </p:extLst>
  </p:cSld>
  <p:clrMap bg1="lt1" tx1="dk1" bg2="lt2" tx2="dk2" accent1="accent1" accent2="accent2" accent3="accent3" accent4="accent4" accent5="accent5" accent6="accent6" hlink="hlink" folHlink="folHlink"/>
  <p:sldLayoutIdLst>
    <p:sldLayoutId id="2147484123" r:id="rId1"/>
    <p:sldLayoutId id="2147484124" r:id="rId2"/>
    <p:sldLayoutId id="2147484125" r:id="rId3"/>
    <p:sldLayoutId id="2147484126" r:id="rId4"/>
    <p:sldLayoutId id="2147484127" r:id="rId5"/>
    <p:sldLayoutId id="2147484128" r:id="rId6"/>
    <p:sldLayoutId id="2147484129" r:id="rId7"/>
    <p:sldLayoutId id="2147484130" r:id="rId8"/>
    <p:sldLayoutId id="2147484131" r:id="rId9"/>
    <p:sldLayoutId id="2147484132" r:id="rId10"/>
    <p:sldLayoutId id="214748413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ea typeface="ＭＳ Ｐゴシック" charset="0"/>
        </a:defRPr>
      </a:lvl2pPr>
      <a:lvl3pPr algn="ctr" rtl="0" eaLnBrk="0" fontAlgn="base" hangingPunct="0">
        <a:spcBef>
          <a:spcPct val="0"/>
        </a:spcBef>
        <a:spcAft>
          <a:spcPct val="0"/>
        </a:spcAft>
        <a:defRPr sz="4400">
          <a:solidFill>
            <a:schemeClr val="tx2"/>
          </a:solidFill>
          <a:latin typeface="Times" charset="0"/>
          <a:ea typeface="ＭＳ Ｐゴシック" charset="0"/>
        </a:defRPr>
      </a:lvl3pPr>
      <a:lvl4pPr algn="ctr" rtl="0" eaLnBrk="0" fontAlgn="base" hangingPunct="0">
        <a:spcBef>
          <a:spcPct val="0"/>
        </a:spcBef>
        <a:spcAft>
          <a:spcPct val="0"/>
        </a:spcAft>
        <a:defRPr sz="4400">
          <a:solidFill>
            <a:schemeClr val="tx2"/>
          </a:solidFill>
          <a:latin typeface="Times" charset="0"/>
          <a:ea typeface="ＭＳ Ｐゴシック" charset="0"/>
        </a:defRPr>
      </a:lvl4pPr>
      <a:lvl5pPr algn="ctr" rtl="0" eaLnBrk="0" fontAlgn="base" hangingPunct="0">
        <a:spcBef>
          <a:spcPct val="0"/>
        </a:spcBef>
        <a:spcAft>
          <a:spcPct val="0"/>
        </a:spcAft>
        <a:defRPr sz="4400">
          <a:solidFill>
            <a:schemeClr val="tx2"/>
          </a:solidFill>
          <a:latin typeface="Times" charset="0"/>
          <a:ea typeface="ＭＳ Ｐゴシック" charset="0"/>
        </a:defRPr>
      </a:lvl5pPr>
      <a:lvl6pPr marL="457200" algn="ctr" rtl="0" eaLnBrk="0" fontAlgn="base" hangingPunct="0">
        <a:spcBef>
          <a:spcPct val="0"/>
        </a:spcBef>
        <a:spcAft>
          <a:spcPct val="0"/>
        </a:spcAft>
        <a:defRPr sz="4400">
          <a:solidFill>
            <a:schemeClr val="tx2"/>
          </a:solidFill>
          <a:latin typeface="Times" charset="0"/>
          <a:ea typeface="ＭＳ Ｐゴシック" charset="0"/>
        </a:defRPr>
      </a:lvl6pPr>
      <a:lvl7pPr marL="914400" algn="ctr" rtl="0" eaLnBrk="0" fontAlgn="base" hangingPunct="0">
        <a:spcBef>
          <a:spcPct val="0"/>
        </a:spcBef>
        <a:spcAft>
          <a:spcPct val="0"/>
        </a:spcAft>
        <a:defRPr sz="4400">
          <a:solidFill>
            <a:schemeClr val="tx2"/>
          </a:solidFill>
          <a:latin typeface="Times" charset="0"/>
          <a:ea typeface="ＭＳ Ｐゴシック" charset="0"/>
        </a:defRPr>
      </a:lvl7pPr>
      <a:lvl8pPr marL="1371600" algn="ctr" rtl="0" eaLnBrk="0" fontAlgn="base" hangingPunct="0">
        <a:spcBef>
          <a:spcPct val="0"/>
        </a:spcBef>
        <a:spcAft>
          <a:spcPct val="0"/>
        </a:spcAft>
        <a:defRPr sz="4400">
          <a:solidFill>
            <a:schemeClr val="tx2"/>
          </a:solidFill>
          <a:latin typeface="Times" charset="0"/>
          <a:ea typeface="ＭＳ Ｐゴシック" charset="0"/>
        </a:defRPr>
      </a:lvl8pPr>
      <a:lvl9pPr marL="1828800" algn="ctr" rtl="0" eaLnBrk="0" fontAlgn="base" hangingPunct="0">
        <a:spcBef>
          <a:spcPct val="0"/>
        </a:spcBef>
        <a:spcAft>
          <a:spcPct val="0"/>
        </a:spcAft>
        <a:defRPr sz="4400">
          <a:solidFill>
            <a:schemeClr val="tx2"/>
          </a:solidFill>
          <a:latin typeface="Times"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jpeg"/><Relationship Id="rId1" Type="http://schemas.openxmlformats.org/officeDocument/2006/relationships/slideLayout" Target="../slideLayouts/slideLayout4.xml"/><Relationship Id="rId5" Type="http://schemas.openxmlformats.org/officeDocument/2006/relationships/image" Target="../media/image19.e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9.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22.emf"/></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xml"/><Relationship Id="rId1" Type="http://schemas.openxmlformats.org/officeDocument/2006/relationships/slideLayout" Target="../slideLayouts/slideLayout46.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129.xml"/><Relationship Id="rId5" Type="http://schemas.openxmlformats.org/officeDocument/2006/relationships/image" Target="../media/image29.png"/><Relationship Id="rId4" Type="http://schemas.openxmlformats.org/officeDocument/2006/relationships/image" Target="../media/image260.pn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0.png"/><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129.xml"/><Relationship Id="rId5" Type="http://schemas.openxmlformats.org/officeDocument/2006/relationships/image" Target="../media/image33.pn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5.xml"/><Relationship Id="rId1" Type="http://schemas.openxmlformats.org/officeDocument/2006/relationships/slideLayout" Target="../slideLayouts/slideLayout15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6.png"/><Relationship Id="rId1" Type="http://schemas.openxmlformats.org/officeDocument/2006/relationships/slideLayout" Target="../slideLayouts/slideLayout129.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320.png"/><Relationship Id="rId4" Type="http://schemas.openxmlformats.org/officeDocument/2006/relationships/image" Target="../media/image310.png"/></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8.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9.xml"/><Relationship Id="rId1" Type="http://schemas.openxmlformats.org/officeDocument/2006/relationships/slideLayout" Target="../slideLayouts/slideLayout79.xml"/><Relationship Id="rId6" Type="http://schemas.openxmlformats.org/officeDocument/2006/relationships/image" Target="../media/image48.png"/><Relationship Id="rId5" Type="http://schemas.openxmlformats.org/officeDocument/2006/relationships/image" Target="../media/image42.jpeg"/><Relationship Id="rId4" Type="http://schemas.openxmlformats.org/officeDocument/2006/relationships/image" Target="../media/image41.jpeg"/></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90.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52.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112.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129.xml"/><Relationship Id="rId5" Type="http://schemas.openxmlformats.org/officeDocument/2006/relationships/image" Target="../media/image47.png"/><Relationship Id="rId4" Type="http://schemas.openxmlformats.org/officeDocument/2006/relationships/image" Target="../media/image46.jpeg"/></Relationships>
</file>

<file path=ppt/slides/_rels/slide32.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3.xml"/><Relationship Id="rId1" Type="http://schemas.openxmlformats.org/officeDocument/2006/relationships/slideLayout" Target="../slideLayouts/slideLayout101.xm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emf"/><Relationship Id="rId1" Type="http://schemas.openxmlformats.org/officeDocument/2006/relationships/slideLayout" Target="../slideLayouts/slideLayout101.xml"/><Relationship Id="rId4" Type="http://schemas.openxmlformats.org/officeDocument/2006/relationships/comments" Target="../comments/comment1.xml"/></Relationships>
</file>

<file path=ppt/slides/_rels/slide3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80.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30.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50.png"/><Relationship Id="rId2" Type="http://schemas.openxmlformats.org/officeDocument/2006/relationships/image" Target="../media/image53.emf"/><Relationship Id="rId1" Type="http://schemas.openxmlformats.org/officeDocument/2006/relationships/slideLayout" Target="../slideLayouts/slideLayout7.xml"/><Relationship Id="rId4" Type="http://schemas.openxmlformats.org/officeDocument/2006/relationships/image" Target="../media/image370.png"/></Relationships>
</file>

<file path=ppt/slides/_rels/slide3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29.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4.xml"/><Relationship Id="rId1" Type="http://schemas.openxmlformats.org/officeDocument/2006/relationships/slideLayout" Target="../slideLayouts/slideLayout28.xml"/><Relationship Id="rId4" Type="http://schemas.openxmlformats.org/officeDocument/2006/relationships/image" Target="../media/image67.jpeg"/></Relationships>
</file>

<file path=ppt/slides/_rels/slide4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5.xml"/><Relationship Id="rId1" Type="http://schemas.openxmlformats.org/officeDocument/2006/relationships/slideLayout" Target="../slideLayouts/slideLayout129.xml"/><Relationship Id="rId6" Type="http://schemas.openxmlformats.org/officeDocument/2006/relationships/image" Target="../media/image71.png"/><Relationship Id="rId5" Type="http://schemas.openxmlformats.org/officeDocument/2006/relationships/image" Target="../media/image69.jpeg"/><Relationship Id="rId4" Type="http://schemas.openxmlformats.org/officeDocument/2006/relationships/image" Target="../media/image68.jpeg"/></Relationships>
</file>

<file path=ppt/slides/_rels/slide4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129.xml"/><Relationship Id="rId4" Type="http://schemas.openxmlformats.org/officeDocument/2006/relationships/image" Target="../media/image70.jpeg"/></Relationships>
</file>

<file path=ppt/slides/_rels/slide47.xml.rels><?xml version="1.0" encoding="UTF-8" standalone="yes"?>
<Relationships xmlns="http://schemas.openxmlformats.org/package/2006/relationships"><Relationship Id="rId2" Type="http://schemas.openxmlformats.org/officeDocument/2006/relationships/image" Target="../media/image40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3.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image" Target="../media/image3.jpeg"/><Relationship Id="rId1" Type="http://schemas.openxmlformats.org/officeDocument/2006/relationships/slideLayout" Target="../slideLayouts/slideLayout4.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media/image71.emf"/></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40.xml"/></Relationships>
</file>

<file path=ppt/slides/_rels/slide5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40.xml"/></Relationships>
</file>

<file path=ppt/slides/_rels/slide5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40.xml"/></Relationships>
</file>

<file path=ppt/slides/_rels/slide53.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40.xml"/></Relationships>
</file>

<file path=ppt/slides/_rels/slide5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40.xml"/></Relationships>
</file>

<file path=ppt/slides/_rels/slide55.x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package" Target="../embeddings/Microsoft_PowerPoint_Presentation.pptx"/><Relationship Id="rId1" Type="http://schemas.openxmlformats.org/officeDocument/2006/relationships/slideLayout" Target="../slideLayouts/slideLayout129.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Layout" Target="../slideLayouts/slideLayout4.xml"/><Relationship Id="rId5" Type="http://schemas.openxmlformats.org/officeDocument/2006/relationships/image" Target="../media/image17.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Rotational Motion</a:t>
            </a:r>
          </a:p>
        </p:txBody>
      </p:sp>
      <p:sp>
        <p:nvSpPr>
          <p:cNvPr id="19459" name="Rectangle 2"/>
          <p:cNvSpPr>
            <a:spLocks noGrp="1" noChangeArrowheads="1"/>
          </p:cNvSpPr>
          <p:nvPr>
            <p:ph type="title"/>
          </p:nvPr>
        </p:nvSpPr>
        <p:spPr>
          <a:xfrm>
            <a:off x="374651" y="0"/>
            <a:ext cx="7769226" cy="1028701"/>
          </a:xfrm>
        </p:spPr>
        <p:txBody>
          <a:bodyPr/>
          <a:lstStyle/>
          <a:p>
            <a:pPr eaLnBrk="1" hangingPunct="1"/>
            <a:r>
              <a:rPr lang="en-US" b="1" dirty="0">
                <a:solidFill>
                  <a:srgbClr val="FF0000"/>
                </a:solidFill>
              </a:rPr>
              <a:t>Chapter 9   Rotational Motion</a:t>
            </a:r>
            <a:endParaRPr lang="en-US" altLang="en-US" b="1" dirty="0">
              <a:solidFill>
                <a:srgbClr val="FF0000"/>
              </a:solidFill>
            </a:endParaRPr>
          </a:p>
        </p:txBody>
      </p:sp>
      <p:sp>
        <p:nvSpPr>
          <p:cNvPr id="19460" name="Rectangle 4" descr="Green marble"/>
          <p:cNvSpPr>
            <a:spLocks noChangeArrowheads="1"/>
          </p:cNvSpPr>
          <p:nvPr/>
        </p:nvSpPr>
        <p:spPr bwMode="auto">
          <a:xfrm>
            <a:off x="684213" y="1600200"/>
            <a:ext cx="7769225" cy="8255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19461" name="Text Box 49"/>
          <p:cNvSpPr txBox="1">
            <a:spLocks noChangeArrowheads="1"/>
          </p:cNvSpPr>
          <p:nvPr/>
        </p:nvSpPr>
        <p:spPr bwMode="auto">
          <a:xfrm>
            <a:off x="542925" y="4530725"/>
            <a:ext cx="5919788"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a:t>Rigid body instead of a particle</a:t>
            </a:r>
          </a:p>
          <a:p>
            <a:pPr eaLnBrk="1" hangingPunct="1">
              <a:spcBef>
                <a:spcPct val="0"/>
              </a:spcBef>
              <a:buFontTx/>
              <a:buNone/>
            </a:pPr>
            <a:r>
              <a:rPr lang="en-US" altLang="en-US" sz="2800"/>
              <a:t>Rotational motion about a fixed axis</a:t>
            </a:r>
          </a:p>
          <a:p>
            <a:pPr eaLnBrk="1" hangingPunct="1">
              <a:spcBef>
                <a:spcPct val="0"/>
              </a:spcBef>
              <a:buFontTx/>
              <a:buNone/>
            </a:pPr>
            <a:r>
              <a:rPr lang="en-US" altLang="en-US" sz="2800"/>
              <a:t>Rolling motion (without slipping)</a:t>
            </a:r>
          </a:p>
        </p:txBody>
      </p:sp>
      <p:pic>
        <p:nvPicPr>
          <p:cNvPr id="19462" name="Picture 57" descr="FG10_029"/>
          <p:cNvPicPr>
            <a:picLocks noChangeAspect="1" noChangeArrowheads="1"/>
          </p:cNvPicPr>
          <p:nvPr/>
        </p:nvPicPr>
        <p:blipFill>
          <a:blip r:embed="rId3">
            <a:extLst>
              <a:ext uri="{28A0092B-C50C-407E-A947-70E740481C1C}">
                <a14:useLocalDpi xmlns:a14="http://schemas.microsoft.com/office/drawing/2010/main" val="0"/>
              </a:ext>
            </a:extLst>
          </a:blip>
          <a:srcRect l="9000" t="14400" r="9000"/>
          <a:stretch>
            <a:fillRect/>
          </a:stretch>
        </p:blipFill>
        <p:spPr bwMode="auto">
          <a:xfrm>
            <a:off x="6130925" y="1846263"/>
            <a:ext cx="249555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58" descr="FG10_043"/>
          <p:cNvPicPr>
            <a:picLocks noChangeAspect="1" noChangeArrowheads="1"/>
          </p:cNvPicPr>
          <p:nvPr/>
        </p:nvPicPr>
        <p:blipFill>
          <a:blip r:embed="rId4">
            <a:extLst>
              <a:ext uri="{28A0092B-C50C-407E-A947-70E740481C1C}">
                <a14:useLocalDpi xmlns:a14="http://schemas.microsoft.com/office/drawing/2010/main" val="0"/>
              </a:ext>
            </a:extLst>
          </a:blip>
          <a:srcRect l="27000" r="27000"/>
          <a:stretch>
            <a:fillRect/>
          </a:stretch>
        </p:blipFill>
        <p:spPr bwMode="auto">
          <a:xfrm>
            <a:off x="6861175" y="3910013"/>
            <a:ext cx="1398588" cy="228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55" descr="FG10_018"/>
          <p:cNvPicPr>
            <a:picLocks noChangeAspect="1" noChangeArrowheads="1"/>
          </p:cNvPicPr>
          <p:nvPr/>
        </p:nvPicPr>
        <p:blipFill>
          <a:blip r:embed="rId5">
            <a:extLst>
              <a:ext uri="{28A0092B-C50C-407E-A947-70E740481C1C}">
                <a14:useLocalDpi xmlns:a14="http://schemas.microsoft.com/office/drawing/2010/main" val="0"/>
              </a:ext>
            </a:extLst>
          </a:blip>
          <a:srcRect l="4500" r="4500"/>
          <a:stretch>
            <a:fillRect/>
          </a:stretch>
        </p:blipFill>
        <p:spPr bwMode="auto">
          <a:xfrm>
            <a:off x="565150" y="1849438"/>
            <a:ext cx="2770188"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56" descr="FG10_05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6750" y="1843088"/>
            <a:ext cx="3043238"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Rotational Motion</a:t>
            </a:r>
          </a:p>
        </p:txBody>
      </p:sp>
      <p:sp>
        <p:nvSpPr>
          <p:cNvPr id="24579" name="Rectangle 2"/>
          <p:cNvSpPr>
            <a:spLocks noGrp="1" noChangeArrowheads="1"/>
          </p:cNvSpPr>
          <p:nvPr>
            <p:ph type="title"/>
          </p:nvPr>
        </p:nvSpPr>
        <p:spPr>
          <a:xfrm>
            <a:off x="685800" y="227013"/>
            <a:ext cx="7772400" cy="914400"/>
          </a:xfrm>
          <a:noFill/>
        </p:spPr>
        <p:txBody>
          <a:bodyPr/>
          <a:lstStyle/>
          <a:p>
            <a:pPr eaLnBrk="1" hangingPunct="1"/>
            <a:r>
              <a:rPr lang="en-US" altLang="en-US" b="1">
                <a:solidFill>
                  <a:srgbClr val="FF0000"/>
                </a:solidFill>
              </a:rPr>
              <a:t>Angular Quantities: Vector</a:t>
            </a:r>
          </a:p>
        </p:txBody>
      </p:sp>
      <p:sp>
        <p:nvSpPr>
          <p:cNvPr id="24580" name="Rectangle 3" descr="Green marble"/>
          <p:cNvSpPr>
            <a:spLocks noChangeArrowheads="1"/>
          </p:cNvSpPr>
          <p:nvPr/>
        </p:nvSpPr>
        <p:spPr bwMode="auto">
          <a:xfrm>
            <a:off x="684213" y="1139825"/>
            <a:ext cx="7769225" cy="8255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24581" name="Text Box 4"/>
          <p:cNvSpPr txBox="1">
            <a:spLocks noChangeArrowheads="1"/>
          </p:cNvSpPr>
          <p:nvPr/>
        </p:nvSpPr>
        <p:spPr bwMode="auto">
          <a:xfrm>
            <a:off x="1468438" y="16224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sp>
        <p:nvSpPr>
          <p:cNvPr id="24582" name="Text Box 5"/>
          <p:cNvSpPr txBox="1">
            <a:spLocks noChangeArrowheads="1"/>
          </p:cNvSpPr>
          <p:nvPr/>
        </p:nvSpPr>
        <p:spPr bwMode="auto">
          <a:xfrm>
            <a:off x="646113" y="1274763"/>
            <a:ext cx="745966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t>Kinematical variables to describe the rotational motion:</a:t>
            </a:r>
          </a:p>
          <a:p>
            <a:pPr eaLnBrk="1" hangingPunct="1">
              <a:spcBef>
                <a:spcPct val="0"/>
              </a:spcBef>
              <a:buFontTx/>
              <a:buNone/>
            </a:pPr>
            <a:r>
              <a:rPr lang="en-US" altLang="en-US" sz="2400">
                <a:sym typeface="Wingdings" panose="05000000000000000000" pitchFamily="2" charset="2"/>
              </a:rPr>
              <a:t></a:t>
            </a:r>
            <a:r>
              <a:rPr lang="en-US" altLang="en-US" sz="2400"/>
              <a:t>Angular position, velocity and acceleration</a:t>
            </a:r>
          </a:p>
          <a:p>
            <a:pPr eaLnBrk="1" hangingPunct="1">
              <a:spcBef>
                <a:spcPct val="0"/>
              </a:spcBef>
              <a:buFontTx/>
              <a:buNone/>
            </a:pPr>
            <a:r>
              <a:rPr lang="en-US" altLang="en-US" sz="2400">
                <a:solidFill>
                  <a:srgbClr val="FF3300"/>
                </a:solidFill>
                <a:sym typeface="Wingdings" panose="05000000000000000000" pitchFamily="2" charset="2"/>
              </a:rPr>
              <a:t>Vector natures</a:t>
            </a:r>
          </a:p>
        </p:txBody>
      </p:sp>
      <p:pic>
        <p:nvPicPr>
          <p:cNvPr id="24583" name="Picture 7" descr="FG10_011"/>
          <p:cNvPicPr>
            <a:picLocks noChangeAspect="1" noChangeArrowheads="1"/>
          </p:cNvPicPr>
          <p:nvPr/>
        </p:nvPicPr>
        <p:blipFill>
          <a:blip r:embed="rId3">
            <a:extLst>
              <a:ext uri="{28A0092B-C50C-407E-A947-70E740481C1C}">
                <a14:useLocalDpi xmlns:a14="http://schemas.microsoft.com/office/drawing/2010/main" val="0"/>
              </a:ext>
            </a:extLst>
          </a:blip>
          <a:srcRect l="49500" b="42000"/>
          <a:stretch>
            <a:fillRect/>
          </a:stretch>
        </p:blipFill>
        <p:spPr bwMode="auto">
          <a:xfrm>
            <a:off x="4992688" y="2382838"/>
            <a:ext cx="38481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Line 8"/>
          <p:cNvSpPr>
            <a:spLocks noChangeShapeType="1"/>
          </p:cNvSpPr>
          <p:nvPr/>
        </p:nvSpPr>
        <p:spPr bwMode="auto">
          <a:xfrm>
            <a:off x="6807200" y="5073650"/>
            <a:ext cx="2044700"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5" name="Line 9"/>
          <p:cNvSpPr>
            <a:spLocks noChangeShapeType="1"/>
          </p:cNvSpPr>
          <p:nvPr/>
        </p:nvSpPr>
        <p:spPr bwMode="auto">
          <a:xfrm flipH="1">
            <a:off x="4992688" y="5073650"/>
            <a:ext cx="1814512" cy="62865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6" name="Line 10"/>
          <p:cNvSpPr>
            <a:spLocks noChangeShapeType="1"/>
          </p:cNvSpPr>
          <p:nvPr/>
        </p:nvSpPr>
        <p:spPr bwMode="auto">
          <a:xfrm flipV="1">
            <a:off x="6789738" y="2259013"/>
            <a:ext cx="0" cy="2833687"/>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7" name="Text Box 11"/>
          <p:cNvSpPr txBox="1">
            <a:spLocks noChangeArrowheads="1"/>
          </p:cNvSpPr>
          <p:nvPr/>
        </p:nvSpPr>
        <p:spPr bwMode="auto">
          <a:xfrm>
            <a:off x="4708525" y="547052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i="1">
                <a:solidFill>
                  <a:schemeClr val="accent2"/>
                </a:solidFill>
              </a:rPr>
              <a:t>x</a:t>
            </a:r>
          </a:p>
        </p:txBody>
      </p:sp>
      <p:sp>
        <p:nvSpPr>
          <p:cNvPr id="24588" name="Text Box 12"/>
          <p:cNvSpPr txBox="1">
            <a:spLocks noChangeArrowheads="1"/>
          </p:cNvSpPr>
          <p:nvPr/>
        </p:nvSpPr>
        <p:spPr bwMode="auto">
          <a:xfrm>
            <a:off x="8805863" y="4783138"/>
            <a:ext cx="319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i="1">
                <a:solidFill>
                  <a:schemeClr val="accent2"/>
                </a:solidFill>
              </a:rPr>
              <a:t>y</a:t>
            </a:r>
          </a:p>
        </p:txBody>
      </p:sp>
      <p:sp>
        <p:nvSpPr>
          <p:cNvPr id="24589" name="Text Box 13"/>
          <p:cNvSpPr txBox="1">
            <a:spLocks noChangeArrowheads="1"/>
          </p:cNvSpPr>
          <p:nvPr/>
        </p:nvSpPr>
        <p:spPr bwMode="auto">
          <a:xfrm>
            <a:off x="6645275" y="1868488"/>
            <a:ext cx="303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i="1">
                <a:solidFill>
                  <a:schemeClr val="accent2"/>
                </a:solidFill>
              </a:rPr>
              <a:t>z</a:t>
            </a:r>
          </a:p>
        </p:txBody>
      </p:sp>
      <p:sp>
        <p:nvSpPr>
          <p:cNvPr id="24590" name="Line 14"/>
          <p:cNvSpPr>
            <a:spLocks noChangeShapeType="1"/>
          </p:cNvSpPr>
          <p:nvPr/>
        </p:nvSpPr>
        <p:spPr bwMode="auto">
          <a:xfrm flipV="1">
            <a:off x="6789738" y="2598738"/>
            <a:ext cx="0" cy="1050925"/>
          </a:xfrm>
          <a:prstGeom prst="line">
            <a:avLst/>
          </a:prstGeom>
          <a:noFill/>
          <a:ln w="762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91" name="Text Box 15"/>
          <p:cNvSpPr txBox="1">
            <a:spLocks noChangeArrowheads="1"/>
          </p:cNvSpPr>
          <p:nvPr/>
        </p:nvSpPr>
        <p:spPr bwMode="auto">
          <a:xfrm>
            <a:off x="7343775" y="3694113"/>
            <a:ext cx="1581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solidFill>
                  <a:srgbClr val="FF3300"/>
                </a:solidFill>
              </a:rPr>
              <a:t>R.-H. Rule</a:t>
            </a:r>
          </a:p>
        </p:txBody>
      </p:sp>
      <p:graphicFrame>
        <p:nvGraphicFramePr>
          <p:cNvPr id="24592" name="Object 6"/>
          <p:cNvGraphicFramePr>
            <a:graphicFrameLocks noChangeAspect="1"/>
          </p:cNvGraphicFramePr>
          <p:nvPr/>
        </p:nvGraphicFramePr>
        <p:xfrm>
          <a:off x="252413" y="3027363"/>
          <a:ext cx="4624387" cy="2443162"/>
        </p:xfrm>
        <a:graphic>
          <a:graphicData uri="http://schemas.openxmlformats.org/presentationml/2006/ole">
            <mc:AlternateContent xmlns:mc="http://schemas.openxmlformats.org/markup-compatibility/2006">
              <mc:Choice xmlns:v="urn:schemas-microsoft-com:vml" Requires="v">
                <p:oleObj name="Equation" r:id="rId4" imgW="2409814" imgH="1171479" progId="Equation.3">
                  <p:embed/>
                </p:oleObj>
              </mc:Choice>
              <mc:Fallback>
                <p:oleObj name="Equation" r:id="rId4" imgW="2409814" imgH="1171479"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413" y="3027363"/>
                        <a:ext cx="4624387" cy="244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Rotational Motion</a:t>
            </a:r>
          </a:p>
        </p:txBody>
      </p:sp>
      <p:sp>
        <p:nvSpPr>
          <p:cNvPr id="25603" name="Rectangle 2"/>
          <p:cNvSpPr>
            <a:spLocks noGrp="1" noChangeArrowheads="1"/>
          </p:cNvSpPr>
          <p:nvPr>
            <p:ph type="title"/>
          </p:nvPr>
        </p:nvSpPr>
        <p:spPr>
          <a:xfrm>
            <a:off x="685800" y="227013"/>
            <a:ext cx="7772400" cy="914400"/>
          </a:xfrm>
          <a:noFill/>
        </p:spPr>
        <p:txBody>
          <a:bodyPr/>
          <a:lstStyle/>
          <a:p>
            <a:pPr eaLnBrk="1" hangingPunct="1"/>
            <a:r>
              <a:rPr lang="en-US" altLang="en-US" b="1">
                <a:solidFill>
                  <a:srgbClr val="FF0000"/>
                </a:solidFill>
              </a:rPr>
              <a:t>“</a:t>
            </a:r>
            <a:r>
              <a:rPr lang="en-US" altLang="en-US" b="1" i="1">
                <a:solidFill>
                  <a:srgbClr val="FF0000"/>
                </a:solidFill>
              </a:rPr>
              <a:t>R</a:t>
            </a:r>
            <a:r>
              <a:rPr lang="en-US" altLang="en-US" b="1">
                <a:solidFill>
                  <a:srgbClr val="FF0000"/>
                </a:solidFill>
              </a:rPr>
              <a:t>” from the Axis (O)</a:t>
            </a:r>
          </a:p>
        </p:txBody>
      </p:sp>
      <p:sp>
        <p:nvSpPr>
          <p:cNvPr id="25604" name="Rectangle 3" descr="Green marble"/>
          <p:cNvSpPr>
            <a:spLocks noChangeArrowheads="1"/>
          </p:cNvSpPr>
          <p:nvPr/>
        </p:nvSpPr>
        <p:spPr bwMode="auto">
          <a:xfrm>
            <a:off x="684213" y="1139825"/>
            <a:ext cx="7769225" cy="8255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25605" name="Text Box 4"/>
          <p:cNvSpPr txBox="1">
            <a:spLocks noChangeArrowheads="1"/>
          </p:cNvSpPr>
          <p:nvPr/>
        </p:nvSpPr>
        <p:spPr bwMode="auto">
          <a:xfrm>
            <a:off x="1468438" y="16224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pic>
        <p:nvPicPr>
          <p:cNvPr id="25606" name="Picture 5" descr="FG10_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538" y="1906588"/>
            <a:ext cx="4059237"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6" descr="FG10_002"/>
          <p:cNvPicPr>
            <a:picLocks noChangeAspect="1" noChangeArrowheads="1"/>
          </p:cNvPicPr>
          <p:nvPr/>
        </p:nvPicPr>
        <p:blipFill>
          <a:blip r:embed="rId4">
            <a:extLst>
              <a:ext uri="{28A0092B-C50C-407E-A947-70E740481C1C}">
                <a14:useLocalDpi xmlns:a14="http://schemas.microsoft.com/office/drawing/2010/main" val="0"/>
              </a:ext>
            </a:extLst>
          </a:blip>
          <a:srcRect l="17999" r="13499"/>
          <a:stretch>
            <a:fillRect/>
          </a:stretch>
        </p:blipFill>
        <p:spPr bwMode="auto">
          <a:xfrm>
            <a:off x="4894263" y="1381125"/>
            <a:ext cx="3473450" cy="380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8" name="Text Box 7"/>
          <p:cNvSpPr txBox="1">
            <a:spLocks noChangeArrowheads="1"/>
          </p:cNvSpPr>
          <p:nvPr/>
        </p:nvSpPr>
        <p:spPr bwMode="auto">
          <a:xfrm>
            <a:off x="1401763" y="5483225"/>
            <a:ext cx="1514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t>Solid Disk</a:t>
            </a:r>
          </a:p>
        </p:txBody>
      </p:sp>
      <p:sp>
        <p:nvSpPr>
          <p:cNvPr id="25609" name="Text Box 8"/>
          <p:cNvSpPr txBox="1">
            <a:spLocks noChangeArrowheads="1"/>
          </p:cNvSpPr>
          <p:nvPr/>
        </p:nvSpPr>
        <p:spPr bwMode="auto">
          <a:xfrm>
            <a:off x="5313363" y="5483225"/>
            <a:ext cx="2071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t>Solid Cylinder</a:t>
            </a:r>
          </a:p>
        </p:txBody>
      </p:sp>
      <p:sp>
        <p:nvSpPr>
          <p:cNvPr id="25610" name="Line 9"/>
          <p:cNvSpPr>
            <a:spLocks noChangeShapeType="1"/>
          </p:cNvSpPr>
          <p:nvPr/>
        </p:nvSpPr>
        <p:spPr bwMode="auto">
          <a:xfrm>
            <a:off x="7600950" y="1595438"/>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1" name="Line 10"/>
          <p:cNvSpPr>
            <a:spLocks noChangeShapeType="1"/>
          </p:cNvSpPr>
          <p:nvPr/>
        </p:nvSpPr>
        <p:spPr bwMode="auto">
          <a:xfrm>
            <a:off x="6346825" y="1612900"/>
            <a:ext cx="0" cy="60960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2" name="Line 11"/>
          <p:cNvSpPr>
            <a:spLocks noChangeShapeType="1"/>
          </p:cNvSpPr>
          <p:nvPr/>
        </p:nvSpPr>
        <p:spPr bwMode="auto">
          <a:xfrm>
            <a:off x="6346825" y="2401888"/>
            <a:ext cx="0" cy="2187575"/>
          </a:xfrm>
          <a:prstGeom prst="line">
            <a:avLst/>
          </a:prstGeom>
          <a:noFill/>
          <a:ln w="38100">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5613" name="Line 12"/>
          <p:cNvSpPr>
            <a:spLocks noChangeShapeType="1"/>
          </p:cNvSpPr>
          <p:nvPr/>
        </p:nvSpPr>
        <p:spPr bwMode="auto">
          <a:xfrm flipH="1">
            <a:off x="6346825" y="4751388"/>
            <a:ext cx="0" cy="484187"/>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4" name="Line 13"/>
          <p:cNvSpPr>
            <a:spLocks noChangeShapeType="1"/>
          </p:cNvSpPr>
          <p:nvPr/>
        </p:nvSpPr>
        <p:spPr bwMode="auto">
          <a:xfrm flipH="1">
            <a:off x="5324475" y="2617788"/>
            <a:ext cx="1022350"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5" name="Line 14"/>
          <p:cNvSpPr>
            <a:spLocks noChangeShapeType="1"/>
          </p:cNvSpPr>
          <p:nvPr/>
        </p:nvSpPr>
        <p:spPr bwMode="auto">
          <a:xfrm flipH="1">
            <a:off x="2152650" y="2509838"/>
            <a:ext cx="895350" cy="90170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6" name="Line 15"/>
          <p:cNvSpPr>
            <a:spLocks noChangeShapeType="1"/>
          </p:cNvSpPr>
          <p:nvPr/>
        </p:nvSpPr>
        <p:spPr bwMode="auto">
          <a:xfrm flipH="1" flipV="1">
            <a:off x="5341938" y="2598738"/>
            <a:ext cx="1004887" cy="830262"/>
          </a:xfrm>
          <a:prstGeom prst="line">
            <a:avLst/>
          </a:prstGeom>
          <a:noFill/>
          <a:ln w="5715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17" name="Line 16"/>
          <p:cNvSpPr>
            <a:spLocks noChangeShapeType="1"/>
          </p:cNvSpPr>
          <p:nvPr/>
        </p:nvSpPr>
        <p:spPr bwMode="auto">
          <a:xfrm flipV="1">
            <a:off x="2185988" y="2562225"/>
            <a:ext cx="896937" cy="901700"/>
          </a:xfrm>
          <a:prstGeom prst="line">
            <a:avLst/>
          </a:prstGeom>
          <a:noFill/>
          <a:ln w="5715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58044" y="1176302"/>
            <a:ext cx="5433201" cy="369332"/>
          </a:xfrm>
          <a:prstGeom prst="rect">
            <a:avLst/>
          </a:prstGeom>
          <a:noFill/>
          <a:ln>
            <a:solidFill>
              <a:schemeClr val="tx1"/>
            </a:solidFill>
          </a:ln>
        </p:spPr>
        <p:txBody>
          <a:bodyPr wrap="square" rtlCol="0">
            <a:spAutoFit/>
          </a:bodyPr>
          <a:lstStyle/>
          <a:p>
            <a:pPr defTabSz="685800" eaLnBrk="1" fontAlgn="auto" hangingPunct="1">
              <a:spcBef>
                <a:spcPts val="0"/>
              </a:spcBef>
              <a:spcAft>
                <a:spcPts val="0"/>
              </a:spcAft>
            </a:pPr>
            <a:r>
              <a:rPr lang="en-US" sz="1800" b="0" dirty="0">
                <a:solidFill>
                  <a:prstClr val="black"/>
                </a:solidFill>
                <a:cs typeface="Times New Roman" panose="02020603050405020304" pitchFamily="18" charset="0"/>
              </a:rPr>
              <a:t>9.2	Rotation with Constant Angular Acceleration</a:t>
            </a:r>
          </a:p>
        </p:txBody>
      </p:sp>
      <mc:AlternateContent xmlns:mc="http://schemas.openxmlformats.org/markup-compatibility/2006" xmlns:a14="http://schemas.microsoft.com/office/drawing/2010/main">
        <mc:Choice Requires="a14">
          <p:sp>
            <p:nvSpPr>
              <p:cNvPr id="8" name="TextBox 7"/>
              <p:cNvSpPr txBox="1"/>
              <p:nvPr/>
            </p:nvSpPr>
            <p:spPr>
              <a:xfrm>
                <a:off x="4635563" y="4130097"/>
                <a:ext cx="4148031" cy="2026902"/>
              </a:xfrm>
              <a:prstGeom prst="rect">
                <a:avLst/>
              </a:prstGeom>
              <a:noFill/>
              <a:ln>
                <a:solidFill>
                  <a:schemeClr val="tx1"/>
                </a:solidFill>
              </a:ln>
            </p:spPr>
            <p:txBody>
              <a:bodyPr wrap="square" rtlCol="0">
                <a:spAutoFit/>
              </a:bodyPr>
              <a:lstStyle/>
              <a:p>
                <a:pPr defTabSz="685800" eaLnBrk="1" fontAlgn="auto" hangingPunct="1">
                  <a:spcBef>
                    <a:spcPts val="0"/>
                  </a:spcBef>
                  <a:spcAft>
                    <a:spcPts val="0"/>
                  </a:spcAft>
                </a:pPr>
                <a:r>
                  <a:rPr lang="en-US" sz="2100" b="0" dirty="0">
                    <a:solidFill>
                      <a:prstClr val="black"/>
                    </a:solidFill>
                    <a:latin typeface="Calibri" panose="020F0502020204030204"/>
                    <a:cs typeface="Times New Roman" panose="02020603050405020304" pitchFamily="18" charset="0"/>
                  </a:rPr>
                  <a:t>  </a:t>
                </a:r>
                <a14:m>
                  <m:oMath xmlns:m="http://schemas.openxmlformats.org/officeDocument/2006/math">
                    <m:sSub>
                      <m:sSubPr>
                        <m:ctrlPr>
                          <a:rPr lang="en-US" sz="2100" b="0" i="1">
                            <a:solidFill>
                              <a:prstClr val="black"/>
                            </a:solidFill>
                            <a:latin typeface="Cambria Math" panose="02040503050406030204" pitchFamily="18" charset="0"/>
                            <a:cs typeface="Times New Roman" panose="02020603050405020304" pitchFamily="18" charset="0"/>
                          </a:rPr>
                        </m:ctrlPr>
                      </m:sSubPr>
                      <m:e>
                        <m:r>
                          <a:rPr lang="en-US" sz="2100" b="0" i="1">
                            <a:solidFill>
                              <a:prstClr val="black"/>
                            </a:solidFill>
                            <a:latin typeface="Cambria Math" panose="02040503050406030204" pitchFamily="18" charset="0"/>
                            <a:cs typeface="Times New Roman" panose="02020603050405020304" pitchFamily="18" charset="0"/>
                          </a:rPr>
                          <m:t>𝑣</m:t>
                        </m:r>
                      </m:e>
                      <m:sub>
                        <m:r>
                          <a:rPr lang="en-US" sz="2100" b="0" i="1">
                            <a:solidFill>
                              <a:prstClr val="black"/>
                            </a:solidFill>
                            <a:latin typeface="Cambria Math" panose="02040503050406030204" pitchFamily="18" charset="0"/>
                            <a:cs typeface="Times New Roman" panose="02020603050405020304" pitchFamily="18" charset="0"/>
                          </a:rPr>
                          <m:t>𝑥</m:t>
                        </m:r>
                      </m:sub>
                    </m:sSub>
                    <m:d>
                      <m:dPr>
                        <m:ctrlPr>
                          <a:rPr lang="en-US" sz="2100" b="0" i="1">
                            <a:solidFill>
                              <a:prstClr val="black"/>
                            </a:solidFill>
                            <a:latin typeface="Cambria Math" panose="02040503050406030204" pitchFamily="18" charset="0"/>
                            <a:cs typeface="Times New Roman" panose="02020603050405020304" pitchFamily="18" charset="0"/>
                          </a:rPr>
                        </m:ctrlPr>
                      </m:dPr>
                      <m:e>
                        <m:r>
                          <a:rPr lang="en-US" sz="2100" b="0" i="1">
                            <a:solidFill>
                              <a:prstClr val="black"/>
                            </a:solidFill>
                            <a:latin typeface="Cambria Math" panose="02040503050406030204" pitchFamily="18" charset="0"/>
                            <a:cs typeface="Times New Roman" panose="02020603050405020304" pitchFamily="18" charset="0"/>
                          </a:rPr>
                          <m:t>𝑡</m:t>
                        </m:r>
                      </m:e>
                    </m:d>
                    <m:r>
                      <a:rPr lang="en-US" sz="2100" b="0" i="1">
                        <a:solidFill>
                          <a:prstClr val="black"/>
                        </a:solidFill>
                        <a:latin typeface="Cambria Math" panose="02040503050406030204" pitchFamily="18" charset="0"/>
                        <a:cs typeface="Times New Roman" panose="02020603050405020304" pitchFamily="18" charset="0"/>
                      </a:rPr>
                      <m:t>= </m:t>
                    </m:r>
                    <m:sSub>
                      <m:sSubPr>
                        <m:ctrlPr>
                          <a:rPr lang="en-US" sz="2100" b="0" i="1">
                            <a:solidFill>
                              <a:prstClr val="black"/>
                            </a:solidFill>
                            <a:latin typeface="Cambria Math" panose="02040503050406030204" pitchFamily="18" charset="0"/>
                            <a:cs typeface="Times New Roman" panose="02020603050405020304" pitchFamily="18" charset="0"/>
                          </a:rPr>
                        </m:ctrlPr>
                      </m:sSubPr>
                      <m:e>
                        <m:r>
                          <a:rPr lang="en-US" sz="2100" b="0" i="1">
                            <a:solidFill>
                              <a:prstClr val="black"/>
                            </a:solidFill>
                            <a:latin typeface="Cambria Math" panose="02040503050406030204" pitchFamily="18" charset="0"/>
                            <a:cs typeface="Times New Roman" panose="02020603050405020304" pitchFamily="18" charset="0"/>
                          </a:rPr>
                          <m:t>𝑣</m:t>
                        </m:r>
                      </m:e>
                      <m:sub>
                        <m:r>
                          <a:rPr lang="en-US" sz="2100" b="0" i="1">
                            <a:solidFill>
                              <a:prstClr val="black"/>
                            </a:solidFill>
                            <a:latin typeface="Cambria Math" panose="02040503050406030204" pitchFamily="18" charset="0"/>
                            <a:cs typeface="Times New Roman" panose="02020603050405020304" pitchFamily="18" charset="0"/>
                          </a:rPr>
                          <m:t>0</m:t>
                        </m:r>
                        <m:r>
                          <a:rPr lang="en-US" sz="2100" b="0" i="1">
                            <a:solidFill>
                              <a:prstClr val="black"/>
                            </a:solidFill>
                            <a:latin typeface="Cambria Math" panose="02040503050406030204" pitchFamily="18" charset="0"/>
                            <a:cs typeface="Times New Roman" panose="02020603050405020304" pitchFamily="18" charset="0"/>
                          </a:rPr>
                          <m:t>𝑥</m:t>
                        </m:r>
                      </m:sub>
                    </m:sSub>
                    <m:r>
                      <a:rPr lang="en-US" sz="2100" b="0" i="1">
                        <a:solidFill>
                          <a:prstClr val="black"/>
                        </a:solidFill>
                        <a:latin typeface="Cambria Math" panose="02040503050406030204" pitchFamily="18" charset="0"/>
                        <a:cs typeface="Times New Roman" panose="02020603050405020304" pitchFamily="18" charset="0"/>
                      </a:rPr>
                      <m:t>+ </m:t>
                    </m:r>
                    <m:sSub>
                      <m:sSubPr>
                        <m:ctrlPr>
                          <a:rPr lang="en-US" sz="2100" b="0" i="1">
                            <a:solidFill>
                              <a:prstClr val="black"/>
                            </a:solidFill>
                            <a:latin typeface="Cambria Math" panose="02040503050406030204" pitchFamily="18" charset="0"/>
                            <a:cs typeface="Times New Roman" panose="02020603050405020304" pitchFamily="18" charset="0"/>
                          </a:rPr>
                        </m:ctrlPr>
                      </m:sSubPr>
                      <m:e>
                        <m:r>
                          <a:rPr lang="en-US" sz="2100" b="0" i="1">
                            <a:solidFill>
                              <a:prstClr val="black"/>
                            </a:solidFill>
                            <a:latin typeface="Cambria Math" panose="02040503050406030204" pitchFamily="18" charset="0"/>
                            <a:cs typeface="Times New Roman" panose="02020603050405020304" pitchFamily="18" charset="0"/>
                          </a:rPr>
                          <m:t>𝑎</m:t>
                        </m:r>
                      </m:e>
                      <m:sub>
                        <m:r>
                          <a:rPr lang="en-US" sz="2100" b="0" i="1">
                            <a:solidFill>
                              <a:prstClr val="black"/>
                            </a:solidFill>
                            <a:latin typeface="Cambria Math" panose="02040503050406030204" pitchFamily="18" charset="0"/>
                            <a:cs typeface="Times New Roman" panose="02020603050405020304" pitchFamily="18" charset="0"/>
                          </a:rPr>
                          <m:t>𝑥</m:t>
                        </m:r>
                      </m:sub>
                    </m:sSub>
                    <m:r>
                      <a:rPr lang="en-US" sz="2100" b="0" i="1">
                        <a:solidFill>
                          <a:prstClr val="black"/>
                        </a:solidFill>
                        <a:latin typeface="Cambria Math" panose="02040503050406030204" pitchFamily="18" charset="0"/>
                        <a:cs typeface="Times New Roman" panose="02020603050405020304" pitchFamily="18" charset="0"/>
                      </a:rPr>
                      <m:t>𝑡</m:t>
                    </m:r>
                  </m:oMath>
                </a14:m>
                <a:r>
                  <a:rPr lang="en-US" sz="2100" b="0" dirty="0">
                    <a:solidFill>
                      <a:prstClr val="black"/>
                    </a:solidFill>
                    <a:cs typeface="Times New Roman" panose="02020603050405020304" pitchFamily="18" charset="0"/>
                  </a:rPr>
                  <a:t>   ……...(2.6)</a:t>
                </a:r>
              </a:p>
              <a:p>
                <a:pPr defTabSz="685800" eaLnBrk="1" fontAlgn="auto" hangingPunct="1">
                  <a:spcBef>
                    <a:spcPts val="0"/>
                  </a:spcBef>
                  <a:spcAft>
                    <a:spcPts val="0"/>
                  </a:spcAft>
                </a:pPr>
                <a:endParaRPr lang="en-US" sz="900" b="0" dirty="0">
                  <a:solidFill>
                    <a:prstClr val="black"/>
                  </a:solidFill>
                  <a:cs typeface="Times New Roman" panose="02020603050405020304" pitchFamily="18" charset="0"/>
                </a:endParaRPr>
              </a:p>
              <a:p>
                <a:pPr defTabSz="685800" eaLnBrk="1" fontAlgn="auto" hangingPunct="1">
                  <a:spcBef>
                    <a:spcPts val="0"/>
                  </a:spcBef>
                  <a:spcAft>
                    <a:spcPts val="0"/>
                  </a:spcAft>
                </a:pPr>
                <a:r>
                  <a:rPr lang="en-US" sz="2100" b="0" dirty="0">
                    <a:solidFill>
                      <a:prstClr val="black"/>
                    </a:solidFill>
                    <a:latin typeface="Calibri" panose="020F0502020204030204"/>
                    <a:cs typeface="Times New Roman" panose="02020603050405020304" pitchFamily="18" charset="0"/>
                  </a:rPr>
                  <a:t>  </a:t>
                </a:r>
                <a14:m>
                  <m:oMath xmlns:m="http://schemas.openxmlformats.org/officeDocument/2006/math">
                    <m:r>
                      <a:rPr lang="en-US" sz="2100" b="0" i="1">
                        <a:solidFill>
                          <a:prstClr val="black"/>
                        </a:solidFill>
                        <a:latin typeface="Cambria Math" panose="02040503050406030204" pitchFamily="18" charset="0"/>
                        <a:cs typeface="Times New Roman" panose="02020603050405020304" pitchFamily="18" charset="0"/>
                      </a:rPr>
                      <m:t>𝑥</m:t>
                    </m:r>
                    <m:d>
                      <m:dPr>
                        <m:ctrlPr>
                          <a:rPr lang="en-US" sz="2100" b="0" i="1">
                            <a:solidFill>
                              <a:prstClr val="black"/>
                            </a:solidFill>
                            <a:latin typeface="Cambria Math" panose="02040503050406030204" pitchFamily="18" charset="0"/>
                            <a:cs typeface="Times New Roman" panose="02020603050405020304" pitchFamily="18" charset="0"/>
                          </a:rPr>
                        </m:ctrlPr>
                      </m:dPr>
                      <m:e>
                        <m:r>
                          <a:rPr lang="en-US" sz="2100" b="0" i="1">
                            <a:solidFill>
                              <a:prstClr val="black"/>
                            </a:solidFill>
                            <a:latin typeface="Cambria Math" panose="02040503050406030204" pitchFamily="18" charset="0"/>
                            <a:cs typeface="Times New Roman" panose="02020603050405020304" pitchFamily="18" charset="0"/>
                          </a:rPr>
                          <m:t>𝑡</m:t>
                        </m:r>
                      </m:e>
                    </m:d>
                    <m:r>
                      <a:rPr lang="en-US" sz="2100" b="0" i="1">
                        <a:solidFill>
                          <a:prstClr val="black"/>
                        </a:solidFill>
                        <a:latin typeface="Cambria Math" panose="02040503050406030204" pitchFamily="18" charset="0"/>
                        <a:cs typeface="Times New Roman" panose="02020603050405020304" pitchFamily="18" charset="0"/>
                      </a:rPr>
                      <m:t>=</m:t>
                    </m:r>
                    <m:sSub>
                      <m:sSubPr>
                        <m:ctrlPr>
                          <a:rPr lang="en-US" sz="2100" b="0" i="1">
                            <a:solidFill>
                              <a:prstClr val="black"/>
                            </a:solidFill>
                            <a:latin typeface="Cambria Math" panose="02040503050406030204" pitchFamily="18" charset="0"/>
                            <a:cs typeface="Times New Roman" panose="02020603050405020304" pitchFamily="18" charset="0"/>
                          </a:rPr>
                        </m:ctrlPr>
                      </m:sSubPr>
                      <m:e>
                        <m:r>
                          <a:rPr lang="en-US" sz="2100" b="0" i="1">
                            <a:solidFill>
                              <a:prstClr val="black"/>
                            </a:solidFill>
                            <a:latin typeface="Cambria Math" panose="02040503050406030204" pitchFamily="18" charset="0"/>
                            <a:cs typeface="Times New Roman" panose="02020603050405020304" pitchFamily="18" charset="0"/>
                          </a:rPr>
                          <m:t>𝑥</m:t>
                        </m:r>
                      </m:e>
                      <m:sub>
                        <m:r>
                          <a:rPr lang="en-US" sz="2100" b="0" i="1">
                            <a:solidFill>
                              <a:prstClr val="black"/>
                            </a:solidFill>
                            <a:latin typeface="Cambria Math" panose="02040503050406030204" pitchFamily="18" charset="0"/>
                            <a:cs typeface="Times New Roman" panose="02020603050405020304" pitchFamily="18" charset="0"/>
                          </a:rPr>
                          <m:t>0</m:t>
                        </m:r>
                      </m:sub>
                    </m:sSub>
                    <m:r>
                      <a:rPr lang="en-US" sz="2100" b="0" i="1">
                        <a:solidFill>
                          <a:prstClr val="black"/>
                        </a:solidFill>
                        <a:latin typeface="Cambria Math" panose="02040503050406030204" pitchFamily="18" charset="0"/>
                        <a:cs typeface="Times New Roman" panose="02020603050405020304" pitchFamily="18" charset="0"/>
                      </a:rPr>
                      <m:t>+</m:t>
                    </m:r>
                    <m:sSub>
                      <m:sSubPr>
                        <m:ctrlPr>
                          <a:rPr lang="en-US" sz="2100" b="0" i="1">
                            <a:solidFill>
                              <a:prstClr val="black"/>
                            </a:solidFill>
                            <a:latin typeface="Cambria Math" panose="02040503050406030204" pitchFamily="18" charset="0"/>
                            <a:cs typeface="Times New Roman" panose="02020603050405020304" pitchFamily="18" charset="0"/>
                          </a:rPr>
                        </m:ctrlPr>
                      </m:sSubPr>
                      <m:e>
                        <m:r>
                          <a:rPr lang="en-US" sz="2100" b="0" i="1">
                            <a:solidFill>
                              <a:prstClr val="black"/>
                            </a:solidFill>
                            <a:latin typeface="Cambria Math" panose="02040503050406030204" pitchFamily="18" charset="0"/>
                            <a:cs typeface="Times New Roman" panose="02020603050405020304" pitchFamily="18" charset="0"/>
                          </a:rPr>
                          <m:t>𝑣</m:t>
                        </m:r>
                      </m:e>
                      <m:sub>
                        <m:r>
                          <a:rPr lang="en-US" sz="2100" b="0" i="1">
                            <a:solidFill>
                              <a:prstClr val="black"/>
                            </a:solidFill>
                            <a:latin typeface="Cambria Math" panose="02040503050406030204" pitchFamily="18" charset="0"/>
                            <a:cs typeface="Times New Roman" panose="02020603050405020304" pitchFamily="18" charset="0"/>
                          </a:rPr>
                          <m:t>0</m:t>
                        </m:r>
                        <m:r>
                          <a:rPr lang="en-US" sz="2100" b="0" i="1">
                            <a:solidFill>
                              <a:prstClr val="black"/>
                            </a:solidFill>
                            <a:latin typeface="Cambria Math" panose="02040503050406030204" pitchFamily="18" charset="0"/>
                            <a:cs typeface="Times New Roman" panose="02020603050405020304" pitchFamily="18" charset="0"/>
                          </a:rPr>
                          <m:t>𝑥</m:t>
                        </m:r>
                      </m:sub>
                    </m:sSub>
                    <m:r>
                      <a:rPr lang="en-US" sz="2100" b="0" i="1">
                        <a:solidFill>
                          <a:prstClr val="black"/>
                        </a:solidFill>
                        <a:latin typeface="Cambria Math" panose="02040503050406030204" pitchFamily="18" charset="0"/>
                        <a:cs typeface="Times New Roman" panose="02020603050405020304" pitchFamily="18" charset="0"/>
                      </a:rPr>
                      <m:t>𝑡</m:t>
                    </m:r>
                    <m:r>
                      <a:rPr lang="en-US" sz="2100" b="0" i="1">
                        <a:solidFill>
                          <a:prstClr val="black"/>
                        </a:solidFill>
                        <a:latin typeface="Cambria Math" panose="02040503050406030204" pitchFamily="18" charset="0"/>
                        <a:cs typeface="Times New Roman" panose="02020603050405020304" pitchFamily="18" charset="0"/>
                      </a:rPr>
                      <m:t>+</m:t>
                    </m:r>
                    <m:f>
                      <m:fPr>
                        <m:ctrlPr>
                          <a:rPr lang="en-US" sz="2100" b="0" i="1">
                            <a:solidFill>
                              <a:prstClr val="black"/>
                            </a:solidFill>
                            <a:latin typeface="Cambria Math" panose="02040503050406030204" pitchFamily="18" charset="0"/>
                            <a:cs typeface="Times New Roman" panose="02020603050405020304" pitchFamily="18" charset="0"/>
                          </a:rPr>
                        </m:ctrlPr>
                      </m:fPr>
                      <m:num>
                        <m:r>
                          <a:rPr lang="en-US" sz="2100" b="0" i="1">
                            <a:solidFill>
                              <a:prstClr val="black"/>
                            </a:solidFill>
                            <a:latin typeface="Cambria Math" panose="02040503050406030204" pitchFamily="18" charset="0"/>
                            <a:cs typeface="Times New Roman" panose="02020603050405020304" pitchFamily="18" charset="0"/>
                          </a:rPr>
                          <m:t>1</m:t>
                        </m:r>
                      </m:num>
                      <m:den>
                        <m:r>
                          <a:rPr lang="en-US" sz="2100" b="0" i="1">
                            <a:solidFill>
                              <a:prstClr val="black"/>
                            </a:solidFill>
                            <a:latin typeface="Cambria Math" panose="02040503050406030204" pitchFamily="18" charset="0"/>
                            <a:cs typeface="Times New Roman" panose="02020603050405020304" pitchFamily="18" charset="0"/>
                          </a:rPr>
                          <m:t>2</m:t>
                        </m:r>
                      </m:den>
                    </m:f>
                    <m:sSub>
                      <m:sSubPr>
                        <m:ctrlPr>
                          <a:rPr lang="en-US" sz="2100" b="0" i="1">
                            <a:solidFill>
                              <a:prstClr val="black"/>
                            </a:solidFill>
                            <a:latin typeface="Cambria Math" panose="02040503050406030204" pitchFamily="18" charset="0"/>
                            <a:cs typeface="Times New Roman" panose="02020603050405020304" pitchFamily="18" charset="0"/>
                          </a:rPr>
                        </m:ctrlPr>
                      </m:sSubPr>
                      <m:e>
                        <m:r>
                          <a:rPr lang="en-US" sz="2100" b="0" i="1">
                            <a:solidFill>
                              <a:prstClr val="black"/>
                            </a:solidFill>
                            <a:latin typeface="Cambria Math" panose="02040503050406030204" pitchFamily="18" charset="0"/>
                            <a:cs typeface="Times New Roman" panose="02020603050405020304" pitchFamily="18" charset="0"/>
                          </a:rPr>
                          <m:t>𝑎</m:t>
                        </m:r>
                      </m:e>
                      <m:sub>
                        <m:r>
                          <a:rPr lang="en-US" sz="2100" b="0" i="1">
                            <a:solidFill>
                              <a:prstClr val="black"/>
                            </a:solidFill>
                            <a:latin typeface="Cambria Math" panose="02040503050406030204" pitchFamily="18" charset="0"/>
                            <a:cs typeface="Times New Roman" panose="02020603050405020304" pitchFamily="18" charset="0"/>
                          </a:rPr>
                          <m:t>𝑥</m:t>
                        </m:r>
                      </m:sub>
                    </m:sSub>
                    <m:sSup>
                      <m:sSupPr>
                        <m:ctrlPr>
                          <a:rPr lang="en-US" sz="2100" b="0" i="1">
                            <a:solidFill>
                              <a:prstClr val="black"/>
                            </a:solidFill>
                            <a:latin typeface="Cambria Math" panose="02040503050406030204" pitchFamily="18" charset="0"/>
                            <a:cs typeface="Times New Roman" panose="02020603050405020304" pitchFamily="18" charset="0"/>
                          </a:rPr>
                        </m:ctrlPr>
                      </m:sSupPr>
                      <m:e>
                        <m:r>
                          <a:rPr lang="en-US" sz="2100" b="0" i="1">
                            <a:solidFill>
                              <a:prstClr val="black"/>
                            </a:solidFill>
                            <a:latin typeface="Cambria Math" panose="02040503050406030204" pitchFamily="18" charset="0"/>
                            <a:cs typeface="Times New Roman" panose="02020603050405020304" pitchFamily="18" charset="0"/>
                          </a:rPr>
                          <m:t>𝑡</m:t>
                        </m:r>
                      </m:e>
                      <m:sup>
                        <m:r>
                          <a:rPr lang="en-US" sz="2100" b="0" i="1">
                            <a:solidFill>
                              <a:prstClr val="black"/>
                            </a:solidFill>
                            <a:latin typeface="Cambria Math" panose="02040503050406030204" pitchFamily="18" charset="0"/>
                            <a:cs typeface="Times New Roman" panose="02020603050405020304" pitchFamily="18" charset="0"/>
                          </a:rPr>
                          <m:t>2</m:t>
                        </m:r>
                      </m:sup>
                    </m:sSup>
                  </m:oMath>
                </a14:m>
                <a:r>
                  <a:rPr lang="en-US" sz="2100" b="0" dirty="0">
                    <a:solidFill>
                      <a:prstClr val="black"/>
                    </a:solidFill>
                    <a:cs typeface="Times New Roman" panose="02020603050405020304" pitchFamily="18" charset="0"/>
                  </a:rPr>
                  <a:t>…(2.10)</a:t>
                </a:r>
              </a:p>
              <a:p>
                <a:pPr defTabSz="685800" eaLnBrk="1" fontAlgn="auto" hangingPunct="1">
                  <a:spcBef>
                    <a:spcPts val="0"/>
                  </a:spcBef>
                  <a:spcAft>
                    <a:spcPts val="0"/>
                  </a:spcAft>
                </a:pPr>
                <a:endParaRPr lang="en-US" sz="900" b="0" dirty="0">
                  <a:solidFill>
                    <a:prstClr val="black"/>
                  </a:solidFill>
                  <a:cs typeface="Times New Roman" panose="02020603050405020304" pitchFamily="18" charset="0"/>
                </a:endParaRPr>
              </a:p>
              <a:p>
                <a:pPr defTabSz="685800" eaLnBrk="1" fontAlgn="auto" hangingPunct="1">
                  <a:spcBef>
                    <a:spcPts val="0"/>
                  </a:spcBef>
                  <a:spcAft>
                    <a:spcPts val="0"/>
                  </a:spcAft>
                </a:pPr>
                <a:r>
                  <a:rPr lang="en-US" sz="2100" b="0" dirty="0">
                    <a:solidFill>
                      <a:prstClr val="black"/>
                    </a:solidFill>
                    <a:cs typeface="Times New Roman" panose="02020603050405020304" pitchFamily="18" charset="0"/>
                  </a:rPr>
                  <a:t>  </a:t>
                </a:r>
                <a14:m>
                  <m:oMath xmlns:m="http://schemas.openxmlformats.org/officeDocument/2006/math">
                    <m:sSubSup>
                      <m:sSubSupPr>
                        <m:ctrlPr>
                          <a:rPr lang="en-US" sz="2100" b="0" i="1">
                            <a:solidFill>
                              <a:prstClr val="black"/>
                            </a:solidFill>
                            <a:latin typeface="Cambria Math" panose="02040503050406030204" pitchFamily="18" charset="0"/>
                            <a:cs typeface="Times New Roman" panose="02020603050405020304" pitchFamily="18" charset="0"/>
                          </a:rPr>
                        </m:ctrlPr>
                      </m:sSubSupPr>
                      <m:e>
                        <m:r>
                          <a:rPr lang="en-US" sz="2100" b="0" i="1">
                            <a:solidFill>
                              <a:prstClr val="black"/>
                            </a:solidFill>
                            <a:latin typeface="Cambria Math" panose="02040503050406030204" pitchFamily="18" charset="0"/>
                            <a:cs typeface="Times New Roman" panose="02020603050405020304" pitchFamily="18" charset="0"/>
                          </a:rPr>
                          <m:t>𝑣</m:t>
                        </m:r>
                      </m:e>
                      <m:sub>
                        <m:r>
                          <a:rPr lang="en-US" sz="2100" b="0" i="1">
                            <a:solidFill>
                              <a:prstClr val="black"/>
                            </a:solidFill>
                            <a:latin typeface="Cambria Math" panose="02040503050406030204" pitchFamily="18" charset="0"/>
                            <a:cs typeface="Times New Roman" panose="02020603050405020304" pitchFamily="18" charset="0"/>
                          </a:rPr>
                          <m:t>𝑥</m:t>
                        </m:r>
                      </m:sub>
                      <m:sup>
                        <m:r>
                          <a:rPr lang="en-US" sz="2100" b="0" i="1">
                            <a:solidFill>
                              <a:prstClr val="black"/>
                            </a:solidFill>
                            <a:latin typeface="Cambria Math" panose="02040503050406030204" pitchFamily="18" charset="0"/>
                            <a:cs typeface="Times New Roman" panose="02020603050405020304" pitchFamily="18" charset="0"/>
                          </a:rPr>
                          <m:t>2</m:t>
                        </m:r>
                      </m:sup>
                    </m:sSubSup>
                    <m:r>
                      <a:rPr lang="en-US" sz="2100" b="0" i="1">
                        <a:solidFill>
                          <a:prstClr val="black"/>
                        </a:solidFill>
                        <a:latin typeface="Cambria Math" panose="02040503050406030204" pitchFamily="18" charset="0"/>
                        <a:cs typeface="Times New Roman" panose="02020603050405020304" pitchFamily="18" charset="0"/>
                      </a:rPr>
                      <m:t>=</m:t>
                    </m:r>
                    <m:sSubSup>
                      <m:sSubSupPr>
                        <m:ctrlPr>
                          <a:rPr lang="en-US" sz="2100" b="0" i="1">
                            <a:solidFill>
                              <a:prstClr val="black"/>
                            </a:solidFill>
                            <a:latin typeface="Cambria Math" panose="02040503050406030204" pitchFamily="18" charset="0"/>
                            <a:cs typeface="Times New Roman" panose="02020603050405020304" pitchFamily="18" charset="0"/>
                          </a:rPr>
                        </m:ctrlPr>
                      </m:sSubSupPr>
                      <m:e>
                        <m:r>
                          <a:rPr lang="en-US" sz="2100" b="0" i="1">
                            <a:solidFill>
                              <a:prstClr val="black"/>
                            </a:solidFill>
                            <a:latin typeface="Cambria Math" panose="02040503050406030204" pitchFamily="18" charset="0"/>
                            <a:cs typeface="Times New Roman" panose="02020603050405020304" pitchFamily="18" charset="0"/>
                          </a:rPr>
                          <m:t>𝑣</m:t>
                        </m:r>
                      </m:e>
                      <m:sub>
                        <m:r>
                          <a:rPr lang="en-US" sz="2100" b="0" i="1">
                            <a:solidFill>
                              <a:prstClr val="black"/>
                            </a:solidFill>
                            <a:latin typeface="Cambria Math" panose="02040503050406030204" pitchFamily="18" charset="0"/>
                            <a:cs typeface="Times New Roman" panose="02020603050405020304" pitchFamily="18" charset="0"/>
                          </a:rPr>
                          <m:t>0</m:t>
                        </m:r>
                        <m:r>
                          <a:rPr lang="en-US" sz="2100" b="0" i="1">
                            <a:solidFill>
                              <a:prstClr val="black"/>
                            </a:solidFill>
                            <a:latin typeface="Cambria Math" panose="02040503050406030204" pitchFamily="18" charset="0"/>
                            <a:cs typeface="Times New Roman" panose="02020603050405020304" pitchFamily="18" charset="0"/>
                          </a:rPr>
                          <m:t>𝑥</m:t>
                        </m:r>
                      </m:sub>
                      <m:sup>
                        <m:r>
                          <a:rPr lang="en-US" sz="2100" b="0" i="1">
                            <a:solidFill>
                              <a:prstClr val="black"/>
                            </a:solidFill>
                            <a:latin typeface="Cambria Math" panose="02040503050406030204" pitchFamily="18" charset="0"/>
                            <a:cs typeface="Times New Roman" panose="02020603050405020304" pitchFamily="18" charset="0"/>
                          </a:rPr>
                          <m:t>2</m:t>
                        </m:r>
                      </m:sup>
                    </m:sSubSup>
                    <m:r>
                      <a:rPr lang="en-US" sz="2100" b="0" i="1">
                        <a:solidFill>
                          <a:prstClr val="black"/>
                        </a:solidFill>
                        <a:latin typeface="Cambria Math" panose="02040503050406030204" pitchFamily="18" charset="0"/>
                        <a:cs typeface="Times New Roman" panose="02020603050405020304" pitchFamily="18" charset="0"/>
                      </a:rPr>
                      <m:t>+2</m:t>
                    </m:r>
                    <m:sSub>
                      <m:sSubPr>
                        <m:ctrlPr>
                          <a:rPr lang="en-US" sz="2100" b="0" i="1">
                            <a:solidFill>
                              <a:prstClr val="black"/>
                            </a:solidFill>
                            <a:latin typeface="Cambria Math" panose="02040503050406030204" pitchFamily="18" charset="0"/>
                            <a:cs typeface="Times New Roman" panose="02020603050405020304" pitchFamily="18" charset="0"/>
                          </a:rPr>
                        </m:ctrlPr>
                      </m:sSubPr>
                      <m:e>
                        <m:r>
                          <a:rPr lang="en-US" sz="2100" b="0" i="1">
                            <a:solidFill>
                              <a:prstClr val="black"/>
                            </a:solidFill>
                            <a:latin typeface="Cambria Math" panose="02040503050406030204" pitchFamily="18" charset="0"/>
                            <a:cs typeface="Times New Roman" panose="02020603050405020304" pitchFamily="18" charset="0"/>
                          </a:rPr>
                          <m:t>𝑎</m:t>
                        </m:r>
                      </m:e>
                      <m:sub>
                        <m:r>
                          <a:rPr lang="en-US" sz="2100" b="0" i="1">
                            <a:solidFill>
                              <a:prstClr val="black"/>
                            </a:solidFill>
                            <a:latin typeface="Cambria Math" panose="02040503050406030204" pitchFamily="18" charset="0"/>
                            <a:cs typeface="Times New Roman" panose="02020603050405020304" pitchFamily="18" charset="0"/>
                          </a:rPr>
                          <m:t>𝑥</m:t>
                        </m:r>
                      </m:sub>
                    </m:sSub>
                    <m:d>
                      <m:dPr>
                        <m:ctrlPr>
                          <a:rPr lang="en-US" sz="2100" b="0" i="1">
                            <a:solidFill>
                              <a:prstClr val="black"/>
                            </a:solidFill>
                            <a:latin typeface="Cambria Math" panose="02040503050406030204" pitchFamily="18" charset="0"/>
                            <a:cs typeface="Times New Roman" panose="02020603050405020304" pitchFamily="18" charset="0"/>
                          </a:rPr>
                        </m:ctrlPr>
                      </m:dPr>
                      <m:e>
                        <m:r>
                          <a:rPr lang="en-US" sz="2100" b="0" i="1">
                            <a:solidFill>
                              <a:prstClr val="black"/>
                            </a:solidFill>
                            <a:latin typeface="Cambria Math" panose="02040503050406030204" pitchFamily="18" charset="0"/>
                            <a:cs typeface="Times New Roman" panose="02020603050405020304" pitchFamily="18" charset="0"/>
                          </a:rPr>
                          <m:t>𝑥</m:t>
                        </m:r>
                        <m:r>
                          <a:rPr lang="en-US" sz="2100" b="0" i="1">
                            <a:solidFill>
                              <a:prstClr val="black"/>
                            </a:solidFill>
                            <a:latin typeface="Cambria Math" panose="02040503050406030204" pitchFamily="18" charset="0"/>
                            <a:cs typeface="Times New Roman" panose="02020603050405020304" pitchFamily="18" charset="0"/>
                          </a:rPr>
                          <m:t>−</m:t>
                        </m:r>
                        <m:sSub>
                          <m:sSubPr>
                            <m:ctrlPr>
                              <a:rPr lang="en-US" sz="2100" b="0" i="1">
                                <a:solidFill>
                                  <a:prstClr val="black"/>
                                </a:solidFill>
                                <a:latin typeface="Cambria Math" panose="02040503050406030204" pitchFamily="18" charset="0"/>
                                <a:cs typeface="Times New Roman" panose="02020603050405020304" pitchFamily="18" charset="0"/>
                              </a:rPr>
                            </m:ctrlPr>
                          </m:sSubPr>
                          <m:e>
                            <m:r>
                              <a:rPr lang="en-US" sz="2100" b="0" i="1">
                                <a:solidFill>
                                  <a:prstClr val="black"/>
                                </a:solidFill>
                                <a:latin typeface="Cambria Math" panose="02040503050406030204" pitchFamily="18" charset="0"/>
                                <a:cs typeface="Times New Roman" panose="02020603050405020304" pitchFamily="18" charset="0"/>
                              </a:rPr>
                              <m:t>𝑥</m:t>
                            </m:r>
                          </m:e>
                          <m:sub>
                            <m:r>
                              <a:rPr lang="en-US" sz="2100" b="0" i="1">
                                <a:solidFill>
                                  <a:prstClr val="black"/>
                                </a:solidFill>
                                <a:latin typeface="Cambria Math" panose="02040503050406030204" pitchFamily="18" charset="0"/>
                                <a:cs typeface="Times New Roman" panose="02020603050405020304" pitchFamily="18" charset="0"/>
                              </a:rPr>
                              <m:t>0</m:t>
                            </m:r>
                          </m:sub>
                        </m:sSub>
                      </m:e>
                    </m:d>
                  </m:oMath>
                </a14:m>
                <a:r>
                  <a:rPr lang="en-US" sz="2100" b="0" dirty="0">
                    <a:solidFill>
                      <a:prstClr val="black"/>
                    </a:solidFill>
                    <a:cs typeface="Times New Roman" panose="02020603050405020304" pitchFamily="18" charset="0"/>
                  </a:rPr>
                  <a:t>  …(2.11)</a:t>
                </a:r>
              </a:p>
              <a:p>
                <a:pPr defTabSz="685800" eaLnBrk="1" fontAlgn="auto" hangingPunct="1">
                  <a:spcBef>
                    <a:spcPts val="0"/>
                  </a:spcBef>
                  <a:spcAft>
                    <a:spcPts val="0"/>
                  </a:spcAft>
                </a:pPr>
                <a:endParaRPr lang="en-US" sz="600" b="0" dirty="0">
                  <a:solidFill>
                    <a:prstClr val="black"/>
                  </a:solidFill>
                  <a:cs typeface="Times New Roman" panose="02020603050405020304" pitchFamily="18" charset="0"/>
                </a:endParaRPr>
              </a:p>
              <a:p>
                <a:pPr defTabSz="685800" eaLnBrk="1" fontAlgn="auto" hangingPunct="1">
                  <a:spcBef>
                    <a:spcPts val="0"/>
                  </a:spcBef>
                  <a:spcAft>
                    <a:spcPts val="0"/>
                  </a:spcAft>
                </a:pPr>
                <a:r>
                  <a:rPr lang="en-US" sz="2100" b="0" dirty="0">
                    <a:solidFill>
                      <a:prstClr val="black"/>
                    </a:solidFill>
                    <a:latin typeface="Calibri" panose="020F0502020204030204"/>
                    <a:cs typeface="Times New Roman" panose="02020603050405020304" pitchFamily="18" charset="0"/>
                  </a:rPr>
                  <a:t>  </a:t>
                </a:r>
                <a14:m>
                  <m:oMath xmlns:m="http://schemas.openxmlformats.org/officeDocument/2006/math">
                    <m:sSub>
                      <m:sSubPr>
                        <m:ctrlPr>
                          <a:rPr lang="en-US" sz="2100" b="0" i="1">
                            <a:solidFill>
                              <a:prstClr val="black"/>
                            </a:solidFill>
                            <a:latin typeface="Cambria Math" panose="02040503050406030204" pitchFamily="18" charset="0"/>
                            <a:cs typeface="Times New Roman" panose="02020603050405020304" pitchFamily="18" charset="0"/>
                          </a:rPr>
                        </m:ctrlPr>
                      </m:sSubPr>
                      <m:e>
                        <m:r>
                          <a:rPr lang="en-US" sz="2100" b="0" i="1">
                            <a:solidFill>
                              <a:prstClr val="black"/>
                            </a:solidFill>
                            <a:latin typeface="Cambria Math" panose="02040503050406030204" pitchFamily="18" charset="0"/>
                            <a:cs typeface="Times New Roman" panose="02020603050405020304" pitchFamily="18" charset="0"/>
                          </a:rPr>
                          <m:t>𝑣</m:t>
                        </m:r>
                      </m:e>
                      <m:sub>
                        <m:r>
                          <a:rPr lang="en-US" sz="2100" b="0" i="1">
                            <a:solidFill>
                              <a:prstClr val="black"/>
                            </a:solidFill>
                            <a:latin typeface="Cambria Math" panose="02040503050406030204" pitchFamily="18" charset="0"/>
                            <a:cs typeface="Times New Roman" panose="02020603050405020304" pitchFamily="18" charset="0"/>
                          </a:rPr>
                          <m:t>𝑎𝑣</m:t>
                        </m:r>
                        <m:r>
                          <a:rPr lang="en-US" sz="2100" b="0" i="1">
                            <a:solidFill>
                              <a:prstClr val="black"/>
                            </a:solidFill>
                            <a:latin typeface="Cambria Math" panose="02040503050406030204" pitchFamily="18" charset="0"/>
                            <a:cs typeface="Times New Roman" panose="02020603050405020304" pitchFamily="18" charset="0"/>
                          </a:rPr>
                          <m:t>,</m:t>
                        </m:r>
                        <m:r>
                          <a:rPr lang="en-US" sz="2100" b="0" i="1">
                            <a:solidFill>
                              <a:prstClr val="black"/>
                            </a:solidFill>
                            <a:latin typeface="Cambria Math" panose="02040503050406030204" pitchFamily="18" charset="0"/>
                            <a:cs typeface="Times New Roman" panose="02020603050405020304" pitchFamily="18" charset="0"/>
                          </a:rPr>
                          <m:t>𝑥</m:t>
                        </m:r>
                      </m:sub>
                    </m:sSub>
                    <m:r>
                      <a:rPr lang="en-US" sz="2100" b="0" i="1">
                        <a:solidFill>
                          <a:prstClr val="black"/>
                        </a:solidFill>
                        <a:latin typeface="Cambria Math" panose="02040503050406030204" pitchFamily="18" charset="0"/>
                        <a:cs typeface="Times New Roman" panose="02020603050405020304" pitchFamily="18" charset="0"/>
                      </a:rPr>
                      <m:t>=</m:t>
                    </m:r>
                    <m:f>
                      <m:fPr>
                        <m:ctrlPr>
                          <a:rPr lang="en-US" sz="2100" b="0" i="1">
                            <a:solidFill>
                              <a:prstClr val="black"/>
                            </a:solidFill>
                            <a:latin typeface="Cambria Math" panose="02040503050406030204" pitchFamily="18" charset="0"/>
                            <a:cs typeface="Times New Roman" panose="02020603050405020304" pitchFamily="18" charset="0"/>
                          </a:rPr>
                        </m:ctrlPr>
                      </m:fPr>
                      <m:num>
                        <m:r>
                          <a:rPr lang="en-US" sz="2100" b="0" i="1">
                            <a:solidFill>
                              <a:prstClr val="black"/>
                            </a:solidFill>
                            <a:latin typeface="Cambria Math" panose="02040503050406030204" pitchFamily="18" charset="0"/>
                            <a:cs typeface="Times New Roman" panose="02020603050405020304" pitchFamily="18" charset="0"/>
                          </a:rPr>
                          <m:t>1</m:t>
                        </m:r>
                      </m:num>
                      <m:den>
                        <m:r>
                          <a:rPr lang="en-US" sz="2100" b="0" i="1">
                            <a:solidFill>
                              <a:prstClr val="black"/>
                            </a:solidFill>
                            <a:latin typeface="Cambria Math" panose="02040503050406030204" pitchFamily="18" charset="0"/>
                            <a:cs typeface="Times New Roman" panose="02020603050405020304" pitchFamily="18" charset="0"/>
                          </a:rPr>
                          <m:t>2</m:t>
                        </m:r>
                      </m:den>
                    </m:f>
                    <m:r>
                      <a:rPr lang="en-US" sz="2100" b="0" i="1">
                        <a:solidFill>
                          <a:prstClr val="black"/>
                        </a:solidFill>
                        <a:latin typeface="Cambria Math" panose="02040503050406030204" pitchFamily="18" charset="0"/>
                        <a:cs typeface="Times New Roman" panose="02020603050405020304" pitchFamily="18" charset="0"/>
                      </a:rPr>
                      <m:t>[</m:t>
                    </m:r>
                    <m:sSub>
                      <m:sSubPr>
                        <m:ctrlPr>
                          <a:rPr lang="en-US" sz="2100" b="0" i="1">
                            <a:solidFill>
                              <a:prstClr val="black"/>
                            </a:solidFill>
                            <a:latin typeface="Cambria Math" panose="02040503050406030204" pitchFamily="18" charset="0"/>
                            <a:cs typeface="Times New Roman" panose="02020603050405020304" pitchFamily="18" charset="0"/>
                          </a:rPr>
                        </m:ctrlPr>
                      </m:sSubPr>
                      <m:e>
                        <m:r>
                          <a:rPr lang="en-US" sz="2100" b="0" i="1">
                            <a:solidFill>
                              <a:prstClr val="black"/>
                            </a:solidFill>
                            <a:latin typeface="Cambria Math" panose="02040503050406030204" pitchFamily="18" charset="0"/>
                            <a:cs typeface="Times New Roman" panose="02020603050405020304" pitchFamily="18" charset="0"/>
                          </a:rPr>
                          <m:t>𝑣</m:t>
                        </m:r>
                      </m:e>
                      <m:sub>
                        <m:r>
                          <a:rPr lang="en-US" sz="2100" b="0" i="1">
                            <a:solidFill>
                              <a:prstClr val="black"/>
                            </a:solidFill>
                            <a:latin typeface="Cambria Math" panose="02040503050406030204" pitchFamily="18" charset="0"/>
                            <a:cs typeface="Times New Roman" panose="02020603050405020304" pitchFamily="18" charset="0"/>
                          </a:rPr>
                          <m:t>𝑥</m:t>
                        </m:r>
                      </m:sub>
                    </m:sSub>
                    <m:d>
                      <m:dPr>
                        <m:ctrlPr>
                          <a:rPr lang="en-US" sz="2100" b="0" i="1">
                            <a:solidFill>
                              <a:prstClr val="black"/>
                            </a:solidFill>
                            <a:latin typeface="Cambria Math" panose="02040503050406030204" pitchFamily="18" charset="0"/>
                            <a:cs typeface="Times New Roman" panose="02020603050405020304" pitchFamily="18" charset="0"/>
                          </a:rPr>
                        </m:ctrlPr>
                      </m:dPr>
                      <m:e>
                        <m:r>
                          <a:rPr lang="en-US" sz="2100" b="0" i="1">
                            <a:solidFill>
                              <a:prstClr val="black"/>
                            </a:solidFill>
                            <a:latin typeface="Cambria Math" panose="02040503050406030204" pitchFamily="18" charset="0"/>
                            <a:cs typeface="Times New Roman" panose="02020603050405020304" pitchFamily="18" charset="0"/>
                          </a:rPr>
                          <m:t>𝑡</m:t>
                        </m:r>
                      </m:e>
                    </m:d>
                    <m:r>
                      <a:rPr lang="en-US" sz="2100" b="0" i="1">
                        <a:solidFill>
                          <a:prstClr val="black"/>
                        </a:solidFill>
                        <a:latin typeface="Cambria Math" panose="02040503050406030204" pitchFamily="18" charset="0"/>
                        <a:cs typeface="Times New Roman" panose="02020603050405020304" pitchFamily="18" charset="0"/>
                      </a:rPr>
                      <m:t> + </m:t>
                    </m:r>
                    <m:sSub>
                      <m:sSubPr>
                        <m:ctrlPr>
                          <a:rPr lang="en-US" sz="2100" b="0" i="1">
                            <a:solidFill>
                              <a:prstClr val="black"/>
                            </a:solidFill>
                            <a:latin typeface="Cambria Math" panose="02040503050406030204" pitchFamily="18" charset="0"/>
                            <a:cs typeface="Times New Roman" panose="02020603050405020304" pitchFamily="18" charset="0"/>
                          </a:rPr>
                        </m:ctrlPr>
                      </m:sSubPr>
                      <m:e>
                        <m:r>
                          <a:rPr lang="en-US" sz="2100" b="0" i="1">
                            <a:solidFill>
                              <a:prstClr val="black"/>
                            </a:solidFill>
                            <a:latin typeface="Cambria Math" panose="02040503050406030204" pitchFamily="18" charset="0"/>
                            <a:cs typeface="Times New Roman" panose="02020603050405020304" pitchFamily="18" charset="0"/>
                          </a:rPr>
                          <m:t>𝑣</m:t>
                        </m:r>
                      </m:e>
                      <m:sub>
                        <m:r>
                          <a:rPr lang="en-US" sz="2100" b="0" i="1">
                            <a:solidFill>
                              <a:prstClr val="black"/>
                            </a:solidFill>
                            <a:latin typeface="Cambria Math" panose="02040503050406030204" pitchFamily="18" charset="0"/>
                            <a:cs typeface="Times New Roman" panose="02020603050405020304" pitchFamily="18" charset="0"/>
                          </a:rPr>
                          <m:t>0</m:t>
                        </m:r>
                        <m:r>
                          <a:rPr lang="en-US" sz="2100" b="0" i="1">
                            <a:solidFill>
                              <a:prstClr val="black"/>
                            </a:solidFill>
                            <a:latin typeface="Cambria Math" panose="02040503050406030204" pitchFamily="18" charset="0"/>
                            <a:cs typeface="Times New Roman" panose="02020603050405020304" pitchFamily="18" charset="0"/>
                          </a:rPr>
                          <m:t>𝑥</m:t>
                        </m:r>
                      </m:sub>
                    </m:sSub>
                    <m:r>
                      <a:rPr lang="en-US" sz="2100" b="0" i="1">
                        <a:solidFill>
                          <a:prstClr val="black"/>
                        </a:solidFill>
                        <a:latin typeface="Cambria Math" panose="02040503050406030204" pitchFamily="18" charset="0"/>
                        <a:cs typeface="Times New Roman" panose="02020603050405020304" pitchFamily="18" charset="0"/>
                      </a:rPr>
                      <m:t>]</m:t>
                    </m:r>
                  </m:oMath>
                </a14:m>
                <a:r>
                  <a:rPr lang="en-US" sz="2100" b="0" dirty="0">
                    <a:solidFill>
                      <a:prstClr val="black"/>
                    </a:solidFill>
                    <a:cs typeface="Times New Roman" panose="02020603050405020304" pitchFamily="18" charset="0"/>
                  </a:rPr>
                  <a:t>……(2.7)</a:t>
                </a:r>
              </a:p>
            </p:txBody>
          </p:sp>
        </mc:Choice>
        <mc:Fallback xmlns="">
          <p:sp>
            <p:nvSpPr>
              <p:cNvPr id="8" name="TextBox 7"/>
              <p:cNvSpPr txBox="1">
                <a:spLocks noRot="1" noChangeAspect="1" noMove="1" noResize="1" noEditPoints="1" noAdjustHandles="1" noChangeArrowheads="1" noChangeShapeType="1" noTextEdit="1"/>
              </p:cNvSpPr>
              <p:nvPr/>
            </p:nvSpPr>
            <p:spPr>
              <a:xfrm>
                <a:off x="4635563" y="4130097"/>
                <a:ext cx="4148031" cy="2026902"/>
              </a:xfrm>
              <a:prstGeom prst="rect">
                <a:avLst/>
              </a:prstGeom>
              <a:blipFill>
                <a:blip r:embed="rId2"/>
                <a:stretch>
                  <a:fillRect t="-2096" r="-1171" b="-1198"/>
                </a:stretch>
              </a:blipFill>
              <a:ln>
                <a:solidFill>
                  <a:schemeClr val="tx1"/>
                </a:solidFill>
              </a:ln>
            </p:spPr>
            <p:txBody>
              <a:bodyPr/>
              <a:lstStyle/>
              <a:p>
                <a:r>
                  <a:rPr lang="en-US">
                    <a:noFill/>
                  </a:rPr>
                  <a:t> </a:t>
                </a:r>
              </a:p>
            </p:txBody>
          </p:sp>
        </mc:Fallback>
      </mc:AlternateContent>
      <p:sp>
        <p:nvSpPr>
          <p:cNvPr id="9" name="TextBox 8"/>
          <p:cNvSpPr txBox="1"/>
          <p:nvPr/>
        </p:nvSpPr>
        <p:spPr>
          <a:xfrm>
            <a:off x="452811" y="2306950"/>
            <a:ext cx="2865653" cy="646331"/>
          </a:xfrm>
          <a:prstGeom prst="rect">
            <a:avLst/>
          </a:prstGeom>
          <a:noFill/>
          <a:ln>
            <a:solidFill>
              <a:schemeClr val="tx1"/>
            </a:solidFill>
          </a:ln>
        </p:spPr>
        <p:txBody>
          <a:bodyPr wrap="square" rtlCol="0">
            <a:spAutoFit/>
          </a:bodyPr>
          <a:lstStyle/>
          <a:p>
            <a:pPr defTabSz="685800" eaLnBrk="1" fontAlgn="auto" hangingPunct="1">
              <a:spcBef>
                <a:spcPts val="0"/>
              </a:spcBef>
              <a:spcAft>
                <a:spcPts val="0"/>
              </a:spcAft>
            </a:pPr>
            <a:r>
              <a:rPr lang="en-US" sz="1800" b="0" dirty="0">
                <a:solidFill>
                  <a:prstClr val="black"/>
                </a:solidFill>
                <a:cs typeface="Times New Roman" panose="02020603050405020304" pitchFamily="18" charset="0"/>
              </a:rPr>
              <a:t>Kinematic Equations for</a:t>
            </a:r>
          </a:p>
          <a:p>
            <a:pPr defTabSz="685800" eaLnBrk="1" fontAlgn="auto" hangingPunct="1">
              <a:spcBef>
                <a:spcPts val="0"/>
              </a:spcBef>
              <a:spcAft>
                <a:spcPts val="0"/>
              </a:spcAft>
            </a:pPr>
            <a:r>
              <a:rPr lang="en-US" sz="1800" b="0" dirty="0">
                <a:solidFill>
                  <a:prstClr val="black"/>
                </a:solidFill>
                <a:cs typeface="Times New Roman" panose="02020603050405020304" pitchFamily="18" charset="0"/>
              </a:rPr>
              <a:t>    Rotational Motion</a:t>
            </a:r>
          </a:p>
        </p:txBody>
      </p:sp>
      <p:sp>
        <p:nvSpPr>
          <p:cNvPr id="10" name="TextBox 9"/>
          <p:cNvSpPr txBox="1"/>
          <p:nvPr/>
        </p:nvSpPr>
        <p:spPr>
          <a:xfrm>
            <a:off x="6168768" y="2306950"/>
            <a:ext cx="2828494" cy="646331"/>
          </a:xfrm>
          <a:prstGeom prst="rect">
            <a:avLst/>
          </a:prstGeom>
          <a:noFill/>
          <a:ln>
            <a:solidFill>
              <a:schemeClr val="tx1"/>
            </a:solidFill>
          </a:ln>
        </p:spPr>
        <p:txBody>
          <a:bodyPr wrap="square" rtlCol="0">
            <a:spAutoFit/>
          </a:bodyPr>
          <a:lstStyle/>
          <a:p>
            <a:pPr defTabSz="685800" eaLnBrk="1" fontAlgn="auto" hangingPunct="1">
              <a:spcBef>
                <a:spcPts val="0"/>
              </a:spcBef>
              <a:spcAft>
                <a:spcPts val="0"/>
              </a:spcAft>
            </a:pPr>
            <a:r>
              <a:rPr lang="en-US" sz="1800" b="0" dirty="0">
                <a:solidFill>
                  <a:prstClr val="black"/>
                </a:solidFill>
                <a:cs typeface="Times New Roman" panose="02020603050405020304" pitchFamily="18" charset="0"/>
              </a:rPr>
              <a:t>Kinematic Equations for</a:t>
            </a:r>
          </a:p>
          <a:p>
            <a:pPr defTabSz="685800" eaLnBrk="1" fontAlgn="auto" hangingPunct="1">
              <a:spcBef>
                <a:spcPts val="0"/>
              </a:spcBef>
              <a:spcAft>
                <a:spcPts val="0"/>
              </a:spcAft>
            </a:pPr>
            <a:r>
              <a:rPr lang="en-US" sz="1800" b="0" dirty="0">
                <a:solidFill>
                  <a:prstClr val="black"/>
                </a:solidFill>
                <a:cs typeface="Times New Roman" panose="02020603050405020304" pitchFamily="18" charset="0"/>
              </a:rPr>
              <a:t>        Linear Motion</a:t>
            </a:r>
          </a:p>
        </p:txBody>
      </p:sp>
      <mc:AlternateContent xmlns:mc="http://schemas.openxmlformats.org/markup-compatibility/2006" xmlns:a14="http://schemas.microsoft.com/office/drawing/2010/main">
        <mc:Choice Requires="a14">
          <p:sp>
            <p:nvSpPr>
              <p:cNvPr id="11" name="TextBox 10"/>
              <p:cNvSpPr txBox="1"/>
              <p:nvPr/>
            </p:nvSpPr>
            <p:spPr>
              <a:xfrm>
                <a:off x="360406" y="4083931"/>
                <a:ext cx="4003736" cy="2073068"/>
              </a:xfrm>
              <a:prstGeom prst="rect">
                <a:avLst/>
              </a:prstGeom>
              <a:noFill/>
              <a:ln>
                <a:solidFill>
                  <a:schemeClr val="tx1"/>
                </a:solidFill>
              </a:ln>
            </p:spPr>
            <p:txBody>
              <a:bodyPr wrap="square" rtlCol="0">
                <a:spAutoFit/>
              </a:bodyPr>
              <a:lstStyle/>
              <a:p>
                <a:pPr defTabSz="685800" eaLnBrk="1" fontAlgn="auto" hangingPunct="1">
                  <a:spcBef>
                    <a:spcPts val="0"/>
                  </a:spcBef>
                  <a:spcAft>
                    <a:spcPts val="0"/>
                  </a:spcAft>
                </a:pPr>
                <a:r>
                  <a:rPr lang="en-US" sz="2100" b="0" dirty="0">
                    <a:solidFill>
                      <a:prstClr val="black"/>
                    </a:solidFill>
                    <a:latin typeface="Calibri" panose="020F0502020204030204"/>
                    <a:ea typeface="Cambria Math" panose="02040503050406030204" pitchFamily="18" charset="0"/>
                    <a:cs typeface="Times New Roman" panose="02020603050405020304" pitchFamily="18" charset="0"/>
                  </a:rPr>
                  <a:t>  </a:t>
                </a:r>
                <a14:m>
                  <m:oMath xmlns:m="http://schemas.openxmlformats.org/officeDocument/2006/math">
                    <m:r>
                      <a:rPr lang="en-US" sz="21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𝜔</m:t>
                    </m:r>
                    <m:d>
                      <m:dPr>
                        <m:ctrlPr>
                          <a:rPr lang="en-US" sz="2100" b="0" i="1">
                            <a:solidFill>
                              <a:prstClr val="black"/>
                            </a:solidFill>
                            <a:latin typeface="Cambria Math" panose="02040503050406030204" pitchFamily="18" charset="0"/>
                            <a:cs typeface="Times New Roman" panose="02020603050405020304" pitchFamily="18" charset="0"/>
                          </a:rPr>
                        </m:ctrlPr>
                      </m:dPr>
                      <m:e>
                        <m:r>
                          <a:rPr lang="en-US" sz="2100" b="0" i="1">
                            <a:solidFill>
                              <a:prstClr val="black"/>
                            </a:solidFill>
                            <a:latin typeface="Cambria Math" panose="02040503050406030204" pitchFamily="18" charset="0"/>
                            <a:cs typeface="Times New Roman" panose="02020603050405020304" pitchFamily="18" charset="0"/>
                          </a:rPr>
                          <m:t>𝑡</m:t>
                        </m:r>
                      </m:e>
                    </m:d>
                    <m:r>
                      <a:rPr lang="en-US" sz="2100" b="0" i="1">
                        <a:solidFill>
                          <a:prstClr val="black"/>
                        </a:solidFill>
                        <a:latin typeface="Cambria Math" panose="02040503050406030204" pitchFamily="18" charset="0"/>
                        <a:cs typeface="Times New Roman" panose="02020603050405020304" pitchFamily="18" charset="0"/>
                      </a:rPr>
                      <m:t>= </m:t>
                    </m:r>
                    <m:sSub>
                      <m:sSubPr>
                        <m:ctrlPr>
                          <a:rPr lang="en-US" sz="2100" b="0" i="1">
                            <a:solidFill>
                              <a:prstClr val="black"/>
                            </a:solidFill>
                            <a:latin typeface="Cambria Math" panose="02040503050406030204" pitchFamily="18" charset="0"/>
                            <a:cs typeface="Times New Roman" panose="02020603050405020304" pitchFamily="18" charset="0"/>
                          </a:rPr>
                        </m:ctrlPr>
                      </m:sSubPr>
                      <m:e>
                        <m:r>
                          <a:rPr lang="en-US" sz="21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𝜔</m:t>
                        </m:r>
                      </m:e>
                      <m:sub>
                        <m:r>
                          <a:rPr lang="en-US" sz="2100" b="0" i="1">
                            <a:solidFill>
                              <a:prstClr val="black"/>
                            </a:solidFill>
                            <a:latin typeface="Cambria Math" panose="02040503050406030204" pitchFamily="18" charset="0"/>
                            <a:cs typeface="Times New Roman" panose="02020603050405020304" pitchFamily="18" charset="0"/>
                          </a:rPr>
                          <m:t>0</m:t>
                        </m:r>
                      </m:sub>
                    </m:sSub>
                    <m:r>
                      <a:rPr lang="en-US" sz="2100" b="0" i="1">
                        <a:solidFill>
                          <a:prstClr val="black"/>
                        </a:solidFill>
                        <a:latin typeface="Cambria Math" panose="02040503050406030204" pitchFamily="18" charset="0"/>
                        <a:cs typeface="Times New Roman" panose="02020603050405020304" pitchFamily="18" charset="0"/>
                      </a:rPr>
                      <m:t>+</m:t>
                    </m:r>
                    <m:r>
                      <a:rPr lang="en-US" sz="21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𝛼</m:t>
                    </m:r>
                    <m:r>
                      <a:rPr lang="en-US" sz="2100" b="0" i="1">
                        <a:solidFill>
                          <a:prstClr val="black"/>
                        </a:solidFill>
                        <a:latin typeface="Cambria Math" panose="02040503050406030204" pitchFamily="18" charset="0"/>
                        <a:cs typeface="Times New Roman" panose="02020603050405020304" pitchFamily="18" charset="0"/>
                      </a:rPr>
                      <m:t>𝑡</m:t>
                    </m:r>
                  </m:oMath>
                </a14:m>
                <a:r>
                  <a:rPr lang="en-US" sz="2100" b="0" dirty="0">
                    <a:solidFill>
                      <a:prstClr val="black"/>
                    </a:solidFill>
                    <a:cs typeface="Times New Roman" panose="02020603050405020304" pitchFamily="18" charset="0"/>
                  </a:rPr>
                  <a:t>   ………....(9.7)</a:t>
                </a:r>
              </a:p>
              <a:p>
                <a:pPr defTabSz="685800" eaLnBrk="1" fontAlgn="auto" hangingPunct="1">
                  <a:spcBef>
                    <a:spcPts val="0"/>
                  </a:spcBef>
                  <a:spcAft>
                    <a:spcPts val="0"/>
                  </a:spcAft>
                </a:pPr>
                <a:endParaRPr lang="en-US" sz="900" b="0" dirty="0">
                  <a:solidFill>
                    <a:prstClr val="black"/>
                  </a:solidFill>
                  <a:cs typeface="Times New Roman" panose="02020603050405020304" pitchFamily="18" charset="0"/>
                </a:endParaRPr>
              </a:p>
              <a:p>
                <a:pPr defTabSz="685800" eaLnBrk="1" fontAlgn="auto" hangingPunct="1">
                  <a:spcBef>
                    <a:spcPts val="0"/>
                  </a:spcBef>
                  <a:spcAft>
                    <a:spcPts val="0"/>
                  </a:spcAft>
                </a:pPr>
                <a:r>
                  <a:rPr lang="en-US" sz="2100" b="0" dirty="0">
                    <a:solidFill>
                      <a:prstClr val="black"/>
                    </a:solidFill>
                    <a:latin typeface="Calibri" panose="020F0502020204030204"/>
                    <a:ea typeface="Cambria Math" panose="02040503050406030204" pitchFamily="18" charset="0"/>
                    <a:cs typeface="Times New Roman" panose="02020603050405020304" pitchFamily="18" charset="0"/>
                  </a:rPr>
                  <a:t>  </a:t>
                </a:r>
                <a14:m>
                  <m:oMath xmlns:m="http://schemas.openxmlformats.org/officeDocument/2006/math">
                    <m:r>
                      <a:rPr lang="en-US" sz="21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𝜃</m:t>
                    </m:r>
                    <m:d>
                      <m:dPr>
                        <m:ctrlPr>
                          <a:rPr lang="en-US" sz="2100" b="0" i="1">
                            <a:solidFill>
                              <a:prstClr val="black"/>
                            </a:solidFill>
                            <a:latin typeface="Cambria Math" panose="02040503050406030204" pitchFamily="18" charset="0"/>
                            <a:cs typeface="Times New Roman" panose="02020603050405020304" pitchFamily="18" charset="0"/>
                          </a:rPr>
                        </m:ctrlPr>
                      </m:dPr>
                      <m:e>
                        <m:r>
                          <a:rPr lang="en-US" sz="2100" b="0" i="1">
                            <a:solidFill>
                              <a:prstClr val="black"/>
                            </a:solidFill>
                            <a:latin typeface="Cambria Math" panose="02040503050406030204" pitchFamily="18" charset="0"/>
                            <a:cs typeface="Times New Roman" panose="02020603050405020304" pitchFamily="18" charset="0"/>
                          </a:rPr>
                          <m:t>𝑡</m:t>
                        </m:r>
                      </m:e>
                    </m:d>
                    <m:r>
                      <a:rPr lang="en-US" sz="2100" b="0" i="1">
                        <a:solidFill>
                          <a:prstClr val="black"/>
                        </a:solidFill>
                        <a:latin typeface="Cambria Math" panose="02040503050406030204" pitchFamily="18" charset="0"/>
                        <a:cs typeface="Times New Roman" panose="02020603050405020304" pitchFamily="18" charset="0"/>
                      </a:rPr>
                      <m:t>=</m:t>
                    </m:r>
                    <m:sSub>
                      <m:sSubPr>
                        <m:ctrlPr>
                          <a:rPr lang="en-US" sz="2100" b="0" i="1">
                            <a:solidFill>
                              <a:prstClr val="black"/>
                            </a:solidFill>
                            <a:latin typeface="Cambria Math" panose="02040503050406030204" pitchFamily="18" charset="0"/>
                            <a:cs typeface="Times New Roman" panose="02020603050405020304" pitchFamily="18" charset="0"/>
                          </a:rPr>
                        </m:ctrlPr>
                      </m:sSubPr>
                      <m:e>
                        <m:r>
                          <a:rPr lang="en-US" sz="21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𝜃</m:t>
                        </m:r>
                      </m:e>
                      <m:sub>
                        <m:r>
                          <a:rPr lang="en-US" sz="2100" b="0" i="1">
                            <a:solidFill>
                              <a:prstClr val="black"/>
                            </a:solidFill>
                            <a:latin typeface="Cambria Math" panose="02040503050406030204" pitchFamily="18" charset="0"/>
                            <a:cs typeface="Times New Roman" panose="02020603050405020304" pitchFamily="18" charset="0"/>
                          </a:rPr>
                          <m:t>0</m:t>
                        </m:r>
                      </m:sub>
                    </m:sSub>
                    <m:r>
                      <a:rPr lang="en-US" sz="2100" b="0" i="1">
                        <a:solidFill>
                          <a:prstClr val="black"/>
                        </a:solidFill>
                        <a:latin typeface="Cambria Math" panose="02040503050406030204" pitchFamily="18" charset="0"/>
                        <a:cs typeface="Times New Roman" panose="02020603050405020304" pitchFamily="18" charset="0"/>
                      </a:rPr>
                      <m:t>+</m:t>
                    </m:r>
                    <m:sSub>
                      <m:sSubPr>
                        <m:ctrlPr>
                          <a:rPr lang="en-US" sz="2100" b="0" i="1">
                            <a:solidFill>
                              <a:prstClr val="black"/>
                            </a:solidFill>
                            <a:latin typeface="Cambria Math" panose="02040503050406030204" pitchFamily="18" charset="0"/>
                            <a:cs typeface="Times New Roman" panose="02020603050405020304" pitchFamily="18" charset="0"/>
                          </a:rPr>
                        </m:ctrlPr>
                      </m:sSubPr>
                      <m:e>
                        <m:r>
                          <a:rPr lang="en-US" sz="21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𝜔</m:t>
                        </m:r>
                      </m:e>
                      <m:sub>
                        <m:r>
                          <a:rPr lang="en-US" sz="2100" b="0" i="1">
                            <a:solidFill>
                              <a:prstClr val="black"/>
                            </a:solidFill>
                            <a:latin typeface="Cambria Math" panose="02040503050406030204" pitchFamily="18" charset="0"/>
                            <a:cs typeface="Times New Roman" panose="02020603050405020304" pitchFamily="18" charset="0"/>
                          </a:rPr>
                          <m:t>0</m:t>
                        </m:r>
                      </m:sub>
                    </m:sSub>
                    <m:r>
                      <a:rPr lang="en-US" sz="2100" b="0" i="1">
                        <a:solidFill>
                          <a:prstClr val="black"/>
                        </a:solidFill>
                        <a:latin typeface="Cambria Math" panose="02040503050406030204" pitchFamily="18" charset="0"/>
                        <a:cs typeface="Times New Roman" panose="02020603050405020304" pitchFamily="18" charset="0"/>
                      </a:rPr>
                      <m:t>𝑡</m:t>
                    </m:r>
                    <m:r>
                      <a:rPr lang="en-US" sz="2100" b="0" i="1">
                        <a:solidFill>
                          <a:prstClr val="black"/>
                        </a:solidFill>
                        <a:latin typeface="Cambria Math" panose="02040503050406030204" pitchFamily="18" charset="0"/>
                        <a:cs typeface="Times New Roman" panose="02020603050405020304" pitchFamily="18" charset="0"/>
                      </a:rPr>
                      <m:t>+</m:t>
                    </m:r>
                    <m:f>
                      <m:fPr>
                        <m:ctrlPr>
                          <a:rPr lang="en-US" sz="2100" b="0" i="1">
                            <a:solidFill>
                              <a:prstClr val="black"/>
                            </a:solidFill>
                            <a:latin typeface="Cambria Math" panose="02040503050406030204" pitchFamily="18" charset="0"/>
                            <a:cs typeface="Times New Roman" panose="02020603050405020304" pitchFamily="18" charset="0"/>
                          </a:rPr>
                        </m:ctrlPr>
                      </m:fPr>
                      <m:num>
                        <m:r>
                          <a:rPr lang="en-US" sz="2100" b="0" i="1">
                            <a:solidFill>
                              <a:prstClr val="black"/>
                            </a:solidFill>
                            <a:latin typeface="Cambria Math" panose="02040503050406030204" pitchFamily="18" charset="0"/>
                            <a:cs typeface="Times New Roman" panose="02020603050405020304" pitchFamily="18" charset="0"/>
                          </a:rPr>
                          <m:t>1</m:t>
                        </m:r>
                      </m:num>
                      <m:den>
                        <m:r>
                          <a:rPr lang="en-US" sz="2100" b="0" i="1">
                            <a:solidFill>
                              <a:prstClr val="black"/>
                            </a:solidFill>
                            <a:latin typeface="Cambria Math" panose="02040503050406030204" pitchFamily="18" charset="0"/>
                            <a:cs typeface="Times New Roman" panose="02020603050405020304" pitchFamily="18" charset="0"/>
                          </a:rPr>
                          <m:t>2</m:t>
                        </m:r>
                      </m:den>
                    </m:f>
                    <m:r>
                      <a:rPr lang="en-US" sz="21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𝛼</m:t>
                    </m:r>
                    <m:sSup>
                      <m:sSupPr>
                        <m:ctrlPr>
                          <a:rPr lang="en-US" sz="2100" b="0" i="1">
                            <a:solidFill>
                              <a:prstClr val="black"/>
                            </a:solidFill>
                            <a:latin typeface="Cambria Math" panose="02040503050406030204" pitchFamily="18" charset="0"/>
                            <a:cs typeface="Times New Roman" panose="02020603050405020304" pitchFamily="18" charset="0"/>
                          </a:rPr>
                        </m:ctrlPr>
                      </m:sSupPr>
                      <m:e>
                        <m:r>
                          <a:rPr lang="en-US" sz="2100" b="0" i="1">
                            <a:solidFill>
                              <a:prstClr val="black"/>
                            </a:solidFill>
                            <a:latin typeface="Cambria Math" panose="02040503050406030204" pitchFamily="18" charset="0"/>
                            <a:cs typeface="Times New Roman" panose="02020603050405020304" pitchFamily="18" charset="0"/>
                          </a:rPr>
                          <m:t>𝑡</m:t>
                        </m:r>
                      </m:e>
                      <m:sup>
                        <m:r>
                          <a:rPr lang="en-US" sz="2100" b="0" i="1">
                            <a:solidFill>
                              <a:prstClr val="black"/>
                            </a:solidFill>
                            <a:latin typeface="Cambria Math" panose="02040503050406030204" pitchFamily="18" charset="0"/>
                            <a:cs typeface="Times New Roman" panose="02020603050405020304" pitchFamily="18" charset="0"/>
                          </a:rPr>
                          <m:t>2</m:t>
                        </m:r>
                      </m:sup>
                    </m:sSup>
                  </m:oMath>
                </a14:m>
                <a:r>
                  <a:rPr lang="en-US" sz="2100" b="0" dirty="0">
                    <a:solidFill>
                      <a:prstClr val="black"/>
                    </a:solidFill>
                    <a:cs typeface="Times New Roman" panose="02020603050405020304" pitchFamily="18" charset="0"/>
                  </a:rPr>
                  <a:t>…(2.11)</a:t>
                </a:r>
              </a:p>
              <a:p>
                <a:pPr defTabSz="685800" eaLnBrk="1" fontAlgn="auto" hangingPunct="1">
                  <a:spcBef>
                    <a:spcPts val="0"/>
                  </a:spcBef>
                  <a:spcAft>
                    <a:spcPts val="0"/>
                  </a:spcAft>
                </a:pPr>
                <a:endParaRPr lang="en-US" sz="900" b="0" dirty="0">
                  <a:solidFill>
                    <a:prstClr val="black"/>
                  </a:solidFill>
                  <a:cs typeface="Times New Roman" panose="02020603050405020304" pitchFamily="18" charset="0"/>
                </a:endParaRPr>
              </a:p>
              <a:p>
                <a:pPr defTabSz="685800" eaLnBrk="1" fontAlgn="auto" hangingPunct="1">
                  <a:spcBef>
                    <a:spcPts val="0"/>
                  </a:spcBef>
                  <a:spcAft>
                    <a:spcPts val="0"/>
                  </a:spcAft>
                </a:pPr>
                <a:r>
                  <a:rPr lang="en-US" sz="2100" b="0" dirty="0">
                    <a:solidFill>
                      <a:prstClr val="black"/>
                    </a:solidFill>
                    <a:latin typeface="Calibri" panose="020F0502020204030204"/>
                    <a:cs typeface="Times New Roman" panose="02020603050405020304" pitchFamily="18" charset="0"/>
                  </a:rPr>
                  <a:t>  </a:t>
                </a:r>
                <a14:m>
                  <m:oMath xmlns:m="http://schemas.openxmlformats.org/officeDocument/2006/math">
                    <m:sSup>
                      <m:sSupPr>
                        <m:ctrlPr>
                          <a:rPr lang="en-US" sz="2100" b="0" i="1">
                            <a:solidFill>
                              <a:prstClr val="black"/>
                            </a:solidFill>
                            <a:latin typeface="Cambria Math" panose="02040503050406030204" pitchFamily="18" charset="0"/>
                            <a:cs typeface="Times New Roman" panose="02020603050405020304" pitchFamily="18" charset="0"/>
                          </a:rPr>
                        </m:ctrlPr>
                      </m:sSupPr>
                      <m:e>
                        <m:r>
                          <a:rPr lang="en-US" sz="21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𝜔</m:t>
                        </m:r>
                      </m:e>
                      <m:sup>
                        <m:r>
                          <a:rPr lang="en-US" sz="2100" b="0" i="1">
                            <a:solidFill>
                              <a:prstClr val="black"/>
                            </a:solidFill>
                            <a:latin typeface="Cambria Math" panose="02040503050406030204" pitchFamily="18" charset="0"/>
                            <a:cs typeface="Times New Roman" panose="02020603050405020304" pitchFamily="18" charset="0"/>
                          </a:rPr>
                          <m:t>2</m:t>
                        </m:r>
                      </m:sup>
                    </m:sSup>
                    <m:r>
                      <a:rPr lang="en-US" sz="2100" b="0" i="1">
                        <a:solidFill>
                          <a:prstClr val="black"/>
                        </a:solidFill>
                        <a:latin typeface="Cambria Math" panose="02040503050406030204" pitchFamily="18" charset="0"/>
                        <a:cs typeface="Times New Roman" panose="02020603050405020304" pitchFamily="18" charset="0"/>
                      </a:rPr>
                      <m:t>=</m:t>
                    </m:r>
                    <m:sSubSup>
                      <m:sSubSupPr>
                        <m:ctrlPr>
                          <a:rPr lang="en-US" sz="2100" b="0" i="1">
                            <a:solidFill>
                              <a:prstClr val="black"/>
                            </a:solidFill>
                            <a:latin typeface="Cambria Math" panose="02040503050406030204" pitchFamily="18" charset="0"/>
                            <a:cs typeface="Times New Roman" panose="02020603050405020304" pitchFamily="18" charset="0"/>
                          </a:rPr>
                        </m:ctrlPr>
                      </m:sSubSupPr>
                      <m:e>
                        <m:r>
                          <a:rPr lang="en-US" sz="21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𝜔</m:t>
                        </m:r>
                      </m:e>
                      <m:sub>
                        <m:r>
                          <a:rPr lang="en-US" sz="2100" b="0" i="1">
                            <a:solidFill>
                              <a:prstClr val="black"/>
                            </a:solidFill>
                            <a:latin typeface="Cambria Math" panose="02040503050406030204" pitchFamily="18" charset="0"/>
                            <a:cs typeface="Times New Roman" panose="02020603050405020304" pitchFamily="18" charset="0"/>
                          </a:rPr>
                          <m:t>0</m:t>
                        </m:r>
                      </m:sub>
                      <m:sup>
                        <m:r>
                          <a:rPr lang="en-US" sz="2100" b="0" i="1">
                            <a:solidFill>
                              <a:prstClr val="black"/>
                            </a:solidFill>
                            <a:latin typeface="Cambria Math" panose="02040503050406030204" pitchFamily="18" charset="0"/>
                            <a:cs typeface="Times New Roman" panose="02020603050405020304" pitchFamily="18" charset="0"/>
                          </a:rPr>
                          <m:t>2</m:t>
                        </m:r>
                      </m:sup>
                    </m:sSubSup>
                    <m:r>
                      <a:rPr lang="en-US" sz="2100" b="0" i="1">
                        <a:solidFill>
                          <a:prstClr val="black"/>
                        </a:solidFill>
                        <a:latin typeface="Cambria Math" panose="02040503050406030204" pitchFamily="18" charset="0"/>
                        <a:cs typeface="Times New Roman" panose="02020603050405020304" pitchFamily="18" charset="0"/>
                      </a:rPr>
                      <m:t>+2</m:t>
                    </m:r>
                    <m:r>
                      <a:rPr lang="en-US" sz="21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𝛼</m:t>
                    </m:r>
                    <m:d>
                      <m:dPr>
                        <m:ctrlPr>
                          <a:rPr lang="en-US" sz="2100" b="0" i="1">
                            <a:solidFill>
                              <a:prstClr val="black"/>
                            </a:solidFill>
                            <a:latin typeface="Cambria Math" panose="02040503050406030204" pitchFamily="18" charset="0"/>
                            <a:cs typeface="Times New Roman" panose="02020603050405020304" pitchFamily="18" charset="0"/>
                          </a:rPr>
                        </m:ctrlPr>
                      </m:dPr>
                      <m:e>
                        <m:r>
                          <a:rPr lang="en-US" sz="21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𝜃</m:t>
                        </m:r>
                        <m:r>
                          <a:rPr lang="en-US" sz="2100" b="0" i="1">
                            <a:solidFill>
                              <a:prstClr val="black"/>
                            </a:solidFill>
                            <a:latin typeface="Cambria Math" panose="02040503050406030204" pitchFamily="18" charset="0"/>
                            <a:cs typeface="Times New Roman" panose="02020603050405020304" pitchFamily="18" charset="0"/>
                          </a:rPr>
                          <m:t>−</m:t>
                        </m:r>
                        <m:sSub>
                          <m:sSubPr>
                            <m:ctrlPr>
                              <a:rPr lang="en-US" sz="2100" b="0" i="1">
                                <a:solidFill>
                                  <a:prstClr val="black"/>
                                </a:solidFill>
                                <a:latin typeface="Cambria Math" panose="02040503050406030204" pitchFamily="18" charset="0"/>
                                <a:cs typeface="Times New Roman" panose="02020603050405020304" pitchFamily="18" charset="0"/>
                              </a:rPr>
                            </m:ctrlPr>
                          </m:sSubPr>
                          <m:e>
                            <m:r>
                              <a:rPr lang="en-US" sz="21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𝜃</m:t>
                            </m:r>
                          </m:e>
                          <m:sub>
                            <m:r>
                              <a:rPr lang="en-US" sz="2100" b="0" i="1">
                                <a:solidFill>
                                  <a:prstClr val="black"/>
                                </a:solidFill>
                                <a:latin typeface="Cambria Math" panose="02040503050406030204" pitchFamily="18" charset="0"/>
                                <a:cs typeface="Times New Roman" panose="02020603050405020304" pitchFamily="18" charset="0"/>
                              </a:rPr>
                              <m:t>0</m:t>
                            </m:r>
                          </m:sub>
                        </m:sSub>
                      </m:e>
                    </m:d>
                  </m:oMath>
                </a14:m>
                <a:r>
                  <a:rPr lang="en-US" sz="2100" b="0" dirty="0">
                    <a:solidFill>
                      <a:prstClr val="black"/>
                    </a:solidFill>
                    <a:cs typeface="Times New Roman" panose="02020603050405020304" pitchFamily="18" charset="0"/>
                  </a:rPr>
                  <a:t>  …(9.12)</a:t>
                </a:r>
              </a:p>
              <a:p>
                <a:pPr defTabSz="685800" eaLnBrk="1" fontAlgn="auto" hangingPunct="1">
                  <a:spcBef>
                    <a:spcPts val="0"/>
                  </a:spcBef>
                  <a:spcAft>
                    <a:spcPts val="0"/>
                  </a:spcAft>
                </a:pPr>
                <a:endParaRPr lang="en-US" sz="900" b="0" dirty="0">
                  <a:solidFill>
                    <a:prstClr val="black"/>
                  </a:solidFill>
                  <a:cs typeface="Times New Roman" panose="02020603050405020304" pitchFamily="18" charset="0"/>
                </a:endParaRPr>
              </a:p>
              <a:p>
                <a:pPr defTabSz="685800" eaLnBrk="1" fontAlgn="auto" hangingPunct="1">
                  <a:spcBef>
                    <a:spcPts val="0"/>
                  </a:spcBef>
                  <a:spcAft>
                    <a:spcPts val="0"/>
                  </a:spcAft>
                </a:pPr>
                <a:r>
                  <a:rPr lang="en-US" sz="2100" b="0" dirty="0">
                    <a:solidFill>
                      <a:prstClr val="black"/>
                    </a:solidFill>
                    <a:latin typeface="Calibri" panose="020F0502020204030204"/>
                    <a:cs typeface="Times New Roman" panose="02020603050405020304" pitchFamily="18" charset="0"/>
                  </a:rPr>
                  <a:t>  </a:t>
                </a:r>
                <a14:m>
                  <m:oMath xmlns:m="http://schemas.openxmlformats.org/officeDocument/2006/math">
                    <m:sSub>
                      <m:sSubPr>
                        <m:ctrlPr>
                          <a:rPr lang="en-US" sz="2100" b="0" i="1">
                            <a:solidFill>
                              <a:prstClr val="black"/>
                            </a:solidFill>
                            <a:latin typeface="Cambria Math" panose="02040503050406030204" pitchFamily="18" charset="0"/>
                            <a:cs typeface="Times New Roman" panose="02020603050405020304" pitchFamily="18" charset="0"/>
                          </a:rPr>
                        </m:ctrlPr>
                      </m:sSubPr>
                      <m:e>
                        <m:r>
                          <a:rPr lang="en-US" sz="21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𝜔</m:t>
                        </m:r>
                      </m:e>
                      <m:sub>
                        <m:r>
                          <a:rPr lang="en-US" sz="2100" b="0" i="1">
                            <a:solidFill>
                              <a:prstClr val="black"/>
                            </a:solidFill>
                            <a:latin typeface="Cambria Math" panose="02040503050406030204" pitchFamily="18" charset="0"/>
                            <a:cs typeface="Times New Roman" panose="02020603050405020304" pitchFamily="18" charset="0"/>
                          </a:rPr>
                          <m:t>𝑎𝑣</m:t>
                        </m:r>
                      </m:sub>
                    </m:sSub>
                    <m:r>
                      <a:rPr lang="en-US" sz="2100" b="0" i="1">
                        <a:solidFill>
                          <a:prstClr val="black"/>
                        </a:solidFill>
                        <a:latin typeface="Cambria Math" panose="02040503050406030204" pitchFamily="18" charset="0"/>
                        <a:cs typeface="Times New Roman" panose="02020603050405020304" pitchFamily="18" charset="0"/>
                      </a:rPr>
                      <m:t>=</m:t>
                    </m:r>
                    <m:f>
                      <m:fPr>
                        <m:ctrlPr>
                          <a:rPr lang="en-US" sz="2100" b="0" i="1">
                            <a:solidFill>
                              <a:prstClr val="black"/>
                            </a:solidFill>
                            <a:latin typeface="Cambria Math" panose="02040503050406030204" pitchFamily="18" charset="0"/>
                            <a:cs typeface="Times New Roman" panose="02020603050405020304" pitchFamily="18" charset="0"/>
                          </a:rPr>
                        </m:ctrlPr>
                      </m:fPr>
                      <m:num>
                        <m:r>
                          <a:rPr lang="en-US" sz="2100" b="0" i="1">
                            <a:solidFill>
                              <a:prstClr val="black"/>
                            </a:solidFill>
                            <a:latin typeface="Cambria Math" panose="02040503050406030204" pitchFamily="18" charset="0"/>
                            <a:cs typeface="Times New Roman" panose="02020603050405020304" pitchFamily="18" charset="0"/>
                          </a:rPr>
                          <m:t>1</m:t>
                        </m:r>
                      </m:num>
                      <m:den>
                        <m:r>
                          <a:rPr lang="en-US" sz="2100" b="0" i="1">
                            <a:solidFill>
                              <a:prstClr val="black"/>
                            </a:solidFill>
                            <a:latin typeface="Cambria Math" panose="02040503050406030204" pitchFamily="18" charset="0"/>
                            <a:cs typeface="Times New Roman" panose="02020603050405020304" pitchFamily="18" charset="0"/>
                          </a:rPr>
                          <m:t>2</m:t>
                        </m:r>
                      </m:den>
                    </m:f>
                    <m:r>
                      <a:rPr lang="en-US" sz="2100" b="0" i="1">
                        <a:solidFill>
                          <a:prstClr val="black"/>
                        </a:solidFill>
                        <a:latin typeface="Cambria Math" panose="02040503050406030204" pitchFamily="18" charset="0"/>
                        <a:cs typeface="Times New Roman" panose="02020603050405020304" pitchFamily="18" charset="0"/>
                      </a:rPr>
                      <m:t>[</m:t>
                    </m:r>
                    <m:r>
                      <a:rPr lang="en-US" sz="21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𝜔</m:t>
                    </m:r>
                    <m:d>
                      <m:dPr>
                        <m:ctrlPr>
                          <a:rPr lang="en-US" sz="2100" b="0" i="1">
                            <a:solidFill>
                              <a:prstClr val="black"/>
                            </a:solidFill>
                            <a:latin typeface="Cambria Math" panose="02040503050406030204" pitchFamily="18" charset="0"/>
                            <a:cs typeface="Times New Roman" panose="02020603050405020304" pitchFamily="18" charset="0"/>
                          </a:rPr>
                        </m:ctrlPr>
                      </m:dPr>
                      <m:e>
                        <m:r>
                          <a:rPr lang="en-US" sz="2100" b="0" i="1">
                            <a:solidFill>
                              <a:prstClr val="black"/>
                            </a:solidFill>
                            <a:latin typeface="Cambria Math" panose="02040503050406030204" pitchFamily="18" charset="0"/>
                            <a:cs typeface="Times New Roman" panose="02020603050405020304" pitchFamily="18" charset="0"/>
                          </a:rPr>
                          <m:t>𝑡</m:t>
                        </m:r>
                      </m:e>
                    </m:d>
                    <m:r>
                      <a:rPr lang="en-US" sz="2100" b="0" i="1">
                        <a:solidFill>
                          <a:prstClr val="black"/>
                        </a:solidFill>
                        <a:latin typeface="Cambria Math" panose="02040503050406030204" pitchFamily="18" charset="0"/>
                        <a:cs typeface="Times New Roman" panose="02020603050405020304" pitchFamily="18" charset="0"/>
                      </a:rPr>
                      <m:t> + </m:t>
                    </m:r>
                    <m:sSub>
                      <m:sSubPr>
                        <m:ctrlPr>
                          <a:rPr lang="en-US" sz="2100" b="0" i="1">
                            <a:solidFill>
                              <a:prstClr val="black"/>
                            </a:solidFill>
                            <a:latin typeface="Cambria Math" panose="02040503050406030204" pitchFamily="18" charset="0"/>
                            <a:cs typeface="Times New Roman" panose="02020603050405020304" pitchFamily="18" charset="0"/>
                          </a:rPr>
                        </m:ctrlPr>
                      </m:sSubPr>
                      <m:e>
                        <m:r>
                          <a:rPr lang="en-US" sz="21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𝜔</m:t>
                        </m:r>
                      </m:e>
                      <m:sub>
                        <m:r>
                          <a:rPr lang="en-US" sz="2100" b="0" i="1">
                            <a:solidFill>
                              <a:prstClr val="black"/>
                            </a:solidFill>
                            <a:latin typeface="Cambria Math" panose="02040503050406030204" pitchFamily="18" charset="0"/>
                            <a:cs typeface="Times New Roman" panose="02020603050405020304" pitchFamily="18" charset="0"/>
                          </a:rPr>
                          <m:t>0</m:t>
                        </m:r>
                      </m:sub>
                    </m:sSub>
                    <m:r>
                      <a:rPr lang="en-US" sz="2100" b="0" i="1">
                        <a:solidFill>
                          <a:prstClr val="black"/>
                        </a:solidFill>
                        <a:latin typeface="Cambria Math" panose="02040503050406030204" pitchFamily="18" charset="0"/>
                        <a:cs typeface="Times New Roman" panose="02020603050405020304" pitchFamily="18" charset="0"/>
                      </a:rPr>
                      <m:t>]</m:t>
                    </m:r>
                  </m:oMath>
                </a14:m>
                <a:r>
                  <a:rPr lang="en-US" sz="2100" b="0" dirty="0">
                    <a:solidFill>
                      <a:prstClr val="black"/>
                    </a:solidFill>
                    <a:cs typeface="Times New Roman" panose="02020603050405020304" pitchFamily="18" charset="0"/>
                  </a:rPr>
                  <a:t>……(9.8)</a:t>
                </a:r>
              </a:p>
            </p:txBody>
          </p:sp>
        </mc:Choice>
        <mc:Fallback xmlns="">
          <p:sp>
            <p:nvSpPr>
              <p:cNvPr id="11" name="TextBox 10"/>
              <p:cNvSpPr txBox="1">
                <a:spLocks noRot="1" noChangeAspect="1" noMove="1" noResize="1" noEditPoints="1" noAdjustHandles="1" noChangeArrowheads="1" noChangeShapeType="1" noTextEdit="1"/>
              </p:cNvSpPr>
              <p:nvPr/>
            </p:nvSpPr>
            <p:spPr>
              <a:xfrm>
                <a:off x="360406" y="4083931"/>
                <a:ext cx="4003736" cy="2073068"/>
              </a:xfrm>
              <a:prstGeom prst="rect">
                <a:avLst/>
              </a:prstGeom>
              <a:blipFill>
                <a:blip r:embed="rId3"/>
                <a:stretch>
                  <a:fillRect t="-1754" r="-303" b="-1170"/>
                </a:stretch>
              </a:blipFill>
              <a:ln>
                <a:solidFill>
                  <a:schemeClr val="tx1"/>
                </a:solidFill>
              </a:ln>
            </p:spPr>
            <p:txBody>
              <a:bodyPr/>
              <a:lstStyle/>
              <a:p>
                <a:r>
                  <a:rPr lang="en-US">
                    <a:noFill/>
                  </a:rPr>
                  <a:t> </a:t>
                </a:r>
              </a:p>
            </p:txBody>
          </p:sp>
        </mc:Fallback>
      </mc:AlternateContent>
      <p:sp>
        <p:nvSpPr>
          <p:cNvPr id="12" name="TextBox 11"/>
          <p:cNvSpPr txBox="1"/>
          <p:nvPr/>
        </p:nvSpPr>
        <p:spPr>
          <a:xfrm>
            <a:off x="4099667" y="2404737"/>
            <a:ext cx="999370" cy="369332"/>
          </a:xfrm>
          <a:prstGeom prst="rect">
            <a:avLst/>
          </a:prstGeom>
          <a:noFill/>
          <a:ln>
            <a:solidFill>
              <a:schemeClr val="tx1"/>
            </a:solidFill>
          </a:ln>
        </p:spPr>
        <p:txBody>
          <a:bodyPr wrap="square" rtlCol="0">
            <a:spAutoFit/>
          </a:bodyPr>
          <a:lstStyle/>
          <a:p>
            <a:pPr defTabSz="685800" eaLnBrk="1" fontAlgn="auto" hangingPunct="1">
              <a:spcBef>
                <a:spcPts val="0"/>
              </a:spcBef>
              <a:spcAft>
                <a:spcPts val="0"/>
              </a:spcAft>
            </a:pPr>
            <a:r>
              <a:rPr lang="en-US" sz="1800" b="0" dirty="0">
                <a:solidFill>
                  <a:prstClr val="black"/>
                </a:solidFill>
                <a:cs typeface="Times New Roman" panose="02020603050405020304" pitchFamily="18" charset="0"/>
              </a:rPr>
              <a:t>compare</a:t>
            </a:r>
          </a:p>
        </p:txBody>
      </p:sp>
      <p:cxnSp>
        <p:nvCxnSpPr>
          <p:cNvPr id="14" name="Straight Arrow Connector 13"/>
          <p:cNvCxnSpPr>
            <a:cxnSpLocks/>
            <a:stCxn id="12" idx="3"/>
            <a:endCxn id="10" idx="1"/>
          </p:cNvCxnSpPr>
          <p:nvPr/>
        </p:nvCxnSpPr>
        <p:spPr>
          <a:xfrm>
            <a:off x="5099037" y="2589403"/>
            <a:ext cx="1069731" cy="40713"/>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a:endCxn id="9" idx="3"/>
          </p:cNvCxnSpPr>
          <p:nvPr/>
        </p:nvCxnSpPr>
        <p:spPr>
          <a:xfrm flipH="1">
            <a:off x="3318464" y="2618573"/>
            <a:ext cx="726501" cy="11543"/>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9091A7E7-411F-4C7E-9F36-A6F9591D882C}"/>
              </a:ext>
            </a:extLst>
          </p:cNvPr>
          <p:cNvSpPr txBox="1"/>
          <p:nvPr/>
        </p:nvSpPr>
        <p:spPr>
          <a:xfrm>
            <a:off x="5865962" y="6323163"/>
            <a:ext cx="2458529" cy="338554"/>
          </a:xfrm>
          <a:prstGeom prst="rect">
            <a:avLst/>
          </a:prstGeom>
          <a:noFill/>
        </p:spPr>
        <p:txBody>
          <a:bodyPr wrap="square" rtlCol="0">
            <a:spAutoFit/>
          </a:bodyPr>
          <a:lstStyle/>
          <a:p>
            <a:r>
              <a:rPr lang="en-US" sz="1600" dirty="0"/>
              <a:t>Courtesy of Wenhao Wu</a:t>
            </a:r>
          </a:p>
        </p:txBody>
      </p:sp>
    </p:spTree>
    <p:extLst>
      <p:ext uri="{BB962C8B-B14F-4D97-AF65-F5344CB8AC3E}">
        <p14:creationId xmlns:p14="http://schemas.microsoft.com/office/powerpoint/2010/main" val="4158878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Rotational Motion</a:t>
            </a:r>
          </a:p>
        </p:txBody>
      </p:sp>
      <p:sp>
        <p:nvSpPr>
          <p:cNvPr id="26627" name="Rectangle 2"/>
          <p:cNvSpPr>
            <a:spLocks noGrp="1" noChangeArrowheads="1"/>
          </p:cNvSpPr>
          <p:nvPr>
            <p:ph type="title"/>
          </p:nvPr>
        </p:nvSpPr>
        <p:spPr>
          <a:xfrm>
            <a:off x="685800" y="227013"/>
            <a:ext cx="7772400" cy="914400"/>
          </a:xfrm>
          <a:noFill/>
        </p:spPr>
        <p:txBody>
          <a:bodyPr/>
          <a:lstStyle/>
          <a:p>
            <a:pPr eaLnBrk="1" hangingPunct="1"/>
            <a:r>
              <a:rPr lang="en-US" altLang="en-US" sz="3200" b="1">
                <a:solidFill>
                  <a:srgbClr val="FF0000"/>
                </a:solidFill>
              </a:rPr>
              <a:t>Kinematical Equations for constant angular acceleration </a:t>
            </a:r>
          </a:p>
        </p:txBody>
      </p:sp>
      <p:sp>
        <p:nvSpPr>
          <p:cNvPr id="26628" name="Rectangle 3" descr="Green marble"/>
          <p:cNvSpPr>
            <a:spLocks noChangeArrowheads="1"/>
          </p:cNvSpPr>
          <p:nvPr/>
        </p:nvSpPr>
        <p:spPr bwMode="auto">
          <a:xfrm>
            <a:off x="684213" y="1139825"/>
            <a:ext cx="7769225" cy="8255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26629" name="Text Box 4"/>
          <p:cNvSpPr txBox="1">
            <a:spLocks noChangeArrowheads="1"/>
          </p:cNvSpPr>
          <p:nvPr/>
        </p:nvSpPr>
        <p:spPr bwMode="auto">
          <a:xfrm>
            <a:off x="1468438" y="16224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graphicFrame>
        <p:nvGraphicFramePr>
          <p:cNvPr id="26630" name="Object 5"/>
          <p:cNvGraphicFramePr>
            <a:graphicFrameLocks noChangeAspect="1"/>
          </p:cNvGraphicFramePr>
          <p:nvPr>
            <p:extLst>
              <p:ext uri="{D42A27DB-BD31-4B8C-83A1-F6EECF244321}">
                <p14:modId xmlns:p14="http://schemas.microsoft.com/office/powerpoint/2010/main" val="4187630277"/>
              </p:ext>
            </p:extLst>
          </p:nvPr>
        </p:nvGraphicFramePr>
        <p:xfrm>
          <a:off x="976313" y="1622425"/>
          <a:ext cx="7175500" cy="4406900"/>
        </p:xfrm>
        <a:graphic>
          <a:graphicData uri="http://schemas.openxmlformats.org/presentationml/2006/ole">
            <mc:AlternateContent xmlns:mc="http://schemas.openxmlformats.org/markup-compatibility/2006">
              <mc:Choice xmlns:v="urn:schemas-microsoft-com:vml" Requires="v">
                <p:oleObj name="Equation" r:id="rId3" imgW="2181128" imgH="1228591" progId="Equation.3">
                  <p:embed/>
                </p:oleObj>
              </mc:Choice>
              <mc:Fallback>
                <p:oleObj name="Equation" r:id="rId3" imgW="2181128" imgH="1228591"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6313" y="1622425"/>
                        <a:ext cx="7175500" cy="4406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rnd">
                            <a:solidFill>
                              <a:schemeClr val="accent2"/>
                            </a:solidFill>
                            <a:prstDash val="sys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631" name="Rectangle 6"/>
          <p:cNvSpPr>
            <a:spLocks noChangeArrowheads="1"/>
          </p:cNvSpPr>
          <p:nvPr/>
        </p:nvSpPr>
        <p:spPr bwMode="auto">
          <a:xfrm>
            <a:off x="896938" y="1452563"/>
            <a:ext cx="7332662" cy="1003300"/>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Text Box 4"/>
          <p:cNvSpPr txBox="1">
            <a:spLocks noChangeArrowheads="1"/>
          </p:cNvSpPr>
          <p:nvPr/>
        </p:nvSpPr>
        <p:spPr bwMode="auto">
          <a:xfrm>
            <a:off x="76200" y="762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charset="0"/>
                <a:ea typeface="ＭＳ Ｐゴシック" charset="0"/>
                <a:cs typeface="+mn-cs"/>
              </a:rPr>
              <a:t>Q9.2</a:t>
            </a:r>
          </a:p>
        </p:txBody>
      </p:sp>
      <p:sp>
        <p:nvSpPr>
          <p:cNvPr id="111632" name="Text Box 16"/>
          <p:cNvSpPr txBox="1">
            <a:spLocks noChangeArrowheads="1"/>
          </p:cNvSpPr>
          <p:nvPr/>
        </p:nvSpPr>
        <p:spPr bwMode="auto">
          <a:xfrm>
            <a:off x="844138" y="3462338"/>
            <a:ext cx="16002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Times" charset="0"/>
                <a:ea typeface="ＭＳ Ｐゴシック" charset="0"/>
                <a:cs typeface="+mn-cs"/>
              </a:rPr>
              <a:t>A</a:t>
            </a: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 0.40 rad</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B. 0.80 rad</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C. 1.0 rad </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D. 1.6 rad</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E. 2.0 rad</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9605" y="2514600"/>
            <a:ext cx="4013388" cy="3916680"/>
          </a:xfrm>
          <a:prstGeom prst="rect">
            <a:avLst/>
          </a:prstGeom>
        </p:spPr>
      </p:pic>
      <p:sp>
        <p:nvSpPr>
          <p:cNvPr id="6" name="Text Box 8"/>
          <p:cNvSpPr txBox="1">
            <a:spLocks noChangeArrowheads="1"/>
          </p:cNvSpPr>
          <p:nvPr/>
        </p:nvSpPr>
        <p:spPr bwMode="auto">
          <a:xfrm>
            <a:off x="457200" y="609600"/>
            <a:ext cx="812818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0" marR="0" lvl="0" indent="0" algn="l" defTabSz="914400" rtl="0" eaLnBrk="0" fontAlgn="base" latinLnBrk="0" hangingPunct="0">
              <a:lnSpc>
                <a:spcPct val="100000"/>
              </a:lnSpc>
              <a:spcBef>
                <a:spcPct val="50000"/>
              </a:spcBef>
              <a:spcAft>
                <a:spcPct val="0"/>
              </a:spcAft>
              <a:buClrTx/>
              <a:buSzTx/>
              <a:buFontTx/>
              <a:buNone/>
              <a:tabLst>
                <a:tab pos="400050" algn="l"/>
              </a:tabLst>
              <a:defRPr/>
            </a:pP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A DVD is initially at rest so that the line </a:t>
            </a:r>
            <a:r>
              <a:rPr kumimoji="0" lang="en-US" sz="2400" b="0" i="1" u="none" strike="noStrike" kern="1200" cap="none" spc="0" normalizeH="0" baseline="0" noProof="0" dirty="0">
                <a:ln>
                  <a:noFill/>
                </a:ln>
                <a:solidFill>
                  <a:srgbClr val="000000"/>
                </a:solidFill>
                <a:effectLst/>
                <a:uLnTx/>
                <a:uFillTx/>
                <a:latin typeface="Times" charset="0"/>
                <a:ea typeface="ＭＳ Ｐゴシック" charset="0"/>
                <a:cs typeface="+mn-cs"/>
              </a:rPr>
              <a:t>PQ</a:t>
            </a: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 on the disc</a:t>
            </a:r>
            <a:r>
              <a:rPr kumimoji="0" lang="en-US" altLang="ja-JP" sz="2400" b="0" i="0" u="none" strike="noStrike" kern="1200" cap="none" spc="0" normalizeH="0" baseline="0" noProof="0" dirty="0">
                <a:ln>
                  <a:noFill/>
                </a:ln>
                <a:solidFill>
                  <a:srgbClr val="000000"/>
                </a:solidFill>
                <a:effectLst/>
                <a:uLnTx/>
                <a:uFillTx/>
                <a:latin typeface="Arial"/>
                <a:ea typeface="ＭＳ Ｐゴシック" charset="0"/>
                <a:cs typeface="+mn-cs"/>
              </a:rPr>
              <a:t>’</a:t>
            </a: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s surface is along the +</a:t>
            </a:r>
            <a:r>
              <a:rPr kumimoji="0" lang="en-US" sz="2400" b="0" i="1" u="none" strike="noStrike" kern="1200" cap="none" spc="0" normalizeH="0" baseline="0" noProof="0" dirty="0">
                <a:ln>
                  <a:noFill/>
                </a:ln>
                <a:solidFill>
                  <a:srgbClr val="000000"/>
                </a:solidFill>
                <a:effectLst/>
                <a:uLnTx/>
                <a:uFillTx/>
                <a:latin typeface="Times" charset="0"/>
                <a:ea typeface="ＭＳ Ｐゴシック" charset="0"/>
                <a:cs typeface="+mn-cs"/>
              </a:rPr>
              <a:t>x</a:t>
            </a: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-axis. The disc begins to turn with a constant </a:t>
            </a:r>
            <a:b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br>
            <a:r>
              <a:rPr kumimoji="0" lang="en-US" sz="2400" b="0" i="1" u="none" strike="noStrike" kern="1200" cap="none" spc="0" normalizeH="0" baseline="0" noProof="0" dirty="0">
                <a:ln>
                  <a:noFill/>
                </a:ln>
                <a:solidFill>
                  <a:srgbClr val="000000"/>
                </a:solidFill>
                <a:effectLst/>
                <a:uLnTx/>
                <a:uFillTx/>
                <a:latin typeface="Symbol" charset="0"/>
                <a:ea typeface="ＭＳ Ｐゴシック" charset="0"/>
                <a:cs typeface="+mn-cs"/>
              </a:rPr>
              <a:t> 	</a:t>
            </a: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 5.0 rad/s</a:t>
            </a:r>
            <a:r>
              <a:rPr kumimoji="0" lang="en-US" sz="2400" b="0" i="0" u="none" strike="noStrike" kern="1200" cap="none" spc="0" normalizeH="0" baseline="30000" noProof="0" dirty="0">
                <a:ln>
                  <a:noFill/>
                </a:ln>
                <a:solidFill>
                  <a:srgbClr val="000000"/>
                </a:solidFill>
                <a:effectLst/>
                <a:uLnTx/>
                <a:uFillTx/>
                <a:latin typeface="Times" charset="0"/>
                <a:ea typeface="ＭＳ Ｐゴシック" charset="0"/>
                <a:cs typeface="+mn-cs"/>
              </a:rPr>
              <a:t>2</a:t>
            </a: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 At </a:t>
            </a:r>
            <a:r>
              <a:rPr kumimoji="0" lang="en-US" sz="2400" b="0" i="1" u="none" strike="noStrike" kern="1200" cap="none" spc="0" normalizeH="0" baseline="0" noProof="0" dirty="0">
                <a:ln>
                  <a:noFill/>
                </a:ln>
                <a:solidFill>
                  <a:srgbClr val="000000"/>
                </a:solidFill>
                <a:effectLst/>
                <a:uLnTx/>
                <a:uFillTx/>
                <a:latin typeface="Times" charset="0"/>
                <a:ea typeface="ＭＳ Ｐゴシック" charset="0"/>
                <a:cs typeface="+mn-cs"/>
              </a:rPr>
              <a:t>t</a:t>
            </a: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 = 0.40 s, what is the angle between the line </a:t>
            </a:r>
            <a:r>
              <a:rPr kumimoji="0" lang="en-US" sz="2400" b="0" i="1" u="none" strike="noStrike" kern="1200" cap="none" spc="0" normalizeH="0" baseline="0" noProof="0" dirty="0">
                <a:ln>
                  <a:noFill/>
                </a:ln>
                <a:solidFill>
                  <a:srgbClr val="000000"/>
                </a:solidFill>
                <a:effectLst/>
                <a:uLnTx/>
                <a:uFillTx/>
                <a:latin typeface="Times" charset="0"/>
                <a:ea typeface="ＭＳ Ｐゴシック" charset="0"/>
                <a:cs typeface="+mn-cs"/>
              </a:rPr>
              <a:t>PQ</a:t>
            </a: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 and the +</a:t>
            </a:r>
            <a:r>
              <a:rPr kumimoji="0" lang="en-US" sz="2400" b="0" i="1" u="none" strike="noStrike" kern="1200" cap="none" spc="0" normalizeH="0" baseline="0" noProof="0" dirty="0">
                <a:ln>
                  <a:noFill/>
                </a:ln>
                <a:solidFill>
                  <a:srgbClr val="000000"/>
                </a:solidFill>
                <a:effectLst/>
                <a:uLnTx/>
                <a:uFillTx/>
                <a:latin typeface="Times" charset="0"/>
                <a:ea typeface="ＭＳ Ｐゴシック" charset="0"/>
                <a:cs typeface="+mn-cs"/>
              </a:rPr>
              <a:t>x</a:t>
            </a: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-axis?</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037" y="1498162"/>
            <a:ext cx="304826" cy="243861"/>
          </a:xfrm>
          <a:prstGeom prst="rect">
            <a:avLst/>
          </a:prstGeom>
        </p:spPr>
      </p:pic>
      <p:sp>
        <p:nvSpPr>
          <p:cNvPr id="4" name="TextBox 3"/>
          <p:cNvSpPr txBox="1"/>
          <p:nvPr/>
        </p:nvSpPr>
        <p:spPr>
          <a:xfrm>
            <a:off x="3344617" y="211098"/>
            <a:ext cx="3626915" cy="461665"/>
          </a:xfrm>
          <a:prstGeom prst="rect">
            <a:avLst/>
          </a:prstGeom>
          <a:noFill/>
        </p:spPr>
        <p:txBody>
          <a:bodyPr wrap="square" rtlCol="0">
            <a:spAutoFit/>
          </a:bodyPr>
          <a:lstStyle/>
          <a:p>
            <a:r>
              <a:rPr lang="en-US">
                <a:solidFill>
                  <a:srgbClr val="FF0000"/>
                </a:solidFill>
              </a:rPr>
              <a:t>Clicker question</a:t>
            </a:r>
            <a:endParaRPr lang="en-US" dirty="0">
              <a:solidFill>
                <a:srgbClr val="FF0000"/>
              </a:solidFill>
            </a:endParaRPr>
          </a:p>
        </p:txBody>
      </p:sp>
    </p:spTree>
    <p:extLst>
      <p:ext uri="{BB962C8B-B14F-4D97-AF65-F5344CB8AC3E}">
        <p14:creationId xmlns:p14="http://schemas.microsoft.com/office/powerpoint/2010/main" val="3018761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09_08_Figure.jpg"/>
          <p:cNvPicPr>
            <a:picLocks noChangeAspect="1"/>
          </p:cNvPicPr>
          <p:nvPr/>
        </p:nvPicPr>
        <p:blipFill rotWithShape="1">
          <a:blip r:embed="rId3" cstate="print">
            <a:extLst>
              <a:ext uri="{28A0092B-C50C-407E-A947-70E740481C1C}">
                <a14:useLocalDpi xmlns:a14="http://schemas.microsoft.com/office/drawing/2010/main" val="0"/>
              </a:ext>
            </a:extLst>
          </a:blip>
          <a:srcRect b="2930"/>
          <a:stretch/>
        </p:blipFill>
        <p:spPr>
          <a:xfrm>
            <a:off x="4680720" y="1010567"/>
            <a:ext cx="4000500" cy="2688859"/>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279850" y="3787986"/>
                <a:ext cx="8723366" cy="2058577"/>
              </a:xfrm>
              <a:prstGeom prst="rect">
                <a:avLst/>
              </a:prstGeom>
              <a:noFill/>
              <a:ln>
                <a:solidFill>
                  <a:schemeClr val="tx1"/>
                </a:solidFill>
              </a:ln>
            </p:spPr>
            <p:txBody>
              <a:bodyPr wrap="square" rtlCol="0">
                <a:spAutoFit/>
              </a:bodyPr>
              <a:lstStyle/>
              <a:p>
                <a:pPr defTabSz="685800" eaLnBrk="1" fontAlgn="auto" hangingPunct="1">
                  <a:spcBef>
                    <a:spcPts val="0"/>
                  </a:spcBef>
                  <a:spcAft>
                    <a:spcPts val="0"/>
                  </a:spcAft>
                </a:pPr>
                <a:r>
                  <a:rPr lang="en-US" sz="1800" b="0">
                    <a:solidFill>
                      <a:prstClr val="black"/>
                    </a:solidFill>
                    <a:cs typeface="Times New Roman" panose="02020603050405020304" pitchFamily="18" charset="0"/>
                  </a:rPr>
                  <a:t>Solution</a:t>
                </a:r>
                <a:r>
                  <a:rPr lang="en-US" sz="1800" b="0" dirty="0">
                    <a:solidFill>
                      <a:prstClr val="black"/>
                    </a:solidFill>
                    <a:cs typeface="Times New Roman" panose="02020603050405020304" pitchFamily="18" charset="0"/>
                  </a:rPr>
                  <a:t>:</a:t>
                </a:r>
              </a:p>
              <a:p>
                <a:pPr defTabSz="685800" eaLnBrk="1" fontAlgn="auto" hangingPunct="1">
                  <a:spcBef>
                    <a:spcPts val="0"/>
                  </a:spcBef>
                  <a:spcAft>
                    <a:spcPts val="0"/>
                  </a:spcAft>
                </a:pPr>
                <a:r>
                  <a:rPr lang="en-US" sz="1800" b="0" dirty="0">
                    <a:solidFill>
                      <a:prstClr val="black"/>
                    </a:solidFill>
                    <a:cs typeface="Times New Roman" panose="02020603050405020304" pitchFamily="18" charset="0"/>
                  </a:rPr>
                  <a:t>(a) 	</a:t>
                </a:r>
                <a14:m>
                  <m:oMath xmlns:m="http://schemas.openxmlformats.org/officeDocument/2006/math">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𝜃</m:t>
                    </m:r>
                    <m:d>
                      <m:dPr>
                        <m:ctrlPr>
                          <a:rPr lang="en-US" sz="1800" b="0" i="1">
                            <a:solidFill>
                              <a:prstClr val="black"/>
                            </a:solidFill>
                            <a:latin typeface="Cambria Math" panose="02040503050406030204" pitchFamily="18" charset="0"/>
                            <a:cs typeface="Times New Roman" panose="02020603050405020304" pitchFamily="18" charset="0"/>
                          </a:rPr>
                        </m:ctrlPr>
                      </m:dPr>
                      <m:e>
                        <m:r>
                          <a:rPr lang="en-US" sz="1800" b="0" i="1">
                            <a:solidFill>
                              <a:prstClr val="black"/>
                            </a:solidFill>
                            <a:latin typeface="Cambria Math" panose="02040503050406030204" pitchFamily="18" charset="0"/>
                            <a:cs typeface="Times New Roman" panose="02020603050405020304" pitchFamily="18" charset="0"/>
                          </a:rPr>
                          <m:t>𝑡</m:t>
                        </m:r>
                      </m:e>
                    </m:d>
                    <m:r>
                      <a:rPr lang="en-US" sz="1800" b="0" i="1">
                        <a:solidFill>
                          <a:prstClr val="black"/>
                        </a:solidFill>
                        <a:latin typeface="Cambria Math" panose="02040503050406030204" pitchFamily="18" charset="0"/>
                        <a:cs typeface="Times New Roman" panose="02020603050405020304" pitchFamily="18" charset="0"/>
                      </a:rPr>
                      <m:t>=</m:t>
                    </m:r>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𝜃</m:t>
                        </m:r>
                      </m:e>
                      <m:sub>
                        <m:r>
                          <a:rPr lang="en-US" sz="1800" b="0" i="1">
                            <a:solidFill>
                              <a:prstClr val="black"/>
                            </a:solidFill>
                            <a:latin typeface="Cambria Math" panose="02040503050406030204" pitchFamily="18" charset="0"/>
                            <a:cs typeface="Times New Roman" panose="02020603050405020304" pitchFamily="18" charset="0"/>
                          </a:rPr>
                          <m:t>0</m:t>
                        </m:r>
                      </m:sub>
                    </m:sSub>
                    <m:r>
                      <a:rPr lang="en-US" sz="1800" b="0" i="1">
                        <a:solidFill>
                          <a:prstClr val="black"/>
                        </a:solidFill>
                        <a:latin typeface="Cambria Math" panose="02040503050406030204" pitchFamily="18" charset="0"/>
                        <a:cs typeface="Times New Roman" panose="02020603050405020304" pitchFamily="18" charset="0"/>
                      </a:rPr>
                      <m:t>+</m:t>
                    </m:r>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𝜔</m:t>
                        </m:r>
                      </m:e>
                      <m:sub>
                        <m:r>
                          <a:rPr lang="en-US" sz="1800" b="0" i="1">
                            <a:solidFill>
                              <a:prstClr val="black"/>
                            </a:solidFill>
                            <a:latin typeface="Cambria Math" panose="02040503050406030204" pitchFamily="18" charset="0"/>
                            <a:cs typeface="Times New Roman" panose="02020603050405020304" pitchFamily="18" charset="0"/>
                          </a:rPr>
                          <m:t>0</m:t>
                        </m:r>
                      </m:sub>
                    </m:sSub>
                    <m:r>
                      <a:rPr lang="en-US" sz="1800" b="0" i="1">
                        <a:solidFill>
                          <a:prstClr val="black"/>
                        </a:solidFill>
                        <a:latin typeface="Cambria Math" panose="02040503050406030204" pitchFamily="18" charset="0"/>
                        <a:cs typeface="Times New Roman" panose="02020603050405020304" pitchFamily="18" charset="0"/>
                      </a:rPr>
                      <m:t>𝑡</m:t>
                    </m:r>
                    <m:r>
                      <a:rPr lang="en-US" sz="1800" b="0" i="1">
                        <a:solidFill>
                          <a:prstClr val="black"/>
                        </a:solidFill>
                        <a:latin typeface="Cambria Math" panose="02040503050406030204" pitchFamily="18" charset="0"/>
                        <a:cs typeface="Times New Roman" panose="02020603050405020304" pitchFamily="18" charset="0"/>
                      </a:rPr>
                      <m:t>+</m:t>
                    </m:r>
                    <m:f>
                      <m:fPr>
                        <m:ctrlPr>
                          <a:rPr lang="en-US" sz="1800" b="0" i="1">
                            <a:solidFill>
                              <a:prstClr val="black"/>
                            </a:solidFill>
                            <a:latin typeface="Cambria Math" panose="02040503050406030204" pitchFamily="18" charset="0"/>
                            <a:cs typeface="Times New Roman" panose="02020603050405020304" pitchFamily="18" charset="0"/>
                          </a:rPr>
                        </m:ctrlPr>
                      </m:fPr>
                      <m:num>
                        <m:r>
                          <a:rPr lang="en-US" sz="1800" b="0" i="1">
                            <a:solidFill>
                              <a:prstClr val="black"/>
                            </a:solidFill>
                            <a:latin typeface="Cambria Math" panose="02040503050406030204" pitchFamily="18" charset="0"/>
                            <a:cs typeface="Times New Roman" panose="02020603050405020304" pitchFamily="18" charset="0"/>
                          </a:rPr>
                          <m:t>1</m:t>
                        </m:r>
                      </m:num>
                      <m:den>
                        <m:r>
                          <a:rPr lang="en-US" sz="1800" b="0" i="1">
                            <a:solidFill>
                              <a:prstClr val="black"/>
                            </a:solidFill>
                            <a:latin typeface="Cambria Math" panose="02040503050406030204" pitchFamily="18" charset="0"/>
                            <a:cs typeface="Times New Roman" panose="02020603050405020304" pitchFamily="18" charset="0"/>
                          </a:rPr>
                          <m:t>2</m:t>
                        </m:r>
                      </m:den>
                    </m:f>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𝛼</m:t>
                    </m:r>
                    <m:sSup>
                      <m:sSupPr>
                        <m:ctrlPr>
                          <a:rPr lang="en-US" sz="1800" b="0" i="1">
                            <a:solidFill>
                              <a:prstClr val="black"/>
                            </a:solidFill>
                            <a:latin typeface="Cambria Math" panose="02040503050406030204" pitchFamily="18" charset="0"/>
                            <a:cs typeface="Times New Roman" panose="02020603050405020304" pitchFamily="18" charset="0"/>
                          </a:rPr>
                        </m:ctrlPr>
                      </m:sSupPr>
                      <m:e>
                        <m:r>
                          <a:rPr lang="en-US" sz="1800" b="0" i="1">
                            <a:solidFill>
                              <a:prstClr val="black"/>
                            </a:solidFill>
                            <a:latin typeface="Cambria Math" panose="02040503050406030204" pitchFamily="18" charset="0"/>
                            <a:cs typeface="Times New Roman" panose="02020603050405020304" pitchFamily="18" charset="0"/>
                          </a:rPr>
                          <m:t>𝑡</m:t>
                        </m:r>
                      </m:e>
                      <m:sup>
                        <m:r>
                          <a:rPr lang="en-US" sz="1800" b="0" i="1">
                            <a:solidFill>
                              <a:prstClr val="black"/>
                            </a:solidFill>
                            <a:latin typeface="Cambria Math" panose="02040503050406030204" pitchFamily="18" charset="0"/>
                            <a:cs typeface="Times New Roman" panose="02020603050405020304" pitchFamily="18" charset="0"/>
                          </a:rPr>
                          <m:t>2</m:t>
                        </m:r>
                      </m:sup>
                    </m:sSup>
                  </m:oMath>
                </a14:m>
                <a:r>
                  <a:rPr lang="en-US" sz="1800" b="0" dirty="0">
                    <a:solidFill>
                      <a:prstClr val="black"/>
                    </a:solidFill>
                    <a:cs typeface="Times New Roman" panose="02020603050405020304" pitchFamily="18" charset="0"/>
                  </a:rPr>
                  <a:t> = 0 + (4.00 rad/s</a:t>
                </a:r>
                <a:r>
                  <a:rPr lang="en-US" sz="1800" b="0" baseline="30000" dirty="0">
                    <a:solidFill>
                      <a:prstClr val="black"/>
                    </a:solidFill>
                    <a:cs typeface="Times New Roman" panose="02020603050405020304" pitchFamily="18" charset="0"/>
                  </a:rPr>
                  <a:t>2</a:t>
                </a:r>
                <a:r>
                  <a:rPr lang="en-US" sz="1800" b="0" dirty="0">
                    <a:solidFill>
                      <a:prstClr val="black"/>
                    </a:solidFill>
                    <a:cs typeface="Times New Roman" panose="02020603050405020304" pitchFamily="18" charset="0"/>
                  </a:rPr>
                  <a:t>)(3.00 s) + </a:t>
                </a:r>
                <a14:m>
                  <m:oMath xmlns:m="http://schemas.openxmlformats.org/officeDocument/2006/math">
                    <m:f>
                      <m:fPr>
                        <m:ctrlPr>
                          <a:rPr lang="en-US" sz="1800" b="0" i="1">
                            <a:solidFill>
                              <a:prstClr val="black"/>
                            </a:solidFill>
                            <a:latin typeface="Cambria Math" panose="02040503050406030204" pitchFamily="18" charset="0"/>
                            <a:cs typeface="Times New Roman" panose="02020603050405020304" pitchFamily="18" charset="0"/>
                          </a:rPr>
                        </m:ctrlPr>
                      </m:fPr>
                      <m:num>
                        <m:r>
                          <a:rPr lang="en-US" sz="1800" b="0" i="1">
                            <a:solidFill>
                              <a:prstClr val="black"/>
                            </a:solidFill>
                            <a:latin typeface="Cambria Math" panose="02040503050406030204" pitchFamily="18" charset="0"/>
                            <a:cs typeface="Times New Roman" panose="02020603050405020304" pitchFamily="18" charset="0"/>
                          </a:rPr>
                          <m:t>1</m:t>
                        </m:r>
                      </m:num>
                      <m:den>
                        <m:r>
                          <a:rPr lang="en-US" sz="1800" b="0" i="1">
                            <a:solidFill>
                              <a:prstClr val="black"/>
                            </a:solidFill>
                            <a:latin typeface="Cambria Math" panose="02040503050406030204" pitchFamily="18" charset="0"/>
                            <a:cs typeface="Times New Roman" panose="02020603050405020304" pitchFamily="18" charset="0"/>
                          </a:rPr>
                          <m:t>2</m:t>
                        </m:r>
                      </m:den>
                    </m:f>
                  </m:oMath>
                </a14:m>
                <a:r>
                  <a:rPr lang="en-US" sz="1800" b="0" dirty="0">
                    <a:solidFill>
                      <a:prstClr val="black"/>
                    </a:solidFill>
                    <a:cs typeface="Times New Roman" panose="02020603050405020304" pitchFamily="18" charset="0"/>
                  </a:rPr>
                  <a:t> (2.00 rad/s</a:t>
                </a:r>
                <a:r>
                  <a:rPr lang="en-US" sz="1800" b="0" baseline="30000" dirty="0">
                    <a:solidFill>
                      <a:prstClr val="black"/>
                    </a:solidFill>
                    <a:cs typeface="Times New Roman" panose="02020603050405020304" pitchFamily="18" charset="0"/>
                  </a:rPr>
                  <a:t>2</a:t>
                </a:r>
                <a:r>
                  <a:rPr lang="en-US" sz="1800" b="0" dirty="0">
                    <a:solidFill>
                      <a:prstClr val="black"/>
                    </a:solidFill>
                    <a:cs typeface="Times New Roman" panose="02020603050405020304" pitchFamily="18" charset="0"/>
                  </a:rPr>
                  <a:t>)(3.00 s)</a:t>
                </a:r>
                <a:r>
                  <a:rPr lang="en-US" sz="1800" b="0" baseline="30000" dirty="0">
                    <a:solidFill>
                      <a:prstClr val="black"/>
                    </a:solidFill>
                    <a:cs typeface="Times New Roman" panose="02020603050405020304" pitchFamily="18" charset="0"/>
                  </a:rPr>
                  <a:t>2</a:t>
                </a:r>
              </a:p>
              <a:p>
                <a:pPr defTabSz="685800" eaLnBrk="1" fontAlgn="auto" hangingPunct="1">
                  <a:spcBef>
                    <a:spcPts val="0"/>
                  </a:spcBef>
                  <a:spcAft>
                    <a:spcPts val="0"/>
                  </a:spcAft>
                </a:pPr>
                <a:r>
                  <a:rPr lang="en-US" sz="1800" b="0" dirty="0">
                    <a:solidFill>
                      <a:prstClr val="black"/>
                    </a:solidFill>
                    <a:latin typeface="Calibri" panose="020F0502020204030204"/>
                  </a:rPr>
                  <a:t>	         </a:t>
                </a:r>
                <a14:m>
                  <m:oMath xmlns:m="http://schemas.openxmlformats.org/officeDocument/2006/math">
                    <m:r>
                      <a:rPr lang="en-US" sz="1800" b="0" i="1">
                        <a:solidFill>
                          <a:prstClr val="black"/>
                        </a:solidFill>
                        <a:latin typeface="Cambria Math" panose="02040503050406030204" pitchFamily="18" charset="0"/>
                        <a:cs typeface="Times New Roman" panose="02020603050405020304" pitchFamily="18" charset="0"/>
                      </a:rPr>
                      <m:t>=</m:t>
                    </m:r>
                  </m:oMath>
                </a14:m>
                <a:r>
                  <a:rPr lang="en-US" sz="1800" b="0" dirty="0">
                    <a:solidFill>
                      <a:prstClr val="black"/>
                    </a:solidFill>
                    <a:latin typeface="Calibri" panose="020F0502020204030204"/>
                  </a:rPr>
                  <a:t> 21.0 rad </a:t>
                </a:r>
                <a14:m>
                  <m:oMath xmlns:m="http://schemas.openxmlformats.org/officeDocument/2006/math">
                    <m:r>
                      <a:rPr lang="en-US" sz="1800" b="0" i="1">
                        <a:solidFill>
                          <a:prstClr val="black"/>
                        </a:solidFill>
                        <a:latin typeface="Cambria Math" panose="02040503050406030204" pitchFamily="18" charset="0"/>
                        <a:cs typeface="Times New Roman" panose="02020603050405020304" pitchFamily="18" charset="0"/>
                      </a:rPr>
                      <m:t>=</m:t>
                    </m:r>
                  </m:oMath>
                </a14:m>
                <a:r>
                  <a:rPr lang="en-US" sz="1800" b="0" dirty="0">
                    <a:solidFill>
                      <a:prstClr val="black"/>
                    </a:solidFill>
                    <a:latin typeface="Calibri" panose="020F0502020204030204"/>
                  </a:rPr>
                  <a:t> (21.0 rad)/(2</a:t>
                </a:r>
                <a:r>
                  <a:rPr lang="en-US" sz="1800" b="0" dirty="0">
                    <a:solidFill>
                      <a:prstClr val="black"/>
                    </a:solidFill>
                    <a:latin typeface="Symbol" panose="05050102010706020507" pitchFamily="18" charset="2"/>
                  </a:rPr>
                  <a:t>p</a:t>
                </a:r>
                <a:r>
                  <a:rPr lang="en-US" sz="1800" b="0" dirty="0">
                    <a:solidFill>
                      <a:prstClr val="black"/>
                    </a:solidFill>
                    <a:latin typeface="Calibri" panose="020F0502020204030204"/>
                  </a:rPr>
                  <a:t> rad/rev) </a:t>
                </a:r>
                <a14:m>
                  <m:oMath xmlns:m="http://schemas.openxmlformats.org/officeDocument/2006/math">
                    <m:r>
                      <a:rPr lang="en-US" sz="1800" b="0" i="1">
                        <a:solidFill>
                          <a:prstClr val="black"/>
                        </a:solidFill>
                        <a:latin typeface="Cambria Math" panose="02040503050406030204" pitchFamily="18" charset="0"/>
                        <a:cs typeface="Times New Roman" panose="02020603050405020304" pitchFamily="18" charset="0"/>
                      </a:rPr>
                      <m:t>=</m:t>
                    </m:r>
                  </m:oMath>
                </a14:m>
                <a:r>
                  <a:rPr lang="en-US" sz="1800" b="0" dirty="0">
                    <a:solidFill>
                      <a:prstClr val="black"/>
                    </a:solidFill>
                    <a:latin typeface="Calibri" panose="020F0502020204030204"/>
                  </a:rPr>
                  <a:t> 3.34 rev</a:t>
                </a:r>
              </a:p>
              <a:p>
                <a:pPr defTabSz="685800" eaLnBrk="1" fontAlgn="auto" hangingPunct="1">
                  <a:spcBef>
                    <a:spcPts val="0"/>
                  </a:spcBef>
                  <a:spcAft>
                    <a:spcPts val="0"/>
                  </a:spcAft>
                </a:pPr>
                <a:endParaRPr lang="en-US" sz="600" b="0" dirty="0">
                  <a:solidFill>
                    <a:prstClr val="black"/>
                  </a:solidFill>
                  <a:latin typeface="Calibri" panose="020F0502020204030204"/>
                </a:endParaRPr>
              </a:p>
              <a:p>
                <a:pPr defTabSz="685800" eaLnBrk="1" fontAlgn="auto" hangingPunct="1">
                  <a:spcBef>
                    <a:spcPts val="0"/>
                  </a:spcBef>
                  <a:spcAft>
                    <a:spcPts val="0"/>
                  </a:spcAft>
                </a:pPr>
                <a:r>
                  <a:rPr lang="en-US" sz="1800" b="0" dirty="0">
                    <a:solidFill>
                      <a:prstClr val="black"/>
                    </a:solidFill>
                    <a:latin typeface="Calibri" panose="020F0502020204030204"/>
                  </a:rPr>
                  <a:t>(b)	</a:t>
                </a:r>
                <a:r>
                  <a:rPr lang="en-US" sz="1800" b="0" dirty="0">
                    <a:solidFill>
                      <a:prstClr val="black"/>
                    </a:solidFill>
                    <a:latin typeface="Calibri" panose="020F0502020204030204"/>
                    <a:ea typeface="Cambria Math" panose="02040503050406030204" pitchFamily="18" charset="0"/>
                    <a:cs typeface="Times New Roman" panose="02020603050405020304" pitchFamily="18" charset="0"/>
                  </a:rPr>
                  <a:t> </a:t>
                </a:r>
                <a14:m>
                  <m:oMath xmlns:m="http://schemas.openxmlformats.org/officeDocument/2006/math">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𝜔</m:t>
                    </m:r>
                    <m:d>
                      <m:dPr>
                        <m:ctrlPr>
                          <a:rPr lang="en-US" sz="1800" b="0" i="1">
                            <a:solidFill>
                              <a:prstClr val="black"/>
                            </a:solidFill>
                            <a:latin typeface="Cambria Math" panose="02040503050406030204" pitchFamily="18" charset="0"/>
                            <a:cs typeface="Times New Roman" panose="02020603050405020304" pitchFamily="18" charset="0"/>
                          </a:rPr>
                        </m:ctrlPr>
                      </m:dPr>
                      <m:e>
                        <m:r>
                          <a:rPr lang="en-US" sz="1800" b="0" i="1">
                            <a:solidFill>
                              <a:prstClr val="black"/>
                            </a:solidFill>
                            <a:latin typeface="Cambria Math" panose="02040503050406030204" pitchFamily="18" charset="0"/>
                            <a:cs typeface="Times New Roman" panose="02020603050405020304" pitchFamily="18" charset="0"/>
                          </a:rPr>
                          <m:t>𝑡</m:t>
                        </m:r>
                      </m:e>
                    </m:d>
                    <m:r>
                      <a:rPr lang="en-US" sz="1800" b="0" i="1">
                        <a:solidFill>
                          <a:prstClr val="black"/>
                        </a:solidFill>
                        <a:latin typeface="Cambria Math" panose="02040503050406030204" pitchFamily="18" charset="0"/>
                        <a:cs typeface="Times New Roman" panose="02020603050405020304" pitchFamily="18" charset="0"/>
                      </a:rPr>
                      <m:t>= </m:t>
                    </m:r>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𝜔</m:t>
                        </m:r>
                      </m:e>
                      <m:sub>
                        <m:r>
                          <a:rPr lang="en-US" sz="1800" b="0" i="1">
                            <a:solidFill>
                              <a:prstClr val="black"/>
                            </a:solidFill>
                            <a:latin typeface="Cambria Math" panose="02040503050406030204" pitchFamily="18" charset="0"/>
                            <a:cs typeface="Times New Roman" panose="02020603050405020304" pitchFamily="18" charset="0"/>
                          </a:rPr>
                          <m:t>0</m:t>
                        </m:r>
                      </m:sub>
                    </m:sSub>
                    <m:r>
                      <a:rPr lang="en-US" sz="1800" b="0" i="1">
                        <a:solidFill>
                          <a:prstClr val="black"/>
                        </a:solidFill>
                        <a:latin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𝛼</m:t>
                    </m:r>
                    <m:r>
                      <a:rPr lang="en-US" sz="1800" b="0" i="1">
                        <a:solidFill>
                          <a:prstClr val="black"/>
                        </a:solidFill>
                        <a:latin typeface="Cambria Math" panose="02040503050406030204" pitchFamily="18" charset="0"/>
                        <a:cs typeface="Times New Roman" panose="02020603050405020304" pitchFamily="18" charset="0"/>
                      </a:rPr>
                      <m:t>𝑡</m:t>
                    </m:r>
                  </m:oMath>
                </a14:m>
                <a:r>
                  <a:rPr lang="en-US" sz="1800" b="0" dirty="0">
                    <a:solidFill>
                      <a:prstClr val="black"/>
                    </a:solidFill>
                    <a:cs typeface="Times New Roman" panose="02020603050405020304" pitchFamily="18" charset="0"/>
                  </a:rPr>
                  <a:t> </a:t>
                </a:r>
                <a14:m>
                  <m:oMath xmlns:m="http://schemas.openxmlformats.org/officeDocument/2006/math">
                    <m:r>
                      <a:rPr lang="en-US" sz="1800" b="0" i="1">
                        <a:solidFill>
                          <a:prstClr val="black"/>
                        </a:solidFill>
                        <a:latin typeface="Cambria Math" panose="02040503050406030204" pitchFamily="18" charset="0"/>
                        <a:cs typeface="Times New Roman" panose="02020603050405020304" pitchFamily="18" charset="0"/>
                      </a:rPr>
                      <m:t>=</m:t>
                    </m:r>
                  </m:oMath>
                </a14:m>
                <a:r>
                  <a:rPr lang="en-US" sz="1800" b="0" dirty="0">
                    <a:solidFill>
                      <a:prstClr val="black"/>
                    </a:solidFill>
                    <a:cs typeface="Times New Roman" panose="02020603050405020304" pitchFamily="18" charset="0"/>
                  </a:rPr>
                  <a:t> (4.00 rad/s) + (2.00 rad/s</a:t>
                </a:r>
                <a:r>
                  <a:rPr lang="en-US" sz="1800" b="0" baseline="30000" dirty="0">
                    <a:solidFill>
                      <a:prstClr val="black"/>
                    </a:solidFill>
                    <a:cs typeface="Times New Roman" panose="02020603050405020304" pitchFamily="18" charset="0"/>
                  </a:rPr>
                  <a:t>2</a:t>
                </a:r>
                <a:r>
                  <a:rPr lang="en-US" sz="1800" b="0" dirty="0">
                    <a:solidFill>
                      <a:prstClr val="black"/>
                    </a:solidFill>
                    <a:cs typeface="Times New Roman" panose="02020603050405020304" pitchFamily="18" charset="0"/>
                  </a:rPr>
                  <a:t>)(3.00 s) = 10.0 rad/s</a:t>
                </a:r>
              </a:p>
              <a:p>
                <a:pPr defTabSz="685800" eaLnBrk="1" fontAlgn="auto" hangingPunct="1">
                  <a:spcBef>
                    <a:spcPts val="0"/>
                  </a:spcBef>
                  <a:spcAft>
                    <a:spcPts val="0"/>
                  </a:spcAft>
                </a:pPr>
                <a:endParaRPr lang="en-US" sz="600" b="0" dirty="0">
                  <a:solidFill>
                    <a:prstClr val="black"/>
                  </a:solidFill>
                  <a:cs typeface="Times New Roman" panose="02020603050405020304" pitchFamily="18" charset="0"/>
                </a:endParaRPr>
              </a:p>
              <a:p>
                <a:pPr defTabSz="685800" eaLnBrk="1" fontAlgn="auto" hangingPunct="1">
                  <a:spcBef>
                    <a:spcPts val="0"/>
                  </a:spcBef>
                  <a:spcAft>
                    <a:spcPts val="0"/>
                  </a:spcAft>
                </a:pPr>
                <a:r>
                  <a:rPr lang="en-US" sz="1800" b="0" dirty="0">
                    <a:solidFill>
                      <a:prstClr val="black"/>
                    </a:solidFill>
                    <a:cs typeface="Times New Roman" panose="02020603050405020304" pitchFamily="18" charset="0"/>
                  </a:rPr>
                  <a:t>     or    </a:t>
                </a:r>
                <a14:m>
                  <m:oMath xmlns:m="http://schemas.openxmlformats.org/officeDocument/2006/math">
                    <m:sSup>
                      <m:sSupPr>
                        <m:ctrlPr>
                          <a:rPr lang="en-US" sz="1800" b="0" i="1">
                            <a:solidFill>
                              <a:prstClr val="black"/>
                            </a:solidFill>
                            <a:latin typeface="Cambria Math" panose="02040503050406030204" pitchFamily="18" charset="0"/>
                            <a:cs typeface="Times New Roman" panose="02020603050405020304" pitchFamily="18" charset="0"/>
                          </a:rPr>
                        </m:ctrlPr>
                      </m:sSupPr>
                      <m:e>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𝜔</m:t>
                        </m:r>
                      </m:e>
                      <m:sup>
                        <m:r>
                          <a:rPr lang="en-US" sz="1800" b="0" i="1">
                            <a:solidFill>
                              <a:prstClr val="black"/>
                            </a:solidFill>
                            <a:latin typeface="Cambria Math" panose="02040503050406030204" pitchFamily="18" charset="0"/>
                            <a:cs typeface="Times New Roman" panose="02020603050405020304" pitchFamily="18" charset="0"/>
                          </a:rPr>
                          <m:t>2</m:t>
                        </m:r>
                      </m:sup>
                    </m:sSup>
                    <m:r>
                      <a:rPr lang="en-US" sz="1800" b="0" i="1">
                        <a:solidFill>
                          <a:prstClr val="black"/>
                        </a:solidFill>
                        <a:latin typeface="Cambria Math" panose="02040503050406030204" pitchFamily="18" charset="0"/>
                        <a:cs typeface="Times New Roman" panose="02020603050405020304" pitchFamily="18" charset="0"/>
                      </a:rPr>
                      <m:t>=</m:t>
                    </m:r>
                    <m:sSubSup>
                      <m:sSubSupPr>
                        <m:ctrlPr>
                          <a:rPr lang="en-US" sz="1800" b="0" i="1">
                            <a:solidFill>
                              <a:prstClr val="black"/>
                            </a:solidFill>
                            <a:latin typeface="Cambria Math" panose="02040503050406030204" pitchFamily="18" charset="0"/>
                            <a:cs typeface="Times New Roman" panose="02020603050405020304" pitchFamily="18" charset="0"/>
                          </a:rPr>
                        </m:ctrlPr>
                      </m:sSubSupPr>
                      <m:e>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𝜔</m:t>
                        </m:r>
                      </m:e>
                      <m:sub>
                        <m:r>
                          <a:rPr lang="en-US" sz="1800" b="0" i="1">
                            <a:solidFill>
                              <a:prstClr val="black"/>
                            </a:solidFill>
                            <a:latin typeface="Cambria Math" panose="02040503050406030204" pitchFamily="18" charset="0"/>
                            <a:cs typeface="Times New Roman" panose="02020603050405020304" pitchFamily="18" charset="0"/>
                          </a:rPr>
                          <m:t>0</m:t>
                        </m:r>
                      </m:sub>
                      <m:sup>
                        <m:r>
                          <a:rPr lang="en-US" sz="1800" b="0" i="1">
                            <a:solidFill>
                              <a:prstClr val="black"/>
                            </a:solidFill>
                            <a:latin typeface="Cambria Math" panose="02040503050406030204" pitchFamily="18" charset="0"/>
                            <a:cs typeface="Times New Roman" panose="02020603050405020304" pitchFamily="18" charset="0"/>
                          </a:rPr>
                          <m:t>2</m:t>
                        </m:r>
                      </m:sup>
                    </m:sSubSup>
                    <m:r>
                      <a:rPr lang="en-US" sz="1800" b="0" i="1">
                        <a:solidFill>
                          <a:prstClr val="black"/>
                        </a:solidFill>
                        <a:latin typeface="Cambria Math" panose="02040503050406030204" pitchFamily="18" charset="0"/>
                        <a:cs typeface="Times New Roman" panose="02020603050405020304" pitchFamily="18" charset="0"/>
                      </a:rPr>
                      <m:t>+2</m:t>
                    </m:r>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𝛼</m:t>
                    </m:r>
                    <m:d>
                      <m:dPr>
                        <m:ctrlPr>
                          <a:rPr lang="en-US" sz="1800" b="0" i="1">
                            <a:solidFill>
                              <a:prstClr val="black"/>
                            </a:solidFill>
                            <a:latin typeface="Cambria Math" panose="02040503050406030204" pitchFamily="18" charset="0"/>
                            <a:cs typeface="Times New Roman" panose="02020603050405020304" pitchFamily="18" charset="0"/>
                          </a:rPr>
                        </m:ctrlPr>
                      </m:dPr>
                      <m:e>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𝜃</m:t>
                        </m:r>
                        <m:r>
                          <a:rPr lang="en-US" sz="1800" b="0" i="1">
                            <a:solidFill>
                              <a:prstClr val="black"/>
                            </a:solidFill>
                            <a:latin typeface="Cambria Math" panose="02040503050406030204" pitchFamily="18" charset="0"/>
                            <a:cs typeface="Times New Roman" panose="02020603050405020304" pitchFamily="18" charset="0"/>
                          </a:rPr>
                          <m:t>−</m:t>
                        </m:r>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𝜃</m:t>
                            </m:r>
                          </m:e>
                          <m:sub>
                            <m:r>
                              <a:rPr lang="en-US" sz="1800" b="0" i="1">
                                <a:solidFill>
                                  <a:prstClr val="black"/>
                                </a:solidFill>
                                <a:latin typeface="Cambria Math" panose="02040503050406030204" pitchFamily="18" charset="0"/>
                                <a:cs typeface="Times New Roman" panose="02020603050405020304" pitchFamily="18" charset="0"/>
                              </a:rPr>
                              <m:t>0</m:t>
                            </m:r>
                          </m:sub>
                        </m:sSub>
                      </m:e>
                    </m:d>
                  </m:oMath>
                </a14:m>
                <a:r>
                  <a:rPr lang="en-US" sz="1800" b="0" dirty="0">
                    <a:solidFill>
                      <a:prstClr val="black"/>
                    </a:solidFill>
                    <a:cs typeface="Times New Roman" panose="02020603050405020304" pitchFamily="18" charset="0"/>
                  </a:rPr>
                  <a:t> </a:t>
                </a:r>
                <a14:m>
                  <m:oMath xmlns:m="http://schemas.openxmlformats.org/officeDocument/2006/math">
                    <m:r>
                      <a:rPr lang="en-US" sz="1800" b="0" i="1">
                        <a:solidFill>
                          <a:prstClr val="black"/>
                        </a:solidFill>
                        <a:latin typeface="Cambria Math" panose="02040503050406030204" pitchFamily="18" charset="0"/>
                        <a:cs typeface="Times New Roman" panose="02020603050405020304" pitchFamily="18" charset="0"/>
                      </a:rPr>
                      <m:t>=</m:t>
                    </m:r>
                  </m:oMath>
                </a14:m>
                <a:r>
                  <a:rPr lang="en-US" sz="1800" b="0" dirty="0">
                    <a:solidFill>
                      <a:prstClr val="black"/>
                    </a:solidFill>
                    <a:cs typeface="Times New Roman" panose="02020603050405020304" pitchFamily="18" charset="0"/>
                  </a:rPr>
                  <a:t> (4.00 rad/s)</a:t>
                </a:r>
                <a:r>
                  <a:rPr lang="en-US" sz="1800" b="0" baseline="30000" dirty="0">
                    <a:solidFill>
                      <a:prstClr val="black"/>
                    </a:solidFill>
                    <a:cs typeface="Times New Roman" panose="02020603050405020304" pitchFamily="18" charset="0"/>
                  </a:rPr>
                  <a:t>2</a:t>
                </a:r>
                <a:r>
                  <a:rPr lang="en-US" sz="1800" b="0" dirty="0">
                    <a:solidFill>
                      <a:prstClr val="black"/>
                    </a:solidFill>
                    <a:cs typeface="Times New Roman" panose="02020603050405020304" pitchFamily="18" charset="0"/>
                  </a:rPr>
                  <a:t> + 2(2.00 rad/s</a:t>
                </a:r>
                <a:r>
                  <a:rPr lang="en-US" sz="1800" b="0" baseline="30000" dirty="0">
                    <a:solidFill>
                      <a:prstClr val="black"/>
                    </a:solidFill>
                    <a:cs typeface="Times New Roman" panose="02020603050405020304" pitchFamily="18" charset="0"/>
                  </a:rPr>
                  <a:t>2</a:t>
                </a:r>
                <a:r>
                  <a:rPr lang="en-US" sz="1800" b="0" dirty="0">
                    <a:solidFill>
                      <a:prstClr val="black"/>
                    </a:solidFill>
                    <a:cs typeface="Times New Roman" panose="02020603050405020304" pitchFamily="18" charset="0"/>
                  </a:rPr>
                  <a:t>)(21.0 rad)</a:t>
                </a:r>
                <a:r>
                  <a:rPr lang="en-US" sz="1800" b="0" dirty="0">
                    <a:solidFill>
                      <a:prstClr val="black"/>
                    </a:solidFill>
                    <a:latin typeface="Calibri" panose="020F0502020204030204"/>
                    <a:cs typeface="Times New Roman" panose="02020603050405020304" pitchFamily="18" charset="0"/>
                  </a:rPr>
                  <a:t> </a:t>
                </a:r>
                <a14:m>
                  <m:oMath xmlns:m="http://schemas.openxmlformats.org/officeDocument/2006/math">
                    <m:r>
                      <a:rPr lang="en-US" sz="1800" b="0" i="1">
                        <a:solidFill>
                          <a:prstClr val="black"/>
                        </a:solidFill>
                        <a:latin typeface="Cambria Math" panose="02040503050406030204" pitchFamily="18" charset="0"/>
                        <a:cs typeface="Times New Roman" panose="02020603050405020304" pitchFamily="18" charset="0"/>
                      </a:rPr>
                      <m:t>=</m:t>
                    </m:r>
                  </m:oMath>
                </a14:m>
                <a:r>
                  <a:rPr lang="en-US" sz="1800" b="0" dirty="0">
                    <a:solidFill>
                      <a:prstClr val="black"/>
                    </a:solidFill>
                    <a:cs typeface="Times New Roman" panose="02020603050405020304" pitchFamily="18" charset="0"/>
                  </a:rPr>
                  <a:t> 100 rad</a:t>
                </a:r>
                <a:r>
                  <a:rPr lang="en-US" sz="1800" b="0" baseline="30000" dirty="0">
                    <a:solidFill>
                      <a:prstClr val="black"/>
                    </a:solidFill>
                    <a:cs typeface="Times New Roman" panose="02020603050405020304" pitchFamily="18" charset="0"/>
                  </a:rPr>
                  <a:t>2</a:t>
                </a:r>
                <a:r>
                  <a:rPr lang="en-US" sz="1800" b="0" dirty="0">
                    <a:solidFill>
                      <a:prstClr val="black"/>
                    </a:solidFill>
                    <a:cs typeface="Times New Roman" panose="02020603050405020304" pitchFamily="18" charset="0"/>
                  </a:rPr>
                  <a:t>/s</a:t>
                </a:r>
                <a:r>
                  <a:rPr lang="en-US" sz="1800" b="0" baseline="30000" dirty="0">
                    <a:solidFill>
                      <a:prstClr val="black"/>
                    </a:solidFill>
                    <a:cs typeface="Times New Roman" panose="02020603050405020304" pitchFamily="18" charset="0"/>
                  </a:rPr>
                  <a:t>2</a:t>
                </a:r>
              </a:p>
              <a:p>
                <a:pPr defTabSz="685800" eaLnBrk="1" fontAlgn="auto" hangingPunct="1">
                  <a:spcBef>
                    <a:spcPts val="0"/>
                  </a:spcBef>
                  <a:spcAft>
                    <a:spcPts val="0"/>
                  </a:spcAft>
                </a:pPr>
                <a:r>
                  <a:rPr lang="en-US" sz="1800" b="0" dirty="0">
                    <a:solidFill>
                      <a:prstClr val="black"/>
                    </a:solidFill>
                    <a:cs typeface="Times New Roman" panose="02020603050405020304" pitchFamily="18" charset="0"/>
                  </a:rPr>
                  <a:t>	</a:t>
                </a:r>
                <a14:m>
                  <m:oMath xmlns:m="http://schemas.openxmlformats.org/officeDocument/2006/math">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𝜔</m:t>
                    </m:r>
                  </m:oMath>
                </a14:m>
                <a:r>
                  <a:rPr lang="en-US" sz="1800" b="0" dirty="0">
                    <a:solidFill>
                      <a:prstClr val="black"/>
                    </a:solidFill>
                    <a:cs typeface="Times New Roman" panose="02020603050405020304" pitchFamily="18" charset="0"/>
                  </a:rPr>
                  <a:t> </a:t>
                </a:r>
                <a14:m>
                  <m:oMath xmlns:m="http://schemas.openxmlformats.org/officeDocument/2006/math">
                    <m:r>
                      <a:rPr lang="en-US" sz="1800" b="0" i="1">
                        <a:solidFill>
                          <a:prstClr val="black"/>
                        </a:solidFill>
                        <a:latin typeface="Cambria Math" panose="02040503050406030204" pitchFamily="18" charset="0"/>
                        <a:cs typeface="Times New Roman" panose="02020603050405020304" pitchFamily="18" charset="0"/>
                      </a:rPr>
                      <m:t>=</m:t>
                    </m:r>
                  </m:oMath>
                </a14:m>
                <a:r>
                  <a:rPr lang="en-US" sz="1800" b="0" dirty="0">
                    <a:solidFill>
                      <a:prstClr val="black"/>
                    </a:solidFill>
                    <a:cs typeface="Times New Roman" panose="02020603050405020304" pitchFamily="18" charset="0"/>
                  </a:rPr>
                  <a:t> 10 rad/s</a:t>
                </a:r>
              </a:p>
            </p:txBody>
          </p:sp>
        </mc:Choice>
        <mc:Fallback xmlns="">
          <p:sp>
            <p:nvSpPr>
              <p:cNvPr id="8" name="TextBox 7"/>
              <p:cNvSpPr txBox="1">
                <a:spLocks noRot="1" noChangeAspect="1" noMove="1" noResize="1" noEditPoints="1" noAdjustHandles="1" noChangeArrowheads="1" noChangeShapeType="1" noTextEdit="1"/>
              </p:cNvSpPr>
              <p:nvPr/>
            </p:nvSpPr>
            <p:spPr>
              <a:xfrm>
                <a:off x="279850" y="3787986"/>
                <a:ext cx="8723366" cy="2058577"/>
              </a:xfrm>
              <a:prstGeom prst="rect">
                <a:avLst/>
              </a:prstGeom>
              <a:blipFill>
                <a:blip r:embed="rId4"/>
                <a:stretch>
                  <a:fillRect l="-558" t="-1176" b="-3529"/>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79851" y="1010567"/>
                <a:ext cx="3769752" cy="2215991"/>
              </a:xfrm>
              <a:prstGeom prst="rect">
                <a:avLst/>
              </a:prstGeom>
              <a:noFill/>
              <a:ln>
                <a:solidFill>
                  <a:schemeClr val="tx1"/>
                </a:solidFill>
              </a:ln>
            </p:spPr>
            <p:txBody>
              <a:bodyPr wrap="square" rtlCol="0">
                <a:spAutoFit/>
              </a:bodyPr>
              <a:lstStyle/>
              <a:p>
                <a:pPr defTabSz="685800" eaLnBrk="1" fontAlgn="auto" hangingPunct="1">
                  <a:spcBef>
                    <a:spcPts val="0"/>
                  </a:spcBef>
                  <a:spcAft>
                    <a:spcPts val="0"/>
                  </a:spcAft>
                </a:pPr>
                <a:r>
                  <a:rPr lang="en-US" sz="1800" b="0" dirty="0">
                    <a:solidFill>
                      <a:prstClr val="black"/>
                    </a:solidFill>
                    <a:cs typeface="Times New Roman" panose="02020603050405020304" pitchFamily="18" charset="0"/>
                  </a:rPr>
                  <a:t>Example 9.2 on page 261</a:t>
                </a:r>
              </a:p>
              <a:p>
                <a:pPr defTabSz="685800" eaLnBrk="1" fontAlgn="auto" hangingPunct="1">
                  <a:spcBef>
                    <a:spcPts val="0"/>
                  </a:spcBef>
                  <a:spcAft>
                    <a:spcPts val="0"/>
                  </a:spcAft>
                </a:pPr>
                <a:r>
                  <a:rPr lang="en-US" sz="1800" b="0" dirty="0">
                    <a:solidFill>
                      <a:prstClr val="black"/>
                    </a:solidFill>
                    <a:cs typeface="Times New Roman" panose="02020603050405020304" pitchFamily="18" charset="0"/>
                  </a:rPr>
                  <a:t>Rotation of a Bicycle Wheel</a:t>
                </a:r>
              </a:p>
              <a:p>
                <a:pPr defTabSz="685800" eaLnBrk="1" fontAlgn="auto" hangingPunct="1">
                  <a:spcBef>
                    <a:spcPts val="0"/>
                  </a:spcBef>
                  <a:spcAft>
                    <a:spcPts val="0"/>
                  </a:spcAft>
                </a:pPr>
                <a:endParaRPr lang="en-US" sz="600" b="0" dirty="0">
                  <a:solidFill>
                    <a:prstClr val="black"/>
                  </a:solidFill>
                  <a:cs typeface="Times New Roman" panose="02020603050405020304" pitchFamily="18" charset="0"/>
                </a:endParaRPr>
              </a:p>
              <a:p>
                <a:pPr defTabSz="685800" eaLnBrk="1" fontAlgn="auto" hangingPunct="1">
                  <a:spcBef>
                    <a:spcPts val="0"/>
                  </a:spcBef>
                  <a:spcAft>
                    <a:spcPts val="0"/>
                  </a:spcAft>
                </a:pPr>
                <a:r>
                  <a:rPr lang="en-US" sz="1800" b="0" dirty="0">
                    <a:solidFill>
                      <a:prstClr val="black"/>
                    </a:solidFill>
                    <a:cs typeface="Times New Roman" panose="02020603050405020304" pitchFamily="18" charset="0"/>
                  </a:rPr>
                  <a:t>Given:	(a) </a:t>
                </a:r>
                <a:r>
                  <a:rPr lang="en-US" sz="1800" b="0" i="1" dirty="0">
                    <a:solidFill>
                      <a:prstClr val="black"/>
                    </a:solidFill>
                    <a:cs typeface="Times New Roman" panose="02020603050405020304" pitchFamily="18" charset="0"/>
                  </a:rPr>
                  <a:t>a</a:t>
                </a:r>
                <a:r>
                  <a:rPr lang="en-US" sz="1800" b="0" dirty="0">
                    <a:solidFill>
                      <a:prstClr val="black"/>
                    </a:solidFill>
                    <a:cs typeface="Times New Roman" panose="02020603050405020304" pitchFamily="18" charset="0"/>
                  </a:rPr>
                  <a:t> = 2.00 rad/s</a:t>
                </a:r>
                <a:r>
                  <a:rPr lang="en-US" sz="1800" b="0" baseline="30000" dirty="0">
                    <a:solidFill>
                      <a:prstClr val="black"/>
                    </a:solidFill>
                    <a:cs typeface="Times New Roman" panose="02020603050405020304" pitchFamily="18" charset="0"/>
                  </a:rPr>
                  <a:t>2</a:t>
                </a:r>
              </a:p>
              <a:p>
                <a:pPr defTabSz="685800" eaLnBrk="1" fontAlgn="auto" hangingPunct="1">
                  <a:spcBef>
                    <a:spcPts val="0"/>
                  </a:spcBef>
                  <a:spcAft>
                    <a:spcPts val="0"/>
                  </a:spcAft>
                </a:pPr>
                <a:r>
                  <a:rPr lang="en-US" sz="1800" b="0" dirty="0">
                    <a:solidFill>
                      <a:prstClr val="black"/>
                    </a:solidFill>
                    <a:cs typeface="Times New Roman" panose="02020603050405020304" pitchFamily="18" charset="0"/>
                  </a:rPr>
                  <a:t>	(b) At </a:t>
                </a:r>
                <a:r>
                  <a:rPr lang="en-US" sz="1800" b="0" i="1" dirty="0">
                    <a:solidFill>
                      <a:prstClr val="black"/>
                    </a:solidFill>
                    <a:cs typeface="Times New Roman" panose="02020603050405020304" pitchFamily="18" charset="0"/>
                  </a:rPr>
                  <a:t>t</a:t>
                </a:r>
                <a:r>
                  <a:rPr lang="en-US" sz="1800" b="0" dirty="0">
                    <a:solidFill>
                      <a:prstClr val="black"/>
                    </a:solidFill>
                    <a:cs typeface="Times New Roman" panose="02020603050405020304" pitchFamily="18" charset="0"/>
                  </a:rPr>
                  <a:t> = 0, </a:t>
                </a:r>
                <a14:m>
                  <m:oMath xmlns:m="http://schemas.openxmlformats.org/officeDocument/2006/math">
                    <m:sSub>
                      <m:sSubPr>
                        <m:ctrlP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𝜃</m:t>
                        </m:r>
                      </m:e>
                      <m:sub>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0</m:t>
                        </m:r>
                      </m:sub>
                    </m:sSub>
                    <m:r>
                      <a:rPr lang="en-US" sz="1800" b="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=0</m:t>
                    </m:r>
                  </m:oMath>
                </a14:m>
                <a:endParaRPr lang="en-US" sz="1800" b="0" dirty="0">
                  <a:solidFill>
                    <a:prstClr val="black"/>
                  </a:solidFill>
                  <a:ea typeface="Cambria Math" panose="02040503050406030204" pitchFamily="18" charset="0"/>
                  <a:cs typeface="Times New Roman" panose="02020603050405020304" pitchFamily="18" charset="0"/>
                </a:endParaRPr>
              </a:p>
              <a:p>
                <a:pPr defTabSz="685800" eaLnBrk="1" fontAlgn="auto" hangingPunct="1">
                  <a:spcBef>
                    <a:spcPts val="0"/>
                  </a:spcBef>
                  <a:spcAft>
                    <a:spcPts val="0"/>
                  </a:spcAft>
                </a:pPr>
                <a:r>
                  <a:rPr lang="en-US" sz="1800" b="0" dirty="0">
                    <a:solidFill>
                      <a:prstClr val="black"/>
                    </a:solidFill>
                    <a:cs typeface="Times New Roman" panose="02020603050405020304" pitchFamily="18" charset="0"/>
                  </a:rPr>
                  <a:t>	(c) At </a:t>
                </a:r>
                <a:r>
                  <a:rPr lang="en-US" sz="1800" b="0" i="1" dirty="0">
                    <a:solidFill>
                      <a:prstClr val="black"/>
                    </a:solidFill>
                    <a:cs typeface="Times New Roman" panose="02020603050405020304" pitchFamily="18" charset="0"/>
                  </a:rPr>
                  <a:t>t</a:t>
                </a:r>
                <a:r>
                  <a:rPr lang="en-US" sz="1800" b="0" dirty="0">
                    <a:solidFill>
                      <a:prstClr val="black"/>
                    </a:solidFill>
                    <a:cs typeface="Times New Roman" panose="02020603050405020304" pitchFamily="18" charset="0"/>
                  </a:rPr>
                  <a:t> = 0, </a:t>
                </a:r>
                <a14:m>
                  <m:oMath xmlns:m="http://schemas.openxmlformats.org/officeDocument/2006/math">
                    <m:sSub>
                      <m:sSubPr>
                        <m:ctrlP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𝜔</m:t>
                        </m:r>
                      </m:e>
                      <m:sub>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0</m:t>
                        </m:r>
                      </m:sub>
                    </m:sSub>
                  </m:oMath>
                </a14:m>
                <a:r>
                  <a:rPr lang="en-US" sz="1800" b="0" dirty="0">
                    <a:solidFill>
                      <a:prstClr val="black"/>
                    </a:solidFill>
                    <a:cs typeface="Times New Roman" panose="02020603050405020304" pitchFamily="18" charset="0"/>
                  </a:rPr>
                  <a:t> = 4.00 rad/s</a:t>
                </a:r>
              </a:p>
              <a:p>
                <a:pPr defTabSz="685800" eaLnBrk="1" fontAlgn="auto" hangingPunct="1">
                  <a:spcBef>
                    <a:spcPts val="0"/>
                  </a:spcBef>
                  <a:spcAft>
                    <a:spcPts val="0"/>
                  </a:spcAft>
                </a:pPr>
                <a:endParaRPr lang="en-US" sz="600" b="0" dirty="0">
                  <a:solidFill>
                    <a:prstClr val="black"/>
                  </a:solidFill>
                  <a:cs typeface="Times New Roman" panose="02020603050405020304" pitchFamily="18" charset="0"/>
                </a:endParaRPr>
              </a:p>
              <a:p>
                <a:pPr defTabSz="685800" eaLnBrk="1" fontAlgn="auto" hangingPunct="1">
                  <a:spcBef>
                    <a:spcPts val="0"/>
                  </a:spcBef>
                  <a:spcAft>
                    <a:spcPts val="0"/>
                  </a:spcAft>
                </a:pPr>
                <a:r>
                  <a:rPr lang="en-US" sz="1800" b="0" dirty="0">
                    <a:solidFill>
                      <a:prstClr val="black"/>
                    </a:solidFill>
                    <a:cs typeface="Times New Roman" panose="02020603050405020304" pitchFamily="18" charset="0"/>
                  </a:rPr>
                  <a:t>Find:	(a) </a:t>
                </a:r>
                <a14:m>
                  <m:oMath xmlns:m="http://schemas.openxmlformats.org/officeDocument/2006/math">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𝜃</m:t>
                    </m:r>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en-US" sz="1800" b="0" dirty="0">
                    <a:solidFill>
                      <a:prstClr val="black"/>
                    </a:solidFill>
                    <a:cs typeface="Times New Roman" panose="02020603050405020304" pitchFamily="18" charset="0"/>
                  </a:rPr>
                  <a:t>at </a:t>
                </a:r>
                <a:r>
                  <a:rPr lang="en-US" sz="1800" b="0" i="1" dirty="0">
                    <a:solidFill>
                      <a:prstClr val="black"/>
                    </a:solidFill>
                    <a:cs typeface="Times New Roman" panose="02020603050405020304" pitchFamily="18" charset="0"/>
                  </a:rPr>
                  <a:t>t</a:t>
                </a:r>
                <a:r>
                  <a:rPr lang="en-US" sz="1800" b="0" dirty="0">
                    <a:solidFill>
                      <a:prstClr val="black"/>
                    </a:solidFill>
                    <a:cs typeface="Times New Roman" panose="02020603050405020304" pitchFamily="18" charset="0"/>
                  </a:rPr>
                  <a:t> = 3.00 s</a:t>
                </a:r>
              </a:p>
              <a:p>
                <a:pPr defTabSz="685800" eaLnBrk="1" fontAlgn="auto" hangingPunct="1">
                  <a:spcBef>
                    <a:spcPts val="0"/>
                  </a:spcBef>
                  <a:spcAft>
                    <a:spcPts val="0"/>
                  </a:spcAft>
                </a:pPr>
                <a:r>
                  <a:rPr lang="en-US" sz="1800" b="0" dirty="0">
                    <a:solidFill>
                      <a:prstClr val="black"/>
                    </a:solidFill>
                    <a:cs typeface="Times New Roman" panose="02020603050405020304" pitchFamily="18" charset="0"/>
                  </a:rPr>
                  <a:t>	(b) </a:t>
                </a:r>
                <a14:m>
                  <m:oMath xmlns:m="http://schemas.openxmlformats.org/officeDocument/2006/math">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𝜔</m:t>
                    </m:r>
                  </m:oMath>
                </a14:m>
                <a:r>
                  <a:rPr lang="en-US" sz="1800" b="0" dirty="0">
                    <a:solidFill>
                      <a:prstClr val="black"/>
                    </a:solidFill>
                    <a:cs typeface="Times New Roman" panose="02020603050405020304" pitchFamily="18" charset="0"/>
                  </a:rPr>
                  <a:t> at </a:t>
                </a:r>
                <a:r>
                  <a:rPr lang="en-US" sz="1800" b="0" i="1" dirty="0">
                    <a:solidFill>
                      <a:prstClr val="black"/>
                    </a:solidFill>
                    <a:cs typeface="Times New Roman" panose="02020603050405020304" pitchFamily="18" charset="0"/>
                  </a:rPr>
                  <a:t>t</a:t>
                </a:r>
                <a:r>
                  <a:rPr lang="en-US" sz="1800" b="0" dirty="0">
                    <a:solidFill>
                      <a:prstClr val="black"/>
                    </a:solidFill>
                    <a:cs typeface="Times New Roman" panose="02020603050405020304" pitchFamily="18" charset="0"/>
                  </a:rPr>
                  <a:t> = 3.00 s</a:t>
                </a:r>
              </a:p>
            </p:txBody>
          </p:sp>
        </mc:Choice>
        <mc:Fallback xmlns="">
          <p:sp>
            <p:nvSpPr>
              <p:cNvPr id="9" name="TextBox 8"/>
              <p:cNvSpPr txBox="1">
                <a:spLocks noRot="1" noChangeAspect="1" noMove="1" noResize="1" noEditPoints="1" noAdjustHandles="1" noChangeArrowheads="1" noChangeShapeType="1" noTextEdit="1"/>
              </p:cNvSpPr>
              <p:nvPr/>
            </p:nvSpPr>
            <p:spPr>
              <a:xfrm>
                <a:off x="279851" y="1010567"/>
                <a:ext cx="3769752" cy="2215991"/>
              </a:xfrm>
              <a:prstGeom prst="rect">
                <a:avLst/>
              </a:prstGeom>
              <a:blipFill>
                <a:blip r:embed="rId5"/>
                <a:stretch>
                  <a:fillRect l="-1290" t="-1370" b="-3288"/>
                </a:stretch>
              </a:blipFill>
              <a:ln>
                <a:solidFill>
                  <a:schemeClr val="tx1"/>
                </a:solidFill>
              </a:ln>
            </p:spPr>
            <p:txBody>
              <a:bodyPr/>
              <a:lstStyle/>
              <a:p>
                <a:r>
                  <a:rPr lang="en-US">
                    <a:noFill/>
                  </a:rPr>
                  <a:t> </a:t>
                </a:r>
              </a:p>
            </p:txBody>
          </p:sp>
        </mc:Fallback>
      </mc:AlternateContent>
      <p:sp>
        <p:nvSpPr>
          <p:cNvPr id="3" name="TextBox 2">
            <a:extLst>
              <a:ext uri="{FF2B5EF4-FFF2-40B4-BE49-F238E27FC236}">
                <a16:creationId xmlns:a16="http://schemas.microsoft.com/office/drawing/2014/main" id="{0533CECD-C873-46CF-AC7D-944248AA2F01}"/>
              </a:ext>
            </a:extLst>
          </p:cNvPr>
          <p:cNvSpPr txBox="1"/>
          <p:nvPr/>
        </p:nvSpPr>
        <p:spPr>
          <a:xfrm>
            <a:off x="4506595" y="-54977"/>
            <a:ext cx="3570972" cy="1015663"/>
          </a:xfrm>
          <a:prstGeom prst="rect">
            <a:avLst/>
          </a:prstGeom>
          <a:noFill/>
        </p:spPr>
        <p:txBody>
          <a:bodyPr wrap="square" rtlCol="0">
            <a:spAutoFit/>
          </a:bodyPr>
          <a:lstStyle/>
          <a:p>
            <a:r>
              <a:rPr lang="en-US" sz="1800" dirty="0">
                <a:solidFill>
                  <a:srgbClr val="FF0000"/>
                </a:solidFill>
              </a:rPr>
              <a:t>The rear wheel of the stationary bicycle is magnified for clarity</a:t>
            </a:r>
          </a:p>
          <a:p>
            <a:endParaRPr lang="en-US" dirty="0"/>
          </a:p>
        </p:txBody>
      </p:sp>
    </p:spTree>
    <p:extLst>
      <p:ext uri="{BB962C8B-B14F-4D97-AF65-F5344CB8AC3E}">
        <p14:creationId xmlns:p14="http://schemas.microsoft.com/office/powerpoint/2010/main" val="106848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r>
              <a:rPr lang="en-US" dirty="0"/>
              <a:t>Rotation of a Bicycle Wheel – Figure 9.8</a:t>
            </a:r>
          </a:p>
        </p:txBody>
      </p:sp>
      <mc:AlternateContent xmlns:mc="http://schemas.openxmlformats.org/markup-compatibility/2006" xmlns:a14="http://schemas.microsoft.com/office/drawing/2010/main">
        <mc:Choice Requires="a14">
          <p:sp>
            <p:nvSpPr>
              <p:cNvPr id="13" name="Content Placeholder 12"/>
              <p:cNvSpPr>
                <a:spLocks noGrp="1"/>
              </p:cNvSpPr>
              <p:nvPr>
                <p:ph sz="half" idx="1"/>
              </p:nvPr>
            </p:nvSpPr>
            <p:spPr>
              <a:xfrm>
                <a:off x="403927" y="1362236"/>
                <a:ext cx="4038600" cy="3830240"/>
              </a:xfrm>
            </p:spPr>
            <p:style>
              <a:lnRef idx="2">
                <a:schemeClr val="accent3"/>
              </a:lnRef>
              <a:fillRef idx="1">
                <a:schemeClr val="lt1"/>
              </a:fillRef>
              <a:effectRef idx="0">
                <a:schemeClr val="accent3"/>
              </a:effectRef>
              <a:fontRef idx="minor">
                <a:schemeClr val="dk1"/>
              </a:fontRef>
            </p:style>
            <p:txBody>
              <a:bodyPr/>
              <a:lstStyle/>
              <a:p>
                <a:pPr marL="0" indent="0">
                  <a:buNone/>
                </a:pPr>
                <a:r>
                  <a:rPr lang="el-GR" sz="1200" dirty="0">
                    <a:latin typeface="+mj-lt"/>
                    <a:ea typeface="Cambria Math" panose="02040503050406030204" pitchFamily="18" charset="0"/>
                    <a:cs typeface="Times New Roman" panose="02020603050405020304" pitchFamily="18" charset="0"/>
                  </a:rPr>
                  <a:t>θ</a:t>
                </a:r>
                <a:r>
                  <a:rPr lang="en-US" sz="1200" dirty="0">
                    <a:latin typeface="+mj-lt"/>
                    <a:ea typeface="Cambria Math" panose="02040503050406030204" pitchFamily="18" charset="0"/>
                    <a:cs typeface="Times New Roman" panose="02020603050405020304" pitchFamily="18" charset="0"/>
                  </a:rPr>
                  <a:t> at t=3.00 s?</a:t>
                </a:r>
                <a:endParaRPr lang="en-US" sz="1200" dirty="0">
                  <a:latin typeface="+mj-lt"/>
                  <a:ea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US" sz="1200" i="1">
                          <a:latin typeface="Cambria Math" panose="02040503050406030204" pitchFamily="18" charset="0"/>
                          <a:ea typeface="Cambria Math" panose="02040503050406030204" pitchFamily="18" charset="0"/>
                        </a:rPr>
                        <m:t>𝜃</m:t>
                      </m:r>
                      <m:r>
                        <a:rPr lang="en-US" sz="1200" i="1">
                          <a:latin typeface="Cambria Math" panose="02040503050406030204" pitchFamily="18" charset="0"/>
                          <a:ea typeface="Cambria Math" panose="02040503050406030204" pitchFamily="18" charset="0"/>
                        </a:rPr>
                        <m:t>=</m:t>
                      </m:r>
                      <m:sSub>
                        <m:sSubPr>
                          <m:ctrlPr>
                            <a:rPr lang="en-US" sz="1200" i="1">
                              <a:latin typeface="Cambria Math" panose="02040503050406030204" pitchFamily="18" charset="0"/>
                              <a:ea typeface="Cambria Math" panose="02040503050406030204" pitchFamily="18" charset="0"/>
                            </a:rPr>
                          </m:ctrlPr>
                        </m:sSubPr>
                        <m:e>
                          <m:r>
                            <a:rPr lang="en-US" sz="1200" i="1">
                              <a:latin typeface="Cambria Math" panose="02040503050406030204" pitchFamily="18" charset="0"/>
                              <a:ea typeface="Cambria Math" panose="02040503050406030204" pitchFamily="18" charset="0"/>
                            </a:rPr>
                            <m:t>𝜃</m:t>
                          </m:r>
                        </m:e>
                        <m:sub>
                          <m:r>
                            <a:rPr lang="en-US" sz="1200" i="1">
                              <a:latin typeface="Cambria Math" panose="02040503050406030204" pitchFamily="18" charset="0"/>
                              <a:ea typeface="Cambria Math" panose="02040503050406030204" pitchFamily="18" charset="0"/>
                            </a:rPr>
                            <m:t>0</m:t>
                          </m:r>
                        </m:sub>
                      </m:sSub>
                      <m:r>
                        <a:rPr lang="en-US" sz="1200" i="1">
                          <a:latin typeface="Cambria Math" panose="02040503050406030204" pitchFamily="18" charset="0"/>
                          <a:ea typeface="Cambria Math" panose="02040503050406030204" pitchFamily="18" charset="0"/>
                        </a:rPr>
                        <m:t>+</m:t>
                      </m:r>
                      <m:sSub>
                        <m:sSubPr>
                          <m:ctrlPr>
                            <a:rPr lang="en-US" sz="1200" i="1">
                              <a:latin typeface="Cambria Math" panose="02040503050406030204" pitchFamily="18" charset="0"/>
                              <a:ea typeface="Cambria Math" panose="02040503050406030204" pitchFamily="18" charset="0"/>
                            </a:rPr>
                          </m:ctrlPr>
                        </m:sSubPr>
                        <m:e>
                          <m:r>
                            <a:rPr lang="en-US" sz="1200" i="1">
                              <a:latin typeface="Cambria Math" panose="02040503050406030204" pitchFamily="18" charset="0"/>
                              <a:ea typeface="Cambria Math" panose="02040503050406030204" pitchFamily="18" charset="0"/>
                            </a:rPr>
                            <m:t>𝜔</m:t>
                          </m:r>
                        </m:e>
                        <m:sub>
                          <m:r>
                            <a:rPr lang="en-US" sz="1200" i="1">
                              <a:latin typeface="Cambria Math" panose="02040503050406030204" pitchFamily="18" charset="0"/>
                              <a:ea typeface="Cambria Math" panose="02040503050406030204" pitchFamily="18" charset="0"/>
                            </a:rPr>
                            <m:t>0</m:t>
                          </m:r>
                        </m:sub>
                      </m:sSub>
                      <m:r>
                        <a:rPr lang="en-US" sz="1200" i="1">
                          <a:latin typeface="Cambria Math" panose="02040503050406030204" pitchFamily="18" charset="0"/>
                          <a:ea typeface="Cambria Math" panose="02040503050406030204" pitchFamily="18" charset="0"/>
                        </a:rPr>
                        <m:t>𝑡</m:t>
                      </m:r>
                      <m:r>
                        <a:rPr lang="en-US" sz="1200" i="1">
                          <a:latin typeface="Cambria Math" panose="02040503050406030204" pitchFamily="18" charset="0"/>
                          <a:ea typeface="Cambria Math" panose="02040503050406030204" pitchFamily="18" charset="0"/>
                        </a:rPr>
                        <m:t>+</m:t>
                      </m:r>
                      <m:f>
                        <m:fPr>
                          <m:ctrlPr>
                            <a:rPr lang="en-US" sz="1200" i="1">
                              <a:latin typeface="Cambria Math" panose="02040503050406030204" pitchFamily="18" charset="0"/>
                              <a:ea typeface="Cambria Math" panose="02040503050406030204" pitchFamily="18" charset="0"/>
                            </a:rPr>
                          </m:ctrlPr>
                        </m:fPr>
                        <m:num>
                          <m:r>
                            <a:rPr lang="en-US" sz="1200" i="1">
                              <a:latin typeface="Cambria Math" panose="02040503050406030204" pitchFamily="18" charset="0"/>
                              <a:ea typeface="Cambria Math" panose="02040503050406030204" pitchFamily="18" charset="0"/>
                            </a:rPr>
                            <m:t>1</m:t>
                          </m:r>
                        </m:num>
                        <m:den>
                          <m:r>
                            <a:rPr lang="en-US" sz="1200" i="1">
                              <a:latin typeface="Cambria Math" panose="02040503050406030204" pitchFamily="18" charset="0"/>
                              <a:ea typeface="Cambria Math" panose="02040503050406030204" pitchFamily="18" charset="0"/>
                            </a:rPr>
                            <m:t>2</m:t>
                          </m:r>
                        </m:den>
                      </m:f>
                      <m:r>
                        <a:rPr lang="en-US" sz="1200" i="1">
                          <a:latin typeface="Cambria Math" panose="02040503050406030204" pitchFamily="18" charset="0"/>
                          <a:ea typeface="Cambria Math" panose="02040503050406030204" pitchFamily="18" charset="0"/>
                        </a:rPr>
                        <m:t>𝛼</m:t>
                      </m:r>
                      <m:sSup>
                        <m:sSupPr>
                          <m:ctrlPr>
                            <a:rPr lang="en-US" sz="1200" i="1">
                              <a:latin typeface="Cambria Math" panose="02040503050406030204" pitchFamily="18" charset="0"/>
                              <a:ea typeface="Cambria Math" panose="02040503050406030204" pitchFamily="18" charset="0"/>
                            </a:rPr>
                          </m:ctrlPr>
                        </m:sSupPr>
                        <m:e>
                          <m:r>
                            <a:rPr lang="en-US" sz="1200" i="1">
                              <a:latin typeface="Cambria Math" panose="02040503050406030204" pitchFamily="18" charset="0"/>
                              <a:ea typeface="Cambria Math" panose="02040503050406030204" pitchFamily="18" charset="0"/>
                            </a:rPr>
                            <m:t>𝑡</m:t>
                          </m:r>
                        </m:e>
                        <m:sup>
                          <m:r>
                            <a:rPr lang="en-US" sz="1200" i="1">
                              <a:latin typeface="Cambria Math" panose="02040503050406030204" pitchFamily="18" charset="0"/>
                              <a:ea typeface="Cambria Math" panose="02040503050406030204" pitchFamily="18" charset="0"/>
                            </a:rPr>
                            <m:t>2</m:t>
                          </m:r>
                        </m:sup>
                      </m:sSup>
                    </m:oMath>
                  </m:oMathPara>
                </a14:m>
                <a:endParaRPr lang="en-US" sz="1200" dirty="0">
                  <a:ea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US" sz="1200" i="1">
                          <a:latin typeface="Cambria Math" panose="02040503050406030204" pitchFamily="18" charset="0"/>
                        </a:rPr>
                        <m:t>    =0+</m:t>
                      </m:r>
                      <m:d>
                        <m:dPr>
                          <m:ctrlPr>
                            <a:rPr lang="en-US" sz="1200" i="1">
                              <a:latin typeface="Cambria Math" panose="02040503050406030204" pitchFamily="18" charset="0"/>
                            </a:rPr>
                          </m:ctrlPr>
                        </m:dPr>
                        <m:e>
                          <m:r>
                            <a:rPr lang="en-US" sz="1200" i="1">
                              <a:latin typeface="Cambria Math" panose="02040503050406030204" pitchFamily="18" charset="0"/>
                            </a:rPr>
                            <m:t>4.00</m:t>
                          </m:r>
                          <m:f>
                            <m:fPr>
                              <m:ctrlPr>
                                <a:rPr lang="en-US" sz="1200" i="1">
                                  <a:latin typeface="Cambria Math" panose="02040503050406030204" pitchFamily="18" charset="0"/>
                                </a:rPr>
                              </m:ctrlPr>
                            </m:fPr>
                            <m:num>
                              <m:r>
                                <m:rPr>
                                  <m:sty m:val="p"/>
                                </m:rPr>
                                <a:rPr lang="en-US" sz="1200">
                                  <a:latin typeface="Cambria Math" panose="02040503050406030204" pitchFamily="18" charset="0"/>
                                </a:rPr>
                                <m:t>rad</m:t>
                              </m:r>
                            </m:num>
                            <m:den>
                              <m:r>
                                <m:rPr>
                                  <m:sty m:val="p"/>
                                </m:rPr>
                                <a:rPr lang="en-US" sz="1200">
                                  <a:latin typeface="Cambria Math" panose="02040503050406030204" pitchFamily="18" charset="0"/>
                                </a:rPr>
                                <m:t>s</m:t>
                              </m:r>
                            </m:den>
                          </m:f>
                        </m:e>
                      </m:d>
                      <m:d>
                        <m:dPr>
                          <m:ctrlPr>
                            <a:rPr lang="en-US" sz="1200" i="1">
                              <a:latin typeface="Cambria Math" panose="02040503050406030204" pitchFamily="18" charset="0"/>
                            </a:rPr>
                          </m:ctrlPr>
                        </m:dPr>
                        <m:e>
                          <m:r>
                            <a:rPr lang="en-US" sz="1200" i="1">
                              <a:latin typeface="Cambria Math" panose="02040503050406030204" pitchFamily="18" charset="0"/>
                            </a:rPr>
                            <m:t>3.00 </m:t>
                          </m:r>
                          <m:r>
                            <a:rPr lang="en-US" sz="1200" i="1">
                              <a:latin typeface="Cambria Math" panose="02040503050406030204" pitchFamily="18" charset="0"/>
                            </a:rPr>
                            <m:t>𝑠</m:t>
                          </m:r>
                        </m:e>
                      </m:d>
                      <m:r>
                        <a:rPr lang="en-US" sz="1200">
                          <a:latin typeface="Cambria Math" panose="02040503050406030204" pitchFamily="18" charset="0"/>
                        </a:rPr>
                        <m:t>+</m:t>
                      </m:r>
                      <m:f>
                        <m:fPr>
                          <m:ctrlPr>
                            <a:rPr lang="en-US" sz="1200" i="1">
                              <a:latin typeface="Cambria Math" panose="02040503050406030204" pitchFamily="18" charset="0"/>
                            </a:rPr>
                          </m:ctrlPr>
                        </m:fPr>
                        <m:num>
                          <m:r>
                            <a:rPr lang="en-US" sz="1200" i="1">
                              <a:latin typeface="Cambria Math" panose="02040503050406030204" pitchFamily="18" charset="0"/>
                            </a:rPr>
                            <m:t>1</m:t>
                          </m:r>
                        </m:num>
                        <m:den>
                          <m:r>
                            <a:rPr lang="en-US" sz="1200" i="1">
                              <a:latin typeface="Cambria Math" panose="02040503050406030204" pitchFamily="18" charset="0"/>
                            </a:rPr>
                            <m:t>2</m:t>
                          </m:r>
                        </m:den>
                      </m:f>
                      <m:d>
                        <m:dPr>
                          <m:ctrlPr>
                            <a:rPr lang="en-US" sz="1200" i="1">
                              <a:latin typeface="Cambria Math" panose="02040503050406030204" pitchFamily="18" charset="0"/>
                            </a:rPr>
                          </m:ctrlPr>
                        </m:dPr>
                        <m:e>
                          <m:r>
                            <a:rPr lang="en-US" sz="1200">
                              <a:latin typeface="Cambria Math" panose="02040503050406030204" pitchFamily="18" charset="0"/>
                            </a:rPr>
                            <m:t>2.00</m:t>
                          </m:r>
                          <m:f>
                            <m:fPr>
                              <m:ctrlPr>
                                <a:rPr lang="en-US" sz="1200" i="1">
                                  <a:latin typeface="Cambria Math" panose="02040503050406030204" pitchFamily="18" charset="0"/>
                                </a:rPr>
                              </m:ctrlPr>
                            </m:fPr>
                            <m:num>
                              <m:r>
                                <m:rPr>
                                  <m:sty m:val="p"/>
                                </m:rPr>
                                <a:rPr lang="en-US" sz="1200">
                                  <a:latin typeface="Cambria Math" panose="02040503050406030204" pitchFamily="18" charset="0"/>
                                </a:rPr>
                                <m:t>rad</m:t>
                              </m:r>
                            </m:num>
                            <m:den>
                              <m:sSup>
                                <m:sSupPr>
                                  <m:ctrlPr>
                                    <a:rPr lang="en-US" sz="1200" i="1">
                                      <a:latin typeface="Cambria Math" panose="02040503050406030204" pitchFamily="18" charset="0"/>
                                    </a:rPr>
                                  </m:ctrlPr>
                                </m:sSupPr>
                                <m:e>
                                  <m:r>
                                    <m:rPr>
                                      <m:sty m:val="p"/>
                                    </m:rPr>
                                    <a:rPr lang="en-US" sz="1200">
                                      <a:latin typeface="Cambria Math" panose="02040503050406030204" pitchFamily="18" charset="0"/>
                                    </a:rPr>
                                    <m:t>s</m:t>
                                  </m:r>
                                </m:e>
                                <m:sup>
                                  <m:r>
                                    <a:rPr lang="en-US" sz="1200">
                                      <a:latin typeface="Cambria Math" panose="02040503050406030204" pitchFamily="18" charset="0"/>
                                    </a:rPr>
                                    <m:t>2</m:t>
                                  </m:r>
                                </m:sup>
                              </m:sSup>
                            </m:den>
                          </m:f>
                        </m:e>
                      </m:d>
                      <m:sSup>
                        <m:sSupPr>
                          <m:ctrlPr>
                            <a:rPr lang="en-US" sz="1200" i="1">
                              <a:latin typeface="Cambria Math" panose="02040503050406030204" pitchFamily="18" charset="0"/>
                            </a:rPr>
                          </m:ctrlPr>
                        </m:sSupPr>
                        <m:e>
                          <m:d>
                            <m:dPr>
                              <m:ctrlPr>
                                <a:rPr lang="en-US" sz="1200" i="1">
                                  <a:latin typeface="Cambria Math" panose="02040503050406030204" pitchFamily="18" charset="0"/>
                                </a:rPr>
                              </m:ctrlPr>
                            </m:dPr>
                            <m:e>
                              <m:r>
                                <a:rPr lang="en-US" sz="1200">
                                  <a:latin typeface="Cambria Math" panose="02040503050406030204" pitchFamily="18" charset="0"/>
                                </a:rPr>
                                <m:t>3.00 </m:t>
                              </m:r>
                              <m:r>
                                <m:rPr>
                                  <m:sty m:val="p"/>
                                </m:rPr>
                                <a:rPr lang="en-US" sz="1200">
                                  <a:latin typeface="Cambria Math" panose="02040503050406030204" pitchFamily="18" charset="0"/>
                                </a:rPr>
                                <m:t>s</m:t>
                              </m:r>
                            </m:e>
                          </m:d>
                        </m:e>
                        <m:sup>
                          <m:r>
                            <a:rPr lang="en-US" sz="1200">
                              <a:latin typeface="Cambria Math" panose="02040503050406030204" pitchFamily="18" charset="0"/>
                            </a:rPr>
                            <m:t>2</m:t>
                          </m:r>
                        </m:sup>
                      </m:sSup>
                    </m:oMath>
                  </m:oMathPara>
                </a14:m>
                <a:endParaRPr lang="en-US" sz="1200" dirty="0"/>
              </a:p>
              <a:p>
                <a:pPr marL="0" indent="0">
                  <a:buNone/>
                </a:pPr>
                <a14:m>
                  <m:oMathPara xmlns:m="http://schemas.openxmlformats.org/officeDocument/2006/math">
                    <m:oMathParaPr>
                      <m:jc m:val="left"/>
                    </m:oMathParaPr>
                    <m:oMath xmlns:m="http://schemas.openxmlformats.org/officeDocument/2006/math">
                      <m:r>
                        <a:rPr lang="en-US" sz="1200" i="1">
                          <a:latin typeface="Cambria Math" panose="02040503050406030204" pitchFamily="18" charset="0"/>
                        </a:rPr>
                        <m:t>    =21.0 </m:t>
                      </m:r>
                      <m:r>
                        <m:rPr>
                          <m:sty m:val="p"/>
                        </m:rPr>
                        <a:rPr lang="en-US" sz="1200">
                          <a:latin typeface="Cambria Math" panose="02040503050406030204" pitchFamily="18" charset="0"/>
                        </a:rPr>
                        <m:t>rad</m:t>
                      </m:r>
                      <m:r>
                        <a:rPr lang="en-US" sz="1200" i="1">
                          <a:latin typeface="Cambria Math" panose="02040503050406030204" pitchFamily="18" charset="0"/>
                        </a:rPr>
                        <m:t>=21.0 </m:t>
                      </m:r>
                      <m:r>
                        <m:rPr>
                          <m:sty m:val="p"/>
                        </m:rPr>
                        <a:rPr lang="en-US" sz="1200">
                          <a:latin typeface="Cambria Math" panose="02040503050406030204" pitchFamily="18" charset="0"/>
                        </a:rPr>
                        <m:t>rad</m:t>
                      </m:r>
                      <m:d>
                        <m:dPr>
                          <m:ctrlPr>
                            <a:rPr lang="en-US" sz="1200" i="1">
                              <a:latin typeface="Cambria Math" panose="02040503050406030204" pitchFamily="18" charset="0"/>
                            </a:rPr>
                          </m:ctrlPr>
                        </m:dPr>
                        <m:e>
                          <m:f>
                            <m:fPr>
                              <m:ctrlPr>
                                <a:rPr lang="en-US" sz="1200" i="1">
                                  <a:latin typeface="Cambria Math" panose="02040503050406030204" pitchFamily="18" charset="0"/>
                                </a:rPr>
                              </m:ctrlPr>
                            </m:fPr>
                            <m:num>
                              <m:r>
                                <a:rPr lang="en-US" sz="1200" i="1">
                                  <a:latin typeface="Cambria Math" panose="02040503050406030204" pitchFamily="18" charset="0"/>
                                </a:rPr>
                                <m:t>1 </m:t>
                              </m:r>
                              <m:r>
                                <m:rPr>
                                  <m:sty m:val="p"/>
                                </m:rPr>
                                <a:rPr lang="en-US" sz="1200">
                                  <a:latin typeface="Cambria Math" panose="02040503050406030204" pitchFamily="18" charset="0"/>
                                </a:rPr>
                                <m:t>rev</m:t>
                              </m:r>
                            </m:num>
                            <m:den>
                              <m:r>
                                <a:rPr lang="en-US" sz="1200" i="1">
                                  <a:latin typeface="Cambria Math" panose="02040503050406030204" pitchFamily="18" charset="0"/>
                                </a:rPr>
                                <m:t>2</m:t>
                              </m:r>
                              <m:r>
                                <a:rPr lang="en-US" sz="1200" i="1">
                                  <a:latin typeface="Cambria Math" panose="02040503050406030204" pitchFamily="18" charset="0"/>
                                  <a:ea typeface="Cambria Math" panose="02040503050406030204" pitchFamily="18" charset="0"/>
                                </a:rPr>
                                <m:t>𝜋</m:t>
                              </m:r>
                              <m:r>
                                <a:rPr lang="en-US" sz="1200" i="1">
                                  <a:latin typeface="Cambria Math" panose="02040503050406030204" pitchFamily="18" charset="0"/>
                                  <a:ea typeface="Cambria Math" panose="02040503050406030204" pitchFamily="18" charset="0"/>
                                </a:rPr>
                                <m:t> </m:t>
                              </m:r>
                              <m:r>
                                <m:rPr>
                                  <m:sty m:val="p"/>
                                </m:rPr>
                                <a:rPr lang="en-US" sz="1200">
                                  <a:latin typeface="Cambria Math" panose="02040503050406030204" pitchFamily="18" charset="0"/>
                                  <a:ea typeface="Cambria Math" panose="02040503050406030204" pitchFamily="18" charset="0"/>
                                </a:rPr>
                                <m:t>rad</m:t>
                              </m:r>
                            </m:den>
                          </m:f>
                        </m:e>
                      </m:d>
                      <m:r>
                        <a:rPr lang="en-US" sz="1200" i="1">
                          <a:latin typeface="Cambria Math" panose="02040503050406030204" pitchFamily="18" charset="0"/>
                        </a:rPr>
                        <m:t>=3.34 </m:t>
                      </m:r>
                      <m:r>
                        <m:rPr>
                          <m:sty m:val="p"/>
                        </m:rPr>
                        <a:rPr lang="en-US" sz="1200">
                          <a:latin typeface="Cambria Math" panose="02040503050406030204" pitchFamily="18" charset="0"/>
                        </a:rPr>
                        <m:t>rev</m:t>
                      </m:r>
                      <m:r>
                        <a:rPr lang="en-US" sz="1200" i="1">
                          <a:latin typeface="Cambria Math" panose="02040503050406030204" pitchFamily="18" charset="0"/>
                        </a:rPr>
                        <m:t>.</m:t>
                      </m:r>
                    </m:oMath>
                  </m:oMathPara>
                </a14:m>
                <a:endParaRPr lang="en-US" sz="1200" dirty="0"/>
              </a:p>
              <a:p>
                <a:pPr marL="0" indent="0">
                  <a:buNone/>
                </a:pPr>
                <a:r>
                  <a:rPr lang="en-US" sz="1200" dirty="0"/>
                  <a:t>3 complete revolutions with an additional 0.34 rev</a:t>
                </a:r>
              </a:p>
              <a:p>
                <a:pPr marL="0" indent="0">
                  <a:buNone/>
                </a:pPr>
                <a14:m>
                  <m:oMath xmlns:m="http://schemas.openxmlformats.org/officeDocument/2006/math">
                    <m:d>
                      <m:dPr>
                        <m:ctrlPr>
                          <a:rPr lang="en-US" sz="1200" i="1">
                            <a:latin typeface="Cambria Math" panose="02040503050406030204" pitchFamily="18" charset="0"/>
                          </a:rPr>
                        </m:ctrlPr>
                      </m:dPr>
                      <m:e>
                        <m:r>
                          <a:rPr lang="en-US" sz="1200">
                            <a:latin typeface="Cambria Math" panose="02040503050406030204" pitchFamily="18" charset="0"/>
                          </a:rPr>
                          <m:t>0.34 </m:t>
                        </m:r>
                        <m:r>
                          <m:rPr>
                            <m:sty m:val="p"/>
                          </m:rPr>
                          <a:rPr lang="en-US" sz="1200">
                            <a:latin typeface="Cambria Math" panose="02040503050406030204" pitchFamily="18" charset="0"/>
                          </a:rPr>
                          <m:t>rev</m:t>
                        </m:r>
                      </m:e>
                    </m:d>
                    <m:d>
                      <m:dPr>
                        <m:ctrlPr>
                          <a:rPr lang="en-US" sz="1200" i="1">
                            <a:latin typeface="Cambria Math" panose="02040503050406030204" pitchFamily="18" charset="0"/>
                          </a:rPr>
                        </m:ctrlPr>
                      </m:dPr>
                      <m:e>
                        <m:r>
                          <a:rPr lang="en-US" sz="1200">
                            <a:latin typeface="Cambria Math" panose="02040503050406030204" pitchFamily="18" charset="0"/>
                          </a:rPr>
                          <m:t>2</m:t>
                        </m:r>
                        <m:r>
                          <m:rPr>
                            <m:sty m:val="p"/>
                          </m:rPr>
                          <a:rPr lang="en-US" sz="1200">
                            <a:latin typeface="Cambria Math" panose="02040503050406030204" pitchFamily="18" charset="0"/>
                            <a:ea typeface="Cambria Math" panose="02040503050406030204" pitchFamily="18" charset="0"/>
                          </a:rPr>
                          <m:t>π</m:t>
                        </m:r>
                        <m:f>
                          <m:fPr>
                            <m:ctrlPr>
                              <a:rPr lang="en-US" sz="1200" i="1">
                                <a:latin typeface="Cambria Math" panose="02040503050406030204" pitchFamily="18" charset="0"/>
                                <a:ea typeface="Cambria Math" panose="02040503050406030204" pitchFamily="18" charset="0"/>
                              </a:rPr>
                            </m:ctrlPr>
                          </m:fPr>
                          <m:num>
                            <m:r>
                              <m:rPr>
                                <m:sty m:val="p"/>
                              </m:rPr>
                              <a:rPr lang="en-US" sz="1200">
                                <a:latin typeface="Cambria Math" panose="02040503050406030204" pitchFamily="18" charset="0"/>
                                <a:ea typeface="Cambria Math" panose="02040503050406030204" pitchFamily="18" charset="0"/>
                              </a:rPr>
                              <m:t>rad</m:t>
                            </m:r>
                          </m:num>
                          <m:den>
                            <m:r>
                              <m:rPr>
                                <m:sty m:val="p"/>
                              </m:rPr>
                              <a:rPr lang="en-US" sz="1200">
                                <a:latin typeface="Cambria Math" panose="02040503050406030204" pitchFamily="18" charset="0"/>
                                <a:ea typeface="Cambria Math" panose="02040503050406030204" pitchFamily="18" charset="0"/>
                              </a:rPr>
                              <m:t>rev</m:t>
                            </m:r>
                          </m:den>
                        </m:f>
                      </m:e>
                    </m:d>
                    <m:r>
                      <a:rPr lang="en-US" sz="1200">
                        <a:latin typeface="Cambria Math" panose="02040503050406030204" pitchFamily="18" charset="0"/>
                        <a:ea typeface="Cambria Math" panose="02040503050406030204" pitchFamily="18" charset="0"/>
                      </a:rPr>
                      <m:t>=2.14 </m:t>
                    </m:r>
                    <m:r>
                      <m:rPr>
                        <m:sty m:val="p"/>
                      </m:rPr>
                      <a:rPr lang="en-US" sz="1200">
                        <a:latin typeface="Cambria Math" panose="02040503050406030204" pitchFamily="18" charset="0"/>
                        <a:ea typeface="Cambria Math" panose="02040503050406030204" pitchFamily="18" charset="0"/>
                      </a:rPr>
                      <m:t>rad</m:t>
                    </m:r>
                    <m:r>
                      <a:rPr lang="en-US" sz="1200" b="1" i="1">
                        <a:latin typeface="Cambria Math" panose="02040503050406030204" pitchFamily="18" charset="0"/>
                        <a:ea typeface="Cambria Math" panose="02040503050406030204" pitchFamily="18" charset="0"/>
                      </a:rPr>
                      <m:t>=</m:t>
                    </m:r>
                  </m:oMath>
                </a14:m>
                <a:r>
                  <a:rPr lang="en-US" sz="1200" b="1" dirty="0"/>
                  <a:t>123</a:t>
                </a:r>
                <a:r>
                  <a:rPr lang="en-US" sz="1200" b="1" dirty="0">
                    <a:latin typeface="Times New Roman" panose="02020603050405020304" pitchFamily="18" charset="0"/>
                    <a:cs typeface="Times New Roman" panose="02020603050405020304" pitchFamily="18" charset="0"/>
                  </a:rPr>
                  <a:t>º</a:t>
                </a:r>
              </a:p>
              <a:p>
                <a:pPr marL="0" indent="0">
                  <a:buNone/>
                </a:pPr>
                <a:endParaRPr lang="en-US" sz="1200" b="1" dirty="0">
                  <a:latin typeface="Times New Roman" panose="02020603050405020304" pitchFamily="18" charset="0"/>
                  <a:cs typeface="Times New Roman" panose="02020603050405020304" pitchFamily="18" charset="0"/>
                </a:endParaRPr>
              </a:p>
              <a:p>
                <a:pPr marL="0" indent="0">
                  <a:buNone/>
                </a:pPr>
                <a:endParaRPr lang="en-US" sz="1200" dirty="0">
                  <a:latin typeface="Times New Roman" panose="02020603050405020304" pitchFamily="18" charset="0"/>
                  <a:cs typeface="Times New Roman" panose="02020603050405020304" pitchFamily="18" charset="0"/>
                </a:endParaRPr>
              </a:p>
              <a:p>
                <a:pPr marL="0" indent="0">
                  <a:buNone/>
                </a:pPr>
                <a:r>
                  <a:rPr lang="el-GR" sz="1200" dirty="0">
                    <a:latin typeface="+mj-lt"/>
                    <a:cs typeface="Times New Roman" panose="02020603050405020304" pitchFamily="18" charset="0"/>
                  </a:rPr>
                  <a:t>ω</a:t>
                </a:r>
                <a:r>
                  <a:rPr lang="en-US" sz="1200" dirty="0">
                    <a:latin typeface="+mj-lt"/>
                    <a:cs typeface="Times New Roman" panose="02020603050405020304" pitchFamily="18" charset="0"/>
                  </a:rPr>
                  <a:t> at t=3.00 s? </a:t>
                </a:r>
                <a:endParaRPr lang="en-US" sz="1200" dirty="0">
                  <a:latin typeface="+mj-lt"/>
                </a:endParaRPr>
              </a:p>
              <a:p>
                <a:pPr marL="0" indent="0">
                  <a:buNone/>
                </a:pPr>
                <a14:m>
                  <m:oMathPara xmlns:m="http://schemas.openxmlformats.org/officeDocument/2006/math">
                    <m:oMathParaPr>
                      <m:jc m:val="left"/>
                    </m:oMathParaPr>
                    <m:oMath xmlns:m="http://schemas.openxmlformats.org/officeDocument/2006/math">
                      <m:r>
                        <a:rPr lang="en-US" sz="1200" i="1">
                          <a:latin typeface="Cambria Math" panose="02040503050406030204" pitchFamily="18" charset="0"/>
                          <a:ea typeface="Cambria Math" panose="02040503050406030204" pitchFamily="18" charset="0"/>
                        </a:rPr>
                        <m:t>𝜔</m:t>
                      </m:r>
                      <m:r>
                        <a:rPr lang="en-US" sz="1200" i="1">
                          <a:latin typeface="Cambria Math" panose="02040503050406030204" pitchFamily="18" charset="0"/>
                          <a:ea typeface="Cambria Math" panose="02040503050406030204" pitchFamily="18" charset="0"/>
                        </a:rPr>
                        <m:t>=</m:t>
                      </m:r>
                      <m:sSub>
                        <m:sSubPr>
                          <m:ctrlPr>
                            <a:rPr lang="en-US" sz="1200" i="1">
                              <a:latin typeface="Cambria Math" panose="02040503050406030204" pitchFamily="18" charset="0"/>
                              <a:ea typeface="Cambria Math" panose="02040503050406030204" pitchFamily="18" charset="0"/>
                            </a:rPr>
                          </m:ctrlPr>
                        </m:sSubPr>
                        <m:e>
                          <m:r>
                            <a:rPr lang="en-US" sz="1200" i="1">
                              <a:latin typeface="Cambria Math" panose="02040503050406030204" pitchFamily="18" charset="0"/>
                              <a:ea typeface="Cambria Math" panose="02040503050406030204" pitchFamily="18" charset="0"/>
                            </a:rPr>
                            <m:t>𝜔</m:t>
                          </m:r>
                        </m:e>
                        <m:sub>
                          <m:r>
                            <a:rPr lang="en-US" sz="1200" i="1">
                              <a:latin typeface="Cambria Math" panose="02040503050406030204" pitchFamily="18" charset="0"/>
                              <a:ea typeface="Cambria Math" panose="02040503050406030204" pitchFamily="18" charset="0"/>
                            </a:rPr>
                            <m:t>0</m:t>
                          </m:r>
                        </m:sub>
                      </m:sSub>
                      <m:r>
                        <a:rPr lang="en-US" sz="1200" i="1">
                          <a:latin typeface="Cambria Math" panose="02040503050406030204" pitchFamily="18" charset="0"/>
                          <a:ea typeface="Cambria Math" panose="02040503050406030204" pitchFamily="18" charset="0"/>
                        </a:rPr>
                        <m:t>+</m:t>
                      </m:r>
                      <m:r>
                        <a:rPr lang="en-US" sz="1200" i="1">
                          <a:latin typeface="Cambria Math" panose="02040503050406030204" pitchFamily="18" charset="0"/>
                          <a:ea typeface="Cambria Math" panose="02040503050406030204" pitchFamily="18" charset="0"/>
                        </a:rPr>
                        <m:t>𝛼</m:t>
                      </m:r>
                      <m:r>
                        <a:rPr lang="en-US" sz="1200" i="1">
                          <a:latin typeface="Cambria Math" panose="02040503050406030204" pitchFamily="18" charset="0"/>
                          <a:ea typeface="Cambria Math" panose="02040503050406030204" pitchFamily="18" charset="0"/>
                        </a:rPr>
                        <m:t>𝑡</m:t>
                      </m:r>
                    </m:oMath>
                  </m:oMathPara>
                </a14:m>
                <a:endParaRPr lang="en-US" sz="1200" dirty="0">
                  <a:ea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US" sz="1200" i="1">
                          <a:latin typeface="Cambria Math" panose="02040503050406030204" pitchFamily="18" charset="0"/>
                        </a:rPr>
                        <m:t>     =</m:t>
                      </m:r>
                      <m:r>
                        <a:rPr lang="en-US" sz="1200">
                          <a:latin typeface="Cambria Math" panose="02040503050406030204" pitchFamily="18" charset="0"/>
                        </a:rPr>
                        <m:t>4.00</m:t>
                      </m:r>
                      <m:f>
                        <m:fPr>
                          <m:ctrlPr>
                            <a:rPr lang="en-US" sz="1200" i="1">
                              <a:latin typeface="Cambria Math" panose="02040503050406030204" pitchFamily="18" charset="0"/>
                            </a:rPr>
                          </m:ctrlPr>
                        </m:fPr>
                        <m:num>
                          <m:r>
                            <m:rPr>
                              <m:sty m:val="p"/>
                            </m:rPr>
                            <a:rPr lang="en-US" sz="1200">
                              <a:latin typeface="Cambria Math" panose="02040503050406030204" pitchFamily="18" charset="0"/>
                            </a:rPr>
                            <m:t>rad</m:t>
                          </m:r>
                        </m:num>
                        <m:den>
                          <m:r>
                            <m:rPr>
                              <m:sty m:val="p"/>
                            </m:rPr>
                            <a:rPr lang="en-US" sz="1200">
                              <a:latin typeface="Cambria Math" panose="02040503050406030204" pitchFamily="18" charset="0"/>
                            </a:rPr>
                            <m:t>s</m:t>
                          </m:r>
                        </m:den>
                      </m:f>
                      <m:r>
                        <a:rPr lang="en-US" sz="1200">
                          <a:latin typeface="Cambria Math" panose="02040503050406030204" pitchFamily="18" charset="0"/>
                        </a:rPr>
                        <m:t>+</m:t>
                      </m:r>
                      <m:d>
                        <m:dPr>
                          <m:ctrlPr>
                            <a:rPr lang="en-US" sz="1200" i="1">
                              <a:latin typeface="Cambria Math" panose="02040503050406030204" pitchFamily="18" charset="0"/>
                            </a:rPr>
                          </m:ctrlPr>
                        </m:dPr>
                        <m:e>
                          <m:r>
                            <a:rPr lang="en-US" sz="1200">
                              <a:latin typeface="Cambria Math" panose="02040503050406030204" pitchFamily="18" charset="0"/>
                            </a:rPr>
                            <m:t>2.00</m:t>
                          </m:r>
                          <m:f>
                            <m:fPr>
                              <m:ctrlPr>
                                <a:rPr lang="en-US" sz="1200" i="1">
                                  <a:latin typeface="Cambria Math" panose="02040503050406030204" pitchFamily="18" charset="0"/>
                                </a:rPr>
                              </m:ctrlPr>
                            </m:fPr>
                            <m:num>
                              <m:r>
                                <m:rPr>
                                  <m:sty m:val="p"/>
                                </m:rPr>
                                <a:rPr lang="en-US" sz="1200">
                                  <a:latin typeface="Cambria Math" panose="02040503050406030204" pitchFamily="18" charset="0"/>
                                </a:rPr>
                                <m:t>rad</m:t>
                              </m:r>
                            </m:num>
                            <m:den>
                              <m:sSup>
                                <m:sSupPr>
                                  <m:ctrlPr>
                                    <a:rPr lang="en-US" sz="1200" i="1">
                                      <a:latin typeface="Cambria Math" panose="02040503050406030204" pitchFamily="18" charset="0"/>
                                    </a:rPr>
                                  </m:ctrlPr>
                                </m:sSupPr>
                                <m:e>
                                  <m:r>
                                    <m:rPr>
                                      <m:sty m:val="p"/>
                                    </m:rPr>
                                    <a:rPr lang="en-US" sz="1200">
                                      <a:latin typeface="Cambria Math" panose="02040503050406030204" pitchFamily="18" charset="0"/>
                                    </a:rPr>
                                    <m:t>s</m:t>
                                  </m:r>
                                </m:e>
                                <m:sup>
                                  <m:r>
                                    <a:rPr lang="en-US" sz="1200">
                                      <a:latin typeface="Cambria Math" panose="02040503050406030204" pitchFamily="18" charset="0"/>
                                    </a:rPr>
                                    <m:t>2</m:t>
                                  </m:r>
                                </m:sup>
                              </m:sSup>
                            </m:den>
                          </m:f>
                        </m:e>
                      </m:d>
                      <m:d>
                        <m:dPr>
                          <m:ctrlPr>
                            <a:rPr lang="en-US" sz="1200" i="1">
                              <a:latin typeface="Cambria Math" panose="02040503050406030204" pitchFamily="18" charset="0"/>
                            </a:rPr>
                          </m:ctrlPr>
                        </m:dPr>
                        <m:e>
                          <m:r>
                            <a:rPr lang="en-US" sz="1200">
                              <a:latin typeface="Cambria Math" panose="02040503050406030204" pitchFamily="18" charset="0"/>
                            </a:rPr>
                            <m:t>3.00 </m:t>
                          </m:r>
                          <m:r>
                            <m:rPr>
                              <m:sty m:val="p"/>
                            </m:rPr>
                            <a:rPr lang="en-US" sz="1200">
                              <a:latin typeface="Cambria Math" panose="02040503050406030204" pitchFamily="18" charset="0"/>
                            </a:rPr>
                            <m:t>s</m:t>
                          </m:r>
                        </m:e>
                      </m:d>
                      <m:r>
                        <a:rPr lang="en-US" sz="1200">
                          <a:latin typeface="Cambria Math" panose="02040503050406030204" pitchFamily="18" charset="0"/>
                        </a:rPr>
                        <m:t>=</m:t>
                      </m:r>
                      <m:r>
                        <a:rPr lang="en-US" sz="1200" b="1">
                          <a:latin typeface="Cambria Math" panose="02040503050406030204" pitchFamily="18" charset="0"/>
                        </a:rPr>
                        <m:t>𝟏𝟎</m:t>
                      </m:r>
                      <m:r>
                        <a:rPr lang="en-US" sz="1200" b="1">
                          <a:latin typeface="Cambria Math" panose="02040503050406030204" pitchFamily="18" charset="0"/>
                        </a:rPr>
                        <m:t>.</m:t>
                      </m:r>
                      <m:r>
                        <a:rPr lang="en-US" sz="1200" b="1">
                          <a:latin typeface="Cambria Math" panose="02040503050406030204" pitchFamily="18" charset="0"/>
                        </a:rPr>
                        <m:t>𝟎</m:t>
                      </m:r>
                      <m:f>
                        <m:fPr>
                          <m:ctrlPr>
                            <a:rPr lang="en-US" sz="1200" b="1" i="1">
                              <a:latin typeface="Cambria Math" panose="02040503050406030204" pitchFamily="18" charset="0"/>
                            </a:rPr>
                          </m:ctrlPr>
                        </m:fPr>
                        <m:num>
                          <m:r>
                            <a:rPr lang="en-US" sz="1200" b="1">
                              <a:latin typeface="Cambria Math" panose="02040503050406030204" pitchFamily="18" charset="0"/>
                            </a:rPr>
                            <m:t>𝐫𝐚𝐝</m:t>
                          </m:r>
                        </m:num>
                        <m:den>
                          <m:r>
                            <a:rPr lang="en-US" sz="1200" b="1">
                              <a:latin typeface="Cambria Math" panose="02040503050406030204" pitchFamily="18" charset="0"/>
                            </a:rPr>
                            <m:t>𝐬</m:t>
                          </m:r>
                        </m:den>
                      </m:f>
                    </m:oMath>
                  </m:oMathPara>
                </a14:m>
                <a:endParaRPr lang="en-US" sz="1200" b="1" dirty="0"/>
              </a:p>
              <a:p>
                <a:pPr marL="0" indent="0">
                  <a:buNone/>
                </a:pPr>
                <a:r>
                  <a:rPr lang="en-US" sz="1200" u="sng" dirty="0"/>
                  <a:t>OR using </a:t>
                </a:r>
                <a:r>
                  <a:rPr lang="el-GR" sz="1200" u="sng" dirty="0">
                    <a:latin typeface="Times New Roman" panose="02020603050405020304" pitchFamily="18" charset="0"/>
                    <a:cs typeface="Times New Roman" panose="02020603050405020304" pitchFamily="18" charset="0"/>
                  </a:rPr>
                  <a:t>Δθ</a:t>
                </a:r>
                <a:endParaRPr lang="en-US" sz="1200" u="sng" dirty="0">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left"/>
                    </m:oMathParaPr>
                    <m:oMath xmlns:m="http://schemas.openxmlformats.org/officeDocument/2006/math">
                      <m:sSup>
                        <m:sSupPr>
                          <m:ctrlPr>
                            <a:rPr lang="en-US" sz="1200" i="1">
                              <a:latin typeface="Cambria Math" panose="02040503050406030204" pitchFamily="18" charset="0"/>
                              <a:ea typeface="Cambria Math" panose="02040503050406030204" pitchFamily="18" charset="0"/>
                            </a:rPr>
                          </m:ctrlPr>
                        </m:sSupPr>
                        <m:e>
                          <m:r>
                            <a:rPr lang="en-US" sz="1200" i="1">
                              <a:latin typeface="Cambria Math" panose="02040503050406030204" pitchFamily="18" charset="0"/>
                              <a:ea typeface="Cambria Math" panose="02040503050406030204" pitchFamily="18" charset="0"/>
                            </a:rPr>
                            <m:t>𝜔</m:t>
                          </m:r>
                        </m:e>
                        <m:sup>
                          <m:r>
                            <a:rPr lang="en-US" sz="1200" i="1">
                              <a:latin typeface="Cambria Math" panose="02040503050406030204" pitchFamily="18" charset="0"/>
                              <a:ea typeface="Cambria Math" panose="02040503050406030204" pitchFamily="18" charset="0"/>
                            </a:rPr>
                            <m:t>2</m:t>
                          </m:r>
                        </m:sup>
                      </m:sSup>
                      <m:r>
                        <a:rPr lang="en-US" sz="1200" i="1">
                          <a:latin typeface="Cambria Math" panose="02040503050406030204" pitchFamily="18" charset="0"/>
                          <a:ea typeface="Cambria Math" panose="02040503050406030204" pitchFamily="18" charset="0"/>
                        </a:rPr>
                        <m:t>=</m:t>
                      </m:r>
                      <m:sSubSup>
                        <m:sSubSupPr>
                          <m:ctrlPr>
                            <a:rPr lang="en-US" sz="1200" i="1">
                              <a:latin typeface="Cambria Math" panose="02040503050406030204" pitchFamily="18" charset="0"/>
                              <a:ea typeface="Cambria Math" panose="02040503050406030204" pitchFamily="18" charset="0"/>
                            </a:rPr>
                          </m:ctrlPr>
                        </m:sSubSupPr>
                        <m:e>
                          <m:r>
                            <a:rPr lang="en-US" sz="1200" i="1">
                              <a:latin typeface="Cambria Math" panose="02040503050406030204" pitchFamily="18" charset="0"/>
                              <a:ea typeface="Cambria Math" panose="02040503050406030204" pitchFamily="18" charset="0"/>
                            </a:rPr>
                            <m:t>𝜔</m:t>
                          </m:r>
                        </m:e>
                        <m:sub>
                          <m:r>
                            <a:rPr lang="en-US" sz="1200" i="1">
                              <a:latin typeface="Cambria Math" panose="02040503050406030204" pitchFamily="18" charset="0"/>
                              <a:ea typeface="Cambria Math" panose="02040503050406030204" pitchFamily="18" charset="0"/>
                            </a:rPr>
                            <m:t>0</m:t>
                          </m:r>
                        </m:sub>
                        <m:sup>
                          <m:r>
                            <a:rPr lang="en-US" sz="1200" i="1">
                              <a:latin typeface="Cambria Math" panose="02040503050406030204" pitchFamily="18" charset="0"/>
                              <a:ea typeface="Cambria Math" panose="02040503050406030204" pitchFamily="18" charset="0"/>
                            </a:rPr>
                            <m:t>2</m:t>
                          </m:r>
                        </m:sup>
                      </m:sSubSup>
                      <m:r>
                        <a:rPr lang="en-US" sz="1200" i="1">
                          <a:latin typeface="Cambria Math" panose="02040503050406030204" pitchFamily="18" charset="0"/>
                          <a:ea typeface="Cambria Math" panose="02040503050406030204" pitchFamily="18" charset="0"/>
                        </a:rPr>
                        <m:t>+2</m:t>
                      </m:r>
                      <m:r>
                        <a:rPr lang="en-US" sz="1200" i="1">
                          <a:latin typeface="Cambria Math" panose="02040503050406030204" pitchFamily="18" charset="0"/>
                          <a:ea typeface="Cambria Math" panose="02040503050406030204" pitchFamily="18" charset="0"/>
                        </a:rPr>
                        <m:t>𝛼</m:t>
                      </m:r>
                      <m:d>
                        <m:dPr>
                          <m:ctrlPr>
                            <a:rPr lang="en-US" sz="1200" i="1">
                              <a:latin typeface="Cambria Math" panose="02040503050406030204" pitchFamily="18" charset="0"/>
                              <a:ea typeface="Cambria Math" panose="02040503050406030204" pitchFamily="18" charset="0"/>
                            </a:rPr>
                          </m:ctrlPr>
                        </m:dPr>
                        <m:e>
                          <m:r>
                            <a:rPr lang="en-US" sz="1200" i="1">
                              <a:latin typeface="Cambria Math" panose="02040503050406030204" pitchFamily="18" charset="0"/>
                              <a:ea typeface="Cambria Math" panose="02040503050406030204" pitchFamily="18" charset="0"/>
                            </a:rPr>
                            <m:t>𝜃</m:t>
                          </m:r>
                          <m:r>
                            <a:rPr lang="en-US" sz="1200" i="1">
                              <a:latin typeface="Cambria Math" panose="02040503050406030204" pitchFamily="18" charset="0"/>
                              <a:ea typeface="Cambria Math" panose="02040503050406030204" pitchFamily="18" charset="0"/>
                            </a:rPr>
                            <m:t>−</m:t>
                          </m:r>
                          <m:sSub>
                            <m:sSubPr>
                              <m:ctrlPr>
                                <a:rPr lang="en-US" sz="1200" i="1">
                                  <a:latin typeface="Cambria Math" panose="02040503050406030204" pitchFamily="18" charset="0"/>
                                  <a:ea typeface="Cambria Math" panose="02040503050406030204" pitchFamily="18" charset="0"/>
                                </a:rPr>
                              </m:ctrlPr>
                            </m:sSubPr>
                            <m:e>
                              <m:r>
                                <a:rPr lang="en-US" sz="1200" i="1">
                                  <a:latin typeface="Cambria Math" panose="02040503050406030204" pitchFamily="18" charset="0"/>
                                  <a:ea typeface="Cambria Math" panose="02040503050406030204" pitchFamily="18" charset="0"/>
                                </a:rPr>
                                <m:t>𝜃</m:t>
                              </m:r>
                            </m:e>
                            <m:sub>
                              <m:r>
                                <a:rPr lang="en-US" sz="1200" i="1">
                                  <a:latin typeface="Cambria Math" panose="02040503050406030204" pitchFamily="18" charset="0"/>
                                  <a:ea typeface="Cambria Math" panose="02040503050406030204" pitchFamily="18" charset="0"/>
                                </a:rPr>
                                <m:t>0</m:t>
                              </m:r>
                            </m:sub>
                          </m:sSub>
                        </m:e>
                      </m:d>
                    </m:oMath>
                  </m:oMathPara>
                </a14:m>
                <a:endParaRPr lang="en-US" sz="1200" dirty="0">
                  <a:ea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US" sz="1200">
                          <a:latin typeface="Cambria Math" panose="02040503050406030204" pitchFamily="18" charset="0"/>
                        </a:rPr>
                        <m:t>       =</m:t>
                      </m:r>
                      <m:sSup>
                        <m:sSupPr>
                          <m:ctrlPr>
                            <a:rPr lang="en-US" sz="1200" i="1">
                              <a:latin typeface="Cambria Math" panose="02040503050406030204" pitchFamily="18" charset="0"/>
                            </a:rPr>
                          </m:ctrlPr>
                        </m:sSupPr>
                        <m:e>
                          <m:d>
                            <m:dPr>
                              <m:ctrlPr>
                                <a:rPr lang="en-US" sz="1200" i="1">
                                  <a:latin typeface="Cambria Math" panose="02040503050406030204" pitchFamily="18" charset="0"/>
                                </a:rPr>
                              </m:ctrlPr>
                            </m:dPr>
                            <m:e>
                              <m:r>
                                <a:rPr lang="en-US" sz="1200">
                                  <a:latin typeface="Cambria Math" panose="02040503050406030204" pitchFamily="18" charset="0"/>
                                </a:rPr>
                                <m:t>4.00</m:t>
                              </m:r>
                              <m:f>
                                <m:fPr>
                                  <m:ctrlPr>
                                    <a:rPr lang="en-US" sz="1200" i="1">
                                      <a:latin typeface="Cambria Math" panose="02040503050406030204" pitchFamily="18" charset="0"/>
                                    </a:rPr>
                                  </m:ctrlPr>
                                </m:fPr>
                                <m:num>
                                  <m:r>
                                    <m:rPr>
                                      <m:sty m:val="p"/>
                                    </m:rPr>
                                    <a:rPr lang="en-US" sz="1200">
                                      <a:latin typeface="Cambria Math" panose="02040503050406030204" pitchFamily="18" charset="0"/>
                                    </a:rPr>
                                    <m:t>rad</m:t>
                                  </m:r>
                                </m:num>
                                <m:den>
                                  <m:r>
                                    <m:rPr>
                                      <m:sty m:val="p"/>
                                    </m:rPr>
                                    <a:rPr lang="en-US" sz="1200">
                                      <a:latin typeface="Cambria Math" panose="02040503050406030204" pitchFamily="18" charset="0"/>
                                    </a:rPr>
                                    <m:t>s</m:t>
                                  </m:r>
                                </m:den>
                              </m:f>
                            </m:e>
                          </m:d>
                        </m:e>
                        <m:sup>
                          <m:r>
                            <a:rPr lang="en-US" sz="1200">
                              <a:latin typeface="Cambria Math" panose="02040503050406030204" pitchFamily="18" charset="0"/>
                            </a:rPr>
                            <m:t>2</m:t>
                          </m:r>
                        </m:sup>
                      </m:sSup>
                      <m:r>
                        <a:rPr lang="en-US" sz="1200">
                          <a:latin typeface="Cambria Math" panose="02040503050406030204" pitchFamily="18" charset="0"/>
                        </a:rPr>
                        <m:t>+2</m:t>
                      </m:r>
                      <m:d>
                        <m:dPr>
                          <m:ctrlPr>
                            <a:rPr lang="en-US" sz="1200" i="1">
                              <a:latin typeface="Cambria Math" panose="02040503050406030204" pitchFamily="18" charset="0"/>
                            </a:rPr>
                          </m:ctrlPr>
                        </m:dPr>
                        <m:e>
                          <m:r>
                            <a:rPr lang="en-US" sz="1200">
                              <a:latin typeface="Cambria Math" panose="02040503050406030204" pitchFamily="18" charset="0"/>
                            </a:rPr>
                            <m:t>2.00</m:t>
                          </m:r>
                          <m:f>
                            <m:fPr>
                              <m:ctrlPr>
                                <a:rPr lang="en-US" sz="1200" i="1">
                                  <a:latin typeface="Cambria Math" panose="02040503050406030204" pitchFamily="18" charset="0"/>
                                </a:rPr>
                              </m:ctrlPr>
                            </m:fPr>
                            <m:num>
                              <m:r>
                                <m:rPr>
                                  <m:sty m:val="p"/>
                                </m:rPr>
                                <a:rPr lang="en-US" sz="1200">
                                  <a:latin typeface="Cambria Math" panose="02040503050406030204" pitchFamily="18" charset="0"/>
                                </a:rPr>
                                <m:t>rad</m:t>
                              </m:r>
                            </m:num>
                            <m:den>
                              <m:sSup>
                                <m:sSupPr>
                                  <m:ctrlPr>
                                    <a:rPr lang="en-US" sz="1200" i="1">
                                      <a:latin typeface="Cambria Math" panose="02040503050406030204" pitchFamily="18" charset="0"/>
                                    </a:rPr>
                                  </m:ctrlPr>
                                </m:sSupPr>
                                <m:e>
                                  <m:r>
                                    <m:rPr>
                                      <m:sty m:val="p"/>
                                    </m:rPr>
                                    <a:rPr lang="en-US" sz="1200">
                                      <a:latin typeface="Cambria Math" panose="02040503050406030204" pitchFamily="18" charset="0"/>
                                    </a:rPr>
                                    <m:t>s</m:t>
                                  </m:r>
                                </m:e>
                                <m:sup>
                                  <m:r>
                                    <a:rPr lang="en-US" sz="1200">
                                      <a:latin typeface="Cambria Math" panose="02040503050406030204" pitchFamily="18" charset="0"/>
                                    </a:rPr>
                                    <m:t>2</m:t>
                                  </m:r>
                                </m:sup>
                              </m:sSup>
                            </m:den>
                          </m:f>
                        </m:e>
                      </m:d>
                      <m:d>
                        <m:dPr>
                          <m:ctrlPr>
                            <a:rPr lang="en-US" sz="1200" i="1">
                              <a:latin typeface="Cambria Math" panose="02040503050406030204" pitchFamily="18" charset="0"/>
                            </a:rPr>
                          </m:ctrlPr>
                        </m:dPr>
                        <m:e>
                          <m:r>
                            <a:rPr lang="en-US" sz="1200">
                              <a:latin typeface="Cambria Math" panose="02040503050406030204" pitchFamily="18" charset="0"/>
                            </a:rPr>
                            <m:t>21.0 </m:t>
                          </m:r>
                          <m:r>
                            <m:rPr>
                              <m:sty m:val="p"/>
                            </m:rPr>
                            <a:rPr lang="en-US" sz="1200">
                              <a:latin typeface="Cambria Math" panose="02040503050406030204" pitchFamily="18" charset="0"/>
                            </a:rPr>
                            <m:t>rad</m:t>
                          </m:r>
                        </m:e>
                      </m:d>
                      <m:r>
                        <a:rPr lang="en-US" sz="1200">
                          <a:latin typeface="Cambria Math" panose="02040503050406030204" pitchFamily="18" charset="0"/>
                        </a:rPr>
                        <m:t>=100</m:t>
                      </m:r>
                      <m:f>
                        <m:fPr>
                          <m:ctrlPr>
                            <a:rPr lang="en-US" sz="1200" i="1">
                              <a:latin typeface="Cambria Math" panose="02040503050406030204" pitchFamily="18" charset="0"/>
                            </a:rPr>
                          </m:ctrlPr>
                        </m:fPr>
                        <m:num>
                          <m:r>
                            <m:rPr>
                              <m:sty m:val="p"/>
                            </m:rPr>
                            <a:rPr lang="en-US" sz="1200">
                              <a:latin typeface="Cambria Math" panose="02040503050406030204" pitchFamily="18" charset="0"/>
                            </a:rPr>
                            <m:t>ra</m:t>
                          </m:r>
                          <m:sSup>
                            <m:sSupPr>
                              <m:ctrlPr>
                                <a:rPr lang="en-US" sz="1200" i="1">
                                  <a:latin typeface="Cambria Math" panose="02040503050406030204" pitchFamily="18" charset="0"/>
                                </a:rPr>
                              </m:ctrlPr>
                            </m:sSupPr>
                            <m:e>
                              <m:r>
                                <m:rPr>
                                  <m:sty m:val="p"/>
                                </m:rPr>
                                <a:rPr lang="en-US" sz="1200">
                                  <a:latin typeface="Cambria Math" panose="02040503050406030204" pitchFamily="18" charset="0"/>
                                </a:rPr>
                                <m:t>d</m:t>
                              </m:r>
                            </m:e>
                            <m:sup>
                              <m:r>
                                <a:rPr lang="en-US" sz="1200">
                                  <a:latin typeface="Cambria Math" panose="02040503050406030204" pitchFamily="18" charset="0"/>
                                </a:rPr>
                                <m:t>2</m:t>
                              </m:r>
                            </m:sup>
                          </m:sSup>
                        </m:num>
                        <m:den>
                          <m:sSup>
                            <m:sSupPr>
                              <m:ctrlPr>
                                <a:rPr lang="en-US" sz="1200" i="1">
                                  <a:latin typeface="Cambria Math" panose="02040503050406030204" pitchFamily="18" charset="0"/>
                                </a:rPr>
                              </m:ctrlPr>
                            </m:sSupPr>
                            <m:e>
                              <m:r>
                                <m:rPr>
                                  <m:sty m:val="p"/>
                                </m:rPr>
                                <a:rPr lang="en-US" sz="1200">
                                  <a:latin typeface="Cambria Math" panose="02040503050406030204" pitchFamily="18" charset="0"/>
                                </a:rPr>
                                <m:t>s</m:t>
                              </m:r>
                            </m:e>
                            <m:sup>
                              <m:r>
                                <a:rPr lang="en-US" sz="1200">
                                  <a:latin typeface="Cambria Math" panose="02040503050406030204" pitchFamily="18" charset="0"/>
                                </a:rPr>
                                <m:t>2</m:t>
                              </m:r>
                            </m:sup>
                          </m:sSup>
                        </m:den>
                      </m:f>
                      <m:r>
                        <a:rPr lang="en-US" sz="1200" i="1">
                          <a:latin typeface="Cambria Math" panose="02040503050406030204" pitchFamily="18" charset="0"/>
                        </a:rPr>
                        <m:t>,</m:t>
                      </m:r>
                    </m:oMath>
                  </m:oMathPara>
                </a14:m>
                <a:endParaRPr lang="en-US" sz="1200" dirty="0"/>
              </a:p>
              <a:p>
                <a:pPr marL="0" indent="0">
                  <a:buNone/>
                </a:pPr>
                <a14:m>
                  <m:oMathPara xmlns:m="http://schemas.openxmlformats.org/officeDocument/2006/math">
                    <m:oMathParaPr>
                      <m:jc m:val="left"/>
                    </m:oMathParaPr>
                    <m:oMath xmlns:m="http://schemas.openxmlformats.org/officeDocument/2006/math">
                      <m:r>
                        <a:rPr lang="en-US" sz="1200" i="1">
                          <a:latin typeface="Cambria Math" panose="02040503050406030204" pitchFamily="18" charset="0"/>
                          <a:ea typeface="Cambria Math" panose="02040503050406030204" pitchFamily="18" charset="0"/>
                        </a:rPr>
                        <m:t>𝜔</m:t>
                      </m:r>
                      <m:r>
                        <a:rPr lang="en-US" sz="1200" i="1">
                          <a:latin typeface="Cambria Math" panose="02040503050406030204" pitchFamily="18" charset="0"/>
                          <a:ea typeface="Cambria Math" panose="02040503050406030204" pitchFamily="18" charset="0"/>
                        </a:rPr>
                        <m:t>=</m:t>
                      </m:r>
                      <m:rad>
                        <m:radPr>
                          <m:degHide m:val="on"/>
                          <m:ctrlPr>
                            <a:rPr lang="en-US" sz="1200" i="1">
                              <a:latin typeface="Cambria Math" panose="02040503050406030204" pitchFamily="18" charset="0"/>
                              <a:ea typeface="Cambria Math" panose="02040503050406030204" pitchFamily="18" charset="0"/>
                            </a:rPr>
                          </m:ctrlPr>
                        </m:radPr>
                        <m:deg/>
                        <m:e>
                          <m:r>
                            <a:rPr lang="en-US" sz="1200" i="1">
                              <a:latin typeface="Cambria Math" panose="02040503050406030204" pitchFamily="18" charset="0"/>
                              <a:ea typeface="Cambria Math" panose="02040503050406030204" pitchFamily="18" charset="0"/>
                            </a:rPr>
                            <m:t>100</m:t>
                          </m:r>
                        </m:e>
                      </m:rad>
                      <m:r>
                        <a:rPr lang="en-US" sz="1200">
                          <a:latin typeface="Cambria Math" panose="02040503050406030204" pitchFamily="18" charset="0"/>
                          <a:ea typeface="Cambria Math" panose="02040503050406030204" pitchFamily="18" charset="0"/>
                        </a:rPr>
                        <m:t>=</m:t>
                      </m:r>
                      <m:r>
                        <a:rPr lang="en-US" sz="1200" b="1">
                          <a:latin typeface="Cambria Math" panose="02040503050406030204" pitchFamily="18" charset="0"/>
                          <a:ea typeface="Cambria Math" panose="02040503050406030204" pitchFamily="18" charset="0"/>
                        </a:rPr>
                        <m:t>𝟏𝟎</m:t>
                      </m:r>
                      <m:f>
                        <m:fPr>
                          <m:ctrlPr>
                            <a:rPr lang="en-US" sz="1200" b="1" i="1">
                              <a:latin typeface="Cambria Math" panose="02040503050406030204" pitchFamily="18" charset="0"/>
                              <a:ea typeface="Cambria Math" panose="02040503050406030204" pitchFamily="18" charset="0"/>
                            </a:rPr>
                          </m:ctrlPr>
                        </m:fPr>
                        <m:num>
                          <m:r>
                            <a:rPr lang="en-US" sz="1200" b="1" i="1">
                              <a:latin typeface="Cambria Math" panose="02040503050406030204" pitchFamily="18" charset="0"/>
                              <a:ea typeface="Cambria Math" panose="02040503050406030204" pitchFamily="18" charset="0"/>
                            </a:rPr>
                            <m:t>𝒓𝒂𝒅</m:t>
                          </m:r>
                        </m:num>
                        <m:den>
                          <m:r>
                            <a:rPr lang="en-US" sz="1200" b="1" i="1">
                              <a:latin typeface="Cambria Math" panose="02040503050406030204" pitchFamily="18" charset="0"/>
                              <a:ea typeface="Cambria Math" panose="02040503050406030204" pitchFamily="18" charset="0"/>
                            </a:rPr>
                            <m:t>𝒔</m:t>
                          </m:r>
                        </m:den>
                      </m:f>
                    </m:oMath>
                  </m:oMathPara>
                </a14:m>
                <a:endParaRPr lang="en-US" sz="1200" b="1" dirty="0"/>
              </a:p>
            </p:txBody>
          </p:sp>
        </mc:Choice>
        <mc:Fallback xmlns="">
          <p:sp>
            <p:nvSpPr>
              <p:cNvPr id="13" name="Content Placeholder 12"/>
              <p:cNvSpPr>
                <a:spLocks noGrp="1" noRot="1" noChangeAspect="1" noMove="1" noResize="1" noEditPoints="1" noAdjustHandles="1" noChangeArrowheads="1" noChangeShapeType="1" noTextEdit="1"/>
              </p:cNvSpPr>
              <p:nvPr>
                <p:ph sz="half" idx="1"/>
              </p:nvPr>
            </p:nvSpPr>
            <p:spPr>
              <a:xfrm>
                <a:off x="403927" y="1362236"/>
                <a:ext cx="4038600" cy="3830240"/>
              </a:xfrm>
              <a:blipFill rotWithShape="0">
                <a:blip r:embed="rId2"/>
                <a:stretch>
                  <a:fillRect b="-15166"/>
                </a:stretch>
              </a:blipFill>
            </p:spPr>
            <p:txBody>
              <a:bodyPr/>
              <a:lstStyle/>
              <a:p>
                <a:r>
                  <a:rPr lang="en-US">
                    <a:noFill/>
                  </a:rPr>
                  <a:t> </a:t>
                </a:r>
              </a:p>
            </p:txBody>
          </p:sp>
        </mc:Fallback>
      </mc:AlternateContent>
      <p:sp>
        <p:nvSpPr>
          <p:cNvPr id="2" name="Footer Placeholder 1"/>
          <p:cNvSpPr>
            <a:spLocks noGrp="1"/>
          </p:cNvSpPr>
          <p:nvPr>
            <p:ph type="ftr" sz="quarter" idx="10"/>
          </p:nvPr>
        </p:nvSpPr>
        <p:spPr/>
        <p:txBody>
          <a:bodyPr/>
          <a:lstStyle/>
          <a:p>
            <a:r>
              <a:rPr lang="en-GB" dirty="0">
                <a:solidFill>
                  <a:srgbClr val="000000"/>
                </a:solidFill>
              </a:rPr>
              <a:t>© 2016 Pearson Education, Inc.</a:t>
            </a:r>
          </a:p>
        </p:txBody>
      </p:sp>
      <p:sp>
        <p:nvSpPr>
          <p:cNvPr id="3" name="TextBox 2"/>
          <p:cNvSpPr txBox="1"/>
          <p:nvPr/>
        </p:nvSpPr>
        <p:spPr>
          <a:xfrm>
            <a:off x="5596549" y="4984727"/>
            <a:ext cx="1958546" cy="230832"/>
          </a:xfrm>
          <a:prstGeom prst="rect">
            <a:avLst/>
          </a:prstGeom>
          <a:noFill/>
        </p:spPr>
        <p:txBody>
          <a:bodyPr wrap="square" rtlCol="0">
            <a:spAutoFit/>
          </a:bodyPr>
          <a:lstStyle/>
          <a:p>
            <a:pPr eaLnBrk="1" fontAlgn="auto" hangingPunct="1">
              <a:spcBef>
                <a:spcPts val="0"/>
              </a:spcBef>
              <a:spcAft>
                <a:spcPts val="0"/>
              </a:spcAft>
            </a:pPr>
            <a:r>
              <a:rPr lang="en-US" sz="900" b="0" dirty="0">
                <a:solidFill>
                  <a:srgbClr val="000000"/>
                </a:solidFill>
                <a:latin typeface="Arial"/>
              </a:rPr>
              <a:t>See Example 9.2 in your text</a:t>
            </a:r>
          </a:p>
        </p:txBody>
      </p:sp>
      <p:pic>
        <p:nvPicPr>
          <p:cNvPr id="10" name="Content Placeholder 9" descr="09_08_Figure.jpg"/>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b="2930"/>
          <a:stretch/>
        </p:blipFill>
        <p:spPr>
          <a:xfrm>
            <a:off x="4556522" y="2271201"/>
            <a:ext cx="4038600" cy="2714459"/>
          </a:xfrm>
          <a:prstGeom prst="rect">
            <a:avLst/>
          </a:prstGeom>
        </p:spPr>
      </p:pic>
      <p:sp>
        <p:nvSpPr>
          <p:cNvPr id="5" name="TextBox 4">
            <a:extLst>
              <a:ext uri="{FF2B5EF4-FFF2-40B4-BE49-F238E27FC236}">
                <a16:creationId xmlns:a16="http://schemas.microsoft.com/office/drawing/2014/main" id="{590BD62D-8F73-45EB-8041-B02FE1B0C93C}"/>
              </a:ext>
            </a:extLst>
          </p:cNvPr>
          <p:cNvSpPr txBox="1"/>
          <p:nvPr/>
        </p:nvSpPr>
        <p:spPr>
          <a:xfrm>
            <a:off x="5110777" y="420847"/>
            <a:ext cx="3484345" cy="646331"/>
          </a:xfrm>
          <a:prstGeom prst="rect">
            <a:avLst/>
          </a:prstGeom>
          <a:noFill/>
        </p:spPr>
        <p:txBody>
          <a:bodyPr wrap="square" rtlCol="0">
            <a:spAutoFit/>
          </a:bodyPr>
          <a:lstStyle/>
          <a:p>
            <a:r>
              <a:rPr lang="en-US" sz="1800" dirty="0">
                <a:solidFill>
                  <a:srgbClr val="FF0000"/>
                </a:solidFill>
              </a:rPr>
              <a:t>The rear wheel of the stationary bicycle is magnified for clarity</a:t>
            </a:r>
          </a:p>
        </p:txBody>
      </p:sp>
      <p:sp>
        <p:nvSpPr>
          <p:cNvPr id="4" name="TextBox 3">
            <a:extLst>
              <a:ext uri="{FF2B5EF4-FFF2-40B4-BE49-F238E27FC236}">
                <a16:creationId xmlns:a16="http://schemas.microsoft.com/office/drawing/2014/main" id="{61265AD9-ED1B-C6DB-72BD-B0072883813B}"/>
              </a:ext>
            </a:extLst>
          </p:cNvPr>
          <p:cNvSpPr txBox="1"/>
          <p:nvPr/>
        </p:nvSpPr>
        <p:spPr>
          <a:xfrm>
            <a:off x="314036" y="6037043"/>
            <a:ext cx="6899563" cy="400110"/>
          </a:xfrm>
          <a:prstGeom prst="rect">
            <a:avLst/>
          </a:prstGeom>
          <a:noFill/>
        </p:spPr>
        <p:txBody>
          <a:bodyPr wrap="square" rtlCol="0">
            <a:spAutoFit/>
          </a:bodyPr>
          <a:lstStyle/>
          <a:p>
            <a:r>
              <a:rPr lang="en-US" sz="2000" dirty="0">
                <a:solidFill>
                  <a:srgbClr val="FF0000"/>
                </a:solidFill>
              </a:rPr>
              <a:t>Remember counterclockwise rotation is positive</a:t>
            </a:r>
          </a:p>
        </p:txBody>
      </p:sp>
    </p:spTree>
    <p:extLst>
      <p:ext uri="{BB962C8B-B14F-4D97-AF65-F5344CB8AC3E}">
        <p14:creationId xmlns:p14="http://schemas.microsoft.com/office/powerpoint/2010/main" val="3070496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3814" y="1141604"/>
            <a:ext cx="3491726" cy="923330"/>
          </a:xfrm>
          <a:prstGeom prst="rect">
            <a:avLst/>
          </a:prstGeom>
          <a:noFill/>
          <a:ln>
            <a:solidFill>
              <a:schemeClr val="tx1"/>
            </a:solidFill>
          </a:ln>
        </p:spPr>
        <p:txBody>
          <a:bodyPr wrap="square" rtlCol="0">
            <a:spAutoFit/>
          </a:bodyPr>
          <a:lstStyle/>
          <a:p>
            <a:pPr defTabSz="685800" eaLnBrk="1" fontAlgn="auto" hangingPunct="1">
              <a:spcBef>
                <a:spcPts val="0"/>
              </a:spcBef>
              <a:spcAft>
                <a:spcPts val="0"/>
              </a:spcAft>
            </a:pPr>
            <a:r>
              <a:rPr lang="en-US" sz="1800" b="0" dirty="0">
                <a:solidFill>
                  <a:prstClr val="black"/>
                </a:solidFill>
                <a:cs typeface="Times New Roman" panose="02020603050405020304" pitchFamily="18" charset="0"/>
              </a:rPr>
              <a:t>9.3	Relationship Between Linear</a:t>
            </a:r>
          </a:p>
          <a:p>
            <a:pPr defTabSz="685800" eaLnBrk="1" fontAlgn="auto" hangingPunct="1">
              <a:spcBef>
                <a:spcPts val="0"/>
              </a:spcBef>
              <a:spcAft>
                <a:spcPts val="0"/>
              </a:spcAft>
            </a:pPr>
            <a:r>
              <a:rPr lang="en-US" sz="1800" b="0" dirty="0">
                <a:solidFill>
                  <a:prstClr val="black"/>
                </a:solidFill>
                <a:cs typeface="Times New Roman" panose="02020603050405020304" pitchFamily="18" charset="0"/>
              </a:rPr>
              <a:t>            and Angular Quantities </a:t>
            </a:r>
          </a:p>
        </p:txBody>
      </p:sp>
      <mc:AlternateContent xmlns:mc="http://schemas.openxmlformats.org/markup-compatibility/2006" xmlns:a14="http://schemas.microsoft.com/office/drawing/2010/main">
        <mc:Choice Requires="a14">
          <p:sp>
            <p:nvSpPr>
              <p:cNvPr id="6" name="TextBox 5"/>
              <p:cNvSpPr txBox="1"/>
              <p:nvPr/>
            </p:nvSpPr>
            <p:spPr>
              <a:xfrm>
                <a:off x="3721720" y="902435"/>
                <a:ext cx="5346037" cy="5065810"/>
              </a:xfrm>
              <a:prstGeom prst="rect">
                <a:avLst/>
              </a:prstGeom>
              <a:noFill/>
              <a:ln>
                <a:solidFill>
                  <a:schemeClr val="tx1"/>
                </a:solidFill>
              </a:ln>
            </p:spPr>
            <p:txBody>
              <a:bodyPr wrap="square" rtlCol="0">
                <a:spAutoFit/>
              </a:bodyPr>
              <a:lstStyle/>
              <a:p>
                <a:pPr defTabSz="685800" eaLnBrk="1" fontAlgn="auto" hangingPunct="1">
                  <a:spcBef>
                    <a:spcPts val="0"/>
                  </a:spcBef>
                  <a:spcAft>
                    <a:spcPts val="0"/>
                  </a:spcAft>
                </a:pPr>
                <a:r>
                  <a:rPr lang="en-US" sz="1800" b="0" dirty="0">
                    <a:solidFill>
                      <a:srgbClr val="FF0000"/>
                    </a:solidFill>
                    <a:cs typeface="Times New Roman" panose="02020603050405020304" pitchFamily="18" charset="0"/>
                  </a:rPr>
                  <a:t>Length of Arc</a:t>
                </a:r>
                <a:r>
                  <a:rPr lang="en-US" sz="1800" b="0" dirty="0">
                    <a:solidFill>
                      <a:prstClr val="black"/>
                    </a:solidFill>
                    <a:cs typeface="Times New Roman" panose="02020603050405020304" pitchFamily="18" charset="0"/>
                  </a:rPr>
                  <a:t>:		</a:t>
                </a:r>
                <a14:m>
                  <m:oMath xmlns:m="http://schemas.openxmlformats.org/officeDocument/2006/math">
                    <m:r>
                      <a:rPr lang="en-US" sz="1800" b="0" i="1">
                        <a:solidFill>
                          <a:prstClr val="black"/>
                        </a:solidFill>
                        <a:latin typeface="Cambria Math" panose="02040503050406030204" pitchFamily="18" charset="0"/>
                        <a:cs typeface="Times New Roman" panose="02020603050405020304" pitchFamily="18" charset="0"/>
                      </a:rPr>
                      <m:t>𝑠</m:t>
                    </m:r>
                    <m:r>
                      <a:rPr lang="en-US" sz="1800" b="0" i="1">
                        <a:solidFill>
                          <a:prstClr val="black"/>
                        </a:solidFill>
                        <a:latin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cs typeface="Times New Roman" panose="02020603050405020304" pitchFamily="18" charset="0"/>
                      </a:rPr>
                      <m:t>𝑟</m:t>
                    </m:r>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𝜃</m:t>
                    </m:r>
                  </m:oMath>
                </a14:m>
                <a:endParaRPr lang="en-US" sz="1800" b="0" dirty="0">
                  <a:solidFill>
                    <a:prstClr val="black"/>
                  </a:solidFill>
                  <a:cs typeface="Times New Roman" panose="02020603050405020304" pitchFamily="18" charset="0"/>
                </a:endParaRPr>
              </a:p>
              <a:p>
                <a:pPr defTabSz="685800" eaLnBrk="1" fontAlgn="auto" hangingPunct="1">
                  <a:spcBef>
                    <a:spcPts val="0"/>
                  </a:spcBef>
                  <a:spcAft>
                    <a:spcPts val="0"/>
                  </a:spcAft>
                </a:pPr>
                <a:endParaRPr lang="en-US" sz="600" b="0" dirty="0">
                  <a:solidFill>
                    <a:prstClr val="black"/>
                  </a:solidFill>
                  <a:cs typeface="Times New Roman" panose="02020603050405020304" pitchFamily="18" charset="0"/>
                </a:endParaRPr>
              </a:p>
              <a:p>
                <a:pPr defTabSz="685800" eaLnBrk="1" fontAlgn="auto" hangingPunct="1">
                  <a:spcBef>
                    <a:spcPts val="0"/>
                  </a:spcBef>
                  <a:spcAft>
                    <a:spcPts val="0"/>
                  </a:spcAft>
                </a:pPr>
                <a:r>
                  <a:rPr lang="en-US" sz="1800" b="0" dirty="0">
                    <a:solidFill>
                      <a:srgbClr val="FF0000"/>
                    </a:solidFill>
                    <a:cs typeface="Times New Roman" panose="02020603050405020304" pitchFamily="18" charset="0"/>
                  </a:rPr>
                  <a:t>Average Speed</a:t>
                </a:r>
                <a:r>
                  <a:rPr lang="en-US" sz="1800" b="0" dirty="0">
                    <a:solidFill>
                      <a:prstClr val="black"/>
                    </a:solidFill>
                    <a:cs typeface="Times New Roman" panose="02020603050405020304" pitchFamily="18" charset="0"/>
                  </a:rPr>
                  <a:t>:	</a:t>
                </a:r>
                <a14:m>
                  <m:oMath xmlns:m="http://schemas.openxmlformats.org/officeDocument/2006/math">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𝑣</m:t>
                        </m:r>
                      </m:e>
                      <m:sub>
                        <m:r>
                          <a:rPr lang="en-US" sz="1800" b="0" i="1">
                            <a:solidFill>
                              <a:prstClr val="black"/>
                            </a:solidFill>
                            <a:latin typeface="Cambria Math" panose="02040503050406030204" pitchFamily="18" charset="0"/>
                            <a:cs typeface="Times New Roman" panose="02020603050405020304" pitchFamily="18" charset="0"/>
                          </a:rPr>
                          <m:t>𝑎𝑣</m:t>
                        </m:r>
                      </m:sub>
                    </m:sSub>
                    <m:r>
                      <a:rPr lang="en-US" sz="1800" b="0" i="1">
                        <a:solidFill>
                          <a:prstClr val="black"/>
                        </a:solidFill>
                        <a:latin typeface="Cambria Math" panose="02040503050406030204" pitchFamily="18" charset="0"/>
                        <a:cs typeface="Times New Roman" panose="02020603050405020304" pitchFamily="18" charset="0"/>
                      </a:rPr>
                      <m:t>=</m:t>
                    </m:r>
                    <m:f>
                      <m:fPr>
                        <m:ctrlPr>
                          <a:rPr lang="en-US" sz="1800" b="0" i="1">
                            <a:solidFill>
                              <a:prstClr val="black"/>
                            </a:solidFill>
                            <a:latin typeface="Cambria Math" panose="02040503050406030204" pitchFamily="18" charset="0"/>
                            <a:cs typeface="Times New Roman" panose="02020603050405020304" pitchFamily="18" charset="0"/>
                          </a:rPr>
                        </m:ctrlPr>
                      </m:fPr>
                      <m:num>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𝑠</m:t>
                        </m:r>
                      </m:num>
                      <m:den>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𝑡</m:t>
                        </m:r>
                      </m:den>
                    </m:f>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en-US" sz="1800" b="0" i="1">
                            <a:solidFill>
                              <a:prstClr val="black"/>
                            </a:solidFill>
                            <a:latin typeface="Cambria Math" panose="02040503050406030204" pitchFamily="18" charset="0"/>
                            <a:cs typeface="Times New Roman" panose="02020603050405020304" pitchFamily="18" charset="0"/>
                          </a:rPr>
                        </m:ctrlPr>
                      </m:fPr>
                      <m:num>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𝑟</m:t>
                        </m:r>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𝜃</m:t>
                        </m:r>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num>
                      <m:den>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𝑡</m:t>
                        </m:r>
                      </m:den>
                    </m:f>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𝑟</m:t>
                    </m:r>
                    <m:f>
                      <m:fPr>
                        <m:ctrlPr>
                          <a:rPr lang="en-US" sz="1800" b="0" i="1">
                            <a:solidFill>
                              <a:prstClr val="black"/>
                            </a:solidFill>
                            <a:latin typeface="Cambria Math" panose="02040503050406030204" pitchFamily="18" charset="0"/>
                            <a:cs typeface="Times New Roman" panose="02020603050405020304" pitchFamily="18" charset="0"/>
                          </a:rPr>
                        </m:ctrlPr>
                      </m:fPr>
                      <m:num>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𝜃</m:t>
                        </m:r>
                      </m:num>
                      <m:den>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𝑡</m:t>
                        </m:r>
                      </m:den>
                    </m:f>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𝑟</m:t>
                    </m:r>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𝜔</m:t>
                        </m:r>
                      </m:e>
                      <m:sub>
                        <m:r>
                          <a:rPr lang="en-US" sz="1800" b="0" i="1">
                            <a:solidFill>
                              <a:prstClr val="black"/>
                            </a:solidFill>
                            <a:latin typeface="Cambria Math" panose="02040503050406030204" pitchFamily="18" charset="0"/>
                            <a:cs typeface="Times New Roman" panose="02020603050405020304" pitchFamily="18" charset="0"/>
                          </a:rPr>
                          <m:t>𝑎𝑣</m:t>
                        </m:r>
                      </m:sub>
                    </m:sSub>
                  </m:oMath>
                </a14:m>
                <a:endParaRPr lang="en-US" sz="1800" b="0" dirty="0">
                  <a:solidFill>
                    <a:prstClr val="black"/>
                  </a:solidFill>
                  <a:cs typeface="Times New Roman" panose="02020603050405020304" pitchFamily="18" charset="0"/>
                </a:endParaRPr>
              </a:p>
              <a:p>
                <a:pPr defTabSz="685800" eaLnBrk="1" fontAlgn="auto" hangingPunct="1">
                  <a:spcBef>
                    <a:spcPts val="0"/>
                  </a:spcBef>
                  <a:spcAft>
                    <a:spcPts val="0"/>
                  </a:spcAft>
                </a:pPr>
                <a:endParaRPr lang="en-US" sz="600" b="0" dirty="0">
                  <a:solidFill>
                    <a:prstClr val="black"/>
                  </a:solidFill>
                  <a:cs typeface="Times New Roman" panose="02020603050405020304" pitchFamily="18" charset="0"/>
                </a:endParaRPr>
              </a:p>
              <a:p>
                <a:pPr defTabSz="685800" eaLnBrk="1" fontAlgn="auto" hangingPunct="1">
                  <a:spcBef>
                    <a:spcPts val="0"/>
                  </a:spcBef>
                  <a:spcAft>
                    <a:spcPts val="0"/>
                  </a:spcAft>
                </a:pPr>
                <a:r>
                  <a:rPr lang="en-US" sz="1800" b="0" dirty="0">
                    <a:solidFill>
                      <a:srgbClr val="FF0000"/>
                    </a:solidFill>
                    <a:cs typeface="Times New Roman" panose="02020603050405020304" pitchFamily="18" charset="0"/>
                  </a:rPr>
                  <a:t>Instantaneous Tangential Velocity</a:t>
                </a:r>
                <a:r>
                  <a:rPr lang="en-US" sz="1800" b="0" dirty="0">
                    <a:solidFill>
                      <a:prstClr val="black"/>
                    </a:solidFill>
                    <a:cs typeface="Times New Roman" panose="02020603050405020304" pitchFamily="18" charset="0"/>
                  </a:rPr>
                  <a:t>:</a:t>
                </a:r>
              </a:p>
              <a:p>
                <a:pPr defTabSz="685800" eaLnBrk="1" fontAlgn="auto" hangingPunct="1">
                  <a:spcBef>
                    <a:spcPts val="0"/>
                  </a:spcBef>
                  <a:spcAft>
                    <a:spcPts val="0"/>
                  </a:spcAft>
                </a:pPr>
                <a:r>
                  <a:rPr lang="en-US" sz="1800" b="0" dirty="0">
                    <a:solidFill>
                      <a:prstClr val="black"/>
                    </a:solidFill>
                    <a:latin typeface="Calibri" panose="020F0502020204030204"/>
                    <a:ea typeface="Cambria Math" panose="02040503050406030204" pitchFamily="18" charset="0"/>
                    <a:cs typeface="Times New Roman" panose="02020603050405020304" pitchFamily="18" charset="0"/>
                  </a:rPr>
                  <a:t> 	</a:t>
                </a:r>
                <a14:m>
                  <m:oMath xmlns:m="http://schemas.openxmlformats.org/officeDocument/2006/math">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𝑣</m:t>
                    </m:r>
                    <m:r>
                      <a:rPr lang="en-US" sz="1800" b="0" i="1">
                        <a:solidFill>
                          <a:prstClr val="black"/>
                        </a:solidFill>
                        <a:latin typeface="Cambria Math" panose="02040503050406030204" pitchFamily="18" charset="0"/>
                        <a:cs typeface="Times New Roman" panose="02020603050405020304" pitchFamily="18" charset="0"/>
                      </a:rPr>
                      <m:t>=</m:t>
                    </m:r>
                    <m:func>
                      <m:funcPr>
                        <m:ctrlPr>
                          <a:rPr lang="en-US" sz="1800" b="0" i="1">
                            <a:solidFill>
                              <a:prstClr val="black"/>
                            </a:solidFill>
                            <a:latin typeface="Cambria Math" panose="02040503050406030204" pitchFamily="18" charset="0"/>
                          </a:rPr>
                        </m:ctrlPr>
                      </m:funcPr>
                      <m:fName>
                        <m:limLow>
                          <m:limLowPr>
                            <m:ctrlPr>
                              <a:rPr lang="en-US" sz="1800" b="0" i="1">
                                <a:solidFill>
                                  <a:prstClr val="black"/>
                                </a:solidFill>
                                <a:latin typeface="Cambria Math" panose="02040503050406030204" pitchFamily="18" charset="0"/>
                              </a:rPr>
                            </m:ctrlPr>
                          </m:limLowPr>
                          <m:e>
                            <m:r>
                              <m:rPr>
                                <m:sty m:val="p"/>
                              </m:rPr>
                              <a:rPr lang="en-US" sz="1800" b="0">
                                <a:solidFill>
                                  <a:prstClr val="black"/>
                                </a:solidFill>
                                <a:latin typeface="Cambria Math" panose="02040503050406030204" pitchFamily="18" charset="0"/>
                              </a:rPr>
                              <m:t>lim</m:t>
                            </m:r>
                          </m:e>
                          <m:lim>
                            <m:r>
                              <a:rPr lang="en-US" sz="1800" b="0" i="1">
                                <a:solidFill>
                                  <a:prstClr val="black"/>
                                </a:solidFill>
                                <a:latin typeface="Cambria Math" panose="02040503050406030204" pitchFamily="18" charset="0"/>
                                <a:ea typeface="Cambria Math" panose="02040503050406030204" pitchFamily="18" charset="0"/>
                              </a:rPr>
                              <m:t>∆</m:t>
                            </m:r>
                            <m:r>
                              <a:rPr lang="en-US" sz="1800" b="0" i="1">
                                <a:solidFill>
                                  <a:prstClr val="black"/>
                                </a:solidFill>
                                <a:latin typeface="Cambria Math" panose="02040503050406030204" pitchFamily="18" charset="0"/>
                                <a:ea typeface="Cambria Math" panose="02040503050406030204" pitchFamily="18" charset="0"/>
                              </a:rPr>
                              <m:t>𝑡</m:t>
                            </m:r>
                            <m:r>
                              <a:rPr lang="en-US" sz="1800" b="0" i="1">
                                <a:solidFill>
                                  <a:prstClr val="black"/>
                                </a:solidFill>
                                <a:latin typeface="Cambria Math" panose="02040503050406030204" pitchFamily="18" charset="0"/>
                                <a:ea typeface="Cambria Math" panose="02040503050406030204" pitchFamily="18" charset="0"/>
                              </a:rPr>
                              <m:t>→0</m:t>
                            </m:r>
                          </m:lim>
                        </m:limLow>
                      </m:fName>
                      <m:e>
                        <m:f>
                          <m:fPr>
                            <m:ctrlPr>
                              <a:rPr lang="en-US" sz="1800" b="0" i="1">
                                <a:solidFill>
                                  <a:prstClr val="black"/>
                                </a:solidFill>
                                <a:latin typeface="Cambria Math" panose="02040503050406030204" pitchFamily="18" charset="0"/>
                                <a:cs typeface="Times New Roman" panose="02020603050405020304" pitchFamily="18" charset="0"/>
                              </a:rPr>
                            </m:ctrlPr>
                          </m:fPr>
                          <m:num>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𝑠</m:t>
                            </m:r>
                          </m:num>
                          <m:den>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𝑡</m:t>
                            </m:r>
                          </m:den>
                        </m:f>
                        <m:r>
                          <a:rPr lang="en-US" sz="1800" b="0" i="1">
                            <a:solidFill>
                              <a:prstClr val="black"/>
                            </a:solidFill>
                            <a:latin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cs typeface="Times New Roman" panose="02020603050405020304" pitchFamily="18" charset="0"/>
                          </a:rPr>
                          <m:t>𝑟</m:t>
                        </m:r>
                        <m:func>
                          <m:funcPr>
                            <m:ctrlPr>
                              <a:rPr lang="en-US" sz="1800" b="0" i="1">
                                <a:solidFill>
                                  <a:prstClr val="black"/>
                                </a:solidFill>
                                <a:latin typeface="Cambria Math" panose="02040503050406030204" pitchFamily="18" charset="0"/>
                              </a:rPr>
                            </m:ctrlPr>
                          </m:funcPr>
                          <m:fName>
                            <m:limLow>
                              <m:limLowPr>
                                <m:ctrlPr>
                                  <a:rPr lang="en-US" sz="1800" b="0" i="1">
                                    <a:solidFill>
                                      <a:prstClr val="black"/>
                                    </a:solidFill>
                                    <a:latin typeface="Cambria Math" panose="02040503050406030204" pitchFamily="18" charset="0"/>
                                  </a:rPr>
                                </m:ctrlPr>
                              </m:limLowPr>
                              <m:e>
                                <m:r>
                                  <m:rPr>
                                    <m:sty m:val="p"/>
                                  </m:rPr>
                                  <a:rPr lang="en-US" sz="1800" b="0">
                                    <a:solidFill>
                                      <a:prstClr val="black"/>
                                    </a:solidFill>
                                    <a:latin typeface="Cambria Math" panose="02040503050406030204" pitchFamily="18" charset="0"/>
                                  </a:rPr>
                                  <m:t>lim</m:t>
                                </m:r>
                              </m:e>
                              <m:lim>
                                <m:r>
                                  <a:rPr lang="en-US" sz="1800" b="0" i="1">
                                    <a:solidFill>
                                      <a:prstClr val="black"/>
                                    </a:solidFill>
                                    <a:latin typeface="Cambria Math" panose="02040503050406030204" pitchFamily="18" charset="0"/>
                                    <a:ea typeface="Cambria Math" panose="02040503050406030204" pitchFamily="18" charset="0"/>
                                  </a:rPr>
                                  <m:t>∆</m:t>
                                </m:r>
                                <m:r>
                                  <a:rPr lang="en-US" sz="1800" b="0" i="1">
                                    <a:solidFill>
                                      <a:prstClr val="black"/>
                                    </a:solidFill>
                                    <a:latin typeface="Cambria Math" panose="02040503050406030204" pitchFamily="18" charset="0"/>
                                    <a:ea typeface="Cambria Math" panose="02040503050406030204" pitchFamily="18" charset="0"/>
                                  </a:rPr>
                                  <m:t>𝑡</m:t>
                                </m:r>
                                <m:r>
                                  <a:rPr lang="en-US" sz="1800" b="0" i="1">
                                    <a:solidFill>
                                      <a:prstClr val="black"/>
                                    </a:solidFill>
                                    <a:latin typeface="Cambria Math" panose="02040503050406030204" pitchFamily="18" charset="0"/>
                                    <a:ea typeface="Cambria Math" panose="02040503050406030204" pitchFamily="18" charset="0"/>
                                  </a:rPr>
                                  <m:t>→0</m:t>
                                </m:r>
                              </m:lim>
                            </m:limLow>
                          </m:fName>
                          <m:e>
                            <m:f>
                              <m:fPr>
                                <m:ctrlPr>
                                  <a:rPr lang="en-US" sz="1800" b="0" i="1">
                                    <a:solidFill>
                                      <a:prstClr val="black"/>
                                    </a:solidFill>
                                    <a:latin typeface="Cambria Math" panose="02040503050406030204" pitchFamily="18" charset="0"/>
                                    <a:cs typeface="Times New Roman" panose="02020603050405020304" pitchFamily="18" charset="0"/>
                                  </a:rPr>
                                </m:ctrlPr>
                              </m:fPr>
                              <m:num>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𝜃</m:t>
                                </m:r>
                              </m:num>
                              <m:den>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𝑡</m:t>
                                </m:r>
                              </m:den>
                            </m:f>
                          </m:e>
                        </m:func>
                        <m:r>
                          <a:rPr lang="en-US" sz="1800" b="0" i="1">
                            <a:solidFill>
                              <a:prstClr val="black"/>
                            </a:solidFill>
                            <a:latin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cs typeface="Times New Roman" panose="02020603050405020304" pitchFamily="18" charset="0"/>
                          </a:rPr>
                          <m:t>𝑟</m:t>
                        </m:r>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𝜔</m:t>
                        </m:r>
                      </m:e>
                    </m:func>
                  </m:oMath>
                </a14:m>
                <a:endParaRPr lang="en-US" sz="1800" b="0" dirty="0">
                  <a:solidFill>
                    <a:prstClr val="black"/>
                  </a:solidFill>
                  <a:cs typeface="Times New Roman" panose="02020603050405020304" pitchFamily="18" charset="0"/>
                </a:endParaRPr>
              </a:p>
              <a:p>
                <a:pPr defTabSz="685800" eaLnBrk="1" fontAlgn="auto" hangingPunct="1">
                  <a:spcBef>
                    <a:spcPts val="0"/>
                  </a:spcBef>
                  <a:spcAft>
                    <a:spcPts val="0"/>
                  </a:spcAft>
                </a:pPr>
                <a:endParaRPr lang="en-US" sz="600" b="0" dirty="0">
                  <a:solidFill>
                    <a:prstClr val="black"/>
                  </a:solidFill>
                  <a:cs typeface="Times New Roman" panose="02020603050405020304" pitchFamily="18" charset="0"/>
                </a:endParaRPr>
              </a:p>
              <a:p>
                <a:pPr defTabSz="685800" eaLnBrk="1" fontAlgn="auto" hangingPunct="1">
                  <a:spcBef>
                    <a:spcPts val="0"/>
                  </a:spcBef>
                  <a:spcAft>
                    <a:spcPts val="0"/>
                  </a:spcAft>
                </a:pPr>
                <a:r>
                  <a:rPr lang="en-US" sz="1800" b="0" dirty="0">
                    <a:solidFill>
                      <a:prstClr val="black"/>
                    </a:solidFill>
                    <a:cs typeface="Times New Roman" panose="02020603050405020304" pitchFamily="18" charset="0"/>
                  </a:rPr>
                  <a:t>	Direction: tangent to the circle.</a:t>
                </a:r>
              </a:p>
              <a:p>
                <a:pPr defTabSz="685800" eaLnBrk="1" fontAlgn="auto" hangingPunct="1">
                  <a:spcBef>
                    <a:spcPts val="0"/>
                  </a:spcBef>
                  <a:spcAft>
                    <a:spcPts val="0"/>
                  </a:spcAft>
                </a:pPr>
                <a:endParaRPr lang="en-US" sz="600" b="0" dirty="0">
                  <a:solidFill>
                    <a:prstClr val="black"/>
                  </a:solidFill>
                  <a:cs typeface="Times New Roman" panose="02020603050405020304" pitchFamily="18" charset="0"/>
                </a:endParaRPr>
              </a:p>
              <a:p>
                <a:pPr defTabSz="685800" eaLnBrk="1" fontAlgn="auto" hangingPunct="1">
                  <a:spcBef>
                    <a:spcPts val="0"/>
                  </a:spcBef>
                  <a:spcAft>
                    <a:spcPts val="0"/>
                  </a:spcAft>
                </a:pPr>
                <a:r>
                  <a:rPr lang="en-US" sz="1800" b="0" dirty="0">
                    <a:solidFill>
                      <a:srgbClr val="FF0000"/>
                    </a:solidFill>
                    <a:cs typeface="Times New Roman" panose="02020603050405020304" pitchFamily="18" charset="0"/>
                  </a:rPr>
                  <a:t>Average Tangential Acceleration</a:t>
                </a:r>
                <a:r>
                  <a:rPr lang="en-US" sz="1800" b="0" dirty="0">
                    <a:solidFill>
                      <a:prstClr val="black"/>
                    </a:solidFill>
                    <a:cs typeface="Times New Roman" panose="02020603050405020304" pitchFamily="18" charset="0"/>
                  </a:rPr>
                  <a:t>:</a:t>
                </a:r>
              </a:p>
              <a:p>
                <a:pPr defTabSz="685800" eaLnBrk="1" fontAlgn="auto" hangingPunct="1">
                  <a:spcBef>
                    <a:spcPts val="0"/>
                  </a:spcBef>
                  <a:spcAft>
                    <a:spcPts val="0"/>
                  </a:spcAft>
                </a:pPr>
                <a:endParaRPr lang="en-US" sz="600" b="0" dirty="0">
                  <a:solidFill>
                    <a:prstClr val="black"/>
                  </a:solidFill>
                  <a:cs typeface="Times New Roman" panose="02020603050405020304" pitchFamily="18" charset="0"/>
                </a:endParaRPr>
              </a:p>
              <a:p>
                <a:pPr defTabSz="685800" eaLnBrk="1" fontAlgn="auto" hangingPunct="1">
                  <a:spcBef>
                    <a:spcPts val="0"/>
                  </a:spcBef>
                  <a:spcAft>
                    <a:spcPts val="0"/>
                  </a:spcAft>
                </a:pPr>
                <a:r>
                  <a:rPr lang="en-US" sz="1800" b="0" dirty="0">
                    <a:solidFill>
                      <a:prstClr val="black"/>
                    </a:solidFill>
                    <a:cs typeface="Times New Roman" panose="02020603050405020304" pitchFamily="18" charset="0"/>
                  </a:rPr>
                  <a:t> 	</a:t>
                </a:r>
                <a14:m>
                  <m:oMath xmlns:m="http://schemas.openxmlformats.org/officeDocument/2006/math">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𝑎</m:t>
                        </m:r>
                      </m:e>
                      <m:sub>
                        <m:r>
                          <a:rPr lang="en-US" sz="1800" b="0" i="1">
                            <a:solidFill>
                              <a:prstClr val="black"/>
                            </a:solidFill>
                            <a:latin typeface="Cambria Math" panose="02040503050406030204" pitchFamily="18" charset="0"/>
                            <a:cs typeface="Times New Roman" panose="02020603050405020304" pitchFamily="18" charset="0"/>
                          </a:rPr>
                          <m:t>𝑡𝑎𝑛</m:t>
                        </m:r>
                        <m:r>
                          <a:rPr lang="en-US" sz="1800" b="0" i="1">
                            <a:solidFill>
                              <a:prstClr val="black"/>
                            </a:solidFill>
                            <a:latin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cs typeface="Times New Roman" panose="02020603050405020304" pitchFamily="18" charset="0"/>
                          </a:rPr>
                          <m:t>𝑎𝑣</m:t>
                        </m:r>
                      </m:sub>
                    </m:sSub>
                    <m:r>
                      <a:rPr lang="en-US" sz="1800" b="0" i="1">
                        <a:solidFill>
                          <a:prstClr val="black"/>
                        </a:solidFill>
                        <a:latin typeface="Cambria Math" panose="02040503050406030204" pitchFamily="18" charset="0"/>
                        <a:cs typeface="Times New Roman" panose="02020603050405020304" pitchFamily="18" charset="0"/>
                      </a:rPr>
                      <m:t>=</m:t>
                    </m:r>
                    <m:f>
                      <m:fPr>
                        <m:ctrlPr>
                          <a:rPr lang="en-US" sz="1800" b="0" i="1">
                            <a:solidFill>
                              <a:prstClr val="black"/>
                            </a:solidFill>
                            <a:latin typeface="Cambria Math" panose="02040503050406030204" pitchFamily="18" charset="0"/>
                            <a:cs typeface="Times New Roman" panose="02020603050405020304" pitchFamily="18" charset="0"/>
                          </a:rPr>
                        </m:ctrlPr>
                      </m:fPr>
                      <m:num>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𝑣</m:t>
                        </m:r>
                      </m:num>
                      <m:den>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𝑡</m:t>
                        </m:r>
                      </m:den>
                    </m:f>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en-US" sz="1800" b="0" i="1">
                            <a:solidFill>
                              <a:prstClr val="black"/>
                            </a:solidFill>
                            <a:latin typeface="Cambria Math" panose="02040503050406030204" pitchFamily="18" charset="0"/>
                            <a:cs typeface="Times New Roman" panose="02020603050405020304" pitchFamily="18" charset="0"/>
                          </a:rPr>
                        </m:ctrlPr>
                      </m:fPr>
                      <m:num>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𝑟</m:t>
                        </m:r>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𝜔</m:t>
                        </m:r>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num>
                      <m:den>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𝑡</m:t>
                        </m:r>
                      </m:den>
                    </m:f>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𝑟</m:t>
                    </m:r>
                    <m:f>
                      <m:fPr>
                        <m:ctrlPr>
                          <a:rPr lang="en-US" sz="1800" b="0" i="1">
                            <a:solidFill>
                              <a:prstClr val="black"/>
                            </a:solidFill>
                            <a:latin typeface="Cambria Math" panose="02040503050406030204" pitchFamily="18" charset="0"/>
                            <a:cs typeface="Times New Roman" panose="02020603050405020304" pitchFamily="18" charset="0"/>
                          </a:rPr>
                        </m:ctrlPr>
                      </m:fPr>
                      <m:num>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𝜔</m:t>
                        </m:r>
                      </m:num>
                      <m:den>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𝑡</m:t>
                        </m:r>
                      </m:den>
                    </m:f>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𝑟</m:t>
                    </m:r>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𝛼</m:t>
                        </m:r>
                      </m:e>
                      <m:sub>
                        <m:r>
                          <a:rPr lang="en-US" sz="1800" b="0" i="1">
                            <a:solidFill>
                              <a:prstClr val="black"/>
                            </a:solidFill>
                            <a:latin typeface="Cambria Math" panose="02040503050406030204" pitchFamily="18" charset="0"/>
                            <a:cs typeface="Times New Roman" panose="02020603050405020304" pitchFamily="18" charset="0"/>
                          </a:rPr>
                          <m:t>𝑎𝑣</m:t>
                        </m:r>
                      </m:sub>
                    </m:sSub>
                  </m:oMath>
                </a14:m>
                <a:endParaRPr lang="en-US" sz="1800" b="0" dirty="0">
                  <a:solidFill>
                    <a:prstClr val="black"/>
                  </a:solidFill>
                  <a:cs typeface="Times New Roman" panose="02020603050405020304" pitchFamily="18" charset="0"/>
                </a:endParaRPr>
              </a:p>
              <a:p>
                <a:pPr defTabSz="685800" eaLnBrk="1" fontAlgn="auto" hangingPunct="1">
                  <a:spcBef>
                    <a:spcPts val="0"/>
                  </a:spcBef>
                  <a:spcAft>
                    <a:spcPts val="0"/>
                  </a:spcAft>
                </a:pPr>
                <a:endParaRPr lang="en-US" sz="600" b="0" dirty="0">
                  <a:solidFill>
                    <a:prstClr val="black"/>
                  </a:solidFill>
                  <a:cs typeface="Times New Roman" panose="02020603050405020304" pitchFamily="18" charset="0"/>
                </a:endParaRPr>
              </a:p>
              <a:p>
                <a:pPr defTabSz="685800" eaLnBrk="1" fontAlgn="auto" hangingPunct="1">
                  <a:spcBef>
                    <a:spcPts val="0"/>
                  </a:spcBef>
                  <a:spcAft>
                    <a:spcPts val="0"/>
                  </a:spcAft>
                </a:pPr>
                <a:r>
                  <a:rPr lang="en-US" sz="1800" b="0" dirty="0">
                    <a:solidFill>
                      <a:srgbClr val="FF0000"/>
                    </a:solidFill>
                    <a:cs typeface="Times New Roman" panose="02020603050405020304" pitchFamily="18" charset="0"/>
                  </a:rPr>
                  <a:t>Instantaneous Tangential Acceleration</a:t>
                </a:r>
                <a:r>
                  <a:rPr lang="en-US" sz="1800" b="0" dirty="0">
                    <a:solidFill>
                      <a:prstClr val="black"/>
                    </a:solidFill>
                    <a:cs typeface="Times New Roman" panose="02020603050405020304" pitchFamily="18" charset="0"/>
                  </a:rPr>
                  <a:t>:</a:t>
                </a:r>
              </a:p>
              <a:p>
                <a:pPr defTabSz="685800" eaLnBrk="1" fontAlgn="auto" hangingPunct="1">
                  <a:spcBef>
                    <a:spcPts val="0"/>
                  </a:spcBef>
                  <a:spcAft>
                    <a:spcPts val="0"/>
                  </a:spcAft>
                </a:pPr>
                <a:r>
                  <a:rPr lang="en-US" sz="1800" b="0" dirty="0">
                    <a:solidFill>
                      <a:prstClr val="black"/>
                    </a:solidFill>
                    <a:cs typeface="Times New Roman" panose="02020603050405020304" pitchFamily="18" charset="0"/>
                  </a:rPr>
                  <a:t>	</a:t>
                </a:r>
                <a14:m>
                  <m:oMath xmlns:m="http://schemas.openxmlformats.org/officeDocument/2006/math">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𝑎</m:t>
                        </m:r>
                      </m:e>
                      <m:sub>
                        <m:r>
                          <a:rPr lang="en-US" sz="1800" b="0" i="1">
                            <a:solidFill>
                              <a:prstClr val="black"/>
                            </a:solidFill>
                            <a:latin typeface="Cambria Math" panose="02040503050406030204" pitchFamily="18" charset="0"/>
                            <a:cs typeface="Times New Roman" panose="02020603050405020304" pitchFamily="18" charset="0"/>
                          </a:rPr>
                          <m:t>𝑡𝑎𝑛</m:t>
                        </m:r>
                      </m:sub>
                    </m:sSub>
                    <m:r>
                      <a:rPr lang="en-US" sz="1800" b="0" i="1">
                        <a:solidFill>
                          <a:prstClr val="black"/>
                        </a:solidFill>
                        <a:latin typeface="Cambria Math" panose="02040503050406030204" pitchFamily="18" charset="0"/>
                        <a:cs typeface="Times New Roman" panose="02020603050405020304" pitchFamily="18" charset="0"/>
                      </a:rPr>
                      <m:t>=</m:t>
                    </m:r>
                    <m:func>
                      <m:funcPr>
                        <m:ctrlPr>
                          <a:rPr lang="en-US" sz="1800" b="0" i="1">
                            <a:solidFill>
                              <a:prstClr val="black"/>
                            </a:solidFill>
                            <a:latin typeface="Cambria Math" panose="02040503050406030204" pitchFamily="18" charset="0"/>
                          </a:rPr>
                        </m:ctrlPr>
                      </m:funcPr>
                      <m:fName>
                        <m:limLow>
                          <m:limLowPr>
                            <m:ctrlPr>
                              <a:rPr lang="en-US" sz="1800" b="0" i="1">
                                <a:solidFill>
                                  <a:prstClr val="black"/>
                                </a:solidFill>
                                <a:latin typeface="Cambria Math" panose="02040503050406030204" pitchFamily="18" charset="0"/>
                              </a:rPr>
                            </m:ctrlPr>
                          </m:limLowPr>
                          <m:e>
                            <m:r>
                              <m:rPr>
                                <m:sty m:val="p"/>
                              </m:rPr>
                              <a:rPr lang="en-US" sz="1800" b="0">
                                <a:solidFill>
                                  <a:prstClr val="black"/>
                                </a:solidFill>
                                <a:latin typeface="Cambria Math" panose="02040503050406030204" pitchFamily="18" charset="0"/>
                              </a:rPr>
                              <m:t>lim</m:t>
                            </m:r>
                          </m:e>
                          <m:lim>
                            <m:r>
                              <a:rPr lang="en-US" sz="1800" b="0" i="1">
                                <a:solidFill>
                                  <a:prstClr val="black"/>
                                </a:solidFill>
                                <a:latin typeface="Cambria Math" panose="02040503050406030204" pitchFamily="18" charset="0"/>
                                <a:ea typeface="Cambria Math" panose="02040503050406030204" pitchFamily="18" charset="0"/>
                              </a:rPr>
                              <m:t>∆</m:t>
                            </m:r>
                            <m:r>
                              <a:rPr lang="en-US" sz="1800" b="0" i="1">
                                <a:solidFill>
                                  <a:prstClr val="black"/>
                                </a:solidFill>
                                <a:latin typeface="Cambria Math" panose="02040503050406030204" pitchFamily="18" charset="0"/>
                                <a:ea typeface="Cambria Math" panose="02040503050406030204" pitchFamily="18" charset="0"/>
                              </a:rPr>
                              <m:t>𝑡</m:t>
                            </m:r>
                            <m:r>
                              <a:rPr lang="en-US" sz="1800" b="0" i="1">
                                <a:solidFill>
                                  <a:prstClr val="black"/>
                                </a:solidFill>
                                <a:latin typeface="Cambria Math" panose="02040503050406030204" pitchFamily="18" charset="0"/>
                                <a:ea typeface="Cambria Math" panose="02040503050406030204" pitchFamily="18" charset="0"/>
                              </a:rPr>
                              <m:t>→0</m:t>
                            </m:r>
                          </m:lim>
                        </m:limLow>
                      </m:fName>
                      <m:e>
                        <m:f>
                          <m:fPr>
                            <m:ctrlPr>
                              <a:rPr lang="en-US" sz="1800" b="0" i="1">
                                <a:solidFill>
                                  <a:prstClr val="black"/>
                                </a:solidFill>
                                <a:latin typeface="Cambria Math" panose="02040503050406030204" pitchFamily="18" charset="0"/>
                                <a:cs typeface="Times New Roman" panose="02020603050405020304" pitchFamily="18" charset="0"/>
                              </a:rPr>
                            </m:ctrlPr>
                          </m:fPr>
                          <m:num>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𝑣</m:t>
                            </m:r>
                          </m:num>
                          <m:den>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𝑡</m:t>
                            </m:r>
                          </m:den>
                        </m:f>
                        <m:r>
                          <a:rPr lang="en-US" sz="1800" b="0" i="1">
                            <a:solidFill>
                              <a:prstClr val="black"/>
                            </a:solidFill>
                            <a:latin typeface="Cambria Math" panose="02040503050406030204" pitchFamily="18" charset="0"/>
                            <a:cs typeface="Times New Roman" panose="02020603050405020304" pitchFamily="18" charset="0"/>
                          </a:rPr>
                          <m:t>=</m:t>
                        </m:r>
                        <m:func>
                          <m:funcPr>
                            <m:ctrlPr>
                              <a:rPr lang="en-US" sz="1800" b="0" i="1">
                                <a:solidFill>
                                  <a:prstClr val="black"/>
                                </a:solidFill>
                                <a:latin typeface="Cambria Math" panose="02040503050406030204" pitchFamily="18" charset="0"/>
                              </a:rPr>
                            </m:ctrlPr>
                          </m:funcPr>
                          <m:fName>
                            <m:limLow>
                              <m:limLowPr>
                                <m:ctrlPr>
                                  <a:rPr lang="en-US" sz="1800" b="0" i="1">
                                    <a:solidFill>
                                      <a:prstClr val="black"/>
                                    </a:solidFill>
                                    <a:latin typeface="Cambria Math" panose="02040503050406030204" pitchFamily="18" charset="0"/>
                                  </a:rPr>
                                </m:ctrlPr>
                              </m:limLowPr>
                              <m:e>
                                <m:r>
                                  <m:rPr>
                                    <m:sty m:val="p"/>
                                  </m:rPr>
                                  <a:rPr lang="en-US" sz="1800" b="0">
                                    <a:solidFill>
                                      <a:prstClr val="black"/>
                                    </a:solidFill>
                                    <a:latin typeface="Cambria Math" panose="02040503050406030204" pitchFamily="18" charset="0"/>
                                  </a:rPr>
                                  <m:t>lim</m:t>
                                </m:r>
                              </m:e>
                              <m:lim>
                                <m:r>
                                  <a:rPr lang="en-US" sz="1800" b="0" i="1">
                                    <a:solidFill>
                                      <a:prstClr val="black"/>
                                    </a:solidFill>
                                    <a:latin typeface="Cambria Math" panose="02040503050406030204" pitchFamily="18" charset="0"/>
                                    <a:ea typeface="Cambria Math" panose="02040503050406030204" pitchFamily="18" charset="0"/>
                                  </a:rPr>
                                  <m:t>∆</m:t>
                                </m:r>
                                <m:r>
                                  <a:rPr lang="en-US" sz="1800" b="0" i="1">
                                    <a:solidFill>
                                      <a:prstClr val="black"/>
                                    </a:solidFill>
                                    <a:latin typeface="Cambria Math" panose="02040503050406030204" pitchFamily="18" charset="0"/>
                                    <a:ea typeface="Cambria Math" panose="02040503050406030204" pitchFamily="18" charset="0"/>
                                  </a:rPr>
                                  <m:t>𝑡</m:t>
                                </m:r>
                                <m:r>
                                  <a:rPr lang="en-US" sz="1800" b="0" i="1">
                                    <a:solidFill>
                                      <a:prstClr val="black"/>
                                    </a:solidFill>
                                    <a:latin typeface="Cambria Math" panose="02040503050406030204" pitchFamily="18" charset="0"/>
                                    <a:ea typeface="Cambria Math" panose="02040503050406030204" pitchFamily="18" charset="0"/>
                                  </a:rPr>
                                  <m:t>→0</m:t>
                                </m:r>
                              </m:lim>
                            </m:limLow>
                          </m:fName>
                          <m:e>
                            <m:f>
                              <m:fPr>
                                <m:ctrlPr>
                                  <a:rPr lang="en-US" sz="1800" b="0" i="1">
                                    <a:solidFill>
                                      <a:prstClr val="black"/>
                                    </a:solidFill>
                                    <a:latin typeface="Cambria Math" panose="02040503050406030204" pitchFamily="18" charset="0"/>
                                    <a:cs typeface="Times New Roman" panose="02020603050405020304" pitchFamily="18" charset="0"/>
                                  </a:rPr>
                                </m:ctrlPr>
                              </m:fPr>
                              <m:num>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𝑟</m:t>
                                </m:r>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𝜔</m:t>
                                </m:r>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num>
                              <m:den>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𝑡</m:t>
                                </m:r>
                              </m:den>
                            </m:f>
                          </m:e>
                        </m:func>
                        <m:r>
                          <a:rPr lang="en-US" sz="1800" b="0" i="1">
                            <a:solidFill>
                              <a:prstClr val="black"/>
                            </a:solidFill>
                            <a:latin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cs typeface="Times New Roman" panose="02020603050405020304" pitchFamily="18" charset="0"/>
                          </a:rPr>
                          <m:t>𝑟</m:t>
                        </m:r>
                        <m:func>
                          <m:funcPr>
                            <m:ctrlPr>
                              <a:rPr lang="en-US" sz="1800" b="0" i="1">
                                <a:solidFill>
                                  <a:prstClr val="black"/>
                                </a:solidFill>
                                <a:latin typeface="Cambria Math" panose="02040503050406030204" pitchFamily="18" charset="0"/>
                              </a:rPr>
                            </m:ctrlPr>
                          </m:funcPr>
                          <m:fName>
                            <m:limLow>
                              <m:limLowPr>
                                <m:ctrlPr>
                                  <a:rPr lang="en-US" sz="1800" b="0" i="1">
                                    <a:solidFill>
                                      <a:prstClr val="black"/>
                                    </a:solidFill>
                                    <a:latin typeface="Cambria Math" panose="02040503050406030204" pitchFamily="18" charset="0"/>
                                  </a:rPr>
                                </m:ctrlPr>
                              </m:limLowPr>
                              <m:e>
                                <m:r>
                                  <m:rPr>
                                    <m:sty m:val="p"/>
                                  </m:rPr>
                                  <a:rPr lang="en-US" sz="1800" b="0">
                                    <a:solidFill>
                                      <a:prstClr val="black"/>
                                    </a:solidFill>
                                    <a:latin typeface="Cambria Math" panose="02040503050406030204" pitchFamily="18" charset="0"/>
                                  </a:rPr>
                                  <m:t>lim</m:t>
                                </m:r>
                              </m:e>
                              <m:lim>
                                <m:r>
                                  <a:rPr lang="en-US" sz="1800" b="0" i="1">
                                    <a:solidFill>
                                      <a:prstClr val="black"/>
                                    </a:solidFill>
                                    <a:latin typeface="Cambria Math" panose="02040503050406030204" pitchFamily="18" charset="0"/>
                                    <a:ea typeface="Cambria Math" panose="02040503050406030204" pitchFamily="18" charset="0"/>
                                  </a:rPr>
                                  <m:t>∆</m:t>
                                </m:r>
                                <m:r>
                                  <a:rPr lang="en-US" sz="1800" b="0" i="1">
                                    <a:solidFill>
                                      <a:prstClr val="black"/>
                                    </a:solidFill>
                                    <a:latin typeface="Cambria Math" panose="02040503050406030204" pitchFamily="18" charset="0"/>
                                    <a:ea typeface="Cambria Math" panose="02040503050406030204" pitchFamily="18" charset="0"/>
                                  </a:rPr>
                                  <m:t>𝑡</m:t>
                                </m:r>
                                <m:r>
                                  <a:rPr lang="en-US" sz="1800" b="0" i="1">
                                    <a:solidFill>
                                      <a:prstClr val="black"/>
                                    </a:solidFill>
                                    <a:latin typeface="Cambria Math" panose="02040503050406030204" pitchFamily="18" charset="0"/>
                                    <a:ea typeface="Cambria Math" panose="02040503050406030204" pitchFamily="18" charset="0"/>
                                  </a:rPr>
                                  <m:t>→0</m:t>
                                </m:r>
                              </m:lim>
                            </m:limLow>
                          </m:fName>
                          <m:e>
                            <m:f>
                              <m:fPr>
                                <m:ctrlPr>
                                  <a:rPr lang="en-US" sz="1800" b="0" i="1">
                                    <a:solidFill>
                                      <a:prstClr val="black"/>
                                    </a:solidFill>
                                    <a:latin typeface="Cambria Math" panose="02040503050406030204" pitchFamily="18" charset="0"/>
                                    <a:cs typeface="Times New Roman" panose="02020603050405020304" pitchFamily="18" charset="0"/>
                                  </a:rPr>
                                </m:ctrlPr>
                              </m:fPr>
                              <m:num>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𝜔</m:t>
                                </m:r>
                              </m:num>
                              <m:den>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𝑡</m:t>
                                </m:r>
                              </m:den>
                            </m:f>
                          </m:e>
                        </m:func>
                        <m:r>
                          <a:rPr lang="en-US" sz="1800" b="0" i="1">
                            <a:solidFill>
                              <a:prstClr val="black"/>
                            </a:solidFill>
                            <a:latin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cs typeface="Times New Roman" panose="02020603050405020304" pitchFamily="18" charset="0"/>
                          </a:rPr>
                          <m:t>𝑟</m:t>
                        </m:r>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𝛼</m:t>
                        </m:r>
                      </m:e>
                    </m:func>
                  </m:oMath>
                </a14:m>
                <a:endParaRPr lang="en-US" sz="1800" b="0" dirty="0">
                  <a:solidFill>
                    <a:prstClr val="black"/>
                  </a:solidFill>
                  <a:cs typeface="Times New Roman" panose="02020603050405020304" pitchFamily="18" charset="0"/>
                </a:endParaRPr>
              </a:p>
              <a:p>
                <a:pPr defTabSz="685800" eaLnBrk="1" fontAlgn="auto" hangingPunct="1">
                  <a:spcBef>
                    <a:spcPts val="0"/>
                  </a:spcBef>
                  <a:spcAft>
                    <a:spcPts val="0"/>
                  </a:spcAft>
                </a:pPr>
                <a:endParaRPr lang="en-US" sz="600" b="0" dirty="0">
                  <a:solidFill>
                    <a:prstClr val="black"/>
                  </a:solidFill>
                  <a:cs typeface="Times New Roman" panose="02020603050405020304" pitchFamily="18" charset="0"/>
                </a:endParaRPr>
              </a:p>
              <a:p>
                <a:pPr defTabSz="685800" eaLnBrk="1" fontAlgn="auto" hangingPunct="1">
                  <a:spcBef>
                    <a:spcPts val="0"/>
                  </a:spcBef>
                  <a:spcAft>
                    <a:spcPts val="0"/>
                  </a:spcAft>
                </a:pPr>
                <a:r>
                  <a:rPr lang="en-US" sz="600" b="0" dirty="0">
                    <a:solidFill>
                      <a:prstClr val="black"/>
                    </a:solidFill>
                    <a:cs typeface="Times New Roman" panose="02020603050405020304" pitchFamily="18" charset="0"/>
                  </a:rPr>
                  <a:t>	</a:t>
                </a:r>
                <a:endParaRPr lang="en-US" sz="600" b="0" baseline="30000" dirty="0">
                  <a:solidFill>
                    <a:prstClr val="black"/>
                  </a:solidFill>
                  <a:cs typeface="Times New Roman" panose="02020603050405020304" pitchFamily="18" charset="0"/>
                </a:endParaRPr>
              </a:p>
              <a:p>
                <a:pPr defTabSz="685800" eaLnBrk="1" fontAlgn="auto" hangingPunct="1">
                  <a:spcBef>
                    <a:spcPts val="0"/>
                  </a:spcBef>
                  <a:spcAft>
                    <a:spcPts val="0"/>
                  </a:spcAft>
                </a:pPr>
                <a:r>
                  <a:rPr lang="en-US" sz="1800" b="0" dirty="0">
                    <a:solidFill>
                      <a:srgbClr val="FF0000"/>
                    </a:solidFill>
                    <a:cs typeface="Times New Roman" panose="02020603050405020304" pitchFamily="18" charset="0"/>
                  </a:rPr>
                  <a:t>Radial Acceleration</a:t>
                </a:r>
                <a:r>
                  <a:rPr lang="en-US" sz="1800" b="0" dirty="0">
                    <a:solidFill>
                      <a:prstClr val="black"/>
                    </a:solidFill>
                    <a:cs typeface="Times New Roman" panose="02020603050405020304" pitchFamily="18" charset="0"/>
                  </a:rPr>
                  <a:t>:	</a:t>
                </a:r>
                <a14:m>
                  <m:oMath xmlns:m="http://schemas.openxmlformats.org/officeDocument/2006/math">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𝑎</m:t>
                        </m:r>
                      </m:e>
                      <m:sub>
                        <m:r>
                          <a:rPr lang="en-US" sz="1800" b="0" i="1">
                            <a:solidFill>
                              <a:prstClr val="black"/>
                            </a:solidFill>
                            <a:latin typeface="Cambria Math" panose="02040503050406030204" pitchFamily="18" charset="0"/>
                            <a:cs typeface="Times New Roman" panose="02020603050405020304" pitchFamily="18" charset="0"/>
                          </a:rPr>
                          <m:t>𝑟𝑎𝑑</m:t>
                        </m:r>
                      </m:sub>
                    </m:sSub>
                    <m:r>
                      <a:rPr lang="en-US" sz="1800" b="0" i="1">
                        <a:solidFill>
                          <a:prstClr val="black"/>
                        </a:solidFill>
                        <a:latin typeface="Cambria Math" panose="02040503050406030204" pitchFamily="18" charset="0"/>
                        <a:cs typeface="Times New Roman" panose="02020603050405020304" pitchFamily="18" charset="0"/>
                      </a:rPr>
                      <m:t>=</m:t>
                    </m:r>
                    <m:f>
                      <m:fPr>
                        <m:ctrlP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𝑣</m:t>
                            </m:r>
                          </m:e>
                          <m:sup>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2</m:t>
                            </m:r>
                          </m:sup>
                        </m:sSup>
                      </m:num>
                      <m:den>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𝑟</m:t>
                        </m:r>
                      </m:den>
                    </m:f>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cs typeface="Times New Roman" panose="02020603050405020304" pitchFamily="18" charset="0"/>
                              </a:rPr>
                              <m:t>𝑟</m:t>
                            </m:r>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𝜔</m:t>
                            </m:r>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e>
                          <m:sup>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2</m:t>
                            </m:r>
                          </m:sup>
                        </m:sSup>
                      </m:num>
                      <m:den>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𝑟</m:t>
                        </m:r>
                      </m:den>
                    </m:f>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𝜔</m:t>
                        </m:r>
                      </m:e>
                      <m:sup>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2</m:t>
                        </m:r>
                      </m:sup>
                    </m:sSup>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𝑟</m:t>
                    </m:r>
                  </m:oMath>
                </a14:m>
                <a:endParaRPr lang="en-US" sz="1800" b="0" dirty="0">
                  <a:solidFill>
                    <a:prstClr val="black"/>
                  </a:solidFill>
                  <a:cs typeface="Times New Roman" panose="02020603050405020304" pitchFamily="18" charset="0"/>
                </a:endParaRPr>
              </a:p>
              <a:p>
                <a:pPr defTabSz="685800" eaLnBrk="1" fontAlgn="auto" hangingPunct="1">
                  <a:spcBef>
                    <a:spcPts val="0"/>
                  </a:spcBef>
                  <a:spcAft>
                    <a:spcPts val="0"/>
                  </a:spcAft>
                </a:pPr>
                <a:endParaRPr lang="en-US" sz="600" b="0" dirty="0">
                  <a:solidFill>
                    <a:prstClr val="black"/>
                  </a:solidFill>
                  <a:cs typeface="Times New Roman" panose="02020603050405020304" pitchFamily="18" charset="0"/>
                </a:endParaRPr>
              </a:p>
              <a:p>
                <a:pPr defTabSz="685800" eaLnBrk="1" fontAlgn="auto" hangingPunct="1">
                  <a:spcBef>
                    <a:spcPts val="0"/>
                  </a:spcBef>
                  <a:spcAft>
                    <a:spcPts val="0"/>
                  </a:spcAft>
                </a:pPr>
                <a:r>
                  <a:rPr lang="en-US" sz="600" b="0" dirty="0">
                    <a:solidFill>
                      <a:prstClr val="black"/>
                    </a:solidFill>
                    <a:cs typeface="Times New Roman" panose="02020603050405020304" pitchFamily="18" charset="0"/>
                  </a:rPr>
                  <a:t>	</a:t>
                </a:r>
              </a:p>
              <a:p>
                <a:pPr defTabSz="685800" eaLnBrk="1" fontAlgn="auto" hangingPunct="1">
                  <a:spcBef>
                    <a:spcPts val="0"/>
                  </a:spcBef>
                  <a:spcAft>
                    <a:spcPts val="0"/>
                  </a:spcAft>
                </a:pPr>
                <a:r>
                  <a:rPr lang="en-US" sz="1800" b="0" dirty="0">
                    <a:solidFill>
                      <a:prstClr val="black"/>
                    </a:solidFill>
                    <a:cs typeface="Times New Roman" panose="02020603050405020304" pitchFamily="18" charset="0"/>
                  </a:rPr>
                  <a:t>Magnitude of Acceleration:	</a:t>
                </a:r>
                <a14:m>
                  <m:oMath xmlns:m="http://schemas.openxmlformats.org/officeDocument/2006/math">
                    <m:r>
                      <a:rPr lang="en-US" sz="1800" b="0" i="1">
                        <a:solidFill>
                          <a:prstClr val="black"/>
                        </a:solidFill>
                        <a:latin typeface="Cambria Math" panose="02040503050406030204" pitchFamily="18" charset="0"/>
                        <a:cs typeface="Times New Roman" panose="02020603050405020304" pitchFamily="18" charset="0"/>
                      </a:rPr>
                      <m:t>𝑎</m:t>
                    </m:r>
                    <m:r>
                      <a:rPr lang="en-US" sz="1800" b="0" i="1">
                        <a:solidFill>
                          <a:prstClr val="black"/>
                        </a:solidFill>
                        <a:latin typeface="Cambria Math" panose="02040503050406030204" pitchFamily="18" charset="0"/>
                        <a:cs typeface="Times New Roman" panose="02020603050405020304" pitchFamily="18" charset="0"/>
                      </a:rPr>
                      <m:t>=</m:t>
                    </m:r>
                    <m:rad>
                      <m:radPr>
                        <m:degHide m:val="on"/>
                        <m:ctrlPr>
                          <a:rPr lang="en-US" sz="1800" b="0" i="1">
                            <a:solidFill>
                              <a:prstClr val="black"/>
                            </a:solidFill>
                            <a:latin typeface="Cambria Math" panose="02040503050406030204" pitchFamily="18" charset="0"/>
                            <a:cs typeface="Times New Roman" panose="02020603050405020304" pitchFamily="18" charset="0"/>
                          </a:rPr>
                        </m:ctrlPr>
                      </m:radPr>
                      <m:deg/>
                      <m:e>
                        <m:sSubSup>
                          <m:sSubSupPr>
                            <m:ctrlPr>
                              <a:rPr lang="en-US" sz="1800" b="0" i="1">
                                <a:solidFill>
                                  <a:prstClr val="black"/>
                                </a:solidFill>
                                <a:latin typeface="Cambria Math" panose="02040503050406030204" pitchFamily="18" charset="0"/>
                                <a:cs typeface="Times New Roman" panose="02020603050405020304" pitchFamily="18" charset="0"/>
                              </a:rPr>
                            </m:ctrlPr>
                          </m:sSubSupPr>
                          <m:e>
                            <m:r>
                              <a:rPr lang="en-US" sz="1800" b="0" i="1">
                                <a:solidFill>
                                  <a:prstClr val="black"/>
                                </a:solidFill>
                                <a:latin typeface="Cambria Math" panose="02040503050406030204" pitchFamily="18" charset="0"/>
                                <a:cs typeface="Times New Roman" panose="02020603050405020304" pitchFamily="18" charset="0"/>
                              </a:rPr>
                              <m:t>𝑎</m:t>
                            </m:r>
                          </m:e>
                          <m:sub>
                            <m:r>
                              <a:rPr lang="en-US" sz="1800" b="0" i="1">
                                <a:solidFill>
                                  <a:prstClr val="black"/>
                                </a:solidFill>
                                <a:latin typeface="Cambria Math" panose="02040503050406030204" pitchFamily="18" charset="0"/>
                                <a:cs typeface="Times New Roman" panose="02020603050405020304" pitchFamily="18" charset="0"/>
                              </a:rPr>
                              <m:t>𝑟𝑎𝑑</m:t>
                            </m:r>
                          </m:sub>
                          <m:sup>
                            <m:r>
                              <a:rPr lang="en-US" sz="1800" b="0" i="1">
                                <a:solidFill>
                                  <a:prstClr val="black"/>
                                </a:solidFill>
                                <a:latin typeface="Cambria Math" panose="02040503050406030204" pitchFamily="18" charset="0"/>
                                <a:cs typeface="Times New Roman" panose="02020603050405020304" pitchFamily="18" charset="0"/>
                              </a:rPr>
                              <m:t>2</m:t>
                            </m:r>
                          </m:sup>
                        </m:sSubSup>
                        <m:r>
                          <a:rPr lang="en-US" sz="1800" b="0" i="1">
                            <a:solidFill>
                              <a:prstClr val="black"/>
                            </a:solidFill>
                            <a:latin typeface="Cambria Math" panose="02040503050406030204" pitchFamily="18" charset="0"/>
                            <a:cs typeface="Times New Roman" panose="02020603050405020304" pitchFamily="18" charset="0"/>
                          </a:rPr>
                          <m:t>+</m:t>
                        </m:r>
                        <m:sSubSup>
                          <m:sSubSupPr>
                            <m:ctrlPr>
                              <a:rPr lang="en-US" sz="1800" b="0" i="1">
                                <a:solidFill>
                                  <a:prstClr val="black"/>
                                </a:solidFill>
                                <a:latin typeface="Cambria Math" panose="02040503050406030204" pitchFamily="18" charset="0"/>
                                <a:cs typeface="Times New Roman" panose="02020603050405020304" pitchFamily="18" charset="0"/>
                              </a:rPr>
                            </m:ctrlPr>
                          </m:sSubSupPr>
                          <m:e>
                            <m:r>
                              <a:rPr lang="en-US" sz="1800" b="0" i="1">
                                <a:solidFill>
                                  <a:prstClr val="black"/>
                                </a:solidFill>
                                <a:latin typeface="Cambria Math" panose="02040503050406030204" pitchFamily="18" charset="0"/>
                                <a:cs typeface="Times New Roman" panose="02020603050405020304" pitchFamily="18" charset="0"/>
                              </a:rPr>
                              <m:t>𝑎</m:t>
                            </m:r>
                          </m:e>
                          <m:sub>
                            <m:r>
                              <a:rPr lang="en-US" sz="1800" b="0" i="1">
                                <a:solidFill>
                                  <a:prstClr val="black"/>
                                </a:solidFill>
                                <a:latin typeface="Cambria Math" panose="02040503050406030204" pitchFamily="18" charset="0"/>
                                <a:cs typeface="Times New Roman" panose="02020603050405020304" pitchFamily="18" charset="0"/>
                              </a:rPr>
                              <m:t>𝑡𝑎𝑛</m:t>
                            </m:r>
                          </m:sub>
                          <m:sup>
                            <m:r>
                              <a:rPr lang="en-US" sz="1800" b="0" i="1">
                                <a:solidFill>
                                  <a:prstClr val="black"/>
                                </a:solidFill>
                                <a:latin typeface="Cambria Math" panose="02040503050406030204" pitchFamily="18" charset="0"/>
                                <a:cs typeface="Times New Roman" panose="02020603050405020304" pitchFamily="18" charset="0"/>
                              </a:rPr>
                              <m:t>2</m:t>
                            </m:r>
                          </m:sup>
                        </m:sSubSup>
                      </m:e>
                    </m:rad>
                  </m:oMath>
                </a14:m>
                <a:endParaRPr lang="en-US" sz="1800" b="0" baseline="30000" dirty="0">
                  <a:solidFill>
                    <a:prstClr val="black"/>
                  </a:solidFill>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721720" y="902435"/>
                <a:ext cx="5346037" cy="5065810"/>
              </a:xfrm>
              <a:prstGeom prst="rect">
                <a:avLst/>
              </a:prstGeom>
              <a:blipFill>
                <a:blip r:embed="rId3"/>
                <a:stretch>
                  <a:fillRect l="-911" t="-480"/>
                </a:stretch>
              </a:blipFill>
              <a:ln>
                <a:solidFill>
                  <a:schemeClr val="tx1"/>
                </a:solidFill>
              </a:ln>
            </p:spPr>
            <p:txBody>
              <a:bodyPr/>
              <a:lstStyle/>
              <a:p>
                <a:r>
                  <a:rPr lang="en-US">
                    <a:noFill/>
                  </a:rPr>
                  <a:t> </a:t>
                </a:r>
              </a:p>
            </p:txBody>
          </p:sp>
        </mc:Fallback>
      </mc:AlternateContent>
      <p:grpSp>
        <p:nvGrpSpPr>
          <p:cNvPr id="3" name="Group 2"/>
          <p:cNvGrpSpPr/>
          <p:nvPr/>
        </p:nvGrpSpPr>
        <p:grpSpPr>
          <a:xfrm>
            <a:off x="100361" y="2307080"/>
            <a:ext cx="3429000" cy="3560699"/>
            <a:chOff x="133814" y="1933106"/>
            <a:chExt cx="4572000" cy="4747599"/>
          </a:xfrm>
        </p:grpSpPr>
        <p:grpSp>
          <p:nvGrpSpPr>
            <p:cNvPr id="13" name="Group 12"/>
            <p:cNvGrpSpPr/>
            <p:nvPr/>
          </p:nvGrpSpPr>
          <p:grpSpPr>
            <a:xfrm>
              <a:off x="133814" y="1933106"/>
              <a:ext cx="4572000" cy="4747599"/>
              <a:chOff x="133814" y="896044"/>
              <a:chExt cx="4572000" cy="4747599"/>
            </a:xfrm>
          </p:grpSpPr>
          <p:pic>
            <p:nvPicPr>
              <p:cNvPr id="4" name="Picture 3" descr="09_09_Figure.jpg"/>
              <p:cNvPicPr>
                <a:picLocks noChangeAspect="1"/>
              </p:cNvPicPr>
              <p:nvPr/>
            </p:nvPicPr>
            <p:blipFill rotWithShape="1">
              <a:blip r:embed="rId4" cstate="print">
                <a:extLst>
                  <a:ext uri="{28A0092B-C50C-407E-A947-70E740481C1C}">
                    <a14:useLocalDpi xmlns:a14="http://schemas.microsoft.com/office/drawing/2010/main" val="0"/>
                  </a:ext>
                </a:extLst>
              </a:blip>
              <a:srcRect b="2840"/>
              <a:stretch/>
            </p:blipFill>
            <p:spPr>
              <a:xfrm>
                <a:off x="133814" y="896044"/>
                <a:ext cx="4572000" cy="4747599"/>
              </a:xfrm>
              <a:prstGeom prst="rect">
                <a:avLst/>
              </a:prstGeom>
            </p:spPr>
          </p:pic>
          <p:cxnSp>
            <p:nvCxnSpPr>
              <p:cNvPr id="8" name="Straight Connector 7"/>
              <p:cNvCxnSpPr/>
              <p:nvPr/>
            </p:nvCxnSpPr>
            <p:spPr>
              <a:xfrm flipV="1">
                <a:off x="2196790" y="1510990"/>
                <a:ext cx="702527" cy="185667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2551324" y="2419815"/>
                <a:ext cx="247631" cy="351263"/>
              </a:xfrm>
              <a:custGeom>
                <a:avLst/>
                <a:gdLst>
                  <a:gd name="connsiteX0" fmla="*/ 139390 w 139390"/>
                  <a:gd name="connsiteY0" fmla="*/ 195146 h 195146"/>
                  <a:gd name="connsiteX1" fmla="*/ 72483 w 139390"/>
                  <a:gd name="connsiteY1" fmla="*/ 78058 h 195146"/>
                  <a:gd name="connsiteX2" fmla="*/ 0 w 139390"/>
                  <a:gd name="connsiteY2" fmla="*/ 0 h 195146"/>
                </a:gdLst>
                <a:ahLst/>
                <a:cxnLst>
                  <a:cxn ang="0">
                    <a:pos x="connsiteX0" y="connsiteY0"/>
                  </a:cxn>
                  <a:cxn ang="0">
                    <a:pos x="connsiteX1" y="connsiteY1"/>
                  </a:cxn>
                  <a:cxn ang="0">
                    <a:pos x="connsiteX2" y="connsiteY2"/>
                  </a:cxn>
                </a:cxnLst>
                <a:rect l="l" t="t" r="r" b="b"/>
                <a:pathLst>
                  <a:path w="139390" h="195146">
                    <a:moveTo>
                      <a:pt x="139390" y="195146"/>
                    </a:moveTo>
                    <a:cubicBezTo>
                      <a:pt x="117552" y="152864"/>
                      <a:pt x="95715" y="110582"/>
                      <a:pt x="72483" y="78058"/>
                    </a:cubicBezTo>
                    <a:cubicBezTo>
                      <a:pt x="49251" y="45534"/>
                      <a:pt x="24625" y="22767"/>
                      <a:pt x="0" y="0"/>
                    </a:cubicBezTo>
                  </a:path>
                </a:pathLst>
              </a:custGeom>
              <a:noFill/>
              <a:ln w="15875">
                <a:solidFill>
                  <a:schemeClr val="tx1"/>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b="0">
                  <a:solidFill>
                    <a:prstClr val="white"/>
                  </a:solidFill>
                  <a:latin typeface="Calibri" panose="020F0502020204030204"/>
                </a:endParaRPr>
              </a:p>
            </p:txBody>
          </p:sp>
          <mc:AlternateContent xmlns:mc="http://schemas.openxmlformats.org/markup-compatibility/2006" xmlns:a14="http://schemas.microsoft.com/office/drawing/2010/main">
            <mc:Choice Requires="a14">
              <p:sp>
                <p:nvSpPr>
                  <p:cNvPr id="10" name="TextBox 9"/>
                  <p:cNvSpPr txBox="1"/>
                  <p:nvPr/>
                </p:nvSpPr>
                <p:spPr>
                  <a:xfrm>
                    <a:off x="2551325" y="2187755"/>
                    <a:ext cx="571439" cy="400109"/>
                  </a:xfrm>
                  <a:prstGeom prst="rect">
                    <a:avLst/>
                  </a:prstGeom>
                  <a:noFill/>
                </p:spPr>
                <p:txBody>
                  <a:bodyPr wrap="none" rtlCol="0">
                    <a:spAutoFit/>
                  </a:bodyPr>
                  <a:lstStyle/>
                  <a:p>
                    <a:pPr defTabSz="68580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sz="135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US" sz="135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𝜃</m:t>
                          </m:r>
                        </m:oMath>
                      </m:oMathPara>
                    </a14:m>
                    <a:endParaRPr lang="en-US" sz="1350" b="0" dirty="0">
                      <a:solidFill>
                        <a:prstClr val="black"/>
                      </a:solidFill>
                      <a:latin typeface="Calibri" panose="020F0502020204030204"/>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2551325" y="2187755"/>
                    <a:ext cx="571439" cy="400109"/>
                  </a:xfrm>
                  <a:prstGeom prst="rect">
                    <a:avLst/>
                  </a:prstGeom>
                  <a:blipFill>
                    <a:blip r:embed="rId5"/>
                    <a:stretch>
                      <a:fillRect/>
                    </a:stretch>
                  </a:blipFill>
                </p:spPr>
                <p:txBody>
                  <a:bodyPr/>
                  <a:lstStyle/>
                  <a:p>
                    <a:r>
                      <a:rPr lang="en-US">
                        <a:noFill/>
                      </a:rPr>
                      <a:t> </a:t>
                    </a:r>
                  </a:p>
                </p:txBody>
              </p:sp>
            </mc:Fallback>
          </mc:AlternateContent>
        </p:grpSp>
        <p:sp>
          <p:nvSpPr>
            <p:cNvPr id="2" name="Oval 1"/>
            <p:cNvSpPr/>
            <p:nvPr/>
          </p:nvSpPr>
          <p:spPr>
            <a:xfrm>
              <a:off x="2821258" y="2481150"/>
              <a:ext cx="139391" cy="15054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b="0">
                <a:solidFill>
                  <a:prstClr val="white"/>
                </a:solidFill>
                <a:latin typeface="Calibri" panose="020F0502020204030204"/>
              </a:endParaRPr>
            </a:p>
          </p:txBody>
        </p:sp>
        <p:sp>
          <p:nvSpPr>
            <p:cNvPr id="12" name="Oval 11"/>
            <p:cNvSpPr/>
            <p:nvPr/>
          </p:nvSpPr>
          <p:spPr>
            <a:xfrm>
              <a:off x="4105502" y="4328541"/>
              <a:ext cx="139391" cy="15054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b="0">
                <a:solidFill>
                  <a:prstClr val="white"/>
                </a:solidFill>
                <a:latin typeface="Calibri" panose="020F0502020204030204"/>
              </a:endParaRPr>
            </a:p>
          </p:txBody>
        </p:sp>
      </p:grpSp>
    </p:spTree>
    <p:extLst>
      <p:ext uri="{BB962C8B-B14F-4D97-AF65-F5344CB8AC3E}">
        <p14:creationId xmlns:p14="http://schemas.microsoft.com/office/powerpoint/2010/main" val="8649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Figure 9.4</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5912" y="589499"/>
            <a:ext cx="5372172" cy="5679000"/>
          </a:xfrm>
          <a:prstGeom prst="rect">
            <a:avLst/>
          </a:prstGeom>
        </p:spPr>
      </p:pic>
      <p:sp>
        <p:nvSpPr>
          <p:cNvPr id="2" name="TextBox 1">
            <a:extLst>
              <a:ext uri="{FF2B5EF4-FFF2-40B4-BE49-F238E27FC236}">
                <a16:creationId xmlns:a16="http://schemas.microsoft.com/office/drawing/2014/main" id="{6199F42C-5AE7-6613-8A5C-6AEFFA420550}"/>
              </a:ext>
            </a:extLst>
          </p:cNvPr>
          <p:cNvSpPr txBox="1"/>
          <p:nvPr/>
        </p:nvSpPr>
        <p:spPr>
          <a:xfrm>
            <a:off x="4571998" y="215678"/>
            <a:ext cx="431137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Arial"/>
                <a:ea typeface="+mn-ea"/>
                <a:cs typeface="+mn-cs"/>
              </a:rPr>
              <a:t>Merry-go-round</a:t>
            </a:r>
          </a:p>
        </p:txBody>
      </p:sp>
      <p:sp>
        <p:nvSpPr>
          <p:cNvPr id="3" name="TextBox 2">
            <a:extLst>
              <a:ext uri="{FF2B5EF4-FFF2-40B4-BE49-F238E27FC236}">
                <a16:creationId xmlns:a16="http://schemas.microsoft.com/office/drawing/2014/main" id="{7EA2B286-BC1C-9B66-A513-F69273E44593}"/>
              </a:ext>
            </a:extLst>
          </p:cNvPr>
          <p:cNvSpPr txBox="1"/>
          <p:nvPr/>
        </p:nvSpPr>
        <p:spPr>
          <a:xfrm>
            <a:off x="331304" y="5274365"/>
            <a:ext cx="210267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Arial"/>
                <a:ea typeface="+mn-ea"/>
                <a:cs typeface="+mn-cs"/>
              </a:rPr>
              <a:t>Compare the angular velocities</a:t>
            </a:r>
          </a:p>
        </p:txBody>
      </p:sp>
    </p:spTree>
    <p:extLst>
      <p:ext uri="{BB962C8B-B14F-4D97-AF65-F5344CB8AC3E}">
        <p14:creationId xmlns:p14="http://schemas.microsoft.com/office/powerpoint/2010/main" val="21365812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32913" y="1632904"/>
            <a:ext cx="8686800" cy="1477328"/>
          </a:xfrm>
        </p:spPr>
        <p:txBody>
          <a:bodyPr/>
          <a:lstStyle/>
          <a:p>
            <a:r>
              <a:rPr lang="en-US" dirty="0"/>
              <a:t>On a merry-go-round, you decide to put your toddler on an animal that will have a small angular velocity. Which animal do you pick?</a:t>
            </a:r>
          </a:p>
        </p:txBody>
      </p:sp>
      <p:sp>
        <p:nvSpPr>
          <p:cNvPr id="3" name="Content Placeholder 2"/>
          <p:cNvSpPr>
            <a:spLocks noGrp="1"/>
          </p:cNvSpPr>
          <p:nvPr>
            <p:ph idx="1"/>
          </p:nvPr>
        </p:nvSpPr>
        <p:spPr>
          <a:xfrm>
            <a:off x="457200" y="3931032"/>
            <a:ext cx="8229600" cy="1852815"/>
          </a:xfrm>
        </p:spPr>
        <p:txBody>
          <a:bodyPr/>
          <a:lstStyle/>
          <a:p>
            <a:r>
              <a:rPr lang="en-US" dirty="0">
                <a:solidFill>
                  <a:srgbClr val="FF0000"/>
                </a:solidFill>
              </a:rPr>
              <a:t>Any animal; they all have the same angular velocity.</a:t>
            </a:r>
          </a:p>
          <a:p>
            <a:r>
              <a:rPr lang="en-US" dirty="0"/>
              <a:t>One close to the hub.</a:t>
            </a:r>
          </a:p>
          <a:p>
            <a:r>
              <a:rPr lang="en-US" dirty="0"/>
              <a:t>One close to the rim.</a:t>
            </a:r>
          </a:p>
        </p:txBody>
      </p:sp>
      <p:sp>
        <p:nvSpPr>
          <p:cNvPr id="4" name="Footer Placeholder 3"/>
          <p:cNvSpPr>
            <a:spLocks noGrp="1"/>
          </p:cNvSpPr>
          <p:nvPr>
            <p:ph type="ftr" sz="quarter" idx="10"/>
          </p:nvPr>
        </p:nvSpPr>
        <p:spPr/>
        <p:txBody>
          <a:bodyPr/>
          <a:lstStyle/>
          <a:p>
            <a:r>
              <a:rPr lang="en-GB" dirty="0">
                <a:solidFill>
                  <a:srgbClr val="000000"/>
                </a:solidFill>
              </a:rPr>
              <a:t>© 2016 Pearson Education, Inc.</a:t>
            </a:r>
          </a:p>
        </p:txBody>
      </p:sp>
      <p:sp>
        <p:nvSpPr>
          <p:cNvPr id="2" name="TextBox 1"/>
          <p:cNvSpPr txBox="1"/>
          <p:nvPr/>
        </p:nvSpPr>
        <p:spPr>
          <a:xfrm>
            <a:off x="2276013" y="449283"/>
            <a:ext cx="5297750" cy="707886"/>
          </a:xfrm>
          <a:prstGeom prst="rect">
            <a:avLst/>
          </a:prstGeom>
          <a:noFill/>
        </p:spPr>
        <p:txBody>
          <a:bodyPr wrap="square" rtlCol="0">
            <a:spAutoFit/>
          </a:bodyPr>
          <a:lstStyle/>
          <a:p>
            <a:r>
              <a:rPr lang="en-US" sz="4000" dirty="0">
                <a:solidFill>
                  <a:srgbClr val="FF0000"/>
                </a:solidFill>
              </a:rPr>
              <a:t>Clicker question</a:t>
            </a:r>
          </a:p>
        </p:txBody>
      </p:sp>
    </p:spTree>
    <p:extLst>
      <p:ext uri="{BB962C8B-B14F-4D97-AF65-F5344CB8AC3E}">
        <p14:creationId xmlns:p14="http://schemas.microsoft.com/office/powerpoint/2010/main" val="499561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86897" y="2141026"/>
            <a:ext cx="5779968" cy="2031325"/>
          </a:xfrm>
          <a:prstGeom prst="rect">
            <a:avLst/>
          </a:prstGeom>
          <a:noFill/>
          <a:ln>
            <a:solidFill>
              <a:schemeClr val="tx1"/>
            </a:solidFill>
          </a:ln>
        </p:spPr>
        <p:txBody>
          <a:bodyPr wrap="square" rtlCol="0">
            <a:spAutoFit/>
          </a:bodyPr>
          <a:lstStyle/>
          <a:p>
            <a:pPr defTabSz="685800" eaLnBrk="1" fontAlgn="auto" hangingPunct="1">
              <a:spcBef>
                <a:spcPts val="0"/>
              </a:spcBef>
              <a:spcAft>
                <a:spcPts val="0"/>
              </a:spcAft>
            </a:pPr>
            <a:r>
              <a:rPr lang="en-US" sz="1800" b="0" dirty="0">
                <a:solidFill>
                  <a:prstClr val="black"/>
                </a:solidFill>
                <a:cs typeface="Times New Roman" panose="02020603050405020304" pitchFamily="18" charset="0"/>
              </a:rPr>
              <a:t>● </a:t>
            </a:r>
            <a:r>
              <a:rPr lang="en-US" sz="1800" b="0" dirty="0">
                <a:solidFill>
                  <a:prstClr val="black"/>
                </a:solidFill>
                <a:latin typeface="Calibri" panose="020F0502020204030204"/>
              </a:rPr>
              <a:t>To study angular velocity and angular acceleration.</a:t>
            </a:r>
          </a:p>
          <a:p>
            <a:pPr defTabSz="685800" eaLnBrk="1" fontAlgn="auto" hangingPunct="1">
              <a:spcBef>
                <a:spcPts val="0"/>
              </a:spcBef>
              <a:spcAft>
                <a:spcPts val="0"/>
              </a:spcAft>
            </a:pPr>
            <a:r>
              <a:rPr lang="en-US" sz="1800" b="0" dirty="0">
                <a:solidFill>
                  <a:prstClr val="black"/>
                </a:solidFill>
                <a:cs typeface="Times New Roman" panose="02020603050405020304" pitchFamily="18" charset="0"/>
              </a:rPr>
              <a:t>● </a:t>
            </a:r>
            <a:r>
              <a:rPr lang="en-US" sz="1800" b="0" dirty="0">
                <a:solidFill>
                  <a:prstClr val="black"/>
                </a:solidFill>
                <a:latin typeface="Calibri" panose="020F0502020204030204"/>
              </a:rPr>
              <a:t>To examine rotation with constant angular acceleration.</a:t>
            </a:r>
          </a:p>
          <a:p>
            <a:pPr defTabSz="685800" eaLnBrk="1" fontAlgn="auto" hangingPunct="1">
              <a:spcBef>
                <a:spcPts val="0"/>
              </a:spcBef>
              <a:spcAft>
                <a:spcPts val="0"/>
              </a:spcAft>
            </a:pPr>
            <a:r>
              <a:rPr lang="en-US" sz="1800" b="0" dirty="0">
                <a:solidFill>
                  <a:prstClr val="black"/>
                </a:solidFill>
                <a:cs typeface="Times New Roman" panose="02020603050405020304" pitchFamily="18" charset="0"/>
              </a:rPr>
              <a:t>● </a:t>
            </a:r>
            <a:r>
              <a:rPr lang="en-US" sz="1800" b="0" dirty="0">
                <a:solidFill>
                  <a:prstClr val="black"/>
                </a:solidFill>
                <a:latin typeface="Calibri" panose="020F0502020204030204"/>
              </a:rPr>
              <a:t>To understand the relationship between linear and angular quantities.</a:t>
            </a:r>
          </a:p>
          <a:p>
            <a:pPr defTabSz="685800" eaLnBrk="1" fontAlgn="auto" hangingPunct="1">
              <a:spcBef>
                <a:spcPts val="0"/>
              </a:spcBef>
              <a:spcAft>
                <a:spcPts val="0"/>
              </a:spcAft>
            </a:pPr>
            <a:r>
              <a:rPr lang="en-US" sz="1800" b="0" dirty="0">
                <a:solidFill>
                  <a:prstClr val="black"/>
                </a:solidFill>
                <a:cs typeface="Times New Roman" panose="02020603050405020304" pitchFamily="18" charset="0"/>
              </a:rPr>
              <a:t>● </a:t>
            </a:r>
            <a:r>
              <a:rPr lang="en-US" sz="1800" b="0" dirty="0">
                <a:solidFill>
                  <a:prstClr val="black"/>
                </a:solidFill>
                <a:latin typeface="Calibri" panose="020F0502020204030204"/>
              </a:rPr>
              <a:t>To determine the kinetic energy of rotation and the moment of inertia.</a:t>
            </a:r>
          </a:p>
          <a:p>
            <a:pPr defTabSz="685800" eaLnBrk="1" fontAlgn="auto" hangingPunct="1">
              <a:spcBef>
                <a:spcPts val="0"/>
              </a:spcBef>
              <a:spcAft>
                <a:spcPts val="0"/>
              </a:spcAft>
            </a:pPr>
            <a:r>
              <a:rPr lang="en-US" sz="1800" b="0" dirty="0">
                <a:solidFill>
                  <a:prstClr val="black"/>
                </a:solidFill>
                <a:cs typeface="Times New Roman" panose="02020603050405020304" pitchFamily="18" charset="0"/>
              </a:rPr>
              <a:t>● </a:t>
            </a:r>
            <a:r>
              <a:rPr lang="en-US" sz="1800" b="0" dirty="0">
                <a:solidFill>
                  <a:prstClr val="black"/>
                </a:solidFill>
                <a:latin typeface="Calibri" panose="020F0502020204030204"/>
              </a:rPr>
              <a:t>To study rotation about a moving axis.</a:t>
            </a:r>
          </a:p>
        </p:txBody>
      </p:sp>
      <p:sp>
        <p:nvSpPr>
          <p:cNvPr id="5" name="TextBox 4"/>
          <p:cNvSpPr txBox="1"/>
          <p:nvPr/>
        </p:nvSpPr>
        <p:spPr>
          <a:xfrm>
            <a:off x="2708582" y="1549094"/>
            <a:ext cx="3908019" cy="369332"/>
          </a:xfrm>
          <a:prstGeom prst="rect">
            <a:avLst/>
          </a:prstGeom>
          <a:noFill/>
          <a:ln>
            <a:solidFill>
              <a:schemeClr val="tx1"/>
            </a:solidFill>
          </a:ln>
        </p:spPr>
        <p:txBody>
          <a:bodyPr wrap="square" rtlCol="0">
            <a:spAutoFit/>
          </a:bodyPr>
          <a:lstStyle/>
          <a:p>
            <a:pPr defTabSz="685800" eaLnBrk="1" fontAlgn="auto" hangingPunct="1">
              <a:spcBef>
                <a:spcPts val="0"/>
              </a:spcBef>
              <a:spcAft>
                <a:spcPts val="0"/>
              </a:spcAft>
            </a:pPr>
            <a:r>
              <a:rPr lang="en-US" sz="1800" b="0" dirty="0">
                <a:solidFill>
                  <a:prstClr val="black"/>
                </a:solidFill>
                <a:cs typeface="Times New Roman" panose="02020603050405020304" pitchFamily="18" charset="0"/>
              </a:rPr>
              <a:t>Chapter 9	Rotational Motion</a:t>
            </a:r>
          </a:p>
        </p:txBody>
      </p:sp>
      <p:sp>
        <p:nvSpPr>
          <p:cNvPr id="2" name="TextBox 1">
            <a:extLst>
              <a:ext uri="{FF2B5EF4-FFF2-40B4-BE49-F238E27FC236}">
                <a16:creationId xmlns:a16="http://schemas.microsoft.com/office/drawing/2014/main" id="{7389BB4A-BACA-4E9E-92D6-94E84AF65F25}"/>
              </a:ext>
            </a:extLst>
          </p:cNvPr>
          <p:cNvSpPr txBox="1"/>
          <p:nvPr/>
        </p:nvSpPr>
        <p:spPr>
          <a:xfrm>
            <a:off x="5934972" y="6331790"/>
            <a:ext cx="2855344" cy="369332"/>
          </a:xfrm>
          <a:prstGeom prst="rect">
            <a:avLst/>
          </a:prstGeom>
          <a:noFill/>
        </p:spPr>
        <p:txBody>
          <a:bodyPr wrap="square" rtlCol="0">
            <a:spAutoFit/>
          </a:bodyPr>
          <a:lstStyle/>
          <a:p>
            <a:r>
              <a:rPr lang="en-US" sz="1800" b="0" dirty="0"/>
              <a:t>Courtesy of Wenhao Wu</a:t>
            </a:r>
          </a:p>
        </p:txBody>
      </p:sp>
    </p:spTree>
    <p:extLst>
      <p:ext uri="{BB962C8B-B14F-4D97-AF65-F5344CB8AC3E}">
        <p14:creationId xmlns:p14="http://schemas.microsoft.com/office/powerpoint/2010/main" val="1032485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Rotational Motion</a:t>
            </a:r>
          </a:p>
        </p:txBody>
      </p:sp>
      <p:pic>
        <p:nvPicPr>
          <p:cNvPr id="30723" name="Picture 2" descr="FG10_065"/>
          <p:cNvPicPr>
            <a:picLocks noChangeAspect="1" noChangeArrowheads="1"/>
          </p:cNvPicPr>
          <p:nvPr/>
        </p:nvPicPr>
        <p:blipFill>
          <a:blip r:embed="rId2">
            <a:extLst>
              <a:ext uri="{28A0092B-C50C-407E-A947-70E740481C1C}">
                <a14:useLocalDpi xmlns:a14="http://schemas.microsoft.com/office/drawing/2010/main" val="0"/>
              </a:ext>
            </a:extLst>
          </a:blip>
          <a:srcRect l="6000" r="5000"/>
          <a:stretch>
            <a:fillRect/>
          </a:stretch>
        </p:blipFill>
        <p:spPr bwMode="auto">
          <a:xfrm>
            <a:off x="1981200" y="0"/>
            <a:ext cx="67818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 Box 3"/>
          <p:cNvSpPr txBox="1">
            <a:spLocks noChangeArrowheads="1"/>
          </p:cNvSpPr>
          <p:nvPr/>
        </p:nvSpPr>
        <p:spPr bwMode="auto">
          <a:xfrm>
            <a:off x="304800" y="3733800"/>
            <a:ext cx="37338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a:sym typeface="Symbol" panose="05050102010706020507" pitchFamily="18" charset="2"/>
              </a:rPr>
              <a:t>v</a:t>
            </a:r>
            <a:r>
              <a:rPr lang="en-US" altLang="en-US" sz="2400" baseline="-25000">
                <a:sym typeface="Symbol" panose="05050102010706020507" pitchFamily="18" charset="2"/>
              </a:rPr>
              <a:t>tan</a:t>
            </a:r>
            <a:r>
              <a:rPr lang="en-US" altLang="en-US" sz="2400">
                <a:sym typeface="Symbol" panose="05050102010706020507" pitchFamily="18" charset="2"/>
              </a:rPr>
              <a:t>= same = r</a:t>
            </a:r>
            <a:r>
              <a:rPr lang="en-US" altLang="en-US" sz="2400" baseline="-25000">
                <a:sym typeface="Symbol" panose="05050102010706020507" pitchFamily="18" charset="2"/>
              </a:rPr>
              <a:t>1</a:t>
            </a:r>
            <a:r>
              <a:rPr lang="en-US" altLang="en-US" sz="2400">
                <a:sym typeface="Symbol" panose="05050102010706020507" pitchFamily="18" charset="2"/>
              </a:rPr>
              <a:t></a:t>
            </a:r>
            <a:r>
              <a:rPr lang="en-US" altLang="en-US" sz="2400" baseline="-25000">
                <a:sym typeface="Symbol" panose="05050102010706020507" pitchFamily="18" charset="2"/>
              </a:rPr>
              <a:t>1</a:t>
            </a:r>
            <a:r>
              <a:rPr lang="en-US" altLang="en-US" sz="2400">
                <a:sym typeface="Symbol" panose="05050102010706020507" pitchFamily="18" charset="2"/>
              </a:rPr>
              <a:t>= r</a:t>
            </a:r>
            <a:r>
              <a:rPr lang="en-US" altLang="en-US" sz="2400" baseline="-25000">
                <a:sym typeface="Symbol" panose="05050102010706020507" pitchFamily="18" charset="2"/>
              </a:rPr>
              <a:t>2</a:t>
            </a:r>
            <a:r>
              <a:rPr lang="en-US" altLang="en-US" sz="2400">
                <a:sym typeface="Symbol" panose="05050102010706020507" pitchFamily="18" charset="2"/>
              </a:rPr>
              <a:t></a:t>
            </a:r>
            <a:r>
              <a:rPr lang="en-US" altLang="en-US" sz="2400" baseline="-25000">
                <a:sym typeface="Symbol" panose="05050102010706020507" pitchFamily="18" charset="2"/>
              </a:rPr>
              <a:t>2</a:t>
            </a:r>
            <a:r>
              <a:rPr lang="en-US" altLang="en-US" sz="2400">
                <a:sym typeface="Symbol" panose="05050102010706020507" pitchFamily="18" charset="2"/>
              </a:rPr>
              <a:t> </a:t>
            </a:r>
          </a:p>
          <a:p>
            <a:pPr eaLnBrk="1" hangingPunct="1">
              <a:spcBef>
                <a:spcPct val="50000"/>
              </a:spcBef>
              <a:buFontTx/>
              <a:buNone/>
            </a:pPr>
            <a:r>
              <a:rPr lang="en-US" altLang="en-US" sz="2400">
                <a:sym typeface="Symbol" panose="05050102010706020507" pitchFamily="18" charset="2"/>
              </a:rPr>
              <a:t>Tooth spacing is the same </a:t>
            </a:r>
          </a:p>
        </p:txBody>
      </p:sp>
      <p:grpSp>
        <p:nvGrpSpPr>
          <p:cNvPr id="30725" name="Group 4"/>
          <p:cNvGrpSpPr>
            <a:grpSpLocks/>
          </p:cNvGrpSpPr>
          <p:nvPr/>
        </p:nvGrpSpPr>
        <p:grpSpPr bwMode="auto">
          <a:xfrm>
            <a:off x="3962400" y="4086225"/>
            <a:ext cx="1905000" cy="790575"/>
            <a:chOff x="2496" y="2574"/>
            <a:chExt cx="1200" cy="498"/>
          </a:xfrm>
        </p:grpSpPr>
        <p:grpSp>
          <p:nvGrpSpPr>
            <p:cNvPr id="30736" name="Group 5"/>
            <p:cNvGrpSpPr>
              <a:grpSpLocks/>
            </p:cNvGrpSpPr>
            <p:nvPr/>
          </p:nvGrpSpPr>
          <p:grpSpPr bwMode="auto">
            <a:xfrm>
              <a:off x="2496" y="2574"/>
              <a:ext cx="576" cy="498"/>
              <a:chOff x="2496" y="2574"/>
              <a:chExt cx="576" cy="498"/>
            </a:xfrm>
          </p:grpSpPr>
          <p:sp>
            <p:nvSpPr>
              <p:cNvPr id="30742" name="Text Box 6"/>
              <p:cNvSpPr txBox="1">
                <a:spLocks noChangeArrowheads="1"/>
              </p:cNvSpPr>
              <p:nvPr/>
            </p:nvSpPr>
            <p:spPr bwMode="auto">
              <a:xfrm>
                <a:off x="2496" y="2574"/>
                <a:ext cx="5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a:sym typeface="Symbol" panose="05050102010706020507" pitchFamily="18" charset="2"/>
                  </a:rPr>
                  <a:t>2r</a:t>
                </a:r>
                <a:r>
                  <a:rPr lang="en-US" altLang="en-US" sz="2400" baseline="-25000">
                    <a:sym typeface="Symbol" panose="05050102010706020507" pitchFamily="18" charset="2"/>
                  </a:rPr>
                  <a:t>1</a:t>
                </a:r>
                <a:r>
                  <a:rPr lang="en-US" altLang="en-US" sz="2400">
                    <a:sym typeface="Symbol" panose="05050102010706020507" pitchFamily="18" charset="2"/>
                  </a:rPr>
                  <a:t> </a:t>
                </a:r>
              </a:p>
            </p:txBody>
          </p:sp>
          <p:sp>
            <p:nvSpPr>
              <p:cNvPr id="30743" name="Text Box 7"/>
              <p:cNvSpPr txBox="1">
                <a:spLocks noChangeArrowheads="1"/>
              </p:cNvSpPr>
              <p:nvPr/>
            </p:nvSpPr>
            <p:spPr bwMode="auto">
              <a:xfrm>
                <a:off x="2574" y="2784"/>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a:sym typeface="Symbol" panose="05050102010706020507" pitchFamily="18" charset="2"/>
                  </a:rPr>
                  <a:t>N</a:t>
                </a:r>
                <a:r>
                  <a:rPr lang="en-US" altLang="en-US" sz="2400" baseline="-25000">
                    <a:sym typeface="Symbol" panose="05050102010706020507" pitchFamily="18" charset="2"/>
                  </a:rPr>
                  <a:t>1</a:t>
                </a:r>
                <a:endParaRPr lang="en-US" altLang="en-US" sz="2400">
                  <a:sym typeface="Symbol" panose="05050102010706020507" pitchFamily="18" charset="2"/>
                </a:endParaRPr>
              </a:p>
            </p:txBody>
          </p:sp>
          <p:sp>
            <p:nvSpPr>
              <p:cNvPr id="30744" name="Line 8"/>
              <p:cNvSpPr>
                <a:spLocks noChangeShapeType="1"/>
              </p:cNvSpPr>
              <p:nvPr/>
            </p:nvSpPr>
            <p:spPr bwMode="auto">
              <a:xfrm>
                <a:off x="2544" y="2832"/>
                <a:ext cx="2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0737" name="Group 9"/>
            <p:cNvGrpSpPr>
              <a:grpSpLocks/>
            </p:cNvGrpSpPr>
            <p:nvPr/>
          </p:nvGrpSpPr>
          <p:grpSpPr bwMode="auto">
            <a:xfrm>
              <a:off x="3120" y="2574"/>
              <a:ext cx="576" cy="498"/>
              <a:chOff x="2496" y="2574"/>
              <a:chExt cx="576" cy="498"/>
            </a:xfrm>
          </p:grpSpPr>
          <p:sp>
            <p:nvSpPr>
              <p:cNvPr id="30739" name="Text Box 10"/>
              <p:cNvSpPr txBox="1">
                <a:spLocks noChangeArrowheads="1"/>
              </p:cNvSpPr>
              <p:nvPr/>
            </p:nvSpPr>
            <p:spPr bwMode="auto">
              <a:xfrm>
                <a:off x="2496" y="2574"/>
                <a:ext cx="5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a:sym typeface="Symbol" panose="05050102010706020507" pitchFamily="18" charset="2"/>
                  </a:rPr>
                  <a:t>2r</a:t>
                </a:r>
                <a:r>
                  <a:rPr lang="en-US" altLang="en-US" sz="2400" baseline="-25000">
                    <a:sym typeface="Symbol" panose="05050102010706020507" pitchFamily="18" charset="2"/>
                  </a:rPr>
                  <a:t>2</a:t>
                </a:r>
                <a:r>
                  <a:rPr lang="en-US" altLang="en-US" sz="2400">
                    <a:sym typeface="Symbol" panose="05050102010706020507" pitchFamily="18" charset="2"/>
                  </a:rPr>
                  <a:t> </a:t>
                </a:r>
              </a:p>
            </p:txBody>
          </p:sp>
          <p:sp>
            <p:nvSpPr>
              <p:cNvPr id="30740" name="Text Box 11"/>
              <p:cNvSpPr txBox="1">
                <a:spLocks noChangeArrowheads="1"/>
              </p:cNvSpPr>
              <p:nvPr/>
            </p:nvSpPr>
            <p:spPr bwMode="auto">
              <a:xfrm>
                <a:off x="2574" y="2784"/>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a:sym typeface="Symbol" panose="05050102010706020507" pitchFamily="18" charset="2"/>
                  </a:rPr>
                  <a:t>N</a:t>
                </a:r>
                <a:r>
                  <a:rPr lang="en-US" altLang="en-US" sz="2400" baseline="-25000">
                    <a:sym typeface="Symbol" panose="05050102010706020507" pitchFamily="18" charset="2"/>
                  </a:rPr>
                  <a:t>2</a:t>
                </a:r>
                <a:endParaRPr lang="en-US" altLang="en-US" sz="2400">
                  <a:sym typeface="Symbol" panose="05050102010706020507" pitchFamily="18" charset="2"/>
                </a:endParaRPr>
              </a:p>
            </p:txBody>
          </p:sp>
          <p:sp>
            <p:nvSpPr>
              <p:cNvPr id="30741" name="Line 12"/>
              <p:cNvSpPr>
                <a:spLocks noChangeShapeType="1"/>
              </p:cNvSpPr>
              <p:nvPr/>
            </p:nvSpPr>
            <p:spPr bwMode="auto">
              <a:xfrm>
                <a:off x="2544" y="2832"/>
                <a:ext cx="2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30738" name="Text Box 13"/>
            <p:cNvSpPr txBox="1">
              <a:spLocks noChangeArrowheads="1"/>
            </p:cNvSpPr>
            <p:nvPr/>
          </p:nvSpPr>
          <p:spPr bwMode="auto">
            <a:xfrm>
              <a:off x="2880" y="2679"/>
              <a:ext cx="19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a:sym typeface="Symbol" panose="05050102010706020507" pitchFamily="18" charset="2"/>
                </a:rPr>
                <a:t>=</a:t>
              </a:r>
            </a:p>
          </p:txBody>
        </p:sp>
      </p:grpSp>
      <p:sp>
        <p:nvSpPr>
          <p:cNvPr id="30726" name="Rectangle 14"/>
          <p:cNvSpPr>
            <a:spLocks noChangeArrowheads="1"/>
          </p:cNvSpPr>
          <p:nvPr/>
        </p:nvSpPr>
        <p:spPr bwMode="auto">
          <a:xfrm>
            <a:off x="1066800" y="5105400"/>
            <a:ext cx="2819400" cy="1143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b="0"/>
          </a:p>
        </p:txBody>
      </p:sp>
      <p:sp>
        <p:nvSpPr>
          <p:cNvPr id="30727" name="Text Box 15"/>
          <p:cNvSpPr txBox="1">
            <a:spLocks noChangeArrowheads="1"/>
          </p:cNvSpPr>
          <p:nvPr/>
        </p:nvSpPr>
        <p:spPr bwMode="auto">
          <a:xfrm>
            <a:off x="2117725" y="547211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baseline="-25000">
              <a:sym typeface="Symbol" panose="05050102010706020507" pitchFamily="18" charset="2"/>
            </a:endParaRPr>
          </a:p>
        </p:txBody>
      </p:sp>
      <p:grpSp>
        <p:nvGrpSpPr>
          <p:cNvPr id="30728" name="Group 16"/>
          <p:cNvGrpSpPr>
            <a:grpSpLocks/>
          </p:cNvGrpSpPr>
          <p:nvPr/>
        </p:nvGrpSpPr>
        <p:grpSpPr bwMode="auto">
          <a:xfrm>
            <a:off x="1600200" y="5181600"/>
            <a:ext cx="561975" cy="838200"/>
            <a:chOff x="1008" y="3264"/>
            <a:chExt cx="354" cy="528"/>
          </a:xfrm>
        </p:grpSpPr>
        <p:sp>
          <p:nvSpPr>
            <p:cNvPr id="30733" name="Text Box 17"/>
            <p:cNvSpPr txBox="1">
              <a:spLocks noChangeArrowheads="1"/>
            </p:cNvSpPr>
            <p:nvPr/>
          </p:nvSpPr>
          <p:spPr bwMode="auto">
            <a:xfrm>
              <a:off x="1008" y="3264"/>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a:sym typeface="Symbol" panose="05050102010706020507" pitchFamily="18" charset="2"/>
                </a:rPr>
                <a:t></a:t>
              </a:r>
              <a:r>
                <a:rPr lang="en-US" altLang="en-US" sz="2400" baseline="-25000">
                  <a:sym typeface="Symbol" panose="05050102010706020507" pitchFamily="18" charset="2"/>
                </a:rPr>
                <a:t>2</a:t>
              </a:r>
            </a:p>
          </p:txBody>
        </p:sp>
        <p:sp>
          <p:nvSpPr>
            <p:cNvPr id="30734" name="Text Box 18"/>
            <p:cNvSpPr txBox="1">
              <a:spLocks noChangeArrowheads="1"/>
            </p:cNvSpPr>
            <p:nvPr/>
          </p:nvSpPr>
          <p:spPr bwMode="auto">
            <a:xfrm>
              <a:off x="1008" y="3504"/>
              <a:ext cx="35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a:sym typeface="Symbol" panose="05050102010706020507" pitchFamily="18" charset="2"/>
                </a:rPr>
                <a:t></a:t>
              </a:r>
              <a:r>
                <a:rPr lang="en-US" altLang="en-US" sz="2400" baseline="-25000">
                  <a:sym typeface="Symbol" panose="05050102010706020507" pitchFamily="18" charset="2"/>
                </a:rPr>
                <a:t>1</a:t>
              </a:r>
            </a:p>
          </p:txBody>
        </p:sp>
        <p:sp>
          <p:nvSpPr>
            <p:cNvPr id="30735" name="Line 19"/>
            <p:cNvSpPr>
              <a:spLocks noChangeShapeType="1"/>
            </p:cNvSpPr>
            <p:nvPr/>
          </p:nvSpPr>
          <p:spPr bwMode="auto">
            <a:xfrm>
              <a:off x="1008" y="3552"/>
              <a:ext cx="2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30729" name="Text Box 20"/>
          <p:cNvSpPr txBox="1">
            <a:spLocks noChangeArrowheads="1"/>
          </p:cNvSpPr>
          <p:nvPr/>
        </p:nvSpPr>
        <p:spPr bwMode="auto">
          <a:xfrm>
            <a:off x="2133600" y="5395913"/>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a:sym typeface="Symbol" panose="05050102010706020507" pitchFamily="18" charset="2"/>
              </a:rPr>
              <a:t>=</a:t>
            </a:r>
          </a:p>
        </p:txBody>
      </p:sp>
      <p:sp>
        <p:nvSpPr>
          <p:cNvPr id="30730" name="Text Box 21"/>
          <p:cNvSpPr txBox="1">
            <a:spLocks noChangeArrowheads="1"/>
          </p:cNvSpPr>
          <p:nvPr/>
        </p:nvSpPr>
        <p:spPr bwMode="auto">
          <a:xfrm>
            <a:off x="2667000" y="5562600"/>
            <a:ext cx="561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a:sym typeface="Symbol" panose="05050102010706020507" pitchFamily="18" charset="2"/>
              </a:rPr>
              <a:t>N</a:t>
            </a:r>
            <a:r>
              <a:rPr lang="en-US" altLang="en-US" sz="2400" baseline="-25000">
                <a:sym typeface="Symbol" panose="05050102010706020507" pitchFamily="18" charset="2"/>
              </a:rPr>
              <a:t>2</a:t>
            </a:r>
          </a:p>
        </p:txBody>
      </p:sp>
      <p:sp>
        <p:nvSpPr>
          <p:cNvPr id="30731" name="Line 22"/>
          <p:cNvSpPr>
            <a:spLocks noChangeShapeType="1"/>
          </p:cNvSpPr>
          <p:nvPr/>
        </p:nvSpPr>
        <p:spPr bwMode="auto">
          <a:xfrm>
            <a:off x="2667000" y="5638800"/>
            <a:ext cx="457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32" name="Text Box 23"/>
          <p:cNvSpPr txBox="1">
            <a:spLocks noChangeArrowheads="1"/>
          </p:cNvSpPr>
          <p:nvPr/>
        </p:nvSpPr>
        <p:spPr bwMode="auto">
          <a:xfrm>
            <a:off x="2667000" y="5181600"/>
            <a:ext cx="561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a:sym typeface="Symbol" panose="05050102010706020507" pitchFamily="18" charset="2"/>
              </a:rPr>
              <a:t>N</a:t>
            </a:r>
            <a:r>
              <a:rPr lang="en-US" altLang="en-US" sz="2400" baseline="-25000">
                <a:sym typeface="Symbol" panose="05050102010706020507" pitchFamily="18" charset="2"/>
              </a:rPr>
              <a:t>1</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Text Box 3"/>
          <p:cNvSpPr txBox="1">
            <a:spLocks noChangeArrowheads="1"/>
          </p:cNvSpPr>
          <p:nvPr/>
        </p:nvSpPr>
        <p:spPr bwMode="auto">
          <a:xfrm>
            <a:off x="847106" y="3124200"/>
            <a:ext cx="67818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A. a faster linear speed and a faster angular speed.</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B. the same linear speed and a faster angular speed.</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C. a slower linear speed and the same angular speed.</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Times" charset="0"/>
                <a:ea typeface="ＭＳ Ｐゴシック" charset="0"/>
                <a:cs typeface="+mn-cs"/>
              </a:rPr>
              <a:t>D</a:t>
            </a: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 the same linear speed and a slower angular speed.</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E. none of the above.</a:t>
            </a:r>
          </a:p>
        </p:txBody>
      </p:sp>
      <p:sp>
        <p:nvSpPr>
          <p:cNvPr id="105476" name="Text Box 4"/>
          <p:cNvSpPr txBox="1">
            <a:spLocks noChangeArrowheads="1"/>
          </p:cNvSpPr>
          <p:nvPr/>
        </p:nvSpPr>
        <p:spPr bwMode="auto">
          <a:xfrm>
            <a:off x="76200" y="762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charset="0"/>
                <a:ea typeface="ＭＳ Ｐゴシック" charset="0"/>
                <a:cs typeface="+mn-cs"/>
              </a:rPr>
              <a:t>Q9.5</a:t>
            </a:r>
          </a:p>
        </p:txBody>
      </p:sp>
      <p:sp>
        <p:nvSpPr>
          <p:cNvPr id="105481" name="Text Box 9"/>
          <p:cNvSpPr txBox="1">
            <a:spLocks noChangeArrowheads="1"/>
          </p:cNvSpPr>
          <p:nvPr/>
        </p:nvSpPr>
        <p:spPr bwMode="auto">
          <a:xfrm>
            <a:off x="469075" y="620650"/>
            <a:ext cx="42672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Compared to a gear tooth on the rear sprocket (on the left, of small radius) of a bicycle, a gear tooth on the </a:t>
            </a:r>
            <a:r>
              <a:rPr kumimoji="0" lang="en-US" sz="2400" b="0" i="1" u="none" strike="noStrike" kern="1200" cap="none" spc="0" normalizeH="0" baseline="0" noProof="0" dirty="0">
                <a:ln>
                  <a:noFill/>
                </a:ln>
                <a:solidFill>
                  <a:srgbClr val="000000"/>
                </a:solidFill>
                <a:effectLst/>
                <a:uLnTx/>
                <a:uFillTx/>
                <a:latin typeface="Times" charset="0"/>
                <a:ea typeface="ＭＳ Ｐゴシック" charset="0"/>
                <a:cs typeface="+mn-cs"/>
              </a:rPr>
              <a:t>front</a:t>
            </a: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 sprocket (on the right, of large radius) has</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3966"/>
          <a:stretch/>
        </p:blipFill>
        <p:spPr>
          <a:xfrm>
            <a:off x="4800600" y="633350"/>
            <a:ext cx="4209796" cy="2035836"/>
          </a:xfrm>
          <a:prstGeom prst="rect">
            <a:avLst/>
          </a:prstGeom>
        </p:spPr>
      </p:pic>
      <p:sp>
        <p:nvSpPr>
          <p:cNvPr id="3" name="TextBox 2"/>
          <p:cNvSpPr txBox="1"/>
          <p:nvPr/>
        </p:nvSpPr>
        <p:spPr>
          <a:xfrm>
            <a:off x="2933444" y="312983"/>
            <a:ext cx="2602051" cy="830997"/>
          </a:xfrm>
          <a:prstGeom prst="rect">
            <a:avLst/>
          </a:prstGeom>
          <a:noFill/>
        </p:spPr>
        <p:txBody>
          <a:bodyPr wrap="square" rtlCol="0">
            <a:spAutoFit/>
          </a:bodyPr>
          <a:lstStyle/>
          <a:p>
            <a:r>
              <a:rPr lang="en-US" dirty="0">
                <a:solidFill>
                  <a:srgbClr val="FF0000"/>
                </a:solidFill>
              </a:rPr>
              <a:t>Clicker question</a:t>
            </a:r>
          </a:p>
          <a:p>
            <a:endParaRPr lang="en-US" dirty="0"/>
          </a:p>
        </p:txBody>
      </p:sp>
    </p:spTree>
    <p:extLst>
      <p:ext uri="{BB962C8B-B14F-4D97-AF65-F5344CB8AC3E}">
        <p14:creationId xmlns:p14="http://schemas.microsoft.com/office/powerpoint/2010/main" val="2936280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01810" y="132347"/>
            <a:ext cx="3446161" cy="1915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9" name="TextBox 1"/>
              <p:cNvSpPr txBox="1">
                <a:spLocks noChangeArrowheads="1"/>
              </p:cNvSpPr>
              <p:nvPr/>
            </p:nvSpPr>
            <p:spPr bwMode="auto">
              <a:xfrm>
                <a:off x="79116" y="209716"/>
                <a:ext cx="7245774" cy="553478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rgbClr val="990099"/>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hlink"/>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600" u="sng" dirty="0">
                    <a:latin typeface="Times New Roman" panose="02020603050405020304" pitchFamily="18" charset="0"/>
                  </a:rPr>
                  <a:t>Example 9-3</a:t>
                </a:r>
              </a:p>
              <a:p>
                <a:pPr eaLnBrk="1" hangingPunct="1">
                  <a:spcBef>
                    <a:spcPct val="0"/>
                  </a:spcBef>
                  <a:buFontTx/>
                  <a:buNone/>
                </a:pPr>
                <a:endParaRPr lang="en-US" altLang="en-US" sz="1600" b="0" dirty="0">
                  <a:latin typeface="Times New Roman" panose="02020603050405020304" pitchFamily="18" charset="0"/>
                </a:endParaRPr>
              </a:p>
              <a:p>
                <a:pPr eaLnBrk="1" hangingPunct="1">
                  <a:spcBef>
                    <a:spcPct val="0"/>
                  </a:spcBef>
                  <a:buFontTx/>
                  <a:buNone/>
                </a:pPr>
                <a:r>
                  <a:rPr lang="en-US" altLang="en-US" sz="1600" b="0" dirty="0">
                    <a:latin typeface="Times New Roman" panose="02020603050405020304" pitchFamily="18" charset="0"/>
                  </a:rPr>
                  <a:t>Given; </a:t>
                </a:r>
                <a14:m>
                  <m:oMath xmlns:m="http://schemas.openxmlformats.org/officeDocument/2006/math">
                    <m:r>
                      <a:rPr lang="en-US" altLang="en-US" sz="1600" b="0" i="1" smtClean="0">
                        <a:latin typeface="Cambria Math" panose="02040503050406030204" pitchFamily="18" charset="0"/>
                      </a:rPr>
                      <m:t>𝑤</m:t>
                    </m:r>
                    <m:r>
                      <a:rPr lang="en-US" altLang="en-US" sz="1600" b="0" i="1" smtClean="0">
                        <a:latin typeface="Cambria Math" panose="02040503050406030204" pitchFamily="18" charset="0"/>
                      </a:rPr>
                      <m:t>=10</m:t>
                    </m:r>
                    <m:f>
                      <m:fPr>
                        <m:ctrlPr>
                          <a:rPr lang="en-US" altLang="en-US" sz="1600" b="0" i="1" smtClean="0">
                            <a:latin typeface="Cambria Math" panose="02040503050406030204" pitchFamily="18" charset="0"/>
                          </a:rPr>
                        </m:ctrlPr>
                      </m:fPr>
                      <m:num>
                        <m:r>
                          <a:rPr lang="en-US" altLang="en-US" sz="1600" b="0" i="1" smtClean="0">
                            <a:latin typeface="Cambria Math" panose="02040503050406030204" pitchFamily="18" charset="0"/>
                          </a:rPr>
                          <m:t>𝑟𝑎𝑑</m:t>
                        </m:r>
                      </m:num>
                      <m:den>
                        <m:r>
                          <a:rPr lang="en-US" altLang="en-US" sz="1600" b="0" i="1" smtClean="0">
                            <a:latin typeface="Cambria Math" panose="02040503050406030204" pitchFamily="18" charset="0"/>
                          </a:rPr>
                          <m:t>𝑠</m:t>
                        </m:r>
                      </m:den>
                    </m:f>
                  </m:oMath>
                </a14:m>
                <a:r>
                  <a:rPr lang="en-US" altLang="en-US" sz="1600" b="0" dirty="0">
                    <a:latin typeface="Times New Roman" panose="02020603050405020304" pitchFamily="18" charset="0"/>
                  </a:rPr>
                  <a:t>; </a:t>
                </a:r>
                <a14:m>
                  <m:oMath xmlns:m="http://schemas.openxmlformats.org/officeDocument/2006/math">
                    <m:r>
                      <a:rPr lang="en-US" altLang="en-US" sz="1600" b="0" i="1" smtClean="0">
                        <a:latin typeface="Cambria Math" panose="02040503050406030204" pitchFamily="18" charset="0"/>
                        <a:ea typeface="Cambria Math" panose="02040503050406030204" pitchFamily="18" charset="0"/>
                      </a:rPr>
                      <m:t>∝=50</m:t>
                    </m:r>
                    <m:f>
                      <m:fPr>
                        <m:ctrlPr>
                          <a:rPr lang="en-US" altLang="en-US" sz="1600" b="0" i="1" smtClean="0">
                            <a:latin typeface="Cambria Math" panose="02040503050406030204" pitchFamily="18" charset="0"/>
                            <a:ea typeface="Cambria Math" panose="02040503050406030204" pitchFamily="18" charset="0"/>
                          </a:rPr>
                        </m:ctrlPr>
                      </m:fPr>
                      <m:num>
                        <m:r>
                          <a:rPr lang="en-US" altLang="en-US" sz="1600" b="0" i="1" smtClean="0">
                            <a:latin typeface="Cambria Math" panose="02040503050406030204" pitchFamily="18" charset="0"/>
                            <a:ea typeface="Cambria Math" panose="02040503050406030204" pitchFamily="18" charset="0"/>
                          </a:rPr>
                          <m:t>𝑟𝑎𝑑</m:t>
                        </m:r>
                      </m:num>
                      <m:den>
                        <m:r>
                          <a:rPr lang="en-US" altLang="en-US" sz="1600" b="0" i="1" smtClean="0">
                            <a:latin typeface="Cambria Math" panose="02040503050406030204" pitchFamily="18" charset="0"/>
                            <a:ea typeface="Cambria Math" panose="02040503050406030204" pitchFamily="18" charset="0"/>
                          </a:rPr>
                          <m:t>𝑠</m:t>
                        </m:r>
                      </m:den>
                    </m:f>
                  </m:oMath>
                </a14:m>
                <a:r>
                  <a:rPr lang="en-US" altLang="en-US" sz="1600" b="0" dirty="0">
                    <a:latin typeface="Times New Roman" panose="02020603050405020304" pitchFamily="18" charset="0"/>
                  </a:rPr>
                  <a:t>; </a:t>
                </a:r>
                <a14:m>
                  <m:oMath xmlns:m="http://schemas.openxmlformats.org/officeDocument/2006/math">
                    <m:r>
                      <a:rPr lang="en-US" altLang="en-US" sz="1600" b="0" i="1" smtClean="0">
                        <a:latin typeface="Cambria Math" panose="02040503050406030204" pitchFamily="18" charset="0"/>
                      </a:rPr>
                      <m:t>𝑟</m:t>
                    </m:r>
                    <m:r>
                      <a:rPr lang="en-US" altLang="en-US" sz="1600" b="0" i="1" smtClean="0">
                        <a:latin typeface="Cambria Math" panose="02040503050406030204" pitchFamily="18" charset="0"/>
                      </a:rPr>
                      <m:t>=0.8</m:t>
                    </m:r>
                    <m:r>
                      <a:rPr lang="en-US" altLang="en-US" sz="1600" b="0" i="1" smtClean="0">
                        <a:latin typeface="Cambria Math" panose="02040503050406030204" pitchFamily="18" charset="0"/>
                      </a:rPr>
                      <m:t>𝑚</m:t>
                    </m:r>
                  </m:oMath>
                </a14:m>
                <a:endParaRPr lang="en-US" altLang="en-US" sz="1600" b="0" dirty="0">
                  <a:latin typeface="Times New Roman" panose="02020603050405020304" pitchFamily="18" charset="0"/>
                </a:endParaRPr>
              </a:p>
              <a:p>
                <a:pPr eaLnBrk="1" hangingPunct="1">
                  <a:spcBef>
                    <a:spcPct val="0"/>
                  </a:spcBef>
                  <a:buFontTx/>
                  <a:buNone/>
                </a:pPr>
                <a14:m>
                  <m:oMathPara xmlns:m="http://schemas.openxmlformats.org/officeDocument/2006/math">
                    <m:oMathParaPr>
                      <m:jc m:val="centerGroup"/>
                    </m:oMathParaPr>
                    <m:oMath xmlns:m="http://schemas.openxmlformats.org/officeDocument/2006/math">
                      <m:sSub>
                        <m:sSubPr>
                          <m:ctrlPr>
                            <a:rPr lang="en-US" altLang="en-US" sz="1600" b="0" i="1" smtClean="0">
                              <a:latin typeface="Cambria Math" panose="02040503050406030204" pitchFamily="18" charset="0"/>
                            </a:rPr>
                          </m:ctrlPr>
                        </m:sSubPr>
                        <m:e>
                          <m:r>
                            <a:rPr lang="en-US" altLang="en-US" sz="1600" b="0" i="1" smtClean="0">
                              <a:latin typeface="Cambria Math" panose="02040503050406030204" pitchFamily="18" charset="0"/>
                            </a:rPr>
                            <m:t>𝑎</m:t>
                          </m:r>
                        </m:e>
                        <m:sub>
                          <m:r>
                            <a:rPr lang="en-US" altLang="en-US" sz="1600" b="0" i="1" smtClean="0">
                              <a:latin typeface="Cambria Math" panose="02040503050406030204" pitchFamily="18" charset="0"/>
                            </a:rPr>
                            <m:t>𝑡𝑎𝑛</m:t>
                          </m:r>
                        </m:sub>
                      </m:sSub>
                      <m:r>
                        <a:rPr lang="en-US" altLang="en-US" sz="1600" b="0" i="1" smtClean="0">
                          <a:latin typeface="Cambria Math" panose="02040503050406030204" pitchFamily="18" charset="0"/>
                        </a:rPr>
                        <m:t>=</m:t>
                      </m:r>
                      <m:r>
                        <a:rPr lang="en-US" altLang="en-US" sz="1600" b="0" i="1" smtClean="0">
                          <a:latin typeface="Cambria Math" panose="02040503050406030204" pitchFamily="18" charset="0"/>
                        </a:rPr>
                        <m:t>𝑟</m:t>
                      </m:r>
                      <m:r>
                        <a:rPr lang="en-US" altLang="en-US" sz="1600" b="0" i="1" smtClean="0">
                          <a:latin typeface="Cambria Math" panose="02040503050406030204" pitchFamily="18" charset="0"/>
                          <a:ea typeface="Cambria Math" panose="02040503050406030204" pitchFamily="18" charset="0"/>
                        </a:rPr>
                        <m:t>∝=</m:t>
                      </m:r>
                      <m:r>
                        <a:rPr lang="en-US" altLang="en-US" sz="1600" b="0" i="1">
                          <a:latin typeface="Cambria Math" panose="02040503050406030204" pitchFamily="18" charset="0"/>
                        </a:rPr>
                        <m:t>0.8∗50=40</m:t>
                      </m:r>
                      <m:f>
                        <m:fPr>
                          <m:ctrlPr>
                            <a:rPr lang="en-US" altLang="en-US" sz="1600" b="0" i="1">
                              <a:latin typeface="Cambria Math" panose="02040503050406030204" pitchFamily="18" charset="0"/>
                            </a:rPr>
                          </m:ctrlPr>
                        </m:fPr>
                        <m:num>
                          <m:r>
                            <a:rPr lang="en-US" altLang="en-US" sz="1600" b="0" i="1">
                              <a:latin typeface="Cambria Math" panose="02040503050406030204" pitchFamily="18" charset="0"/>
                            </a:rPr>
                            <m:t>𝑚</m:t>
                          </m:r>
                        </m:num>
                        <m:den>
                          <m:sSup>
                            <m:sSupPr>
                              <m:ctrlPr>
                                <a:rPr lang="en-US" altLang="en-US" sz="1600" b="0" i="1" smtClean="0">
                                  <a:latin typeface="Cambria Math" panose="02040503050406030204" pitchFamily="18" charset="0"/>
                                </a:rPr>
                              </m:ctrlPr>
                            </m:sSupPr>
                            <m:e>
                              <m:r>
                                <a:rPr lang="en-US" altLang="en-US" sz="1600" b="0" i="1" smtClean="0">
                                  <a:latin typeface="Cambria Math" panose="02040503050406030204" pitchFamily="18" charset="0"/>
                                </a:rPr>
                                <m:t>𝑠</m:t>
                              </m:r>
                            </m:e>
                            <m:sup>
                              <m:r>
                                <a:rPr lang="en-US" altLang="en-US" sz="1600" b="0" i="1" smtClean="0">
                                  <a:latin typeface="Cambria Math" panose="02040503050406030204" pitchFamily="18" charset="0"/>
                                </a:rPr>
                                <m:t>2</m:t>
                              </m:r>
                            </m:sup>
                          </m:sSup>
                        </m:den>
                      </m:f>
                    </m:oMath>
                  </m:oMathPara>
                </a14:m>
                <a:endParaRPr lang="en-US" altLang="en-US" sz="1600" b="0" i="1" dirty="0">
                  <a:latin typeface="Cambria Math" panose="02040503050406030204" pitchFamily="18" charset="0"/>
                </a:endParaRPr>
              </a:p>
              <a:p>
                <a:pPr eaLnBrk="1" hangingPunct="1">
                  <a:spcBef>
                    <a:spcPct val="0"/>
                  </a:spcBef>
                  <a:buFontTx/>
                  <a:buNone/>
                </a:pPr>
                <a14:m>
                  <m:oMathPara xmlns:m="http://schemas.openxmlformats.org/officeDocument/2006/math">
                    <m:oMathParaPr>
                      <m:jc m:val="centerGroup"/>
                    </m:oMathParaPr>
                    <m:oMath xmlns:m="http://schemas.openxmlformats.org/officeDocument/2006/math">
                      <m:sSub>
                        <m:sSubPr>
                          <m:ctrlPr>
                            <a:rPr lang="en-US" altLang="en-US" sz="1600" b="0" i="1" smtClean="0">
                              <a:latin typeface="Cambria Math" panose="02040503050406030204" pitchFamily="18" charset="0"/>
                            </a:rPr>
                          </m:ctrlPr>
                        </m:sSubPr>
                        <m:e>
                          <m:r>
                            <a:rPr lang="en-US" altLang="en-US" sz="1600" b="0" i="1" smtClean="0">
                              <a:latin typeface="Cambria Math" panose="02040503050406030204" pitchFamily="18" charset="0"/>
                            </a:rPr>
                            <m:t>𝑎</m:t>
                          </m:r>
                        </m:e>
                        <m:sub>
                          <m:r>
                            <a:rPr lang="en-US" altLang="en-US" sz="1600" b="0" i="1" smtClean="0">
                              <a:latin typeface="Cambria Math" panose="02040503050406030204" pitchFamily="18" charset="0"/>
                            </a:rPr>
                            <m:t>𝑟𝑎𝑑</m:t>
                          </m:r>
                        </m:sub>
                      </m:sSub>
                      <m:r>
                        <a:rPr lang="en-US" altLang="en-US" sz="1600" b="0" i="1" smtClean="0">
                          <a:latin typeface="Cambria Math" panose="02040503050406030204" pitchFamily="18" charset="0"/>
                        </a:rPr>
                        <m:t>=</m:t>
                      </m:r>
                      <m:f>
                        <m:fPr>
                          <m:ctrlPr>
                            <a:rPr lang="en-US" altLang="en-US" sz="1600" b="0" i="1" smtClean="0">
                              <a:latin typeface="Cambria Math" panose="02040503050406030204" pitchFamily="18" charset="0"/>
                            </a:rPr>
                          </m:ctrlPr>
                        </m:fPr>
                        <m:num>
                          <m:sSup>
                            <m:sSupPr>
                              <m:ctrlPr>
                                <a:rPr lang="en-US" altLang="en-US" sz="1600" b="0" i="1" smtClean="0">
                                  <a:latin typeface="Cambria Math" panose="02040503050406030204" pitchFamily="18" charset="0"/>
                                </a:rPr>
                              </m:ctrlPr>
                            </m:sSupPr>
                            <m:e>
                              <m:r>
                                <a:rPr lang="en-US" altLang="en-US" sz="1600" b="0" i="1" smtClean="0">
                                  <a:latin typeface="Cambria Math" panose="02040503050406030204" pitchFamily="18" charset="0"/>
                                </a:rPr>
                                <m:t>𝑣</m:t>
                              </m:r>
                            </m:e>
                            <m:sup>
                              <m:r>
                                <a:rPr lang="en-US" altLang="en-US" sz="1600" b="0" i="1" smtClean="0">
                                  <a:latin typeface="Cambria Math" panose="02040503050406030204" pitchFamily="18" charset="0"/>
                                </a:rPr>
                                <m:t>2</m:t>
                              </m:r>
                            </m:sup>
                          </m:sSup>
                        </m:num>
                        <m:den>
                          <m:r>
                            <a:rPr lang="en-US" altLang="en-US" sz="1600" b="0" i="1" smtClean="0">
                              <a:latin typeface="Cambria Math" panose="02040503050406030204" pitchFamily="18" charset="0"/>
                            </a:rPr>
                            <m:t>𝑟</m:t>
                          </m:r>
                        </m:den>
                      </m:f>
                      <m:r>
                        <a:rPr lang="en-US" altLang="en-US" sz="1600" b="0" i="1" smtClean="0">
                          <a:latin typeface="Cambria Math" panose="02040503050406030204" pitchFamily="18" charset="0"/>
                        </a:rPr>
                        <m:t>=</m:t>
                      </m:r>
                      <m:sSup>
                        <m:sSupPr>
                          <m:ctrlPr>
                            <a:rPr lang="en-US" altLang="en-US" sz="1600" b="0" i="1" smtClean="0">
                              <a:latin typeface="Cambria Math" panose="02040503050406030204" pitchFamily="18" charset="0"/>
                            </a:rPr>
                          </m:ctrlPr>
                        </m:sSupPr>
                        <m:e>
                          <m:r>
                            <a:rPr lang="en-US" altLang="en-US" sz="1600" b="0" i="1" smtClean="0">
                              <a:latin typeface="Cambria Math" panose="02040503050406030204" pitchFamily="18" charset="0"/>
                            </a:rPr>
                            <m:t>𝑤</m:t>
                          </m:r>
                        </m:e>
                        <m:sup>
                          <m:r>
                            <a:rPr lang="en-US" altLang="en-US" sz="1600" b="0" i="1" smtClean="0">
                              <a:latin typeface="Cambria Math" panose="02040503050406030204" pitchFamily="18" charset="0"/>
                            </a:rPr>
                            <m:t>2</m:t>
                          </m:r>
                        </m:sup>
                      </m:sSup>
                      <m:r>
                        <a:rPr lang="en-US" altLang="en-US" sz="1600" b="0" i="1" smtClean="0">
                          <a:latin typeface="Cambria Math" panose="02040503050406030204" pitchFamily="18" charset="0"/>
                        </a:rPr>
                        <m:t>𝑟</m:t>
                      </m:r>
                      <m:r>
                        <a:rPr lang="en-US" altLang="en-US" sz="1600" b="0" i="1" smtClean="0">
                          <a:latin typeface="Cambria Math" panose="02040503050406030204" pitchFamily="18" charset="0"/>
                        </a:rPr>
                        <m:t>=</m:t>
                      </m:r>
                      <m:sSup>
                        <m:sSupPr>
                          <m:ctrlPr>
                            <a:rPr lang="en-US" altLang="en-US" sz="1600" b="0" i="1" smtClean="0">
                              <a:latin typeface="Cambria Math" panose="02040503050406030204" pitchFamily="18" charset="0"/>
                            </a:rPr>
                          </m:ctrlPr>
                        </m:sSupPr>
                        <m:e>
                          <m:r>
                            <a:rPr lang="en-US" altLang="en-US" sz="1600" b="0" i="1" smtClean="0">
                              <a:latin typeface="Cambria Math" panose="02040503050406030204" pitchFamily="18" charset="0"/>
                            </a:rPr>
                            <m:t>10</m:t>
                          </m:r>
                        </m:e>
                        <m:sup>
                          <m:r>
                            <a:rPr lang="en-US" altLang="en-US" sz="1600" b="0" i="1" smtClean="0">
                              <a:latin typeface="Cambria Math" panose="02040503050406030204" pitchFamily="18" charset="0"/>
                            </a:rPr>
                            <m:t>2</m:t>
                          </m:r>
                        </m:sup>
                      </m:sSup>
                      <m:r>
                        <a:rPr lang="en-US" altLang="en-US" sz="1600" b="0" i="1" smtClean="0">
                          <a:latin typeface="Cambria Math" panose="02040503050406030204" pitchFamily="18" charset="0"/>
                        </a:rPr>
                        <m:t>∗0.8=80</m:t>
                      </m:r>
                      <m:f>
                        <m:fPr>
                          <m:ctrlPr>
                            <a:rPr lang="en-US" altLang="en-US" sz="1600" b="0" i="1" smtClean="0">
                              <a:latin typeface="Cambria Math" panose="02040503050406030204" pitchFamily="18" charset="0"/>
                            </a:rPr>
                          </m:ctrlPr>
                        </m:fPr>
                        <m:num>
                          <m:r>
                            <a:rPr lang="en-US" altLang="en-US" sz="1600" b="0" i="1" smtClean="0">
                              <a:latin typeface="Cambria Math" panose="02040503050406030204" pitchFamily="18" charset="0"/>
                            </a:rPr>
                            <m:t>𝑚</m:t>
                          </m:r>
                        </m:num>
                        <m:den>
                          <m:sSup>
                            <m:sSupPr>
                              <m:ctrlPr>
                                <a:rPr lang="en-US" altLang="en-US" sz="1600" b="0" i="1" smtClean="0">
                                  <a:latin typeface="Cambria Math" panose="02040503050406030204" pitchFamily="18" charset="0"/>
                                </a:rPr>
                              </m:ctrlPr>
                            </m:sSupPr>
                            <m:e>
                              <m:r>
                                <a:rPr lang="en-US" altLang="en-US" sz="1600" b="0" i="1" smtClean="0">
                                  <a:latin typeface="Cambria Math" panose="02040503050406030204" pitchFamily="18" charset="0"/>
                                </a:rPr>
                                <m:t>𝑠</m:t>
                              </m:r>
                            </m:e>
                            <m:sup>
                              <m:r>
                                <a:rPr lang="en-US" altLang="en-US" sz="1600" b="0" i="1" smtClean="0">
                                  <a:latin typeface="Cambria Math" panose="02040503050406030204" pitchFamily="18" charset="0"/>
                                </a:rPr>
                                <m:t>2</m:t>
                              </m:r>
                            </m:sup>
                          </m:sSup>
                        </m:den>
                      </m:f>
                    </m:oMath>
                  </m:oMathPara>
                </a14:m>
                <a:endParaRPr lang="en-US" altLang="en-US" sz="1600" b="0" dirty="0">
                  <a:latin typeface="Times New Roman" panose="02020603050405020304" pitchFamily="18" charset="0"/>
                </a:endParaRPr>
              </a:p>
              <a:p>
                <a:pPr eaLnBrk="1" hangingPunct="1">
                  <a:spcBef>
                    <a:spcPct val="0"/>
                  </a:spcBef>
                  <a:buFontTx/>
                  <a:buNone/>
                </a:pPr>
                <a:endParaRPr lang="en-US" altLang="en-US" sz="1600" dirty="0">
                  <a:latin typeface="Times New Roman" panose="02020603050405020304" pitchFamily="18" charset="0"/>
                </a:endParaRPr>
              </a:p>
              <a:p>
                <a:pPr eaLnBrk="1" hangingPunct="1">
                  <a:spcBef>
                    <a:spcPct val="0"/>
                  </a:spcBef>
                  <a:buFontTx/>
                  <a:buNone/>
                </a:pPr>
                <a:r>
                  <a:rPr lang="en-US" altLang="en-US" sz="1600" b="0" dirty="0">
                    <a:latin typeface="Times New Roman" panose="02020603050405020304" pitchFamily="18" charset="0"/>
                  </a:rPr>
                  <a:t>Now;</a:t>
                </a:r>
              </a:p>
              <a:p>
                <a:pPr eaLnBrk="1" hangingPunct="1">
                  <a:spcBef>
                    <a:spcPct val="0"/>
                  </a:spcBef>
                  <a:buFontTx/>
                  <a:buNone/>
                </a:pPr>
                <a14:m>
                  <m:oMathPara xmlns:m="http://schemas.openxmlformats.org/officeDocument/2006/math">
                    <m:oMathParaPr>
                      <m:jc m:val="centerGroup"/>
                    </m:oMathParaPr>
                    <m:oMath xmlns:m="http://schemas.openxmlformats.org/officeDocument/2006/math">
                      <m:d>
                        <m:dPr>
                          <m:begChr m:val="|"/>
                          <m:endChr m:val="|"/>
                          <m:ctrlPr>
                            <a:rPr lang="en-US" altLang="en-US" sz="1600" b="0" i="1" smtClean="0">
                              <a:latin typeface="Cambria Math" panose="02040503050406030204" pitchFamily="18" charset="0"/>
                            </a:rPr>
                          </m:ctrlPr>
                        </m:dPr>
                        <m:e>
                          <m:acc>
                            <m:accPr>
                              <m:chr m:val="⃗"/>
                              <m:ctrlPr>
                                <a:rPr lang="en-US" altLang="en-US" sz="1600" b="0" i="1" smtClean="0">
                                  <a:latin typeface="Cambria Math" panose="02040503050406030204" pitchFamily="18" charset="0"/>
                                </a:rPr>
                              </m:ctrlPr>
                            </m:accPr>
                            <m:e>
                              <m:r>
                                <m:rPr>
                                  <m:sty m:val="p"/>
                                </m:rPr>
                                <a:rPr lang="en-US" altLang="en-US" sz="1600" b="0" i="0" smtClean="0">
                                  <a:latin typeface="Cambria Math" panose="02040503050406030204" pitchFamily="18" charset="0"/>
                                </a:rPr>
                                <m:t>a</m:t>
                              </m:r>
                            </m:e>
                          </m:acc>
                        </m:e>
                      </m:d>
                      <m:r>
                        <a:rPr lang="en-US" altLang="en-US" sz="1600" b="0" i="0" smtClean="0">
                          <a:latin typeface="Cambria Math" panose="02040503050406030204" pitchFamily="18" charset="0"/>
                        </a:rPr>
                        <m:t>=</m:t>
                      </m:r>
                      <m:r>
                        <m:rPr>
                          <m:sty m:val="p"/>
                        </m:rPr>
                        <a:rPr lang="en-US" altLang="en-US" sz="1600" b="0" i="0" smtClean="0">
                          <a:latin typeface="Cambria Math" panose="02040503050406030204" pitchFamily="18" charset="0"/>
                        </a:rPr>
                        <m:t>a</m:t>
                      </m:r>
                      <m:r>
                        <a:rPr lang="en-US" altLang="en-US" sz="1600" b="0" i="0" smtClean="0">
                          <a:latin typeface="Cambria Math" panose="02040503050406030204" pitchFamily="18" charset="0"/>
                        </a:rPr>
                        <m:t>=</m:t>
                      </m:r>
                      <m:rad>
                        <m:radPr>
                          <m:degHide m:val="on"/>
                          <m:ctrlPr>
                            <a:rPr lang="en-US" altLang="en-US" sz="1600" b="0" i="1" smtClean="0">
                              <a:latin typeface="Cambria Math" panose="02040503050406030204" pitchFamily="18" charset="0"/>
                            </a:rPr>
                          </m:ctrlPr>
                        </m:radPr>
                        <m:deg/>
                        <m:e>
                          <m:sSubSup>
                            <m:sSubSupPr>
                              <m:ctrlPr>
                                <a:rPr lang="en-US" altLang="en-US" sz="1600" b="0" i="1" smtClean="0">
                                  <a:latin typeface="Cambria Math" panose="02040503050406030204" pitchFamily="18" charset="0"/>
                                </a:rPr>
                              </m:ctrlPr>
                            </m:sSubSupPr>
                            <m:e>
                              <m:r>
                                <m:rPr>
                                  <m:sty m:val="p"/>
                                </m:rPr>
                                <a:rPr lang="en-US" altLang="en-US" sz="1600" b="0" i="0" smtClean="0">
                                  <a:latin typeface="Cambria Math" panose="02040503050406030204" pitchFamily="18" charset="0"/>
                                </a:rPr>
                                <m:t>a</m:t>
                              </m:r>
                            </m:e>
                            <m:sub>
                              <m:r>
                                <m:rPr>
                                  <m:sty m:val="p"/>
                                </m:rPr>
                                <a:rPr lang="en-US" altLang="en-US" sz="1600" b="0" i="0" smtClean="0">
                                  <a:latin typeface="Cambria Math" panose="02040503050406030204" pitchFamily="18" charset="0"/>
                                </a:rPr>
                                <m:t>rad</m:t>
                              </m:r>
                            </m:sub>
                            <m:sup>
                              <m:r>
                                <a:rPr lang="en-US" altLang="en-US" sz="1600" b="0" i="0" smtClean="0">
                                  <a:latin typeface="Cambria Math" panose="02040503050406030204" pitchFamily="18" charset="0"/>
                                </a:rPr>
                                <m:t>2</m:t>
                              </m:r>
                            </m:sup>
                          </m:sSubSup>
                          <m:r>
                            <a:rPr lang="en-US" altLang="en-US" sz="1600" b="0" i="0" smtClean="0">
                              <a:latin typeface="Cambria Math" panose="02040503050406030204" pitchFamily="18" charset="0"/>
                            </a:rPr>
                            <m:t>+</m:t>
                          </m:r>
                          <m:sSubSup>
                            <m:sSubSupPr>
                              <m:ctrlPr>
                                <a:rPr lang="en-US" altLang="en-US" sz="1600" b="0" i="1" smtClean="0">
                                  <a:latin typeface="Cambria Math" panose="02040503050406030204" pitchFamily="18" charset="0"/>
                                </a:rPr>
                              </m:ctrlPr>
                            </m:sSubSupPr>
                            <m:e>
                              <m:r>
                                <m:rPr>
                                  <m:sty m:val="p"/>
                                </m:rPr>
                                <a:rPr lang="en-US" altLang="en-US" sz="1600" b="0" i="0" smtClean="0">
                                  <a:latin typeface="Cambria Math" panose="02040503050406030204" pitchFamily="18" charset="0"/>
                                </a:rPr>
                                <m:t>a</m:t>
                              </m:r>
                            </m:e>
                            <m:sub>
                              <m:r>
                                <m:rPr>
                                  <m:sty m:val="p"/>
                                </m:rPr>
                                <a:rPr lang="en-US" altLang="en-US" sz="1600" b="0" i="0" smtClean="0">
                                  <a:latin typeface="Cambria Math" panose="02040503050406030204" pitchFamily="18" charset="0"/>
                                </a:rPr>
                                <m:t>tan</m:t>
                              </m:r>
                            </m:sub>
                            <m:sup>
                              <m:r>
                                <a:rPr lang="en-US" altLang="en-US" sz="1600" b="0" i="0" smtClean="0">
                                  <a:latin typeface="Cambria Math" panose="02040503050406030204" pitchFamily="18" charset="0"/>
                                </a:rPr>
                                <m:t>2</m:t>
                              </m:r>
                            </m:sup>
                          </m:sSubSup>
                        </m:e>
                      </m:rad>
                      <m:r>
                        <a:rPr lang="en-US" altLang="en-US" sz="1600" b="0" i="0" smtClean="0">
                          <a:latin typeface="Cambria Math" panose="02040503050406030204" pitchFamily="18" charset="0"/>
                        </a:rPr>
                        <m:t>=89</m:t>
                      </m:r>
                      <m:f>
                        <m:fPr>
                          <m:ctrlPr>
                            <a:rPr lang="en-US" altLang="en-US" sz="1600" b="0" i="1">
                              <a:latin typeface="Cambria Math" panose="02040503050406030204" pitchFamily="18" charset="0"/>
                            </a:rPr>
                          </m:ctrlPr>
                        </m:fPr>
                        <m:num>
                          <m:r>
                            <m:rPr>
                              <m:sty m:val="p"/>
                            </m:rPr>
                            <a:rPr lang="en-US" altLang="en-US" sz="1600" b="0" i="0">
                              <a:latin typeface="Cambria Math" panose="02040503050406030204" pitchFamily="18" charset="0"/>
                            </a:rPr>
                            <m:t>m</m:t>
                          </m:r>
                        </m:num>
                        <m:den>
                          <m:sSup>
                            <m:sSupPr>
                              <m:ctrlPr>
                                <a:rPr lang="en-US" altLang="en-US" sz="1600" b="0" i="1">
                                  <a:latin typeface="Cambria Math" panose="02040503050406030204" pitchFamily="18" charset="0"/>
                                </a:rPr>
                              </m:ctrlPr>
                            </m:sSupPr>
                            <m:e>
                              <m:r>
                                <m:rPr>
                                  <m:sty m:val="p"/>
                                </m:rPr>
                                <a:rPr lang="en-US" altLang="en-US" sz="1600" b="0" i="0">
                                  <a:latin typeface="Cambria Math" panose="02040503050406030204" pitchFamily="18" charset="0"/>
                                </a:rPr>
                                <m:t>s</m:t>
                              </m:r>
                            </m:e>
                            <m:sup>
                              <m:r>
                                <a:rPr lang="en-US" altLang="en-US" sz="1600" b="0" i="0">
                                  <a:latin typeface="Cambria Math" panose="02040503050406030204" pitchFamily="18" charset="0"/>
                                </a:rPr>
                                <m:t>2</m:t>
                              </m:r>
                            </m:sup>
                          </m:sSup>
                        </m:den>
                      </m:f>
                    </m:oMath>
                  </m:oMathPara>
                </a14:m>
                <a:endParaRPr lang="en-US" altLang="en-US" sz="1600" b="0" dirty="0">
                  <a:latin typeface="Times New Roman" panose="02020603050405020304" pitchFamily="18" charset="0"/>
                </a:endParaRPr>
              </a:p>
              <a:p>
                <a:pPr eaLnBrk="1" hangingPunct="1">
                  <a:spcBef>
                    <a:spcPct val="0"/>
                  </a:spcBef>
                  <a:buFontTx/>
                  <a:buNone/>
                </a:pPr>
                <a:endParaRPr lang="en-US" altLang="en-US" sz="1600" b="0" dirty="0">
                  <a:latin typeface="Times New Roman" panose="02020603050405020304" pitchFamily="18" charset="0"/>
                </a:endParaRPr>
              </a:p>
              <a:p>
                <a:pPr eaLnBrk="1" hangingPunct="1">
                  <a:spcBef>
                    <a:spcPct val="0"/>
                  </a:spcBef>
                  <a:buFontTx/>
                  <a:buNone/>
                </a:pPr>
                <a:r>
                  <a:rPr lang="en-US" altLang="en-US" sz="1600" b="0" dirty="0">
                    <a:latin typeface="Times New Roman" panose="02020603050405020304" pitchFamily="18" charset="0"/>
                  </a:rPr>
                  <a:t>Energy in rotational motion and moment of inertia;</a:t>
                </a:r>
              </a:p>
              <a:p>
                <a:pPr eaLnBrk="1" hangingPunct="1">
                  <a:spcBef>
                    <a:spcPct val="0"/>
                  </a:spcBef>
                  <a:buFontTx/>
                  <a:buNone/>
                </a:pPr>
                <a:endParaRPr lang="en-US" altLang="en-US" sz="1600" b="0" dirty="0">
                  <a:latin typeface="Times New Roman" panose="02020603050405020304" pitchFamily="18" charset="0"/>
                </a:endParaRPr>
              </a:p>
              <a:p>
                <a:pPr eaLnBrk="1" hangingPunct="1">
                  <a:spcBef>
                    <a:spcPct val="0"/>
                  </a:spcBef>
                  <a:buFontTx/>
                  <a:buNone/>
                </a:pPr>
                <a14:m>
                  <m:oMathPara xmlns:m="http://schemas.openxmlformats.org/officeDocument/2006/math">
                    <m:oMathParaPr>
                      <m:jc m:val="centerGroup"/>
                    </m:oMathParaPr>
                    <m:oMath xmlns:m="http://schemas.openxmlformats.org/officeDocument/2006/math">
                      <m:nary>
                        <m:naryPr>
                          <m:chr m:val="∑"/>
                          <m:supHide m:val="on"/>
                          <m:ctrlPr>
                            <a:rPr lang="en-US" altLang="en-US" sz="1600" b="0" i="1" smtClean="0">
                              <a:latin typeface="Cambria Math" panose="02040503050406030204" pitchFamily="18" charset="0"/>
                            </a:rPr>
                          </m:ctrlPr>
                        </m:naryPr>
                        <m:sub>
                          <m:r>
                            <m:rPr>
                              <m:brk m:alnAt="7"/>
                            </m:rPr>
                            <a:rPr lang="en-US" altLang="en-US" sz="1600" b="0" i="1" smtClean="0">
                              <a:latin typeface="Cambria Math" panose="02040503050406030204" pitchFamily="18" charset="0"/>
                            </a:rPr>
                            <m:t>𝑖</m:t>
                          </m:r>
                        </m:sub>
                        <m:sup/>
                        <m:e>
                          <m:f>
                            <m:fPr>
                              <m:ctrlPr>
                                <a:rPr lang="en-US" altLang="en-US" sz="1600" b="0" i="1" smtClean="0">
                                  <a:latin typeface="Cambria Math" panose="02040503050406030204" pitchFamily="18" charset="0"/>
                                </a:rPr>
                              </m:ctrlPr>
                            </m:fPr>
                            <m:num>
                              <m:r>
                                <a:rPr lang="en-US" altLang="en-US" sz="1600" b="0" i="1" smtClean="0">
                                  <a:latin typeface="Cambria Math" panose="02040503050406030204" pitchFamily="18" charset="0"/>
                                </a:rPr>
                                <m:t>1</m:t>
                              </m:r>
                            </m:num>
                            <m:den>
                              <m:r>
                                <a:rPr lang="en-US" altLang="en-US" sz="1600" b="0" i="1" smtClean="0">
                                  <a:latin typeface="Cambria Math" panose="02040503050406030204" pitchFamily="18" charset="0"/>
                                </a:rPr>
                                <m:t>2</m:t>
                              </m:r>
                            </m:den>
                          </m:f>
                          <m:sSub>
                            <m:sSubPr>
                              <m:ctrlPr>
                                <a:rPr lang="en-US" altLang="en-US" sz="1600" b="0" i="1" smtClean="0">
                                  <a:latin typeface="Cambria Math" panose="02040503050406030204" pitchFamily="18" charset="0"/>
                                </a:rPr>
                              </m:ctrlPr>
                            </m:sSubPr>
                            <m:e>
                              <m:r>
                                <a:rPr lang="en-US" altLang="en-US" sz="1600" b="0" i="1" smtClean="0">
                                  <a:latin typeface="Cambria Math" panose="02040503050406030204" pitchFamily="18" charset="0"/>
                                </a:rPr>
                                <m:t>𝑚</m:t>
                              </m:r>
                            </m:e>
                            <m:sub>
                              <m:r>
                                <a:rPr lang="en-US" altLang="en-US" sz="1600" b="0" i="1" smtClean="0">
                                  <a:latin typeface="Cambria Math" panose="02040503050406030204" pitchFamily="18" charset="0"/>
                                </a:rPr>
                                <m:t>𝑖</m:t>
                              </m:r>
                            </m:sub>
                          </m:sSub>
                          <m:sSubSup>
                            <m:sSubSupPr>
                              <m:ctrlPr>
                                <a:rPr lang="en-US" altLang="en-US" sz="1600" b="0" i="1" smtClean="0">
                                  <a:latin typeface="Cambria Math" panose="02040503050406030204" pitchFamily="18" charset="0"/>
                                </a:rPr>
                              </m:ctrlPr>
                            </m:sSubSupPr>
                            <m:e>
                              <m:r>
                                <a:rPr lang="en-US" altLang="en-US" sz="1600" b="0" i="1" smtClean="0">
                                  <a:latin typeface="Cambria Math" panose="02040503050406030204" pitchFamily="18" charset="0"/>
                                </a:rPr>
                                <m:t>𝑣</m:t>
                              </m:r>
                            </m:e>
                            <m:sub>
                              <m:r>
                                <a:rPr lang="en-US" altLang="en-US" sz="1600" b="0" i="1" smtClean="0">
                                  <a:latin typeface="Cambria Math" panose="02040503050406030204" pitchFamily="18" charset="0"/>
                                </a:rPr>
                                <m:t>𝑖</m:t>
                              </m:r>
                            </m:sub>
                            <m:sup>
                              <m:r>
                                <a:rPr lang="en-US" altLang="en-US" sz="1600" b="0" i="1" smtClean="0">
                                  <a:latin typeface="Cambria Math" panose="02040503050406030204" pitchFamily="18" charset="0"/>
                                </a:rPr>
                                <m:t>2</m:t>
                              </m:r>
                            </m:sup>
                          </m:sSubSup>
                        </m:e>
                      </m:nary>
                      <m:r>
                        <a:rPr lang="en-US" altLang="en-US" sz="1600" b="0" i="1" smtClean="0">
                          <a:latin typeface="Cambria Math" panose="02040503050406030204" pitchFamily="18" charset="0"/>
                        </a:rPr>
                        <m:t>=</m:t>
                      </m:r>
                      <m:nary>
                        <m:naryPr>
                          <m:chr m:val="∑"/>
                          <m:supHide m:val="on"/>
                          <m:ctrlPr>
                            <a:rPr lang="en-US" altLang="en-US" sz="1600" b="0" i="1">
                              <a:latin typeface="Cambria Math" panose="02040503050406030204" pitchFamily="18" charset="0"/>
                            </a:rPr>
                          </m:ctrlPr>
                        </m:naryPr>
                        <m:sub>
                          <m:r>
                            <m:rPr>
                              <m:brk m:alnAt="7"/>
                            </m:rPr>
                            <a:rPr lang="en-US" altLang="en-US" sz="1600" b="0" i="1">
                              <a:latin typeface="Cambria Math" panose="02040503050406030204" pitchFamily="18" charset="0"/>
                            </a:rPr>
                            <m:t>𝑖</m:t>
                          </m:r>
                        </m:sub>
                        <m:sup/>
                        <m:e>
                          <m:f>
                            <m:fPr>
                              <m:ctrlPr>
                                <a:rPr lang="en-US" altLang="en-US" sz="1600" b="0" i="1">
                                  <a:latin typeface="Cambria Math" panose="02040503050406030204" pitchFamily="18" charset="0"/>
                                </a:rPr>
                              </m:ctrlPr>
                            </m:fPr>
                            <m:num>
                              <m:r>
                                <a:rPr lang="en-US" altLang="en-US" sz="1600" b="0" i="1">
                                  <a:latin typeface="Cambria Math" panose="02040503050406030204" pitchFamily="18" charset="0"/>
                                </a:rPr>
                                <m:t>1</m:t>
                              </m:r>
                            </m:num>
                            <m:den>
                              <m:r>
                                <a:rPr lang="en-US" altLang="en-US" sz="1600" b="0" i="1">
                                  <a:latin typeface="Cambria Math" panose="02040503050406030204" pitchFamily="18" charset="0"/>
                                </a:rPr>
                                <m:t>2</m:t>
                              </m:r>
                            </m:den>
                          </m:f>
                          <m:sSub>
                            <m:sSubPr>
                              <m:ctrlPr>
                                <a:rPr lang="en-US" altLang="en-US" sz="1600" b="0" i="1">
                                  <a:latin typeface="Cambria Math" panose="02040503050406030204" pitchFamily="18" charset="0"/>
                                </a:rPr>
                              </m:ctrlPr>
                            </m:sSubPr>
                            <m:e>
                              <m:r>
                                <a:rPr lang="en-US" altLang="en-US" sz="1600" b="0" i="1">
                                  <a:latin typeface="Cambria Math" panose="02040503050406030204" pitchFamily="18" charset="0"/>
                                </a:rPr>
                                <m:t>𝑚</m:t>
                              </m:r>
                            </m:e>
                            <m:sub>
                              <m:r>
                                <a:rPr lang="en-US" altLang="en-US" sz="1600" b="0" i="1">
                                  <a:latin typeface="Cambria Math" panose="02040503050406030204" pitchFamily="18" charset="0"/>
                                </a:rPr>
                                <m:t>𝑖</m:t>
                              </m:r>
                            </m:sub>
                          </m:sSub>
                          <m:sSubSup>
                            <m:sSubSupPr>
                              <m:ctrlPr>
                                <a:rPr lang="en-US" altLang="en-US" sz="1600" b="0" i="1">
                                  <a:latin typeface="Cambria Math" panose="02040503050406030204" pitchFamily="18" charset="0"/>
                                </a:rPr>
                              </m:ctrlPr>
                            </m:sSubSupPr>
                            <m:e>
                              <m:r>
                                <a:rPr lang="en-US" altLang="en-US" sz="1600" b="0" i="1" smtClean="0">
                                  <a:latin typeface="Cambria Math" panose="02040503050406030204" pitchFamily="18" charset="0"/>
                                </a:rPr>
                                <m:t>𝑟</m:t>
                              </m:r>
                            </m:e>
                            <m:sub>
                              <m:r>
                                <a:rPr lang="en-US" altLang="en-US" sz="1600" b="0" i="1">
                                  <a:latin typeface="Cambria Math" panose="02040503050406030204" pitchFamily="18" charset="0"/>
                                </a:rPr>
                                <m:t>𝑖</m:t>
                              </m:r>
                            </m:sub>
                            <m:sup>
                              <m:r>
                                <a:rPr lang="en-US" altLang="en-US" sz="1600" b="0" i="1">
                                  <a:latin typeface="Cambria Math" panose="02040503050406030204" pitchFamily="18" charset="0"/>
                                </a:rPr>
                                <m:t>2</m:t>
                              </m:r>
                            </m:sup>
                          </m:sSubSup>
                          <m:sSup>
                            <m:sSupPr>
                              <m:ctrlPr>
                                <a:rPr lang="en-US" altLang="en-US" sz="1600" b="0" i="1" smtClean="0">
                                  <a:latin typeface="Cambria Math" panose="02040503050406030204" pitchFamily="18" charset="0"/>
                                </a:rPr>
                              </m:ctrlPr>
                            </m:sSupPr>
                            <m:e>
                              <m:r>
                                <a:rPr lang="en-US" altLang="en-US" sz="1600" b="0" i="1" smtClean="0">
                                  <a:latin typeface="Cambria Math" panose="02040503050406030204" pitchFamily="18" charset="0"/>
                                </a:rPr>
                                <m:t>𝑤</m:t>
                              </m:r>
                            </m:e>
                            <m:sup>
                              <m:r>
                                <a:rPr lang="en-US" altLang="en-US" sz="1600" b="0" i="1" smtClean="0">
                                  <a:latin typeface="Cambria Math" panose="02040503050406030204" pitchFamily="18" charset="0"/>
                                </a:rPr>
                                <m:t>2</m:t>
                              </m:r>
                            </m:sup>
                          </m:sSup>
                        </m:e>
                      </m:nary>
                      <m:r>
                        <a:rPr lang="en-US" altLang="en-US" sz="1600" b="0" i="1" smtClean="0">
                          <a:latin typeface="Cambria Math" panose="02040503050406030204" pitchFamily="18" charset="0"/>
                        </a:rPr>
                        <m:t>=</m:t>
                      </m:r>
                      <m:f>
                        <m:fPr>
                          <m:ctrlPr>
                            <a:rPr lang="en-US" altLang="en-US" sz="1600" b="0" i="1">
                              <a:latin typeface="Cambria Math" panose="02040503050406030204" pitchFamily="18" charset="0"/>
                            </a:rPr>
                          </m:ctrlPr>
                        </m:fPr>
                        <m:num>
                          <m:r>
                            <a:rPr lang="en-US" altLang="en-US" sz="1600" b="0" i="1">
                              <a:latin typeface="Cambria Math" panose="02040503050406030204" pitchFamily="18" charset="0"/>
                            </a:rPr>
                            <m:t>1</m:t>
                          </m:r>
                        </m:num>
                        <m:den>
                          <m:r>
                            <a:rPr lang="en-US" altLang="en-US" sz="1600" b="0" i="1">
                              <a:latin typeface="Cambria Math" panose="02040503050406030204" pitchFamily="18" charset="0"/>
                            </a:rPr>
                            <m:t>2</m:t>
                          </m:r>
                        </m:den>
                      </m:f>
                      <m:limLow>
                        <m:limLowPr>
                          <m:ctrlPr>
                            <a:rPr lang="en-US" altLang="en-US" sz="1600" b="0" i="1" smtClean="0">
                              <a:latin typeface="Cambria Math" panose="02040503050406030204" pitchFamily="18" charset="0"/>
                            </a:rPr>
                          </m:ctrlPr>
                        </m:limLowPr>
                        <m:e>
                          <m:groupChr>
                            <m:groupChrPr>
                              <m:chr m:val="⏟"/>
                              <m:ctrlPr>
                                <a:rPr lang="en-US" altLang="en-US" sz="1600" b="0" i="1" smtClean="0">
                                  <a:latin typeface="Cambria Math" panose="02040503050406030204" pitchFamily="18" charset="0"/>
                                </a:rPr>
                              </m:ctrlPr>
                            </m:groupChrPr>
                            <m:e>
                              <m:d>
                                <m:dPr>
                                  <m:ctrlPr>
                                    <a:rPr lang="en-US" altLang="en-US" sz="1600" b="0" i="1">
                                      <a:latin typeface="Cambria Math" panose="02040503050406030204" pitchFamily="18" charset="0"/>
                                    </a:rPr>
                                  </m:ctrlPr>
                                </m:dPr>
                                <m:e>
                                  <m:nary>
                                    <m:naryPr>
                                      <m:chr m:val="∑"/>
                                      <m:supHide m:val="on"/>
                                      <m:ctrlPr>
                                        <a:rPr lang="en-US" altLang="en-US" sz="1600" b="0" i="1">
                                          <a:latin typeface="Cambria Math" panose="02040503050406030204" pitchFamily="18" charset="0"/>
                                        </a:rPr>
                                      </m:ctrlPr>
                                    </m:naryPr>
                                    <m:sub>
                                      <m:r>
                                        <m:rPr>
                                          <m:brk m:alnAt="7"/>
                                        </m:rPr>
                                        <a:rPr lang="en-US" altLang="en-US" sz="1600" b="0" i="1">
                                          <a:latin typeface="Cambria Math" panose="02040503050406030204" pitchFamily="18" charset="0"/>
                                        </a:rPr>
                                        <m:t>𝑖</m:t>
                                      </m:r>
                                    </m:sub>
                                    <m:sup/>
                                    <m:e>
                                      <m:sSub>
                                        <m:sSubPr>
                                          <m:ctrlPr>
                                            <a:rPr lang="en-US" altLang="en-US" sz="1600" b="0" i="1">
                                              <a:latin typeface="Cambria Math" panose="02040503050406030204" pitchFamily="18" charset="0"/>
                                            </a:rPr>
                                          </m:ctrlPr>
                                        </m:sSubPr>
                                        <m:e>
                                          <m:r>
                                            <a:rPr lang="en-US" altLang="en-US" sz="1600" b="0" i="1">
                                              <a:latin typeface="Cambria Math" panose="02040503050406030204" pitchFamily="18" charset="0"/>
                                            </a:rPr>
                                            <m:t>𝑚</m:t>
                                          </m:r>
                                        </m:e>
                                        <m:sub>
                                          <m:r>
                                            <a:rPr lang="en-US" altLang="en-US" sz="1600" b="0" i="1">
                                              <a:latin typeface="Cambria Math" panose="02040503050406030204" pitchFamily="18" charset="0"/>
                                            </a:rPr>
                                            <m:t>𝑖</m:t>
                                          </m:r>
                                        </m:sub>
                                      </m:sSub>
                                      <m:sSubSup>
                                        <m:sSubSupPr>
                                          <m:ctrlPr>
                                            <a:rPr lang="en-US" altLang="en-US" sz="1600" b="0" i="1">
                                              <a:latin typeface="Cambria Math" panose="02040503050406030204" pitchFamily="18" charset="0"/>
                                            </a:rPr>
                                          </m:ctrlPr>
                                        </m:sSubSupPr>
                                        <m:e>
                                          <m:r>
                                            <a:rPr lang="en-US" altLang="en-US" sz="1600" b="0" i="1">
                                              <a:latin typeface="Cambria Math" panose="02040503050406030204" pitchFamily="18" charset="0"/>
                                            </a:rPr>
                                            <m:t>𝑟</m:t>
                                          </m:r>
                                        </m:e>
                                        <m:sub>
                                          <m:r>
                                            <a:rPr lang="en-US" altLang="en-US" sz="1600" b="0" i="1">
                                              <a:latin typeface="Cambria Math" panose="02040503050406030204" pitchFamily="18" charset="0"/>
                                            </a:rPr>
                                            <m:t>𝑖</m:t>
                                          </m:r>
                                        </m:sub>
                                        <m:sup>
                                          <m:r>
                                            <a:rPr lang="en-US" altLang="en-US" sz="1600" b="0" i="1">
                                              <a:latin typeface="Cambria Math" panose="02040503050406030204" pitchFamily="18" charset="0"/>
                                            </a:rPr>
                                            <m:t>2</m:t>
                                          </m:r>
                                        </m:sup>
                                      </m:sSubSup>
                                    </m:e>
                                  </m:nary>
                                </m:e>
                              </m:d>
                            </m:e>
                          </m:groupChr>
                        </m:e>
                        <m:lim>
                          <m:r>
                            <a:rPr lang="en-US" altLang="en-US" sz="1600" b="0" i="1" smtClean="0">
                              <a:latin typeface="Cambria Math" panose="02040503050406030204" pitchFamily="18" charset="0"/>
                            </a:rPr>
                            <m:t>𝐼</m:t>
                          </m:r>
                        </m:lim>
                      </m:limLow>
                      <m:sSup>
                        <m:sSupPr>
                          <m:ctrlPr>
                            <a:rPr lang="en-US" altLang="en-US" sz="1600" b="0" i="1">
                              <a:latin typeface="Cambria Math" panose="02040503050406030204" pitchFamily="18" charset="0"/>
                            </a:rPr>
                          </m:ctrlPr>
                        </m:sSupPr>
                        <m:e>
                          <m:r>
                            <a:rPr lang="en-US" altLang="en-US" sz="1600" b="0" i="1">
                              <a:latin typeface="Cambria Math" panose="02040503050406030204" pitchFamily="18" charset="0"/>
                            </a:rPr>
                            <m:t>𝑤</m:t>
                          </m:r>
                        </m:e>
                        <m:sup>
                          <m:r>
                            <a:rPr lang="en-US" altLang="en-US" sz="1600" b="0" i="1">
                              <a:latin typeface="Cambria Math" panose="02040503050406030204" pitchFamily="18" charset="0"/>
                            </a:rPr>
                            <m:t>2</m:t>
                          </m:r>
                        </m:sup>
                      </m:sSup>
                      <m:r>
                        <a:rPr lang="en-US" altLang="en-US" sz="1600" b="0" i="1" smtClean="0">
                          <a:latin typeface="Cambria Math" panose="02040503050406030204" pitchFamily="18" charset="0"/>
                        </a:rPr>
                        <m:t>=</m:t>
                      </m:r>
                      <m:f>
                        <m:fPr>
                          <m:ctrlPr>
                            <a:rPr lang="en-US" altLang="en-US" sz="1600" b="0" i="1">
                              <a:latin typeface="Cambria Math" panose="02040503050406030204" pitchFamily="18" charset="0"/>
                            </a:rPr>
                          </m:ctrlPr>
                        </m:fPr>
                        <m:num>
                          <m:r>
                            <a:rPr lang="en-US" altLang="en-US" sz="1600" b="0" i="1">
                              <a:latin typeface="Cambria Math" panose="02040503050406030204" pitchFamily="18" charset="0"/>
                            </a:rPr>
                            <m:t>1</m:t>
                          </m:r>
                        </m:num>
                        <m:den>
                          <m:r>
                            <a:rPr lang="en-US" altLang="en-US" sz="1600" b="0" i="1">
                              <a:latin typeface="Cambria Math" panose="02040503050406030204" pitchFamily="18" charset="0"/>
                            </a:rPr>
                            <m:t>2</m:t>
                          </m:r>
                        </m:den>
                      </m:f>
                      <m:r>
                        <a:rPr lang="en-US" altLang="en-US" sz="1600" b="0" i="1" smtClean="0">
                          <a:latin typeface="Cambria Math" panose="02040503050406030204" pitchFamily="18" charset="0"/>
                        </a:rPr>
                        <m:t>𝐼</m:t>
                      </m:r>
                      <m:sSup>
                        <m:sSupPr>
                          <m:ctrlPr>
                            <a:rPr lang="en-US" altLang="en-US" sz="1600" b="0" i="1">
                              <a:latin typeface="Cambria Math" panose="02040503050406030204" pitchFamily="18" charset="0"/>
                            </a:rPr>
                          </m:ctrlPr>
                        </m:sSupPr>
                        <m:e>
                          <m:r>
                            <a:rPr lang="en-US" altLang="en-US" sz="1600" b="0" i="1">
                              <a:latin typeface="Cambria Math" panose="02040503050406030204" pitchFamily="18" charset="0"/>
                            </a:rPr>
                            <m:t>𝑤</m:t>
                          </m:r>
                        </m:e>
                        <m:sup>
                          <m:r>
                            <a:rPr lang="en-US" altLang="en-US" sz="1600" b="0" i="1">
                              <a:latin typeface="Cambria Math" panose="02040503050406030204" pitchFamily="18" charset="0"/>
                            </a:rPr>
                            <m:t>2</m:t>
                          </m:r>
                        </m:sup>
                      </m:sSup>
                    </m:oMath>
                  </m:oMathPara>
                </a14:m>
                <a:endParaRPr lang="en-US" altLang="en-US" sz="1600" b="0" dirty="0">
                  <a:latin typeface="Times New Roman" panose="02020603050405020304" pitchFamily="18" charset="0"/>
                </a:endParaRPr>
              </a:p>
              <a:p>
                <a:pPr eaLnBrk="1" hangingPunct="1">
                  <a:spcBef>
                    <a:spcPct val="0"/>
                  </a:spcBef>
                  <a:buFontTx/>
                  <a:buNone/>
                </a:pPr>
                <a:endParaRPr lang="en-US" altLang="en-US" sz="1600" b="0" dirty="0">
                  <a:latin typeface="Times New Roman" panose="02020603050405020304" pitchFamily="18" charset="0"/>
                </a:endParaRPr>
              </a:p>
              <a:p>
                <a:pPr eaLnBrk="1" hangingPunct="1">
                  <a:spcBef>
                    <a:spcPct val="0"/>
                  </a:spcBef>
                  <a:buFontTx/>
                  <a:buNone/>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𝐾</m:t>
                      </m:r>
                      <m:r>
                        <a:rPr lang="en-US" altLang="en-US" sz="1600" b="0" i="1" smtClean="0">
                          <a:latin typeface="Cambria Math" panose="02040503050406030204" pitchFamily="18" charset="0"/>
                        </a:rPr>
                        <m:t>=</m:t>
                      </m:r>
                      <m:f>
                        <m:fPr>
                          <m:ctrlPr>
                            <a:rPr lang="en-US" altLang="en-US" sz="1600" b="0" i="1">
                              <a:latin typeface="Cambria Math" panose="02040503050406030204" pitchFamily="18" charset="0"/>
                            </a:rPr>
                          </m:ctrlPr>
                        </m:fPr>
                        <m:num>
                          <m:r>
                            <a:rPr lang="en-US" altLang="en-US" sz="1600" b="0" i="1">
                              <a:latin typeface="Cambria Math" panose="02040503050406030204" pitchFamily="18" charset="0"/>
                            </a:rPr>
                            <m:t>1</m:t>
                          </m:r>
                        </m:num>
                        <m:den>
                          <m:r>
                            <a:rPr lang="en-US" altLang="en-US" sz="1600" b="0" i="1">
                              <a:latin typeface="Cambria Math" panose="02040503050406030204" pitchFamily="18" charset="0"/>
                            </a:rPr>
                            <m:t>2</m:t>
                          </m:r>
                        </m:den>
                      </m:f>
                      <m:r>
                        <a:rPr lang="en-US" altLang="en-US" sz="1600" b="0" i="1">
                          <a:latin typeface="Cambria Math" panose="02040503050406030204" pitchFamily="18" charset="0"/>
                        </a:rPr>
                        <m:t>𝐼</m:t>
                      </m:r>
                      <m:sSup>
                        <m:sSupPr>
                          <m:ctrlPr>
                            <a:rPr lang="en-US" altLang="en-US" sz="1600" b="0" i="1">
                              <a:latin typeface="Cambria Math" panose="02040503050406030204" pitchFamily="18" charset="0"/>
                            </a:rPr>
                          </m:ctrlPr>
                        </m:sSupPr>
                        <m:e>
                          <m:r>
                            <a:rPr lang="en-US" altLang="en-US" sz="1600" b="0" i="1">
                              <a:latin typeface="Cambria Math" panose="02040503050406030204" pitchFamily="18" charset="0"/>
                            </a:rPr>
                            <m:t>𝑤</m:t>
                          </m:r>
                        </m:e>
                        <m:sup>
                          <m:r>
                            <a:rPr lang="en-US" altLang="en-US" sz="1600" b="0" i="1">
                              <a:latin typeface="Cambria Math" panose="02040503050406030204" pitchFamily="18" charset="0"/>
                            </a:rPr>
                            <m:t>2</m:t>
                          </m:r>
                        </m:sup>
                      </m:sSup>
                      <m:r>
                        <a:rPr lang="en-US" altLang="en-US" sz="1600" b="0" i="1" smtClean="0">
                          <a:latin typeface="Cambria Math" panose="02040503050406030204" pitchFamily="18" charset="0"/>
                        </a:rPr>
                        <m:t>  →  </m:t>
                      </m:r>
                      <m:r>
                        <a:rPr lang="en-US" altLang="en-US" sz="1600" b="0" i="1" smtClean="0">
                          <a:latin typeface="Cambria Math" panose="02040503050406030204" pitchFamily="18" charset="0"/>
                        </a:rPr>
                        <m:t>𝐼</m:t>
                      </m:r>
                      <m:r>
                        <a:rPr lang="en-US" altLang="en-US" sz="1600" b="0" i="1" smtClean="0">
                          <a:latin typeface="Cambria Math" panose="02040503050406030204" pitchFamily="18" charset="0"/>
                        </a:rPr>
                        <m:t>=</m:t>
                      </m:r>
                      <m:nary>
                        <m:naryPr>
                          <m:chr m:val="∑"/>
                          <m:supHide m:val="on"/>
                          <m:ctrlPr>
                            <a:rPr lang="en-US" altLang="en-US" sz="1600" b="0" i="1">
                              <a:latin typeface="Cambria Math" panose="02040503050406030204" pitchFamily="18" charset="0"/>
                            </a:rPr>
                          </m:ctrlPr>
                        </m:naryPr>
                        <m:sub>
                          <m:r>
                            <m:rPr>
                              <m:brk m:alnAt="7"/>
                            </m:rPr>
                            <a:rPr lang="en-US" altLang="en-US" sz="1600" b="0" i="1">
                              <a:latin typeface="Cambria Math" panose="02040503050406030204" pitchFamily="18" charset="0"/>
                            </a:rPr>
                            <m:t>𝑖</m:t>
                          </m:r>
                        </m:sub>
                        <m:sup/>
                        <m:e>
                          <m:sSub>
                            <m:sSubPr>
                              <m:ctrlPr>
                                <a:rPr lang="en-US" altLang="en-US" sz="1600" b="0" i="1">
                                  <a:latin typeface="Cambria Math" panose="02040503050406030204" pitchFamily="18" charset="0"/>
                                </a:rPr>
                              </m:ctrlPr>
                            </m:sSubPr>
                            <m:e>
                              <m:r>
                                <a:rPr lang="en-US" altLang="en-US" sz="1600" b="0" i="1">
                                  <a:latin typeface="Cambria Math" panose="02040503050406030204" pitchFamily="18" charset="0"/>
                                </a:rPr>
                                <m:t>𝑚</m:t>
                              </m:r>
                            </m:e>
                            <m:sub>
                              <m:r>
                                <a:rPr lang="en-US" altLang="en-US" sz="1600" b="0" i="1">
                                  <a:latin typeface="Cambria Math" panose="02040503050406030204" pitchFamily="18" charset="0"/>
                                </a:rPr>
                                <m:t>𝑖</m:t>
                              </m:r>
                            </m:sub>
                          </m:sSub>
                          <m:sSubSup>
                            <m:sSubSupPr>
                              <m:ctrlPr>
                                <a:rPr lang="en-US" altLang="en-US" sz="1600" b="0" i="1">
                                  <a:latin typeface="Cambria Math" panose="02040503050406030204" pitchFamily="18" charset="0"/>
                                </a:rPr>
                              </m:ctrlPr>
                            </m:sSubSupPr>
                            <m:e>
                              <m:r>
                                <a:rPr lang="en-US" altLang="en-US" sz="1600" b="0" i="1">
                                  <a:latin typeface="Cambria Math" panose="02040503050406030204" pitchFamily="18" charset="0"/>
                                </a:rPr>
                                <m:t>𝑟</m:t>
                              </m:r>
                            </m:e>
                            <m:sub>
                              <m:r>
                                <a:rPr lang="en-US" altLang="en-US" sz="1600" b="0" i="1">
                                  <a:latin typeface="Cambria Math" panose="02040503050406030204" pitchFamily="18" charset="0"/>
                                </a:rPr>
                                <m:t>𝑖</m:t>
                              </m:r>
                            </m:sub>
                            <m:sup>
                              <m:r>
                                <a:rPr lang="en-US" altLang="en-US" sz="1600" b="0" i="1">
                                  <a:latin typeface="Cambria Math" panose="02040503050406030204" pitchFamily="18" charset="0"/>
                                </a:rPr>
                                <m:t>2</m:t>
                              </m:r>
                            </m:sup>
                          </m:sSubSup>
                        </m:e>
                      </m:nary>
                    </m:oMath>
                  </m:oMathPara>
                </a14:m>
                <a:endParaRPr lang="en-US" altLang="en-US" sz="1600" b="0" dirty="0">
                  <a:latin typeface="Times New Roman" panose="02020603050405020304" pitchFamily="18" charset="0"/>
                </a:endParaRPr>
              </a:p>
              <a:p>
                <a:pPr eaLnBrk="1" hangingPunct="1">
                  <a:spcBef>
                    <a:spcPct val="0"/>
                  </a:spcBef>
                  <a:buFontTx/>
                  <a:buNone/>
                </a:pPr>
                <a14:m>
                  <m:oMathPara xmlns:m="http://schemas.openxmlformats.org/officeDocument/2006/math">
                    <m:oMathParaPr>
                      <m:jc m:val="centerGroup"/>
                    </m:oMathParaPr>
                    <m:oMath xmlns:m="http://schemas.openxmlformats.org/officeDocument/2006/math">
                      <m:r>
                        <a:rPr lang="en-US" altLang="en-US" sz="1600" b="0" i="1">
                          <a:latin typeface="Cambria Math" panose="02040503050406030204" pitchFamily="18" charset="0"/>
                        </a:rPr>
                        <m:t>𝐼</m:t>
                      </m:r>
                      <m:r>
                        <a:rPr lang="en-US" altLang="en-US" sz="1600" b="0" i="1" smtClean="0">
                          <a:latin typeface="Cambria Math" panose="02040503050406030204" pitchFamily="18" charset="0"/>
                        </a:rPr>
                        <m:t>=</m:t>
                      </m:r>
                      <m:r>
                        <a:rPr lang="en-US" altLang="en-US" sz="1600" b="0" i="1" smtClean="0">
                          <a:latin typeface="Cambria Math" panose="02040503050406030204" pitchFamily="18" charset="0"/>
                        </a:rPr>
                        <m:t>𝑐𝑀</m:t>
                      </m:r>
                      <m:sSup>
                        <m:sSupPr>
                          <m:ctrlPr>
                            <a:rPr lang="en-US" altLang="en-US" sz="1600" b="0" i="1" smtClean="0">
                              <a:latin typeface="Cambria Math" panose="02040503050406030204" pitchFamily="18" charset="0"/>
                            </a:rPr>
                          </m:ctrlPr>
                        </m:sSupPr>
                        <m:e>
                          <m:r>
                            <a:rPr lang="en-US" altLang="en-US" sz="1600" b="0" i="1" smtClean="0">
                              <a:latin typeface="Cambria Math" panose="02040503050406030204" pitchFamily="18" charset="0"/>
                            </a:rPr>
                            <m:t>𝑅</m:t>
                          </m:r>
                        </m:e>
                        <m:sup>
                          <m:r>
                            <a:rPr lang="en-US" altLang="en-US" sz="1600" b="0" i="1" smtClean="0">
                              <a:latin typeface="Cambria Math" panose="02040503050406030204" pitchFamily="18" charset="0"/>
                            </a:rPr>
                            <m:t>2</m:t>
                          </m:r>
                        </m:sup>
                      </m:sSup>
                      <m:r>
                        <a:rPr lang="en-US" altLang="en-US" sz="1600" b="0" i="1">
                          <a:latin typeface="Cambria Math" panose="02040503050406030204" pitchFamily="18" charset="0"/>
                        </a:rPr>
                        <m:t>  →  </m:t>
                      </m:r>
                      <m:r>
                        <a:rPr lang="en-US" altLang="en-US" sz="1600" b="0" i="1">
                          <a:latin typeface="Cambria Math" panose="02040503050406030204" pitchFamily="18" charset="0"/>
                        </a:rPr>
                        <m:t>𝐼</m:t>
                      </m:r>
                      <m:r>
                        <a:rPr lang="en-US" altLang="en-US" sz="1600" b="0" i="1">
                          <a:latin typeface="Cambria Math" panose="02040503050406030204" pitchFamily="18" charset="0"/>
                        </a:rPr>
                        <m:t>=</m:t>
                      </m:r>
                      <m:r>
                        <a:rPr lang="en-US" altLang="en-US" sz="1600" b="0" i="1">
                          <a:latin typeface="Cambria Math" panose="02040503050406030204" pitchFamily="18" charset="0"/>
                        </a:rPr>
                        <m:t>𝑀</m:t>
                      </m:r>
                      <m:sSup>
                        <m:sSupPr>
                          <m:ctrlPr>
                            <a:rPr lang="en-US" altLang="en-US" sz="1600" b="0" i="1">
                              <a:latin typeface="Cambria Math" panose="02040503050406030204" pitchFamily="18" charset="0"/>
                            </a:rPr>
                          </m:ctrlPr>
                        </m:sSupPr>
                        <m:e>
                          <m:r>
                            <a:rPr lang="en-US" altLang="en-US" sz="1600" b="0" i="1">
                              <a:latin typeface="Cambria Math" panose="02040503050406030204" pitchFamily="18" charset="0"/>
                            </a:rPr>
                            <m:t>𝑅</m:t>
                          </m:r>
                        </m:e>
                        <m:sup>
                          <m:r>
                            <a:rPr lang="en-US" altLang="en-US" sz="1600" b="0" i="1">
                              <a:latin typeface="Cambria Math" panose="02040503050406030204" pitchFamily="18" charset="0"/>
                            </a:rPr>
                            <m:t>2</m:t>
                          </m:r>
                        </m:sup>
                      </m:sSup>
                    </m:oMath>
                  </m:oMathPara>
                </a14:m>
                <a:endParaRPr lang="en-US" altLang="en-US" sz="1600" b="0" dirty="0">
                  <a:latin typeface="Times New Roman" panose="02020603050405020304" pitchFamily="18" charset="0"/>
                </a:endParaRPr>
              </a:p>
            </p:txBody>
          </p:sp>
        </mc:Choice>
        <mc:Fallback xmlns="">
          <p:sp>
            <p:nvSpPr>
              <p:cNvPr id="9" name="TextBox 1"/>
              <p:cNvSpPr txBox="1">
                <a:spLocks noRot="1" noChangeAspect="1" noMove="1" noResize="1" noEditPoints="1" noAdjustHandles="1" noChangeArrowheads="1" noChangeShapeType="1" noTextEdit="1"/>
              </p:cNvSpPr>
              <p:nvPr/>
            </p:nvSpPr>
            <p:spPr bwMode="auto">
              <a:xfrm>
                <a:off x="79116" y="209716"/>
                <a:ext cx="7245774" cy="5534785"/>
              </a:xfrm>
              <a:prstGeom prst="rect">
                <a:avLst/>
              </a:prstGeom>
              <a:blipFill rotWithShape="0">
                <a:blip r:embed="rId3"/>
                <a:stretch>
                  <a:fillRect l="-505" t="-33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pic>
        <p:nvPicPr>
          <p:cNvPr id="4" name="Picture 3" descr="09_12_Figure.jpg"/>
          <p:cNvPicPr>
            <a:picLocks noChangeAspect="1"/>
          </p:cNvPicPr>
          <p:nvPr/>
        </p:nvPicPr>
        <p:blipFill rotWithShape="1">
          <a:blip r:embed="rId4" cstate="print">
            <a:extLst>
              <a:ext uri="{28A0092B-C50C-407E-A947-70E740481C1C}">
                <a14:useLocalDpi xmlns:a14="http://schemas.microsoft.com/office/drawing/2010/main" val="0"/>
              </a:ext>
            </a:extLst>
          </a:blip>
          <a:srcRect b="2979"/>
          <a:stretch/>
        </p:blipFill>
        <p:spPr>
          <a:xfrm>
            <a:off x="6016900" y="2769833"/>
            <a:ext cx="3127099" cy="2445142"/>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65278" y="1121940"/>
            <a:ext cx="5478887" cy="369332"/>
          </a:xfrm>
          <a:prstGeom prst="rect">
            <a:avLst/>
          </a:prstGeom>
          <a:noFill/>
          <a:ln>
            <a:solidFill>
              <a:schemeClr val="tx1"/>
            </a:solidFill>
          </a:ln>
        </p:spPr>
        <p:txBody>
          <a:bodyPr wrap="square" rtlCol="0">
            <a:spAutoFit/>
          </a:bodyPr>
          <a:lstStyle/>
          <a:p>
            <a:pPr defTabSz="685800" eaLnBrk="1" fontAlgn="auto" hangingPunct="1">
              <a:spcBef>
                <a:spcPts val="0"/>
              </a:spcBef>
              <a:spcAft>
                <a:spcPts val="0"/>
              </a:spcAft>
            </a:pPr>
            <a:r>
              <a:rPr lang="en-US" sz="1800" b="0" dirty="0">
                <a:solidFill>
                  <a:prstClr val="black"/>
                </a:solidFill>
                <a:cs typeface="Times New Roman" panose="02020603050405020304" pitchFamily="18" charset="0"/>
              </a:rPr>
              <a:t>9.4	Kinetic Energy of Rotation and Moment of Inertia </a:t>
            </a:r>
          </a:p>
        </p:txBody>
      </p:sp>
      <mc:AlternateContent xmlns:mc="http://schemas.openxmlformats.org/markup-compatibility/2006" xmlns:a14="http://schemas.microsoft.com/office/drawing/2010/main">
        <mc:Choice Requires="a14">
          <p:sp>
            <p:nvSpPr>
              <p:cNvPr id="7" name="TextBox 6"/>
              <p:cNvSpPr txBox="1"/>
              <p:nvPr/>
            </p:nvSpPr>
            <p:spPr>
              <a:xfrm>
                <a:off x="3162343" y="1682924"/>
                <a:ext cx="5684756" cy="3787768"/>
              </a:xfrm>
              <a:prstGeom prst="rect">
                <a:avLst/>
              </a:prstGeom>
              <a:noFill/>
              <a:ln>
                <a:solidFill>
                  <a:schemeClr val="tx1"/>
                </a:solidFill>
              </a:ln>
            </p:spPr>
            <p:txBody>
              <a:bodyPr wrap="square" rtlCol="0">
                <a:spAutoFit/>
              </a:bodyPr>
              <a:lstStyle/>
              <a:p>
                <a:pPr defTabSz="685800" eaLnBrk="1" fontAlgn="auto" hangingPunct="1">
                  <a:spcBef>
                    <a:spcPts val="0"/>
                  </a:spcBef>
                  <a:spcAft>
                    <a:spcPts val="0"/>
                  </a:spcAft>
                </a:pPr>
                <a:r>
                  <a:rPr lang="en-US" sz="1800" b="0" dirty="0">
                    <a:solidFill>
                      <a:prstClr val="black"/>
                    </a:solidFill>
                    <a:cs typeface="Times New Roman" panose="02020603050405020304" pitchFamily="18" charset="0"/>
                  </a:rPr>
                  <a:t>How to calculate the kinetic energy of rotating rigid body?</a:t>
                </a:r>
              </a:p>
              <a:p>
                <a:pPr defTabSz="685800" eaLnBrk="1" fontAlgn="auto" hangingPunct="1">
                  <a:spcBef>
                    <a:spcPts val="0"/>
                  </a:spcBef>
                  <a:spcAft>
                    <a:spcPts val="0"/>
                  </a:spcAft>
                </a:pPr>
                <a:r>
                  <a:rPr lang="en-US" sz="1800" b="0" dirty="0">
                    <a:solidFill>
                      <a:prstClr val="black"/>
                    </a:solidFill>
                    <a:cs typeface="Times New Roman" panose="02020603050405020304" pitchFamily="18" charset="0"/>
                  </a:rPr>
                  <a:t>Cut the rigid body into many small pieces, A, B, C, …</a:t>
                </a:r>
              </a:p>
              <a:p>
                <a:pPr defTabSz="685800" eaLnBrk="1" fontAlgn="auto" hangingPunct="1">
                  <a:spcBef>
                    <a:spcPts val="0"/>
                  </a:spcBef>
                  <a:spcAft>
                    <a:spcPts val="0"/>
                  </a:spcAft>
                </a:pPr>
                <a:endParaRPr lang="en-US" sz="600" b="0" dirty="0">
                  <a:solidFill>
                    <a:prstClr val="black"/>
                  </a:solidFill>
                  <a:cs typeface="Times New Roman" panose="02020603050405020304" pitchFamily="18" charset="0"/>
                </a:endParaRPr>
              </a:p>
              <a:p>
                <a:pPr defTabSz="685800" eaLnBrk="1" fontAlgn="auto" hangingPunct="1">
                  <a:spcBef>
                    <a:spcPts val="0"/>
                  </a:spcBef>
                  <a:spcAft>
                    <a:spcPts val="0"/>
                  </a:spcAft>
                </a:pPr>
                <a:r>
                  <a:rPr lang="en-US" sz="1800" b="0" dirty="0">
                    <a:solidFill>
                      <a:srgbClr val="FF0000"/>
                    </a:solidFill>
                    <a:cs typeface="Times New Roman" panose="02020603050405020304" pitchFamily="18" charset="0"/>
                  </a:rPr>
                  <a:t>Kinetic Energy for piece A:</a:t>
                </a:r>
              </a:p>
              <a:p>
                <a:pPr defTabSz="685800" eaLnBrk="1" fontAlgn="auto" hangingPunct="1">
                  <a:spcBef>
                    <a:spcPts val="0"/>
                  </a:spcBef>
                  <a:spcAft>
                    <a:spcPts val="0"/>
                  </a:spcAft>
                </a:pPr>
                <a:endParaRPr lang="en-US" sz="600" b="0" dirty="0">
                  <a:solidFill>
                    <a:srgbClr val="FF0000"/>
                  </a:solidFill>
                  <a:cs typeface="Times New Roman" panose="02020603050405020304" pitchFamily="18" charset="0"/>
                </a:endParaRPr>
              </a:p>
              <a:p>
                <a:pPr defTabSz="685800" eaLnBrk="1" fontAlgn="auto" hangingPunct="1">
                  <a:spcBef>
                    <a:spcPts val="0"/>
                  </a:spcBef>
                  <a:spcAft>
                    <a:spcPts val="0"/>
                  </a:spcAft>
                </a:pPr>
                <a:r>
                  <a:rPr lang="en-US" sz="1800" b="0" dirty="0">
                    <a:solidFill>
                      <a:srgbClr val="FF0000"/>
                    </a:solidFill>
                    <a:cs typeface="Times New Roman" panose="02020603050405020304" pitchFamily="18" charset="0"/>
                  </a:rPr>
                  <a:t> 	</a:t>
                </a:r>
                <a14:m>
                  <m:oMath xmlns:m="http://schemas.openxmlformats.org/officeDocument/2006/math">
                    <m:sSub>
                      <m:sSubPr>
                        <m:ctrlPr>
                          <a:rPr lang="en-US" sz="1800" b="0" i="1">
                            <a:solidFill>
                              <a:srgbClr val="FF0000"/>
                            </a:solidFill>
                            <a:latin typeface="Cambria Math" panose="02040503050406030204" pitchFamily="18" charset="0"/>
                            <a:cs typeface="Times New Roman" panose="02020603050405020304" pitchFamily="18" charset="0"/>
                          </a:rPr>
                        </m:ctrlPr>
                      </m:sSubPr>
                      <m:e>
                        <m:r>
                          <a:rPr lang="en-US" sz="1800" b="0" i="1">
                            <a:solidFill>
                              <a:srgbClr val="FF0000"/>
                            </a:solidFill>
                            <a:latin typeface="Cambria Math" panose="02040503050406030204" pitchFamily="18" charset="0"/>
                            <a:cs typeface="Times New Roman" panose="02020603050405020304" pitchFamily="18" charset="0"/>
                          </a:rPr>
                          <m:t>𝐾</m:t>
                        </m:r>
                      </m:e>
                      <m:sub>
                        <m:r>
                          <a:rPr lang="en-US" sz="1800" b="0" i="1">
                            <a:solidFill>
                              <a:srgbClr val="FF0000"/>
                            </a:solidFill>
                            <a:latin typeface="Cambria Math" panose="02040503050406030204" pitchFamily="18" charset="0"/>
                            <a:cs typeface="Times New Roman" panose="02020603050405020304" pitchFamily="18" charset="0"/>
                          </a:rPr>
                          <m:t>𝐴</m:t>
                        </m:r>
                      </m:sub>
                    </m:sSub>
                    <m:r>
                      <a:rPr lang="en-US" sz="1800" b="0" i="1">
                        <a:solidFill>
                          <a:srgbClr val="FF0000"/>
                        </a:solidFill>
                        <a:latin typeface="Cambria Math" panose="02040503050406030204" pitchFamily="18" charset="0"/>
                        <a:cs typeface="Times New Roman" panose="02020603050405020304" pitchFamily="18" charset="0"/>
                      </a:rPr>
                      <m:t>=</m:t>
                    </m:r>
                    <m:f>
                      <m:fPr>
                        <m:ctrlPr>
                          <a:rPr lang="en-US" sz="1800" b="0" i="1">
                            <a:solidFill>
                              <a:srgbClr val="FF0000"/>
                            </a:solidFill>
                            <a:latin typeface="Cambria Math" panose="02040503050406030204" pitchFamily="18" charset="0"/>
                            <a:cs typeface="Times New Roman" panose="02020603050405020304" pitchFamily="18" charset="0"/>
                          </a:rPr>
                        </m:ctrlPr>
                      </m:fPr>
                      <m:num>
                        <m:r>
                          <a:rPr lang="en-US" sz="1800" b="0" i="1">
                            <a:solidFill>
                              <a:srgbClr val="FF0000"/>
                            </a:solidFill>
                            <a:latin typeface="Cambria Math" panose="02040503050406030204" pitchFamily="18" charset="0"/>
                            <a:cs typeface="Times New Roman" panose="02020603050405020304" pitchFamily="18" charset="0"/>
                          </a:rPr>
                          <m:t>1</m:t>
                        </m:r>
                      </m:num>
                      <m:den>
                        <m:r>
                          <a:rPr lang="en-US" sz="1800" b="0" i="1">
                            <a:solidFill>
                              <a:srgbClr val="FF0000"/>
                            </a:solidFill>
                            <a:latin typeface="Cambria Math" panose="02040503050406030204" pitchFamily="18" charset="0"/>
                            <a:cs typeface="Times New Roman" panose="02020603050405020304" pitchFamily="18" charset="0"/>
                          </a:rPr>
                          <m:t>2</m:t>
                        </m:r>
                      </m:den>
                    </m:f>
                    <m:sSub>
                      <m:sSubPr>
                        <m:ctrlPr>
                          <a:rPr lang="en-US" sz="1800" b="0" i="1">
                            <a:solidFill>
                              <a:srgbClr val="FF0000"/>
                            </a:solidFill>
                            <a:latin typeface="Cambria Math" panose="02040503050406030204" pitchFamily="18" charset="0"/>
                            <a:cs typeface="Times New Roman" panose="02020603050405020304" pitchFamily="18" charset="0"/>
                          </a:rPr>
                        </m:ctrlPr>
                      </m:sSubPr>
                      <m:e>
                        <m:r>
                          <a:rPr lang="en-US" sz="1800" b="0" i="1">
                            <a:solidFill>
                              <a:srgbClr val="FF0000"/>
                            </a:solidFill>
                            <a:latin typeface="Cambria Math" panose="02040503050406030204" pitchFamily="18" charset="0"/>
                            <a:cs typeface="Times New Roman" panose="02020603050405020304" pitchFamily="18" charset="0"/>
                          </a:rPr>
                          <m:t>𝑚</m:t>
                        </m:r>
                      </m:e>
                      <m:sub>
                        <m:r>
                          <a:rPr lang="en-US" sz="1800" b="0" i="1">
                            <a:solidFill>
                              <a:srgbClr val="FF0000"/>
                            </a:solidFill>
                            <a:latin typeface="Cambria Math" panose="02040503050406030204" pitchFamily="18" charset="0"/>
                            <a:cs typeface="Times New Roman" panose="02020603050405020304" pitchFamily="18" charset="0"/>
                          </a:rPr>
                          <m:t>𝐴</m:t>
                        </m:r>
                      </m:sub>
                    </m:sSub>
                    <m:sSubSup>
                      <m:sSubSupPr>
                        <m:ctrlPr>
                          <a:rPr lang="en-US" sz="1800" b="0" i="1">
                            <a:solidFill>
                              <a:srgbClr val="FF0000"/>
                            </a:solidFill>
                            <a:latin typeface="Cambria Math" panose="02040503050406030204" pitchFamily="18" charset="0"/>
                            <a:cs typeface="Times New Roman" panose="02020603050405020304" pitchFamily="18" charset="0"/>
                          </a:rPr>
                        </m:ctrlPr>
                      </m:sSubSupPr>
                      <m:e>
                        <m:r>
                          <a:rPr lang="en-US" sz="1800" b="0" i="1">
                            <a:solidFill>
                              <a:srgbClr val="FF0000"/>
                            </a:solidFill>
                            <a:latin typeface="Cambria Math" panose="02040503050406030204" pitchFamily="18" charset="0"/>
                            <a:cs typeface="Times New Roman" panose="02020603050405020304" pitchFamily="18" charset="0"/>
                          </a:rPr>
                          <m:t>𝑣</m:t>
                        </m:r>
                      </m:e>
                      <m:sub>
                        <m:r>
                          <a:rPr lang="en-US" sz="1800" b="0" i="1">
                            <a:solidFill>
                              <a:srgbClr val="FF0000"/>
                            </a:solidFill>
                            <a:latin typeface="Cambria Math" panose="02040503050406030204" pitchFamily="18" charset="0"/>
                            <a:cs typeface="Times New Roman" panose="02020603050405020304" pitchFamily="18" charset="0"/>
                          </a:rPr>
                          <m:t>𝐴</m:t>
                        </m:r>
                      </m:sub>
                      <m:sup>
                        <m:r>
                          <a:rPr lang="en-US" sz="1800" b="0" i="1">
                            <a:solidFill>
                              <a:srgbClr val="FF0000"/>
                            </a:solidFill>
                            <a:latin typeface="Cambria Math" panose="02040503050406030204" pitchFamily="18" charset="0"/>
                            <a:cs typeface="Times New Roman" panose="02020603050405020304" pitchFamily="18" charset="0"/>
                          </a:rPr>
                          <m:t>2</m:t>
                        </m:r>
                      </m:sup>
                    </m:sSubSup>
                    <m:r>
                      <a:rPr lang="en-US" sz="1800" b="0" i="1">
                        <a:solidFill>
                          <a:srgbClr val="FF0000"/>
                        </a:solidFill>
                        <a:latin typeface="Cambria Math" panose="02040503050406030204" pitchFamily="18" charset="0"/>
                        <a:cs typeface="Times New Roman" panose="02020603050405020304" pitchFamily="18" charset="0"/>
                      </a:rPr>
                      <m:t>=</m:t>
                    </m:r>
                    <m:f>
                      <m:fPr>
                        <m:ctrlPr>
                          <a:rPr lang="en-US" sz="1800" b="0" i="1">
                            <a:solidFill>
                              <a:srgbClr val="FF0000"/>
                            </a:solidFill>
                            <a:latin typeface="Cambria Math" panose="02040503050406030204" pitchFamily="18" charset="0"/>
                            <a:cs typeface="Times New Roman" panose="02020603050405020304" pitchFamily="18" charset="0"/>
                          </a:rPr>
                        </m:ctrlPr>
                      </m:fPr>
                      <m:num>
                        <m:r>
                          <a:rPr lang="en-US" sz="1800" b="0" i="1">
                            <a:solidFill>
                              <a:srgbClr val="FF0000"/>
                            </a:solidFill>
                            <a:latin typeface="Cambria Math" panose="02040503050406030204" pitchFamily="18" charset="0"/>
                            <a:cs typeface="Times New Roman" panose="02020603050405020304" pitchFamily="18" charset="0"/>
                          </a:rPr>
                          <m:t>1</m:t>
                        </m:r>
                      </m:num>
                      <m:den>
                        <m:r>
                          <a:rPr lang="en-US" sz="1800" b="0" i="1">
                            <a:solidFill>
                              <a:srgbClr val="FF0000"/>
                            </a:solidFill>
                            <a:latin typeface="Cambria Math" panose="02040503050406030204" pitchFamily="18" charset="0"/>
                            <a:cs typeface="Times New Roman" panose="02020603050405020304" pitchFamily="18" charset="0"/>
                          </a:rPr>
                          <m:t>2</m:t>
                        </m:r>
                      </m:den>
                    </m:f>
                    <m:sSub>
                      <m:sSubPr>
                        <m:ctrlPr>
                          <a:rPr lang="en-US" sz="1800" b="0" i="1">
                            <a:solidFill>
                              <a:srgbClr val="FF0000"/>
                            </a:solidFill>
                            <a:latin typeface="Cambria Math" panose="02040503050406030204" pitchFamily="18" charset="0"/>
                            <a:cs typeface="Times New Roman" panose="02020603050405020304" pitchFamily="18" charset="0"/>
                          </a:rPr>
                        </m:ctrlPr>
                      </m:sSubPr>
                      <m:e>
                        <m:r>
                          <a:rPr lang="en-US" sz="1800" b="0" i="1">
                            <a:solidFill>
                              <a:srgbClr val="FF0000"/>
                            </a:solidFill>
                            <a:latin typeface="Cambria Math" panose="02040503050406030204" pitchFamily="18" charset="0"/>
                            <a:cs typeface="Times New Roman" panose="02020603050405020304" pitchFamily="18" charset="0"/>
                          </a:rPr>
                          <m:t>𝑚</m:t>
                        </m:r>
                      </m:e>
                      <m:sub>
                        <m:r>
                          <a:rPr lang="en-US" sz="1800" b="0" i="1">
                            <a:solidFill>
                              <a:srgbClr val="FF0000"/>
                            </a:solidFill>
                            <a:latin typeface="Cambria Math" panose="02040503050406030204" pitchFamily="18" charset="0"/>
                            <a:cs typeface="Times New Roman" panose="02020603050405020304" pitchFamily="18" charset="0"/>
                          </a:rPr>
                          <m:t>𝐴</m:t>
                        </m:r>
                      </m:sub>
                    </m:sSub>
                    <m:sSubSup>
                      <m:sSubSupPr>
                        <m:ctrlPr>
                          <a:rPr lang="en-US" sz="1800" b="0" i="1">
                            <a:solidFill>
                              <a:srgbClr val="FF0000"/>
                            </a:solidFill>
                            <a:latin typeface="Cambria Math" panose="02040503050406030204" pitchFamily="18" charset="0"/>
                            <a:cs typeface="Times New Roman" panose="02020603050405020304" pitchFamily="18" charset="0"/>
                          </a:rPr>
                        </m:ctrlPr>
                      </m:sSubSupPr>
                      <m:e>
                        <m:r>
                          <a:rPr lang="en-US" sz="1800" b="0" i="1">
                            <a:solidFill>
                              <a:srgbClr val="FF0000"/>
                            </a:solidFill>
                            <a:latin typeface="Cambria Math" panose="02040503050406030204" pitchFamily="18" charset="0"/>
                            <a:cs typeface="Times New Roman" panose="02020603050405020304" pitchFamily="18" charset="0"/>
                          </a:rPr>
                          <m:t>(</m:t>
                        </m:r>
                        <m:r>
                          <a:rPr lang="en-US" sz="1800" b="0" i="1">
                            <a:solidFill>
                              <a:srgbClr val="FF0000"/>
                            </a:solidFill>
                            <a:latin typeface="Cambria Math" panose="02040503050406030204" pitchFamily="18" charset="0"/>
                            <a:cs typeface="Times New Roman" panose="02020603050405020304" pitchFamily="18" charset="0"/>
                          </a:rPr>
                          <m:t>𝑟</m:t>
                        </m:r>
                        <m:r>
                          <a:rPr lang="en-US" sz="1800" b="0"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𝜔</m:t>
                        </m:r>
                        <m:r>
                          <a:rPr lang="en-US" sz="1800" b="0" i="1">
                            <a:solidFill>
                              <a:srgbClr val="FF0000"/>
                            </a:solidFill>
                            <a:latin typeface="Cambria Math" panose="02040503050406030204" pitchFamily="18" charset="0"/>
                            <a:cs typeface="Times New Roman" panose="02020603050405020304" pitchFamily="18" charset="0"/>
                          </a:rPr>
                          <m:t>)</m:t>
                        </m:r>
                      </m:e>
                      <m:sub>
                        <m:r>
                          <a:rPr lang="en-US" sz="1800" b="0" i="1">
                            <a:solidFill>
                              <a:srgbClr val="FF0000"/>
                            </a:solidFill>
                            <a:latin typeface="Cambria Math" panose="02040503050406030204" pitchFamily="18" charset="0"/>
                            <a:cs typeface="Times New Roman" panose="02020603050405020304" pitchFamily="18" charset="0"/>
                          </a:rPr>
                          <m:t>𝐴</m:t>
                        </m:r>
                      </m:sub>
                      <m:sup>
                        <m:r>
                          <a:rPr lang="en-US" sz="1800" b="0" i="1">
                            <a:solidFill>
                              <a:srgbClr val="FF0000"/>
                            </a:solidFill>
                            <a:latin typeface="Cambria Math" panose="02040503050406030204" pitchFamily="18" charset="0"/>
                            <a:cs typeface="Times New Roman" panose="02020603050405020304" pitchFamily="18" charset="0"/>
                          </a:rPr>
                          <m:t>2</m:t>
                        </m:r>
                      </m:sup>
                    </m:sSubSup>
                    <m:r>
                      <a:rPr lang="en-US" sz="1800" b="0" i="1">
                        <a:solidFill>
                          <a:srgbClr val="FF0000"/>
                        </a:solidFill>
                        <a:latin typeface="Cambria Math" panose="02040503050406030204" pitchFamily="18" charset="0"/>
                        <a:cs typeface="Times New Roman" panose="02020603050405020304" pitchFamily="18" charset="0"/>
                      </a:rPr>
                      <m:t>=</m:t>
                    </m:r>
                    <m:f>
                      <m:fPr>
                        <m:ctrlPr>
                          <a:rPr lang="en-US" sz="1800" b="0" i="1">
                            <a:solidFill>
                              <a:srgbClr val="FF0000"/>
                            </a:solidFill>
                            <a:latin typeface="Cambria Math" panose="02040503050406030204" pitchFamily="18" charset="0"/>
                            <a:cs typeface="Times New Roman" panose="02020603050405020304" pitchFamily="18" charset="0"/>
                          </a:rPr>
                        </m:ctrlPr>
                      </m:fPr>
                      <m:num>
                        <m:r>
                          <a:rPr lang="en-US" sz="1800" b="0" i="1">
                            <a:solidFill>
                              <a:srgbClr val="FF0000"/>
                            </a:solidFill>
                            <a:latin typeface="Cambria Math" panose="02040503050406030204" pitchFamily="18" charset="0"/>
                            <a:cs typeface="Times New Roman" panose="02020603050405020304" pitchFamily="18" charset="0"/>
                          </a:rPr>
                          <m:t>1</m:t>
                        </m:r>
                      </m:num>
                      <m:den>
                        <m:r>
                          <a:rPr lang="en-US" sz="1800" b="0" i="1">
                            <a:solidFill>
                              <a:srgbClr val="FF0000"/>
                            </a:solidFill>
                            <a:latin typeface="Cambria Math" panose="02040503050406030204" pitchFamily="18" charset="0"/>
                            <a:cs typeface="Times New Roman" panose="02020603050405020304" pitchFamily="18" charset="0"/>
                          </a:rPr>
                          <m:t>2</m:t>
                        </m:r>
                      </m:den>
                    </m:f>
                    <m:sSub>
                      <m:sSubPr>
                        <m:ctrlPr>
                          <a:rPr lang="en-US" sz="1800" b="0" i="1">
                            <a:solidFill>
                              <a:srgbClr val="FF0000"/>
                            </a:solidFill>
                            <a:latin typeface="Cambria Math" panose="02040503050406030204" pitchFamily="18" charset="0"/>
                            <a:cs typeface="Times New Roman" panose="02020603050405020304" pitchFamily="18" charset="0"/>
                          </a:rPr>
                        </m:ctrlPr>
                      </m:sSubPr>
                      <m:e>
                        <m:r>
                          <a:rPr lang="en-US" sz="1800" b="0" i="1">
                            <a:solidFill>
                              <a:srgbClr val="FF0000"/>
                            </a:solidFill>
                            <a:latin typeface="Cambria Math" panose="02040503050406030204" pitchFamily="18" charset="0"/>
                            <a:cs typeface="Times New Roman" panose="02020603050405020304" pitchFamily="18" charset="0"/>
                          </a:rPr>
                          <m:t>𝑚</m:t>
                        </m:r>
                      </m:e>
                      <m:sub>
                        <m:r>
                          <a:rPr lang="en-US" sz="1800" b="0" i="1">
                            <a:solidFill>
                              <a:srgbClr val="FF0000"/>
                            </a:solidFill>
                            <a:latin typeface="Cambria Math" panose="02040503050406030204" pitchFamily="18" charset="0"/>
                            <a:cs typeface="Times New Roman" panose="02020603050405020304" pitchFamily="18" charset="0"/>
                          </a:rPr>
                          <m:t>𝐴</m:t>
                        </m:r>
                      </m:sub>
                    </m:sSub>
                    <m:sSubSup>
                      <m:sSubSupPr>
                        <m:ctrlPr>
                          <a:rPr lang="en-US" sz="1800" b="0" i="1">
                            <a:solidFill>
                              <a:srgbClr val="FF0000"/>
                            </a:solidFill>
                            <a:latin typeface="Cambria Math" panose="02040503050406030204" pitchFamily="18" charset="0"/>
                            <a:cs typeface="Times New Roman" panose="02020603050405020304" pitchFamily="18" charset="0"/>
                          </a:rPr>
                        </m:ctrlPr>
                      </m:sSubSupPr>
                      <m:e>
                        <m:r>
                          <a:rPr lang="en-US" sz="1800" b="0" i="1">
                            <a:solidFill>
                              <a:srgbClr val="FF0000"/>
                            </a:solidFill>
                            <a:latin typeface="Cambria Math" panose="02040503050406030204" pitchFamily="18" charset="0"/>
                            <a:cs typeface="Times New Roman" panose="02020603050405020304" pitchFamily="18" charset="0"/>
                          </a:rPr>
                          <m:t>𝑟</m:t>
                        </m:r>
                      </m:e>
                      <m:sub>
                        <m:r>
                          <a:rPr lang="en-US" sz="1800" b="0" i="1">
                            <a:solidFill>
                              <a:srgbClr val="FF0000"/>
                            </a:solidFill>
                            <a:latin typeface="Cambria Math" panose="02040503050406030204" pitchFamily="18" charset="0"/>
                            <a:cs typeface="Times New Roman" panose="02020603050405020304" pitchFamily="18" charset="0"/>
                          </a:rPr>
                          <m:t>𝐴</m:t>
                        </m:r>
                      </m:sub>
                      <m:sup>
                        <m:r>
                          <a:rPr lang="en-US" sz="1800" b="0" i="1">
                            <a:solidFill>
                              <a:srgbClr val="FF0000"/>
                            </a:solidFill>
                            <a:latin typeface="Cambria Math" panose="02040503050406030204" pitchFamily="18" charset="0"/>
                            <a:cs typeface="Times New Roman" panose="02020603050405020304" pitchFamily="18" charset="0"/>
                          </a:rPr>
                          <m:t>2</m:t>
                        </m:r>
                      </m:sup>
                    </m:sSubSup>
                    <m:sSup>
                      <m:sSupPr>
                        <m:ctrlPr>
                          <a:rPr lang="en-US" sz="1800" b="0"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sz="1800" b="0"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𝜔</m:t>
                        </m:r>
                      </m:e>
                      <m:sup>
                        <m:r>
                          <a:rPr lang="en-US" sz="1800" b="0"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2</m:t>
                        </m:r>
                      </m:sup>
                    </m:sSup>
                  </m:oMath>
                </a14:m>
                <a:endParaRPr lang="en-US" sz="1800" b="0" dirty="0">
                  <a:solidFill>
                    <a:srgbClr val="FF0000"/>
                  </a:solidFill>
                  <a:ea typeface="Cambria Math" panose="02040503050406030204" pitchFamily="18" charset="0"/>
                  <a:cs typeface="Times New Roman" panose="02020603050405020304" pitchFamily="18" charset="0"/>
                </a:endParaRPr>
              </a:p>
              <a:p>
                <a:pPr defTabSz="685800" eaLnBrk="1" fontAlgn="auto" hangingPunct="1">
                  <a:spcBef>
                    <a:spcPts val="0"/>
                  </a:spcBef>
                  <a:spcAft>
                    <a:spcPts val="0"/>
                  </a:spcAft>
                </a:pPr>
                <a:endParaRPr lang="en-US" sz="600" b="0" dirty="0">
                  <a:solidFill>
                    <a:prstClr val="black"/>
                  </a:solidFill>
                  <a:cs typeface="Times New Roman" panose="02020603050405020304" pitchFamily="18" charset="0"/>
                </a:endParaRPr>
              </a:p>
              <a:p>
                <a:pPr defTabSz="685800" eaLnBrk="1" fontAlgn="auto" hangingPunct="1">
                  <a:spcBef>
                    <a:spcPts val="0"/>
                  </a:spcBef>
                  <a:spcAft>
                    <a:spcPts val="0"/>
                  </a:spcAft>
                </a:pPr>
                <a:r>
                  <a:rPr lang="en-US" sz="1800" b="0" dirty="0">
                    <a:solidFill>
                      <a:prstClr val="black"/>
                    </a:solidFill>
                    <a:cs typeface="Times New Roman" panose="02020603050405020304" pitchFamily="18" charset="0"/>
                  </a:rPr>
                  <a:t>Total Kinetic Energy:</a:t>
                </a:r>
              </a:p>
              <a:p>
                <a:pPr defTabSz="685800" eaLnBrk="1" fontAlgn="auto" hangingPunct="1">
                  <a:spcBef>
                    <a:spcPts val="0"/>
                  </a:spcBef>
                  <a:spcAft>
                    <a:spcPts val="0"/>
                  </a:spcAft>
                </a:pPr>
                <a:r>
                  <a:rPr lang="en-US" sz="1800" b="0" dirty="0">
                    <a:solidFill>
                      <a:prstClr val="black"/>
                    </a:solidFill>
                    <a:cs typeface="Times New Roman" panose="02020603050405020304" pitchFamily="18" charset="0"/>
                  </a:rPr>
                  <a:t> 	</a:t>
                </a:r>
                <a14:m>
                  <m:oMath xmlns:m="http://schemas.openxmlformats.org/officeDocument/2006/math">
                    <m:r>
                      <a:rPr lang="en-US" sz="1800" b="0" i="1">
                        <a:solidFill>
                          <a:prstClr val="black"/>
                        </a:solidFill>
                        <a:latin typeface="Cambria Math" panose="02040503050406030204" pitchFamily="18" charset="0"/>
                        <a:cs typeface="Times New Roman" panose="02020603050405020304" pitchFamily="18" charset="0"/>
                      </a:rPr>
                      <m:t>𝐾</m:t>
                    </m:r>
                    <m:r>
                      <a:rPr lang="en-US" sz="1800" b="0" i="1">
                        <a:solidFill>
                          <a:prstClr val="black"/>
                        </a:solidFill>
                        <a:latin typeface="Cambria Math" panose="02040503050406030204" pitchFamily="18" charset="0"/>
                        <a:cs typeface="Times New Roman" panose="02020603050405020304" pitchFamily="18" charset="0"/>
                      </a:rPr>
                      <m:t>=</m:t>
                    </m:r>
                    <m:f>
                      <m:fPr>
                        <m:ctrlPr>
                          <a:rPr lang="en-US" sz="1800" b="0" i="1">
                            <a:solidFill>
                              <a:prstClr val="black"/>
                            </a:solidFill>
                            <a:latin typeface="Cambria Math" panose="02040503050406030204" pitchFamily="18" charset="0"/>
                            <a:cs typeface="Times New Roman" panose="02020603050405020304" pitchFamily="18" charset="0"/>
                          </a:rPr>
                        </m:ctrlPr>
                      </m:fPr>
                      <m:num>
                        <m:r>
                          <a:rPr lang="en-US" sz="1800" b="0" i="1">
                            <a:solidFill>
                              <a:prstClr val="black"/>
                            </a:solidFill>
                            <a:latin typeface="Cambria Math" panose="02040503050406030204" pitchFamily="18" charset="0"/>
                            <a:cs typeface="Times New Roman" panose="02020603050405020304" pitchFamily="18" charset="0"/>
                          </a:rPr>
                          <m:t>1</m:t>
                        </m:r>
                      </m:num>
                      <m:den>
                        <m:r>
                          <a:rPr lang="en-US" sz="1800" b="0" i="1">
                            <a:solidFill>
                              <a:prstClr val="black"/>
                            </a:solidFill>
                            <a:latin typeface="Cambria Math" panose="02040503050406030204" pitchFamily="18" charset="0"/>
                            <a:cs typeface="Times New Roman" panose="02020603050405020304" pitchFamily="18" charset="0"/>
                          </a:rPr>
                          <m:t>2</m:t>
                        </m:r>
                      </m:den>
                    </m:f>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𝑚</m:t>
                        </m:r>
                      </m:e>
                      <m:sub>
                        <m:r>
                          <a:rPr lang="en-US" sz="1800" b="0" i="1">
                            <a:solidFill>
                              <a:prstClr val="black"/>
                            </a:solidFill>
                            <a:latin typeface="Cambria Math" panose="02040503050406030204" pitchFamily="18" charset="0"/>
                            <a:cs typeface="Times New Roman" panose="02020603050405020304" pitchFamily="18" charset="0"/>
                          </a:rPr>
                          <m:t>𝐴</m:t>
                        </m:r>
                      </m:sub>
                    </m:sSub>
                    <m:sSubSup>
                      <m:sSubSupPr>
                        <m:ctrlPr>
                          <a:rPr lang="en-US" sz="1800" b="0" i="1">
                            <a:solidFill>
                              <a:prstClr val="black"/>
                            </a:solidFill>
                            <a:latin typeface="Cambria Math" panose="02040503050406030204" pitchFamily="18" charset="0"/>
                            <a:cs typeface="Times New Roman" panose="02020603050405020304" pitchFamily="18" charset="0"/>
                          </a:rPr>
                        </m:ctrlPr>
                      </m:sSubSupPr>
                      <m:e>
                        <m:r>
                          <a:rPr lang="en-US" sz="1800" b="0" i="1">
                            <a:solidFill>
                              <a:prstClr val="black"/>
                            </a:solidFill>
                            <a:latin typeface="Cambria Math" panose="02040503050406030204" pitchFamily="18" charset="0"/>
                            <a:cs typeface="Times New Roman" panose="02020603050405020304" pitchFamily="18" charset="0"/>
                          </a:rPr>
                          <m:t>𝑟</m:t>
                        </m:r>
                      </m:e>
                      <m:sub>
                        <m:r>
                          <a:rPr lang="en-US" sz="1800" b="0" i="1">
                            <a:solidFill>
                              <a:prstClr val="black"/>
                            </a:solidFill>
                            <a:latin typeface="Cambria Math" panose="02040503050406030204" pitchFamily="18" charset="0"/>
                            <a:cs typeface="Times New Roman" panose="02020603050405020304" pitchFamily="18" charset="0"/>
                          </a:rPr>
                          <m:t>𝐴</m:t>
                        </m:r>
                      </m:sub>
                      <m:sup>
                        <m:r>
                          <a:rPr lang="en-US" sz="1800" b="0" i="1">
                            <a:solidFill>
                              <a:prstClr val="black"/>
                            </a:solidFill>
                            <a:latin typeface="Cambria Math" panose="02040503050406030204" pitchFamily="18" charset="0"/>
                            <a:cs typeface="Times New Roman" panose="02020603050405020304" pitchFamily="18" charset="0"/>
                          </a:rPr>
                          <m:t>2</m:t>
                        </m:r>
                      </m:sup>
                    </m:sSubSup>
                    <m:sSup>
                      <m:sSupPr>
                        <m:ctrlP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𝜔</m:t>
                        </m:r>
                      </m:e>
                      <m:sup>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2</m:t>
                        </m:r>
                      </m:sup>
                    </m:sSup>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en-US" sz="1800" b="0" i="1">
                            <a:solidFill>
                              <a:prstClr val="black"/>
                            </a:solidFill>
                            <a:latin typeface="Cambria Math" panose="02040503050406030204" pitchFamily="18" charset="0"/>
                            <a:cs typeface="Times New Roman" panose="02020603050405020304" pitchFamily="18" charset="0"/>
                          </a:rPr>
                        </m:ctrlPr>
                      </m:fPr>
                      <m:num>
                        <m:r>
                          <a:rPr lang="en-US" sz="1800" b="0" i="1">
                            <a:solidFill>
                              <a:prstClr val="black"/>
                            </a:solidFill>
                            <a:latin typeface="Cambria Math" panose="02040503050406030204" pitchFamily="18" charset="0"/>
                            <a:cs typeface="Times New Roman" panose="02020603050405020304" pitchFamily="18" charset="0"/>
                          </a:rPr>
                          <m:t>1</m:t>
                        </m:r>
                      </m:num>
                      <m:den>
                        <m:r>
                          <a:rPr lang="en-US" sz="1800" b="0" i="1">
                            <a:solidFill>
                              <a:prstClr val="black"/>
                            </a:solidFill>
                            <a:latin typeface="Cambria Math" panose="02040503050406030204" pitchFamily="18" charset="0"/>
                            <a:cs typeface="Times New Roman" panose="02020603050405020304" pitchFamily="18" charset="0"/>
                          </a:rPr>
                          <m:t>2</m:t>
                        </m:r>
                      </m:den>
                    </m:f>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𝑚</m:t>
                        </m:r>
                      </m:e>
                      <m:sub>
                        <m:r>
                          <a:rPr lang="en-US" sz="1800" b="0" i="1">
                            <a:solidFill>
                              <a:prstClr val="black"/>
                            </a:solidFill>
                            <a:latin typeface="Cambria Math" panose="02040503050406030204" pitchFamily="18" charset="0"/>
                            <a:cs typeface="Times New Roman" panose="02020603050405020304" pitchFamily="18" charset="0"/>
                          </a:rPr>
                          <m:t>𝐵</m:t>
                        </m:r>
                      </m:sub>
                    </m:sSub>
                    <m:sSubSup>
                      <m:sSubSupPr>
                        <m:ctrlPr>
                          <a:rPr lang="en-US" sz="1800" b="0" i="1">
                            <a:solidFill>
                              <a:prstClr val="black"/>
                            </a:solidFill>
                            <a:latin typeface="Cambria Math" panose="02040503050406030204" pitchFamily="18" charset="0"/>
                            <a:cs typeface="Times New Roman" panose="02020603050405020304" pitchFamily="18" charset="0"/>
                          </a:rPr>
                        </m:ctrlPr>
                      </m:sSubSupPr>
                      <m:e>
                        <m:r>
                          <a:rPr lang="en-US" sz="1800" b="0" i="1">
                            <a:solidFill>
                              <a:prstClr val="black"/>
                            </a:solidFill>
                            <a:latin typeface="Cambria Math" panose="02040503050406030204" pitchFamily="18" charset="0"/>
                            <a:cs typeface="Times New Roman" panose="02020603050405020304" pitchFamily="18" charset="0"/>
                          </a:rPr>
                          <m:t>𝑟</m:t>
                        </m:r>
                      </m:e>
                      <m:sub>
                        <m:r>
                          <a:rPr lang="en-US" sz="1800" b="0" i="1">
                            <a:solidFill>
                              <a:prstClr val="black"/>
                            </a:solidFill>
                            <a:latin typeface="Cambria Math" panose="02040503050406030204" pitchFamily="18" charset="0"/>
                            <a:cs typeface="Times New Roman" panose="02020603050405020304" pitchFamily="18" charset="0"/>
                          </a:rPr>
                          <m:t>𝐵</m:t>
                        </m:r>
                      </m:sub>
                      <m:sup>
                        <m:r>
                          <a:rPr lang="en-US" sz="1800" b="0" i="1">
                            <a:solidFill>
                              <a:prstClr val="black"/>
                            </a:solidFill>
                            <a:latin typeface="Cambria Math" panose="02040503050406030204" pitchFamily="18" charset="0"/>
                            <a:cs typeface="Times New Roman" panose="02020603050405020304" pitchFamily="18" charset="0"/>
                          </a:rPr>
                          <m:t>2</m:t>
                        </m:r>
                      </m:sup>
                    </m:sSubSup>
                    <m:sSup>
                      <m:sSupPr>
                        <m:ctrlP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𝜔</m:t>
                        </m:r>
                      </m:e>
                      <m:sup>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2</m:t>
                        </m:r>
                      </m:sup>
                    </m:sSup>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en-US" sz="1800" b="0" i="1">
                            <a:solidFill>
                              <a:prstClr val="black"/>
                            </a:solidFill>
                            <a:latin typeface="Cambria Math" panose="02040503050406030204" pitchFamily="18" charset="0"/>
                            <a:cs typeface="Times New Roman" panose="02020603050405020304" pitchFamily="18" charset="0"/>
                          </a:rPr>
                        </m:ctrlPr>
                      </m:fPr>
                      <m:num>
                        <m:r>
                          <a:rPr lang="en-US" sz="1800" b="0" i="1">
                            <a:solidFill>
                              <a:prstClr val="black"/>
                            </a:solidFill>
                            <a:latin typeface="Cambria Math" panose="02040503050406030204" pitchFamily="18" charset="0"/>
                            <a:cs typeface="Times New Roman" panose="02020603050405020304" pitchFamily="18" charset="0"/>
                          </a:rPr>
                          <m:t>1</m:t>
                        </m:r>
                      </m:num>
                      <m:den>
                        <m:r>
                          <a:rPr lang="en-US" sz="1800" b="0" i="1">
                            <a:solidFill>
                              <a:prstClr val="black"/>
                            </a:solidFill>
                            <a:latin typeface="Cambria Math" panose="02040503050406030204" pitchFamily="18" charset="0"/>
                            <a:cs typeface="Times New Roman" panose="02020603050405020304" pitchFamily="18" charset="0"/>
                          </a:rPr>
                          <m:t>2</m:t>
                        </m:r>
                      </m:den>
                    </m:f>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𝑚</m:t>
                        </m:r>
                      </m:e>
                      <m:sub>
                        <m:r>
                          <a:rPr lang="en-US" sz="1800" b="0" i="1">
                            <a:solidFill>
                              <a:prstClr val="black"/>
                            </a:solidFill>
                            <a:latin typeface="Cambria Math" panose="02040503050406030204" pitchFamily="18" charset="0"/>
                            <a:cs typeface="Times New Roman" panose="02020603050405020304" pitchFamily="18" charset="0"/>
                          </a:rPr>
                          <m:t>𝐶</m:t>
                        </m:r>
                      </m:sub>
                    </m:sSub>
                    <m:sSubSup>
                      <m:sSubSupPr>
                        <m:ctrlPr>
                          <a:rPr lang="en-US" sz="1800" b="0" i="1">
                            <a:solidFill>
                              <a:prstClr val="black"/>
                            </a:solidFill>
                            <a:latin typeface="Cambria Math" panose="02040503050406030204" pitchFamily="18" charset="0"/>
                            <a:cs typeface="Times New Roman" panose="02020603050405020304" pitchFamily="18" charset="0"/>
                          </a:rPr>
                        </m:ctrlPr>
                      </m:sSubSupPr>
                      <m:e>
                        <m:r>
                          <a:rPr lang="en-US" sz="1800" b="0" i="1">
                            <a:solidFill>
                              <a:prstClr val="black"/>
                            </a:solidFill>
                            <a:latin typeface="Cambria Math" panose="02040503050406030204" pitchFamily="18" charset="0"/>
                            <a:cs typeface="Times New Roman" panose="02020603050405020304" pitchFamily="18" charset="0"/>
                          </a:rPr>
                          <m:t>𝑟</m:t>
                        </m:r>
                      </m:e>
                      <m:sub>
                        <m:r>
                          <a:rPr lang="en-US" sz="1800" b="0" i="1">
                            <a:solidFill>
                              <a:prstClr val="black"/>
                            </a:solidFill>
                            <a:latin typeface="Cambria Math" panose="02040503050406030204" pitchFamily="18" charset="0"/>
                            <a:cs typeface="Times New Roman" panose="02020603050405020304" pitchFamily="18" charset="0"/>
                          </a:rPr>
                          <m:t>𝐶</m:t>
                        </m:r>
                      </m:sub>
                      <m:sup>
                        <m:r>
                          <a:rPr lang="en-US" sz="1800" b="0" i="1">
                            <a:solidFill>
                              <a:prstClr val="black"/>
                            </a:solidFill>
                            <a:latin typeface="Cambria Math" panose="02040503050406030204" pitchFamily="18" charset="0"/>
                            <a:cs typeface="Times New Roman" panose="02020603050405020304" pitchFamily="18" charset="0"/>
                          </a:rPr>
                          <m:t>2</m:t>
                        </m:r>
                      </m:sup>
                    </m:sSubSup>
                    <m:sSup>
                      <m:sSupPr>
                        <m:ctrlP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𝜔</m:t>
                        </m:r>
                      </m:e>
                      <m:sup>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2</m:t>
                        </m:r>
                      </m:sup>
                    </m:sSup>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oMath>
                </a14:m>
                <a:endParaRPr lang="en-US" sz="1800" b="0" dirty="0">
                  <a:solidFill>
                    <a:prstClr val="black"/>
                  </a:solidFill>
                  <a:ea typeface="Cambria Math" panose="02040503050406030204" pitchFamily="18" charset="0"/>
                  <a:cs typeface="Times New Roman" panose="02020603050405020304" pitchFamily="18" charset="0"/>
                </a:endParaRPr>
              </a:p>
              <a:p>
                <a:pPr defTabSz="685800" eaLnBrk="1" fontAlgn="auto" hangingPunct="1">
                  <a:spcBef>
                    <a:spcPts val="0"/>
                  </a:spcBef>
                  <a:spcAft>
                    <a:spcPts val="0"/>
                  </a:spcAft>
                </a:pPr>
                <a:r>
                  <a:rPr lang="en-US" sz="1800" b="0" dirty="0">
                    <a:solidFill>
                      <a:prstClr val="black"/>
                    </a:solidFill>
                    <a:cs typeface="Times New Roman" panose="02020603050405020304" pitchFamily="18" charset="0"/>
                  </a:rPr>
                  <a:t>                </a:t>
                </a:r>
                <a14:m>
                  <m:oMath xmlns:m="http://schemas.openxmlformats.org/officeDocument/2006/math">
                    <m:r>
                      <a:rPr lang="en-US" sz="1800" b="0" i="1">
                        <a:solidFill>
                          <a:prstClr val="black"/>
                        </a:solidFill>
                        <a:latin typeface="Cambria Math" panose="02040503050406030204" pitchFamily="18" charset="0"/>
                        <a:cs typeface="Times New Roman" panose="02020603050405020304" pitchFamily="18" charset="0"/>
                      </a:rPr>
                      <m:t>=</m:t>
                    </m:r>
                    <m:f>
                      <m:fPr>
                        <m:ctrlPr>
                          <a:rPr lang="en-US" sz="1800" b="0" i="1">
                            <a:solidFill>
                              <a:prstClr val="black"/>
                            </a:solidFill>
                            <a:latin typeface="Cambria Math" panose="02040503050406030204" pitchFamily="18" charset="0"/>
                            <a:cs typeface="Times New Roman" panose="02020603050405020304" pitchFamily="18" charset="0"/>
                          </a:rPr>
                        </m:ctrlPr>
                      </m:fPr>
                      <m:num>
                        <m:r>
                          <a:rPr lang="en-US" sz="1800" b="0" i="1">
                            <a:solidFill>
                              <a:prstClr val="black"/>
                            </a:solidFill>
                            <a:latin typeface="Cambria Math" panose="02040503050406030204" pitchFamily="18" charset="0"/>
                            <a:cs typeface="Times New Roman" panose="02020603050405020304" pitchFamily="18" charset="0"/>
                          </a:rPr>
                          <m:t>1</m:t>
                        </m:r>
                      </m:num>
                      <m:den>
                        <m:r>
                          <a:rPr lang="en-US" sz="1800" b="0" i="1">
                            <a:solidFill>
                              <a:prstClr val="black"/>
                            </a:solidFill>
                            <a:latin typeface="Cambria Math" panose="02040503050406030204" pitchFamily="18" charset="0"/>
                            <a:cs typeface="Times New Roman" panose="02020603050405020304" pitchFamily="18" charset="0"/>
                          </a:rPr>
                          <m:t>2</m:t>
                        </m:r>
                      </m:den>
                    </m:f>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cs typeface="Times New Roman" panose="02020603050405020304" pitchFamily="18" charset="0"/>
                          </a:rPr>
                          <m:t>𝑚</m:t>
                        </m:r>
                      </m:e>
                      <m:sub>
                        <m:r>
                          <a:rPr lang="en-US" sz="1800" b="0" i="1">
                            <a:solidFill>
                              <a:prstClr val="black"/>
                            </a:solidFill>
                            <a:latin typeface="Cambria Math" panose="02040503050406030204" pitchFamily="18" charset="0"/>
                            <a:cs typeface="Times New Roman" panose="02020603050405020304" pitchFamily="18" charset="0"/>
                          </a:rPr>
                          <m:t>𝐴</m:t>
                        </m:r>
                      </m:sub>
                    </m:sSub>
                    <m:sSubSup>
                      <m:sSubSupPr>
                        <m:ctrlPr>
                          <a:rPr lang="en-US" sz="1800" b="0" i="1">
                            <a:solidFill>
                              <a:prstClr val="black"/>
                            </a:solidFill>
                            <a:latin typeface="Cambria Math" panose="02040503050406030204" pitchFamily="18" charset="0"/>
                            <a:cs typeface="Times New Roman" panose="02020603050405020304" pitchFamily="18" charset="0"/>
                          </a:rPr>
                        </m:ctrlPr>
                      </m:sSubSupPr>
                      <m:e>
                        <m:r>
                          <a:rPr lang="en-US" sz="1800" b="0" i="1">
                            <a:solidFill>
                              <a:prstClr val="black"/>
                            </a:solidFill>
                            <a:latin typeface="Cambria Math" panose="02040503050406030204" pitchFamily="18" charset="0"/>
                            <a:cs typeface="Times New Roman" panose="02020603050405020304" pitchFamily="18" charset="0"/>
                          </a:rPr>
                          <m:t>𝑟</m:t>
                        </m:r>
                      </m:e>
                      <m:sub>
                        <m:r>
                          <a:rPr lang="en-US" sz="1800" b="0" i="1">
                            <a:solidFill>
                              <a:prstClr val="black"/>
                            </a:solidFill>
                            <a:latin typeface="Cambria Math" panose="02040503050406030204" pitchFamily="18" charset="0"/>
                            <a:cs typeface="Times New Roman" panose="02020603050405020304" pitchFamily="18" charset="0"/>
                          </a:rPr>
                          <m:t>𝐴</m:t>
                        </m:r>
                      </m:sub>
                      <m:sup>
                        <m:r>
                          <a:rPr lang="en-US" sz="1800" b="0" i="1">
                            <a:solidFill>
                              <a:prstClr val="black"/>
                            </a:solidFill>
                            <a:latin typeface="Cambria Math" panose="02040503050406030204" pitchFamily="18" charset="0"/>
                            <a:cs typeface="Times New Roman" panose="02020603050405020304" pitchFamily="18" charset="0"/>
                          </a:rPr>
                          <m:t>2</m:t>
                        </m:r>
                      </m:sup>
                    </m:sSubSup>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𝑚</m:t>
                        </m:r>
                      </m:e>
                      <m:sub>
                        <m:r>
                          <a:rPr lang="en-US" sz="1800" b="0" i="1">
                            <a:solidFill>
                              <a:prstClr val="black"/>
                            </a:solidFill>
                            <a:latin typeface="Cambria Math" panose="02040503050406030204" pitchFamily="18" charset="0"/>
                            <a:cs typeface="Times New Roman" panose="02020603050405020304" pitchFamily="18" charset="0"/>
                          </a:rPr>
                          <m:t>𝐵</m:t>
                        </m:r>
                      </m:sub>
                    </m:sSub>
                    <m:sSubSup>
                      <m:sSubSupPr>
                        <m:ctrlPr>
                          <a:rPr lang="en-US" sz="1800" b="0" i="1">
                            <a:solidFill>
                              <a:prstClr val="black"/>
                            </a:solidFill>
                            <a:latin typeface="Cambria Math" panose="02040503050406030204" pitchFamily="18" charset="0"/>
                            <a:cs typeface="Times New Roman" panose="02020603050405020304" pitchFamily="18" charset="0"/>
                          </a:rPr>
                        </m:ctrlPr>
                      </m:sSubSupPr>
                      <m:e>
                        <m:r>
                          <a:rPr lang="en-US" sz="1800" b="0" i="1">
                            <a:solidFill>
                              <a:prstClr val="black"/>
                            </a:solidFill>
                            <a:latin typeface="Cambria Math" panose="02040503050406030204" pitchFamily="18" charset="0"/>
                            <a:cs typeface="Times New Roman" panose="02020603050405020304" pitchFamily="18" charset="0"/>
                          </a:rPr>
                          <m:t>𝑟</m:t>
                        </m:r>
                      </m:e>
                      <m:sub>
                        <m:r>
                          <a:rPr lang="en-US" sz="1800" b="0" i="1">
                            <a:solidFill>
                              <a:prstClr val="black"/>
                            </a:solidFill>
                            <a:latin typeface="Cambria Math" panose="02040503050406030204" pitchFamily="18" charset="0"/>
                            <a:cs typeface="Times New Roman" panose="02020603050405020304" pitchFamily="18" charset="0"/>
                          </a:rPr>
                          <m:t>𝐵</m:t>
                        </m:r>
                      </m:sub>
                      <m:sup>
                        <m:r>
                          <a:rPr lang="en-US" sz="1800" b="0" i="1">
                            <a:solidFill>
                              <a:prstClr val="black"/>
                            </a:solidFill>
                            <a:latin typeface="Cambria Math" panose="02040503050406030204" pitchFamily="18" charset="0"/>
                            <a:cs typeface="Times New Roman" panose="02020603050405020304" pitchFamily="18" charset="0"/>
                          </a:rPr>
                          <m:t>2</m:t>
                        </m:r>
                      </m:sup>
                    </m:sSubSup>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𝑚</m:t>
                        </m:r>
                      </m:e>
                      <m:sub>
                        <m:r>
                          <a:rPr lang="en-US" sz="1800" b="0" i="1">
                            <a:solidFill>
                              <a:prstClr val="black"/>
                            </a:solidFill>
                            <a:latin typeface="Cambria Math" panose="02040503050406030204" pitchFamily="18" charset="0"/>
                            <a:cs typeface="Times New Roman" panose="02020603050405020304" pitchFamily="18" charset="0"/>
                          </a:rPr>
                          <m:t>𝐶</m:t>
                        </m:r>
                      </m:sub>
                    </m:sSub>
                    <m:sSubSup>
                      <m:sSubSupPr>
                        <m:ctrlPr>
                          <a:rPr lang="en-US" sz="1800" b="0" i="1">
                            <a:solidFill>
                              <a:prstClr val="black"/>
                            </a:solidFill>
                            <a:latin typeface="Cambria Math" panose="02040503050406030204" pitchFamily="18" charset="0"/>
                            <a:cs typeface="Times New Roman" panose="02020603050405020304" pitchFamily="18" charset="0"/>
                          </a:rPr>
                        </m:ctrlPr>
                      </m:sSubSupPr>
                      <m:e>
                        <m:r>
                          <a:rPr lang="en-US" sz="1800" b="0" i="1">
                            <a:solidFill>
                              <a:prstClr val="black"/>
                            </a:solidFill>
                            <a:latin typeface="Cambria Math" panose="02040503050406030204" pitchFamily="18" charset="0"/>
                            <a:cs typeface="Times New Roman" panose="02020603050405020304" pitchFamily="18" charset="0"/>
                          </a:rPr>
                          <m:t>𝑟</m:t>
                        </m:r>
                      </m:e>
                      <m:sub>
                        <m:r>
                          <a:rPr lang="en-US" sz="1800" b="0" i="1">
                            <a:solidFill>
                              <a:prstClr val="black"/>
                            </a:solidFill>
                            <a:latin typeface="Cambria Math" panose="02040503050406030204" pitchFamily="18" charset="0"/>
                            <a:cs typeface="Times New Roman" panose="02020603050405020304" pitchFamily="18" charset="0"/>
                          </a:rPr>
                          <m:t>𝐶</m:t>
                        </m:r>
                      </m:sub>
                      <m:sup>
                        <m:r>
                          <a:rPr lang="en-US" sz="1800" b="0" i="1">
                            <a:solidFill>
                              <a:prstClr val="black"/>
                            </a:solidFill>
                            <a:latin typeface="Cambria Math" panose="02040503050406030204" pitchFamily="18" charset="0"/>
                            <a:cs typeface="Times New Roman" panose="02020603050405020304" pitchFamily="18" charset="0"/>
                          </a:rPr>
                          <m:t>2</m:t>
                        </m:r>
                      </m:sup>
                    </m:sSubSup>
                    <m:r>
                      <a:rPr lang="en-US" sz="1800" b="0" i="1">
                        <a:solidFill>
                          <a:prstClr val="black"/>
                        </a:solidFill>
                        <a:latin typeface="Cambria Math" panose="02040503050406030204" pitchFamily="18" charset="0"/>
                        <a:cs typeface="Times New Roman" panose="02020603050405020304" pitchFamily="18" charset="0"/>
                      </a:rPr>
                      <m:t>+…)</m:t>
                    </m:r>
                    <m:sSup>
                      <m:sSupPr>
                        <m:ctrlP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𝜔</m:t>
                        </m:r>
                      </m:e>
                      <m:sup>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2</m:t>
                        </m:r>
                      </m:sup>
                    </m:sSup>
                  </m:oMath>
                </a14:m>
                <a:endParaRPr lang="en-US" sz="1800" b="0" dirty="0">
                  <a:solidFill>
                    <a:prstClr val="black"/>
                  </a:solidFill>
                  <a:ea typeface="Cambria Math" panose="02040503050406030204" pitchFamily="18" charset="0"/>
                  <a:cs typeface="Times New Roman" panose="02020603050405020304" pitchFamily="18" charset="0"/>
                </a:endParaRPr>
              </a:p>
              <a:p>
                <a:pPr defTabSz="685800" eaLnBrk="1" fontAlgn="auto" hangingPunct="1">
                  <a:spcBef>
                    <a:spcPts val="0"/>
                  </a:spcBef>
                  <a:spcAft>
                    <a:spcPts val="0"/>
                  </a:spcAft>
                </a:pPr>
                <a:r>
                  <a:rPr lang="en-US" sz="1800" b="0" dirty="0">
                    <a:solidFill>
                      <a:prstClr val="black"/>
                    </a:solidFill>
                    <a:cs typeface="Times New Roman" panose="02020603050405020304" pitchFamily="18" charset="0"/>
                  </a:rPr>
                  <a:t>                </a:t>
                </a:r>
                <a14:m>
                  <m:oMath xmlns:m="http://schemas.openxmlformats.org/officeDocument/2006/math">
                    <m:r>
                      <a:rPr lang="en-US" sz="1800" b="0" i="1">
                        <a:solidFill>
                          <a:prstClr val="black"/>
                        </a:solidFill>
                        <a:latin typeface="Cambria Math" panose="02040503050406030204" pitchFamily="18" charset="0"/>
                        <a:cs typeface="Times New Roman" panose="02020603050405020304" pitchFamily="18" charset="0"/>
                      </a:rPr>
                      <m:t>=</m:t>
                    </m:r>
                    <m:f>
                      <m:fPr>
                        <m:ctrlPr>
                          <a:rPr lang="en-US" sz="1800" b="0" i="1">
                            <a:solidFill>
                              <a:prstClr val="black"/>
                            </a:solidFill>
                            <a:latin typeface="Cambria Math" panose="02040503050406030204" pitchFamily="18" charset="0"/>
                            <a:cs typeface="Times New Roman" panose="02020603050405020304" pitchFamily="18" charset="0"/>
                          </a:rPr>
                        </m:ctrlPr>
                      </m:fPr>
                      <m:num>
                        <m:r>
                          <a:rPr lang="en-US" sz="1800" b="0" i="1">
                            <a:solidFill>
                              <a:prstClr val="black"/>
                            </a:solidFill>
                            <a:latin typeface="Cambria Math" panose="02040503050406030204" pitchFamily="18" charset="0"/>
                            <a:cs typeface="Times New Roman" panose="02020603050405020304" pitchFamily="18" charset="0"/>
                          </a:rPr>
                          <m:t>1</m:t>
                        </m:r>
                      </m:num>
                      <m:den>
                        <m:r>
                          <a:rPr lang="en-US" sz="1800" b="0" i="1">
                            <a:solidFill>
                              <a:prstClr val="black"/>
                            </a:solidFill>
                            <a:latin typeface="Cambria Math" panose="02040503050406030204" pitchFamily="18" charset="0"/>
                            <a:cs typeface="Times New Roman" panose="02020603050405020304" pitchFamily="18" charset="0"/>
                          </a:rPr>
                          <m:t>2</m:t>
                        </m:r>
                      </m:den>
                    </m:f>
                    <m:r>
                      <a:rPr lang="en-US" sz="1800" b="0" i="1">
                        <a:solidFill>
                          <a:prstClr val="black"/>
                        </a:solidFill>
                        <a:latin typeface="Cambria Math" panose="02040503050406030204" pitchFamily="18" charset="0"/>
                        <a:cs typeface="Times New Roman" panose="02020603050405020304" pitchFamily="18" charset="0"/>
                      </a:rPr>
                      <m:t>𝐼</m:t>
                    </m:r>
                    <m:sSup>
                      <m:sSupPr>
                        <m:ctrlP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𝜔</m:t>
                        </m:r>
                      </m:e>
                      <m:sup>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2</m:t>
                        </m:r>
                      </m:sup>
                    </m:sSup>
                  </m:oMath>
                </a14:m>
                <a:r>
                  <a:rPr lang="en-US" sz="1800" b="0" dirty="0">
                    <a:solidFill>
                      <a:prstClr val="black"/>
                    </a:solidFill>
                    <a:cs typeface="Times New Roman" panose="02020603050405020304" pitchFamily="18" charset="0"/>
                  </a:rPr>
                  <a:t>       </a:t>
                </a:r>
              </a:p>
              <a:p>
                <a:pPr defTabSz="685800" eaLnBrk="1" fontAlgn="auto" hangingPunct="1">
                  <a:spcBef>
                    <a:spcPts val="0"/>
                  </a:spcBef>
                  <a:spcAft>
                    <a:spcPts val="0"/>
                  </a:spcAft>
                </a:pPr>
                <a:r>
                  <a:rPr lang="en-US" sz="600" b="0" dirty="0">
                    <a:solidFill>
                      <a:prstClr val="black"/>
                    </a:solidFill>
                    <a:cs typeface="Times New Roman" panose="02020603050405020304" pitchFamily="18" charset="0"/>
                  </a:rPr>
                  <a:t>  </a:t>
                </a:r>
              </a:p>
              <a:p>
                <a:pPr defTabSz="685800" eaLnBrk="1" fontAlgn="auto" hangingPunct="1">
                  <a:spcBef>
                    <a:spcPts val="0"/>
                  </a:spcBef>
                  <a:spcAft>
                    <a:spcPts val="0"/>
                  </a:spcAft>
                </a:pPr>
                <a:r>
                  <a:rPr lang="en-US" sz="1800" b="0" dirty="0">
                    <a:solidFill>
                      <a:srgbClr val="FF0000"/>
                    </a:solidFill>
                    <a:cs typeface="Times New Roman" panose="02020603050405020304" pitchFamily="18" charset="0"/>
                  </a:rPr>
                  <a:t>Define the Moment of Inertia:</a:t>
                </a:r>
              </a:p>
              <a:p>
                <a:pPr defTabSz="685800" eaLnBrk="1" fontAlgn="auto" hangingPunct="1">
                  <a:spcBef>
                    <a:spcPts val="0"/>
                  </a:spcBef>
                  <a:spcAft>
                    <a:spcPts val="0"/>
                  </a:spcAft>
                </a:pPr>
                <a:endParaRPr lang="en-US" sz="600" b="0" dirty="0">
                  <a:solidFill>
                    <a:srgbClr val="FF0000"/>
                  </a:solidFill>
                  <a:cs typeface="Times New Roman" panose="02020603050405020304" pitchFamily="18" charset="0"/>
                </a:endParaRPr>
              </a:p>
              <a:p>
                <a:pPr defTabSz="685800" eaLnBrk="1" fontAlgn="auto" hangingPunct="1">
                  <a:spcBef>
                    <a:spcPts val="0"/>
                  </a:spcBef>
                  <a:spcAft>
                    <a:spcPts val="0"/>
                  </a:spcAft>
                </a:pPr>
                <a:r>
                  <a:rPr lang="en-US" sz="1800" b="0" dirty="0">
                    <a:solidFill>
                      <a:srgbClr val="FF0000"/>
                    </a:solidFill>
                    <a:cs typeface="Times New Roman" panose="02020603050405020304" pitchFamily="18" charset="0"/>
                  </a:rPr>
                  <a:t>	</a:t>
                </a:r>
                <a14:m>
                  <m:oMath xmlns:m="http://schemas.openxmlformats.org/officeDocument/2006/math">
                    <m:r>
                      <a:rPr lang="en-US" sz="1800" b="0" i="1">
                        <a:solidFill>
                          <a:srgbClr val="FF0000"/>
                        </a:solidFill>
                        <a:latin typeface="Cambria Math" panose="02040503050406030204" pitchFamily="18" charset="0"/>
                        <a:cs typeface="Times New Roman" panose="02020603050405020304" pitchFamily="18" charset="0"/>
                      </a:rPr>
                      <m:t>𝐼</m:t>
                    </m:r>
                    <m:r>
                      <a:rPr lang="en-US" sz="1800" b="0" i="1">
                        <a:solidFill>
                          <a:srgbClr val="FF0000"/>
                        </a:solidFill>
                        <a:latin typeface="Cambria Math" panose="02040503050406030204" pitchFamily="18" charset="0"/>
                        <a:cs typeface="Times New Roman" panose="02020603050405020304" pitchFamily="18" charset="0"/>
                      </a:rPr>
                      <m:t>=</m:t>
                    </m:r>
                    <m:sSubSup>
                      <m:sSubSupPr>
                        <m:ctrlPr>
                          <a:rPr lang="en-US" sz="1800" b="0" i="1">
                            <a:solidFill>
                              <a:srgbClr val="FF0000"/>
                            </a:solidFill>
                            <a:latin typeface="Cambria Math" panose="02040503050406030204" pitchFamily="18" charset="0"/>
                            <a:cs typeface="Times New Roman" panose="02020603050405020304" pitchFamily="18" charset="0"/>
                          </a:rPr>
                        </m:ctrlPr>
                      </m:sSubSupPr>
                      <m:e>
                        <m:sSub>
                          <m:sSubPr>
                            <m:ctrlPr>
                              <a:rPr lang="en-US" sz="1800" b="0" i="1">
                                <a:solidFill>
                                  <a:srgbClr val="FF0000"/>
                                </a:solidFill>
                                <a:latin typeface="Cambria Math" panose="02040503050406030204" pitchFamily="18" charset="0"/>
                                <a:cs typeface="Times New Roman" panose="02020603050405020304" pitchFamily="18" charset="0"/>
                              </a:rPr>
                            </m:ctrlPr>
                          </m:sSubPr>
                          <m:e>
                            <m:r>
                              <a:rPr lang="en-US" sz="1800" b="0" i="1">
                                <a:solidFill>
                                  <a:srgbClr val="FF0000"/>
                                </a:solidFill>
                                <a:latin typeface="Cambria Math" panose="02040503050406030204" pitchFamily="18" charset="0"/>
                                <a:cs typeface="Times New Roman" panose="02020603050405020304" pitchFamily="18" charset="0"/>
                              </a:rPr>
                              <m:t>𝑚</m:t>
                            </m:r>
                          </m:e>
                          <m:sub>
                            <m:r>
                              <a:rPr lang="en-US" sz="1800" b="0" i="1">
                                <a:solidFill>
                                  <a:srgbClr val="FF0000"/>
                                </a:solidFill>
                                <a:latin typeface="Cambria Math" panose="02040503050406030204" pitchFamily="18" charset="0"/>
                                <a:cs typeface="Times New Roman" panose="02020603050405020304" pitchFamily="18" charset="0"/>
                              </a:rPr>
                              <m:t>𝐴</m:t>
                            </m:r>
                          </m:sub>
                        </m:sSub>
                        <m:r>
                          <a:rPr lang="en-US" sz="1800" b="0" i="1">
                            <a:solidFill>
                              <a:srgbClr val="FF0000"/>
                            </a:solidFill>
                            <a:latin typeface="Cambria Math" panose="02040503050406030204" pitchFamily="18" charset="0"/>
                            <a:cs typeface="Times New Roman" panose="02020603050405020304" pitchFamily="18" charset="0"/>
                          </a:rPr>
                          <m:t>𝑟</m:t>
                        </m:r>
                      </m:e>
                      <m:sub>
                        <m:r>
                          <a:rPr lang="en-US" sz="1800" b="0" i="1">
                            <a:solidFill>
                              <a:srgbClr val="FF0000"/>
                            </a:solidFill>
                            <a:latin typeface="Cambria Math" panose="02040503050406030204" pitchFamily="18" charset="0"/>
                            <a:cs typeface="Times New Roman" panose="02020603050405020304" pitchFamily="18" charset="0"/>
                          </a:rPr>
                          <m:t>𝐴</m:t>
                        </m:r>
                      </m:sub>
                      <m:sup>
                        <m:r>
                          <a:rPr lang="en-US" sz="1800" b="0" i="1">
                            <a:solidFill>
                              <a:srgbClr val="FF0000"/>
                            </a:solidFill>
                            <a:latin typeface="Cambria Math" panose="02040503050406030204" pitchFamily="18" charset="0"/>
                            <a:cs typeface="Times New Roman" panose="02020603050405020304" pitchFamily="18" charset="0"/>
                          </a:rPr>
                          <m:t>2</m:t>
                        </m:r>
                      </m:sup>
                    </m:sSubSup>
                    <m:r>
                      <a:rPr lang="en-US" sz="1800" b="0"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1800" b="0" i="1">
                            <a:solidFill>
                              <a:srgbClr val="FF0000"/>
                            </a:solidFill>
                            <a:latin typeface="Cambria Math" panose="02040503050406030204" pitchFamily="18" charset="0"/>
                            <a:cs typeface="Times New Roman" panose="02020603050405020304" pitchFamily="18" charset="0"/>
                          </a:rPr>
                        </m:ctrlPr>
                      </m:sSubPr>
                      <m:e>
                        <m:r>
                          <a:rPr lang="en-US" sz="1800" b="0" i="1">
                            <a:solidFill>
                              <a:srgbClr val="FF0000"/>
                            </a:solidFill>
                            <a:latin typeface="Cambria Math" panose="02040503050406030204" pitchFamily="18" charset="0"/>
                            <a:cs typeface="Times New Roman" panose="02020603050405020304" pitchFamily="18" charset="0"/>
                          </a:rPr>
                          <m:t>𝑚</m:t>
                        </m:r>
                      </m:e>
                      <m:sub>
                        <m:r>
                          <a:rPr lang="en-US" sz="1800" b="0" i="1">
                            <a:solidFill>
                              <a:srgbClr val="FF0000"/>
                            </a:solidFill>
                            <a:latin typeface="Cambria Math" panose="02040503050406030204" pitchFamily="18" charset="0"/>
                            <a:cs typeface="Times New Roman" panose="02020603050405020304" pitchFamily="18" charset="0"/>
                          </a:rPr>
                          <m:t>𝐵</m:t>
                        </m:r>
                      </m:sub>
                    </m:sSub>
                    <m:sSubSup>
                      <m:sSubSupPr>
                        <m:ctrlPr>
                          <a:rPr lang="en-US" sz="1800" b="0" i="1">
                            <a:solidFill>
                              <a:srgbClr val="FF0000"/>
                            </a:solidFill>
                            <a:latin typeface="Cambria Math" panose="02040503050406030204" pitchFamily="18" charset="0"/>
                            <a:cs typeface="Times New Roman" panose="02020603050405020304" pitchFamily="18" charset="0"/>
                          </a:rPr>
                        </m:ctrlPr>
                      </m:sSubSupPr>
                      <m:e>
                        <m:r>
                          <a:rPr lang="en-US" sz="1800" b="0" i="1">
                            <a:solidFill>
                              <a:srgbClr val="FF0000"/>
                            </a:solidFill>
                            <a:latin typeface="Cambria Math" panose="02040503050406030204" pitchFamily="18" charset="0"/>
                            <a:cs typeface="Times New Roman" panose="02020603050405020304" pitchFamily="18" charset="0"/>
                          </a:rPr>
                          <m:t>𝑟</m:t>
                        </m:r>
                      </m:e>
                      <m:sub>
                        <m:r>
                          <a:rPr lang="en-US" sz="1800" b="0" i="1">
                            <a:solidFill>
                              <a:srgbClr val="FF0000"/>
                            </a:solidFill>
                            <a:latin typeface="Cambria Math" panose="02040503050406030204" pitchFamily="18" charset="0"/>
                            <a:cs typeface="Times New Roman" panose="02020603050405020304" pitchFamily="18" charset="0"/>
                          </a:rPr>
                          <m:t>𝐵</m:t>
                        </m:r>
                      </m:sub>
                      <m:sup>
                        <m:r>
                          <a:rPr lang="en-US" sz="1800" b="0" i="1">
                            <a:solidFill>
                              <a:srgbClr val="FF0000"/>
                            </a:solidFill>
                            <a:latin typeface="Cambria Math" panose="02040503050406030204" pitchFamily="18" charset="0"/>
                            <a:cs typeface="Times New Roman" panose="02020603050405020304" pitchFamily="18" charset="0"/>
                          </a:rPr>
                          <m:t>2</m:t>
                        </m:r>
                      </m:sup>
                    </m:sSubSup>
                    <m:r>
                      <a:rPr lang="en-US" sz="1800" b="0"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1800" b="0" i="1">
                            <a:solidFill>
                              <a:srgbClr val="FF0000"/>
                            </a:solidFill>
                            <a:latin typeface="Cambria Math" panose="02040503050406030204" pitchFamily="18" charset="0"/>
                            <a:cs typeface="Times New Roman" panose="02020603050405020304" pitchFamily="18" charset="0"/>
                          </a:rPr>
                        </m:ctrlPr>
                      </m:sSubPr>
                      <m:e>
                        <m:r>
                          <a:rPr lang="en-US" sz="1800" b="0" i="1">
                            <a:solidFill>
                              <a:srgbClr val="FF0000"/>
                            </a:solidFill>
                            <a:latin typeface="Cambria Math" panose="02040503050406030204" pitchFamily="18" charset="0"/>
                            <a:cs typeface="Times New Roman" panose="02020603050405020304" pitchFamily="18" charset="0"/>
                          </a:rPr>
                          <m:t>𝑚</m:t>
                        </m:r>
                      </m:e>
                      <m:sub>
                        <m:r>
                          <a:rPr lang="en-US" sz="1800" b="0" i="1">
                            <a:solidFill>
                              <a:srgbClr val="FF0000"/>
                            </a:solidFill>
                            <a:latin typeface="Cambria Math" panose="02040503050406030204" pitchFamily="18" charset="0"/>
                            <a:cs typeface="Times New Roman" panose="02020603050405020304" pitchFamily="18" charset="0"/>
                          </a:rPr>
                          <m:t>𝐶</m:t>
                        </m:r>
                      </m:sub>
                    </m:sSub>
                    <m:sSubSup>
                      <m:sSubSupPr>
                        <m:ctrlPr>
                          <a:rPr lang="en-US" sz="1800" b="0" i="1">
                            <a:solidFill>
                              <a:srgbClr val="FF0000"/>
                            </a:solidFill>
                            <a:latin typeface="Cambria Math" panose="02040503050406030204" pitchFamily="18" charset="0"/>
                            <a:cs typeface="Times New Roman" panose="02020603050405020304" pitchFamily="18" charset="0"/>
                          </a:rPr>
                        </m:ctrlPr>
                      </m:sSubSupPr>
                      <m:e>
                        <m:r>
                          <a:rPr lang="en-US" sz="1800" b="0" i="1">
                            <a:solidFill>
                              <a:srgbClr val="FF0000"/>
                            </a:solidFill>
                            <a:latin typeface="Cambria Math" panose="02040503050406030204" pitchFamily="18" charset="0"/>
                            <a:cs typeface="Times New Roman" panose="02020603050405020304" pitchFamily="18" charset="0"/>
                          </a:rPr>
                          <m:t>𝑟</m:t>
                        </m:r>
                      </m:e>
                      <m:sub>
                        <m:r>
                          <a:rPr lang="en-US" sz="1800" b="0" i="1">
                            <a:solidFill>
                              <a:srgbClr val="FF0000"/>
                            </a:solidFill>
                            <a:latin typeface="Cambria Math" panose="02040503050406030204" pitchFamily="18" charset="0"/>
                            <a:cs typeface="Times New Roman" panose="02020603050405020304" pitchFamily="18" charset="0"/>
                          </a:rPr>
                          <m:t>𝐶</m:t>
                        </m:r>
                      </m:sub>
                      <m:sup>
                        <m:r>
                          <a:rPr lang="en-US" sz="1800" b="0" i="1">
                            <a:solidFill>
                              <a:srgbClr val="FF0000"/>
                            </a:solidFill>
                            <a:latin typeface="Cambria Math" panose="02040503050406030204" pitchFamily="18" charset="0"/>
                            <a:cs typeface="Times New Roman" panose="02020603050405020304" pitchFamily="18" charset="0"/>
                          </a:rPr>
                          <m:t>2</m:t>
                        </m:r>
                      </m:sup>
                    </m:sSubSup>
                    <m:r>
                      <a:rPr lang="en-US" sz="1800" b="0" i="1">
                        <a:solidFill>
                          <a:srgbClr val="FF0000"/>
                        </a:solidFill>
                        <a:latin typeface="Cambria Math" panose="02040503050406030204" pitchFamily="18" charset="0"/>
                        <a:cs typeface="Times New Roman" panose="02020603050405020304" pitchFamily="18" charset="0"/>
                      </a:rPr>
                      <m:t>+…</m:t>
                    </m:r>
                  </m:oMath>
                </a14:m>
                <a:endParaRPr lang="en-US" sz="1800" b="0" dirty="0">
                  <a:solidFill>
                    <a:srgbClr val="FF0000"/>
                  </a:solidFill>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3162343" y="1682924"/>
                <a:ext cx="5684756" cy="3787768"/>
              </a:xfrm>
              <a:prstGeom prst="rect">
                <a:avLst/>
              </a:prstGeom>
              <a:blipFill>
                <a:blip r:embed="rId2"/>
                <a:stretch>
                  <a:fillRect l="-857" t="-642"/>
                </a:stretch>
              </a:blipFill>
              <a:ln>
                <a:solidFill>
                  <a:schemeClr val="tx1"/>
                </a:solidFill>
              </a:ln>
            </p:spPr>
            <p:txBody>
              <a:bodyPr/>
              <a:lstStyle/>
              <a:p>
                <a:r>
                  <a:rPr lang="en-US">
                    <a:noFill/>
                  </a:rPr>
                  <a:t> </a:t>
                </a:r>
              </a:p>
            </p:txBody>
          </p:sp>
        </mc:Fallback>
      </mc:AlternateContent>
      <p:pic>
        <p:nvPicPr>
          <p:cNvPr id="22" name="Picture 21" descr="09_09_Figure.jpg"/>
          <p:cNvPicPr>
            <a:picLocks noChangeAspect="1"/>
          </p:cNvPicPr>
          <p:nvPr/>
        </p:nvPicPr>
        <p:blipFill rotWithShape="1">
          <a:blip r:embed="rId3" cstate="print">
            <a:extLst>
              <a:ext uri="{28A0092B-C50C-407E-A947-70E740481C1C}">
                <a14:useLocalDpi xmlns:a14="http://schemas.microsoft.com/office/drawing/2010/main" val="0"/>
              </a:ext>
            </a:extLst>
          </a:blip>
          <a:srcRect b="2840"/>
          <a:stretch/>
        </p:blipFill>
        <p:spPr>
          <a:xfrm>
            <a:off x="91998" y="1749833"/>
            <a:ext cx="3035920" cy="3152522"/>
          </a:xfrm>
          <a:prstGeom prst="rect">
            <a:avLst/>
          </a:prstGeom>
        </p:spPr>
      </p:pic>
    </p:spTree>
    <p:extLst>
      <p:ext uri="{BB962C8B-B14F-4D97-AF65-F5344CB8AC3E}">
        <p14:creationId xmlns:p14="http://schemas.microsoft.com/office/powerpoint/2010/main" val="18426319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4437" y="4276708"/>
            <a:ext cx="4066667" cy="2190476"/>
          </a:xfrm>
          <a:prstGeom prst="rect">
            <a:avLst/>
          </a:prstGeom>
        </p:spPr>
      </p:pic>
      <p:pic>
        <p:nvPicPr>
          <p:cNvPr id="3" name="Picture 2"/>
          <p:cNvPicPr>
            <a:picLocks noChangeAspect="1"/>
          </p:cNvPicPr>
          <p:nvPr/>
        </p:nvPicPr>
        <p:blipFill>
          <a:blip r:embed="rId3"/>
          <a:stretch>
            <a:fillRect/>
          </a:stretch>
        </p:blipFill>
        <p:spPr>
          <a:xfrm>
            <a:off x="280969" y="440649"/>
            <a:ext cx="2187250" cy="2648780"/>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3098306" y="97654"/>
                <a:ext cx="6045693" cy="5175328"/>
              </a:xfrm>
              <a:prstGeom prst="rect">
                <a:avLst/>
              </a:prstGeom>
            </p:spPr>
            <p:txBody>
              <a:bodyPr wrap="square">
                <a:spAutoFit/>
              </a:bodyPr>
              <a:lstStyle/>
              <a:p>
                <a:pPr eaLnBrk="1" hangingPunct="1"/>
                <a:r>
                  <a:rPr lang="en-US" altLang="en-US" sz="3200" u="sng" dirty="0"/>
                  <a:t>Energy in rotational motion and moment of inertia</a:t>
                </a:r>
                <a:r>
                  <a:rPr lang="en-US" altLang="en-US" sz="3200" b="0" dirty="0"/>
                  <a:t>:</a:t>
                </a:r>
              </a:p>
              <a:p>
                <a:pPr eaLnBrk="1" hangingPunct="1"/>
                <a:endParaRPr lang="en-US" altLang="en-US" sz="3200" b="0" dirty="0"/>
              </a:p>
              <a:p>
                <a:pPr eaLnBrk="1" hangingPunct="1"/>
                <a14:m>
                  <m:oMathPara xmlns:m="http://schemas.openxmlformats.org/officeDocument/2006/math">
                    <m:oMathParaPr>
                      <m:jc m:val="centerGroup"/>
                    </m:oMathParaPr>
                    <m:oMath xmlns:m="http://schemas.openxmlformats.org/officeDocument/2006/math">
                      <m:sSub>
                        <m:sSubPr>
                          <m:ctrlPr>
                            <a:rPr lang="en-US" altLang="en-US" sz="1600" b="0" i="1" smtClean="0">
                              <a:latin typeface="Cambria Math" panose="02040503050406030204" pitchFamily="18" charset="0"/>
                            </a:rPr>
                          </m:ctrlPr>
                        </m:sSubPr>
                        <m:e>
                          <m:r>
                            <a:rPr lang="en-US" altLang="en-US" sz="1600" b="0" i="1" smtClean="0">
                              <a:latin typeface="Cambria Math" panose="02040503050406030204" pitchFamily="18" charset="0"/>
                            </a:rPr>
                            <m:t>𝐾</m:t>
                          </m:r>
                        </m:e>
                        <m:sub>
                          <m:r>
                            <a:rPr lang="en-US" altLang="en-US" sz="1600" b="0" i="1" smtClean="0">
                              <a:latin typeface="Cambria Math" panose="02040503050406030204" pitchFamily="18" charset="0"/>
                            </a:rPr>
                            <m:t>𝑟</m:t>
                          </m:r>
                        </m:sub>
                      </m:sSub>
                      <m:r>
                        <a:rPr lang="en-US" altLang="en-US" sz="1600" b="0" i="1" smtClean="0">
                          <a:latin typeface="Cambria Math" panose="02040503050406030204" pitchFamily="18" charset="0"/>
                        </a:rPr>
                        <m:t>=</m:t>
                      </m:r>
                      <m:nary>
                        <m:naryPr>
                          <m:chr m:val="∑"/>
                          <m:supHide m:val="on"/>
                          <m:ctrlPr>
                            <a:rPr lang="en-US" altLang="en-US" sz="1600" b="0" i="1">
                              <a:latin typeface="Cambria Math" panose="02040503050406030204" pitchFamily="18" charset="0"/>
                            </a:rPr>
                          </m:ctrlPr>
                        </m:naryPr>
                        <m:sub>
                          <m:r>
                            <m:rPr>
                              <m:brk m:alnAt="7"/>
                            </m:rPr>
                            <a:rPr lang="en-US" altLang="en-US" sz="1600" b="0" i="1">
                              <a:latin typeface="Cambria Math" panose="02040503050406030204" pitchFamily="18" charset="0"/>
                            </a:rPr>
                            <m:t>𝑖</m:t>
                          </m:r>
                        </m:sub>
                        <m:sup/>
                        <m:e>
                          <m:f>
                            <m:fPr>
                              <m:ctrlPr>
                                <a:rPr lang="en-US" altLang="en-US" sz="1600" b="0" i="1">
                                  <a:latin typeface="Cambria Math" panose="02040503050406030204" pitchFamily="18" charset="0"/>
                                </a:rPr>
                              </m:ctrlPr>
                            </m:fPr>
                            <m:num>
                              <m:r>
                                <a:rPr lang="en-US" altLang="en-US" sz="1600" b="0" i="1">
                                  <a:latin typeface="Cambria Math" panose="02040503050406030204" pitchFamily="18" charset="0"/>
                                </a:rPr>
                                <m:t>1</m:t>
                              </m:r>
                            </m:num>
                            <m:den>
                              <m:r>
                                <a:rPr lang="en-US" altLang="en-US" sz="1600" b="0" i="1">
                                  <a:latin typeface="Cambria Math" panose="02040503050406030204" pitchFamily="18" charset="0"/>
                                </a:rPr>
                                <m:t>2</m:t>
                              </m:r>
                            </m:den>
                          </m:f>
                          <m:sSub>
                            <m:sSubPr>
                              <m:ctrlPr>
                                <a:rPr lang="en-US" altLang="en-US" sz="1600" b="0" i="1">
                                  <a:latin typeface="Cambria Math" panose="02040503050406030204" pitchFamily="18" charset="0"/>
                                </a:rPr>
                              </m:ctrlPr>
                            </m:sSubPr>
                            <m:e>
                              <m:r>
                                <a:rPr lang="en-US" altLang="en-US" sz="1600" b="0" i="1">
                                  <a:latin typeface="Cambria Math" panose="02040503050406030204" pitchFamily="18" charset="0"/>
                                </a:rPr>
                                <m:t>𝑚</m:t>
                              </m:r>
                            </m:e>
                            <m:sub>
                              <m:r>
                                <a:rPr lang="en-US" altLang="en-US" sz="1600" b="0" i="1">
                                  <a:latin typeface="Cambria Math" panose="02040503050406030204" pitchFamily="18" charset="0"/>
                                </a:rPr>
                                <m:t>𝑖</m:t>
                              </m:r>
                            </m:sub>
                          </m:sSub>
                          <m:sSubSup>
                            <m:sSubSupPr>
                              <m:ctrlPr>
                                <a:rPr lang="en-US" altLang="en-US" sz="1600" b="0" i="1">
                                  <a:latin typeface="Cambria Math" panose="02040503050406030204" pitchFamily="18" charset="0"/>
                                </a:rPr>
                              </m:ctrlPr>
                            </m:sSubSupPr>
                            <m:e>
                              <m:r>
                                <a:rPr lang="en-US" altLang="en-US" sz="1600" b="0" i="1">
                                  <a:latin typeface="Cambria Math" panose="02040503050406030204" pitchFamily="18" charset="0"/>
                                </a:rPr>
                                <m:t>𝑣</m:t>
                              </m:r>
                            </m:e>
                            <m:sub>
                              <m:r>
                                <a:rPr lang="en-US" altLang="en-US" sz="1600" b="0" i="1">
                                  <a:latin typeface="Cambria Math" panose="02040503050406030204" pitchFamily="18" charset="0"/>
                                </a:rPr>
                                <m:t>𝑖</m:t>
                              </m:r>
                            </m:sub>
                            <m:sup>
                              <m:r>
                                <a:rPr lang="en-US" altLang="en-US" sz="1600" b="0" i="1">
                                  <a:latin typeface="Cambria Math" panose="02040503050406030204" pitchFamily="18" charset="0"/>
                                </a:rPr>
                                <m:t>2</m:t>
                              </m:r>
                            </m:sup>
                          </m:sSubSup>
                        </m:e>
                      </m:nary>
                      <m:r>
                        <a:rPr lang="en-US" altLang="en-US" sz="1600" b="0" i="1">
                          <a:latin typeface="Cambria Math" panose="02040503050406030204" pitchFamily="18" charset="0"/>
                        </a:rPr>
                        <m:t>=</m:t>
                      </m:r>
                      <m:nary>
                        <m:naryPr>
                          <m:chr m:val="∑"/>
                          <m:supHide m:val="on"/>
                          <m:ctrlPr>
                            <a:rPr lang="en-US" altLang="en-US" sz="1600" b="0" i="1">
                              <a:latin typeface="Cambria Math" panose="02040503050406030204" pitchFamily="18" charset="0"/>
                            </a:rPr>
                          </m:ctrlPr>
                        </m:naryPr>
                        <m:sub>
                          <m:r>
                            <m:rPr>
                              <m:brk m:alnAt="7"/>
                            </m:rPr>
                            <a:rPr lang="en-US" altLang="en-US" sz="1600" b="0" i="1">
                              <a:latin typeface="Cambria Math" panose="02040503050406030204" pitchFamily="18" charset="0"/>
                            </a:rPr>
                            <m:t>𝑖</m:t>
                          </m:r>
                        </m:sub>
                        <m:sup/>
                        <m:e>
                          <m:f>
                            <m:fPr>
                              <m:ctrlPr>
                                <a:rPr lang="en-US" altLang="en-US" sz="1600" b="0" i="1">
                                  <a:latin typeface="Cambria Math" panose="02040503050406030204" pitchFamily="18" charset="0"/>
                                </a:rPr>
                              </m:ctrlPr>
                            </m:fPr>
                            <m:num>
                              <m:r>
                                <a:rPr lang="en-US" altLang="en-US" sz="1600" b="0" i="1">
                                  <a:latin typeface="Cambria Math" panose="02040503050406030204" pitchFamily="18" charset="0"/>
                                </a:rPr>
                                <m:t>1</m:t>
                              </m:r>
                            </m:num>
                            <m:den>
                              <m:r>
                                <a:rPr lang="en-US" altLang="en-US" sz="1600" b="0" i="1">
                                  <a:latin typeface="Cambria Math" panose="02040503050406030204" pitchFamily="18" charset="0"/>
                                </a:rPr>
                                <m:t>2</m:t>
                              </m:r>
                            </m:den>
                          </m:f>
                          <m:sSub>
                            <m:sSubPr>
                              <m:ctrlPr>
                                <a:rPr lang="en-US" altLang="en-US" sz="1600" b="0" i="1">
                                  <a:latin typeface="Cambria Math" panose="02040503050406030204" pitchFamily="18" charset="0"/>
                                </a:rPr>
                              </m:ctrlPr>
                            </m:sSubPr>
                            <m:e>
                              <m:r>
                                <a:rPr lang="en-US" altLang="en-US" sz="1600" b="0" i="1">
                                  <a:latin typeface="Cambria Math" panose="02040503050406030204" pitchFamily="18" charset="0"/>
                                </a:rPr>
                                <m:t>𝑚</m:t>
                              </m:r>
                            </m:e>
                            <m:sub>
                              <m:r>
                                <a:rPr lang="en-US" altLang="en-US" sz="1600" b="0" i="1">
                                  <a:latin typeface="Cambria Math" panose="02040503050406030204" pitchFamily="18" charset="0"/>
                                </a:rPr>
                                <m:t>𝑖</m:t>
                              </m:r>
                            </m:sub>
                          </m:sSub>
                          <m:sSubSup>
                            <m:sSubSupPr>
                              <m:ctrlPr>
                                <a:rPr lang="en-US" altLang="en-US" sz="1600" b="0" i="1">
                                  <a:latin typeface="Cambria Math" panose="02040503050406030204" pitchFamily="18" charset="0"/>
                                </a:rPr>
                              </m:ctrlPr>
                            </m:sSubSupPr>
                            <m:e>
                              <m:r>
                                <a:rPr lang="en-US" altLang="en-US" sz="1600" b="0" i="1">
                                  <a:latin typeface="Cambria Math" panose="02040503050406030204" pitchFamily="18" charset="0"/>
                                </a:rPr>
                                <m:t>𝑟</m:t>
                              </m:r>
                            </m:e>
                            <m:sub>
                              <m:r>
                                <a:rPr lang="en-US" altLang="en-US" sz="1600" b="0" i="1">
                                  <a:latin typeface="Cambria Math" panose="02040503050406030204" pitchFamily="18" charset="0"/>
                                </a:rPr>
                                <m:t>𝑖</m:t>
                              </m:r>
                            </m:sub>
                            <m:sup>
                              <m:r>
                                <a:rPr lang="en-US" altLang="en-US" sz="1600" b="0" i="1">
                                  <a:latin typeface="Cambria Math" panose="02040503050406030204" pitchFamily="18" charset="0"/>
                                </a:rPr>
                                <m:t>2</m:t>
                              </m:r>
                            </m:sup>
                          </m:sSubSup>
                          <m:sSup>
                            <m:sSupPr>
                              <m:ctrlPr>
                                <a:rPr lang="en-US" altLang="en-US" sz="1600" b="0" i="1">
                                  <a:latin typeface="Cambria Math" panose="02040503050406030204" pitchFamily="18" charset="0"/>
                                </a:rPr>
                              </m:ctrlPr>
                            </m:sSupPr>
                            <m:e>
                              <m:r>
                                <a:rPr lang="en-US" altLang="en-US" sz="1600" b="0" i="1">
                                  <a:latin typeface="Cambria Math" panose="02040503050406030204" pitchFamily="18" charset="0"/>
                                </a:rPr>
                                <m:t>𝑤</m:t>
                              </m:r>
                            </m:e>
                            <m:sup>
                              <m:r>
                                <a:rPr lang="en-US" altLang="en-US" sz="1600" b="0" i="1">
                                  <a:latin typeface="Cambria Math" panose="02040503050406030204" pitchFamily="18" charset="0"/>
                                </a:rPr>
                                <m:t>2</m:t>
                              </m:r>
                            </m:sup>
                          </m:sSup>
                        </m:e>
                      </m:nary>
                      <m:r>
                        <a:rPr lang="en-US" altLang="en-US" sz="1600" b="0" i="1">
                          <a:latin typeface="Cambria Math" panose="02040503050406030204" pitchFamily="18" charset="0"/>
                        </a:rPr>
                        <m:t>=</m:t>
                      </m:r>
                      <m:f>
                        <m:fPr>
                          <m:ctrlPr>
                            <a:rPr lang="en-US" altLang="en-US" sz="1600" b="0" i="1">
                              <a:latin typeface="Cambria Math" panose="02040503050406030204" pitchFamily="18" charset="0"/>
                            </a:rPr>
                          </m:ctrlPr>
                        </m:fPr>
                        <m:num>
                          <m:r>
                            <a:rPr lang="en-US" altLang="en-US" sz="1600" b="0" i="1">
                              <a:latin typeface="Cambria Math" panose="02040503050406030204" pitchFamily="18" charset="0"/>
                            </a:rPr>
                            <m:t>1</m:t>
                          </m:r>
                        </m:num>
                        <m:den>
                          <m:r>
                            <a:rPr lang="en-US" altLang="en-US" sz="1600" b="0" i="1">
                              <a:latin typeface="Cambria Math" panose="02040503050406030204" pitchFamily="18" charset="0"/>
                            </a:rPr>
                            <m:t>2</m:t>
                          </m:r>
                        </m:den>
                      </m:f>
                      <m:limLow>
                        <m:limLowPr>
                          <m:ctrlPr>
                            <a:rPr lang="en-US" altLang="en-US" sz="1600" b="0" i="1">
                              <a:latin typeface="Cambria Math" panose="02040503050406030204" pitchFamily="18" charset="0"/>
                            </a:rPr>
                          </m:ctrlPr>
                        </m:limLowPr>
                        <m:e>
                          <m:groupChr>
                            <m:groupChrPr>
                              <m:chr m:val="⏟"/>
                              <m:ctrlPr>
                                <a:rPr lang="en-US" altLang="en-US" sz="1600" b="0" i="1">
                                  <a:latin typeface="Cambria Math" panose="02040503050406030204" pitchFamily="18" charset="0"/>
                                </a:rPr>
                              </m:ctrlPr>
                            </m:groupChrPr>
                            <m:e>
                              <m:d>
                                <m:dPr>
                                  <m:ctrlPr>
                                    <a:rPr lang="en-US" altLang="en-US" sz="1600" b="0" i="1">
                                      <a:latin typeface="Cambria Math" panose="02040503050406030204" pitchFamily="18" charset="0"/>
                                    </a:rPr>
                                  </m:ctrlPr>
                                </m:dPr>
                                <m:e>
                                  <m:nary>
                                    <m:naryPr>
                                      <m:chr m:val="∑"/>
                                      <m:supHide m:val="on"/>
                                      <m:ctrlPr>
                                        <a:rPr lang="en-US" altLang="en-US" sz="1600" b="0" i="1">
                                          <a:latin typeface="Cambria Math" panose="02040503050406030204" pitchFamily="18" charset="0"/>
                                        </a:rPr>
                                      </m:ctrlPr>
                                    </m:naryPr>
                                    <m:sub>
                                      <m:r>
                                        <m:rPr>
                                          <m:brk m:alnAt="7"/>
                                        </m:rPr>
                                        <a:rPr lang="en-US" altLang="en-US" sz="1600" b="0" i="1">
                                          <a:latin typeface="Cambria Math" panose="02040503050406030204" pitchFamily="18" charset="0"/>
                                        </a:rPr>
                                        <m:t>𝑖</m:t>
                                      </m:r>
                                    </m:sub>
                                    <m:sup/>
                                    <m:e>
                                      <m:sSub>
                                        <m:sSubPr>
                                          <m:ctrlPr>
                                            <a:rPr lang="en-US" altLang="en-US" sz="1600" b="0" i="1">
                                              <a:latin typeface="Cambria Math" panose="02040503050406030204" pitchFamily="18" charset="0"/>
                                            </a:rPr>
                                          </m:ctrlPr>
                                        </m:sSubPr>
                                        <m:e>
                                          <m:r>
                                            <a:rPr lang="en-US" altLang="en-US" sz="1600" b="0" i="1">
                                              <a:latin typeface="Cambria Math" panose="02040503050406030204" pitchFamily="18" charset="0"/>
                                            </a:rPr>
                                            <m:t>𝑚</m:t>
                                          </m:r>
                                        </m:e>
                                        <m:sub>
                                          <m:r>
                                            <a:rPr lang="en-US" altLang="en-US" sz="1600" b="0" i="1">
                                              <a:latin typeface="Cambria Math" panose="02040503050406030204" pitchFamily="18" charset="0"/>
                                            </a:rPr>
                                            <m:t>𝑖</m:t>
                                          </m:r>
                                        </m:sub>
                                      </m:sSub>
                                      <m:sSubSup>
                                        <m:sSubSupPr>
                                          <m:ctrlPr>
                                            <a:rPr lang="en-US" altLang="en-US" sz="1600" b="0" i="1">
                                              <a:latin typeface="Cambria Math" panose="02040503050406030204" pitchFamily="18" charset="0"/>
                                            </a:rPr>
                                          </m:ctrlPr>
                                        </m:sSubSupPr>
                                        <m:e>
                                          <m:r>
                                            <a:rPr lang="en-US" altLang="en-US" sz="1600" b="0" i="1">
                                              <a:latin typeface="Cambria Math" panose="02040503050406030204" pitchFamily="18" charset="0"/>
                                            </a:rPr>
                                            <m:t>𝑟</m:t>
                                          </m:r>
                                        </m:e>
                                        <m:sub>
                                          <m:r>
                                            <a:rPr lang="en-US" altLang="en-US" sz="1600" b="0" i="1">
                                              <a:latin typeface="Cambria Math" panose="02040503050406030204" pitchFamily="18" charset="0"/>
                                            </a:rPr>
                                            <m:t>𝑖</m:t>
                                          </m:r>
                                        </m:sub>
                                        <m:sup>
                                          <m:r>
                                            <a:rPr lang="en-US" altLang="en-US" sz="1600" b="0" i="1">
                                              <a:latin typeface="Cambria Math" panose="02040503050406030204" pitchFamily="18" charset="0"/>
                                            </a:rPr>
                                            <m:t>2</m:t>
                                          </m:r>
                                        </m:sup>
                                      </m:sSubSup>
                                    </m:e>
                                  </m:nary>
                                </m:e>
                              </m:d>
                            </m:e>
                          </m:groupChr>
                        </m:e>
                        <m:lim>
                          <m:r>
                            <a:rPr lang="en-US" altLang="en-US" sz="1600" b="0" i="1">
                              <a:latin typeface="Cambria Math" panose="02040503050406030204" pitchFamily="18" charset="0"/>
                            </a:rPr>
                            <m:t>𝐼</m:t>
                          </m:r>
                        </m:lim>
                      </m:limLow>
                      <m:sSup>
                        <m:sSupPr>
                          <m:ctrlPr>
                            <a:rPr lang="en-US" altLang="en-US" sz="1600" b="0" i="1">
                              <a:latin typeface="Cambria Math" panose="02040503050406030204" pitchFamily="18" charset="0"/>
                            </a:rPr>
                          </m:ctrlPr>
                        </m:sSupPr>
                        <m:e>
                          <m:r>
                            <a:rPr lang="en-US" altLang="en-US" sz="1600" b="0" i="1">
                              <a:latin typeface="Cambria Math" panose="02040503050406030204" pitchFamily="18" charset="0"/>
                            </a:rPr>
                            <m:t>𝑤</m:t>
                          </m:r>
                        </m:e>
                        <m:sup>
                          <m:r>
                            <a:rPr lang="en-US" altLang="en-US" sz="1600" b="0" i="1">
                              <a:latin typeface="Cambria Math" panose="02040503050406030204" pitchFamily="18" charset="0"/>
                            </a:rPr>
                            <m:t>2</m:t>
                          </m:r>
                        </m:sup>
                      </m:sSup>
                      <m:r>
                        <a:rPr lang="en-US" altLang="en-US" sz="1600" b="0" i="1">
                          <a:latin typeface="Cambria Math" panose="02040503050406030204" pitchFamily="18" charset="0"/>
                        </a:rPr>
                        <m:t>=</m:t>
                      </m:r>
                      <m:f>
                        <m:fPr>
                          <m:ctrlPr>
                            <a:rPr lang="en-US" altLang="en-US" sz="1600" b="0" i="1">
                              <a:latin typeface="Cambria Math" panose="02040503050406030204" pitchFamily="18" charset="0"/>
                            </a:rPr>
                          </m:ctrlPr>
                        </m:fPr>
                        <m:num>
                          <m:r>
                            <a:rPr lang="en-US" altLang="en-US" sz="1600" b="0" i="1">
                              <a:latin typeface="Cambria Math" panose="02040503050406030204" pitchFamily="18" charset="0"/>
                            </a:rPr>
                            <m:t>1</m:t>
                          </m:r>
                        </m:num>
                        <m:den>
                          <m:r>
                            <a:rPr lang="en-US" altLang="en-US" sz="1600" b="0" i="1">
                              <a:latin typeface="Cambria Math" panose="02040503050406030204" pitchFamily="18" charset="0"/>
                            </a:rPr>
                            <m:t>2</m:t>
                          </m:r>
                        </m:den>
                      </m:f>
                      <m:r>
                        <a:rPr lang="en-US" altLang="en-US" sz="1600" b="0" i="1">
                          <a:latin typeface="Cambria Math" panose="02040503050406030204" pitchFamily="18" charset="0"/>
                        </a:rPr>
                        <m:t>𝐼</m:t>
                      </m:r>
                      <m:sSup>
                        <m:sSupPr>
                          <m:ctrlPr>
                            <a:rPr lang="en-US" altLang="en-US" sz="1600" b="0" i="1">
                              <a:latin typeface="Cambria Math" panose="02040503050406030204" pitchFamily="18" charset="0"/>
                            </a:rPr>
                          </m:ctrlPr>
                        </m:sSupPr>
                        <m:e>
                          <m:r>
                            <a:rPr lang="en-US" altLang="en-US" sz="1600" b="0" i="1">
                              <a:latin typeface="Cambria Math" panose="02040503050406030204" pitchFamily="18" charset="0"/>
                            </a:rPr>
                            <m:t>𝑤</m:t>
                          </m:r>
                        </m:e>
                        <m:sup>
                          <m:r>
                            <a:rPr lang="en-US" altLang="en-US" sz="1600" b="0" i="1">
                              <a:latin typeface="Cambria Math" panose="02040503050406030204" pitchFamily="18" charset="0"/>
                            </a:rPr>
                            <m:t>2</m:t>
                          </m:r>
                        </m:sup>
                      </m:sSup>
                    </m:oMath>
                  </m:oMathPara>
                </a14:m>
                <a:endParaRPr lang="en-US" altLang="en-US" sz="1600" b="0" dirty="0"/>
              </a:p>
              <a:p>
                <a:pPr eaLnBrk="1" hangingPunct="1"/>
                <a:r>
                  <a:rPr lang="en-US" altLang="en-US" sz="1600" b="0" dirty="0"/>
                  <a:t>With moment of Inertia;	</a:t>
                </a:r>
              </a:p>
              <a:p>
                <a:pPr eaLnBrk="1" hangingPunct="1"/>
                <a:r>
                  <a:rPr lang="en-US" altLang="en-US" sz="1600" b="0" dirty="0"/>
                  <a:t>For large </a:t>
                </a:r>
                <a14:m>
                  <m:oMath xmlns:m="http://schemas.openxmlformats.org/officeDocument/2006/math">
                    <m:sSub>
                      <m:sSubPr>
                        <m:ctrlPr>
                          <a:rPr lang="en-US" altLang="en-US" sz="1600" b="0" i="1">
                            <a:latin typeface="Cambria Math" panose="02040503050406030204" pitchFamily="18" charset="0"/>
                          </a:rPr>
                        </m:ctrlPr>
                      </m:sSubPr>
                      <m:e>
                        <m:r>
                          <a:rPr lang="en-US" altLang="en-US" sz="1600" b="0" i="1">
                            <a:latin typeface="Cambria Math" panose="02040503050406030204" pitchFamily="18" charset="0"/>
                          </a:rPr>
                          <m:t>𝐾</m:t>
                        </m:r>
                      </m:e>
                      <m:sub>
                        <m:r>
                          <a:rPr lang="en-US" altLang="en-US" sz="1600" b="0" i="1">
                            <a:latin typeface="Cambria Math" panose="02040503050406030204" pitchFamily="18" charset="0"/>
                          </a:rPr>
                          <m:t>𝑟</m:t>
                        </m:r>
                      </m:sub>
                    </m:sSub>
                  </m:oMath>
                </a14:m>
                <a:r>
                  <a:rPr lang="en-US" altLang="en-US" sz="1600" b="0" dirty="0"/>
                  <a:t> it is better faster  and not so much  heavier </a:t>
                </a:r>
              </a:p>
              <a:p>
                <a:pPr eaLnBrk="1" hangingPunct="1"/>
                <a:endParaRPr lang="en-US" altLang="en-US" sz="1600" b="0" dirty="0"/>
              </a:p>
              <a:p>
                <a:pPr eaLnBrk="1" hangingPunct="1"/>
                <a:r>
                  <a:rPr lang="en-US" altLang="en-US" sz="1600" b="0" dirty="0"/>
                  <a:t>Example:  fly wheel.</a:t>
                </a:r>
              </a:p>
              <a:p>
                <a:pPr eaLnBrk="1" hangingPunct="1"/>
                <a14:m>
                  <m:oMath xmlns:m="http://schemas.openxmlformats.org/officeDocument/2006/math">
                    <m:r>
                      <a:rPr lang="en-US" altLang="en-US" sz="1600" b="0" i="1">
                        <a:latin typeface="Cambria Math" panose="02040503050406030204" pitchFamily="18" charset="0"/>
                      </a:rPr>
                      <m:t>𝐾</m:t>
                    </m:r>
                    <m:r>
                      <a:rPr lang="en-US" altLang="en-US" sz="1600" b="0" i="1">
                        <a:latin typeface="Cambria Math" panose="02040503050406030204" pitchFamily="18" charset="0"/>
                      </a:rPr>
                      <m:t>=</m:t>
                    </m:r>
                    <m:f>
                      <m:fPr>
                        <m:ctrlPr>
                          <a:rPr lang="en-US" altLang="en-US" sz="1600" b="0" i="1">
                            <a:latin typeface="Cambria Math" panose="02040503050406030204" pitchFamily="18" charset="0"/>
                          </a:rPr>
                        </m:ctrlPr>
                      </m:fPr>
                      <m:num>
                        <m:r>
                          <a:rPr lang="en-US" altLang="en-US" sz="1600" b="0" i="1">
                            <a:latin typeface="Cambria Math" panose="02040503050406030204" pitchFamily="18" charset="0"/>
                          </a:rPr>
                          <m:t>1</m:t>
                        </m:r>
                      </m:num>
                      <m:den>
                        <m:r>
                          <a:rPr lang="en-US" altLang="en-US" sz="1600" b="0" i="1">
                            <a:latin typeface="Cambria Math" panose="02040503050406030204" pitchFamily="18" charset="0"/>
                          </a:rPr>
                          <m:t>2</m:t>
                        </m:r>
                      </m:den>
                    </m:f>
                    <m:r>
                      <a:rPr lang="en-US" altLang="en-US" sz="1600" b="0" i="1">
                        <a:latin typeface="Cambria Math" panose="02040503050406030204" pitchFamily="18" charset="0"/>
                      </a:rPr>
                      <m:t>𝐼</m:t>
                    </m:r>
                    <m:sSup>
                      <m:sSupPr>
                        <m:ctrlPr>
                          <a:rPr lang="en-US" altLang="en-US" sz="1600" b="0" i="1">
                            <a:latin typeface="Cambria Math" panose="02040503050406030204" pitchFamily="18" charset="0"/>
                          </a:rPr>
                        </m:ctrlPr>
                      </m:sSupPr>
                      <m:e>
                        <m:r>
                          <a:rPr lang="en-US" altLang="en-US" sz="1600" b="0" i="1">
                            <a:latin typeface="Cambria Math" panose="02040503050406030204" pitchFamily="18" charset="0"/>
                          </a:rPr>
                          <m:t>𝑤</m:t>
                        </m:r>
                      </m:e>
                      <m:sup>
                        <m:r>
                          <a:rPr lang="en-US" altLang="en-US" sz="1600" b="0" i="1">
                            <a:latin typeface="Cambria Math" panose="02040503050406030204" pitchFamily="18" charset="0"/>
                          </a:rPr>
                          <m:t>2</m:t>
                        </m:r>
                      </m:sup>
                    </m:sSup>
                    <m:r>
                      <a:rPr lang="en-US" altLang="en-US" sz="1600" b="0" i="1">
                        <a:latin typeface="Cambria Math" panose="02040503050406030204" pitchFamily="18" charset="0"/>
                      </a:rPr>
                      <m:t>  →  </m:t>
                    </m:r>
                    <m:r>
                      <a:rPr lang="en-US" altLang="en-US" sz="1600" b="0" i="1" smtClean="0">
                        <a:latin typeface="Cambria Math" panose="02040503050406030204" pitchFamily="18" charset="0"/>
                      </a:rPr>
                      <m:t>            </m:t>
                    </m:r>
                    <m:r>
                      <a:rPr lang="en-US" altLang="en-US" sz="1600" b="0" i="1">
                        <a:latin typeface="Cambria Math" panose="02040503050406030204" pitchFamily="18" charset="0"/>
                      </a:rPr>
                      <m:t>𝐼</m:t>
                    </m:r>
                    <m:r>
                      <a:rPr lang="en-US" altLang="en-US" sz="1600" b="0" i="1">
                        <a:latin typeface="Cambria Math" panose="02040503050406030204" pitchFamily="18" charset="0"/>
                      </a:rPr>
                      <m:t>=</m:t>
                    </m:r>
                    <m:r>
                      <a:rPr lang="en-US" altLang="en-US" sz="1600" b="0" i="1">
                        <a:latin typeface="Cambria Math" panose="02040503050406030204" pitchFamily="18" charset="0"/>
                      </a:rPr>
                      <m:t>𝑀</m:t>
                    </m:r>
                    <m:sSup>
                      <m:sSupPr>
                        <m:ctrlPr>
                          <a:rPr lang="en-US" altLang="en-US" sz="1600" b="0" i="1">
                            <a:latin typeface="Cambria Math" panose="02040503050406030204" pitchFamily="18" charset="0"/>
                          </a:rPr>
                        </m:ctrlPr>
                      </m:sSupPr>
                      <m:e>
                        <m:r>
                          <a:rPr lang="en-US" altLang="en-US" sz="1600" b="0" i="1">
                            <a:latin typeface="Cambria Math" panose="02040503050406030204" pitchFamily="18" charset="0"/>
                          </a:rPr>
                          <m:t>𝑅</m:t>
                        </m:r>
                      </m:e>
                      <m:sup>
                        <m:r>
                          <a:rPr lang="en-US" altLang="en-US" sz="1600" b="0" i="1">
                            <a:latin typeface="Cambria Math" panose="02040503050406030204" pitchFamily="18" charset="0"/>
                          </a:rPr>
                          <m:t>2</m:t>
                        </m:r>
                      </m:sup>
                    </m:sSup>
                    <m:r>
                      <a:rPr lang="en-US" altLang="en-US" sz="1600" b="0" i="1" smtClean="0">
                        <a:latin typeface="Cambria Math" panose="02040503050406030204" pitchFamily="18" charset="0"/>
                      </a:rPr>
                      <m:t>=</m:t>
                    </m:r>
                    <m:nary>
                      <m:naryPr>
                        <m:chr m:val="∑"/>
                        <m:supHide m:val="on"/>
                        <m:ctrlPr>
                          <a:rPr lang="en-US" altLang="en-US" sz="1600" b="0" i="1">
                            <a:latin typeface="Cambria Math" panose="02040503050406030204" pitchFamily="18" charset="0"/>
                          </a:rPr>
                        </m:ctrlPr>
                      </m:naryPr>
                      <m:sub>
                        <m:r>
                          <m:rPr>
                            <m:brk m:alnAt="7"/>
                          </m:rPr>
                          <a:rPr lang="en-US" altLang="en-US" sz="1600" b="0" i="1">
                            <a:latin typeface="Cambria Math" panose="02040503050406030204" pitchFamily="18" charset="0"/>
                          </a:rPr>
                          <m:t>𝑖</m:t>
                        </m:r>
                      </m:sub>
                      <m:sup/>
                      <m:e>
                        <m:sSub>
                          <m:sSubPr>
                            <m:ctrlPr>
                              <a:rPr lang="en-US" altLang="en-US" sz="1600" b="0" i="1">
                                <a:latin typeface="Cambria Math" panose="02040503050406030204" pitchFamily="18" charset="0"/>
                              </a:rPr>
                            </m:ctrlPr>
                          </m:sSubPr>
                          <m:e>
                            <m:r>
                              <a:rPr lang="en-US" altLang="en-US" sz="1600" b="0" i="1">
                                <a:latin typeface="Cambria Math" panose="02040503050406030204" pitchFamily="18" charset="0"/>
                              </a:rPr>
                              <m:t>𝑚</m:t>
                            </m:r>
                          </m:e>
                          <m:sub>
                            <m:r>
                              <a:rPr lang="en-US" altLang="en-US" sz="1600" b="0" i="1">
                                <a:latin typeface="Cambria Math" panose="02040503050406030204" pitchFamily="18" charset="0"/>
                              </a:rPr>
                              <m:t>𝑖</m:t>
                            </m:r>
                          </m:sub>
                        </m:sSub>
                        <m:sSubSup>
                          <m:sSubSupPr>
                            <m:ctrlPr>
                              <a:rPr lang="en-US" altLang="en-US" sz="1600" b="0" i="1">
                                <a:latin typeface="Cambria Math" panose="02040503050406030204" pitchFamily="18" charset="0"/>
                              </a:rPr>
                            </m:ctrlPr>
                          </m:sSubSupPr>
                          <m:e>
                            <m:r>
                              <a:rPr lang="en-US" altLang="en-US" sz="1600" b="0" i="1">
                                <a:latin typeface="Cambria Math" panose="02040503050406030204" pitchFamily="18" charset="0"/>
                              </a:rPr>
                              <m:t>𝑟</m:t>
                            </m:r>
                          </m:e>
                          <m:sub>
                            <m:r>
                              <a:rPr lang="en-US" altLang="en-US" sz="1600" b="0" i="1">
                                <a:latin typeface="Cambria Math" panose="02040503050406030204" pitchFamily="18" charset="0"/>
                              </a:rPr>
                              <m:t>𝑖</m:t>
                            </m:r>
                          </m:sub>
                          <m:sup>
                            <m:r>
                              <a:rPr lang="en-US" altLang="en-US" sz="1600" b="0" i="1">
                                <a:latin typeface="Cambria Math" panose="02040503050406030204" pitchFamily="18" charset="0"/>
                              </a:rPr>
                              <m:t>2</m:t>
                            </m:r>
                          </m:sup>
                        </m:sSubSup>
                      </m:e>
                    </m:nary>
                  </m:oMath>
                </a14:m>
                <a:r>
                  <a:rPr lang="en-US" altLang="en-US" sz="1600" b="0" dirty="0"/>
                  <a:t>[kg m</a:t>
                </a:r>
                <a:r>
                  <a:rPr lang="en-US" altLang="en-US" sz="1600" b="0" baseline="30000" dirty="0"/>
                  <a:t>2</a:t>
                </a:r>
                <a:r>
                  <a:rPr lang="en-US" altLang="en-US" sz="1600" b="0" dirty="0"/>
                  <a:t>]</a:t>
                </a:r>
              </a:p>
              <a:p>
                <a:pPr eaLnBrk="1" hangingPunct="1"/>
                <a:endParaRPr lang="en-US" altLang="en-US" sz="1600" b="0" dirty="0"/>
              </a:p>
              <a:p>
                <a:pPr eaLnBrk="1" hangingPunct="1"/>
                <a:endParaRPr lang="en-US" altLang="en-US" sz="1600" b="0" dirty="0"/>
              </a:p>
              <a:p>
                <a:pPr eaLnBrk="1" hangingPunct="1"/>
                <a:r>
                  <a:rPr lang="en-US" altLang="en-US" sz="1600" b="0" dirty="0"/>
                  <a:t>For general shapes; (</a:t>
                </a:r>
                <a:r>
                  <a:rPr lang="en-US" altLang="en-US" sz="1600" dirty="0"/>
                  <a:t>c</a:t>
                </a:r>
                <a:r>
                  <a:rPr lang="en-US" altLang="en-US" sz="1600" b="0" dirty="0"/>
                  <a:t> - factors)</a:t>
                </a:r>
              </a:p>
              <a:p>
                <a:pPr eaLnBrk="1" hangingPunct="1"/>
                <a:endParaRPr lang="en-US" altLang="en-US" sz="1600" b="0" dirty="0"/>
              </a:p>
              <a:p>
                <a:pPr eaLnBrk="1" hangingPunct="1"/>
                <a14:m>
                  <m:oMathPara xmlns:m="http://schemas.openxmlformats.org/officeDocument/2006/math">
                    <m:oMathParaPr>
                      <m:jc m:val="centerGroup"/>
                    </m:oMathParaPr>
                    <m:oMath xmlns:m="http://schemas.openxmlformats.org/officeDocument/2006/math">
                      <m:r>
                        <a:rPr lang="en-US" altLang="en-US" sz="2800" b="0" i="1" smtClean="0">
                          <a:solidFill>
                            <a:srgbClr val="FF0000"/>
                          </a:solidFill>
                          <a:latin typeface="Cambria Math" panose="02040503050406030204" pitchFamily="18" charset="0"/>
                        </a:rPr>
                        <m:t>𝐼</m:t>
                      </m:r>
                      <m:r>
                        <a:rPr lang="en-US" altLang="en-US" sz="2800" b="0" i="1" smtClean="0">
                          <a:solidFill>
                            <a:srgbClr val="FF0000"/>
                          </a:solidFill>
                          <a:latin typeface="Cambria Math" panose="02040503050406030204" pitchFamily="18" charset="0"/>
                        </a:rPr>
                        <m:t>=</m:t>
                      </m:r>
                      <m:r>
                        <a:rPr lang="en-US" altLang="en-US" sz="2800" b="0" i="1" smtClean="0">
                          <a:solidFill>
                            <a:srgbClr val="FF0000"/>
                          </a:solidFill>
                          <a:latin typeface="Cambria Math" panose="02040503050406030204" pitchFamily="18" charset="0"/>
                        </a:rPr>
                        <m:t>𝑐𝑀</m:t>
                      </m:r>
                      <m:sSup>
                        <m:sSupPr>
                          <m:ctrlPr>
                            <a:rPr lang="en-US" altLang="en-US" sz="2800" b="0" i="1">
                              <a:solidFill>
                                <a:srgbClr val="FF0000"/>
                              </a:solidFill>
                              <a:latin typeface="Cambria Math" panose="02040503050406030204" pitchFamily="18" charset="0"/>
                            </a:rPr>
                          </m:ctrlPr>
                        </m:sSupPr>
                        <m:e>
                          <m:r>
                            <a:rPr lang="en-US" altLang="en-US" sz="2800" b="0" i="1">
                              <a:solidFill>
                                <a:srgbClr val="FF0000"/>
                              </a:solidFill>
                              <a:latin typeface="Cambria Math" panose="02040503050406030204" pitchFamily="18" charset="0"/>
                            </a:rPr>
                            <m:t>𝑅</m:t>
                          </m:r>
                        </m:e>
                        <m:sup>
                          <m:r>
                            <a:rPr lang="en-US" altLang="en-US" sz="2800" b="0" i="1">
                              <a:solidFill>
                                <a:srgbClr val="FF0000"/>
                              </a:solidFill>
                              <a:latin typeface="Cambria Math" panose="02040503050406030204" pitchFamily="18" charset="0"/>
                            </a:rPr>
                            <m:t>2</m:t>
                          </m:r>
                        </m:sup>
                      </m:sSup>
                    </m:oMath>
                  </m:oMathPara>
                </a14:m>
                <a:endParaRPr lang="en-US" sz="2800" dirty="0"/>
              </a:p>
            </p:txBody>
          </p:sp>
        </mc:Choice>
        <mc:Fallback xmlns="">
          <p:sp>
            <p:nvSpPr>
              <p:cNvPr id="4" name="Rectangle 3"/>
              <p:cNvSpPr>
                <a:spLocks noRot="1" noChangeAspect="1" noMove="1" noResize="1" noEditPoints="1" noAdjustHandles="1" noChangeArrowheads="1" noChangeShapeType="1" noTextEdit="1"/>
              </p:cNvSpPr>
              <p:nvPr/>
            </p:nvSpPr>
            <p:spPr>
              <a:xfrm>
                <a:off x="3098306" y="97654"/>
                <a:ext cx="6045693" cy="5175328"/>
              </a:xfrm>
              <a:prstGeom prst="rect">
                <a:avLst/>
              </a:prstGeom>
              <a:blipFill rotWithShape="0">
                <a:blip r:embed="rId4"/>
                <a:stretch>
                  <a:fillRect l="-2520" t="-16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5774655" y="5652372"/>
                <a:ext cx="2400848" cy="584775"/>
              </a:xfrm>
              <a:prstGeom prst="rect">
                <a:avLst/>
              </a:prstGeom>
              <a:noFill/>
              <a:ln w="38100">
                <a:solidFill>
                  <a:srgbClr val="FF0000"/>
                </a:solidFill>
              </a:ln>
            </p:spPr>
            <p:txBody>
              <a:bodyPr wrap="square">
                <a:spAutoFit/>
              </a:bodyPr>
              <a:lstStyle/>
              <a:p>
                <a:r>
                  <a:rPr lang="en-US" altLang="en-US" sz="1600" b="0" dirty="0"/>
                  <a:t>Hula hoop = all point on the circumference </a:t>
                </a:r>
                <a14:m>
                  <m:oMath xmlns:m="http://schemas.openxmlformats.org/officeDocument/2006/math">
                    <m:sSub>
                      <m:sSubPr>
                        <m:ctrlPr>
                          <a:rPr lang="en-US" altLang="en-US" sz="1600" b="0" i="1" smtClean="0">
                            <a:latin typeface="Cambria Math" panose="02040503050406030204" pitchFamily="18" charset="0"/>
                          </a:rPr>
                        </m:ctrlPr>
                      </m:sSubPr>
                      <m:e>
                        <m:r>
                          <a:rPr lang="en-US" altLang="en-US" sz="1600" b="0" i="1" smtClean="0">
                            <a:latin typeface="Cambria Math" panose="02040503050406030204" pitchFamily="18" charset="0"/>
                          </a:rPr>
                          <m:t>𝑟</m:t>
                        </m:r>
                      </m:e>
                      <m:sub>
                        <m:r>
                          <a:rPr lang="en-US" altLang="en-US" sz="1600" b="0" i="1" smtClean="0">
                            <a:latin typeface="Cambria Math" panose="02040503050406030204" pitchFamily="18" charset="0"/>
                          </a:rPr>
                          <m:t>𝑖</m:t>
                        </m:r>
                      </m:sub>
                    </m:sSub>
                    <m:r>
                      <a:rPr lang="en-US" altLang="en-US" sz="1600" b="0" i="1" smtClean="0">
                        <a:latin typeface="Cambria Math" panose="02040503050406030204" pitchFamily="18" charset="0"/>
                      </a:rPr>
                      <m:t>=</m:t>
                    </m:r>
                    <m:r>
                      <a:rPr lang="en-US" altLang="en-US" sz="1600" b="0" i="1" smtClean="0">
                        <a:latin typeface="Cambria Math" panose="02040503050406030204" pitchFamily="18" charset="0"/>
                      </a:rPr>
                      <m:t>𝑅</m:t>
                    </m:r>
                  </m:oMath>
                </a14:m>
                <a:r>
                  <a:rPr lang="en-US" altLang="en-US" sz="1600" b="0" dirty="0"/>
                  <a:t> </a:t>
                </a:r>
                <a:endParaRPr lang="en-US" sz="1600" dirty="0"/>
              </a:p>
            </p:txBody>
          </p:sp>
        </mc:Choice>
        <mc:Fallback xmlns="">
          <p:sp>
            <p:nvSpPr>
              <p:cNvPr id="5" name="Rectangle 4"/>
              <p:cNvSpPr>
                <a:spLocks noRot="1" noChangeAspect="1" noMove="1" noResize="1" noEditPoints="1" noAdjustHandles="1" noChangeArrowheads="1" noChangeShapeType="1" noTextEdit="1"/>
              </p:cNvSpPr>
              <p:nvPr/>
            </p:nvSpPr>
            <p:spPr>
              <a:xfrm>
                <a:off x="5774655" y="5652372"/>
                <a:ext cx="2400848" cy="584775"/>
              </a:xfrm>
              <a:prstGeom prst="rect">
                <a:avLst/>
              </a:prstGeom>
              <a:blipFill rotWithShape="0">
                <a:blip r:embed="rId5"/>
                <a:stretch>
                  <a:fillRect l="-500" b="-8824"/>
                </a:stretch>
              </a:blipFill>
              <a:ln w="38100">
                <a:solidFill>
                  <a:srgbClr val="FF0000"/>
                </a:solidFill>
              </a:ln>
            </p:spPr>
            <p:txBody>
              <a:bodyPr/>
              <a:lstStyle/>
              <a:p>
                <a:r>
                  <a:rPr lang="en-US">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6425" y="0"/>
            <a:ext cx="4727575"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5" name="Rectangle 4"/>
              <p:cNvSpPr/>
              <p:nvPr/>
            </p:nvSpPr>
            <p:spPr>
              <a:xfrm>
                <a:off x="0" y="2334126"/>
                <a:ext cx="6015790" cy="4372736"/>
              </a:xfrm>
              <a:prstGeom prst="rect">
                <a:avLst/>
              </a:prstGeom>
            </p:spPr>
            <p:txBody>
              <a:bodyPr wrap="square">
                <a:spAutoFit/>
              </a:bodyPr>
              <a:lstStyle/>
              <a:p>
                <a:pPr eaLnBrk="1" hangingPunct="1"/>
                <a:r>
                  <a:rPr lang="en-US" altLang="en-US" sz="1600" u="sng" dirty="0"/>
                  <a:t>Example 9.6</a:t>
                </a:r>
                <a:r>
                  <a:rPr lang="en-US" altLang="en-US" sz="1600" b="0" dirty="0"/>
                  <a:t>: An abstract sculpture</a:t>
                </a:r>
              </a:p>
              <a:p>
                <a:pPr eaLnBrk="1" hangingPunct="1"/>
                <a:endParaRPr lang="en-US" altLang="en-US" sz="1600" b="0" dirty="0"/>
              </a:p>
              <a:p>
                <a:pPr eaLnBrk="1" hangingPunct="1"/>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𝐼</m:t>
                      </m:r>
                      <m:r>
                        <a:rPr lang="en-US" altLang="en-US" sz="1600" b="0" i="1" smtClean="0">
                          <a:latin typeface="Cambria Math" panose="02040503050406030204" pitchFamily="18" charset="0"/>
                        </a:rPr>
                        <m:t>=</m:t>
                      </m:r>
                      <m:sSub>
                        <m:sSubPr>
                          <m:ctrlPr>
                            <a:rPr lang="en-US" altLang="en-US" sz="1600" b="0" i="1">
                              <a:latin typeface="Cambria Math" panose="02040503050406030204" pitchFamily="18" charset="0"/>
                            </a:rPr>
                          </m:ctrlPr>
                        </m:sSubPr>
                        <m:e>
                          <m:r>
                            <a:rPr lang="en-US" altLang="en-US" sz="1600" b="0" i="1">
                              <a:latin typeface="Cambria Math" panose="02040503050406030204" pitchFamily="18" charset="0"/>
                            </a:rPr>
                            <m:t>𝑚</m:t>
                          </m:r>
                        </m:e>
                        <m:sub>
                          <m:r>
                            <a:rPr lang="en-US" altLang="en-US" sz="1600" b="0" i="1" smtClean="0">
                              <a:latin typeface="Cambria Math" panose="02040503050406030204" pitchFamily="18" charset="0"/>
                            </a:rPr>
                            <m:t>𝐴</m:t>
                          </m:r>
                        </m:sub>
                      </m:sSub>
                      <m:sSubSup>
                        <m:sSubSupPr>
                          <m:ctrlPr>
                            <a:rPr lang="en-US" altLang="en-US" sz="1600" b="0" i="1">
                              <a:latin typeface="Cambria Math" panose="02040503050406030204" pitchFamily="18" charset="0"/>
                            </a:rPr>
                          </m:ctrlPr>
                        </m:sSubSupPr>
                        <m:e>
                          <m:r>
                            <a:rPr lang="en-US" altLang="en-US" sz="1600" b="0" i="1">
                              <a:latin typeface="Cambria Math" panose="02040503050406030204" pitchFamily="18" charset="0"/>
                            </a:rPr>
                            <m:t>𝑟</m:t>
                          </m:r>
                        </m:e>
                        <m:sub>
                          <m:r>
                            <a:rPr lang="en-US" altLang="en-US" sz="1600" b="0" i="1" smtClean="0">
                              <a:latin typeface="Cambria Math" panose="02040503050406030204" pitchFamily="18" charset="0"/>
                            </a:rPr>
                            <m:t>𝐴</m:t>
                          </m:r>
                        </m:sub>
                        <m:sup>
                          <m:r>
                            <a:rPr lang="en-US" altLang="en-US" sz="1600" b="0" i="1">
                              <a:latin typeface="Cambria Math" panose="02040503050406030204" pitchFamily="18" charset="0"/>
                            </a:rPr>
                            <m:t>2</m:t>
                          </m:r>
                        </m:sup>
                      </m:sSubSup>
                      <m:r>
                        <a:rPr lang="en-US" altLang="en-US" sz="1600" b="0" i="1" smtClean="0">
                          <a:latin typeface="Cambria Math" panose="02040503050406030204" pitchFamily="18" charset="0"/>
                        </a:rPr>
                        <m:t>+</m:t>
                      </m:r>
                      <m:sSub>
                        <m:sSubPr>
                          <m:ctrlPr>
                            <a:rPr lang="en-US" altLang="en-US" sz="1600" b="0" i="1">
                              <a:latin typeface="Cambria Math" panose="02040503050406030204" pitchFamily="18" charset="0"/>
                            </a:rPr>
                          </m:ctrlPr>
                        </m:sSubPr>
                        <m:e>
                          <m:r>
                            <a:rPr lang="en-US" altLang="en-US" sz="1600" b="0" i="1">
                              <a:latin typeface="Cambria Math" panose="02040503050406030204" pitchFamily="18" charset="0"/>
                            </a:rPr>
                            <m:t>𝑚</m:t>
                          </m:r>
                        </m:e>
                        <m:sub>
                          <m:r>
                            <a:rPr lang="en-US" altLang="en-US" sz="1600" b="0" i="1" smtClean="0">
                              <a:latin typeface="Cambria Math" panose="02040503050406030204" pitchFamily="18" charset="0"/>
                            </a:rPr>
                            <m:t>𝐵</m:t>
                          </m:r>
                        </m:sub>
                      </m:sSub>
                      <m:sSubSup>
                        <m:sSubSupPr>
                          <m:ctrlPr>
                            <a:rPr lang="en-US" altLang="en-US" sz="1600" b="0" i="1">
                              <a:latin typeface="Cambria Math" panose="02040503050406030204" pitchFamily="18" charset="0"/>
                            </a:rPr>
                          </m:ctrlPr>
                        </m:sSubSupPr>
                        <m:e>
                          <m:r>
                            <a:rPr lang="en-US" altLang="en-US" sz="1600" b="0" i="1">
                              <a:latin typeface="Cambria Math" panose="02040503050406030204" pitchFamily="18" charset="0"/>
                            </a:rPr>
                            <m:t>𝑟</m:t>
                          </m:r>
                        </m:e>
                        <m:sub>
                          <m:r>
                            <a:rPr lang="en-US" altLang="en-US" sz="1600" b="0" i="1" smtClean="0">
                              <a:latin typeface="Cambria Math" panose="02040503050406030204" pitchFamily="18" charset="0"/>
                            </a:rPr>
                            <m:t>𝐵</m:t>
                          </m:r>
                        </m:sub>
                        <m:sup>
                          <m:r>
                            <a:rPr lang="en-US" altLang="en-US" sz="1600" b="0" i="1">
                              <a:latin typeface="Cambria Math" panose="02040503050406030204" pitchFamily="18" charset="0"/>
                            </a:rPr>
                            <m:t>2</m:t>
                          </m:r>
                        </m:sup>
                      </m:sSubSup>
                      <m:r>
                        <a:rPr lang="en-US" altLang="en-US" sz="1600" b="0" i="1" smtClean="0">
                          <a:latin typeface="Cambria Math" panose="02040503050406030204" pitchFamily="18" charset="0"/>
                        </a:rPr>
                        <m:t>+</m:t>
                      </m:r>
                      <m:sSub>
                        <m:sSubPr>
                          <m:ctrlPr>
                            <a:rPr lang="en-US" altLang="en-US" sz="1600" b="0" i="1">
                              <a:latin typeface="Cambria Math" panose="02040503050406030204" pitchFamily="18" charset="0"/>
                            </a:rPr>
                          </m:ctrlPr>
                        </m:sSubPr>
                        <m:e>
                          <m:r>
                            <a:rPr lang="en-US" altLang="en-US" sz="1600" b="0" i="1">
                              <a:latin typeface="Cambria Math" panose="02040503050406030204" pitchFamily="18" charset="0"/>
                            </a:rPr>
                            <m:t>𝑚</m:t>
                          </m:r>
                        </m:e>
                        <m:sub>
                          <m:r>
                            <a:rPr lang="en-US" altLang="en-US" sz="1600" b="0" i="1" smtClean="0">
                              <a:latin typeface="Cambria Math" panose="02040503050406030204" pitchFamily="18" charset="0"/>
                            </a:rPr>
                            <m:t>𝐶</m:t>
                          </m:r>
                        </m:sub>
                      </m:sSub>
                      <m:sSubSup>
                        <m:sSubSupPr>
                          <m:ctrlPr>
                            <a:rPr lang="en-US" altLang="en-US" sz="1600" b="0" i="1">
                              <a:latin typeface="Cambria Math" panose="02040503050406030204" pitchFamily="18" charset="0"/>
                            </a:rPr>
                          </m:ctrlPr>
                        </m:sSubSupPr>
                        <m:e>
                          <m:r>
                            <a:rPr lang="en-US" altLang="en-US" sz="1600" b="0" i="1">
                              <a:latin typeface="Cambria Math" panose="02040503050406030204" pitchFamily="18" charset="0"/>
                            </a:rPr>
                            <m:t>𝑟</m:t>
                          </m:r>
                        </m:e>
                        <m:sub>
                          <m:r>
                            <a:rPr lang="en-US" altLang="en-US" sz="1600" b="0" i="1" smtClean="0">
                              <a:latin typeface="Cambria Math" panose="02040503050406030204" pitchFamily="18" charset="0"/>
                            </a:rPr>
                            <m:t>𝐶</m:t>
                          </m:r>
                        </m:sub>
                        <m:sup>
                          <m:r>
                            <a:rPr lang="en-US" altLang="en-US" sz="1600" b="0" i="1">
                              <a:latin typeface="Cambria Math" panose="02040503050406030204" pitchFamily="18" charset="0"/>
                            </a:rPr>
                            <m:t>2</m:t>
                          </m:r>
                        </m:sup>
                      </m:sSubSup>
                    </m:oMath>
                  </m:oMathPara>
                </a14:m>
                <a:endParaRPr lang="en-US" altLang="en-US" sz="1600" b="0" dirty="0"/>
              </a:p>
              <a:p>
                <a:pPr eaLnBrk="1" hangingPunct="1"/>
                <a:endParaRPr lang="en-US" altLang="en-US" sz="1600" b="0" dirty="0"/>
              </a:p>
              <a:p>
                <a:pPr marL="342900" indent="-342900" eaLnBrk="1" hangingPunct="1">
                  <a:buAutoNum type="alphaLcParenR"/>
                </a:pPr>
                <a:r>
                  <a:rPr lang="en-US" altLang="en-US" sz="1600" b="0" dirty="0"/>
                  <a:t>For axis BC, disks B and C are on axis;</a:t>
                </a:r>
              </a:p>
              <a:p>
                <a:pPr eaLnBrk="1" hangingPunct="1"/>
                <a14:m>
                  <m:oMathPara xmlns:m="http://schemas.openxmlformats.org/officeDocument/2006/math">
                    <m:oMathParaPr>
                      <m:jc m:val="centerGroup"/>
                    </m:oMathParaPr>
                    <m:oMath xmlns:m="http://schemas.openxmlformats.org/officeDocument/2006/math">
                      <m:sSub>
                        <m:sSubPr>
                          <m:ctrlPr>
                            <a:rPr lang="en-US" altLang="en-US" sz="1600" b="0" i="1" smtClean="0">
                              <a:latin typeface="Cambria Math" panose="02040503050406030204" pitchFamily="18" charset="0"/>
                            </a:rPr>
                          </m:ctrlPr>
                        </m:sSubPr>
                        <m:e>
                          <m:r>
                            <a:rPr lang="en-US" altLang="en-US" sz="1600" b="0" i="1" smtClean="0">
                              <a:latin typeface="Cambria Math" panose="02040503050406030204" pitchFamily="18" charset="0"/>
                            </a:rPr>
                            <m:t>𝑟</m:t>
                          </m:r>
                        </m:e>
                        <m:sub>
                          <m:r>
                            <a:rPr lang="en-US" altLang="en-US" sz="1600" b="0" i="1" smtClean="0">
                              <a:latin typeface="Cambria Math" panose="02040503050406030204" pitchFamily="18" charset="0"/>
                            </a:rPr>
                            <m:t>𝐵</m:t>
                          </m:r>
                        </m:sub>
                      </m:sSub>
                      <m:r>
                        <a:rPr lang="en-US" altLang="en-US" sz="1600" b="0" i="1" smtClean="0">
                          <a:latin typeface="Cambria Math" panose="02040503050406030204" pitchFamily="18" charset="0"/>
                        </a:rPr>
                        <m:t>=</m:t>
                      </m:r>
                      <m:sSub>
                        <m:sSubPr>
                          <m:ctrlPr>
                            <a:rPr lang="en-US" altLang="en-US" sz="1600" b="0" i="1">
                              <a:latin typeface="Cambria Math" panose="02040503050406030204" pitchFamily="18" charset="0"/>
                            </a:rPr>
                          </m:ctrlPr>
                        </m:sSubPr>
                        <m:e>
                          <m:r>
                            <a:rPr lang="en-US" altLang="en-US" sz="1600" b="0" i="1">
                              <a:latin typeface="Cambria Math" panose="02040503050406030204" pitchFamily="18" charset="0"/>
                            </a:rPr>
                            <m:t>𝑟</m:t>
                          </m:r>
                        </m:e>
                        <m:sub>
                          <m:r>
                            <a:rPr lang="en-US" altLang="en-US" sz="1600" b="0" i="1" smtClean="0">
                              <a:latin typeface="Cambria Math" panose="02040503050406030204" pitchFamily="18" charset="0"/>
                            </a:rPr>
                            <m:t>𝐶</m:t>
                          </m:r>
                        </m:sub>
                      </m:sSub>
                      <m:r>
                        <a:rPr lang="en-US" altLang="en-US" sz="1600" b="0" i="1" smtClean="0">
                          <a:latin typeface="Cambria Math" panose="02040503050406030204" pitchFamily="18" charset="0"/>
                        </a:rPr>
                        <m:t>=0</m:t>
                      </m:r>
                    </m:oMath>
                  </m:oMathPara>
                </a14:m>
                <a:endParaRPr lang="en-US" altLang="en-US" sz="1600" b="0" dirty="0"/>
              </a:p>
              <a:p>
                <a:pPr eaLnBrk="1" hangingPunct="1"/>
                <a14:m>
                  <m:oMathPara xmlns:m="http://schemas.openxmlformats.org/officeDocument/2006/math">
                    <m:oMathParaPr>
                      <m:jc m:val="centerGroup"/>
                    </m:oMathParaPr>
                    <m:oMath xmlns:m="http://schemas.openxmlformats.org/officeDocument/2006/math">
                      <m:sSub>
                        <m:sSubPr>
                          <m:ctrlPr>
                            <a:rPr lang="en-US" altLang="en-US" sz="1600" b="0" i="1">
                              <a:latin typeface="Cambria Math" panose="02040503050406030204" pitchFamily="18" charset="0"/>
                            </a:rPr>
                          </m:ctrlPr>
                        </m:sSubPr>
                        <m:e>
                          <m:r>
                            <a:rPr lang="en-US" altLang="en-US" sz="1600" b="0" i="1" smtClean="0">
                              <a:latin typeface="Cambria Math" panose="02040503050406030204" pitchFamily="18" charset="0"/>
                            </a:rPr>
                            <m:t>𝐼</m:t>
                          </m:r>
                        </m:e>
                        <m:sub>
                          <m:r>
                            <a:rPr lang="en-US" altLang="en-US" sz="1600" b="0" i="1">
                              <a:latin typeface="Cambria Math" panose="02040503050406030204" pitchFamily="18" charset="0"/>
                            </a:rPr>
                            <m:t>𝐵</m:t>
                          </m:r>
                          <m:r>
                            <a:rPr lang="en-US" altLang="en-US" sz="1600" b="0" i="1" smtClean="0">
                              <a:latin typeface="Cambria Math" panose="02040503050406030204" pitchFamily="18" charset="0"/>
                            </a:rPr>
                            <m:t>𝐶</m:t>
                          </m:r>
                        </m:sub>
                      </m:sSub>
                      <m:r>
                        <a:rPr lang="en-US" altLang="en-US" sz="1600" b="0" i="1" smtClean="0">
                          <a:latin typeface="Cambria Math" panose="02040503050406030204" pitchFamily="18" charset="0"/>
                        </a:rPr>
                        <m:t>=</m:t>
                      </m:r>
                      <m:sSub>
                        <m:sSubPr>
                          <m:ctrlPr>
                            <a:rPr lang="en-US" altLang="en-US" sz="1600" b="0" i="1">
                              <a:latin typeface="Cambria Math" panose="02040503050406030204" pitchFamily="18" charset="0"/>
                            </a:rPr>
                          </m:ctrlPr>
                        </m:sSubPr>
                        <m:e>
                          <m:r>
                            <a:rPr lang="en-US" altLang="en-US" sz="1600" b="0" i="1">
                              <a:latin typeface="Cambria Math" panose="02040503050406030204" pitchFamily="18" charset="0"/>
                            </a:rPr>
                            <m:t>𝑚</m:t>
                          </m:r>
                        </m:e>
                        <m:sub>
                          <m:r>
                            <a:rPr lang="en-US" altLang="en-US" sz="1600" b="0" i="1">
                              <a:latin typeface="Cambria Math" panose="02040503050406030204" pitchFamily="18" charset="0"/>
                            </a:rPr>
                            <m:t>𝐴</m:t>
                          </m:r>
                        </m:sub>
                      </m:sSub>
                      <m:sSubSup>
                        <m:sSubSupPr>
                          <m:ctrlPr>
                            <a:rPr lang="en-US" altLang="en-US" sz="1600" b="0" i="1">
                              <a:latin typeface="Cambria Math" panose="02040503050406030204" pitchFamily="18" charset="0"/>
                            </a:rPr>
                          </m:ctrlPr>
                        </m:sSubSupPr>
                        <m:e>
                          <m:r>
                            <a:rPr lang="en-US" altLang="en-US" sz="1600" b="0" i="1">
                              <a:latin typeface="Cambria Math" panose="02040503050406030204" pitchFamily="18" charset="0"/>
                            </a:rPr>
                            <m:t>𝑟</m:t>
                          </m:r>
                        </m:e>
                        <m:sub>
                          <m:r>
                            <a:rPr lang="en-US" altLang="en-US" sz="1600" b="0" i="1">
                              <a:latin typeface="Cambria Math" panose="02040503050406030204" pitchFamily="18" charset="0"/>
                            </a:rPr>
                            <m:t>𝐴</m:t>
                          </m:r>
                        </m:sub>
                        <m:sup>
                          <m:r>
                            <a:rPr lang="en-US" altLang="en-US" sz="1600" b="0" i="1">
                              <a:latin typeface="Cambria Math" panose="02040503050406030204" pitchFamily="18" charset="0"/>
                            </a:rPr>
                            <m:t>2</m:t>
                          </m:r>
                        </m:sup>
                      </m:sSubSup>
                      <m:r>
                        <a:rPr lang="en-US" altLang="en-US" sz="1600" b="0" i="1" smtClean="0">
                          <a:latin typeface="Cambria Math" panose="02040503050406030204" pitchFamily="18" charset="0"/>
                        </a:rPr>
                        <m:t>=0.3∗</m:t>
                      </m:r>
                      <m:sSup>
                        <m:sSupPr>
                          <m:ctrlPr>
                            <a:rPr lang="en-US" altLang="en-US" sz="1600" b="0" i="1" smtClean="0">
                              <a:latin typeface="Cambria Math" panose="02040503050406030204" pitchFamily="18" charset="0"/>
                            </a:rPr>
                          </m:ctrlPr>
                        </m:sSupPr>
                        <m:e>
                          <m:d>
                            <m:dPr>
                              <m:ctrlPr>
                                <a:rPr lang="en-US" altLang="en-US" sz="1600" b="0" i="1" smtClean="0">
                                  <a:latin typeface="Cambria Math" panose="02040503050406030204" pitchFamily="18" charset="0"/>
                                </a:rPr>
                              </m:ctrlPr>
                            </m:dPr>
                            <m:e>
                              <m:r>
                                <a:rPr lang="en-US" altLang="en-US" sz="1600" b="0" i="1" smtClean="0">
                                  <a:latin typeface="Cambria Math" panose="02040503050406030204" pitchFamily="18" charset="0"/>
                                </a:rPr>
                                <m:t>0.4</m:t>
                              </m:r>
                            </m:e>
                          </m:d>
                        </m:e>
                        <m:sup>
                          <m:r>
                            <a:rPr lang="en-US" altLang="en-US" sz="1600" b="0" i="1" smtClean="0">
                              <a:latin typeface="Cambria Math" panose="02040503050406030204" pitchFamily="18" charset="0"/>
                            </a:rPr>
                            <m:t>2</m:t>
                          </m:r>
                        </m:sup>
                      </m:sSup>
                      <m:r>
                        <a:rPr lang="en-US" altLang="en-US" sz="1600" b="0" i="1" smtClean="0">
                          <a:latin typeface="Cambria Math" panose="02040503050406030204" pitchFamily="18" charset="0"/>
                        </a:rPr>
                        <m:t>=0.048 </m:t>
                      </m:r>
                      <m:r>
                        <a:rPr lang="en-US" altLang="en-US" sz="1600" b="0" i="1" smtClean="0">
                          <a:latin typeface="Cambria Math" panose="02040503050406030204" pitchFamily="18" charset="0"/>
                        </a:rPr>
                        <m:t>𝑘𝑔</m:t>
                      </m:r>
                      <m:sSup>
                        <m:sSupPr>
                          <m:ctrlPr>
                            <a:rPr lang="en-US" altLang="en-US" sz="1600" b="0" i="1" smtClean="0">
                              <a:latin typeface="Cambria Math" panose="02040503050406030204" pitchFamily="18" charset="0"/>
                            </a:rPr>
                          </m:ctrlPr>
                        </m:sSupPr>
                        <m:e>
                          <m:r>
                            <a:rPr lang="en-US" altLang="en-US" sz="1600" b="0" i="1" smtClean="0">
                              <a:latin typeface="Cambria Math" panose="02040503050406030204" pitchFamily="18" charset="0"/>
                            </a:rPr>
                            <m:t>𝑚</m:t>
                          </m:r>
                        </m:e>
                        <m:sup>
                          <m:r>
                            <a:rPr lang="en-US" altLang="en-US" sz="1600" b="0" i="1" smtClean="0">
                              <a:latin typeface="Cambria Math" panose="02040503050406030204" pitchFamily="18" charset="0"/>
                            </a:rPr>
                            <m:t>2</m:t>
                          </m:r>
                        </m:sup>
                      </m:sSup>
                    </m:oMath>
                  </m:oMathPara>
                </a14:m>
                <a:endParaRPr lang="en-US" altLang="en-US" sz="1600" b="0" dirty="0"/>
              </a:p>
              <a:p>
                <a:pPr marL="342900" indent="-342900" eaLnBrk="1" hangingPunct="1">
                  <a:buAutoNum type="alphaLcParenR"/>
                </a:pPr>
                <a:endParaRPr lang="en-US" altLang="en-US" sz="1600" b="0" dirty="0"/>
              </a:p>
              <a:p>
                <a:pPr marL="342900" indent="-342900" eaLnBrk="1" hangingPunct="1">
                  <a:buFont typeface="+mj-lt"/>
                  <a:buAutoNum type="alphaLcParenR" startAt="2"/>
                </a:pPr>
                <a:r>
                  <a:rPr lang="en-US" altLang="en-US" sz="1600" b="0" dirty="0">
                    <a:solidFill>
                      <a:srgbClr val="FF0000"/>
                    </a:solidFill>
                  </a:rPr>
                  <a:t>For axis through A perpendicular to the plane;</a:t>
                </a:r>
              </a:p>
              <a:p>
                <a:pPr eaLnBrk="1" hangingPunct="1"/>
                <a14:m>
                  <m:oMathPara xmlns:m="http://schemas.openxmlformats.org/officeDocument/2006/math">
                    <m:oMathParaPr>
                      <m:jc m:val="centerGroup"/>
                    </m:oMathParaPr>
                    <m:oMath xmlns:m="http://schemas.openxmlformats.org/officeDocument/2006/math">
                      <m:sSub>
                        <m:sSubPr>
                          <m:ctrlPr>
                            <a:rPr lang="en-US" altLang="en-US" sz="1600" b="0" i="1">
                              <a:latin typeface="Cambria Math" panose="02040503050406030204" pitchFamily="18" charset="0"/>
                            </a:rPr>
                          </m:ctrlPr>
                        </m:sSubPr>
                        <m:e>
                          <m:r>
                            <a:rPr lang="en-US" altLang="en-US" sz="1600" b="0" i="1">
                              <a:latin typeface="Cambria Math" panose="02040503050406030204" pitchFamily="18" charset="0"/>
                            </a:rPr>
                            <m:t>𝑟</m:t>
                          </m:r>
                        </m:e>
                        <m:sub>
                          <m:r>
                            <a:rPr lang="en-US" altLang="en-US" sz="1600" b="0" i="1" smtClean="0">
                              <a:latin typeface="Cambria Math" panose="02040503050406030204" pitchFamily="18" charset="0"/>
                            </a:rPr>
                            <m:t>𝐴</m:t>
                          </m:r>
                        </m:sub>
                      </m:sSub>
                      <m:r>
                        <a:rPr lang="en-US" altLang="en-US" sz="1600" b="0" i="1">
                          <a:latin typeface="Cambria Math" panose="02040503050406030204" pitchFamily="18" charset="0"/>
                        </a:rPr>
                        <m:t>=</m:t>
                      </m:r>
                      <m:r>
                        <a:rPr lang="en-US" altLang="en-US" sz="1600" b="0" i="1" smtClean="0">
                          <a:latin typeface="Cambria Math" panose="02040503050406030204" pitchFamily="18" charset="0"/>
                        </a:rPr>
                        <m:t>0</m:t>
                      </m:r>
                    </m:oMath>
                  </m:oMathPara>
                </a14:m>
                <a:endParaRPr lang="en-US" altLang="en-US" sz="1600" b="0" dirty="0"/>
              </a:p>
              <a:p>
                <a:pPr eaLnBrk="1" hangingPunct="1"/>
                <a14:m>
                  <m:oMathPara xmlns:m="http://schemas.openxmlformats.org/officeDocument/2006/math">
                    <m:oMathParaPr>
                      <m:jc m:val="centerGroup"/>
                    </m:oMathParaPr>
                    <m:oMath xmlns:m="http://schemas.openxmlformats.org/officeDocument/2006/math">
                      <m:sSub>
                        <m:sSubPr>
                          <m:ctrlPr>
                            <a:rPr lang="en-US" altLang="en-US" sz="1600" b="0" i="1">
                              <a:latin typeface="Cambria Math" panose="02040503050406030204" pitchFamily="18" charset="0"/>
                            </a:rPr>
                          </m:ctrlPr>
                        </m:sSubPr>
                        <m:e>
                          <m:r>
                            <a:rPr lang="en-US" altLang="en-US" sz="1600" b="0" i="1">
                              <a:latin typeface="Cambria Math" panose="02040503050406030204" pitchFamily="18" charset="0"/>
                            </a:rPr>
                            <m:t>𝐼</m:t>
                          </m:r>
                        </m:e>
                        <m:sub>
                          <m:r>
                            <a:rPr lang="en-US" altLang="en-US" sz="1600" b="0" i="1" smtClean="0">
                              <a:latin typeface="Cambria Math" panose="02040503050406030204" pitchFamily="18" charset="0"/>
                            </a:rPr>
                            <m:t>𝐴</m:t>
                          </m:r>
                        </m:sub>
                      </m:sSub>
                      <m:r>
                        <a:rPr lang="en-US" altLang="en-US" sz="1600" b="0" i="1">
                          <a:latin typeface="Cambria Math" panose="02040503050406030204" pitchFamily="18" charset="0"/>
                        </a:rPr>
                        <m:t>=</m:t>
                      </m:r>
                      <m:sSub>
                        <m:sSubPr>
                          <m:ctrlPr>
                            <a:rPr lang="en-US" altLang="en-US" sz="1600" b="0" i="1">
                              <a:latin typeface="Cambria Math" panose="02040503050406030204" pitchFamily="18" charset="0"/>
                            </a:rPr>
                          </m:ctrlPr>
                        </m:sSubPr>
                        <m:e>
                          <m:r>
                            <a:rPr lang="en-US" altLang="en-US" sz="1600" b="0" i="1">
                              <a:latin typeface="Cambria Math" panose="02040503050406030204" pitchFamily="18" charset="0"/>
                            </a:rPr>
                            <m:t>𝑚</m:t>
                          </m:r>
                        </m:e>
                        <m:sub>
                          <m:r>
                            <a:rPr lang="en-US" altLang="en-US" sz="1600" b="0" i="1">
                              <a:latin typeface="Cambria Math" panose="02040503050406030204" pitchFamily="18" charset="0"/>
                            </a:rPr>
                            <m:t>𝐵</m:t>
                          </m:r>
                        </m:sub>
                      </m:sSub>
                      <m:sSubSup>
                        <m:sSubSupPr>
                          <m:ctrlPr>
                            <a:rPr lang="en-US" altLang="en-US" sz="1600" b="0" i="1">
                              <a:latin typeface="Cambria Math" panose="02040503050406030204" pitchFamily="18" charset="0"/>
                            </a:rPr>
                          </m:ctrlPr>
                        </m:sSubSupPr>
                        <m:e>
                          <m:r>
                            <a:rPr lang="en-US" altLang="en-US" sz="1600" b="0" i="1">
                              <a:latin typeface="Cambria Math" panose="02040503050406030204" pitchFamily="18" charset="0"/>
                            </a:rPr>
                            <m:t>𝑟</m:t>
                          </m:r>
                        </m:e>
                        <m:sub>
                          <m:r>
                            <a:rPr lang="en-US" altLang="en-US" sz="1600" b="0" i="1">
                              <a:latin typeface="Cambria Math" panose="02040503050406030204" pitchFamily="18" charset="0"/>
                            </a:rPr>
                            <m:t>𝐵</m:t>
                          </m:r>
                        </m:sub>
                        <m:sup>
                          <m:r>
                            <a:rPr lang="en-US" altLang="en-US" sz="1600" b="0" i="1">
                              <a:latin typeface="Cambria Math" panose="02040503050406030204" pitchFamily="18" charset="0"/>
                            </a:rPr>
                            <m:t>2</m:t>
                          </m:r>
                        </m:sup>
                      </m:sSubSup>
                      <m:r>
                        <a:rPr lang="en-US" altLang="en-US" sz="1600" b="0" i="1">
                          <a:latin typeface="Cambria Math" panose="02040503050406030204" pitchFamily="18" charset="0"/>
                        </a:rPr>
                        <m:t>+</m:t>
                      </m:r>
                      <m:sSub>
                        <m:sSubPr>
                          <m:ctrlPr>
                            <a:rPr lang="en-US" altLang="en-US" sz="1600" b="0" i="1">
                              <a:latin typeface="Cambria Math" panose="02040503050406030204" pitchFamily="18" charset="0"/>
                            </a:rPr>
                          </m:ctrlPr>
                        </m:sSubPr>
                        <m:e>
                          <m:r>
                            <a:rPr lang="en-US" altLang="en-US" sz="1600" b="0" i="1">
                              <a:latin typeface="Cambria Math" panose="02040503050406030204" pitchFamily="18" charset="0"/>
                            </a:rPr>
                            <m:t>𝑚</m:t>
                          </m:r>
                        </m:e>
                        <m:sub>
                          <m:r>
                            <a:rPr lang="en-US" altLang="en-US" sz="1600" b="0" i="1">
                              <a:latin typeface="Cambria Math" panose="02040503050406030204" pitchFamily="18" charset="0"/>
                            </a:rPr>
                            <m:t>𝐶</m:t>
                          </m:r>
                        </m:sub>
                      </m:sSub>
                      <m:sSubSup>
                        <m:sSubSupPr>
                          <m:ctrlPr>
                            <a:rPr lang="en-US" altLang="en-US" sz="1600" b="0" i="1">
                              <a:latin typeface="Cambria Math" panose="02040503050406030204" pitchFamily="18" charset="0"/>
                            </a:rPr>
                          </m:ctrlPr>
                        </m:sSubSupPr>
                        <m:e>
                          <m:r>
                            <a:rPr lang="en-US" altLang="en-US" sz="1600" b="0" i="1">
                              <a:latin typeface="Cambria Math" panose="02040503050406030204" pitchFamily="18" charset="0"/>
                            </a:rPr>
                            <m:t>𝑟</m:t>
                          </m:r>
                        </m:e>
                        <m:sub>
                          <m:r>
                            <a:rPr lang="en-US" altLang="en-US" sz="1600" b="0" i="1">
                              <a:latin typeface="Cambria Math" panose="02040503050406030204" pitchFamily="18" charset="0"/>
                            </a:rPr>
                            <m:t>𝐶</m:t>
                          </m:r>
                        </m:sub>
                        <m:sup>
                          <m:r>
                            <a:rPr lang="en-US" altLang="en-US" sz="1600" b="0" i="1">
                              <a:latin typeface="Cambria Math" panose="02040503050406030204" pitchFamily="18" charset="0"/>
                            </a:rPr>
                            <m:t>2</m:t>
                          </m:r>
                        </m:sup>
                      </m:sSubSup>
                      <m:r>
                        <a:rPr lang="en-US" altLang="en-US" sz="1600" b="0" i="1" smtClean="0">
                          <a:latin typeface="Cambria Math" panose="02040503050406030204" pitchFamily="18" charset="0"/>
                        </a:rPr>
                        <m:t>=</m:t>
                      </m:r>
                      <m:r>
                        <a:rPr lang="en-US" altLang="en-US" sz="1600" b="0" i="1">
                          <a:latin typeface="Cambria Math" panose="02040503050406030204" pitchFamily="18" charset="0"/>
                        </a:rPr>
                        <m:t>0.</m:t>
                      </m:r>
                      <m:r>
                        <a:rPr lang="en-US" altLang="en-US" sz="1600" b="0" i="1" smtClean="0">
                          <a:latin typeface="Cambria Math" panose="02040503050406030204" pitchFamily="18" charset="0"/>
                        </a:rPr>
                        <m:t>1</m:t>
                      </m:r>
                      <m:r>
                        <a:rPr lang="en-US" altLang="en-US" sz="1600" b="0" i="1">
                          <a:latin typeface="Cambria Math" panose="02040503050406030204" pitchFamily="18" charset="0"/>
                        </a:rPr>
                        <m:t>∗</m:t>
                      </m:r>
                      <m:sSup>
                        <m:sSupPr>
                          <m:ctrlPr>
                            <a:rPr lang="en-US" altLang="en-US" sz="1600" b="0" i="1">
                              <a:latin typeface="Cambria Math" panose="02040503050406030204" pitchFamily="18" charset="0"/>
                            </a:rPr>
                          </m:ctrlPr>
                        </m:sSupPr>
                        <m:e>
                          <m:d>
                            <m:dPr>
                              <m:ctrlPr>
                                <a:rPr lang="en-US" altLang="en-US" sz="1600" b="0" i="1">
                                  <a:latin typeface="Cambria Math" panose="02040503050406030204" pitchFamily="18" charset="0"/>
                                </a:rPr>
                              </m:ctrlPr>
                            </m:dPr>
                            <m:e>
                              <m:r>
                                <a:rPr lang="en-US" altLang="en-US" sz="1600" b="0" i="1">
                                  <a:latin typeface="Cambria Math" panose="02040503050406030204" pitchFamily="18" charset="0"/>
                                </a:rPr>
                                <m:t>0.</m:t>
                              </m:r>
                              <m:r>
                                <a:rPr lang="en-US" altLang="en-US" sz="1600" b="0" i="1" smtClean="0">
                                  <a:latin typeface="Cambria Math" panose="02040503050406030204" pitchFamily="18" charset="0"/>
                                </a:rPr>
                                <m:t>5</m:t>
                              </m:r>
                            </m:e>
                          </m:d>
                        </m:e>
                        <m:sup>
                          <m:r>
                            <a:rPr lang="en-US" altLang="en-US" sz="1600" b="0" i="1">
                              <a:latin typeface="Cambria Math" panose="02040503050406030204" pitchFamily="18" charset="0"/>
                            </a:rPr>
                            <m:t>2</m:t>
                          </m:r>
                        </m:sup>
                      </m:sSup>
                      <m:r>
                        <a:rPr lang="en-US" altLang="en-US" sz="1600" b="0" i="1" smtClean="0">
                          <a:latin typeface="Cambria Math" panose="02040503050406030204" pitchFamily="18" charset="0"/>
                        </a:rPr>
                        <m:t>+</m:t>
                      </m:r>
                      <m:r>
                        <a:rPr lang="en-US" altLang="en-US" sz="1600" b="0" i="1">
                          <a:latin typeface="Cambria Math" panose="02040503050406030204" pitchFamily="18" charset="0"/>
                        </a:rPr>
                        <m:t>0.</m:t>
                      </m:r>
                      <m:r>
                        <a:rPr lang="en-US" altLang="en-US" sz="1600" b="0" i="1" smtClean="0">
                          <a:latin typeface="Cambria Math" panose="02040503050406030204" pitchFamily="18" charset="0"/>
                        </a:rPr>
                        <m:t>2</m:t>
                      </m:r>
                      <m:r>
                        <a:rPr lang="en-US" altLang="en-US" sz="1600" b="0" i="1">
                          <a:latin typeface="Cambria Math" panose="02040503050406030204" pitchFamily="18" charset="0"/>
                        </a:rPr>
                        <m:t>∗</m:t>
                      </m:r>
                      <m:sSup>
                        <m:sSupPr>
                          <m:ctrlPr>
                            <a:rPr lang="en-US" altLang="en-US" sz="1600" b="0" i="1">
                              <a:latin typeface="Cambria Math" panose="02040503050406030204" pitchFamily="18" charset="0"/>
                            </a:rPr>
                          </m:ctrlPr>
                        </m:sSupPr>
                        <m:e>
                          <m:d>
                            <m:dPr>
                              <m:ctrlPr>
                                <a:rPr lang="en-US" altLang="en-US" sz="1600" b="0" i="1">
                                  <a:latin typeface="Cambria Math" panose="02040503050406030204" pitchFamily="18" charset="0"/>
                                </a:rPr>
                              </m:ctrlPr>
                            </m:dPr>
                            <m:e>
                              <m:r>
                                <a:rPr lang="en-US" altLang="en-US" sz="1600" b="0" i="1">
                                  <a:latin typeface="Cambria Math" panose="02040503050406030204" pitchFamily="18" charset="0"/>
                                </a:rPr>
                                <m:t>0.</m:t>
                              </m:r>
                              <m:r>
                                <a:rPr lang="en-US" altLang="en-US" sz="1600" b="0" i="1" smtClean="0">
                                  <a:latin typeface="Cambria Math" panose="02040503050406030204" pitchFamily="18" charset="0"/>
                                </a:rPr>
                                <m:t>4</m:t>
                              </m:r>
                            </m:e>
                          </m:d>
                        </m:e>
                        <m:sup>
                          <m:r>
                            <a:rPr lang="en-US" altLang="en-US" sz="1600" b="0" i="1">
                              <a:latin typeface="Cambria Math" panose="02040503050406030204" pitchFamily="18" charset="0"/>
                            </a:rPr>
                            <m:t>2</m:t>
                          </m:r>
                        </m:sup>
                      </m:sSup>
                      <m:r>
                        <a:rPr lang="en-US" altLang="en-US" sz="1600" b="0" i="1">
                          <a:latin typeface="Cambria Math" panose="02040503050406030204" pitchFamily="18" charset="0"/>
                        </a:rPr>
                        <m:t>=0.0</m:t>
                      </m:r>
                      <m:r>
                        <a:rPr lang="en-US" altLang="en-US" sz="1600" b="0" i="1" smtClean="0">
                          <a:latin typeface="Cambria Math" panose="02040503050406030204" pitchFamily="18" charset="0"/>
                        </a:rPr>
                        <m:t>57</m:t>
                      </m:r>
                      <m:r>
                        <a:rPr lang="en-US" altLang="en-US" sz="1600" b="0" i="1">
                          <a:latin typeface="Cambria Math" panose="02040503050406030204" pitchFamily="18" charset="0"/>
                        </a:rPr>
                        <m:t> </m:t>
                      </m:r>
                      <m:r>
                        <a:rPr lang="en-US" altLang="en-US" sz="1600" b="0" i="1">
                          <a:latin typeface="Cambria Math" panose="02040503050406030204" pitchFamily="18" charset="0"/>
                        </a:rPr>
                        <m:t>𝑘𝑔</m:t>
                      </m:r>
                      <m:sSup>
                        <m:sSupPr>
                          <m:ctrlPr>
                            <a:rPr lang="en-US" altLang="en-US" sz="1600" b="0" i="1">
                              <a:latin typeface="Cambria Math" panose="02040503050406030204" pitchFamily="18" charset="0"/>
                            </a:rPr>
                          </m:ctrlPr>
                        </m:sSupPr>
                        <m:e>
                          <m:r>
                            <a:rPr lang="en-US" altLang="en-US" sz="1600" b="0" i="1">
                              <a:latin typeface="Cambria Math" panose="02040503050406030204" pitchFamily="18" charset="0"/>
                            </a:rPr>
                            <m:t>𝑚</m:t>
                          </m:r>
                        </m:e>
                        <m:sup>
                          <m:r>
                            <a:rPr lang="en-US" altLang="en-US" sz="1600" b="0" i="1">
                              <a:latin typeface="Cambria Math" panose="02040503050406030204" pitchFamily="18" charset="0"/>
                            </a:rPr>
                            <m:t>2</m:t>
                          </m:r>
                        </m:sup>
                      </m:sSup>
                    </m:oMath>
                  </m:oMathPara>
                </a14:m>
                <a:endParaRPr lang="en-US" altLang="en-US" sz="1600" b="0" dirty="0"/>
              </a:p>
              <a:p>
                <a:pPr eaLnBrk="1" hangingPunct="1"/>
                <a:endParaRPr lang="en-US" altLang="en-US" sz="1600" b="0" dirty="0"/>
              </a:p>
              <a:p>
                <a:pPr eaLnBrk="1" hangingPunct="1"/>
                <a:r>
                  <a:rPr lang="en-US" altLang="en-US" sz="1600" b="0" dirty="0"/>
                  <a:t>c)   If the object rotates with </a:t>
                </a:r>
                <a14:m>
                  <m:oMath xmlns:m="http://schemas.openxmlformats.org/officeDocument/2006/math">
                    <m:r>
                      <a:rPr lang="en-US" altLang="en-US" sz="1600" b="0" i="1" smtClean="0">
                        <a:latin typeface="Cambria Math" panose="02040503050406030204" pitchFamily="18" charset="0"/>
                      </a:rPr>
                      <m:t>𝑤</m:t>
                    </m:r>
                    <m:r>
                      <a:rPr lang="en-US" altLang="en-US" sz="1600" b="0" i="1" smtClean="0">
                        <a:latin typeface="Cambria Math" panose="02040503050406030204" pitchFamily="18" charset="0"/>
                      </a:rPr>
                      <m:t>=4</m:t>
                    </m:r>
                    <m:f>
                      <m:fPr>
                        <m:ctrlPr>
                          <a:rPr lang="en-US" altLang="en-US" sz="1600" b="0" i="1" smtClean="0">
                            <a:latin typeface="Cambria Math" panose="02040503050406030204" pitchFamily="18" charset="0"/>
                          </a:rPr>
                        </m:ctrlPr>
                      </m:fPr>
                      <m:num>
                        <m:r>
                          <a:rPr lang="en-US" altLang="en-US" sz="1600" b="0" i="1" smtClean="0">
                            <a:latin typeface="Cambria Math" panose="02040503050406030204" pitchFamily="18" charset="0"/>
                          </a:rPr>
                          <m:t>𝑟𝑎𝑑</m:t>
                        </m:r>
                      </m:num>
                      <m:den>
                        <m:r>
                          <a:rPr lang="en-US" altLang="en-US" sz="1600" b="0" i="1" smtClean="0">
                            <a:latin typeface="Cambria Math" panose="02040503050406030204" pitchFamily="18" charset="0"/>
                          </a:rPr>
                          <m:t>𝑠</m:t>
                        </m:r>
                      </m:den>
                    </m:f>
                  </m:oMath>
                </a14:m>
                <a:r>
                  <a:rPr lang="en-US" altLang="en-US" sz="1600" b="0" dirty="0"/>
                  <a:t> around the axis through A perpendicular to the plane, what is </a:t>
                </a:r>
                <a14:m>
                  <m:oMath xmlns:m="http://schemas.openxmlformats.org/officeDocument/2006/math">
                    <m:sSub>
                      <m:sSubPr>
                        <m:ctrlPr>
                          <a:rPr lang="en-US" altLang="en-US" sz="1600" b="0" i="1" smtClean="0">
                            <a:latin typeface="Cambria Math" panose="02040503050406030204" pitchFamily="18" charset="0"/>
                          </a:rPr>
                        </m:ctrlPr>
                      </m:sSubPr>
                      <m:e>
                        <m:r>
                          <a:rPr lang="en-US" altLang="en-US" sz="1600" b="0" i="1" smtClean="0">
                            <a:latin typeface="Cambria Math" panose="02040503050406030204" pitchFamily="18" charset="0"/>
                          </a:rPr>
                          <m:t>𝐾</m:t>
                        </m:r>
                      </m:e>
                      <m:sub>
                        <m:r>
                          <a:rPr lang="en-US" altLang="en-US" sz="1600" b="0" i="1" smtClean="0">
                            <a:latin typeface="Cambria Math" panose="02040503050406030204" pitchFamily="18" charset="0"/>
                          </a:rPr>
                          <m:t>𝑟𝑜𝑡</m:t>
                        </m:r>
                      </m:sub>
                    </m:sSub>
                  </m:oMath>
                </a14:m>
                <a:r>
                  <a:rPr lang="en-US" altLang="en-US" sz="1600" b="0" dirty="0"/>
                  <a:t>?</a:t>
                </a:r>
              </a:p>
              <a:p>
                <a:pPr eaLnBrk="1" hangingPunct="1"/>
                <a14:m>
                  <m:oMathPara xmlns:m="http://schemas.openxmlformats.org/officeDocument/2006/math">
                    <m:oMathParaPr>
                      <m:jc m:val="centerGroup"/>
                    </m:oMathParaPr>
                    <m:oMath xmlns:m="http://schemas.openxmlformats.org/officeDocument/2006/math">
                      <m:sSub>
                        <m:sSubPr>
                          <m:ctrlPr>
                            <a:rPr lang="en-US" altLang="en-US" sz="1600" b="0" i="1" smtClean="0">
                              <a:latin typeface="Cambria Math" panose="02040503050406030204" pitchFamily="18" charset="0"/>
                            </a:rPr>
                          </m:ctrlPr>
                        </m:sSubPr>
                        <m:e>
                          <m:r>
                            <a:rPr lang="en-US" altLang="en-US" sz="1600" b="0" i="1" smtClean="0">
                              <a:latin typeface="Cambria Math" panose="02040503050406030204" pitchFamily="18" charset="0"/>
                            </a:rPr>
                            <m:t>𝐾</m:t>
                          </m:r>
                        </m:e>
                        <m:sub>
                          <m:r>
                            <a:rPr lang="en-US" altLang="en-US" sz="1600" b="0" i="1" smtClean="0">
                              <a:latin typeface="Cambria Math" panose="02040503050406030204" pitchFamily="18" charset="0"/>
                            </a:rPr>
                            <m:t>𝑟𝑜𝑡</m:t>
                          </m:r>
                        </m:sub>
                      </m:sSub>
                      <m:r>
                        <a:rPr lang="en-US" altLang="en-US" sz="1600" b="0" i="1">
                          <a:latin typeface="Cambria Math" panose="02040503050406030204" pitchFamily="18" charset="0"/>
                        </a:rPr>
                        <m:t>=</m:t>
                      </m:r>
                      <m:sSup>
                        <m:sSupPr>
                          <m:ctrlPr>
                            <a:rPr lang="en-US" altLang="en-US" sz="1600" b="0" i="1">
                              <a:latin typeface="Cambria Math" panose="02040503050406030204" pitchFamily="18" charset="0"/>
                            </a:rPr>
                          </m:ctrlPr>
                        </m:sSupPr>
                        <m:e>
                          <m:f>
                            <m:fPr>
                              <m:ctrlPr>
                                <a:rPr lang="en-US" altLang="en-US" sz="1600" b="0" i="1">
                                  <a:latin typeface="Cambria Math" panose="02040503050406030204" pitchFamily="18" charset="0"/>
                                </a:rPr>
                              </m:ctrlPr>
                            </m:fPr>
                            <m:num>
                              <m:r>
                                <a:rPr lang="en-US" altLang="en-US" sz="1600" b="0" i="1">
                                  <a:latin typeface="Cambria Math" panose="02040503050406030204" pitchFamily="18" charset="0"/>
                                </a:rPr>
                                <m:t>1</m:t>
                              </m:r>
                            </m:num>
                            <m:den>
                              <m:r>
                                <a:rPr lang="en-US" altLang="en-US" sz="1600" b="0" i="1">
                                  <a:latin typeface="Cambria Math" panose="02040503050406030204" pitchFamily="18" charset="0"/>
                                </a:rPr>
                                <m:t>2</m:t>
                              </m:r>
                            </m:den>
                          </m:f>
                          <m:sSub>
                            <m:sSubPr>
                              <m:ctrlPr>
                                <a:rPr lang="en-US" altLang="en-US" sz="1600" b="0" i="1">
                                  <a:latin typeface="Cambria Math" panose="02040503050406030204" pitchFamily="18" charset="0"/>
                                </a:rPr>
                              </m:ctrlPr>
                            </m:sSubPr>
                            <m:e>
                              <m:r>
                                <a:rPr lang="en-US" altLang="en-US" sz="1600" b="0" i="1">
                                  <a:latin typeface="Cambria Math" panose="02040503050406030204" pitchFamily="18" charset="0"/>
                                </a:rPr>
                                <m:t>𝐼</m:t>
                              </m:r>
                            </m:e>
                            <m:sub>
                              <m:r>
                                <a:rPr lang="en-US" altLang="en-US" sz="1600" b="0" i="1">
                                  <a:latin typeface="Cambria Math" panose="02040503050406030204" pitchFamily="18" charset="0"/>
                                </a:rPr>
                                <m:t>𝐴</m:t>
                              </m:r>
                            </m:sub>
                          </m:sSub>
                          <m:r>
                            <a:rPr lang="en-US" altLang="en-US" sz="1600" b="0" i="1">
                              <a:latin typeface="Cambria Math" panose="02040503050406030204" pitchFamily="18" charset="0"/>
                            </a:rPr>
                            <m:t>𝑤</m:t>
                          </m:r>
                        </m:e>
                        <m:sup>
                          <m:r>
                            <a:rPr lang="en-US" altLang="en-US" sz="1600" b="0" i="1">
                              <a:latin typeface="Cambria Math" panose="02040503050406030204" pitchFamily="18" charset="0"/>
                            </a:rPr>
                            <m:t>2</m:t>
                          </m:r>
                        </m:sup>
                      </m:sSup>
                      <m:r>
                        <a:rPr lang="en-US" altLang="en-US" sz="1600" b="0" i="1" smtClean="0">
                          <a:latin typeface="Cambria Math" panose="02040503050406030204" pitchFamily="18" charset="0"/>
                        </a:rPr>
                        <m:t>=</m:t>
                      </m:r>
                      <m:f>
                        <m:fPr>
                          <m:ctrlPr>
                            <a:rPr lang="en-US" altLang="en-US" sz="1600" b="0" i="1">
                              <a:latin typeface="Cambria Math" panose="02040503050406030204" pitchFamily="18" charset="0"/>
                            </a:rPr>
                          </m:ctrlPr>
                        </m:fPr>
                        <m:num>
                          <m:r>
                            <a:rPr lang="en-US" altLang="en-US" sz="1600" b="0" i="1">
                              <a:latin typeface="Cambria Math" panose="02040503050406030204" pitchFamily="18" charset="0"/>
                            </a:rPr>
                            <m:t>1</m:t>
                          </m:r>
                        </m:num>
                        <m:den>
                          <m:r>
                            <a:rPr lang="en-US" altLang="en-US" sz="1600" b="0" i="1">
                              <a:latin typeface="Cambria Math" panose="02040503050406030204" pitchFamily="18" charset="0"/>
                            </a:rPr>
                            <m:t>2</m:t>
                          </m:r>
                        </m:den>
                      </m:f>
                      <m:r>
                        <a:rPr lang="en-US" altLang="en-US" sz="1600" b="0" i="1" smtClean="0">
                          <a:latin typeface="Cambria Math" panose="02040503050406030204" pitchFamily="18" charset="0"/>
                        </a:rPr>
                        <m:t>∗</m:t>
                      </m:r>
                      <m:r>
                        <a:rPr lang="en-US" altLang="en-US" sz="1600" b="0" i="1">
                          <a:latin typeface="Cambria Math" panose="02040503050406030204" pitchFamily="18" charset="0"/>
                        </a:rPr>
                        <m:t>0.</m:t>
                      </m:r>
                      <m:r>
                        <a:rPr lang="en-US" altLang="en-US" sz="1600" b="0" i="1" smtClean="0">
                          <a:latin typeface="Cambria Math" panose="02040503050406030204" pitchFamily="18" charset="0"/>
                        </a:rPr>
                        <m:t>057</m:t>
                      </m:r>
                      <m:r>
                        <a:rPr lang="en-US" altLang="en-US" sz="1600" b="0" i="1">
                          <a:latin typeface="Cambria Math" panose="02040503050406030204" pitchFamily="18" charset="0"/>
                        </a:rPr>
                        <m:t>∗</m:t>
                      </m:r>
                      <m:sSup>
                        <m:sSupPr>
                          <m:ctrlPr>
                            <a:rPr lang="en-US" altLang="en-US" sz="1600" b="0" i="1">
                              <a:latin typeface="Cambria Math" panose="02040503050406030204" pitchFamily="18" charset="0"/>
                            </a:rPr>
                          </m:ctrlPr>
                        </m:sSupPr>
                        <m:e>
                          <m:d>
                            <m:dPr>
                              <m:ctrlPr>
                                <a:rPr lang="en-US" altLang="en-US" sz="1600" b="0" i="1">
                                  <a:latin typeface="Cambria Math" panose="02040503050406030204" pitchFamily="18" charset="0"/>
                                </a:rPr>
                              </m:ctrlPr>
                            </m:dPr>
                            <m:e>
                              <m:r>
                                <a:rPr lang="en-US" altLang="en-US" sz="1600" b="0" i="1">
                                  <a:latin typeface="Cambria Math" panose="02040503050406030204" pitchFamily="18" charset="0"/>
                                </a:rPr>
                                <m:t>0.4</m:t>
                              </m:r>
                            </m:e>
                          </m:d>
                        </m:e>
                        <m:sup>
                          <m:r>
                            <a:rPr lang="en-US" altLang="en-US" sz="1600" b="0" i="1">
                              <a:latin typeface="Cambria Math" panose="02040503050406030204" pitchFamily="18" charset="0"/>
                            </a:rPr>
                            <m:t>2</m:t>
                          </m:r>
                        </m:sup>
                      </m:sSup>
                      <m:r>
                        <a:rPr lang="en-US" altLang="en-US" sz="1600" b="0" i="1" smtClean="0">
                          <a:latin typeface="Cambria Math" panose="02040503050406030204" pitchFamily="18" charset="0"/>
                        </a:rPr>
                        <m:t>=0.46 </m:t>
                      </m:r>
                      <m:r>
                        <a:rPr lang="en-US" altLang="en-US" sz="1600" b="0" i="1" smtClean="0">
                          <a:latin typeface="Cambria Math" panose="02040503050406030204" pitchFamily="18" charset="0"/>
                        </a:rPr>
                        <m:t>𝐽</m:t>
                      </m:r>
                    </m:oMath>
                  </m:oMathPara>
                </a14:m>
                <a:endParaRPr lang="en-US" altLang="en-US" sz="1600" b="0" dirty="0"/>
              </a:p>
              <a:p>
                <a:pPr eaLnBrk="1" hangingPunct="1"/>
                <a:endParaRPr lang="en-US" sz="1600" dirty="0"/>
              </a:p>
            </p:txBody>
          </p:sp>
        </mc:Choice>
        <mc:Fallback xmlns="">
          <p:sp>
            <p:nvSpPr>
              <p:cNvPr id="5" name="Rectangle 4"/>
              <p:cNvSpPr>
                <a:spLocks noRot="1" noChangeAspect="1" noMove="1" noResize="1" noEditPoints="1" noAdjustHandles="1" noChangeArrowheads="1" noChangeShapeType="1" noTextEdit="1"/>
              </p:cNvSpPr>
              <p:nvPr/>
            </p:nvSpPr>
            <p:spPr>
              <a:xfrm>
                <a:off x="0" y="2334126"/>
                <a:ext cx="6015790" cy="4372736"/>
              </a:xfrm>
              <a:prstGeom prst="rect">
                <a:avLst/>
              </a:prstGeom>
              <a:blipFill>
                <a:blip r:embed="rId3"/>
                <a:stretch>
                  <a:fillRect l="-507" t="-418"/>
                </a:stretch>
              </a:blipFill>
            </p:spPr>
            <p:txBody>
              <a:bodyPr/>
              <a:lstStyle/>
              <a:p>
                <a:r>
                  <a:rPr lang="en-US">
                    <a:noFill/>
                  </a:rPr>
                  <a:t> </a:t>
                </a:r>
              </a:p>
            </p:txBody>
          </p:sp>
        </mc:Fallback>
      </mc:AlternateContent>
      <p:sp>
        <p:nvSpPr>
          <p:cNvPr id="2" name="Rectangle 1"/>
          <p:cNvSpPr/>
          <p:nvPr/>
        </p:nvSpPr>
        <p:spPr>
          <a:xfrm>
            <a:off x="152809" y="472848"/>
            <a:ext cx="4110808" cy="830997"/>
          </a:xfrm>
          <a:prstGeom prst="rect">
            <a:avLst/>
          </a:prstGeom>
          <a:ln w="38100">
            <a:solidFill>
              <a:srgbClr val="FF0000"/>
            </a:solidFill>
          </a:ln>
        </p:spPr>
        <p:txBody>
          <a:bodyPr wrap="square">
            <a:spAutoFit/>
          </a:bodyPr>
          <a:lstStyle/>
          <a:p>
            <a:r>
              <a:rPr lang="en-US" altLang="en-US" sz="1600" b="0" dirty="0"/>
              <a:t>Note: In rotational motion the moment of inertia depends on the axis of rotation. It is not like a mass a constant parameter of an object</a:t>
            </a:r>
            <a:endParaRPr lang="en-US" sz="1600" dirty="0"/>
          </a:p>
        </p:txBody>
      </p:sp>
      <p:sp>
        <p:nvSpPr>
          <p:cNvPr id="3" name="TextBox 2">
            <a:extLst>
              <a:ext uri="{FF2B5EF4-FFF2-40B4-BE49-F238E27FC236}">
                <a16:creationId xmlns:a16="http://schemas.microsoft.com/office/drawing/2014/main" id="{ABEDF309-0BDA-4736-9BEB-DE96FF718BEA}"/>
              </a:ext>
            </a:extLst>
          </p:cNvPr>
          <p:cNvSpPr txBox="1"/>
          <p:nvPr/>
        </p:nvSpPr>
        <p:spPr>
          <a:xfrm>
            <a:off x="152808" y="0"/>
            <a:ext cx="5204195" cy="769441"/>
          </a:xfrm>
          <a:prstGeom prst="rect">
            <a:avLst/>
          </a:prstGeom>
          <a:noFill/>
        </p:spPr>
        <p:txBody>
          <a:bodyPr wrap="square" rtlCol="0">
            <a:spAutoFit/>
          </a:bodyPr>
          <a:lstStyle/>
          <a:p>
            <a:r>
              <a:rPr lang="en-US" sz="2000" b="0" dirty="0">
                <a:solidFill>
                  <a:srgbClr val="FF0000"/>
                </a:solidFill>
                <a:cs typeface="Times New Roman" panose="02020603050405020304" pitchFamily="18" charset="0"/>
              </a:rPr>
              <a:t>Example 9.6, an abstract sculpture, on page 269</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96863" y="110706"/>
            <a:ext cx="8839200" cy="503238"/>
          </a:xfrm>
        </p:spPr>
        <p:txBody>
          <a:bodyPr/>
          <a:lstStyle/>
          <a:p>
            <a:r>
              <a:rPr lang="en-US" altLang="en-US" sz="2400" dirty="0"/>
              <a:t>Table 9.2 Finding the moment of inertia for common shapes</a:t>
            </a:r>
          </a:p>
        </p:txBody>
      </p:sp>
      <p:pic>
        <p:nvPicPr>
          <p:cNvPr id="275462" name="Picture 6" descr="09_Table02-T"/>
          <p:cNvPicPr>
            <a:picLocks noChangeAspect="1" noChangeArrowheads="1"/>
          </p:cNvPicPr>
          <p:nvPr/>
        </p:nvPicPr>
        <p:blipFill>
          <a:blip r:embed="rId2">
            <a:extLst>
              <a:ext uri="{28A0092B-C50C-407E-A947-70E740481C1C}">
                <a14:useLocalDpi xmlns:a14="http://schemas.microsoft.com/office/drawing/2010/main" val="0"/>
              </a:ext>
            </a:extLst>
          </a:blip>
          <a:srcRect b="3539"/>
          <a:stretch>
            <a:fillRect/>
          </a:stretch>
        </p:blipFill>
        <p:spPr bwMode="auto">
          <a:xfrm>
            <a:off x="296863" y="803275"/>
            <a:ext cx="8548687"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75462"/>
                                        </p:tgtEl>
                                        <p:attrNameLst>
                                          <p:attrName>style.visibility</p:attrName>
                                        </p:attrNameLst>
                                      </p:cBhvr>
                                      <p:to>
                                        <p:strVal val="visible"/>
                                      </p:to>
                                    </p:set>
                                    <p:animEffect transition="in" filter="dissolve">
                                      <p:cBhvr>
                                        <p:cTn id="7" dur="500"/>
                                        <p:tgtEl>
                                          <p:spTgt spid="275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ext Box 2"/>
          <p:cNvSpPr txBox="1">
            <a:spLocks noChangeArrowheads="1"/>
          </p:cNvSpPr>
          <p:nvPr/>
        </p:nvSpPr>
        <p:spPr bwMode="auto">
          <a:xfrm>
            <a:off x="457200" y="609600"/>
            <a:ext cx="8153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You want to double the radius of a rotating solid sphere while keeping its kinetic energy constant. (The mass does not change.) To do this, the final angular velocity of the sphere must be</a:t>
            </a:r>
          </a:p>
        </p:txBody>
      </p:sp>
      <p:sp>
        <p:nvSpPr>
          <p:cNvPr id="120835" name="Text Box 3"/>
          <p:cNvSpPr txBox="1">
            <a:spLocks noChangeArrowheads="1"/>
          </p:cNvSpPr>
          <p:nvPr/>
        </p:nvSpPr>
        <p:spPr bwMode="auto">
          <a:xfrm>
            <a:off x="838200" y="2590800"/>
            <a:ext cx="42672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Times" charset="0"/>
                <a:ea typeface="ＭＳ Ｐゴシック" charset="0"/>
              </a:defRPr>
            </a:lvl1pPr>
            <a:lvl2pPr marL="914400" indent="-457200">
              <a:defRPr sz="2400">
                <a:solidFill>
                  <a:schemeClr val="tx1"/>
                </a:solidFill>
                <a:latin typeface="Times" charset="0"/>
                <a:ea typeface="ＭＳ Ｐゴシック" charset="0"/>
              </a:defRPr>
            </a:lvl2pPr>
            <a:lvl3pPr marL="1371600" indent="-457200">
              <a:defRPr sz="2400">
                <a:solidFill>
                  <a:schemeClr val="tx1"/>
                </a:solidFill>
                <a:latin typeface="Times" charset="0"/>
                <a:ea typeface="ＭＳ Ｐゴシック" charset="0"/>
              </a:defRPr>
            </a:lvl3pPr>
            <a:lvl4pPr marL="1828800" indent="-457200">
              <a:defRPr sz="2400">
                <a:solidFill>
                  <a:schemeClr val="tx1"/>
                </a:solidFill>
                <a:latin typeface="Times" charset="0"/>
                <a:ea typeface="ＭＳ Ｐゴシック" charset="0"/>
              </a:defRPr>
            </a:lvl4pPr>
            <a:lvl5pPr marL="2286000" indent="-457200">
              <a:defRPr sz="2400">
                <a:solidFill>
                  <a:schemeClr val="tx1"/>
                </a:solidFill>
                <a:latin typeface="Times" charset="0"/>
                <a:ea typeface="ＭＳ Ｐゴシック" charset="0"/>
              </a:defRPr>
            </a:lvl5pPr>
            <a:lvl6pPr marL="2743200" indent="-457200" eaLnBrk="0" fontAlgn="base" hangingPunct="0">
              <a:spcBef>
                <a:spcPct val="0"/>
              </a:spcBef>
              <a:spcAft>
                <a:spcPct val="0"/>
              </a:spcAft>
              <a:defRPr sz="2400">
                <a:solidFill>
                  <a:schemeClr val="tx1"/>
                </a:solidFill>
                <a:latin typeface="Times" charset="0"/>
                <a:ea typeface="ＭＳ Ｐゴシック" charset="0"/>
              </a:defRPr>
            </a:lvl6pPr>
            <a:lvl7pPr marL="3200400" indent="-457200" eaLnBrk="0" fontAlgn="base" hangingPunct="0">
              <a:spcBef>
                <a:spcPct val="0"/>
              </a:spcBef>
              <a:spcAft>
                <a:spcPct val="0"/>
              </a:spcAft>
              <a:defRPr sz="2400">
                <a:solidFill>
                  <a:schemeClr val="tx1"/>
                </a:solidFill>
                <a:latin typeface="Times" charset="0"/>
                <a:ea typeface="ＭＳ Ｐゴシック" charset="0"/>
              </a:defRPr>
            </a:lvl7pPr>
            <a:lvl8pPr marL="3657600" indent="-457200" eaLnBrk="0" fontAlgn="base" hangingPunct="0">
              <a:spcBef>
                <a:spcPct val="0"/>
              </a:spcBef>
              <a:spcAft>
                <a:spcPct val="0"/>
              </a:spcAft>
              <a:defRPr sz="2400">
                <a:solidFill>
                  <a:schemeClr val="tx1"/>
                </a:solidFill>
                <a:latin typeface="Times" charset="0"/>
                <a:ea typeface="ＭＳ Ｐゴシック" charset="0"/>
              </a:defRPr>
            </a:lvl8pPr>
            <a:lvl9pPr marL="4114800" indent="-457200" eaLnBrk="0" fontAlgn="base" hangingPunct="0">
              <a:spcBef>
                <a:spcPct val="0"/>
              </a:spcBef>
              <a:spcAft>
                <a:spcPct val="0"/>
              </a:spcAft>
              <a:defRPr sz="2400">
                <a:solidFill>
                  <a:schemeClr val="tx1"/>
                </a:solidFill>
                <a:latin typeface="Times" charset="0"/>
                <a:ea typeface="ＭＳ Ｐゴシック" charset="0"/>
              </a:defRPr>
            </a:lvl9pPr>
          </a:lstStyle>
          <a:p>
            <a:pPr marL="457200" marR="0" lvl="0" indent="-457200" algn="l" defTabSz="914400" rtl="0" eaLnBrk="0" fontAlgn="base" latinLnBrk="0" hangingPunct="0">
              <a:lnSpc>
                <a:spcPct val="100000"/>
              </a:lnSpc>
              <a:spcBef>
                <a:spcPct val="50000"/>
              </a:spcBef>
              <a:spcAft>
                <a:spcPct val="0"/>
              </a:spcAft>
              <a:buClrTx/>
              <a:buSzTx/>
              <a:buFont typeface="Arial" charset="0"/>
              <a:buNone/>
              <a:tabLst/>
              <a:defRPr/>
            </a:pP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A. four times its initial value.</a:t>
            </a:r>
          </a:p>
          <a:p>
            <a:pPr marL="457200" marR="0" lvl="0" indent="-457200" algn="l" defTabSz="914400" rtl="0" eaLnBrk="0" fontAlgn="base" latinLnBrk="0" hangingPunct="0">
              <a:lnSpc>
                <a:spcPct val="100000"/>
              </a:lnSpc>
              <a:spcBef>
                <a:spcPct val="50000"/>
              </a:spcBef>
              <a:spcAft>
                <a:spcPct val="0"/>
              </a:spcAft>
              <a:buClrTx/>
              <a:buSzTx/>
              <a:buFont typeface="Arial" charset="0"/>
              <a:buNone/>
              <a:tabLst/>
              <a:defRPr/>
            </a:pP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B. twice its initial value.</a:t>
            </a:r>
          </a:p>
          <a:p>
            <a:pPr marL="457200" marR="0" lvl="0" indent="-457200" algn="l" defTabSz="914400" rtl="0" eaLnBrk="0" fontAlgn="base" latinLnBrk="0" hangingPunct="0">
              <a:lnSpc>
                <a:spcPct val="100000"/>
              </a:lnSpc>
              <a:spcBef>
                <a:spcPct val="50000"/>
              </a:spcBef>
              <a:spcAft>
                <a:spcPct val="0"/>
              </a:spcAft>
              <a:buClrTx/>
              <a:buSzTx/>
              <a:buFont typeface="Arial" charset="0"/>
              <a:buNone/>
              <a:tabLst/>
              <a:defRPr/>
            </a:pP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C. the same as its initial value.</a:t>
            </a:r>
          </a:p>
          <a:p>
            <a:pPr marL="457200" marR="0" lvl="0" indent="-457200" algn="l" defTabSz="914400" rtl="0" eaLnBrk="0" fontAlgn="base" latinLnBrk="0" hangingPunct="0">
              <a:lnSpc>
                <a:spcPct val="100000"/>
              </a:lnSpc>
              <a:spcBef>
                <a:spcPct val="50000"/>
              </a:spcBef>
              <a:spcAft>
                <a:spcPct val="0"/>
              </a:spcAft>
              <a:buClrTx/>
              <a:buSzTx/>
              <a:buFont typeface="Arial" charset="0"/>
              <a:buNone/>
              <a:tabLst/>
              <a:defRPr/>
            </a:pPr>
            <a:r>
              <a:rPr kumimoji="0" lang="en-US" sz="2400" b="0" i="0" u="none" strike="noStrike" kern="1200" cap="none" spc="0" normalizeH="0" baseline="0" noProof="0" dirty="0">
                <a:ln>
                  <a:noFill/>
                </a:ln>
                <a:solidFill>
                  <a:srgbClr val="FF0000"/>
                </a:solidFill>
                <a:effectLst/>
                <a:uLnTx/>
                <a:uFillTx/>
                <a:latin typeface="Times" charset="0"/>
                <a:ea typeface="ＭＳ Ｐゴシック" charset="0"/>
                <a:cs typeface="+mn-cs"/>
              </a:rPr>
              <a:t>D</a:t>
            </a: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 half of its initial value.</a:t>
            </a:r>
          </a:p>
          <a:p>
            <a:pPr marL="457200" marR="0" lvl="0" indent="-457200" algn="l" defTabSz="914400" rtl="0" eaLnBrk="0" fontAlgn="base" latinLnBrk="0" hangingPunct="0">
              <a:lnSpc>
                <a:spcPct val="100000"/>
              </a:lnSpc>
              <a:spcBef>
                <a:spcPct val="50000"/>
              </a:spcBef>
              <a:spcAft>
                <a:spcPct val="0"/>
              </a:spcAft>
              <a:buClrTx/>
              <a:buSzTx/>
              <a:buFont typeface="Arial" charset="0"/>
              <a:buNone/>
              <a:tabLst/>
              <a:defRPr/>
            </a:pP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E. one-quarter of its initial value.</a:t>
            </a:r>
          </a:p>
        </p:txBody>
      </p:sp>
      <p:sp>
        <p:nvSpPr>
          <p:cNvPr id="120836" name="Text Box 4"/>
          <p:cNvSpPr txBox="1">
            <a:spLocks noChangeArrowheads="1"/>
          </p:cNvSpPr>
          <p:nvPr/>
        </p:nvSpPr>
        <p:spPr bwMode="auto">
          <a:xfrm>
            <a:off x="76200" y="762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charset="0"/>
                <a:ea typeface="ＭＳ Ｐゴシック" charset="0"/>
                <a:cs typeface="+mn-cs"/>
              </a:rPr>
              <a:t>Q9.6</a:t>
            </a:r>
          </a:p>
        </p:txBody>
      </p:sp>
      <p:sp>
        <p:nvSpPr>
          <p:cNvPr id="2" name="TextBox 1"/>
          <p:cNvSpPr txBox="1"/>
          <p:nvPr/>
        </p:nvSpPr>
        <p:spPr>
          <a:xfrm>
            <a:off x="2941371" y="245476"/>
            <a:ext cx="3185057" cy="461665"/>
          </a:xfrm>
          <a:prstGeom prst="rect">
            <a:avLst/>
          </a:prstGeom>
          <a:noFill/>
        </p:spPr>
        <p:txBody>
          <a:bodyPr wrap="square" rtlCol="0">
            <a:spAutoFit/>
          </a:bodyPr>
          <a:lstStyle/>
          <a:p>
            <a:r>
              <a:rPr lang="en-US">
                <a:solidFill>
                  <a:srgbClr val="FF0000"/>
                </a:solidFill>
              </a:rPr>
              <a:t>Clicker question</a:t>
            </a:r>
            <a:endParaRPr lang="en-US" dirty="0">
              <a:solidFill>
                <a:srgbClr val="FF0000"/>
              </a:solidFill>
            </a:endParaRPr>
          </a:p>
        </p:txBody>
      </p:sp>
    </p:spTree>
    <p:extLst>
      <p:ext uri="{BB962C8B-B14F-4D97-AF65-F5344CB8AC3E}">
        <p14:creationId xmlns:p14="http://schemas.microsoft.com/office/powerpoint/2010/main" val="39115511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13305"/>
          <a:stretch/>
        </p:blipFill>
        <p:spPr>
          <a:xfrm>
            <a:off x="1089372" y="4269238"/>
            <a:ext cx="1613874" cy="2107706"/>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t="14489"/>
          <a:stretch/>
        </p:blipFill>
        <p:spPr>
          <a:xfrm>
            <a:off x="3587457" y="4283627"/>
            <a:ext cx="1636897" cy="2078928"/>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t="18039"/>
          <a:stretch/>
        </p:blipFill>
        <p:spPr>
          <a:xfrm>
            <a:off x="5957778" y="4326794"/>
            <a:ext cx="1662222" cy="1992594"/>
          </a:xfrm>
          <a:prstGeom prst="rect">
            <a:avLst/>
          </a:prstGeom>
        </p:spPr>
      </p:pic>
      <p:sp>
        <p:nvSpPr>
          <p:cNvPr id="118809" name="Text Box 25"/>
          <p:cNvSpPr txBox="1">
            <a:spLocks noChangeArrowheads="1"/>
          </p:cNvSpPr>
          <p:nvPr/>
        </p:nvSpPr>
        <p:spPr bwMode="auto">
          <a:xfrm>
            <a:off x="480332" y="609600"/>
            <a:ext cx="4167868"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The three </a:t>
            </a:r>
            <a:r>
              <a:rPr kumimoji="0" lang="en-US" sz="2400" i="0" u="none" strike="noStrike" kern="1200" cap="none" spc="0" normalizeH="0" baseline="0" noProof="0" dirty="0">
                <a:ln>
                  <a:noFill/>
                </a:ln>
                <a:solidFill>
                  <a:srgbClr val="000000"/>
                </a:solidFill>
                <a:effectLst/>
                <a:uLnTx/>
                <a:uFillTx/>
                <a:latin typeface="Times" charset="0"/>
                <a:ea typeface="ＭＳ Ｐゴシック" charset="0"/>
                <a:cs typeface="+mn-cs"/>
              </a:rPr>
              <a:t>objects</a:t>
            </a: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 shown here all have the same mass and the same outer radius. Each object is rotating about its axis of symmetry (shown in blue). All three objects have the </a:t>
            </a:r>
            <a:r>
              <a:rPr kumimoji="0" lang="en-US" sz="2400" b="0" i="1" u="none" strike="noStrike" kern="1200" cap="none" spc="0" normalizeH="0" baseline="0" noProof="0" dirty="0">
                <a:ln>
                  <a:noFill/>
                </a:ln>
                <a:solidFill>
                  <a:srgbClr val="000000"/>
                </a:solidFill>
                <a:effectLst/>
                <a:uLnTx/>
                <a:uFillTx/>
                <a:latin typeface="Times" charset="0"/>
                <a:ea typeface="ＭＳ Ｐゴシック" charset="0"/>
                <a:cs typeface="+mn-cs"/>
              </a:rPr>
              <a:t>same</a:t>
            </a: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 rotational kinetic energy. Which object is rotating </a:t>
            </a:r>
            <a:r>
              <a:rPr kumimoji="0" lang="en-US" sz="2400" b="0" i="1" u="none" strike="noStrike" kern="1200" cap="none" spc="0" normalizeH="0" baseline="0" noProof="0" dirty="0">
                <a:ln>
                  <a:noFill/>
                </a:ln>
                <a:solidFill>
                  <a:srgbClr val="000000"/>
                </a:solidFill>
                <a:effectLst/>
                <a:uLnTx/>
                <a:uFillTx/>
                <a:latin typeface="Times" charset="0"/>
                <a:ea typeface="ＭＳ Ｐゴシック" charset="0"/>
                <a:cs typeface="+mn-cs"/>
              </a:rPr>
              <a:t>fastest</a:t>
            </a: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a:t>
            </a:r>
          </a:p>
        </p:txBody>
      </p:sp>
      <p:sp>
        <p:nvSpPr>
          <p:cNvPr id="118788" name="Text Box 4"/>
          <p:cNvSpPr txBox="1">
            <a:spLocks noChangeArrowheads="1"/>
          </p:cNvSpPr>
          <p:nvPr/>
        </p:nvSpPr>
        <p:spPr bwMode="auto">
          <a:xfrm>
            <a:off x="76200" y="762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charset="0"/>
                <a:ea typeface="ＭＳ Ｐゴシック" charset="0"/>
                <a:cs typeface="+mn-cs"/>
              </a:rPr>
              <a:t>Q9.7</a:t>
            </a:r>
          </a:p>
        </p:txBody>
      </p:sp>
      <p:sp>
        <p:nvSpPr>
          <p:cNvPr id="118805" name="Text Box 21"/>
          <p:cNvSpPr txBox="1">
            <a:spLocks noChangeArrowheads="1"/>
          </p:cNvSpPr>
          <p:nvPr/>
        </p:nvSpPr>
        <p:spPr bwMode="auto">
          <a:xfrm>
            <a:off x="5224354" y="609600"/>
            <a:ext cx="3919646"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457200" indent="-457200">
              <a:defRPr sz="2400">
                <a:solidFill>
                  <a:schemeClr val="tx1"/>
                </a:solidFill>
                <a:latin typeface="Times" charset="0"/>
                <a:ea typeface="ＭＳ Ｐゴシック" charset="0"/>
              </a:defRPr>
            </a:lvl1pPr>
            <a:lvl2pPr marL="914400" indent="-457200">
              <a:defRPr sz="2400">
                <a:solidFill>
                  <a:schemeClr val="tx1"/>
                </a:solidFill>
                <a:latin typeface="Times" charset="0"/>
                <a:ea typeface="ＭＳ Ｐゴシック" charset="0"/>
              </a:defRPr>
            </a:lvl2pPr>
            <a:lvl3pPr marL="1371600" indent="-457200">
              <a:defRPr sz="2400">
                <a:solidFill>
                  <a:schemeClr val="tx1"/>
                </a:solidFill>
                <a:latin typeface="Times" charset="0"/>
                <a:ea typeface="ＭＳ Ｐゴシック" charset="0"/>
              </a:defRPr>
            </a:lvl3pPr>
            <a:lvl4pPr marL="1828800" indent="-457200">
              <a:defRPr sz="2400">
                <a:solidFill>
                  <a:schemeClr val="tx1"/>
                </a:solidFill>
                <a:latin typeface="Times" charset="0"/>
                <a:ea typeface="ＭＳ Ｐゴシック" charset="0"/>
              </a:defRPr>
            </a:lvl4pPr>
            <a:lvl5pPr marL="2286000" indent="-457200">
              <a:defRPr sz="2400">
                <a:solidFill>
                  <a:schemeClr val="tx1"/>
                </a:solidFill>
                <a:latin typeface="Times" charset="0"/>
                <a:ea typeface="ＭＳ Ｐゴシック" charset="0"/>
              </a:defRPr>
            </a:lvl5pPr>
            <a:lvl6pPr marL="2743200" indent="-457200" eaLnBrk="0" fontAlgn="base" hangingPunct="0">
              <a:spcBef>
                <a:spcPct val="0"/>
              </a:spcBef>
              <a:spcAft>
                <a:spcPct val="0"/>
              </a:spcAft>
              <a:defRPr sz="2400">
                <a:solidFill>
                  <a:schemeClr val="tx1"/>
                </a:solidFill>
                <a:latin typeface="Times" charset="0"/>
                <a:ea typeface="ＭＳ Ｐゴシック" charset="0"/>
              </a:defRPr>
            </a:lvl6pPr>
            <a:lvl7pPr marL="3200400" indent="-457200" eaLnBrk="0" fontAlgn="base" hangingPunct="0">
              <a:spcBef>
                <a:spcPct val="0"/>
              </a:spcBef>
              <a:spcAft>
                <a:spcPct val="0"/>
              </a:spcAft>
              <a:defRPr sz="2400">
                <a:solidFill>
                  <a:schemeClr val="tx1"/>
                </a:solidFill>
                <a:latin typeface="Times" charset="0"/>
                <a:ea typeface="ＭＳ Ｐゴシック" charset="0"/>
              </a:defRPr>
            </a:lvl7pPr>
            <a:lvl8pPr marL="3657600" indent="-457200" eaLnBrk="0" fontAlgn="base" hangingPunct="0">
              <a:spcBef>
                <a:spcPct val="0"/>
              </a:spcBef>
              <a:spcAft>
                <a:spcPct val="0"/>
              </a:spcAft>
              <a:defRPr sz="2400">
                <a:solidFill>
                  <a:schemeClr val="tx1"/>
                </a:solidFill>
                <a:latin typeface="Times" charset="0"/>
                <a:ea typeface="ＭＳ Ｐゴシック" charset="0"/>
              </a:defRPr>
            </a:lvl8pPr>
            <a:lvl9pPr marL="4114800" indent="-457200" eaLnBrk="0" fontAlgn="base" hangingPunct="0">
              <a:spcBef>
                <a:spcPct val="0"/>
              </a:spcBef>
              <a:spcAft>
                <a:spcPct val="0"/>
              </a:spcAft>
              <a:defRPr sz="2400">
                <a:solidFill>
                  <a:schemeClr val="tx1"/>
                </a:solidFill>
                <a:latin typeface="Times" charset="0"/>
                <a:ea typeface="ＭＳ Ｐゴシック" charset="0"/>
              </a:defRPr>
            </a:lvl9pPr>
          </a:lstStyle>
          <a:p>
            <a:pPr marL="457200" marR="0" lvl="0" indent="-457200" algn="l" defTabSz="914400" rtl="0" eaLnBrk="0" fontAlgn="base" latinLnBrk="0" hangingPunct="0">
              <a:lnSpc>
                <a:spcPct val="100000"/>
              </a:lnSpc>
              <a:spcBef>
                <a:spcPct val="50000"/>
              </a:spcBef>
              <a:spcAft>
                <a:spcPct val="0"/>
              </a:spcAft>
              <a:buClrTx/>
              <a:buSzTx/>
              <a:buFont typeface="Arial" charset="0"/>
              <a:buNone/>
              <a:tabLst/>
              <a:defRPr/>
            </a:pP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A. Object A is rotating fastest.</a:t>
            </a:r>
          </a:p>
          <a:p>
            <a:pPr marL="457200" marR="0" lvl="0" indent="-457200" algn="l" defTabSz="914400" rtl="0" eaLnBrk="0" fontAlgn="base" latinLnBrk="0" hangingPunct="0">
              <a:lnSpc>
                <a:spcPct val="100000"/>
              </a:lnSpc>
              <a:spcBef>
                <a:spcPct val="50000"/>
              </a:spcBef>
              <a:spcAft>
                <a:spcPct val="0"/>
              </a:spcAft>
              <a:buClrTx/>
              <a:buSzTx/>
              <a:buFont typeface="Arial" charset="0"/>
              <a:buNone/>
              <a:tabLst/>
              <a:defRPr/>
            </a:pP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B. Object B is rotating fastest.</a:t>
            </a:r>
          </a:p>
          <a:p>
            <a:pPr marL="457200" marR="0" lvl="0" indent="-457200" algn="l" defTabSz="914400" rtl="0" eaLnBrk="0" fontAlgn="base" latinLnBrk="0" hangingPunct="0">
              <a:lnSpc>
                <a:spcPct val="100000"/>
              </a:lnSpc>
              <a:spcBef>
                <a:spcPct val="50000"/>
              </a:spcBef>
              <a:spcAft>
                <a:spcPct val="0"/>
              </a:spcAft>
              <a:buClrTx/>
              <a:buSzTx/>
              <a:buFont typeface="Arial" charset="0"/>
              <a:buNone/>
              <a:tabLst/>
              <a:defRPr/>
            </a:pP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C. Object C is rotating fastest.</a:t>
            </a:r>
          </a:p>
          <a:p>
            <a:pPr marL="457200" marR="0" lvl="0" indent="-457200" algn="l" defTabSz="914400" rtl="0" eaLnBrk="0" fontAlgn="base" latinLnBrk="0" hangingPunct="0">
              <a:lnSpc>
                <a:spcPct val="100000"/>
              </a:lnSpc>
              <a:spcBef>
                <a:spcPct val="50000"/>
              </a:spcBef>
              <a:spcAft>
                <a:spcPct val="0"/>
              </a:spcAft>
              <a:buClrTx/>
              <a:buSzTx/>
              <a:buFont typeface="Arial" charset="0"/>
              <a:buNone/>
              <a:tabLst/>
              <a:defRPr/>
            </a:pP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D. Two of these are tied for fastest.</a:t>
            </a:r>
          </a:p>
          <a:p>
            <a:pPr marL="344488" marR="0" lvl="0" indent="-344488" algn="l" defTabSz="914400" rtl="0" eaLnBrk="0" fontAlgn="base" latinLnBrk="0" hangingPunct="0">
              <a:lnSpc>
                <a:spcPct val="100000"/>
              </a:lnSpc>
              <a:spcBef>
                <a:spcPct val="50000"/>
              </a:spcBef>
              <a:spcAft>
                <a:spcPct val="0"/>
              </a:spcAft>
              <a:buClrTx/>
              <a:buSzTx/>
              <a:buFont typeface="Arial" charset="0"/>
              <a:buNone/>
              <a:tabLst/>
              <a:defRPr/>
            </a:pP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E. All three rotate at the same </a:t>
            </a:r>
            <a:b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b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speed.</a:t>
            </a:r>
          </a:p>
        </p:txBody>
      </p:sp>
      <p:sp>
        <p:nvSpPr>
          <p:cNvPr id="118806" name="Rectangle 22"/>
          <p:cNvSpPr>
            <a:spLocks noChangeArrowheads="1"/>
          </p:cNvSpPr>
          <p:nvPr/>
        </p:nvSpPr>
        <p:spPr bwMode="auto">
          <a:xfrm>
            <a:off x="738187" y="4221735"/>
            <a:ext cx="481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A.</a:t>
            </a:r>
          </a:p>
        </p:txBody>
      </p:sp>
      <p:sp>
        <p:nvSpPr>
          <p:cNvPr id="118807" name="Rectangle 23"/>
          <p:cNvSpPr>
            <a:spLocks noChangeArrowheads="1"/>
          </p:cNvSpPr>
          <p:nvPr/>
        </p:nvSpPr>
        <p:spPr bwMode="auto">
          <a:xfrm>
            <a:off x="3352800" y="4221735"/>
            <a:ext cx="463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B.</a:t>
            </a:r>
          </a:p>
        </p:txBody>
      </p:sp>
      <p:sp>
        <p:nvSpPr>
          <p:cNvPr id="118808" name="Rectangle 24"/>
          <p:cNvSpPr>
            <a:spLocks noChangeArrowheads="1"/>
          </p:cNvSpPr>
          <p:nvPr/>
        </p:nvSpPr>
        <p:spPr bwMode="auto">
          <a:xfrm>
            <a:off x="5805378" y="4221735"/>
            <a:ext cx="463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C.</a:t>
            </a:r>
          </a:p>
        </p:txBody>
      </p:sp>
      <p:sp>
        <p:nvSpPr>
          <p:cNvPr id="2" name="TextBox 1"/>
          <p:cNvSpPr txBox="1"/>
          <p:nvPr/>
        </p:nvSpPr>
        <p:spPr>
          <a:xfrm>
            <a:off x="3154232" y="182952"/>
            <a:ext cx="2651146" cy="461665"/>
          </a:xfrm>
          <a:prstGeom prst="rect">
            <a:avLst/>
          </a:prstGeom>
          <a:noFill/>
        </p:spPr>
        <p:txBody>
          <a:bodyPr wrap="square" rtlCol="0">
            <a:spAutoFit/>
          </a:bodyPr>
          <a:lstStyle/>
          <a:p>
            <a:r>
              <a:rPr lang="en-US">
                <a:solidFill>
                  <a:srgbClr val="FF0000"/>
                </a:solidFill>
              </a:rPr>
              <a:t>Clicker question</a:t>
            </a:r>
            <a:endParaRPr lang="en-US" dirty="0">
              <a:solidFill>
                <a:srgbClr val="FF0000"/>
              </a:solidFill>
            </a:endParaRPr>
          </a:p>
        </p:txBody>
      </p:sp>
      <p:sp>
        <p:nvSpPr>
          <p:cNvPr id="6" name="TextBox 5">
            <a:extLst>
              <a:ext uri="{FF2B5EF4-FFF2-40B4-BE49-F238E27FC236}">
                <a16:creationId xmlns:a16="http://schemas.microsoft.com/office/drawing/2014/main" id="{B7A5D11B-BB75-4233-9BA3-681088F6C966}"/>
              </a:ext>
            </a:extLst>
          </p:cNvPr>
          <p:cNvSpPr txBox="1"/>
          <p:nvPr/>
        </p:nvSpPr>
        <p:spPr>
          <a:xfrm>
            <a:off x="7395489" y="6414181"/>
            <a:ext cx="1244476" cy="461665"/>
          </a:xfrm>
          <a:prstGeom prst="rect">
            <a:avLst/>
          </a:prstGeom>
          <a:noFill/>
        </p:spPr>
        <p:txBody>
          <a:bodyPr wrap="square" rtlCol="0">
            <a:spAutoFit/>
          </a:bodyPr>
          <a:lstStyle/>
          <a:p>
            <a:r>
              <a:rPr lang="en-US" dirty="0"/>
              <a:t> </a:t>
            </a:r>
            <a:r>
              <a:rPr lang="en-US" dirty="0">
                <a:solidFill>
                  <a:srgbClr val="FF0000"/>
                </a:solidFill>
              </a:rPr>
              <a:t>B</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40FF894-5896-41E1-9D41-77CF814F82A3}"/>
                  </a:ext>
                </a:extLst>
              </p:cNvPr>
              <p:cNvSpPr txBox="1"/>
              <p:nvPr/>
            </p:nvSpPr>
            <p:spPr>
              <a:xfrm>
                <a:off x="7184177" y="5323091"/>
                <a:ext cx="2380891" cy="78380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en-US" sz="2400" b="0" i="1" smtClean="0">
                          <a:latin typeface="Cambria Math" panose="02040503050406030204" pitchFamily="18" charset="0"/>
                        </a:rPr>
                        <m:t>𝐾</m:t>
                      </m:r>
                      <m:r>
                        <a:rPr lang="en-US" altLang="en-US" sz="2400" b="0" i="1" smtClean="0">
                          <a:latin typeface="Cambria Math" panose="02040503050406030204" pitchFamily="18" charset="0"/>
                        </a:rPr>
                        <m:t>=</m:t>
                      </m:r>
                      <m:sSup>
                        <m:sSupPr>
                          <m:ctrlPr>
                            <a:rPr lang="en-US" altLang="en-US" sz="2400" b="0" i="1" smtClean="0">
                              <a:latin typeface="Cambria Math" panose="02040503050406030204" pitchFamily="18" charset="0"/>
                            </a:rPr>
                          </m:ctrlPr>
                        </m:sSupPr>
                        <m:e>
                          <m:f>
                            <m:fPr>
                              <m:ctrlPr>
                                <a:rPr lang="en-US" altLang="en-US" sz="2400" b="0" i="1">
                                  <a:latin typeface="Cambria Math" panose="02040503050406030204" pitchFamily="18" charset="0"/>
                                </a:rPr>
                              </m:ctrlPr>
                            </m:fPr>
                            <m:num>
                              <m:r>
                                <a:rPr lang="en-US" altLang="en-US" sz="2400" b="0" i="1">
                                  <a:latin typeface="Cambria Math" panose="02040503050406030204" pitchFamily="18" charset="0"/>
                                </a:rPr>
                                <m:t>1</m:t>
                              </m:r>
                            </m:num>
                            <m:den>
                              <m:r>
                                <a:rPr lang="en-US" altLang="en-US" sz="2400" b="0" i="1">
                                  <a:latin typeface="Cambria Math" panose="02040503050406030204" pitchFamily="18" charset="0"/>
                                </a:rPr>
                                <m:t>2</m:t>
                              </m:r>
                            </m:den>
                          </m:f>
                          <m:r>
                            <a:rPr lang="en-US" altLang="en-US" sz="2400" b="0" i="1" smtClean="0">
                              <a:latin typeface="Cambria Math" panose="02040503050406030204" pitchFamily="18" charset="0"/>
                            </a:rPr>
                            <m:t>𝐼</m:t>
                          </m:r>
                          <m:r>
                            <a:rPr lang="en-US" altLang="en-US" sz="2400" b="0" i="1">
                              <a:latin typeface="Cambria Math" panose="02040503050406030204" pitchFamily="18" charset="0"/>
                            </a:rPr>
                            <m:t>𝑤</m:t>
                          </m:r>
                        </m:e>
                        <m:sup>
                          <m:r>
                            <a:rPr lang="en-US" altLang="en-US" sz="2400" b="0" i="1">
                              <a:latin typeface="Cambria Math" panose="02040503050406030204" pitchFamily="18" charset="0"/>
                            </a:rPr>
                            <m:t>2</m:t>
                          </m:r>
                        </m:sup>
                      </m:sSup>
                    </m:oMath>
                  </m:oMathPara>
                </a14:m>
                <a:endParaRPr lang="en-US" dirty="0"/>
              </a:p>
            </p:txBody>
          </p:sp>
        </mc:Choice>
        <mc:Fallback xmlns="">
          <p:sp>
            <p:nvSpPr>
              <p:cNvPr id="7" name="TextBox 6">
                <a:extLst>
                  <a:ext uri="{FF2B5EF4-FFF2-40B4-BE49-F238E27FC236}">
                    <a16:creationId xmlns:a16="http://schemas.microsoft.com/office/drawing/2014/main" id="{740FF894-5896-41E1-9D41-77CF814F82A3}"/>
                  </a:ext>
                </a:extLst>
              </p:cNvPr>
              <p:cNvSpPr txBox="1">
                <a:spLocks noRot="1" noChangeAspect="1" noMove="1" noResize="1" noEditPoints="1" noAdjustHandles="1" noChangeArrowheads="1" noChangeShapeType="1" noTextEdit="1"/>
              </p:cNvSpPr>
              <p:nvPr/>
            </p:nvSpPr>
            <p:spPr>
              <a:xfrm>
                <a:off x="7184177" y="5323091"/>
                <a:ext cx="2380891" cy="783804"/>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60108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508" name="Text Box 4"/>
          <p:cNvSpPr txBox="1">
            <a:spLocks noChangeArrowheads="1"/>
          </p:cNvSpPr>
          <p:nvPr/>
        </p:nvSpPr>
        <p:spPr bwMode="auto">
          <a:xfrm>
            <a:off x="457200" y="617517"/>
            <a:ext cx="840581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Objects A, B, and C all have the same mass, all have the same outer dimension, and are all uniform.</a:t>
            </a:r>
          </a:p>
        </p:txBody>
      </p:sp>
      <p:sp>
        <p:nvSpPr>
          <p:cNvPr id="149509" name="Text Box 5"/>
          <p:cNvSpPr txBox="1">
            <a:spLocks noChangeArrowheads="1"/>
          </p:cNvSpPr>
          <p:nvPr/>
        </p:nvSpPr>
        <p:spPr bwMode="auto">
          <a:xfrm>
            <a:off x="76200" y="762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Q-RT9.1</a:t>
            </a:r>
          </a:p>
        </p:txBody>
      </p:sp>
      <p:pic>
        <p:nvPicPr>
          <p:cNvPr id="14951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3200" y="1612880"/>
            <a:ext cx="6248400" cy="20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49512" name="Rectangle 8"/>
          <p:cNvSpPr>
            <a:spLocks noChangeArrowheads="1"/>
          </p:cNvSpPr>
          <p:nvPr/>
        </p:nvSpPr>
        <p:spPr bwMode="auto">
          <a:xfrm>
            <a:off x="1125537" y="2243117"/>
            <a:ext cx="481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charset="0"/>
                <a:ea typeface="ＭＳ Ｐゴシック" charset="0"/>
                <a:cs typeface="+mn-cs"/>
              </a:rPr>
              <a:t>A.</a:t>
            </a:r>
          </a:p>
        </p:txBody>
      </p:sp>
      <p:sp>
        <p:nvSpPr>
          <p:cNvPr id="149513" name="Rectangle 9"/>
          <p:cNvSpPr>
            <a:spLocks noChangeArrowheads="1"/>
          </p:cNvSpPr>
          <p:nvPr/>
        </p:nvSpPr>
        <p:spPr bwMode="auto">
          <a:xfrm>
            <a:off x="3243262" y="2243117"/>
            <a:ext cx="463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charset="0"/>
                <a:ea typeface="ＭＳ Ｐゴシック" charset="0"/>
                <a:cs typeface="+mn-cs"/>
              </a:rPr>
              <a:t>B.</a:t>
            </a:r>
          </a:p>
        </p:txBody>
      </p:sp>
      <p:sp>
        <p:nvSpPr>
          <p:cNvPr id="149514" name="Rectangle 10"/>
          <p:cNvSpPr>
            <a:spLocks noChangeArrowheads="1"/>
          </p:cNvSpPr>
          <p:nvPr/>
        </p:nvSpPr>
        <p:spPr bwMode="auto">
          <a:xfrm>
            <a:off x="5454650" y="2243117"/>
            <a:ext cx="463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charset="0"/>
                <a:ea typeface="ＭＳ Ｐゴシック" charset="0"/>
                <a:cs typeface="+mn-cs"/>
              </a:rPr>
              <a:t>C.</a:t>
            </a:r>
          </a:p>
        </p:txBody>
      </p:sp>
      <p:sp>
        <p:nvSpPr>
          <p:cNvPr id="149515" name="Rectangle 11"/>
          <p:cNvSpPr>
            <a:spLocks noChangeArrowheads="1"/>
          </p:cNvSpPr>
          <p:nvPr/>
        </p:nvSpPr>
        <p:spPr bwMode="auto">
          <a:xfrm>
            <a:off x="457200" y="3938567"/>
            <a:ext cx="8410575"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charset="0"/>
                <a:ea typeface="ＭＳ Ｐゴシック" charset="0"/>
                <a:cs typeface="+mn-cs"/>
              </a:rPr>
              <a:t>Rank</a:t>
            </a:r>
            <a:r>
              <a:rPr kumimoji="0" lang="en-US" sz="2400" b="0" i="0" u="none" strike="noStrike" kern="1200" cap="none" spc="0" normalizeH="0" baseline="0" noProof="0">
                <a:ln>
                  <a:noFill/>
                </a:ln>
                <a:solidFill>
                  <a:srgbClr val="000000"/>
                </a:solidFill>
                <a:effectLst/>
                <a:uLnTx/>
                <a:uFillTx/>
                <a:latin typeface="Times" charset="0"/>
                <a:ea typeface="ＭＳ Ｐゴシック" charset="0"/>
                <a:cs typeface="+mn-cs"/>
              </a:rPr>
              <a:t> these objects in order of their </a:t>
            </a:r>
            <a:r>
              <a:rPr kumimoji="0" lang="en-US" sz="2400" b="0" i="1" u="none" strike="noStrike" kern="1200" cap="none" spc="0" normalizeH="0" baseline="0" noProof="0">
                <a:ln>
                  <a:noFill/>
                </a:ln>
                <a:solidFill>
                  <a:srgbClr val="000000"/>
                </a:solidFill>
                <a:effectLst/>
                <a:uLnTx/>
                <a:uFillTx/>
                <a:latin typeface="Times" charset="0"/>
                <a:ea typeface="ＭＳ Ｐゴシック" charset="0"/>
                <a:cs typeface="+mn-cs"/>
              </a:rPr>
              <a:t>moment of inertia</a:t>
            </a:r>
            <a:r>
              <a:rPr kumimoji="0" lang="en-US" sz="2400" b="0" i="0" u="none" strike="noStrike" kern="1200" cap="none" spc="0" normalizeH="0" baseline="0" noProof="0">
                <a:ln>
                  <a:noFill/>
                </a:ln>
                <a:solidFill>
                  <a:srgbClr val="000000"/>
                </a:solidFill>
                <a:effectLst/>
                <a:uLnTx/>
                <a:uFillTx/>
                <a:latin typeface="Times" charset="0"/>
                <a:ea typeface="ＭＳ Ｐゴシック" charset="0"/>
                <a:cs typeface="+mn-cs"/>
              </a:rPr>
              <a:t> about an axis through its center (shown in blue), from largest to smallest.</a:t>
            </a:r>
          </a:p>
        </p:txBody>
      </p:sp>
      <p:sp>
        <p:nvSpPr>
          <p:cNvPr id="2" name="TextBox 1"/>
          <p:cNvSpPr txBox="1"/>
          <p:nvPr/>
        </p:nvSpPr>
        <p:spPr>
          <a:xfrm>
            <a:off x="3243262" y="76200"/>
            <a:ext cx="2807734" cy="461665"/>
          </a:xfrm>
          <a:prstGeom prst="rect">
            <a:avLst/>
          </a:prstGeom>
          <a:noFill/>
        </p:spPr>
        <p:txBody>
          <a:bodyPr wrap="square" rtlCol="0">
            <a:spAutoFit/>
          </a:bodyPr>
          <a:lstStyle/>
          <a:p>
            <a:r>
              <a:rPr lang="en-US">
                <a:solidFill>
                  <a:srgbClr val="FF0000"/>
                </a:solidFill>
              </a:rPr>
              <a:t>Clicker question</a:t>
            </a:r>
            <a:endParaRPr lang="en-US" dirty="0">
              <a:solidFill>
                <a:srgbClr val="FF0000"/>
              </a:solidFill>
            </a:endParaRPr>
          </a:p>
        </p:txBody>
      </p:sp>
      <p:sp>
        <p:nvSpPr>
          <p:cNvPr id="3" name="TextBox 2">
            <a:extLst>
              <a:ext uri="{FF2B5EF4-FFF2-40B4-BE49-F238E27FC236}">
                <a16:creationId xmlns:a16="http://schemas.microsoft.com/office/drawing/2014/main" id="{A182EA96-FAC1-40F8-8177-173E3FD743D8}"/>
              </a:ext>
            </a:extLst>
          </p:cNvPr>
          <p:cNvSpPr txBox="1"/>
          <p:nvPr/>
        </p:nvSpPr>
        <p:spPr>
          <a:xfrm>
            <a:off x="539719" y="5655899"/>
            <a:ext cx="2033982" cy="461665"/>
          </a:xfrm>
          <a:prstGeom prst="rect">
            <a:avLst/>
          </a:prstGeom>
          <a:noFill/>
        </p:spPr>
        <p:txBody>
          <a:bodyPr wrap="square" rtlCol="0">
            <a:spAutoFit/>
          </a:bodyPr>
          <a:lstStyle/>
          <a:p>
            <a:r>
              <a:rPr lang="en-US" dirty="0">
                <a:solidFill>
                  <a:srgbClr val="FF0000"/>
                </a:solidFill>
              </a:rPr>
              <a:t>BCA</a:t>
            </a:r>
          </a:p>
        </p:txBody>
      </p:sp>
    </p:spTree>
    <p:extLst>
      <p:ext uri="{BB962C8B-B14F-4D97-AF65-F5344CB8AC3E}">
        <p14:creationId xmlns:p14="http://schemas.microsoft.com/office/powerpoint/2010/main" val="1489747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Chapter 9 Opener</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519" y="803564"/>
            <a:ext cx="8466962" cy="5378571"/>
          </a:xfrm>
          <a:prstGeom prst="rect">
            <a:avLst/>
          </a:prstGeom>
        </p:spPr>
      </p:pic>
      <p:sp>
        <p:nvSpPr>
          <p:cNvPr id="5" name="TextBox 4">
            <a:extLst>
              <a:ext uri="{FF2B5EF4-FFF2-40B4-BE49-F238E27FC236}">
                <a16:creationId xmlns:a16="http://schemas.microsoft.com/office/drawing/2014/main" id="{23CD831C-E2E5-A951-4FFE-B2A855241A84}"/>
              </a:ext>
            </a:extLst>
          </p:cNvPr>
          <p:cNvSpPr txBox="1"/>
          <p:nvPr/>
        </p:nvSpPr>
        <p:spPr>
          <a:xfrm>
            <a:off x="-20086" y="341899"/>
            <a:ext cx="9184172" cy="461665"/>
          </a:xfrm>
          <a:prstGeom prst="rect">
            <a:avLst/>
          </a:prstGeom>
          <a:noFill/>
        </p:spPr>
        <p:txBody>
          <a:bodyPr wrap="square" rtlCol="0">
            <a:spAutoFit/>
          </a:bodyPr>
          <a:lstStyle/>
          <a:p>
            <a:r>
              <a:rPr lang="en-US" dirty="0">
                <a:solidFill>
                  <a:srgbClr val="FF0000"/>
                </a:solidFill>
              </a:rPr>
              <a:t>Jupiter is the fastest rotating planet      1rotation takes about 10hours</a:t>
            </a:r>
          </a:p>
        </p:txBody>
      </p:sp>
    </p:spTree>
    <p:extLst>
      <p:ext uri="{BB962C8B-B14F-4D97-AF65-F5344CB8AC3E}">
        <p14:creationId xmlns:p14="http://schemas.microsoft.com/office/powerpoint/2010/main" val="41456765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1554" name="Text Box 2"/>
          <p:cNvSpPr txBox="1">
            <a:spLocks noChangeArrowheads="1"/>
          </p:cNvSpPr>
          <p:nvPr/>
        </p:nvSpPr>
        <p:spPr bwMode="auto">
          <a:xfrm>
            <a:off x="457200" y="609600"/>
            <a:ext cx="8405812"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Objects A, B, and C all have the same mass, all have the same outer dimension, and are all uniform. Each object is rotating about an axis through its center (shown in blue). All three objects have the same rotational kinetic energy.</a:t>
            </a:r>
          </a:p>
        </p:txBody>
      </p:sp>
      <p:sp>
        <p:nvSpPr>
          <p:cNvPr id="151555" name="Text Box 3"/>
          <p:cNvSpPr txBox="1">
            <a:spLocks noChangeArrowheads="1"/>
          </p:cNvSpPr>
          <p:nvPr/>
        </p:nvSpPr>
        <p:spPr bwMode="auto">
          <a:xfrm>
            <a:off x="76200" y="762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Q-RT9.2</a:t>
            </a:r>
          </a:p>
        </p:txBody>
      </p:sp>
      <p:pic>
        <p:nvPicPr>
          <p:cNvPr id="1515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9388" y="2389188"/>
            <a:ext cx="6248400" cy="20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51557" name="Rectangle 5"/>
          <p:cNvSpPr>
            <a:spLocks noChangeArrowheads="1"/>
          </p:cNvSpPr>
          <p:nvPr/>
        </p:nvSpPr>
        <p:spPr bwMode="auto">
          <a:xfrm>
            <a:off x="1101725" y="3019425"/>
            <a:ext cx="481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charset="0"/>
                <a:ea typeface="ＭＳ Ｐゴシック" charset="0"/>
                <a:cs typeface="+mn-cs"/>
              </a:rPr>
              <a:t>A.</a:t>
            </a:r>
          </a:p>
        </p:txBody>
      </p:sp>
      <p:sp>
        <p:nvSpPr>
          <p:cNvPr id="151558" name="Rectangle 6"/>
          <p:cNvSpPr>
            <a:spLocks noChangeArrowheads="1"/>
          </p:cNvSpPr>
          <p:nvPr/>
        </p:nvSpPr>
        <p:spPr bwMode="auto">
          <a:xfrm>
            <a:off x="3219450" y="3019425"/>
            <a:ext cx="463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charset="0"/>
                <a:ea typeface="ＭＳ Ｐゴシック" charset="0"/>
                <a:cs typeface="+mn-cs"/>
              </a:rPr>
              <a:t>B.</a:t>
            </a:r>
          </a:p>
        </p:txBody>
      </p:sp>
      <p:sp>
        <p:nvSpPr>
          <p:cNvPr id="151559" name="Rectangle 7"/>
          <p:cNvSpPr>
            <a:spLocks noChangeArrowheads="1"/>
          </p:cNvSpPr>
          <p:nvPr/>
        </p:nvSpPr>
        <p:spPr bwMode="auto">
          <a:xfrm>
            <a:off x="5430838" y="3019425"/>
            <a:ext cx="463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charset="0"/>
                <a:ea typeface="ＭＳ Ｐゴシック" charset="0"/>
                <a:cs typeface="+mn-cs"/>
              </a:rPr>
              <a:t>C.</a:t>
            </a:r>
          </a:p>
        </p:txBody>
      </p:sp>
      <p:sp>
        <p:nvSpPr>
          <p:cNvPr id="151560" name="Rectangle 8"/>
          <p:cNvSpPr>
            <a:spLocks noChangeArrowheads="1"/>
          </p:cNvSpPr>
          <p:nvPr/>
        </p:nvSpPr>
        <p:spPr bwMode="auto">
          <a:xfrm>
            <a:off x="471055" y="4648200"/>
            <a:ext cx="8410575"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charset="0"/>
                <a:ea typeface="ＭＳ Ｐゴシック" charset="0"/>
                <a:cs typeface="+mn-cs"/>
              </a:rPr>
              <a:t>Rank</a:t>
            </a: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 these objects in order of their </a:t>
            </a:r>
            <a:r>
              <a:rPr kumimoji="0" lang="en-US" sz="2400" b="0" i="1" u="none" strike="noStrike" kern="1200" cap="none" spc="0" normalizeH="0" baseline="0" noProof="0" dirty="0">
                <a:ln>
                  <a:noFill/>
                </a:ln>
                <a:solidFill>
                  <a:srgbClr val="000000"/>
                </a:solidFill>
                <a:effectLst/>
                <a:uLnTx/>
                <a:uFillTx/>
                <a:latin typeface="Times" charset="0"/>
                <a:ea typeface="ＭＳ Ｐゴシック" charset="0"/>
                <a:cs typeface="+mn-cs"/>
              </a:rPr>
              <a:t>angular speed</a:t>
            </a: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 of rotation, from fastest to slowest.</a:t>
            </a:r>
          </a:p>
        </p:txBody>
      </p:sp>
      <p:sp>
        <p:nvSpPr>
          <p:cNvPr id="2" name="TextBox 1"/>
          <p:cNvSpPr txBox="1"/>
          <p:nvPr/>
        </p:nvSpPr>
        <p:spPr>
          <a:xfrm>
            <a:off x="3018481" y="147935"/>
            <a:ext cx="3283249" cy="461665"/>
          </a:xfrm>
          <a:prstGeom prst="rect">
            <a:avLst/>
          </a:prstGeom>
          <a:noFill/>
        </p:spPr>
        <p:txBody>
          <a:bodyPr wrap="square" rtlCol="0">
            <a:spAutoFit/>
          </a:bodyPr>
          <a:lstStyle/>
          <a:p>
            <a:r>
              <a:rPr lang="en-US">
                <a:solidFill>
                  <a:srgbClr val="FF0000"/>
                </a:solidFill>
              </a:rPr>
              <a:t>Clicker question</a:t>
            </a:r>
            <a:endParaRPr lang="en-US" dirty="0">
              <a:solidFill>
                <a:srgbClr val="FF0000"/>
              </a:solidFill>
            </a:endParaRPr>
          </a:p>
        </p:txBody>
      </p:sp>
      <p:sp>
        <p:nvSpPr>
          <p:cNvPr id="4" name="TextBox 3">
            <a:extLst>
              <a:ext uri="{FF2B5EF4-FFF2-40B4-BE49-F238E27FC236}">
                <a16:creationId xmlns:a16="http://schemas.microsoft.com/office/drawing/2014/main" id="{29AD729E-9A0C-4DA6-B819-59731ACE3220}"/>
              </a:ext>
            </a:extLst>
          </p:cNvPr>
          <p:cNvSpPr txBox="1"/>
          <p:nvPr/>
        </p:nvSpPr>
        <p:spPr>
          <a:xfrm>
            <a:off x="474780" y="6003817"/>
            <a:ext cx="3760191" cy="477272"/>
          </a:xfrm>
          <a:prstGeom prst="rect">
            <a:avLst/>
          </a:prstGeom>
          <a:noFill/>
        </p:spPr>
        <p:txBody>
          <a:bodyPr wrap="square" rtlCol="0">
            <a:spAutoFit/>
          </a:bodyPr>
          <a:lstStyle/>
          <a:p>
            <a:r>
              <a:rPr lang="en-US" dirty="0">
                <a:solidFill>
                  <a:srgbClr val="FF0000"/>
                </a:solidFill>
              </a:rPr>
              <a:t>ACB</a:t>
            </a:r>
          </a:p>
        </p:txBody>
      </p:sp>
    </p:spTree>
    <p:extLst>
      <p:ext uri="{BB962C8B-B14F-4D97-AF65-F5344CB8AC3E}">
        <p14:creationId xmlns:p14="http://schemas.microsoft.com/office/powerpoint/2010/main" val="15907687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TextBox 3"/>
              <p:cNvSpPr txBox="1"/>
              <p:nvPr/>
            </p:nvSpPr>
            <p:spPr>
              <a:xfrm>
                <a:off x="449594" y="990060"/>
                <a:ext cx="2393966" cy="668581"/>
              </a:xfrm>
              <a:prstGeom prst="rect">
                <a:avLst/>
              </a:prstGeom>
              <a:noFill/>
              <a:ln>
                <a:solidFill>
                  <a:schemeClr val="tx1"/>
                </a:solidFill>
              </a:ln>
            </p:spPr>
            <p:txBody>
              <a:bodyPr wrap="square" rtlCol="0">
                <a:spAutoFit/>
              </a:bodyPr>
              <a:lstStyle/>
              <a:p>
                <a:pPr defTabSz="685800" eaLnBrk="1" fontAlgn="auto" hangingPunct="1">
                  <a:spcBef>
                    <a:spcPts val="0"/>
                  </a:spcBef>
                  <a:spcAft>
                    <a:spcPts val="0"/>
                  </a:spcAft>
                </a:pPr>
                <a:r>
                  <a:rPr lang="en-US" sz="1800" b="0" dirty="0">
                    <a:solidFill>
                      <a:prstClr val="black"/>
                    </a:solidFill>
                    <a:cs typeface="Times New Roman" panose="02020603050405020304" pitchFamily="18" charset="0"/>
                  </a:rPr>
                  <a:t>Work-Energy Theorem:</a:t>
                </a:r>
              </a:p>
              <a:p>
                <a:pPr defTabSz="685800" eaLnBrk="1" fontAlgn="auto" hangingPunct="1">
                  <a:spcBef>
                    <a:spcPts val="0"/>
                  </a:spcBef>
                  <a:spcAft>
                    <a:spcPts val="0"/>
                  </a:spcAft>
                </a:pPr>
                <a:r>
                  <a:rPr lang="en-US" sz="1800" b="0" dirty="0">
                    <a:solidFill>
                      <a:prstClr val="black"/>
                    </a:solidFill>
                    <a:cs typeface="Times New Roman" panose="02020603050405020304" pitchFamily="18" charset="0"/>
                  </a:rPr>
                  <a:t> </a:t>
                </a:r>
                <a14:m>
                  <m:oMath xmlns:m="http://schemas.openxmlformats.org/officeDocument/2006/math">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𝑊</m:t>
                        </m:r>
                      </m:e>
                      <m:sub>
                        <m:r>
                          <a:rPr lang="en-US" sz="1800" b="0" i="1">
                            <a:solidFill>
                              <a:prstClr val="black"/>
                            </a:solidFill>
                            <a:latin typeface="Cambria Math" panose="02040503050406030204" pitchFamily="18" charset="0"/>
                            <a:cs typeface="Times New Roman" panose="02020603050405020304" pitchFamily="18" charset="0"/>
                          </a:rPr>
                          <m:t>𝑡𝑜𝑡𝑎𝑙</m:t>
                        </m:r>
                      </m:sub>
                    </m:sSub>
                    <m:r>
                      <a:rPr lang="en-US" sz="1800" b="0" i="1">
                        <a:solidFill>
                          <a:prstClr val="black"/>
                        </a:solidFill>
                        <a:latin typeface="Cambria Math" panose="02040503050406030204" pitchFamily="18" charset="0"/>
                        <a:cs typeface="Times New Roman" panose="02020603050405020304" pitchFamily="18" charset="0"/>
                      </a:rPr>
                      <m:t>=</m:t>
                    </m:r>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𝐾</m:t>
                        </m:r>
                      </m:e>
                      <m:sub>
                        <m:r>
                          <a:rPr lang="en-US" sz="1800" b="0" i="1">
                            <a:solidFill>
                              <a:prstClr val="black"/>
                            </a:solidFill>
                            <a:latin typeface="Cambria Math" panose="02040503050406030204" pitchFamily="18" charset="0"/>
                            <a:cs typeface="Times New Roman" panose="02020603050405020304" pitchFamily="18" charset="0"/>
                          </a:rPr>
                          <m:t>𝑓</m:t>
                        </m:r>
                      </m:sub>
                    </m:sSub>
                    <m:r>
                      <a:rPr lang="en-US" sz="1800" b="0" i="1">
                        <a:solidFill>
                          <a:prstClr val="black"/>
                        </a:solidFill>
                        <a:latin typeface="Cambria Math" panose="02040503050406030204" pitchFamily="18" charset="0"/>
                        <a:cs typeface="Times New Roman" panose="02020603050405020304" pitchFamily="18" charset="0"/>
                      </a:rPr>
                      <m:t>−</m:t>
                    </m:r>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𝐾</m:t>
                        </m:r>
                      </m:e>
                      <m:sub>
                        <m:r>
                          <a:rPr lang="en-US" sz="1800" b="0" i="1">
                            <a:solidFill>
                              <a:prstClr val="black"/>
                            </a:solidFill>
                            <a:latin typeface="Cambria Math" panose="02040503050406030204" pitchFamily="18" charset="0"/>
                            <a:cs typeface="Times New Roman" panose="02020603050405020304" pitchFamily="18" charset="0"/>
                          </a:rPr>
                          <m:t>𝑖</m:t>
                        </m:r>
                      </m:sub>
                    </m:sSub>
                  </m:oMath>
                </a14:m>
                <a:endParaRPr lang="en-US" sz="1800" b="0" dirty="0">
                  <a:solidFill>
                    <a:prstClr val="black"/>
                  </a:solidFill>
                  <a:cs typeface="Times New Roman" panose="02020603050405020304" pitchFamily="18" charset="0"/>
                </a:endParaRPr>
              </a:p>
            </p:txBody>
          </p:sp>
        </mc:Choice>
        <mc:Fallback>
          <p:sp>
            <p:nvSpPr>
              <p:cNvPr id="4" name="TextBox 3"/>
              <p:cNvSpPr txBox="1">
                <a:spLocks noRot="1" noChangeAspect="1" noMove="1" noResize="1" noEditPoints="1" noAdjustHandles="1" noChangeArrowheads="1" noChangeShapeType="1" noTextEdit="1"/>
              </p:cNvSpPr>
              <p:nvPr/>
            </p:nvSpPr>
            <p:spPr>
              <a:xfrm>
                <a:off x="449594" y="990060"/>
                <a:ext cx="2393966" cy="668581"/>
              </a:xfrm>
              <a:prstGeom prst="rect">
                <a:avLst/>
              </a:prstGeom>
              <a:blipFill>
                <a:blip r:embed="rId3"/>
                <a:stretch>
                  <a:fillRect l="-2030" t="-3571" r="-254" b="-4464"/>
                </a:stretch>
              </a:blipFill>
              <a:ln>
                <a:solidFill>
                  <a:schemeClr val="tx1"/>
                </a:solidFill>
              </a:ln>
            </p:spPr>
            <p:txBody>
              <a:bodyPr/>
              <a:lstStyle/>
              <a:p>
                <a:r>
                  <a:rPr lang="en-US">
                    <a:noFill/>
                  </a:rPr>
                  <a:t> </a:t>
                </a:r>
              </a:p>
            </p:txBody>
          </p:sp>
        </mc:Fallback>
      </mc:AlternateContent>
      <p:grpSp>
        <p:nvGrpSpPr>
          <p:cNvPr id="13" name="Group 12"/>
          <p:cNvGrpSpPr/>
          <p:nvPr/>
        </p:nvGrpSpPr>
        <p:grpSpPr>
          <a:xfrm>
            <a:off x="4516245" y="1115512"/>
            <a:ext cx="4336962" cy="2409668"/>
            <a:chOff x="5893345" y="286013"/>
            <a:chExt cx="4550481" cy="2438103"/>
          </a:xfrm>
        </p:grpSpPr>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93345" y="286013"/>
              <a:ext cx="4550481" cy="2438103"/>
            </a:xfrm>
            <a:prstGeom prst="rect">
              <a:avLst/>
            </a:prstGeom>
          </p:spPr>
        </p:pic>
        <p:sp>
          <p:nvSpPr>
            <p:cNvPr id="9" name="Rectangle 8"/>
            <p:cNvSpPr/>
            <p:nvPr/>
          </p:nvSpPr>
          <p:spPr>
            <a:xfrm>
              <a:off x="5893345" y="2548054"/>
              <a:ext cx="669148" cy="176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b="0">
                <a:solidFill>
                  <a:prstClr val="white"/>
                </a:solidFill>
                <a:latin typeface="Calibri" panose="020F0502020204030204"/>
              </a:endParaRPr>
            </a:p>
          </p:txBody>
        </p:sp>
      </p:grpSp>
      <mc:AlternateContent xmlns:mc="http://schemas.openxmlformats.org/markup-compatibility/2006" xmlns:a14="http://schemas.microsoft.com/office/drawing/2010/main">
        <mc:Choice Requires="a14">
          <p:sp>
            <p:nvSpPr>
              <p:cNvPr id="14" name="TextBox 13"/>
              <p:cNvSpPr txBox="1"/>
              <p:nvPr/>
            </p:nvSpPr>
            <p:spPr>
              <a:xfrm>
                <a:off x="449595" y="1765941"/>
                <a:ext cx="7286564" cy="4013919"/>
              </a:xfrm>
              <a:prstGeom prst="rect">
                <a:avLst/>
              </a:prstGeom>
              <a:noFill/>
              <a:ln>
                <a:noFill/>
              </a:ln>
            </p:spPr>
            <p:txBody>
              <a:bodyPr wrap="square" rtlCol="0">
                <a:spAutoFit/>
              </a:bodyPr>
              <a:lstStyle/>
              <a:p>
                <a:pPr defTabSz="685800" eaLnBrk="1" fontAlgn="auto" hangingPunct="1">
                  <a:spcBef>
                    <a:spcPts val="0"/>
                  </a:spcBef>
                  <a:spcAft>
                    <a:spcPts val="0"/>
                  </a:spcAft>
                </a:pPr>
                <a:r>
                  <a:rPr lang="en-US" sz="1800" b="0" dirty="0">
                    <a:solidFill>
                      <a:prstClr val="black"/>
                    </a:solidFill>
                    <a:cs typeface="Times New Roman" panose="02020603050405020304" pitchFamily="18" charset="0"/>
                  </a:rPr>
                  <a:t>Example 9.7 on page 271</a:t>
                </a:r>
              </a:p>
              <a:p>
                <a:pPr defTabSz="685800" eaLnBrk="1" fontAlgn="auto" hangingPunct="1">
                  <a:spcBef>
                    <a:spcPts val="0"/>
                  </a:spcBef>
                  <a:spcAft>
                    <a:spcPts val="0"/>
                  </a:spcAft>
                </a:pPr>
                <a:r>
                  <a:rPr lang="en-US" sz="1800" b="0" dirty="0">
                    <a:solidFill>
                      <a:prstClr val="black"/>
                    </a:solidFill>
                    <a:cs typeface="Times New Roman" panose="02020603050405020304" pitchFamily="18" charset="0"/>
                  </a:rPr>
                  <a:t>A cable unwinding from a winch.</a:t>
                </a:r>
              </a:p>
              <a:p>
                <a:pPr defTabSz="685800" eaLnBrk="1" fontAlgn="auto" hangingPunct="1">
                  <a:spcBef>
                    <a:spcPts val="0"/>
                  </a:spcBef>
                  <a:spcAft>
                    <a:spcPts val="0"/>
                  </a:spcAft>
                </a:pPr>
                <a:endParaRPr lang="en-US" sz="600" b="0" dirty="0">
                  <a:solidFill>
                    <a:prstClr val="black"/>
                  </a:solidFill>
                  <a:cs typeface="Times New Roman" panose="02020603050405020304" pitchFamily="18" charset="0"/>
                </a:endParaRPr>
              </a:p>
              <a:p>
                <a:pPr defTabSz="685800" eaLnBrk="1" fontAlgn="auto" hangingPunct="1">
                  <a:spcBef>
                    <a:spcPts val="0"/>
                  </a:spcBef>
                  <a:spcAft>
                    <a:spcPts val="0"/>
                  </a:spcAft>
                </a:pPr>
                <a:r>
                  <a:rPr lang="en-US" sz="1800" b="0" dirty="0">
                    <a:solidFill>
                      <a:prstClr val="black"/>
                    </a:solidFill>
                    <a:cs typeface="Times New Roman" panose="02020603050405020304" pitchFamily="18" charset="0"/>
                  </a:rPr>
                  <a:t>Find:	(a) Final angular velocity .</a:t>
                </a:r>
              </a:p>
              <a:p>
                <a:pPr defTabSz="685800" eaLnBrk="1" fontAlgn="auto" hangingPunct="1">
                  <a:spcBef>
                    <a:spcPts val="0"/>
                  </a:spcBef>
                  <a:spcAft>
                    <a:spcPts val="0"/>
                  </a:spcAft>
                </a:pPr>
                <a:r>
                  <a:rPr lang="en-US" sz="1800" b="0" dirty="0">
                    <a:solidFill>
                      <a:prstClr val="black"/>
                    </a:solidFill>
                    <a:cs typeface="Times New Roman" panose="02020603050405020304" pitchFamily="18" charset="0"/>
                  </a:rPr>
                  <a:t>	(b) Final speed of cable</a:t>
                </a:r>
              </a:p>
              <a:p>
                <a:pPr defTabSz="685800" eaLnBrk="1" fontAlgn="auto" hangingPunct="1">
                  <a:spcBef>
                    <a:spcPts val="0"/>
                  </a:spcBef>
                  <a:spcAft>
                    <a:spcPts val="0"/>
                  </a:spcAft>
                </a:pPr>
                <a:endParaRPr lang="en-US" sz="600" b="0" dirty="0">
                  <a:solidFill>
                    <a:prstClr val="black"/>
                  </a:solidFill>
                  <a:cs typeface="Times New Roman" panose="02020603050405020304" pitchFamily="18" charset="0"/>
                </a:endParaRPr>
              </a:p>
              <a:p>
                <a:pPr defTabSz="685800" eaLnBrk="1" fontAlgn="auto" hangingPunct="1">
                  <a:spcBef>
                    <a:spcPts val="0"/>
                  </a:spcBef>
                  <a:spcAft>
                    <a:spcPts val="0"/>
                  </a:spcAft>
                </a:pPr>
                <a:r>
                  <a:rPr lang="en-US" sz="1800" b="0" dirty="0">
                    <a:solidFill>
                      <a:prstClr val="black"/>
                    </a:solidFill>
                    <a:cs typeface="Times New Roman" panose="02020603050405020304" pitchFamily="18" charset="0"/>
                  </a:rPr>
                  <a:t>Solution:</a:t>
                </a:r>
              </a:p>
              <a:p>
                <a:pPr defTabSz="685800" eaLnBrk="1" fontAlgn="auto" hangingPunct="1">
                  <a:spcBef>
                    <a:spcPts val="0"/>
                  </a:spcBef>
                  <a:spcAft>
                    <a:spcPts val="0"/>
                  </a:spcAft>
                </a:pPr>
                <a:r>
                  <a:rPr lang="en-US" sz="1800" b="0" dirty="0">
                    <a:solidFill>
                      <a:prstClr val="black"/>
                    </a:solidFill>
                    <a:cs typeface="Times New Roman" panose="02020603050405020304" pitchFamily="18" charset="0"/>
                  </a:rPr>
                  <a:t>Work done	</a:t>
                </a:r>
                <a:r>
                  <a:rPr lang="en-US" sz="1800" b="0" i="1" dirty="0">
                    <a:solidFill>
                      <a:prstClr val="black"/>
                    </a:solidFill>
                    <a:cs typeface="Times New Roman" panose="02020603050405020304" pitchFamily="18" charset="0"/>
                  </a:rPr>
                  <a:t>W</a:t>
                </a:r>
                <a:r>
                  <a:rPr lang="en-US" sz="1800" b="0" dirty="0">
                    <a:solidFill>
                      <a:prstClr val="black"/>
                    </a:solidFill>
                    <a:cs typeface="Times New Roman" panose="02020603050405020304" pitchFamily="18" charset="0"/>
                  </a:rPr>
                  <a:t> = </a:t>
                </a:r>
                <a:r>
                  <a:rPr lang="en-US" sz="1800" b="0" i="1" dirty="0" err="1">
                    <a:solidFill>
                      <a:prstClr val="black"/>
                    </a:solidFill>
                    <a:cs typeface="Times New Roman" panose="02020603050405020304" pitchFamily="18" charset="0"/>
                  </a:rPr>
                  <a:t>Fd</a:t>
                </a:r>
                <a:r>
                  <a:rPr lang="en-US" sz="1800" b="0" dirty="0">
                    <a:solidFill>
                      <a:prstClr val="black"/>
                    </a:solidFill>
                    <a:cs typeface="Times New Roman" panose="02020603050405020304" pitchFamily="18" charset="0"/>
                  </a:rPr>
                  <a:t> = (9.0 N)(2.0 m) = 18 J</a:t>
                </a:r>
              </a:p>
              <a:p>
                <a:pPr defTabSz="685800" eaLnBrk="1" fontAlgn="auto" hangingPunct="1">
                  <a:spcBef>
                    <a:spcPts val="0"/>
                  </a:spcBef>
                  <a:spcAft>
                    <a:spcPts val="0"/>
                  </a:spcAft>
                </a:pPr>
                <a:endParaRPr lang="en-US" sz="600" b="0" dirty="0">
                  <a:solidFill>
                    <a:prstClr val="black"/>
                  </a:solidFill>
                  <a:cs typeface="Times New Roman" panose="02020603050405020304" pitchFamily="18" charset="0"/>
                </a:endParaRPr>
              </a:p>
              <a:p>
                <a:pPr defTabSz="685800" eaLnBrk="1" fontAlgn="auto" hangingPunct="1">
                  <a:spcBef>
                    <a:spcPts val="0"/>
                  </a:spcBef>
                  <a:spcAft>
                    <a:spcPts val="0"/>
                  </a:spcAft>
                </a:pPr>
                <a:r>
                  <a:rPr lang="en-US" sz="1800" b="0" dirty="0">
                    <a:solidFill>
                      <a:prstClr val="black"/>
                    </a:solidFill>
                    <a:cs typeface="Times New Roman" panose="02020603050405020304" pitchFamily="18" charset="0"/>
                  </a:rPr>
                  <a:t>Apply the work-energy theorem</a:t>
                </a:r>
              </a:p>
              <a:p>
                <a:pPr defTabSz="685800" eaLnBrk="1" fontAlgn="auto" hangingPunct="1">
                  <a:spcBef>
                    <a:spcPts val="0"/>
                  </a:spcBef>
                  <a:spcAft>
                    <a:spcPts val="0"/>
                  </a:spcAft>
                </a:pPr>
                <a:endParaRPr lang="en-US" sz="600" b="0" i="1" dirty="0">
                  <a:solidFill>
                    <a:prstClr val="black"/>
                  </a:solidFill>
                  <a:cs typeface="Times New Roman" panose="02020603050405020304" pitchFamily="18" charset="0"/>
                </a:endParaRPr>
              </a:p>
              <a:p>
                <a:pPr defTabSz="685800" eaLnBrk="1" fontAlgn="auto" hangingPunct="1">
                  <a:spcBef>
                    <a:spcPts val="0"/>
                  </a:spcBef>
                  <a:spcAft>
                    <a:spcPts val="0"/>
                  </a:spcAft>
                </a:pPr>
                <a:r>
                  <a:rPr lang="en-US" sz="1800" b="0" i="1" dirty="0">
                    <a:solidFill>
                      <a:prstClr val="black"/>
                    </a:solidFill>
                    <a:cs typeface="Times New Roman" panose="02020603050405020304" pitchFamily="18" charset="0"/>
                  </a:rPr>
                  <a:t>	W</a:t>
                </a:r>
                <a:r>
                  <a:rPr lang="en-US" sz="1800" b="0" dirty="0">
                    <a:solidFill>
                      <a:prstClr val="black"/>
                    </a:solidFill>
                    <a:cs typeface="Times New Roman" panose="02020603050405020304" pitchFamily="18" charset="0"/>
                  </a:rPr>
                  <a:t> </a:t>
                </a:r>
                <a14:m>
                  <m:oMath xmlns:m="http://schemas.openxmlformats.org/officeDocument/2006/math">
                    <m:r>
                      <a:rPr lang="en-US" sz="1800" b="0" dirty="0">
                        <a:solidFill>
                          <a:prstClr val="black"/>
                        </a:solidFill>
                        <a:latin typeface="Cambria Math" panose="02040503050406030204" pitchFamily="18" charset="0"/>
                        <a:cs typeface="Times New Roman" panose="02020603050405020304" pitchFamily="18" charset="0"/>
                      </a:rPr>
                      <m:t>=</m:t>
                    </m:r>
                  </m:oMath>
                </a14:m>
                <a:r>
                  <a:rPr lang="en-US" sz="1800" b="0" dirty="0">
                    <a:solidFill>
                      <a:prstClr val="black"/>
                    </a:solidFill>
                    <a:cs typeface="Times New Roman" panose="02020603050405020304" pitchFamily="18" charset="0"/>
                  </a:rPr>
                  <a:t> </a:t>
                </a:r>
                <a:r>
                  <a:rPr lang="en-US" sz="1800" b="0" i="1" dirty="0" err="1">
                    <a:solidFill>
                      <a:prstClr val="black"/>
                    </a:solidFill>
                    <a:cs typeface="Times New Roman" panose="02020603050405020304" pitchFamily="18" charset="0"/>
                  </a:rPr>
                  <a:t>K</a:t>
                </a:r>
                <a:r>
                  <a:rPr lang="en-US" sz="1800" b="0" baseline="-25000" dirty="0" err="1">
                    <a:solidFill>
                      <a:prstClr val="black"/>
                    </a:solidFill>
                    <a:cs typeface="Times New Roman" panose="02020603050405020304" pitchFamily="18" charset="0"/>
                  </a:rPr>
                  <a:t>f</a:t>
                </a:r>
                <a:r>
                  <a:rPr lang="en-US" sz="1800" b="0" dirty="0">
                    <a:solidFill>
                      <a:prstClr val="black"/>
                    </a:solidFill>
                    <a:cs typeface="Times New Roman" panose="02020603050405020304" pitchFamily="18" charset="0"/>
                  </a:rPr>
                  <a:t> – </a:t>
                </a:r>
                <a:r>
                  <a:rPr lang="en-US" sz="1800" b="0" i="1" dirty="0">
                    <a:solidFill>
                      <a:prstClr val="black"/>
                    </a:solidFill>
                    <a:cs typeface="Times New Roman" panose="02020603050405020304" pitchFamily="18" charset="0"/>
                  </a:rPr>
                  <a:t>K</a:t>
                </a:r>
                <a:r>
                  <a:rPr lang="en-US" sz="1800" b="0" baseline="-25000" dirty="0">
                    <a:solidFill>
                      <a:prstClr val="black"/>
                    </a:solidFill>
                    <a:cs typeface="Times New Roman" panose="02020603050405020304" pitchFamily="18" charset="0"/>
                  </a:rPr>
                  <a:t>i</a:t>
                </a:r>
                <a:r>
                  <a:rPr lang="en-US" sz="1800" b="0" dirty="0">
                    <a:solidFill>
                      <a:prstClr val="black"/>
                    </a:solidFill>
                    <a:cs typeface="Times New Roman" panose="02020603050405020304" pitchFamily="18" charset="0"/>
                  </a:rPr>
                  <a:t> = </a:t>
                </a:r>
                <a14:m>
                  <m:oMath xmlns:m="http://schemas.openxmlformats.org/officeDocument/2006/math">
                    <m:f>
                      <m:fPr>
                        <m:ctrlPr>
                          <a:rPr lang="en-US" sz="1800" b="0" i="1">
                            <a:solidFill>
                              <a:prstClr val="black"/>
                            </a:solidFill>
                            <a:latin typeface="Cambria Math" panose="02040503050406030204" pitchFamily="18" charset="0"/>
                            <a:cs typeface="Times New Roman" panose="02020603050405020304" pitchFamily="18" charset="0"/>
                          </a:rPr>
                        </m:ctrlPr>
                      </m:fPr>
                      <m:num>
                        <m:r>
                          <a:rPr lang="en-US" sz="1800" b="0" i="1">
                            <a:solidFill>
                              <a:prstClr val="black"/>
                            </a:solidFill>
                            <a:latin typeface="Cambria Math" panose="02040503050406030204" pitchFamily="18" charset="0"/>
                            <a:cs typeface="Times New Roman" panose="02020603050405020304" pitchFamily="18" charset="0"/>
                          </a:rPr>
                          <m:t>1</m:t>
                        </m:r>
                      </m:num>
                      <m:den>
                        <m:r>
                          <a:rPr lang="en-US" sz="1800" b="0" i="1">
                            <a:solidFill>
                              <a:prstClr val="black"/>
                            </a:solidFill>
                            <a:latin typeface="Cambria Math" panose="02040503050406030204" pitchFamily="18" charset="0"/>
                            <a:cs typeface="Times New Roman" panose="02020603050405020304" pitchFamily="18" charset="0"/>
                          </a:rPr>
                          <m:t>2</m:t>
                        </m:r>
                      </m:den>
                    </m:f>
                    <m:r>
                      <a:rPr lang="en-US" sz="1800" b="0" i="1">
                        <a:solidFill>
                          <a:prstClr val="black"/>
                        </a:solidFill>
                        <a:latin typeface="Cambria Math" panose="02040503050406030204" pitchFamily="18" charset="0"/>
                        <a:cs typeface="Times New Roman" panose="02020603050405020304" pitchFamily="18" charset="0"/>
                      </a:rPr>
                      <m:t>𝐼</m:t>
                    </m:r>
                    <m:sSubSup>
                      <m:sSubSupPr>
                        <m:ctrlPr>
                          <a:rPr lang="en-US" sz="1800" b="0" i="1" dirty="0">
                            <a:solidFill>
                              <a:prstClr val="black"/>
                            </a:solidFill>
                            <a:latin typeface="Cambria Math" panose="02040503050406030204" pitchFamily="18" charset="0"/>
                            <a:cs typeface="Times New Roman" panose="02020603050405020304" pitchFamily="18" charset="0"/>
                          </a:rPr>
                        </m:ctrlPr>
                      </m:sSubSupPr>
                      <m:e>
                        <m:r>
                          <a:rPr lang="en-US" sz="1800" b="0"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𝜔</m:t>
                        </m:r>
                      </m:e>
                      <m:sub>
                        <m:r>
                          <a:rPr lang="en-US" sz="1800" b="0" i="1" dirty="0">
                            <a:solidFill>
                              <a:prstClr val="black"/>
                            </a:solidFill>
                            <a:latin typeface="Cambria Math" panose="02040503050406030204" pitchFamily="18" charset="0"/>
                            <a:cs typeface="Times New Roman" panose="02020603050405020304" pitchFamily="18" charset="0"/>
                          </a:rPr>
                          <m:t>𝑓</m:t>
                        </m:r>
                      </m:sub>
                      <m:sup>
                        <m:r>
                          <a:rPr lang="en-US" sz="1800" b="0" i="1" dirty="0">
                            <a:solidFill>
                              <a:prstClr val="black"/>
                            </a:solidFill>
                            <a:latin typeface="Cambria Math" panose="02040503050406030204" pitchFamily="18" charset="0"/>
                            <a:cs typeface="Times New Roman" panose="02020603050405020304" pitchFamily="18" charset="0"/>
                          </a:rPr>
                          <m:t>2</m:t>
                        </m:r>
                      </m:sup>
                    </m:sSubSup>
                    <m:r>
                      <a:rPr lang="en-US" sz="1800" b="0" i="1" dirty="0">
                        <a:solidFill>
                          <a:prstClr val="black"/>
                        </a:solidFill>
                        <a:latin typeface="Cambria Math" panose="02040503050406030204" pitchFamily="18" charset="0"/>
                        <a:cs typeface="Times New Roman" panose="02020603050405020304" pitchFamily="18" charset="0"/>
                      </a:rPr>
                      <m:t>−</m:t>
                    </m:r>
                    <m:f>
                      <m:fPr>
                        <m:ctrlPr>
                          <a:rPr lang="en-US" sz="1800" b="0" i="1">
                            <a:solidFill>
                              <a:prstClr val="black"/>
                            </a:solidFill>
                            <a:latin typeface="Cambria Math" panose="02040503050406030204" pitchFamily="18" charset="0"/>
                            <a:cs typeface="Times New Roman" panose="02020603050405020304" pitchFamily="18" charset="0"/>
                          </a:rPr>
                        </m:ctrlPr>
                      </m:fPr>
                      <m:num>
                        <m:r>
                          <a:rPr lang="en-US" sz="1800" b="0" i="1">
                            <a:solidFill>
                              <a:prstClr val="black"/>
                            </a:solidFill>
                            <a:latin typeface="Cambria Math" panose="02040503050406030204" pitchFamily="18" charset="0"/>
                            <a:cs typeface="Times New Roman" panose="02020603050405020304" pitchFamily="18" charset="0"/>
                          </a:rPr>
                          <m:t>1</m:t>
                        </m:r>
                      </m:num>
                      <m:den>
                        <m:r>
                          <a:rPr lang="en-US" sz="1800" b="0" i="1">
                            <a:solidFill>
                              <a:prstClr val="black"/>
                            </a:solidFill>
                            <a:latin typeface="Cambria Math" panose="02040503050406030204" pitchFamily="18" charset="0"/>
                            <a:cs typeface="Times New Roman" panose="02020603050405020304" pitchFamily="18" charset="0"/>
                          </a:rPr>
                          <m:t>2</m:t>
                        </m:r>
                      </m:den>
                    </m:f>
                    <m:r>
                      <a:rPr lang="en-US" sz="1800" b="0" i="1">
                        <a:solidFill>
                          <a:prstClr val="black"/>
                        </a:solidFill>
                        <a:latin typeface="Cambria Math" panose="02040503050406030204" pitchFamily="18" charset="0"/>
                        <a:cs typeface="Times New Roman" panose="02020603050405020304" pitchFamily="18" charset="0"/>
                      </a:rPr>
                      <m:t>𝐼</m:t>
                    </m:r>
                    <m:sSubSup>
                      <m:sSubSupPr>
                        <m:ctrlPr>
                          <a:rPr lang="en-US" sz="1800" b="0" i="1" dirty="0">
                            <a:solidFill>
                              <a:prstClr val="black"/>
                            </a:solidFill>
                            <a:latin typeface="Cambria Math" panose="02040503050406030204" pitchFamily="18" charset="0"/>
                            <a:cs typeface="Times New Roman" panose="02020603050405020304" pitchFamily="18" charset="0"/>
                          </a:rPr>
                        </m:ctrlPr>
                      </m:sSubSupPr>
                      <m:e>
                        <m:r>
                          <a:rPr lang="en-US" sz="1800" b="0"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𝜔</m:t>
                        </m:r>
                      </m:e>
                      <m:sub>
                        <m:r>
                          <a:rPr lang="en-US" sz="1800" b="0" i="1" dirty="0">
                            <a:solidFill>
                              <a:prstClr val="black"/>
                            </a:solidFill>
                            <a:latin typeface="Cambria Math" panose="02040503050406030204" pitchFamily="18" charset="0"/>
                            <a:cs typeface="Times New Roman" panose="02020603050405020304" pitchFamily="18" charset="0"/>
                          </a:rPr>
                          <m:t>𝑖</m:t>
                        </m:r>
                      </m:sub>
                      <m:sup>
                        <m:r>
                          <a:rPr lang="en-US" sz="1800" b="0" i="1" dirty="0">
                            <a:solidFill>
                              <a:prstClr val="black"/>
                            </a:solidFill>
                            <a:latin typeface="Cambria Math" panose="02040503050406030204" pitchFamily="18" charset="0"/>
                            <a:cs typeface="Times New Roman" panose="02020603050405020304" pitchFamily="18" charset="0"/>
                          </a:rPr>
                          <m:t>2</m:t>
                        </m:r>
                      </m:sup>
                    </m:sSubSup>
                  </m:oMath>
                </a14:m>
                <a:r>
                  <a:rPr lang="en-US" sz="1800" b="0" dirty="0">
                    <a:solidFill>
                      <a:prstClr val="black"/>
                    </a:solidFill>
                    <a:cs typeface="Times New Roman" panose="02020603050405020304" pitchFamily="18" charset="0"/>
                  </a:rPr>
                  <a:t> = </a:t>
                </a:r>
                <a14:m>
                  <m:oMath xmlns:m="http://schemas.openxmlformats.org/officeDocument/2006/math">
                    <m:f>
                      <m:fPr>
                        <m:ctrlPr>
                          <a:rPr lang="en-US" sz="1800" b="0" i="1">
                            <a:solidFill>
                              <a:prstClr val="black"/>
                            </a:solidFill>
                            <a:latin typeface="Cambria Math" panose="02040503050406030204" pitchFamily="18" charset="0"/>
                            <a:cs typeface="Times New Roman" panose="02020603050405020304" pitchFamily="18" charset="0"/>
                          </a:rPr>
                        </m:ctrlPr>
                      </m:fPr>
                      <m:num>
                        <m:r>
                          <a:rPr lang="en-US" sz="1800" b="0" i="1">
                            <a:solidFill>
                              <a:prstClr val="black"/>
                            </a:solidFill>
                            <a:latin typeface="Cambria Math" panose="02040503050406030204" pitchFamily="18" charset="0"/>
                            <a:cs typeface="Times New Roman" panose="02020603050405020304" pitchFamily="18" charset="0"/>
                          </a:rPr>
                          <m:t>1</m:t>
                        </m:r>
                      </m:num>
                      <m:den>
                        <m:r>
                          <a:rPr lang="en-US" sz="1800" b="0" i="1">
                            <a:solidFill>
                              <a:prstClr val="black"/>
                            </a:solidFill>
                            <a:latin typeface="Cambria Math" panose="02040503050406030204" pitchFamily="18" charset="0"/>
                            <a:cs typeface="Times New Roman" panose="02020603050405020304" pitchFamily="18" charset="0"/>
                          </a:rPr>
                          <m:t>2</m:t>
                        </m:r>
                      </m:den>
                    </m:f>
                    <m:r>
                      <a:rPr lang="en-US" sz="1800" b="0" i="1">
                        <a:solidFill>
                          <a:prstClr val="black"/>
                        </a:solidFill>
                        <a:latin typeface="Cambria Math" panose="02040503050406030204" pitchFamily="18" charset="0"/>
                        <a:cs typeface="Times New Roman" panose="02020603050405020304" pitchFamily="18" charset="0"/>
                      </a:rPr>
                      <m:t>𝐼</m:t>
                    </m:r>
                    <m:sSubSup>
                      <m:sSubSupPr>
                        <m:ctrlPr>
                          <a:rPr lang="en-US" sz="1800" b="0" i="1" dirty="0">
                            <a:solidFill>
                              <a:prstClr val="black"/>
                            </a:solidFill>
                            <a:latin typeface="Cambria Math" panose="02040503050406030204" pitchFamily="18" charset="0"/>
                            <a:cs typeface="Times New Roman" panose="02020603050405020304" pitchFamily="18" charset="0"/>
                          </a:rPr>
                        </m:ctrlPr>
                      </m:sSubSupPr>
                      <m:e>
                        <m:r>
                          <a:rPr lang="en-US" sz="1800" b="0"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𝜔</m:t>
                        </m:r>
                      </m:e>
                      <m:sub>
                        <m:r>
                          <a:rPr lang="en-US" sz="1800" b="0" i="1" dirty="0">
                            <a:solidFill>
                              <a:prstClr val="black"/>
                            </a:solidFill>
                            <a:latin typeface="Cambria Math" panose="02040503050406030204" pitchFamily="18" charset="0"/>
                            <a:cs typeface="Times New Roman" panose="02020603050405020304" pitchFamily="18" charset="0"/>
                          </a:rPr>
                          <m:t>𝑓</m:t>
                        </m:r>
                      </m:sub>
                      <m:sup>
                        <m:r>
                          <a:rPr lang="en-US" sz="1800" b="0" i="1" dirty="0">
                            <a:solidFill>
                              <a:prstClr val="black"/>
                            </a:solidFill>
                            <a:latin typeface="Cambria Math" panose="02040503050406030204" pitchFamily="18" charset="0"/>
                            <a:cs typeface="Times New Roman" panose="02020603050405020304" pitchFamily="18" charset="0"/>
                          </a:rPr>
                          <m:t>2</m:t>
                        </m:r>
                      </m:sup>
                    </m:sSubSup>
                  </m:oMath>
                </a14:m>
                <a:endParaRPr lang="en-US" sz="1800" b="0" dirty="0">
                  <a:solidFill>
                    <a:prstClr val="black"/>
                  </a:solidFill>
                  <a:cs typeface="Times New Roman" panose="02020603050405020304" pitchFamily="18" charset="0"/>
                </a:endParaRPr>
              </a:p>
              <a:p>
                <a:pPr defTabSz="685800" eaLnBrk="1" fontAlgn="auto" hangingPunct="1">
                  <a:spcBef>
                    <a:spcPts val="0"/>
                  </a:spcBef>
                  <a:spcAft>
                    <a:spcPts val="0"/>
                  </a:spcAft>
                </a:pPr>
                <a:endParaRPr lang="en-US" sz="600" b="0" dirty="0">
                  <a:solidFill>
                    <a:prstClr val="black"/>
                  </a:solidFill>
                  <a:cs typeface="Times New Roman" panose="02020603050405020304" pitchFamily="18" charset="0"/>
                </a:endParaRPr>
              </a:p>
              <a:p>
                <a:pPr defTabSz="685800" eaLnBrk="1" fontAlgn="auto" hangingPunct="1">
                  <a:spcBef>
                    <a:spcPts val="0"/>
                  </a:spcBef>
                  <a:spcAft>
                    <a:spcPts val="0"/>
                  </a:spcAft>
                </a:pPr>
                <a:r>
                  <a:rPr lang="en-US" sz="1800" b="0" dirty="0">
                    <a:solidFill>
                      <a:prstClr val="black"/>
                    </a:solidFill>
                    <a:cs typeface="Times New Roman" panose="02020603050405020304" pitchFamily="18" charset="0"/>
                  </a:rPr>
                  <a:t>	(18 J) </a:t>
                </a:r>
                <a14:m>
                  <m:oMath xmlns:m="http://schemas.openxmlformats.org/officeDocument/2006/math">
                    <m:r>
                      <a:rPr lang="en-US" sz="1800" b="0" dirty="0">
                        <a:solidFill>
                          <a:prstClr val="black"/>
                        </a:solidFill>
                        <a:latin typeface="Cambria Math" panose="02040503050406030204" pitchFamily="18" charset="0"/>
                        <a:cs typeface="Times New Roman" panose="02020603050405020304" pitchFamily="18" charset="0"/>
                      </a:rPr>
                      <m:t>=</m:t>
                    </m:r>
                  </m:oMath>
                </a14:m>
                <a:r>
                  <a:rPr lang="en-US" sz="1800" b="0" dirty="0">
                    <a:solidFill>
                      <a:prstClr val="black"/>
                    </a:solidFill>
                    <a:cs typeface="Times New Roman" panose="02020603050405020304" pitchFamily="18" charset="0"/>
                  </a:rPr>
                  <a:t> </a:t>
                </a:r>
                <a14:m>
                  <m:oMath xmlns:m="http://schemas.openxmlformats.org/officeDocument/2006/math">
                    <m:f>
                      <m:fPr>
                        <m:ctrlPr>
                          <a:rPr lang="en-US" sz="1800" b="0" i="1">
                            <a:solidFill>
                              <a:prstClr val="black"/>
                            </a:solidFill>
                            <a:latin typeface="Cambria Math" panose="02040503050406030204" pitchFamily="18" charset="0"/>
                            <a:cs typeface="Times New Roman" panose="02020603050405020304" pitchFamily="18" charset="0"/>
                          </a:rPr>
                        </m:ctrlPr>
                      </m:fPr>
                      <m:num>
                        <m:r>
                          <a:rPr lang="en-US" sz="1800" b="0" i="1">
                            <a:solidFill>
                              <a:prstClr val="black"/>
                            </a:solidFill>
                            <a:latin typeface="Cambria Math" panose="02040503050406030204" pitchFamily="18" charset="0"/>
                            <a:cs typeface="Times New Roman" panose="02020603050405020304" pitchFamily="18" charset="0"/>
                          </a:rPr>
                          <m:t>1</m:t>
                        </m:r>
                      </m:num>
                      <m:den>
                        <m:r>
                          <a:rPr lang="en-US" sz="1800" b="0" i="1">
                            <a:solidFill>
                              <a:prstClr val="black"/>
                            </a:solidFill>
                            <a:latin typeface="Cambria Math" panose="02040503050406030204" pitchFamily="18" charset="0"/>
                            <a:cs typeface="Times New Roman" panose="02020603050405020304" pitchFamily="18" charset="0"/>
                          </a:rPr>
                          <m:t>2</m:t>
                        </m:r>
                      </m:den>
                    </m:f>
                    <m:r>
                      <m:rPr>
                        <m:nor/>
                      </m:rPr>
                      <a:rPr lang="en-US" sz="1800" b="0" i="1" dirty="0">
                        <a:solidFill>
                          <a:prstClr val="black"/>
                        </a:solidFill>
                        <a:cs typeface="Times New Roman" panose="02020603050405020304" pitchFamily="18" charset="0"/>
                      </a:rPr>
                      <m:t>I</m:t>
                    </m:r>
                    <m:r>
                      <m:rPr>
                        <m:nor/>
                      </m:rPr>
                      <a:rPr lang="en-US" sz="1800" b="0" baseline="-25000" dirty="0">
                        <a:solidFill>
                          <a:prstClr val="black"/>
                        </a:solidFill>
                        <a:cs typeface="Times New Roman" panose="02020603050405020304" pitchFamily="18" charset="0"/>
                      </a:rPr>
                      <m:t>A</m:t>
                    </m:r>
                    <m:sSubSup>
                      <m:sSubSupPr>
                        <m:ctrlPr>
                          <a:rPr lang="en-US" sz="1800" b="0" i="1" dirty="0">
                            <a:solidFill>
                              <a:prstClr val="black"/>
                            </a:solidFill>
                            <a:latin typeface="Cambria Math" panose="02040503050406030204" pitchFamily="18" charset="0"/>
                            <a:cs typeface="Times New Roman" panose="02020603050405020304" pitchFamily="18" charset="0"/>
                          </a:rPr>
                        </m:ctrlPr>
                      </m:sSubSupPr>
                      <m:e>
                        <m:r>
                          <a:rPr lang="en-US" sz="1800" b="0"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𝜔</m:t>
                        </m:r>
                      </m:e>
                      <m:sub>
                        <m:r>
                          <a:rPr lang="en-US" sz="1800" b="0" i="1" dirty="0">
                            <a:solidFill>
                              <a:prstClr val="black"/>
                            </a:solidFill>
                            <a:latin typeface="Cambria Math" panose="02040503050406030204" pitchFamily="18" charset="0"/>
                            <a:cs typeface="Times New Roman" panose="02020603050405020304" pitchFamily="18" charset="0"/>
                          </a:rPr>
                          <m:t>𝑓</m:t>
                        </m:r>
                      </m:sub>
                      <m:sup>
                        <m:r>
                          <a:rPr lang="en-US" sz="1800" b="0" i="1" dirty="0">
                            <a:solidFill>
                              <a:prstClr val="black"/>
                            </a:solidFill>
                            <a:latin typeface="Cambria Math" panose="02040503050406030204" pitchFamily="18" charset="0"/>
                            <a:cs typeface="Times New Roman" panose="02020603050405020304" pitchFamily="18" charset="0"/>
                          </a:rPr>
                          <m:t>2</m:t>
                        </m:r>
                      </m:sup>
                    </m:sSubSup>
                    <m:r>
                      <a:rPr lang="en-US" sz="1800" b="0" i="1" dirty="0">
                        <a:solidFill>
                          <a:prstClr val="black"/>
                        </a:solidFill>
                        <a:latin typeface="Cambria Math" panose="02040503050406030204" pitchFamily="18" charset="0"/>
                        <a:cs typeface="Times New Roman" panose="02020603050405020304" pitchFamily="18" charset="0"/>
                      </a:rPr>
                      <m:t> </m:t>
                    </m:r>
                  </m:oMath>
                </a14:m>
                <a:r>
                  <a:rPr lang="en-US" sz="1800" b="0" dirty="0">
                    <a:solidFill>
                      <a:prstClr val="black"/>
                    </a:solidFill>
                    <a:cs typeface="Times New Roman" panose="02020603050405020304" pitchFamily="18" charset="0"/>
                  </a:rPr>
                  <a:t>= </a:t>
                </a:r>
                <a14:m>
                  <m:oMath xmlns:m="http://schemas.openxmlformats.org/officeDocument/2006/math">
                    <m:f>
                      <m:fPr>
                        <m:ctrlPr>
                          <a:rPr lang="en-US" sz="1800" b="0" i="1">
                            <a:solidFill>
                              <a:prstClr val="black"/>
                            </a:solidFill>
                            <a:latin typeface="Cambria Math" panose="02040503050406030204" pitchFamily="18" charset="0"/>
                            <a:cs typeface="Times New Roman" panose="02020603050405020304" pitchFamily="18" charset="0"/>
                          </a:rPr>
                        </m:ctrlPr>
                      </m:fPr>
                      <m:num>
                        <m:r>
                          <a:rPr lang="en-US" sz="1800" b="0" i="1">
                            <a:solidFill>
                              <a:prstClr val="black"/>
                            </a:solidFill>
                            <a:latin typeface="Cambria Math" panose="02040503050406030204" pitchFamily="18" charset="0"/>
                            <a:cs typeface="Times New Roman" panose="02020603050405020304" pitchFamily="18" charset="0"/>
                          </a:rPr>
                          <m:t>1</m:t>
                        </m:r>
                      </m:num>
                      <m:den>
                        <m:r>
                          <a:rPr lang="en-US" sz="1800" b="0" i="1">
                            <a:solidFill>
                              <a:prstClr val="black"/>
                            </a:solidFill>
                            <a:latin typeface="Cambria Math" panose="02040503050406030204" pitchFamily="18" charset="0"/>
                            <a:cs typeface="Times New Roman" panose="02020603050405020304" pitchFamily="18" charset="0"/>
                          </a:rPr>
                          <m:t>2</m:t>
                        </m:r>
                      </m:den>
                    </m:f>
                    <m:r>
                      <a:rPr lang="en-US" sz="1800" b="0">
                        <a:solidFill>
                          <a:prstClr val="black"/>
                        </a:solidFill>
                        <a:latin typeface="Cambria Math" panose="02040503050406030204" pitchFamily="18" charset="0"/>
                        <a:cs typeface="Times New Roman" panose="02020603050405020304" pitchFamily="18" charset="0"/>
                      </a:rPr>
                      <m:t>[</m:t>
                    </m:r>
                    <m:f>
                      <m:fPr>
                        <m:ctrlPr>
                          <a:rPr lang="en-US" sz="1800" b="0" i="1">
                            <a:solidFill>
                              <a:prstClr val="black"/>
                            </a:solidFill>
                            <a:latin typeface="Cambria Math" panose="02040503050406030204" pitchFamily="18" charset="0"/>
                            <a:cs typeface="Times New Roman" panose="02020603050405020304" pitchFamily="18" charset="0"/>
                          </a:rPr>
                        </m:ctrlPr>
                      </m:fPr>
                      <m:num>
                        <m:r>
                          <a:rPr lang="en-US" sz="1800" b="0" i="1">
                            <a:solidFill>
                              <a:prstClr val="black"/>
                            </a:solidFill>
                            <a:latin typeface="Cambria Math" panose="02040503050406030204" pitchFamily="18" charset="0"/>
                            <a:cs typeface="Times New Roman" panose="02020603050405020304" pitchFamily="18" charset="0"/>
                          </a:rPr>
                          <m:t>1</m:t>
                        </m:r>
                      </m:num>
                      <m:den>
                        <m:r>
                          <a:rPr lang="en-US" sz="1800" b="0" i="1">
                            <a:solidFill>
                              <a:prstClr val="black"/>
                            </a:solidFill>
                            <a:latin typeface="Cambria Math" panose="02040503050406030204" pitchFamily="18" charset="0"/>
                            <a:cs typeface="Times New Roman" panose="02020603050405020304" pitchFamily="18" charset="0"/>
                          </a:rPr>
                          <m:t>2</m:t>
                        </m:r>
                      </m:den>
                    </m:f>
                    <m:r>
                      <a:rPr lang="en-US" sz="1800" b="0" i="1">
                        <a:solidFill>
                          <a:prstClr val="black"/>
                        </a:solidFill>
                        <a:latin typeface="Cambria Math" panose="02040503050406030204" pitchFamily="18" charset="0"/>
                        <a:cs typeface="Times New Roman" panose="02020603050405020304" pitchFamily="18" charset="0"/>
                      </a:rPr>
                      <m:t> </m:t>
                    </m:r>
                  </m:oMath>
                </a14:m>
                <a:r>
                  <a:rPr lang="en-US" sz="1800" b="0" dirty="0">
                    <a:solidFill>
                      <a:prstClr val="black"/>
                    </a:solidFill>
                    <a:cs typeface="Times New Roman" panose="02020603050405020304" pitchFamily="18" charset="0"/>
                  </a:rPr>
                  <a:t>(50 kg)(0.060 m)</a:t>
                </a:r>
                <a:r>
                  <a:rPr lang="en-US" sz="1800" b="0" baseline="30000" dirty="0">
                    <a:solidFill>
                      <a:prstClr val="black"/>
                    </a:solidFill>
                    <a:cs typeface="Times New Roman" panose="02020603050405020304" pitchFamily="18" charset="0"/>
                  </a:rPr>
                  <a:t>2</a:t>
                </a:r>
                <a14:m>
                  <m:oMath xmlns:m="http://schemas.openxmlformats.org/officeDocument/2006/math">
                    <m:r>
                      <a:rPr lang="en-US" sz="1800" b="0" dirty="0">
                        <a:solidFill>
                          <a:prstClr val="black"/>
                        </a:solidFill>
                        <a:latin typeface="Cambria Math" panose="02040503050406030204" pitchFamily="18" charset="0"/>
                        <a:cs typeface="Times New Roman" panose="02020603050405020304" pitchFamily="18" charset="0"/>
                      </a:rPr>
                      <m:t>]</m:t>
                    </m:r>
                    <m:sSubSup>
                      <m:sSubSupPr>
                        <m:ctrlPr>
                          <a:rPr lang="en-US" sz="1800" b="0" i="1" dirty="0">
                            <a:solidFill>
                              <a:prstClr val="black"/>
                            </a:solidFill>
                            <a:latin typeface="Cambria Math" panose="02040503050406030204" pitchFamily="18" charset="0"/>
                            <a:cs typeface="Times New Roman" panose="02020603050405020304" pitchFamily="18" charset="0"/>
                          </a:rPr>
                        </m:ctrlPr>
                      </m:sSubSupPr>
                      <m:e>
                        <m:r>
                          <a:rPr lang="en-US" sz="1800" b="0"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𝜔</m:t>
                        </m:r>
                      </m:e>
                      <m:sub>
                        <m:r>
                          <a:rPr lang="en-US" sz="1800" b="0" i="1" dirty="0">
                            <a:solidFill>
                              <a:prstClr val="black"/>
                            </a:solidFill>
                            <a:latin typeface="Cambria Math" panose="02040503050406030204" pitchFamily="18" charset="0"/>
                            <a:cs typeface="Times New Roman" panose="02020603050405020304" pitchFamily="18" charset="0"/>
                          </a:rPr>
                          <m:t>𝑓</m:t>
                        </m:r>
                      </m:sub>
                      <m:sup>
                        <m:r>
                          <a:rPr lang="en-US" sz="1800" b="0" i="1" dirty="0">
                            <a:solidFill>
                              <a:prstClr val="black"/>
                            </a:solidFill>
                            <a:latin typeface="Cambria Math" panose="02040503050406030204" pitchFamily="18" charset="0"/>
                            <a:cs typeface="Times New Roman" panose="02020603050405020304" pitchFamily="18" charset="0"/>
                          </a:rPr>
                          <m:t>2</m:t>
                        </m:r>
                      </m:sup>
                    </m:sSubSup>
                    <m:r>
                      <a:rPr lang="en-US" sz="1800" b="0" dirty="0">
                        <a:solidFill>
                          <a:prstClr val="black"/>
                        </a:solidFill>
                        <a:latin typeface="Cambria Math" panose="02040503050406030204" pitchFamily="18" charset="0"/>
                        <a:cs typeface="Times New Roman" panose="02020603050405020304" pitchFamily="18" charset="0"/>
                      </a:rPr>
                      <m:t>=</m:t>
                    </m:r>
                  </m:oMath>
                </a14:m>
                <a:r>
                  <a:rPr lang="en-US" sz="1800" b="0" dirty="0">
                    <a:solidFill>
                      <a:prstClr val="black"/>
                    </a:solidFill>
                    <a:cs typeface="Times New Roman" panose="02020603050405020304" pitchFamily="18" charset="0"/>
                  </a:rPr>
                  <a:t> (0.045 kg)</a:t>
                </a:r>
                <a14:m>
                  <m:oMath xmlns:m="http://schemas.openxmlformats.org/officeDocument/2006/math">
                    <m:sSubSup>
                      <m:sSubSupPr>
                        <m:ctrlPr>
                          <a:rPr lang="en-US" sz="1800" b="0" i="1" dirty="0">
                            <a:solidFill>
                              <a:prstClr val="black"/>
                            </a:solidFill>
                            <a:latin typeface="Cambria Math" panose="02040503050406030204" pitchFamily="18" charset="0"/>
                            <a:cs typeface="Times New Roman" panose="02020603050405020304" pitchFamily="18" charset="0"/>
                          </a:rPr>
                        </m:ctrlPr>
                      </m:sSubSupPr>
                      <m:e>
                        <m:r>
                          <a:rPr lang="en-US" sz="1800" b="0"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𝜔</m:t>
                        </m:r>
                      </m:e>
                      <m:sub>
                        <m:r>
                          <a:rPr lang="en-US" sz="1800" b="0" i="1" dirty="0">
                            <a:solidFill>
                              <a:prstClr val="black"/>
                            </a:solidFill>
                            <a:latin typeface="Cambria Math" panose="02040503050406030204" pitchFamily="18" charset="0"/>
                            <a:cs typeface="Times New Roman" panose="02020603050405020304" pitchFamily="18" charset="0"/>
                          </a:rPr>
                          <m:t>𝑓</m:t>
                        </m:r>
                      </m:sub>
                      <m:sup>
                        <m:r>
                          <a:rPr lang="en-US" sz="1800" b="0" i="1" dirty="0">
                            <a:solidFill>
                              <a:prstClr val="black"/>
                            </a:solidFill>
                            <a:latin typeface="Cambria Math" panose="02040503050406030204" pitchFamily="18" charset="0"/>
                            <a:cs typeface="Times New Roman" panose="02020603050405020304" pitchFamily="18" charset="0"/>
                          </a:rPr>
                          <m:t>2</m:t>
                        </m:r>
                      </m:sup>
                    </m:sSubSup>
                  </m:oMath>
                </a14:m>
                <a:r>
                  <a:rPr lang="en-US" sz="1800" b="0" dirty="0">
                    <a:solidFill>
                      <a:prstClr val="black"/>
                    </a:solidFill>
                    <a:cs typeface="Times New Roman" panose="02020603050405020304" pitchFamily="18" charset="0"/>
                  </a:rPr>
                  <a:t> </a:t>
                </a:r>
              </a:p>
              <a:p>
                <a:pPr defTabSz="685800" eaLnBrk="1" fontAlgn="auto" hangingPunct="1">
                  <a:spcBef>
                    <a:spcPts val="0"/>
                  </a:spcBef>
                  <a:spcAft>
                    <a:spcPts val="0"/>
                  </a:spcAft>
                </a:pPr>
                <a:endParaRPr lang="en-US" sz="600" b="0" dirty="0">
                  <a:solidFill>
                    <a:prstClr val="black"/>
                  </a:solidFill>
                  <a:cs typeface="Times New Roman" panose="02020603050405020304" pitchFamily="18" charset="0"/>
                </a:endParaRPr>
              </a:p>
              <a:p>
                <a:pPr defTabSz="685800" eaLnBrk="1" fontAlgn="auto" hangingPunct="1">
                  <a:spcBef>
                    <a:spcPts val="0"/>
                  </a:spcBef>
                  <a:spcAft>
                    <a:spcPts val="0"/>
                  </a:spcAft>
                </a:pPr>
                <a:r>
                  <a:rPr lang="en-US" sz="1800" b="0" dirty="0">
                    <a:solidFill>
                      <a:prstClr val="black"/>
                    </a:solidFill>
                    <a:cs typeface="Times New Roman" panose="02020603050405020304" pitchFamily="18" charset="0"/>
                  </a:rPr>
                  <a:t>	</a:t>
                </a:r>
                <a:r>
                  <a:rPr lang="en-US" sz="1800" b="0" dirty="0">
                    <a:solidFill>
                      <a:prstClr val="black"/>
                    </a:solidFill>
                    <a:latin typeface="Calibri" panose="020F0502020204030204"/>
                    <a:ea typeface="Cambria Math" panose="02040503050406030204" pitchFamily="18" charset="0"/>
                    <a:cs typeface="Times New Roman" panose="02020603050405020304" pitchFamily="18" charset="0"/>
                  </a:rPr>
                  <a:t> </a:t>
                </a:r>
                <a14:m>
                  <m:oMath xmlns:m="http://schemas.openxmlformats.org/officeDocument/2006/math">
                    <m:r>
                      <a:rPr lang="en-US" sz="1800" b="0"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𝜔</m:t>
                    </m:r>
                  </m:oMath>
                </a14:m>
                <a:r>
                  <a:rPr lang="en-US" sz="1800" b="0" baseline="-25000" dirty="0">
                    <a:solidFill>
                      <a:prstClr val="black"/>
                    </a:solidFill>
                    <a:cs typeface="Times New Roman" panose="02020603050405020304" pitchFamily="18" charset="0"/>
                  </a:rPr>
                  <a:t>f</a:t>
                </a:r>
                <a:r>
                  <a:rPr lang="en-US" sz="1800" b="0" dirty="0">
                    <a:solidFill>
                      <a:prstClr val="black"/>
                    </a:solidFill>
                    <a:cs typeface="Times New Roman" panose="02020603050405020304" pitchFamily="18" charset="0"/>
                  </a:rPr>
                  <a:t> = 20 rad/s</a:t>
                </a:r>
              </a:p>
              <a:p>
                <a:pPr defTabSz="685800" eaLnBrk="1" fontAlgn="auto" hangingPunct="1">
                  <a:spcBef>
                    <a:spcPts val="0"/>
                  </a:spcBef>
                  <a:spcAft>
                    <a:spcPts val="0"/>
                  </a:spcAft>
                </a:pPr>
                <a:endParaRPr lang="en-US" sz="600" b="0" dirty="0">
                  <a:solidFill>
                    <a:prstClr val="black"/>
                  </a:solidFill>
                  <a:cs typeface="Times New Roman" panose="02020603050405020304" pitchFamily="18" charset="0"/>
                </a:endParaRPr>
              </a:p>
              <a:p>
                <a:pPr defTabSz="685800" eaLnBrk="1" fontAlgn="auto" hangingPunct="1">
                  <a:spcBef>
                    <a:spcPts val="0"/>
                  </a:spcBef>
                  <a:spcAft>
                    <a:spcPts val="0"/>
                  </a:spcAft>
                </a:pPr>
                <a:r>
                  <a:rPr lang="en-US" sz="1800" b="0" dirty="0">
                    <a:solidFill>
                      <a:prstClr val="black"/>
                    </a:solidFill>
                    <a:cs typeface="Times New Roman" panose="02020603050405020304" pitchFamily="18" charset="0"/>
                  </a:rPr>
                  <a:t>Speed of cable		</a:t>
                </a:r>
                <a14:m>
                  <m:oMath xmlns:m="http://schemas.openxmlformats.org/officeDocument/2006/math">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𝑣</m:t>
                    </m:r>
                    <m:r>
                      <a:rPr lang="en-US" sz="1800" b="0" i="1">
                        <a:solidFill>
                          <a:prstClr val="black"/>
                        </a:solidFill>
                        <a:latin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cs typeface="Times New Roman" panose="02020603050405020304" pitchFamily="18" charset="0"/>
                      </a:rPr>
                      <m:t>𝑟</m:t>
                    </m:r>
                    <m:r>
                      <a:rPr lang="en-US" sz="1800" b="0"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𝜔</m:t>
                    </m:r>
                    <m:r>
                      <m:rPr>
                        <m:nor/>
                      </m:rPr>
                      <a:rPr lang="en-US" sz="1800" b="0" baseline="-25000" dirty="0">
                        <a:solidFill>
                          <a:prstClr val="black"/>
                        </a:solidFill>
                        <a:cs typeface="Times New Roman" panose="02020603050405020304" pitchFamily="18" charset="0"/>
                      </a:rPr>
                      <m:t>f</m:t>
                    </m:r>
                  </m:oMath>
                </a14:m>
                <a:r>
                  <a:rPr lang="en-US" sz="1800" b="0" dirty="0">
                    <a:solidFill>
                      <a:prstClr val="black"/>
                    </a:solidFill>
                    <a:cs typeface="Times New Roman" panose="02020603050405020304" pitchFamily="18" charset="0"/>
                  </a:rPr>
                  <a:t> = (0.06 m)(20 rad/s) = 1.2 m/s</a:t>
                </a:r>
              </a:p>
            </p:txBody>
          </p:sp>
        </mc:Choice>
        <mc:Fallback xmlns="">
          <p:sp>
            <p:nvSpPr>
              <p:cNvPr id="14" name="TextBox 13"/>
              <p:cNvSpPr txBox="1">
                <a:spLocks noRot="1" noChangeAspect="1" noMove="1" noResize="1" noEditPoints="1" noAdjustHandles="1" noChangeArrowheads="1" noChangeShapeType="1" noTextEdit="1"/>
              </p:cNvSpPr>
              <p:nvPr/>
            </p:nvSpPr>
            <p:spPr>
              <a:xfrm>
                <a:off x="449595" y="1765941"/>
                <a:ext cx="7286564" cy="4013919"/>
              </a:xfrm>
              <a:prstGeom prst="rect">
                <a:avLst/>
              </a:prstGeom>
              <a:blipFill>
                <a:blip r:embed="rId5"/>
                <a:stretch>
                  <a:fillRect l="-753" t="-912" b="-1520"/>
                </a:stretch>
              </a:blipFill>
              <a:ln>
                <a:noFill/>
              </a:ln>
            </p:spPr>
            <p:txBody>
              <a:bodyPr/>
              <a:lstStyle/>
              <a:p>
                <a:r>
                  <a:rPr lang="en-US">
                    <a:noFill/>
                  </a:rPr>
                  <a:t> </a:t>
                </a:r>
              </a:p>
            </p:txBody>
          </p:sp>
        </mc:Fallback>
      </mc:AlternateContent>
      <p:sp>
        <p:nvSpPr>
          <p:cNvPr id="2" name="TextBox 1">
            <a:extLst>
              <a:ext uri="{FF2B5EF4-FFF2-40B4-BE49-F238E27FC236}">
                <a16:creationId xmlns:a16="http://schemas.microsoft.com/office/drawing/2014/main" id="{7ACF3B3F-FFAB-417A-9B33-ADD71F61E480}"/>
              </a:ext>
            </a:extLst>
          </p:cNvPr>
          <p:cNvSpPr txBox="1"/>
          <p:nvPr/>
        </p:nvSpPr>
        <p:spPr>
          <a:xfrm>
            <a:off x="5727940" y="6245525"/>
            <a:ext cx="2915728" cy="338554"/>
          </a:xfrm>
          <a:prstGeom prst="rect">
            <a:avLst/>
          </a:prstGeom>
          <a:noFill/>
        </p:spPr>
        <p:txBody>
          <a:bodyPr wrap="square" rtlCol="0">
            <a:spAutoFit/>
          </a:bodyPr>
          <a:lstStyle/>
          <a:p>
            <a:r>
              <a:rPr lang="en-US" sz="1600" b="0" dirty="0"/>
              <a:t>Courtesy of Wenhao Wu</a:t>
            </a:r>
          </a:p>
        </p:txBody>
      </p:sp>
    </p:spTree>
    <p:extLst>
      <p:ext uri="{BB962C8B-B14F-4D97-AF65-F5344CB8AC3E}">
        <p14:creationId xmlns:p14="http://schemas.microsoft.com/office/powerpoint/2010/main" val="312686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 Box 2"/>
          <p:cNvSpPr txBox="1">
            <a:spLocks noChangeArrowheads="1"/>
          </p:cNvSpPr>
          <p:nvPr/>
        </p:nvSpPr>
        <p:spPr bwMode="auto">
          <a:xfrm>
            <a:off x="457200" y="620486"/>
            <a:ext cx="4724400" cy="429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A thin, very light wire is wrapped around a drum that is free to rotate. The free end of the wire is attached to a ball of mass </a:t>
            </a:r>
            <a:r>
              <a:rPr kumimoji="0" lang="en-US" sz="2400" b="0" i="1" u="none" strike="noStrike" kern="1200" cap="none" spc="0" normalizeH="0" baseline="0" noProof="0" dirty="0">
                <a:ln>
                  <a:noFill/>
                </a:ln>
                <a:solidFill>
                  <a:srgbClr val="000000"/>
                </a:solidFill>
                <a:effectLst/>
                <a:uLnTx/>
                <a:uFillTx/>
                <a:latin typeface="Times" charset="0"/>
                <a:ea typeface="ＭＳ Ｐゴシック" charset="0"/>
                <a:cs typeface="+mn-cs"/>
              </a:rPr>
              <a:t>m</a:t>
            </a: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 The drum has the same mass </a:t>
            </a:r>
            <a:r>
              <a:rPr kumimoji="0" lang="en-US" sz="2400" b="0" i="1" u="none" strike="noStrike" kern="1200" cap="none" spc="0" normalizeH="0" baseline="0" noProof="0" dirty="0">
                <a:ln>
                  <a:noFill/>
                </a:ln>
                <a:solidFill>
                  <a:srgbClr val="000000"/>
                </a:solidFill>
                <a:effectLst/>
                <a:uLnTx/>
                <a:uFillTx/>
                <a:latin typeface="Times" charset="0"/>
                <a:ea typeface="ＭＳ Ｐゴシック" charset="0"/>
                <a:cs typeface="+mn-cs"/>
              </a:rPr>
              <a:t>m</a:t>
            </a: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 Its radius is </a:t>
            </a:r>
            <a:r>
              <a:rPr kumimoji="0" lang="en-US" sz="2400" b="0" i="1" u="none" strike="noStrike" kern="1200" cap="none" spc="0" normalizeH="0" baseline="0" noProof="0" dirty="0">
                <a:ln>
                  <a:noFill/>
                </a:ln>
                <a:solidFill>
                  <a:srgbClr val="000000"/>
                </a:solidFill>
                <a:effectLst/>
                <a:uLnTx/>
                <a:uFillTx/>
                <a:latin typeface="Times" charset="0"/>
                <a:ea typeface="ＭＳ Ｐゴシック" charset="0"/>
                <a:cs typeface="+mn-cs"/>
              </a:rPr>
              <a:t>R</a:t>
            </a: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 and its moment of inertia is </a:t>
            </a:r>
            <a:r>
              <a:rPr kumimoji="0" lang="en-US" sz="2400" b="0" i="1" u="none" strike="noStrike" kern="1200" cap="none" spc="0" normalizeH="0" baseline="0" noProof="0" dirty="0">
                <a:ln>
                  <a:noFill/>
                </a:ln>
                <a:solidFill>
                  <a:srgbClr val="000000"/>
                </a:solidFill>
                <a:effectLst/>
                <a:uLnTx/>
                <a:uFillTx/>
                <a:latin typeface="Times" charset="0"/>
                <a:ea typeface="ＭＳ Ｐゴシック" charset="0"/>
                <a:cs typeface="+mn-cs"/>
              </a:rPr>
              <a:t>I</a:t>
            </a: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 = (1/2)</a:t>
            </a:r>
            <a:r>
              <a:rPr kumimoji="0" lang="en-US" sz="2400" b="0" i="1" u="none" strike="noStrike" kern="1200" cap="none" spc="0" normalizeH="0" baseline="0" noProof="0" dirty="0">
                <a:ln>
                  <a:noFill/>
                </a:ln>
                <a:solidFill>
                  <a:srgbClr val="000000"/>
                </a:solidFill>
                <a:effectLst/>
                <a:uLnTx/>
                <a:uFillTx/>
                <a:latin typeface="Times" charset="0"/>
                <a:ea typeface="ＭＳ Ｐゴシック" charset="0"/>
                <a:cs typeface="+mn-cs"/>
              </a:rPr>
              <a:t>mR</a:t>
            </a:r>
            <a:r>
              <a:rPr kumimoji="0" lang="en-US" sz="2400" b="0" i="0" u="none" strike="noStrike" kern="1200" cap="none" spc="0" normalizeH="0" baseline="30000" noProof="0" dirty="0">
                <a:ln>
                  <a:noFill/>
                </a:ln>
                <a:solidFill>
                  <a:srgbClr val="000000"/>
                </a:solidFill>
                <a:effectLst/>
                <a:uLnTx/>
                <a:uFillTx/>
                <a:latin typeface="Times" charset="0"/>
                <a:ea typeface="ＭＳ Ｐゴシック" charset="0"/>
                <a:cs typeface="+mn-cs"/>
              </a:rPr>
              <a:t>2</a:t>
            </a: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 As the ball falls, the drum spins.</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At an instant that the ball has translational kinetic energy </a:t>
            </a:r>
            <a:r>
              <a:rPr kumimoji="0" lang="en-US" sz="2400" b="0" i="1" u="none" strike="noStrike" kern="1200" cap="none" spc="0" normalizeH="0" baseline="0" noProof="0" dirty="0">
                <a:ln>
                  <a:noFill/>
                </a:ln>
                <a:solidFill>
                  <a:srgbClr val="000000"/>
                </a:solidFill>
                <a:effectLst/>
                <a:uLnTx/>
                <a:uFillTx/>
                <a:latin typeface="Times" charset="0"/>
                <a:ea typeface="ＭＳ Ｐゴシック" charset="0"/>
                <a:cs typeface="+mn-cs"/>
              </a:rPr>
              <a:t>K</a:t>
            </a: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 what is the rotational kinetic energy of the drum?</a:t>
            </a:r>
          </a:p>
        </p:txBody>
      </p:sp>
      <p:sp>
        <p:nvSpPr>
          <p:cNvPr id="108548" name="Text Box 4"/>
          <p:cNvSpPr txBox="1">
            <a:spLocks noChangeArrowheads="1"/>
          </p:cNvSpPr>
          <p:nvPr/>
        </p:nvSpPr>
        <p:spPr bwMode="auto">
          <a:xfrm>
            <a:off x="76200" y="762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charset="0"/>
                <a:ea typeface="ＭＳ Ｐゴシック" charset="0"/>
                <a:cs typeface="+mn-cs"/>
              </a:rPr>
              <a:t>Q9.8</a:t>
            </a:r>
          </a:p>
        </p:txBody>
      </p:sp>
      <p:sp>
        <p:nvSpPr>
          <p:cNvPr id="108557" name="Text Box 13"/>
          <p:cNvSpPr txBox="1">
            <a:spLocks noChangeArrowheads="1"/>
          </p:cNvSpPr>
          <p:nvPr/>
        </p:nvSpPr>
        <p:spPr bwMode="auto">
          <a:xfrm>
            <a:off x="838200" y="5257800"/>
            <a:ext cx="66294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Times" charset="0"/>
                <a:ea typeface="ＭＳ Ｐゴシック" charset="0"/>
              </a:defRPr>
            </a:lvl1pPr>
            <a:lvl2pPr marL="914400" indent="-457200">
              <a:defRPr sz="2400">
                <a:solidFill>
                  <a:schemeClr val="tx1"/>
                </a:solidFill>
                <a:latin typeface="Times" charset="0"/>
                <a:ea typeface="ＭＳ Ｐゴシック" charset="0"/>
              </a:defRPr>
            </a:lvl2pPr>
            <a:lvl3pPr marL="1371600" indent="-457200">
              <a:defRPr sz="2400">
                <a:solidFill>
                  <a:schemeClr val="tx1"/>
                </a:solidFill>
                <a:latin typeface="Times" charset="0"/>
                <a:ea typeface="ＭＳ Ｐゴシック" charset="0"/>
              </a:defRPr>
            </a:lvl3pPr>
            <a:lvl4pPr marL="1828800" indent="-457200">
              <a:defRPr sz="2400">
                <a:solidFill>
                  <a:schemeClr val="tx1"/>
                </a:solidFill>
                <a:latin typeface="Times" charset="0"/>
                <a:ea typeface="ＭＳ Ｐゴシック" charset="0"/>
              </a:defRPr>
            </a:lvl4pPr>
            <a:lvl5pPr marL="2286000" indent="-457200">
              <a:defRPr sz="2400">
                <a:solidFill>
                  <a:schemeClr val="tx1"/>
                </a:solidFill>
                <a:latin typeface="Times" charset="0"/>
                <a:ea typeface="ＭＳ Ｐゴシック" charset="0"/>
              </a:defRPr>
            </a:lvl5pPr>
            <a:lvl6pPr marL="2743200" indent="-457200" eaLnBrk="0" fontAlgn="base" hangingPunct="0">
              <a:spcBef>
                <a:spcPct val="0"/>
              </a:spcBef>
              <a:spcAft>
                <a:spcPct val="0"/>
              </a:spcAft>
              <a:defRPr sz="2400">
                <a:solidFill>
                  <a:schemeClr val="tx1"/>
                </a:solidFill>
                <a:latin typeface="Times" charset="0"/>
                <a:ea typeface="ＭＳ Ｐゴシック" charset="0"/>
              </a:defRPr>
            </a:lvl6pPr>
            <a:lvl7pPr marL="3200400" indent="-457200" eaLnBrk="0" fontAlgn="base" hangingPunct="0">
              <a:spcBef>
                <a:spcPct val="0"/>
              </a:spcBef>
              <a:spcAft>
                <a:spcPct val="0"/>
              </a:spcAft>
              <a:defRPr sz="2400">
                <a:solidFill>
                  <a:schemeClr val="tx1"/>
                </a:solidFill>
                <a:latin typeface="Times" charset="0"/>
                <a:ea typeface="ＭＳ Ｐゴシック" charset="0"/>
              </a:defRPr>
            </a:lvl7pPr>
            <a:lvl8pPr marL="3657600" indent="-457200" eaLnBrk="0" fontAlgn="base" hangingPunct="0">
              <a:spcBef>
                <a:spcPct val="0"/>
              </a:spcBef>
              <a:spcAft>
                <a:spcPct val="0"/>
              </a:spcAft>
              <a:defRPr sz="2400">
                <a:solidFill>
                  <a:schemeClr val="tx1"/>
                </a:solidFill>
                <a:latin typeface="Times" charset="0"/>
                <a:ea typeface="ＭＳ Ｐゴシック" charset="0"/>
              </a:defRPr>
            </a:lvl8pPr>
            <a:lvl9pPr marL="4114800" indent="-457200" eaLnBrk="0" fontAlgn="base" hangingPunct="0">
              <a:spcBef>
                <a:spcPct val="0"/>
              </a:spcBef>
              <a:spcAft>
                <a:spcPct val="0"/>
              </a:spcAft>
              <a:defRPr sz="2400">
                <a:solidFill>
                  <a:schemeClr val="tx1"/>
                </a:solidFill>
                <a:latin typeface="Times" charset="0"/>
                <a:ea typeface="ＭＳ Ｐゴシック" charset="0"/>
              </a:defRPr>
            </a:lvl9pPr>
          </a:lstStyle>
          <a:p>
            <a:pPr marL="457200" marR="0" lvl="0" indent="-457200" algn="l" defTabSz="914400" rtl="0" eaLnBrk="0" fontAlgn="base" latinLnBrk="0" hangingPunct="0">
              <a:lnSpc>
                <a:spcPct val="100000"/>
              </a:lnSpc>
              <a:spcBef>
                <a:spcPct val="50000"/>
              </a:spcBef>
              <a:spcAft>
                <a:spcPct val="0"/>
              </a:spcAft>
              <a:buClrTx/>
              <a:buSzTx/>
              <a:buFont typeface="Arial" charset="0"/>
              <a:buNone/>
              <a:tabLst/>
              <a:defRPr/>
            </a:pP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A. </a:t>
            </a:r>
            <a:r>
              <a:rPr kumimoji="0" lang="en-US" sz="2400" b="0" i="1" u="none" strike="noStrike" kern="1200" cap="none" spc="0" normalizeH="0" baseline="0" noProof="0" dirty="0">
                <a:ln>
                  <a:noFill/>
                </a:ln>
                <a:solidFill>
                  <a:srgbClr val="000000"/>
                </a:solidFill>
                <a:effectLst/>
                <a:uLnTx/>
                <a:uFillTx/>
                <a:latin typeface="Times" charset="0"/>
                <a:ea typeface="ＭＳ Ｐゴシック" charset="0"/>
                <a:cs typeface="+mn-cs"/>
              </a:rPr>
              <a:t>K</a:t>
            </a: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             B. 2</a:t>
            </a:r>
            <a:r>
              <a:rPr kumimoji="0" lang="en-US" sz="2400" b="0" i="1" u="none" strike="noStrike" kern="1200" cap="none" spc="0" normalizeH="0" baseline="0" noProof="0" dirty="0">
                <a:ln>
                  <a:noFill/>
                </a:ln>
                <a:solidFill>
                  <a:srgbClr val="000000"/>
                </a:solidFill>
                <a:effectLst/>
                <a:uLnTx/>
                <a:uFillTx/>
                <a:latin typeface="Times" charset="0"/>
                <a:ea typeface="ＭＳ Ｐゴシック" charset="0"/>
                <a:cs typeface="+mn-cs"/>
              </a:rPr>
              <a:t>K</a:t>
            </a: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            </a:t>
            </a:r>
            <a:r>
              <a:rPr kumimoji="0" lang="en-US" sz="2400" b="0" i="0" u="none" strike="noStrike" kern="1200" cap="none" spc="0" normalizeH="0" baseline="0" noProof="0" dirty="0">
                <a:ln>
                  <a:noFill/>
                </a:ln>
                <a:solidFill>
                  <a:srgbClr val="FF0000"/>
                </a:solidFill>
                <a:effectLst/>
                <a:uLnTx/>
                <a:uFillTx/>
                <a:latin typeface="Times" charset="0"/>
                <a:ea typeface="ＭＳ Ｐゴシック" charset="0"/>
                <a:cs typeface="+mn-cs"/>
              </a:rPr>
              <a:t> C</a:t>
            </a: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 </a:t>
            </a:r>
            <a:r>
              <a:rPr kumimoji="0" lang="en-US" sz="2400" b="0" i="1" u="none" strike="noStrike" kern="1200" cap="none" spc="0" normalizeH="0" baseline="0" noProof="0" dirty="0">
                <a:ln>
                  <a:noFill/>
                </a:ln>
                <a:solidFill>
                  <a:srgbClr val="000000"/>
                </a:solidFill>
                <a:effectLst/>
                <a:uLnTx/>
                <a:uFillTx/>
                <a:latin typeface="Times" charset="0"/>
                <a:ea typeface="ＭＳ Ｐゴシック" charset="0"/>
                <a:cs typeface="+mn-cs"/>
              </a:rPr>
              <a:t>K</a:t>
            </a: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/2             D. </a:t>
            </a:r>
            <a:r>
              <a:rPr kumimoji="0" lang="en-US" sz="2400" b="0" i="1" u="none" strike="noStrike" kern="1200" cap="none" spc="0" normalizeH="0" baseline="0" noProof="0" dirty="0">
                <a:ln>
                  <a:noFill/>
                </a:ln>
                <a:solidFill>
                  <a:srgbClr val="000000"/>
                </a:solidFill>
                <a:effectLst/>
                <a:uLnTx/>
                <a:uFillTx/>
                <a:latin typeface="Times" charset="0"/>
                <a:ea typeface="ＭＳ Ｐゴシック" charset="0"/>
                <a:cs typeface="+mn-cs"/>
              </a:rPr>
              <a:t>K</a:t>
            </a: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/4</a:t>
            </a:r>
          </a:p>
          <a:p>
            <a:pPr marL="457200" marR="0" lvl="0" indent="-457200" algn="l" defTabSz="914400" rtl="0" eaLnBrk="0" fontAlgn="base" latinLnBrk="0" hangingPunct="0">
              <a:lnSpc>
                <a:spcPct val="100000"/>
              </a:lnSpc>
              <a:spcBef>
                <a:spcPct val="50000"/>
              </a:spcBef>
              <a:spcAft>
                <a:spcPct val="0"/>
              </a:spcAft>
              <a:buClrTx/>
              <a:buSzTx/>
              <a:buFont typeface="Arial" charset="0"/>
              <a:buNone/>
              <a:tabLst/>
              <a:defRPr/>
            </a:pP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E. none of these</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81" t="-172" r="-81" b="3286"/>
          <a:stretch/>
        </p:blipFill>
        <p:spPr>
          <a:xfrm>
            <a:off x="5638800" y="609600"/>
            <a:ext cx="3118812" cy="4232313"/>
          </a:xfrm>
          <a:prstGeom prst="rect">
            <a:avLst/>
          </a:prstGeom>
        </p:spPr>
      </p:pic>
      <p:sp>
        <p:nvSpPr>
          <p:cNvPr id="3" name="TextBox 2"/>
          <p:cNvSpPr txBox="1"/>
          <p:nvPr/>
        </p:nvSpPr>
        <p:spPr>
          <a:xfrm>
            <a:off x="3037772" y="216503"/>
            <a:ext cx="2601028" cy="461665"/>
          </a:xfrm>
          <a:prstGeom prst="rect">
            <a:avLst/>
          </a:prstGeom>
          <a:noFill/>
        </p:spPr>
        <p:txBody>
          <a:bodyPr wrap="square" rtlCol="0">
            <a:spAutoFit/>
          </a:bodyPr>
          <a:lstStyle/>
          <a:p>
            <a:r>
              <a:rPr lang="en-US">
                <a:solidFill>
                  <a:srgbClr val="FF0000"/>
                </a:solidFill>
              </a:rPr>
              <a:t>Clicker question</a:t>
            </a:r>
            <a:endParaRPr lang="en-US" dirty="0">
              <a:solidFill>
                <a:srgbClr val="FF0000"/>
              </a:solidFill>
            </a:endParaRPr>
          </a:p>
        </p:txBody>
      </p:sp>
    </p:spTree>
    <p:extLst>
      <p:ext uri="{BB962C8B-B14F-4D97-AF65-F5344CB8AC3E}">
        <p14:creationId xmlns:p14="http://schemas.microsoft.com/office/powerpoint/2010/main" val="30984937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8ACFB10-F2DF-40FA-A273-74033E327C24}"/>
              </a:ext>
            </a:extLst>
          </p:cNvPr>
          <p:cNvPicPr>
            <a:picLocks noChangeAspect="1"/>
          </p:cNvPicPr>
          <p:nvPr/>
        </p:nvPicPr>
        <p:blipFill>
          <a:blip r:embed="rId2"/>
          <a:stretch>
            <a:fillRect/>
          </a:stretch>
        </p:blipFill>
        <p:spPr>
          <a:xfrm>
            <a:off x="723308" y="3700922"/>
            <a:ext cx="7267337" cy="2958496"/>
          </a:xfrm>
          <a:prstGeom prst="rect">
            <a:avLst/>
          </a:prstGeom>
        </p:spPr>
      </p:pic>
      <p:pic>
        <p:nvPicPr>
          <p:cNvPr id="8" name="Picture 7">
            <a:extLst>
              <a:ext uri="{FF2B5EF4-FFF2-40B4-BE49-F238E27FC236}">
                <a16:creationId xmlns:a16="http://schemas.microsoft.com/office/drawing/2014/main" id="{64342C81-C698-45BC-8224-41ED5D4B9F40}"/>
              </a:ext>
            </a:extLst>
          </p:cNvPr>
          <p:cNvPicPr>
            <a:picLocks noChangeAspect="1"/>
          </p:cNvPicPr>
          <p:nvPr/>
        </p:nvPicPr>
        <p:blipFill>
          <a:blip r:embed="rId3"/>
          <a:stretch>
            <a:fillRect/>
          </a:stretch>
        </p:blipFill>
        <p:spPr>
          <a:xfrm>
            <a:off x="580863" y="-105692"/>
            <a:ext cx="7552229" cy="3806614"/>
          </a:xfrm>
          <a:prstGeom prst="rect">
            <a:avLst/>
          </a:prstGeom>
        </p:spPr>
      </p:pic>
    </p:spTree>
    <p:extLst>
      <p:ext uri="{BB962C8B-B14F-4D97-AF65-F5344CB8AC3E}">
        <p14:creationId xmlns:p14="http://schemas.microsoft.com/office/powerpoint/2010/main" val="26842463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3" descr="09-Figure26_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7077" y="156410"/>
            <a:ext cx="2732087" cy="247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5" name="Rectangle 4"/>
              <p:cNvSpPr/>
              <p:nvPr/>
            </p:nvSpPr>
            <p:spPr>
              <a:xfrm>
                <a:off x="235600" y="1580225"/>
                <a:ext cx="6502551" cy="4614597"/>
              </a:xfrm>
              <a:prstGeom prst="rect">
                <a:avLst/>
              </a:prstGeom>
            </p:spPr>
            <p:txBody>
              <a:bodyPr wrap="square">
                <a:spAutoFit/>
              </a:bodyPr>
              <a:lstStyle/>
              <a:p>
                <a:pPr eaLnBrk="1" hangingPunct="1"/>
                <a:r>
                  <a:rPr lang="en-US" altLang="en-US" sz="1600" u="sng" dirty="0">
                    <a:solidFill>
                      <a:srgbClr val="FF0000"/>
                    </a:solidFill>
                  </a:rPr>
                  <a:t>Problem 9.31</a:t>
                </a:r>
                <a:r>
                  <a:rPr lang="en-US" altLang="en-US" sz="1600" b="0" dirty="0">
                    <a:solidFill>
                      <a:srgbClr val="FF0000"/>
                    </a:solidFill>
                  </a:rPr>
                  <a:t>: </a:t>
                </a:r>
              </a:p>
              <a:p>
                <a:pPr eaLnBrk="1" hangingPunct="1"/>
                <a:endParaRPr lang="en-US" altLang="en-US" sz="1600" b="0" dirty="0"/>
              </a:p>
              <a:p>
                <a:pPr marL="342900" indent="-342900" eaLnBrk="1" hangingPunct="1">
                  <a:buAutoNum type="alphaLcParenR"/>
                </a:pPr>
                <a:r>
                  <a:rPr lang="en-US" altLang="en-US" sz="1600" b="0" dirty="0"/>
                  <a:t>Each mass is at a distance </a:t>
                </a:r>
                <a14:m>
                  <m:oMath xmlns:m="http://schemas.openxmlformats.org/officeDocument/2006/math">
                    <m:r>
                      <m:rPr>
                        <m:sty m:val="p"/>
                      </m:rPr>
                      <a:rPr lang="en-US" altLang="en-US" sz="1600" b="0" i="0" smtClean="0">
                        <a:latin typeface="Cambria Math" panose="02040503050406030204" pitchFamily="18" charset="0"/>
                      </a:rPr>
                      <m:t>r</m:t>
                    </m:r>
                    <m:r>
                      <a:rPr lang="en-US" altLang="en-US" sz="1600" b="0" i="0" smtClean="0">
                        <a:latin typeface="Cambria Math" panose="02040503050406030204" pitchFamily="18" charset="0"/>
                      </a:rPr>
                      <m:t>=</m:t>
                    </m:r>
                    <m:f>
                      <m:fPr>
                        <m:ctrlPr>
                          <a:rPr lang="en-US" altLang="en-US" sz="1600" b="0" i="1" smtClean="0">
                            <a:latin typeface="Cambria Math" panose="02040503050406030204" pitchFamily="18" charset="0"/>
                          </a:rPr>
                        </m:ctrlPr>
                      </m:fPr>
                      <m:num>
                        <m:rad>
                          <m:radPr>
                            <m:degHide m:val="on"/>
                            <m:ctrlPr>
                              <a:rPr lang="en-US" altLang="en-US" sz="1600" b="0" i="1" smtClean="0">
                                <a:latin typeface="Cambria Math" panose="02040503050406030204" pitchFamily="18" charset="0"/>
                              </a:rPr>
                            </m:ctrlPr>
                          </m:radPr>
                          <m:deg/>
                          <m:e>
                            <m:r>
                              <a:rPr lang="en-US" altLang="en-US" sz="1600" b="0" i="1" smtClean="0">
                                <a:latin typeface="Cambria Math" panose="02040503050406030204" pitchFamily="18" charset="0"/>
                              </a:rPr>
                              <m:t>2∗</m:t>
                            </m:r>
                            <m:sSup>
                              <m:sSupPr>
                                <m:ctrlPr>
                                  <a:rPr lang="en-US" altLang="en-US" sz="1600" b="0" i="1" smtClean="0">
                                    <a:latin typeface="Cambria Math" panose="02040503050406030204" pitchFamily="18" charset="0"/>
                                  </a:rPr>
                                </m:ctrlPr>
                              </m:sSupPr>
                              <m:e>
                                <m:r>
                                  <a:rPr lang="en-US" altLang="en-US" sz="1600" b="0" i="1" smtClean="0">
                                    <a:latin typeface="Cambria Math" panose="02040503050406030204" pitchFamily="18" charset="0"/>
                                  </a:rPr>
                                  <m:t>(0.4)</m:t>
                                </m:r>
                              </m:e>
                              <m:sup>
                                <m:r>
                                  <a:rPr lang="en-US" altLang="en-US" sz="1600" b="0" i="1" smtClean="0">
                                    <a:latin typeface="Cambria Math" panose="02040503050406030204" pitchFamily="18" charset="0"/>
                                  </a:rPr>
                                  <m:t>2</m:t>
                                </m:r>
                              </m:sup>
                            </m:sSup>
                          </m:e>
                        </m:rad>
                      </m:num>
                      <m:den>
                        <m:r>
                          <a:rPr lang="en-US" altLang="en-US" sz="1600" b="0" i="1" smtClean="0">
                            <a:latin typeface="Cambria Math" panose="02040503050406030204" pitchFamily="18" charset="0"/>
                          </a:rPr>
                          <m:t>2</m:t>
                        </m:r>
                      </m:den>
                    </m:f>
                    <m:r>
                      <a:rPr lang="en-US" altLang="en-US" sz="1600" b="0" i="1" smtClean="0">
                        <a:latin typeface="Cambria Math" panose="02040503050406030204" pitchFamily="18" charset="0"/>
                      </a:rPr>
                      <m:t>=</m:t>
                    </m:r>
                    <m:f>
                      <m:fPr>
                        <m:ctrlPr>
                          <a:rPr lang="en-US" altLang="en-US" sz="1600" b="0" i="1" smtClean="0">
                            <a:latin typeface="Cambria Math" panose="02040503050406030204" pitchFamily="18" charset="0"/>
                          </a:rPr>
                        </m:ctrlPr>
                      </m:fPr>
                      <m:num>
                        <m:r>
                          <a:rPr lang="en-US" altLang="en-US" sz="1600" b="0" i="1" smtClean="0">
                            <a:latin typeface="Cambria Math" panose="02040503050406030204" pitchFamily="18" charset="0"/>
                          </a:rPr>
                          <m:t>0.4</m:t>
                        </m:r>
                      </m:num>
                      <m:den>
                        <m:rad>
                          <m:radPr>
                            <m:degHide m:val="on"/>
                            <m:ctrlPr>
                              <a:rPr lang="en-US" altLang="en-US" sz="1600" b="0" i="1" smtClean="0">
                                <a:latin typeface="Cambria Math" panose="02040503050406030204" pitchFamily="18" charset="0"/>
                              </a:rPr>
                            </m:ctrlPr>
                          </m:radPr>
                          <m:deg/>
                          <m:e>
                            <m:r>
                              <a:rPr lang="en-US" altLang="en-US" sz="1600" b="0" i="1" smtClean="0">
                                <a:latin typeface="Cambria Math" panose="02040503050406030204" pitchFamily="18" charset="0"/>
                              </a:rPr>
                              <m:t>2</m:t>
                            </m:r>
                          </m:e>
                        </m:rad>
                      </m:den>
                    </m:f>
                  </m:oMath>
                </a14:m>
                <a:r>
                  <a:rPr lang="en-US" altLang="en-US" sz="1600" b="0" dirty="0"/>
                  <a:t> from the axis.</a:t>
                </a:r>
              </a:p>
              <a:p>
                <a:pPr eaLnBrk="1" hangingPunct="1"/>
                <a14:m>
                  <m:oMath xmlns:m="http://schemas.openxmlformats.org/officeDocument/2006/math">
                    <m:r>
                      <a:rPr lang="en-US" altLang="en-US" sz="1600" b="0" i="1" smtClean="0">
                        <a:latin typeface="Cambria Math" panose="02040503050406030204" pitchFamily="18" charset="0"/>
                      </a:rPr>
                      <m:t>𝐼</m:t>
                    </m:r>
                    <m:r>
                      <a:rPr lang="en-US" altLang="en-US" sz="1600" b="0" i="1" smtClean="0">
                        <a:latin typeface="Cambria Math" panose="02040503050406030204" pitchFamily="18" charset="0"/>
                      </a:rPr>
                      <m:t>=</m:t>
                    </m:r>
                    <m:nary>
                      <m:naryPr>
                        <m:chr m:val="∑"/>
                        <m:subHide m:val="on"/>
                        <m:supHide m:val="on"/>
                        <m:ctrlPr>
                          <a:rPr lang="en-US" altLang="en-US" sz="1600" b="0" i="1" smtClean="0">
                            <a:latin typeface="Cambria Math" panose="02040503050406030204" pitchFamily="18" charset="0"/>
                          </a:rPr>
                        </m:ctrlPr>
                      </m:naryPr>
                      <m:sub/>
                      <m:sup/>
                      <m:e>
                        <m:r>
                          <a:rPr lang="en-US" altLang="en-US" sz="1600" b="0" i="1" smtClean="0">
                            <a:latin typeface="Cambria Math" panose="02040503050406030204" pitchFamily="18" charset="0"/>
                          </a:rPr>
                          <m:t>𝑚</m:t>
                        </m:r>
                        <m:sSup>
                          <m:sSupPr>
                            <m:ctrlPr>
                              <a:rPr lang="en-US" altLang="en-US" sz="1600" b="0" i="1">
                                <a:latin typeface="Cambria Math" panose="02040503050406030204" pitchFamily="18" charset="0"/>
                              </a:rPr>
                            </m:ctrlPr>
                          </m:sSupPr>
                          <m:e>
                            <m:r>
                              <a:rPr lang="en-US" altLang="en-US" sz="1600" b="0" i="1" smtClean="0">
                                <a:latin typeface="Cambria Math" panose="02040503050406030204" pitchFamily="18" charset="0"/>
                              </a:rPr>
                              <m:t>𝑟</m:t>
                            </m:r>
                          </m:e>
                          <m:sup>
                            <m:r>
                              <a:rPr lang="en-US" altLang="en-US" sz="1600" b="0" i="1">
                                <a:latin typeface="Cambria Math" panose="02040503050406030204" pitchFamily="18" charset="0"/>
                              </a:rPr>
                              <m:t>2</m:t>
                            </m:r>
                          </m:sup>
                        </m:sSup>
                      </m:e>
                    </m:nary>
                    <m:r>
                      <a:rPr lang="en-US" altLang="en-US" sz="1600" b="0" i="1">
                        <a:latin typeface="Cambria Math" panose="02040503050406030204" pitchFamily="18" charset="0"/>
                      </a:rPr>
                      <m:t>=4∗0.2∗</m:t>
                    </m:r>
                    <m:sSup>
                      <m:sSupPr>
                        <m:ctrlPr>
                          <a:rPr lang="en-US" altLang="en-US" sz="1600" b="0" i="1">
                            <a:latin typeface="Cambria Math" panose="02040503050406030204" pitchFamily="18" charset="0"/>
                          </a:rPr>
                        </m:ctrlPr>
                      </m:sSupPr>
                      <m:e>
                        <m:d>
                          <m:dPr>
                            <m:ctrlPr>
                              <a:rPr lang="en-US" altLang="en-US" sz="1600" b="0" i="1" smtClean="0">
                                <a:latin typeface="Cambria Math" panose="02040503050406030204" pitchFamily="18" charset="0"/>
                              </a:rPr>
                            </m:ctrlPr>
                          </m:dPr>
                          <m:e>
                            <m:f>
                              <m:fPr>
                                <m:ctrlPr>
                                  <a:rPr lang="en-US" altLang="en-US" sz="1600" b="0" i="1">
                                    <a:latin typeface="Cambria Math" panose="02040503050406030204" pitchFamily="18" charset="0"/>
                                  </a:rPr>
                                </m:ctrlPr>
                              </m:fPr>
                              <m:num>
                                <m:r>
                                  <a:rPr lang="en-US" altLang="en-US" sz="1600" b="0" i="1">
                                    <a:latin typeface="Cambria Math" panose="02040503050406030204" pitchFamily="18" charset="0"/>
                                  </a:rPr>
                                  <m:t>0.4</m:t>
                                </m:r>
                              </m:num>
                              <m:den>
                                <m:rad>
                                  <m:radPr>
                                    <m:degHide m:val="on"/>
                                    <m:ctrlPr>
                                      <a:rPr lang="en-US" altLang="en-US" sz="1600" b="0" i="1">
                                        <a:latin typeface="Cambria Math" panose="02040503050406030204" pitchFamily="18" charset="0"/>
                                      </a:rPr>
                                    </m:ctrlPr>
                                  </m:radPr>
                                  <m:deg/>
                                  <m:e>
                                    <m:r>
                                      <a:rPr lang="en-US" altLang="en-US" sz="1600" b="0" i="1">
                                        <a:latin typeface="Cambria Math" panose="02040503050406030204" pitchFamily="18" charset="0"/>
                                      </a:rPr>
                                      <m:t>2</m:t>
                                    </m:r>
                                  </m:e>
                                </m:rad>
                              </m:den>
                            </m:f>
                          </m:e>
                        </m:d>
                      </m:e>
                      <m:sup>
                        <m:r>
                          <a:rPr lang="en-US" altLang="en-US" sz="1600" b="0" i="1">
                            <a:latin typeface="Cambria Math" panose="02040503050406030204" pitchFamily="18" charset="0"/>
                          </a:rPr>
                          <m:t>2</m:t>
                        </m:r>
                      </m:sup>
                    </m:sSup>
                    <m:r>
                      <a:rPr lang="en-US" altLang="en-US" sz="1600" b="0" i="1" smtClean="0">
                        <a:latin typeface="Cambria Math" panose="02040503050406030204" pitchFamily="18" charset="0"/>
                      </a:rPr>
                      <m:t>=0.064 </m:t>
                    </m:r>
                    <m:r>
                      <a:rPr lang="en-US" altLang="en-US" sz="1600" b="0" i="1">
                        <a:latin typeface="Cambria Math" panose="02040503050406030204" pitchFamily="18" charset="0"/>
                      </a:rPr>
                      <m:t>𝑘𝑔</m:t>
                    </m:r>
                    <m:sSup>
                      <m:sSupPr>
                        <m:ctrlPr>
                          <a:rPr lang="en-US" altLang="en-US" sz="1600" b="0" i="1">
                            <a:latin typeface="Cambria Math" panose="02040503050406030204" pitchFamily="18" charset="0"/>
                          </a:rPr>
                        </m:ctrlPr>
                      </m:sSupPr>
                      <m:e>
                        <m:r>
                          <a:rPr lang="en-US" altLang="en-US" sz="1600" b="0" i="1">
                            <a:latin typeface="Cambria Math" panose="02040503050406030204" pitchFamily="18" charset="0"/>
                          </a:rPr>
                          <m:t>𝑚</m:t>
                        </m:r>
                      </m:e>
                      <m:sup>
                        <m:r>
                          <a:rPr lang="en-US" altLang="en-US" sz="1600" b="0" i="1">
                            <a:latin typeface="Cambria Math" panose="02040503050406030204" pitchFamily="18" charset="0"/>
                          </a:rPr>
                          <m:t>2</m:t>
                        </m:r>
                      </m:sup>
                    </m:sSup>
                  </m:oMath>
                </a14:m>
                <a:r>
                  <a:rPr lang="en-US" altLang="en-US" sz="1600" b="0" dirty="0"/>
                  <a:t>   (</a:t>
                </a:r>
                <a:r>
                  <a:rPr lang="en-US" altLang="en-US" sz="1600" dirty="0"/>
                  <a:t>axis is through center)</a:t>
                </a:r>
              </a:p>
              <a:p>
                <a:pPr marL="342900" indent="-342900" eaLnBrk="1" hangingPunct="1">
                  <a:buAutoNum type="alphaLcParenR"/>
                </a:pPr>
                <a:endParaRPr lang="en-US" altLang="en-US" sz="1600" b="0" dirty="0"/>
              </a:p>
              <a:p>
                <a:pPr marL="342900" indent="-342900" eaLnBrk="1" hangingPunct="1">
                  <a:buFont typeface="+mj-lt"/>
                  <a:buAutoNum type="alphaLcParenR" startAt="2"/>
                </a:pPr>
                <a:r>
                  <a:rPr lang="en-US" altLang="en-US" sz="1600" b="0" dirty="0"/>
                  <a:t>Each mass is </a:t>
                </a:r>
                <a14:m>
                  <m:oMath xmlns:m="http://schemas.openxmlformats.org/officeDocument/2006/math">
                    <m:r>
                      <m:rPr>
                        <m:sty m:val="p"/>
                      </m:rPr>
                      <a:rPr lang="en-US" altLang="en-US" sz="1600" b="0">
                        <a:latin typeface="Cambria Math" panose="02040503050406030204" pitchFamily="18" charset="0"/>
                      </a:rPr>
                      <m:t>r</m:t>
                    </m:r>
                    <m:r>
                      <a:rPr lang="en-US" altLang="en-US" sz="1600" b="0">
                        <a:latin typeface="Cambria Math" panose="02040503050406030204" pitchFamily="18" charset="0"/>
                      </a:rPr>
                      <m:t>=</m:t>
                    </m:r>
                    <m:r>
                      <a:rPr lang="en-US" altLang="en-US" sz="1600" b="0" i="1" smtClean="0">
                        <a:latin typeface="Cambria Math" panose="02040503050406030204" pitchFamily="18" charset="0"/>
                      </a:rPr>
                      <m:t>0.2</m:t>
                    </m:r>
                  </m:oMath>
                </a14:m>
                <a:r>
                  <a:rPr lang="en-US" altLang="en-US" sz="1600" b="0" dirty="0"/>
                  <a:t>m from the axis.</a:t>
                </a:r>
              </a:p>
              <a:p>
                <a:pPr eaLnBrk="1" hangingPunct="1"/>
                <a14:m>
                  <m:oMath xmlns:m="http://schemas.openxmlformats.org/officeDocument/2006/math">
                    <m:r>
                      <a:rPr lang="en-US" altLang="en-US" sz="1600" b="0" i="1">
                        <a:latin typeface="Cambria Math" panose="02040503050406030204" pitchFamily="18" charset="0"/>
                      </a:rPr>
                      <m:t>𝐼</m:t>
                    </m:r>
                    <m:r>
                      <a:rPr lang="en-US" altLang="en-US" sz="1600" b="0" i="1">
                        <a:latin typeface="Cambria Math" panose="02040503050406030204" pitchFamily="18" charset="0"/>
                      </a:rPr>
                      <m:t>=4∗0.2∗</m:t>
                    </m:r>
                    <m:sSup>
                      <m:sSupPr>
                        <m:ctrlPr>
                          <a:rPr lang="en-US" altLang="en-US" sz="1600" b="0" i="1">
                            <a:latin typeface="Cambria Math" panose="02040503050406030204" pitchFamily="18" charset="0"/>
                          </a:rPr>
                        </m:ctrlPr>
                      </m:sSupPr>
                      <m:e>
                        <m:d>
                          <m:dPr>
                            <m:ctrlPr>
                              <a:rPr lang="en-US" altLang="en-US" sz="1600" b="0" i="1">
                                <a:latin typeface="Cambria Math" panose="02040503050406030204" pitchFamily="18" charset="0"/>
                              </a:rPr>
                            </m:ctrlPr>
                          </m:dPr>
                          <m:e>
                            <m:r>
                              <a:rPr lang="en-US" altLang="en-US" sz="1600" b="0" i="1" smtClean="0">
                                <a:latin typeface="Cambria Math" panose="02040503050406030204" pitchFamily="18" charset="0"/>
                              </a:rPr>
                              <m:t>0.2</m:t>
                            </m:r>
                          </m:e>
                        </m:d>
                      </m:e>
                      <m:sup>
                        <m:r>
                          <a:rPr lang="en-US" altLang="en-US" sz="1600" b="0" i="1">
                            <a:latin typeface="Cambria Math" panose="02040503050406030204" pitchFamily="18" charset="0"/>
                          </a:rPr>
                          <m:t>2</m:t>
                        </m:r>
                      </m:sup>
                    </m:sSup>
                    <m:r>
                      <a:rPr lang="en-US" altLang="en-US" sz="1600" b="0" i="1">
                        <a:latin typeface="Cambria Math" panose="02040503050406030204" pitchFamily="18" charset="0"/>
                      </a:rPr>
                      <m:t>=0.0</m:t>
                    </m:r>
                    <m:r>
                      <a:rPr lang="en-US" altLang="en-US" sz="1600" b="0" i="1" smtClean="0">
                        <a:latin typeface="Cambria Math" panose="02040503050406030204" pitchFamily="18" charset="0"/>
                      </a:rPr>
                      <m:t>32</m:t>
                    </m:r>
                    <m:r>
                      <a:rPr lang="en-US" altLang="en-US" sz="1600" b="0" i="1">
                        <a:latin typeface="Cambria Math" panose="02040503050406030204" pitchFamily="18" charset="0"/>
                      </a:rPr>
                      <m:t> </m:t>
                    </m:r>
                    <m:r>
                      <a:rPr lang="en-US" altLang="en-US" sz="1600" b="0" i="1">
                        <a:latin typeface="Cambria Math" panose="02040503050406030204" pitchFamily="18" charset="0"/>
                      </a:rPr>
                      <m:t>𝑘𝑔</m:t>
                    </m:r>
                    <m:sSup>
                      <m:sSupPr>
                        <m:ctrlPr>
                          <a:rPr lang="en-US" altLang="en-US" sz="1600" b="0" i="1">
                            <a:latin typeface="Cambria Math" panose="02040503050406030204" pitchFamily="18" charset="0"/>
                          </a:rPr>
                        </m:ctrlPr>
                      </m:sSupPr>
                      <m:e>
                        <m:r>
                          <a:rPr lang="en-US" altLang="en-US" sz="1600" b="0" i="1">
                            <a:latin typeface="Cambria Math" panose="02040503050406030204" pitchFamily="18" charset="0"/>
                          </a:rPr>
                          <m:t>𝑚</m:t>
                        </m:r>
                      </m:e>
                      <m:sup>
                        <m:r>
                          <a:rPr lang="en-US" altLang="en-US" sz="1600" b="0" i="1">
                            <a:latin typeface="Cambria Math" panose="02040503050406030204" pitchFamily="18" charset="0"/>
                          </a:rPr>
                          <m:t>2</m:t>
                        </m:r>
                      </m:sup>
                    </m:sSup>
                    <m:r>
                      <a:rPr lang="en-US" altLang="en-US" sz="1600" b="0" i="1" smtClean="0">
                        <a:latin typeface="Cambria Math" panose="02040503050406030204" pitchFamily="18" charset="0"/>
                      </a:rPr>
                      <m:t>                      </m:t>
                    </m:r>
                    <m:r>
                      <a:rPr lang="en-US" altLang="en-US" sz="1600" b="1" i="1" smtClean="0">
                        <a:latin typeface="Cambria Math" panose="02040503050406030204" pitchFamily="18" charset="0"/>
                      </a:rPr>
                      <m:t>( </m:t>
                    </m:r>
                    <m:r>
                      <a:rPr lang="en-US" altLang="en-US" sz="1600" b="1" i="1" smtClean="0">
                        <a:latin typeface="Cambria Math" panose="02040503050406030204" pitchFamily="18" charset="0"/>
                      </a:rPr>
                      <m:t>𝒂𝒙𝒊𝒔</m:t>
                    </m:r>
                    <m:r>
                      <a:rPr lang="en-US" altLang="en-US" sz="1600" b="1" i="1" smtClean="0">
                        <a:latin typeface="Cambria Math" panose="02040503050406030204" pitchFamily="18" charset="0"/>
                      </a:rPr>
                      <m:t> </m:t>
                    </m:r>
                    <m:r>
                      <a:rPr lang="en-US" altLang="en-US" sz="1600" b="1" i="1" smtClean="0">
                        <a:latin typeface="Cambria Math" panose="02040503050406030204" pitchFamily="18" charset="0"/>
                      </a:rPr>
                      <m:t>𝒊𝒔</m:t>
                    </m:r>
                    <m:r>
                      <a:rPr lang="en-US" altLang="en-US" sz="1600" b="1" i="1" smtClean="0">
                        <a:latin typeface="Cambria Math" panose="02040503050406030204" pitchFamily="18" charset="0"/>
                      </a:rPr>
                      <m:t> </m:t>
                    </m:r>
                  </m:oMath>
                </a14:m>
                <a:r>
                  <a:rPr lang="en-US" altLang="en-US" sz="1600" dirty="0">
                    <a:latin typeface="Arial Narrow" panose="020B0606020202030204" pitchFamily="34" charset="0"/>
                  </a:rPr>
                  <a:t>along the line AB)</a:t>
                </a:r>
              </a:p>
              <a:p>
                <a:pPr eaLnBrk="1" hangingPunct="1"/>
                <a:endParaRPr lang="en-US" altLang="en-US" sz="1600" b="0" dirty="0"/>
              </a:p>
              <a:p>
                <a:pPr marL="342900" indent="-342900" eaLnBrk="1" hangingPunct="1">
                  <a:buFontTx/>
                  <a:buAutoNum type="alphaLcParenR" startAt="3"/>
                </a:pPr>
                <a:r>
                  <a:rPr lang="en-US" altLang="en-US" sz="1600" b="0" dirty="0"/>
                  <a:t>Two masses are on the axis and two are </a:t>
                </a:r>
                <a14:m>
                  <m:oMath xmlns:m="http://schemas.openxmlformats.org/officeDocument/2006/math">
                    <m:f>
                      <m:fPr>
                        <m:ctrlPr>
                          <a:rPr lang="en-US" altLang="en-US" sz="1600" b="0" i="1">
                            <a:latin typeface="Cambria Math" panose="02040503050406030204" pitchFamily="18" charset="0"/>
                          </a:rPr>
                        </m:ctrlPr>
                      </m:fPr>
                      <m:num>
                        <m:r>
                          <a:rPr lang="en-US" altLang="en-US" sz="1600" b="0" i="1">
                            <a:latin typeface="Cambria Math" panose="02040503050406030204" pitchFamily="18" charset="0"/>
                          </a:rPr>
                          <m:t>0.4</m:t>
                        </m:r>
                      </m:num>
                      <m:den>
                        <m:rad>
                          <m:radPr>
                            <m:degHide m:val="on"/>
                            <m:ctrlPr>
                              <a:rPr lang="en-US" altLang="en-US" sz="1600" b="0" i="1">
                                <a:latin typeface="Cambria Math" panose="02040503050406030204" pitchFamily="18" charset="0"/>
                              </a:rPr>
                            </m:ctrlPr>
                          </m:radPr>
                          <m:deg/>
                          <m:e>
                            <m:r>
                              <a:rPr lang="en-US" altLang="en-US" sz="1600" b="0" i="1">
                                <a:latin typeface="Cambria Math" panose="02040503050406030204" pitchFamily="18" charset="0"/>
                              </a:rPr>
                              <m:t>2</m:t>
                            </m:r>
                          </m:e>
                        </m:rad>
                      </m:den>
                    </m:f>
                  </m:oMath>
                </a14:m>
                <a:r>
                  <a:rPr lang="en-US" altLang="en-US" sz="1600" b="0" dirty="0"/>
                  <a:t> from the axis.</a:t>
                </a:r>
              </a:p>
              <a:p>
                <a:pPr eaLnBrk="1" hangingPunct="1"/>
                <a14:m>
                  <m:oMathPara xmlns:m="http://schemas.openxmlformats.org/officeDocument/2006/math">
                    <m:oMathParaPr>
                      <m:jc m:val="centerGroup"/>
                    </m:oMathParaPr>
                    <m:oMath xmlns:m="http://schemas.openxmlformats.org/officeDocument/2006/math">
                      <m:r>
                        <a:rPr lang="en-US" altLang="en-US" sz="1600" b="0" i="1">
                          <a:latin typeface="Cambria Math" panose="02040503050406030204" pitchFamily="18" charset="0"/>
                        </a:rPr>
                        <m:t>𝐼</m:t>
                      </m:r>
                      <m:r>
                        <a:rPr lang="en-US" altLang="en-US" sz="1600" b="0" i="1" smtClean="0">
                          <a:latin typeface="Cambria Math" panose="02040503050406030204" pitchFamily="18" charset="0"/>
                        </a:rPr>
                        <m:t>=2</m:t>
                      </m:r>
                      <m:r>
                        <a:rPr lang="en-US" altLang="en-US" sz="1600" b="0" i="1">
                          <a:latin typeface="Cambria Math" panose="02040503050406030204" pitchFamily="18" charset="0"/>
                        </a:rPr>
                        <m:t>∗0.2∗</m:t>
                      </m:r>
                      <m:sSup>
                        <m:sSupPr>
                          <m:ctrlPr>
                            <a:rPr lang="en-US" altLang="en-US" sz="1600" b="0" i="1">
                              <a:latin typeface="Cambria Math" panose="02040503050406030204" pitchFamily="18" charset="0"/>
                            </a:rPr>
                          </m:ctrlPr>
                        </m:sSupPr>
                        <m:e>
                          <m:d>
                            <m:dPr>
                              <m:ctrlPr>
                                <a:rPr lang="en-US" altLang="en-US" sz="1600" b="0" i="1">
                                  <a:latin typeface="Cambria Math" panose="02040503050406030204" pitchFamily="18" charset="0"/>
                                </a:rPr>
                              </m:ctrlPr>
                            </m:dPr>
                            <m:e>
                              <m:f>
                                <m:fPr>
                                  <m:ctrlPr>
                                    <a:rPr lang="en-US" altLang="en-US" sz="1600" b="0" i="1">
                                      <a:latin typeface="Cambria Math" panose="02040503050406030204" pitchFamily="18" charset="0"/>
                                    </a:rPr>
                                  </m:ctrlPr>
                                </m:fPr>
                                <m:num>
                                  <m:r>
                                    <a:rPr lang="en-US" altLang="en-US" sz="1600" b="0" i="1">
                                      <a:latin typeface="Cambria Math" panose="02040503050406030204" pitchFamily="18" charset="0"/>
                                    </a:rPr>
                                    <m:t>0.4</m:t>
                                  </m:r>
                                </m:num>
                                <m:den>
                                  <m:rad>
                                    <m:radPr>
                                      <m:degHide m:val="on"/>
                                      <m:ctrlPr>
                                        <a:rPr lang="en-US" altLang="en-US" sz="1600" b="0" i="1">
                                          <a:latin typeface="Cambria Math" panose="02040503050406030204" pitchFamily="18" charset="0"/>
                                        </a:rPr>
                                      </m:ctrlPr>
                                    </m:radPr>
                                    <m:deg/>
                                    <m:e>
                                      <m:r>
                                        <a:rPr lang="en-US" altLang="en-US" sz="1600" b="0" i="1">
                                          <a:latin typeface="Cambria Math" panose="02040503050406030204" pitchFamily="18" charset="0"/>
                                        </a:rPr>
                                        <m:t>2</m:t>
                                      </m:r>
                                    </m:e>
                                  </m:rad>
                                </m:den>
                              </m:f>
                            </m:e>
                          </m:d>
                        </m:e>
                        <m:sup>
                          <m:r>
                            <a:rPr lang="en-US" altLang="en-US" sz="1600" b="0" i="1">
                              <a:latin typeface="Cambria Math" panose="02040503050406030204" pitchFamily="18" charset="0"/>
                            </a:rPr>
                            <m:t>2</m:t>
                          </m:r>
                        </m:sup>
                      </m:sSup>
                      <m:r>
                        <a:rPr lang="en-US" altLang="en-US" sz="1600" b="0" i="1">
                          <a:latin typeface="Cambria Math" panose="02040503050406030204" pitchFamily="18" charset="0"/>
                        </a:rPr>
                        <m:t>=0.0</m:t>
                      </m:r>
                      <m:r>
                        <a:rPr lang="en-US" altLang="en-US" sz="1600" b="0" i="1" smtClean="0">
                          <a:latin typeface="Cambria Math" panose="02040503050406030204" pitchFamily="18" charset="0"/>
                        </a:rPr>
                        <m:t>32</m:t>
                      </m:r>
                      <m:r>
                        <a:rPr lang="en-US" altLang="en-US" sz="1600" b="0" i="1">
                          <a:latin typeface="Cambria Math" panose="02040503050406030204" pitchFamily="18" charset="0"/>
                        </a:rPr>
                        <m:t> </m:t>
                      </m:r>
                      <m:r>
                        <a:rPr lang="en-US" altLang="en-US" sz="1600" b="0" i="1">
                          <a:latin typeface="Cambria Math" panose="02040503050406030204" pitchFamily="18" charset="0"/>
                        </a:rPr>
                        <m:t>𝑘𝑔</m:t>
                      </m:r>
                      <m:sSup>
                        <m:sSupPr>
                          <m:ctrlPr>
                            <a:rPr lang="en-US" altLang="en-US" sz="1600" b="0" i="1">
                              <a:latin typeface="Cambria Math" panose="02040503050406030204" pitchFamily="18" charset="0"/>
                            </a:rPr>
                          </m:ctrlPr>
                        </m:sSupPr>
                        <m:e>
                          <m:r>
                            <a:rPr lang="en-US" altLang="en-US" sz="1600" b="0" i="1">
                              <a:latin typeface="Cambria Math" panose="02040503050406030204" pitchFamily="18" charset="0"/>
                            </a:rPr>
                            <m:t>𝑚</m:t>
                          </m:r>
                        </m:e>
                        <m:sup>
                          <m:r>
                            <a:rPr lang="en-US" altLang="en-US" sz="1600" b="0" i="1">
                              <a:latin typeface="Cambria Math" panose="02040503050406030204" pitchFamily="18" charset="0"/>
                            </a:rPr>
                            <m:t>2</m:t>
                          </m:r>
                        </m:sup>
                      </m:sSup>
                    </m:oMath>
                  </m:oMathPara>
                </a14:m>
                <a:endParaRPr lang="en-US" sz="1600" dirty="0"/>
              </a:p>
              <a:p>
                <a:pPr eaLnBrk="1" hangingPunct="1"/>
                <a:r>
                  <a:rPr lang="en-US" sz="1600" dirty="0"/>
                  <a:t>				(axis  is </a:t>
                </a:r>
                <a:r>
                  <a:rPr lang="en-US" sz="1600" dirty="0" err="1"/>
                  <a:t>alongCD</a:t>
                </a:r>
                <a:r>
                  <a:rPr lang="en-US" sz="1600" dirty="0"/>
                  <a:t>)</a:t>
                </a:r>
              </a:p>
              <a:p>
                <a:pPr eaLnBrk="1" hangingPunct="1"/>
                <a:endParaRPr lang="en-US" sz="1600" dirty="0"/>
              </a:p>
              <a:p>
                <a:pPr eaLnBrk="1" hangingPunct="1"/>
                <a:r>
                  <a:rPr lang="en-US" sz="1600" dirty="0"/>
                  <a:t>	</a:t>
                </a:r>
              </a:p>
              <a:p>
                <a:pPr eaLnBrk="1" hangingPunct="1"/>
                <a:endParaRPr lang="en-US" sz="1600" dirty="0"/>
              </a:p>
              <a:p>
                <a:pPr eaLnBrk="1" hangingPunct="1"/>
                <a:r>
                  <a:rPr lang="en-US" sz="1600" b="0" dirty="0"/>
                  <a:t>The value of </a:t>
                </a:r>
                <a:r>
                  <a:rPr lang="en-US" sz="1600" i="1" dirty="0"/>
                  <a:t>I</a:t>
                </a:r>
                <a:r>
                  <a:rPr lang="en-US" sz="1600" b="0" dirty="0"/>
                  <a:t> depends on the location of the axis.</a:t>
                </a:r>
              </a:p>
            </p:txBody>
          </p:sp>
        </mc:Choice>
        <mc:Fallback xmlns="">
          <p:sp>
            <p:nvSpPr>
              <p:cNvPr id="5" name="Rectangle 4"/>
              <p:cNvSpPr>
                <a:spLocks noRot="1" noChangeAspect="1" noMove="1" noResize="1" noEditPoints="1" noAdjustHandles="1" noChangeArrowheads="1" noChangeShapeType="1" noTextEdit="1"/>
              </p:cNvSpPr>
              <p:nvPr/>
            </p:nvSpPr>
            <p:spPr>
              <a:xfrm>
                <a:off x="235600" y="1580225"/>
                <a:ext cx="6502551" cy="4614597"/>
              </a:xfrm>
              <a:prstGeom prst="rect">
                <a:avLst/>
              </a:prstGeom>
              <a:blipFill>
                <a:blip r:embed="rId3"/>
                <a:stretch>
                  <a:fillRect l="-563" t="-396" b="-793"/>
                </a:stretch>
              </a:blipFill>
            </p:spPr>
            <p:txBody>
              <a:bodyPr/>
              <a:lstStyle/>
              <a:p>
                <a:r>
                  <a:rPr lang="en-US">
                    <a:noFill/>
                  </a:rPr>
                  <a:t> </a:t>
                </a:r>
              </a:p>
            </p:txBody>
          </p:sp>
        </mc:Fallback>
      </mc:AlternateContent>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Rotational Motion</a:t>
            </a:r>
          </a:p>
        </p:txBody>
      </p:sp>
      <p:pic>
        <p:nvPicPr>
          <p:cNvPr id="368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4481" y="547467"/>
            <a:ext cx="2227263"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6" name="Rectangle 5"/>
              <p:cNvSpPr/>
              <p:nvPr/>
            </p:nvSpPr>
            <p:spPr>
              <a:xfrm>
                <a:off x="1721528" y="3786871"/>
                <a:ext cx="6015790" cy="1278620"/>
              </a:xfrm>
              <a:prstGeom prst="rect">
                <a:avLst/>
              </a:prstGeom>
            </p:spPr>
            <p:txBody>
              <a:bodyPr wrap="square">
                <a:spAutoFit/>
              </a:bodyPr>
              <a:lstStyle/>
              <a:p>
                <a:pPr eaLnBrk="1" hangingPunct="1"/>
                <a:r>
                  <a:rPr lang="en-US" altLang="en-US" sz="1600" u="sng" dirty="0"/>
                  <a:t>Problem 9.34</a:t>
                </a:r>
                <a:r>
                  <a:rPr lang="en-US" altLang="en-US" sz="1600" b="0" dirty="0"/>
                  <a:t>: </a:t>
                </a:r>
              </a:p>
              <a:p>
                <a:pPr eaLnBrk="1" hangingPunct="1"/>
                <a:endParaRPr lang="en-US" altLang="en-US" sz="1600" b="0" dirty="0"/>
              </a:p>
              <a:p>
                <a:pPr eaLnBrk="1" hangingPunct="1"/>
                <a14:m>
                  <m:oMathPara xmlns:m="http://schemas.openxmlformats.org/officeDocument/2006/math">
                    <m:oMathParaPr>
                      <m:jc m:val="centerGroup"/>
                    </m:oMathParaPr>
                    <m:oMath xmlns:m="http://schemas.openxmlformats.org/officeDocument/2006/math">
                      <m:sSub>
                        <m:sSubPr>
                          <m:ctrlPr>
                            <a:rPr lang="en-US" altLang="en-US" b="0" i="1">
                              <a:latin typeface="Cambria Math" panose="02040503050406030204" pitchFamily="18" charset="0"/>
                            </a:rPr>
                          </m:ctrlPr>
                        </m:sSubPr>
                        <m:e>
                          <m:r>
                            <a:rPr lang="en-US" altLang="en-US" b="0" i="1">
                              <a:latin typeface="Cambria Math" panose="02040503050406030204" pitchFamily="18" charset="0"/>
                            </a:rPr>
                            <m:t>𝐼</m:t>
                          </m:r>
                        </m:e>
                        <m:sub>
                          <m:r>
                            <a:rPr lang="en-US" altLang="en-US" b="0" i="1" smtClean="0">
                              <a:latin typeface="Cambria Math" panose="02040503050406030204" pitchFamily="18" charset="0"/>
                            </a:rPr>
                            <m:t>𝑜</m:t>
                          </m:r>
                        </m:sub>
                      </m:sSub>
                      <m:r>
                        <a:rPr lang="en-US" altLang="en-US" b="0" i="1">
                          <a:latin typeface="Cambria Math" panose="02040503050406030204" pitchFamily="18" charset="0"/>
                        </a:rPr>
                        <m:t>=</m:t>
                      </m:r>
                      <m:sSub>
                        <m:sSubPr>
                          <m:ctrlPr>
                            <a:rPr lang="en-US" altLang="en-US" b="0" i="1">
                              <a:latin typeface="Cambria Math" panose="02040503050406030204" pitchFamily="18" charset="0"/>
                            </a:rPr>
                          </m:ctrlPr>
                        </m:sSubPr>
                        <m:e>
                          <m:r>
                            <a:rPr lang="en-US" altLang="en-US" b="0" i="1">
                              <a:latin typeface="Cambria Math" panose="02040503050406030204" pitchFamily="18" charset="0"/>
                            </a:rPr>
                            <m:t>𝑚</m:t>
                          </m:r>
                        </m:e>
                        <m:sub>
                          <m:r>
                            <a:rPr lang="en-US" altLang="en-US" b="0" i="1" smtClean="0">
                              <a:latin typeface="Cambria Math" panose="02040503050406030204" pitchFamily="18" charset="0"/>
                            </a:rPr>
                            <m:t>𝑟𝑖𝑚</m:t>
                          </m:r>
                        </m:sub>
                      </m:sSub>
                      <m:sSup>
                        <m:sSupPr>
                          <m:ctrlPr>
                            <a:rPr lang="en-US" altLang="en-US" b="0" i="1" smtClean="0">
                              <a:latin typeface="Cambria Math" panose="02040503050406030204" pitchFamily="18" charset="0"/>
                            </a:rPr>
                          </m:ctrlPr>
                        </m:sSupPr>
                        <m:e>
                          <m:r>
                            <a:rPr lang="en-US" altLang="en-US" b="0" i="1" smtClean="0">
                              <a:latin typeface="Cambria Math" panose="02040503050406030204" pitchFamily="18" charset="0"/>
                            </a:rPr>
                            <m:t>𝑅</m:t>
                          </m:r>
                        </m:e>
                        <m:sup>
                          <m:r>
                            <a:rPr lang="en-US" altLang="en-US" b="0" i="1" smtClean="0">
                              <a:latin typeface="Cambria Math" panose="02040503050406030204" pitchFamily="18" charset="0"/>
                            </a:rPr>
                            <m:t>2</m:t>
                          </m:r>
                        </m:sup>
                      </m:sSup>
                      <m:r>
                        <a:rPr lang="en-US" altLang="en-US" b="0" i="1" smtClean="0">
                          <a:latin typeface="Cambria Math" panose="02040503050406030204" pitchFamily="18" charset="0"/>
                        </a:rPr>
                        <m:t>+</m:t>
                      </m:r>
                      <m:f>
                        <m:fPr>
                          <m:ctrlPr>
                            <a:rPr lang="en-US" altLang="en-US" b="0" i="1" smtClean="0">
                              <a:latin typeface="Cambria Math" panose="02040503050406030204" pitchFamily="18" charset="0"/>
                            </a:rPr>
                          </m:ctrlPr>
                        </m:fPr>
                        <m:num>
                          <m:r>
                            <a:rPr lang="en-US" altLang="en-US" b="0" i="1" smtClean="0">
                              <a:latin typeface="Cambria Math" panose="02040503050406030204" pitchFamily="18" charset="0"/>
                            </a:rPr>
                            <m:t>8</m:t>
                          </m:r>
                        </m:num>
                        <m:den>
                          <m:r>
                            <a:rPr lang="en-US" altLang="en-US" b="0" i="1" smtClean="0">
                              <a:latin typeface="Cambria Math" panose="02040503050406030204" pitchFamily="18" charset="0"/>
                            </a:rPr>
                            <m:t>3</m:t>
                          </m:r>
                        </m:den>
                      </m:f>
                      <m:sSub>
                        <m:sSubPr>
                          <m:ctrlPr>
                            <a:rPr lang="en-US" altLang="en-US" b="0" i="1">
                              <a:latin typeface="Cambria Math" panose="02040503050406030204" pitchFamily="18" charset="0"/>
                            </a:rPr>
                          </m:ctrlPr>
                        </m:sSubPr>
                        <m:e>
                          <m:r>
                            <a:rPr lang="en-US" altLang="en-US" b="0" i="1">
                              <a:latin typeface="Cambria Math" panose="02040503050406030204" pitchFamily="18" charset="0"/>
                            </a:rPr>
                            <m:t>𝑚</m:t>
                          </m:r>
                        </m:e>
                        <m:sub>
                          <m:r>
                            <a:rPr lang="en-US" altLang="en-US" b="0" i="1" smtClean="0">
                              <a:latin typeface="Cambria Math" panose="02040503050406030204" pitchFamily="18" charset="0"/>
                            </a:rPr>
                            <m:t>𝑠𝑝𝑜𝑘𝑒</m:t>
                          </m:r>
                        </m:sub>
                      </m:sSub>
                      <m:sSup>
                        <m:sSupPr>
                          <m:ctrlPr>
                            <a:rPr lang="en-US" altLang="en-US" b="0" i="1">
                              <a:latin typeface="Cambria Math" panose="02040503050406030204" pitchFamily="18" charset="0"/>
                            </a:rPr>
                          </m:ctrlPr>
                        </m:sSupPr>
                        <m:e>
                          <m:r>
                            <a:rPr lang="en-US" altLang="en-US" b="0" i="1">
                              <a:latin typeface="Cambria Math" panose="02040503050406030204" pitchFamily="18" charset="0"/>
                            </a:rPr>
                            <m:t>𝑅</m:t>
                          </m:r>
                        </m:e>
                        <m:sup>
                          <m:r>
                            <a:rPr lang="en-US" altLang="en-US" b="0" i="1">
                              <a:latin typeface="Cambria Math" panose="02040503050406030204" pitchFamily="18" charset="0"/>
                            </a:rPr>
                            <m:t>2</m:t>
                          </m:r>
                        </m:sup>
                      </m:sSup>
                      <m:r>
                        <a:rPr lang="en-US" altLang="en-US" b="0" i="1" smtClean="0">
                          <a:latin typeface="Cambria Math" panose="02040503050406030204" pitchFamily="18" charset="0"/>
                        </a:rPr>
                        <m:t>=</m:t>
                      </m:r>
                      <m:r>
                        <a:rPr lang="en-US" altLang="en-US" b="0" i="1">
                          <a:latin typeface="Cambria Math" panose="02040503050406030204" pitchFamily="18" charset="0"/>
                        </a:rPr>
                        <m:t>0.</m:t>
                      </m:r>
                      <m:r>
                        <a:rPr lang="en-US" altLang="en-US" b="0" i="1" smtClean="0">
                          <a:latin typeface="Cambria Math" panose="02040503050406030204" pitchFamily="18" charset="0"/>
                        </a:rPr>
                        <m:t>193</m:t>
                      </m:r>
                      <m:r>
                        <a:rPr lang="en-US" altLang="en-US" b="0" i="1">
                          <a:latin typeface="Cambria Math" panose="02040503050406030204" pitchFamily="18" charset="0"/>
                        </a:rPr>
                        <m:t> </m:t>
                      </m:r>
                      <m:r>
                        <a:rPr lang="en-US" altLang="en-US" b="0" i="1">
                          <a:latin typeface="Cambria Math" panose="02040503050406030204" pitchFamily="18" charset="0"/>
                        </a:rPr>
                        <m:t>𝑘𝑔</m:t>
                      </m:r>
                      <m:sSup>
                        <m:sSupPr>
                          <m:ctrlPr>
                            <a:rPr lang="en-US" altLang="en-US" b="0" i="1">
                              <a:latin typeface="Cambria Math" panose="02040503050406030204" pitchFamily="18" charset="0"/>
                            </a:rPr>
                          </m:ctrlPr>
                        </m:sSupPr>
                        <m:e>
                          <m:r>
                            <a:rPr lang="en-US" altLang="en-US" b="0" i="1">
                              <a:latin typeface="Cambria Math" panose="02040503050406030204" pitchFamily="18" charset="0"/>
                            </a:rPr>
                            <m:t>𝑚</m:t>
                          </m:r>
                        </m:e>
                        <m:sup>
                          <m:r>
                            <a:rPr lang="en-US" altLang="en-US" b="0" i="1">
                              <a:latin typeface="Cambria Math" panose="02040503050406030204" pitchFamily="18" charset="0"/>
                            </a:rPr>
                            <m:t>2</m:t>
                          </m:r>
                        </m:sup>
                      </m:sSup>
                    </m:oMath>
                  </m:oMathPara>
                </a14:m>
                <a:endParaRPr lang="en-US" altLang="en-US" b="0" dirty="0"/>
              </a:p>
            </p:txBody>
          </p:sp>
        </mc:Choice>
        <mc:Fallback xmlns="">
          <p:sp>
            <p:nvSpPr>
              <p:cNvPr id="6" name="Rectangle 5"/>
              <p:cNvSpPr>
                <a:spLocks noRot="1" noChangeAspect="1" noMove="1" noResize="1" noEditPoints="1" noAdjustHandles="1" noChangeArrowheads="1" noChangeShapeType="1" noTextEdit="1"/>
              </p:cNvSpPr>
              <p:nvPr/>
            </p:nvSpPr>
            <p:spPr>
              <a:xfrm>
                <a:off x="1721528" y="3786871"/>
                <a:ext cx="6015790" cy="1278620"/>
              </a:xfrm>
              <a:prstGeom prst="rect">
                <a:avLst/>
              </a:prstGeom>
              <a:blipFill rotWithShape="0">
                <a:blip r:embed="rId3"/>
                <a:stretch>
                  <a:fillRect l="-507" t="-1429"/>
                </a:stretch>
              </a:blipFill>
            </p:spPr>
            <p:txBody>
              <a:bodyPr/>
              <a:lstStyle/>
              <a:p>
                <a:r>
                  <a:rPr lang="en-US">
                    <a:noFill/>
                  </a:rPr>
                  <a:t> </a:t>
                </a:r>
              </a:p>
            </p:txBody>
          </p:sp>
        </mc:Fallback>
      </mc:AlternateContent>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27651" y="-148281"/>
            <a:ext cx="4114800" cy="2962275"/>
          </a:xfrm>
          <a:prstGeom prst="rect">
            <a:avLst/>
          </a:prstGeom>
        </p:spPr>
      </p:pic>
      <p:sp>
        <p:nvSpPr>
          <p:cNvPr id="6" name="TextBox 4"/>
          <p:cNvSpPr txBox="1">
            <a:spLocks noChangeArrowheads="1"/>
          </p:cNvSpPr>
          <p:nvPr/>
        </p:nvSpPr>
        <p:spPr bwMode="auto">
          <a:xfrm>
            <a:off x="24063" y="656049"/>
            <a:ext cx="4884821"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dirty="0">
                <a:solidFill>
                  <a:srgbClr val="FF0000"/>
                </a:solidFill>
              </a:rPr>
              <a:t>Which object will win?</a:t>
            </a:r>
          </a:p>
        </p:txBody>
      </p:sp>
      <mc:AlternateContent xmlns:mc="http://schemas.openxmlformats.org/markup-compatibility/2006" xmlns:a14="http://schemas.microsoft.com/office/drawing/2010/main">
        <mc:Choice Requires="a14">
          <p:sp>
            <p:nvSpPr>
              <p:cNvPr id="7" name="Rectangle 6"/>
              <p:cNvSpPr/>
              <p:nvPr/>
            </p:nvSpPr>
            <p:spPr>
              <a:xfrm>
                <a:off x="0" y="3013486"/>
                <a:ext cx="6663322" cy="3844514"/>
              </a:xfrm>
              <a:prstGeom prst="rect">
                <a:avLst/>
              </a:prstGeom>
            </p:spPr>
            <p:txBody>
              <a:bodyPr wrap="square">
                <a:spAutoFit/>
              </a:bodyPr>
              <a:lstStyle/>
              <a:p>
                <a:pPr eaLnBrk="1" hangingPunct="1"/>
                <a:r>
                  <a:rPr lang="en-US" altLang="en-US" sz="1600" b="0" dirty="0"/>
                  <a:t>All moments of inertia in the previous table can be expressed as;</a:t>
                </a:r>
              </a:p>
              <a:p>
                <a:pPr eaLnBrk="1" hangingPunct="1"/>
                <a:r>
                  <a:rPr lang="en-US" altLang="en-US" sz="1600" b="0" dirty="0"/>
                  <a:t>	</a:t>
                </a:r>
                <a14:m>
                  <m:oMath xmlns:m="http://schemas.openxmlformats.org/officeDocument/2006/math">
                    <m:sSub>
                      <m:sSubPr>
                        <m:ctrlPr>
                          <a:rPr lang="en-US" altLang="en-US" sz="1600" b="0" i="1" smtClean="0">
                            <a:latin typeface="Cambria Math" panose="02040503050406030204" pitchFamily="18" charset="0"/>
                          </a:rPr>
                        </m:ctrlPr>
                      </m:sSubPr>
                      <m:e>
                        <m:r>
                          <a:rPr lang="en-US" altLang="en-US" sz="1600" b="0" i="1" smtClean="0">
                            <a:latin typeface="Cambria Math" panose="02040503050406030204" pitchFamily="18" charset="0"/>
                          </a:rPr>
                          <m:t>𝐼</m:t>
                        </m:r>
                      </m:e>
                      <m:sub>
                        <m:r>
                          <a:rPr lang="en-US" altLang="en-US" sz="1600" b="0" i="1" smtClean="0">
                            <a:latin typeface="Cambria Math" panose="02040503050406030204" pitchFamily="18" charset="0"/>
                          </a:rPr>
                          <m:t>𝑐𝑚</m:t>
                        </m:r>
                      </m:sub>
                    </m:sSub>
                    <m:r>
                      <a:rPr lang="en-US" altLang="en-US" sz="1600" b="0" i="1">
                        <a:latin typeface="Cambria Math" panose="02040503050406030204" pitchFamily="18" charset="0"/>
                      </a:rPr>
                      <m:t>=</m:t>
                    </m:r>
                    <m:r>
                      <a:rPr lang="en-US" altLang="en-US" sz="1600" b="0" i="1" smtClean="0">
                        <a:latin typeface="Cambria Math" panose="02040503050406030204" pitchFamily="18" charset="0"/>
                        <a:ea typeface="Cambria Math" panose="02040503050406030204" pitchFamily="18" charset="0"/>
                      </a:rPr>
                      <m:t>𝛽</m:t>
                    </m:r>
                    <m:r>
                      <a:rPr lang="en-US" altLang="en-US" sz="1600" b="0" i="1">
                        <a:latin typeface="Cambria Math" panose="02040503050406030204" pitchFamily="18" charset="0"/>
                      </a:rPr>
                      <m:t>𝑀</m:t>
                    </m:r>
                    <m:sSup>
                      <m:sSupPr>
                        <m:ctrlPr>
                          <a:rPr lang="en-US" altLang="en-US" sz="1600" b="0" i="1">
                            <a:latin typeface="Cambria Math" panose="02040503050406030204" pitchFamily="18" charset="0"/>
                          </a:rPr>
                        </m:ctrlPr>
                      </m:sSupPr>
                      <m:e>
                        <m:r>
                          <a:rPr lang="en-US" altLang="en-US" sz="1600" b="0" i="1">
                            <a:latin typeface="Cambria Math" panose="02040503050406030204" pitchFamily="18" charset="0"/>
                          </a:rPr>
                          <m:t>𝑅</m:t>
                        </m:r>
                      </m:e>
                      <m:sup>
                        <m:r>
                          <a:rPr lang="en-US" altLang="en-US" sz="1600" b="0" i="1">
                            <a:latin typeface="Cambria Math" panose="02040503050406030204" pitchFamily="18" charset="0"/>
                          </a:rPr>
                          <m:t>2</m:t>
                        </m:r>
                      </m:sup>
                    </m:sSup>
                    <m:r>
                      <a:rPr lang="en-US" altLang="en-US" sz="1600" b="0" i="1" smtClean="0">
                        <a:latin typeface="Cambria Math" panose="02040503050406030204" pitchFamily="18" charset="0"/>
                      </a:rPr>
                      <m:t>=</m:t>
                    </m:r>
                    <m:r>
                      <a:rPr lang="en-US" altLang="en-US" sz="1600" b="0" i="1">
                        <a:latin typeface="Cambria Math" panose="02040503050406030204" pitchFamily="18" charset="0"/>
                      </a:rPr>
                      <m:t>𝑐𝑀</m:t>
                    </m:r>
                    <m:sSup>
                      <m:sSupPr>
                        <m:ctrlPr>
                          <a:rPr lang="en-US" altLang="en-US" sz="1600" b="0" i="1">
                            <a:latin typeface="Cambria Math" panose="02040503050406030204" pitchFamily="18" charset="0"/>
                          </a:rPr>
                        </m:ctrlPr>
                      </m:sSupPr>
                      <m:e>
                        <m:r>
                          <a:rPr lang="en-US" altLang="en-US" sz="1600" b="0" i="1">
                            <a:latin typeface="Cambria Math" panose="02040503050406030204" pitchFamily="18" charset="0"/>
                          </a:rPr>
                          <m:t>𝑅</m:t>
                        </m:r>
                      </m:e>
                      <m:sup>
                        <m:r>
                          <a:rPr lang="en-US" altLang="en-US" sz="1600" b="0" i="1">
                            <a:latin typeface="Cambria Math" panose="02040503050406030204" pitchFamily="18" charset="0"/>
                          </a:rPr>
                          <m:t>2</m:t>
                        </m:r>
                      </m:sup>
                    </m:sSup>
                  </m:oMath>
                </a14:m>
                <a:r>
                  <a:rPr lang="en-US" altLang="en-US" sz="1600" b="0" dirty="0"/>
                  <a:t> (</a:t>
                </a:r>
                <a:r>
                  <a:rPr lang="en-US" altLang="en-US" sz="1600" dirty="0"/>
                  <a:t>c</a:t>
                </a:r>
                <a:r>
                  <a:rPr lang="en-US" altLang="en-US" sz="1600" b="0" dirty="0"/>
                  <a:t> - number)</a:t>
                </a:r>
              </a:p>
              <a:p>
                <a:pPr eaLnBrk="1" hangingPunct="1"/>
                <a:endParaRPr lang="en-US" altLang="en-US" sz="1600" b="0" dirty="0"/>
              </a:p>
              <a:p>
                <a:pPr eaLnBrk="1" hangingPunct="1"/>
                <a:r>
                  <a:rPr lang="en-US" altLang="en-US" sz="1600" b="0" dirty="0"/>
                  <a:t>Compare;</a:t>
                </a:r>
              </a:p>
              <a:p>
                <a:pPr eaLnBrk="1" hangingPunct="1"/>
                <a:r>
                  <a:rPr lang="en-US" altLang="en-US" sz="1600" b="0" dirty="0"/>
                  <a:t>a)   For a thin walled hollow cylinder </a:t>
                </a:r>
                <a14:m>
                  <m:oMath xmlns:m="http://schemas.openxmlformats.org/officeDocument/2006/math">
                    <m:r>
                      <a:rPr lang="en-US" altLang="en-US" sz="1600" b="0" i="1">
                        <a:latin typeface="Cambria Math" panose="02040503050406030204" pitchFamily="18" charset="0"/>
                        <a:ea typeface="Cambria Math" panose="02040503050406030204" pitchFamily="18" charset="0"/>
                      </a:rPr>
                      <m:t>𝛽</m:t>
                    </m:r>
                    <m:r>
                      <a:rPr lang="en-US" altLang="en-US" sz="1600" b="0" i="1" smtClean="0">
                        <a:latin typeface="Cambria Math" panose="02040503050406030204" pitchFamily="18" charset="0"/>
                        <a:ea typeface="Cambria Math" panose="02040503050406030204" pitchFamily="18" charset="0"/>
                      </a:rPr>
                      <m:t>=1</m:t>
                    </m:r>
                  </m:oMath>
                </a14:m>
                <a:endParaRPr lang="en-US" altLang="en-US" sz="1600" b="0" dirty="0"/>
              </a:p>
              <a:p>
                <a:pPr marL="342900" indent="-342900" eaLnBrk="1" hangingPunct="1">
                  <a:buFont typeface="+mj-lt"/>
                  <a:buAutoNum type="alphaLcParenR" startAt="2"/>
                </a:pPr>
                <a:r>
                  <a:rPr lang="en-US" altLang="en-US" sz="1600" b="0" dirty="0"/>
                  <a:t>For a solid cylinder </a:t>
                </a:r>
                <a14:m>
                  <m:oMath xmlns:m="http://schemas.openxmlformats.org/officeDocument/2006/math">
                    <m:r>
                      <a:rPr lang="en-US" altLang="en-US" sz="1600" b="0" i="1">
                        <a:latin typeface="Cambria Math" panose="02040503050406030204" pitchFamily="18" charset="0"/>
                        <a:ea typeface="Cambria Math" panose="02040503050406030204" pitchFamily="18" charset="0"/>
                      </a:rPr>
                      <m:t>𝛽</m:t>
                    </m:r>
                    <m:r>
                      <a:rPr lang="en-US" altLang="en-US" sz="1600" b="0" i="1" smtClean="0">
                        <a:latin typeface="Cambria Math" panose="02040503050406030204" pitchFamily="18" charset="0"/>
                        <a:ea typeface="Cambria Math" panose="02040503050406030204" pitchFamily="18" charset="0"/>
                      </a:rPr>
                      <m:t>=</m:t>
                    </m:r>
                    <m:f>
                      <m:fPr>
                        <m:ctrlPr>
                          <a:rPr lang="en-US" altLang="en-US" sz="1600" b="0" i="1" smtClean="0">
                            <a:latin typeface="Cambria Math" panose="02040503050406030204" pitchFamily="18" charset="0"/>
                            <a:ea typeface="Cambria Math" panose="02040503050406030204" pitchFamily="18" charset="0"/>
                          </a:rPr>
                        </m:ctrlPr>
                      </m:fPr>
                      <m:num>
                        <m:r>
                          <a:rPr lang="en-US" altLang="en-US" sz="1600" b="0" i="1" smtClean="0">
                            <a:latin typeface="Cambria Math" panose="02040503050406030204" pitchFamily="18" charset="0"/>
                            <a:ea typeface="Cambria Math" panose="02040503050406030204" pitchFamily="18" charset="0"/>
                          </a:rPr>
                          <m:t>1</m:t>
                        </m:r>
                      </m:num>
                      <m:den>
                        <m:r>
                          <a:rPr lang="en-US" altLang="en-US" sz="1600" b="0" i="1" smtClean="0">
                            <a:latin typeface="Cambria Math" panose="02040503050406030204" pitchFamily="18" charset="0"/>
                            <a:ea typeface="Cambria Math" panose="02040503050406030204" pitchFamily="18" charset="0"/>
                          </a:rPr>
                          <m:t>2</m:t>
                        </m:r>
                      </m:den>
                    </m:f>
                  </m:oMath>
                </a14:m>
                <a:r>
                  <a:rPr lang="en-US" altLang="en-US" sz="1600" b="0" dirty="0"/>
                  <a:t> etc.</a:t>
                </a:r>
              </a:p>
              <a:p>
                <a:pPr eaLnBrk="1" hangingPunct="1"/>
                <a:endParaRPr lang="en-US" altLang="en-US" sz="1600" b="0" dirty="0"/>
              </a:p>
              <a:p>
                <a:pPr eaLnBrk="1" hangingPunct="1"/>
                <a:r>
                  <a:rPr lang="en-US" altLang="en-US" sz="1600" b="0" dirty="0"/>
                  <a:t>Conservation of energy;</a:t>
                </a:r>
              </a:p>
              <a:p>
                <a:pPr eaLnBrk="1" hangingPunct="1"/>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0+</m:t>
                      </m:r>
                      <m:r>
                        <a:rPr lang="en-US" altLang="en-US" sz="1600" b="0" i="1">
                          <a:latin typeface="Cambria Math" panose="02040503050406030204" pitchFamily="18" charset="0"/>
                        </a:rPr>
                        <m:t>𝑀</m:t>
                      </m:r>
                      <m:r>
                        <a:rPr lang="en-US" altLang="en-US" sz="1600" b="0" i="1" smtClean="0">
                          <a:latin typeface="Cambria Math" panose="02040503050406030204" pitchFamily="18" charset="0"/>
                        </a:rPr>
                        <m:t>𝑔h</m:t>
                      </m:r>
                      <m:r>
                        <a:rPr lang="en-US" altLang="en-US" sz="1600" b="0" i="1" smtClean="0">
                          <a:latin typeface="Cambria Math" panose="02040503050406030204" pitchFamily="18" charset="0"/>
                        </a:rPr>
                        <m:t>=</m:t>
                      </m:r>
                      <m:f>
                        <m:fPr>
                          <m:ctrlPr>
                            <a:rPr lang="en-US" altLang="en-US" sz="1600" b="0" i="1" smtClean="0">
                              <a:latin typeface="Cambria Math" panose="02040503050406030204" pitchFamily="18" charset="0"/>
                            </a:rPr>
                          </m:ctrlPr>
                        </m:fPr>
                        <m:num>
                          <m:r>
                            <a:rPr lang="en-US" altLang="en-US" sz="1600" b="0" i="1" smtClean="0">
                              <a:latin typeface="Cambria Math" panose="02040503050406030204" pitchFamily="18" charset="0"/>
                            </a:rPr>
                            <m:t>1</m:t>
                          </m:r>
                        </m:num>
                        <m:den>
                          <m:r>
                            <a:rPr lang="en-US" altLang="en-US" sz="1600" b="0" i="1" smtClean="0">
                              <a:latin typeface="Cambria Math" panose="02040503050406030204" pitchFamily="18" charset="0"/>
                            </a:rPr>
                            <m:t>2</m:t>
                          </m:r>
                        </m:den>
                      </m:f>
                      <m:r>
                        <a:rPr lang="en-US" altLang="en-US" sz="1600" b="0" i="1">
                          <a:latin typeface="Cambria Math" panose="02040503050406030204" pitchFamily="18" charset="0"/>
                        </a:rPr>
                        <m:t>𝑀</m:t>
                      </m:r>
                      <m:sSup>
                        <m:sSupPr>
                          <m:ctrlPr>
                            <a:rPr lang="en-US" altLang="en-US" sz="1600" b="0" i="1">
                              <a:latin typeface="Cambria Math" panose="02040503050406030204" pitchFamily="18" charset="0"/>
                            </a:rPr>
                          </m:ctrlPr>
                        </m:sSupPr>
                        <m:e>
                          <m:r>
                            <a:rPr lang="en-US" altLang="en-US" sz="1600" b="0" i="1" smtClean="0">
                              <a:latin typeface="Cambria Math" panose="02040503050406030204" pitchFamily="18" charset="0"/>
                            </a:rPr>
                            <m:t>𝑣</m:t>
                          </m:r>
                        </m:e>
                        <m:sup>
                          <m:r>
                            <a:rPr lang="en-US" altLang="en-US" sz="1600" b="0" i="1">
                              <a:latin typeface="Cambria Math" panose="02040503050406030204" pitchFamily="18" charset="0"/>
                            </a:rPr>
                            <m:t>2</m:t>
                          </m:r>
                        </m:sup>
                      </m:sSup>
                      <m:r>
                        <a:rPr lang="en-US" altLang="en-US" sz="1600" b="0" i="1" smtClean="0">
                          <a:latin typeface="Cambria Math" panose="02040503050406030204" pitchFamily="18" charset="0"/>
                        </a:rPr>
                        <m:t>+</m:t>
                      </m:r>
                      <m:f>
                        <m:fPr>
                          <m:ctrlPr>
                            <a:rPr lang="en-US" altLang="en-US" sz="1600" b="0" i="1">
                              <a:latin typeface="Cambria Math" panose="02040503050406030204" pitchFamily="18" charset="0"/>
                            </a:rPr>
                          </m:ctrlPr>
                        </m:fPr>
                        <m:num>
                          <m:r>
                            <a:rPr lang="en-US" altLang="en-US" sz="1600" b="0" i="1">
                              <a:latin typeface="Cambria Math" panose="02040503050406030204" pitchFamily="18" charset="0"/>
                            </a:rPr>
                            <m:t>1</m:t>
                          </m:r>
                        </m:num>
                        <m:den>
                          <m:r>
                            <a:rPr lang="en-US" altLang="en-US" sz="1600" b="0" i="1">
                              <a:latin typeface="Cambria Math" panose="02040503050406030204" pitchFamily="18" charset="0"/>
                            </a:rPr>
                            <m:t>2</m:t>
                          </m:r>
                        </m:den>
                      </m:f>
                      <m:r>
                        <a:rPr lang="en-US" altLang="en-US" sz="1600" b="0" i="1" smtClean="0">
                          <a:latin typeface="Cambria Math" panose="02040503050406030204" pitchFamily="18" charset="0"/>
                        </a:rPr>
                        <m:t>𝐼</m:t>
                      </m:r>
                      <m:sSup>
                        <m:sSupPr>
                          <m:ctrlPr>
                            <a:rPr lang="en-US" altLang="en-US" sz="1600" b="0" i="1">
                              <a:latin typeface="Cambria Math" panose="02040503050406030204" pitchFamily="18" charset="0"/>
                            </a:rPr>
                          </m:ctrlPr>
                        </m:sSupPr>
                        <m:e>
                          <m:r>
                            <a:rPr lang="en-US" altLang="en-US" sz="1600" b="0" i="1" smtClean="0">
                              <a:latin typeface="Cambria Math" panose="02040503050406030204" pitchFamily="18" charset="0"/>
                            </a:rPr>
                            <m:t>𝑤</m:t>
                          </m:r>
                        </m:e>
                        <m:sup>
                          <m:r>
                            <a:rPr lang="en-US" altLang="en-US" sz="1600" b="0" i="1">
                              <a:latin typeface="Cambria Math" panose="02040503050406030204" pitchFamily="18" charset="0"/>
                            </a:rPr>
                            <m:t>2</m:t>
                          </m:r>
                        </m:sup>
                      </m:sSup>
                      <m:r>
                        <a:rPr lang="en-US" altLang="en-US" sz="1600" b="0" i="1">
                          <a:latin typeface="Cambria Math" panose="02040503050406030204" pitchFamily="18" charset="0"/>
                        </a:rPr>
                        <m:t>=</m:t>
                      </m:r>
                      <m:f>
                        <m:fPr>
                          <m:ctrlPr>
                            <a:rPr lang="en-US" altLang="en-US" sz="1600" b="0" i="1">
                              <a:latin typeface="Cambria Math" panose="02040503050406030204" pitchFamily="18" charset="0"/>
                            </a:rPr>
                          </m:ctrlPr>
                        </m:fPr>
                        <m:num>
                          <m:r>
                            <a:rPr lang="en-US" altLang="en-US" sz="1600" b="0" i="1">
                              <a:latin typeface="Cambria Math" panose="02040503050406030204" pitchFamily="18" charset="0"/>
                            </a:rPr>
                            <m:t>1</m:t>
                          </m:r>
                        </m:num>
                        <m:den>
                          <m:r>
                            <a:rPr lang="en-US" altLang="en-US" sz="1600" b="0" i="1">
                              <a:latin typeface="Cambria Math" panose="02040503050406030204" pitchFamily="18" charset="0"/>
                            </a:rPr>
                            <m:t>2</m:t>
                          </m:r>
                        </m:den>
                      </m:f>
                      <m:r>
                        <a:rPr lang="en-US" altLang="en-US" sz="1600" b="0" i="1">
                          <a:latin typeface="Cambria Math" panose="02040503050406030204" pitchFamily="18" charset="0"/>
                        </a:rPr>
                        <m:t>𝑀</m:t>
                      </m:r>
                      <m:sSup>
                        <m:sSupPr>
                          <m:ctrlPr>
                            <a:rPr lang="en-US" altLang="en-US" sz="1600" b="0" i="1">
                              <a:latin typeface="Cambria Math" panose="02040503050406030204" pitchFamily="18" charset="0"/>
                            </a:rPr>
                          </m:ctrlPr>
                        </m:sSupPr>
                        <m:e>
                          <m:r>
                            <a:rPr lang="en-US" altLang="en-US" sz="1600" b="0" i="1">
                              <a:latin typeface="Cambria Math" panose="02040503050406030204" pitchFamily="18" charset="0"/>
                            </a:rPr>
                            <m:t>𝑣</m:t>
                          </m:r>
                        </m:e>
                        <m:sup>
                          <m:r>
                            <a:rPr lang="en-US" altLang="en-US" sz="1600" b="0" i="1">
                              <a:latin typeface="Cambria Math" panose="02040503050406030204" pitchFamily="18" charset="0"/>
                            </a:rPr>
                            <m:t>2</m:t>
                          </m:r>
                        </m:sup>
                      </m:sSup>
                      <m:r>
                        <a:rPr lang="en-US" altLang="en-US" sz="1600" b="0" i="1">
                          <a:latin typeface="Cambria Math" panose="02040503050406030204" pitchFamily="18" charset="0"/>
                        </a:rPr>
                        <m:t>+</m:t>
                      </m:r>
                      <m:f>
                        <m:fPr>
                          <m:ctrlPr>
                            <a:rPr lang="en-US" altLang="en-US" sz="1600" b="0" i="1">
                              <a:latin typeface="Cambria Math" panose="02040503050406030204" pitchFamily="18" charset="0"/>
                            </a:rPr>
                          </m:ctrlPr>
                        </m:fPr>
                        <m:num>
                          <m:r>
                            <a:rPr lang="en-US" altLang="en-US" sz="1600" b="0" i="1">
                              <a:latin typeface="Cambria Math" panose="02040503050406030204" pitchFamily="18" charset="0"/>
                            </a:rPr>
                            <m:t>1</m:t>
                          </m:r>
                        </m:num>
                        <m:den>
                          <m:r>
                            <a:rPr lang="en-US" altLang="en-US" sz="1600" b="0" i="1">
                              <a:latin typeface="Cambria Math" panose="02040503050406030204" pitchFamily="18" charset="0"/>
                            </a:rPr>
                            <m:t>2</m:t>
                          </m:r>
                        </m:den>
                      </m:f>
                      <m:r>
                        <a:rPr lang="en-US" altLang="en-US" sz="1600" b="0" i="1">
                          <a:latin typeface="Cambria Math" panose="02040503050406030204" pitchFamily="18" charset="0"/>
                          <a:ea typeface="Cambria Math" panose="02040503050406030204" pitchFamily="18" charset="0"/>
                        </a:rPr>
                        <m:t>𝛽</m:t>
                      </m:r>
                      <m:r>
                        <a:rPr lang="en-US" altLang="en-US" sz="1600" b="0" i="1">
                          <a:latin typeface="Cambria Math" panose="02040503050406030204" pitchFamily="18" charset="0"/>
                        </a:rPr>
                        <m:t>𝑀</m:t>
                      </m:r>
                      <m:sSup>
                        <m:sSupPr>
                          <m:ctrlPr>
                            <a:rPr lang="en-US" altLang="en-US" sz="1600" b="0" i="1">
                              <a:latin typeface="Cambria Math" panose="02040503050406030204" pitchFamily="18" charset="0"/>
                            </a:rPr>
                          </m:ctrlPr>
                        </m:sSupPr>
                        <m:e>
                          <m:r>
                            <a:rPr lang="en-US" altLang="en-US" sz="1600" b="0" i="1">
                              <a:latin typeface="Cambria Math" panose="02040503050406030204" pitchFamily="18" charset="0"/>
                            </a:rPr>
                            <m:t>𝑅</m:t>
                          </m:r>
                        </m:e>
                        <m:sup>
                          <m:r>
                            <a:rPr lang="en-US" altLang="en-US" sz="1600" b="0" i="1">
                              <a:latin typeface="Cambria Math" panose="02040503050406030204" pitchFamily="18" charset="0"/>
                            </a:rPr>
                            <m:t>2</m:t>
                          </m:r>
                        </m:sup>
                      </m:sSup>
                      <m:sSup>
                        <m:sSupPr>
                          <m:ctrlPr>
                            <a:rPr lang="en-US" altLang="en-US" sz="1600" b="0" i="1">
                              <a:latin typeface="Cambria Math" panose="02040503050406030204" pitchFamily="18" charset="0"/>
                            </a:rPr>
                          </m:ctrlPr>
                        </m:sSupPr>
                        <m:e>
                          <m:r>
                            <a:rPr lang="en-US" altLang="en-US" sz="1600" b="0" i="1" smtClean="0">
                              <a:latin typeface="Cambria Math" panose="02040503050406030204" pitchFamily="18" charset="0"/>
                            </a:rPr>
                            <m:t>(</m:t>
                          </m:r>
                          <m:f>
                            <m:fPr>
                              <m:ctrlPr>
                                <a:rPr lang="en-US" altLang="en-US" sz="1600" b="0" i="1" smtClean="0">
                                  <a:latin typeface="Cambria Math" panose="02040503050406030204" pitchFamily="18" charset="0"/>
                                </a:rPr>
                              </m:ctrlPr>
                            </m:fPr>
                            <m:num>
                              <m:r>
                                <a:rPr lang="en-US" altLang="en-US" sz="1600" b="0" i="1" smtClean="0">
                                  <a:latin typeface="Cambria Math" panose="02040503050406030204" pitchFamily="18" charset="0"/>
                                </a:rPr>
                                <m:t>𝑣</m:t>
                              </m:r>
                            </m:num>
                            <m:den>
                              <m:r>
                                <a:rPr lang="en-US" altLang="en-US" sz="1600" b="0" i="1" smtClean="0">
                                  <a:latin typeface="Cambria Math" panose="02040503050406030204" pitchFamily="18" charset="0"/>
                                </a:rPr>
                                <m:t>𝑅</m:t>
                              </m:r>
                            </m:den>
                          </m:f>
                          <m:r>
                            <a:rPr lang="en-US" altLang="en-US" sz="1600" b="0" i="1" smtClean="0">
                              <a:latin typeface="Cambria Math" panose="02040503050406030204" pitchFamily="18" charset="0"/>
                            </a:rPr>
                            <m:t>)</m:t>
                          </m:r>
                        </m:e>
                        <m:sup>
                          <m:r>
                            <a:rPr lang="en-US" altLang="en-US" sz="1600" b="0" i="1">
                              <a:latin typeface="Cambria Math" panose="02040503050406030204" pitchFamily="18" charset="0"/>
                            </a:rPr>
                            <m:t>2</m:t>
                          </m:r>
                        </m:sup>
                      </m:sSup>
                      <m:r>
                        <a:rPr lang="en-US" altLang="en-US" sz="1600" b="0" i="1" smtClean="0">
                          <a:latin typeface="Cambria Math" panose="02040503050406030204" pitchFamily="18" charset="0"/>
                        </a:rPr>
                        <m:t>=</m:t>
                      </m:r>
                      <m:f>
                        <m:fPr>
                          <m:ctrlPr>
                            <a:rPr lang="en-US" altLang="en-US" sz="1600" b="0" i="1">
                              <a:latin typeface="Cambria Math" panose="02040503050406030204" pitchFamily="18" charset="0"/>
                            </a:rPr>
                          </m:ctrlPr>
                        </m:fPr>
                        <m:num>
                          <m:r>
                            <a:rPr lang="en-US" altLang="en-US" sz="1600" b="0" i="1">
                              <a:latin typeface="Cambria Math" panose="02040503050406030204" pitchFamily="18" charset="0"/>
                            </a:rPr>
                            <m:t>1</m:t>
                          </m:r>
                        </m:num>
                        <m:den>
                          <m:r>
                            <a:rPr lang="en-US" altLang="en-US" sz="1600" b="0" i="1">
                              <a:latin typeface="Cambria Math" panose="02040503050406030204" pitchFamily="18" charset="0"/>
                            </a:rPr>
                            <m:t>2</m:t>
                          </m:r>
                        </m:den>
                      </m:f>
                      <m:r>
                        <a:rPr lang="en-US" altLang="en-US" sz="1600" b="0" i="1" smtClean="0">
                          <a:latin typeface="Cambria Math" panose="02040503050406030204" pitchFamily="18" charset="0"/>
                        </a:rPr>
                        <m:t>(1+</m:t>
                      </m:r>
                      <m:r>
                        <a:rPr lang="en-US" altLang="en-US" sz="1600" b="0" i="1">
                          <a:latin typeface="Cambria Math" panose="02040503050406030204" pitchFamily="18" charset="0"/>
                          <a:ea typeface="Cambria Math" panose="02040503050406030204" pitchFamily="18" charset="0"/>
                        </a:rPr>
                        <m:t>𝛽</m:t>
                      </m:r>
                      <m:r>
                        <a:rPr lang="en-US" altLang="en-US" sz="1600" b="0" i="1" smtClean="0">
                          <a:latin typeface="Cambria Math" panose="02040503050406030204" pitchFamily="18" charset="0"/>
                          <a:ea typeface="Cambria Math" panose="02040503050406030204" pitchFamily="18" charset="0"/>
                        </a:rPr>
                        <m:t>)</m:t>
                      </m:r>
                      <m:r>
                        <a:rPr lang="en-US" altLang="en-US" sz="1600" b="0" i="1">
                          <a:latin typeface="Cambria Math" panose="02040503050406030204" pitchFamily="18" charset="0"/>
                        </a:rPr>
                        <m:t>𝑀</m:t>
                      </m:r>
                      <m:sSup>
                        <m:sSupPr>
                          <m:ctrlPr>
                            <a:rPr lang="en-US" altLang="en-US" sz="1600" b="0" i="1">
                              <a:latin typeface="Cambria Math" panose="02040503050406030204" pitchFamily="18" charset="0"/>
                            </a:rPr>
                          </m:ctrlPr>
                        </m:sSupPr>
                        <m:e>
                          <m:r>
                            <a:rPr lang="en-US" altLang="en-US" sz="1600" b="0" i="1" smtClean="0">
                              <a:latin typeface="Cambria Math" panose="02040503050406030204" pitchFamily="18" charset="0"/>
                            </a:rPr>
                            <m:t>𝑣</m:t>
                          </m:r>
                        </m:e>
                        <m:sup>
                          <m:r>
                            <a:rPr lang="en-US" altLang="en-US" sz="1600" b="0" i="1">
                              <a:latin typeface="Cambria Math" panose="02040503050406030204" pitchFamily="18" charset="0"/>
                            </a:rPr>
                            <m:t>2</m:t>
                          </m:r>
                        </m:sup>
                      </m:sSup>
                    </m:oMath>
                  </m:oMathPara>
                </a14:m>
                <a:endParaRPr lang="en-US" sz="1600" dirty="0"/>
              </a:p>
              <a:p>
                <a:pPr eaLnBrk="1" hangingPunct="1"/>
                <a14:m>
                  <m:oMathPara xmlns:m="http://schemas.openxmlformats.org/officeDocument/2006/math">
                    <m:oMathParaPr>
                      <m:jc m:val="centerGroup"/>
                    </m:oMathParaPr>
                    <m:oMath xmlns:m="http://schemas.openxmlformats.org/officeDocument/2006/math">
                      <m:r>
                        <a:rPr lang="en-US" sz="1600" b="1" i="1" smtClean="0">
                          <a:latin typeface="Cambria Math" panose="02040503050406030204" pitchFamily="18" charset="0"/>
                        </a:rPr>
                        <m:t>𝒗</m:t>
                      </m:r>
                      <m:r>
                        <a:rPr lang="en-US" sz="1600" b="1" i="1" smtClean="0">
                          <a:latin typeface="Cambria Math" panose="02040503050406030204" pitchFamily="18" charset="0"/>
                        </a:rPr>
                        <m:t>=</m:t>
                      </m:r>
                      <m:rad>
                        <m:radPr>
                          <m:degHide m:val="on"/>
                          <m:ctrlPr>
                            <a:rPr lang="en-US" sz="1600" b="1" i="1" smtClean="0">
                              <a:latin typeface="Cambria Math" panose="02040503050406030204" pitchFamily="18" charset="0"/>
                            </a:rPr>
                          </m:ctrlPr>
                        </m:radPr>
                        <m:deg/>
                        <m:e>
                          <m:f>
                            <m:fPr>
                              <m:ctrlPr>
                                <a:rPr lang="en-US" sz="1600" b="1" i="1" smtClean="0">
                                  <a:latin typeface="Cambria Math" panose="02040503050406030204" pitchFamily="18" charset="0"/>
                                </a:rPr>
                              </m:ctrlPr>
                            </m:fPr>
                            <m:num>
                              <m:r>
                                <a:rPr lang="en-US" sz="1600" b="1" i="1" smtClean="0">
                                  <a:latin typeface="Cambria Math" panose="02040503050406030204" pitchFamily="18" charset="0"/>
                                </a:rPr>
                                <m:t>𝟐</m:t>
                              </m:r>
                              <m:r>
                                <a:rPr lang="en-US" sz="1600" b="1" i="1" smtClean="0">
                                  <a:latin typeface="Cambria Math" panose="02040503050406030204" pitchFamily="18" charset="0"/>
                                </a:rPr>
                                <m:t>𝒈𝒉</m:t>
                              </m:r>
                            </m:num>
                            <m:den>
                              <m:r>
                                <a:rPr lang="en-US" sz="1600" b="1" i="1" smtClean="0">
                                  <a:latin typeface="Cambria Math" panose="02040503050406030204" pitchFamily="18" charset="0"/>
                                </a:rPr>
                                <m:t>𝟏</m:t>
                              </m:r>
                              <m:r>
                                <a:rPr lang="en-US" sz="1600" b="1" i="1" smtClean="0">
                                  <a:latin typeface="Cambria Math" panose="02040503050406030204" pitchFamily="18" charset="0"/>
                                </a:rPr>
                                <m:t>+</m:t>
                              </m:r>
                              <m:r>
                                <a:rPr lang="en-US" altLang="en-US" sz="1600" b="0" i="1">
                                  <a:latin typeface="Cambria Math" panose="02040503050406030204" pitchFamily="18" charset="0"/>
                                  <a:ea typeface="Cambria Math" panose="02040503050406030204" pitchFamily="18" charset="0"/>
                                </a:rPr>
                                <m:t>𝛽</m:t>
                              </m:r>
                            </m:den>
                          </m:f>
                        </m:e>
                      </m:rad>
                    </m:oMath>
                  </m:oMathPara>
                </a14:m>
                <a:endParaRPr lang="en-US" sz="1600" dirty="0"/>
              </a:p>
              <a:p>
                <a:pPr eaLnBrk="1" hangingPunct="1"/>
                <a:endParaRPr lang="en-US" sz="1600" dirty="0">
                  <a:solidFill>
                    <a:srgbClr val="FF0000"/>
                  </a:solidFill>
                </a:endParaRPr>
              </a:p>
              <a:p>
                <a:pPr eaLnBrk="1" hangingPunct="1"/>
                <a:r>
                  <a:rPr lang="en-US" sz="1600" b="0" dirty="0">
                    <a:solidFill>
                      <a:srgbClr val="FF0000"/>
                    </a:solidFill>
                  </a:rPr>
                  <a:t>Small </a:t>
                </a:r>
                <a14:m>
                  <m:oMath xmlns:m="http://schemas.openxmlformats.org/officeDocument/2006/math">
                    <m:r>
                      <a:rPr lang="en-US" altLang="en-US" sz="1600" b="0" i="1">
                        <a:solidFill>
                          <a:srgbClr val="FF0000"/>
                        </a:solidFill>
                        <a:latin typeface="Cambria Math" panose="02040503050406030204" pitchFamily="18" charset="0"/>
                        <a:ea typeface="Cambria Math" panose="02040503050406030204" pitchFamily="18" charset="0"/>
                      </a:rPr>
                      <m:t>𝛽</m:t>
                    </m:r>
                  </m:oMath>
                </a14:m>
                <a:r>
                  <a:rPr lang="en-US" sz="1600" b="0" dirty="0">
                    <a:solidFill>
                      <a:srgbClr val="FF0000"/>
                    </a:solidFill>
                  </a:rPr>
                  <a:t> bodies wins over large </a:t>
                </a:r>
                <a14:m>
                  <m:oMath xmlns:m="http://schemas.openxmlformats.org/officeDocument/2006/math">
                    <m:r>
                      <a:rPr lang="en-US" altLang="en-US" sz="1600" b="0" i="1">
                        <a:solidFill>
                          <a:srgbClr val="FF0000"/>
                        </a:solidFill>
                        <a:latin typeface="Cambria Math" panose="02040503050406030204" pitchFamily="18" charset="0"/>
                        <a:ea typeface="Cambria Math" panose="02040503050406030204" pitchFamily="18" charset="0"/>
                      </a:rPr>
                      <m:t>𝛽</m:t>
                    </m:r>
                  </m:oMath>
                </a14:m>
                <a:r>
                  <a:rPr lang="en-US" sz="1600" b="0" dirty="0">
                    <a:solidFill>
                      <a:srgbClr val="FF0000"/>
                    </a:solidFill>
                  </a:rPr>
                  <a:t> bodies.</a:t>
                </a:r>
              </a:p>
            </p:txBody>
          </p:sp>
        </mc:Choice>
        <mc:Fallback xmlns="">
          <p:sp>
            <p:nvSpPr>
              <p:cNvPr id="7" name="Rectangle 6"/>
              <p:cNvSpPr>
                <a:spLocks noRot="1" noChangeAspect="1" noMove="1" noResize="1" noEditPoints="1" noAdjustHandles="1" noChangeArrowheads="1" noChangeShapeType="1" noTextEdit="1"/>
              </p:cNvSpPr>
              <p:nvPr/>
            </p:nvSpPr>
            <p:spPr>
              <a:xfrm>
                <a:off x="0" y="3013486"/>
                <a:ext cx="6663322" cy="3844514"/>
              </a:xfrm>
              <a:prstGeom prst="rect">
                <a:avLst/>
              </a:prstGeom>
              <a:blipFill>
                <a:blip r:embed="rId3"/>
                <a:stretch>
                  <a:fillRect l="-457" t="-475" b="-1109"/>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549A09F3-D179-46AC-AEC8-F0FD588C3A75}"/>
              </a:ext>
            </a:extLst>
          </p:cNvPr>
          <p:cNvSpPr txBox="1"/>
          <p:nvPr/>
        </p:nvSpPr>
        <p:spPr>
          <a:xfrm>
            <a:off x="-72189" y="0"/>
            <a:ext cx="5212080" cy="461665"/>
          </a:xfrm>
          <a:prstGeom prst="rect">
            <a:avLst/>
          </a:prstGeom>
          <a:noFill/>
        </p:spPr>
        <p:txBody>
          <a:bodyPr wrap="square" rtlCol="0">
            <a:spAutoFit/>
          </a:bodyPr>
          <a:lstStyle/>
          <a:p>
            <a:pPr defTabSz="685800" eaLnBrk="1" fontAlgn="auto" hangingPunct="1">
              <a:spcBef>
                <a:spcPts val="0"/>
              </a:spcBef>
              <a:spcAft>
                <a:spcPts val="0"/>
              </a:spcAft>
            </a:pPr>
            <a:r>
              <a:rPr lang="en-US" sz="2400" b="0">
                <a:solidFill>
                  <a:prstClr val="black"/>
                </a:solidFill>
                <a:cs typeface="Times New Roman" panose="02020603050405020304" pitchFamily="18" charset="0"/>
              </a:rPr>
              <a:t>Example 9.10	Race of rolling objects</a:t>
            </a:r>
            <a:endParaRPr lang="en-US" sz="2400" b="0" dirty="0">
              <a:solidFill>
                <a:prstClr val="black"/>
              </a:solidFill>
              <a:cs typeface="Times New Roman" panose="02020603050405020304"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t>Rotational Motion</a:t>
            </a:r>
          </a:p>
        </p:txBody>
      </p:sp>
      <p:pic>
        <p:nvPicPr>
          <p:cNvPr id="29" name="Picture 28"/>
          <p:cNvPicPr>
            <a:picLocks noChangeAspect="1"/>
          </p:cNvPicPr>
          <p:nvPr/>
        </p:nvPicPr>
        <p:blipFill>
          <a:blip r:embed="rId2"/>
          <a:stretch>
            <a:fillRect/>
          </a:stretch>
        </p:blipFill>
        <p:spPr>
          <a:xfrm>
            <a:off x="209602" y="1928010"/>
            <a:ext cx="8934398" cy="4116128"/>
          </a:xfrm>
          <a:prstGeom prst="rect">
            <a:avLst/>
          </a:prstGeom>
        </p:spPr>
      </p:pic>
      <mc:AlternateContent xmlns:mc="http://schemas.openxmlformats.org/markup-compatibility/2006" xmlns:a14="http://schemas.microsoft.com/office/drawing/2010/main">
        <mc:Choice Requires="a14">
          <p:sp>
            <p:nvSpPr>
              <p:cNvPr id="30" name="TextBox 29"/>
              <p:cNvSpPr txBox="1"/>
              <p:nvPr/>
            </p:nvSpPr>
            <p:spPr>
              <a:xfrm>
                <a:off x="5015883" y="3986074"/>
                <a:ext cx="2698812" cy="613886"/>
              </a:xfrm>
              <a:prstGeom prst="rect">
                <a:avLst/>
              </a:prstGeom>
              <a:noFill/>
            </p:spPr>
            <p:txBody>
              <a:bodyPr wrap="square" rtlCol="0">
                <a:spAutoFit/>
              </a:bodyPr>
              <a:lstStyle/>
              <a:p>
                <a:r>
                  <a:rPr lang="en-US" dirty="0">
                    <a:solidFill>
                      <a:srgbClr val="FF0000"/>
                    </a:solidFill>
                  </a:rPr>
                  <a:t>K=</a:t>
                </a:r>
                <a14:m>
                  <m:oMath xmlns:m="http://schemas.openxmlformats.org/officeDocument/2006/math">
                    <m:f>
                      <m:fPr>
                        <m:ctrlPr>
                          <a:rPr lang="en-US" altLang="en-US" b="0" i="1">
                            <a:solidFill>
                              <a:srgbClr val="FF0000"/>
                            </a:solidFill>
                            <a:latin typeface="Cambria Math" panose="02040503050406030204" pitchFamily="18" charset="0"/>
                          </a:rPr>
                        </m:ctrlPr>
                      </m:fPr>
                      <m:num>
                        <m:r>
                          <a:rPr lang="en-US" altLang="en-US" b="0" i="1">
                            <a:solidFill>
                              <a:srgbClr val="FF0000"/>
                            </a:solidFill>
                            <a:latin typeface="Cambria Math" panose="02040503050406030204" pitchFamily="18" charset="0"/>
                          </a:rPr>
                          <m:t>1</m:t>
                        </m:r>
                      </m:num>
                      <m:den>
                        <m:r>
                          <a:rPr lang="en-US" altLang="en-US" b="0" i="1">
                            <a:solidFill>
                              <a:srgbClr val="FF0000"/>
                            </a:solidFill>
                            <a:latin typeface="Cambria Math" panose="02040503050406030204" pitchFamily="18" charset="0"/>
                          </a:rPr>
                          <m:t>2</m:t>
                        </m:r>
                      </m:den>
                    </m:f>
                    <m:r>
                      <a:rPr lang="en-US" altLang="en-US" b="0" i="1">
                        <a:solidFill>
                          <a:srgbClr val="FF0000"/>
                        </a:solidFill>
                        <a:latin typeface="Cambria Math" panose="02040503050406030204" pitchFamily="18" charset="0"/>
                      </a:rPr>
                      <m:t>𝑀</m:t>
                    </m:r>
                    <m:sSup>
                      <m:sSupPr>
                        <m:ctrlPr>
                          <a:rPr lang="en-US" altLang="en-US" b="0" i="1">
                            <a:solidFill>
                              <a:srgbClr val="FF0000"/>
                            </a:solidFill>
                            <a:latin typeface="Cambria Math" panose="02040503050406030204" pitchFamily="18" charset="0"/>
                          </a:rPr>
                        </m:ctrlPr>
                      </m:sSupPr>
                      <m:e>
                        <m:r>
                          <a:rPr lang="en-US" altLang="en-US" b="0" i="1">
                            <a:solidFill>
                              <a:srgbClr val="FF0000"/>
                            </a:solidFill>
                            <a:latin typeface="Cambria Math" panose="02040503050406030204" pitchFamily="18" charset="0"/>
                          </a:rPr>
                          <m:t>𝑣</m:t>
                        </m:r>
                      </m:e>
                      <m:sup>
                        <m:r>
                          <a:rPr lang="en-US" altLang="en-US" b="0" i="1">
                            <a:solidFill>
                              <a:srgbClr val="FF0000"/>
                            </a:solidFill>
                            <a:latin typeface="Cambria Math" panose="02040503050406030204" pitchFamily="18" charset="0"/>
                          </a:rPr>
                          <m:t>2</m:t>
                        </m:r>
                      </m:sup>
                    </m:sSup>
                    <m:r>
                      <a:rPr lang="en-US" altLang="en-US" b="0" i="1">
                        <a:solidFill>
                          <a:srgbClr val="FF0000"/>
                        </a:solidFill>
                        <a:latin typeface="Cambria Math" panose="02040503050406030204" pitchFamily="18" charset="0"/>
                      </a:rPr>
                      <m:t>+</m:t>
                    </m:r>
                    <m:f>
                      <m:fPr>
                        <m:ctrlPr>
                          <a:rPr lang="en-US" altLang="en-US" b="0" i="1">
                            <a:solidFill>
                              <a:srgbClr val="FF0000"/>
                            </a:solidFill>
                            <a:latin typeface="Cambria Math" panose="02040503050406030204" pitchFamily="18" charset="0"/>
                          </a:rPr>
                        </m:ctrlPr>
                      </m:fPr>
                      <m:num>
                        <m:r>
                          <a:rPr lang="en-US" altLang="en-US" b="0" i="1">
                            <a:solidFill>
                              <a:srgbClr val="FF0000"/>
                            </a:solidFill>
                            <a:latin typeface="Cambria Math" panose="02040503050406030204" pitchFamily="18" charset="0"/>
                          </a:rPr>
                          <m:t>1</m:t>
                        </m:r>
                      </m:num>
                      <m:den>
                        <m:r>
                          <a:rPr lang="en-US" altLang="en-US" b="0" i="1">
                            <a:solidFill>
                              <a:srgbClr val="FF0000"/>
                            </a:solidFill>
                            <a:latin typeface="Cambria Math" panose="02040503050406030204" pitchFamily="18" charset="0"/>
                          </a:rPr>
                          <m:t>2</m:t>
                        </m:r>
                      </m:den>
                    </m:f>
                    <m:r>
                      <a:rPr lang="en-US" altLang="en-US" b="0" i="1">
                        <a:solidFill>
                          <a:srgbClr val="FF0000"/>
                        </a:solidFill>
                        <a:latin typeface="Cambria Math" panose="02040503050406030204" pitchFamily="18" charset="0"/>
                      </a:rPr>
                      <m:t>𝐼</m:t>
                    </m:r>
                    <m:sSup>
                      <m:sSupPr>
                        <m:ctrlPr>
                          <a:rPr lang="en-US" altLang="en-US" b="0" i="1">
                            <a:solidFill>
                              <a:srgbClr val="FF0000"/>
                            </a:solidFill>
                            <a:latin typeface="Cambria Math" panose="02040503050406030204" pitchFamily="18" charset="0"/>
                          </a:rPr>
                        </m:ctrlPr>
                      </m:sSupPr>
                      <m:e>
                        <m:r>
                          <a:rPr lang="en-US" altLang="en-US" b="0" i="1">
                            <a:solidFill>
                              <a:srgbClr val="FF0000"/>
                            </a:solidFill>
                            <a:latin typeface="Cambria Math" panose="02040503050406030204" pitchFamily="18" charset="0"/>
                          </a:rPr>
                          <m:t>𝑤</m:t>
                        </m:r>
                      </m:e>
                      <m:sup>
                        <m:r>
                          <a:rPr lang="en-US" altLang="en-US" b="0" i="1">
                            <a:solidFill>
                              <a:srgbClr val="FF0000"/>
                            </a:solidFill>
                            <a:latin typeface="Cambria Math" panose="02040503050406030204" pitchFamily="18" charset="0"/>
                          </a:rPr>
                          <m:t>2</m:t>
                        </m:r>
                      </m:sup>
                    </m:sSup>
                  </m:oMath>
                </a14:m>
                <a:endParaRPr lang="en-US" dirty="0"/>
              </a:p>
            </p:txBody>
          </p:sp>
        </mc:Choice>
        <mc:Fallback xmlns="">
          <p:sp>
            <p:nvSpPr>
              <p:cNvPr id="30" name="TextBox 29"/>
              <p:cNvSpPr txBox="1">
                <a:spLocks noRot="1" noChangeAspect="1" noMove="1" noResize="1" noEditPoints="1" noAdjustHandles="1" noChangeArrowheads="1" noChangeShapeType="1" noTextEdit="1"/>
              </p:cNvSpPr>
              <p:nvPr/>
            </p:nvSpPr>
            <p:spPr>
              <a:xfrm>
                <a:off x="5015883" y="3986074"/>
                <a:ext cx="2698812" cy="613886"/>
              </a:xfrm>
              <a:prstGeom prst="rect">
                <a:avLst/>
              </a:prstGeom>
              <a:blipFill rotWithShape="0">
                <a:blip r:embed="rId3"/>
                <a:stretch>
                  <a:fillRect l="-3612" b="-8911"/>
                </a:stretch>
              </a:blipFill>
            </p:spPr>
            <p:txBody>
              <a:bodyPr/>
              <a:lstStyle/>
              <a:p>
                <a:r>
                  <a:rPr lang="en-US">
                    <a:noFill/>
                  </a:rPr>
                  <a:t> </a:t>
                </a:r>
              </a:p>
            </p:txBody>
          </p:sp>
        </mc:Fallback>
      </mc:AlternateContent>
      <p:sp>
        <p:nvSpPr>
          <p:cNvPr id="31" name="TextBox 30"/>
          <p:cNvSpPr txBox="1"/>
          <p:nvPr/>
        </p:nvSpPr>
        <p:spPr>
          <a:xfrm>
            <a:off x="280624" y="483832"/>
            <a:ext cx="8685823" cy="1323439"/>
          </a:xfrm>
          <a:prstGeom prst="rect">
            <a:avLst/>
          </a:prstGeom>
          <a:noFill/>
        </p:spPr>
        <p:txBody>
          <a:bodyPr wrap="square" rtlCol="0">
            <a:spAutoFit/>
          </a:bodyPr>
          <a:lstStyle/>
          <a:p>
            <a:r>
              <a:rPr lang="en-US" sz="2000" dirty="0"/>
              <a:t>On a horizontal surface , what fraction of the total kinetic energy is rotational?</a:t>
            </a:r>
          </a:p>
          <a:p>
            <a:r>
              <a:rPr lang="en-US" sz="2000" dirty="0"/>
              <a:t>a) a uniform solid cylinder . b) a uniform sphere  c)a thin walled hollow sphere d)a hollow cylinder with outer radius R an inner radius R/2</a:t>
            </a:r>
          </a:p>
        </p:txBody>
      </p:sp>
      <mc:AlternateContent xmlns:mc="http://schemas.openxmlformats.org/markup-compatibility/2006" xmlns:a14="http://schemas.microsoft.com/office/drawing/2010/main">
        <mc:Choice Requires="a14">
          <p:sp>
            <p:nvSpPr>
              <p:cNvPr id="32" name="TextBox 31"/>
              <p:cNvSpPr txBox="1"/>
              <p:nvPr/>
            </p:nvSpPr>
            <p:spPr>
              <a:xfrm>
                <a:off x="1464816" y="5909846"/>
                <a:ext cx="4350058" cy="338554"/>
              </a:xfrm>
              <a:prstGeom prst="rect">
                <a:avLst/>
              </a:prstGeom>
              <a:noFill/>
            </p:spPr>
            <p:txBody>
              <a:bodyPr wrap="square" rtlCol="0">
                <a:spAutoFit/>
              </a:bodyPr>
              <a:lstStyle/>
              <a:p>
                <a:r>
                  <a:rPr lang="en-US" sz="1600" b="0" dirty="0">
                    <a:solidFill>
                      <a:srgbClr val="000000"/>
                    </a:solidFill>
                  </a:rPr>
                  <a:t>Small </a:t>
                </a:r>
                <a14:m>
                  <m:oMath xmlns:m="http://schemas.openxmlformats.org/officeDocument/2006/math">
                    <m:r>
                      <a:rPr lang="en-US" altLang="en-US" sz="1600" b="0" i="1">
                        <a:solidFill>
                          <a:srgbClr val="000000"/>
                        </a:solidFill>
                        <a:latin typeface="Cambria Math" panose="02040503050406030204" pitchFamily="18" charset="0"/>
                        <a:ea typeface="Cambria Math" panose="02040503050406030204" pitchFamily="18" charset="0"/>
                      </a:rPr>
                      <m:t>𝛽</m:t>
                    </m:r>
                  </m:oMath>
                </a14:m>
                <a:r>
                  <a:rPr lang="en-US" sz="1600" b="0" dirty="0">
                    <a:solidFill>
                      <a:srgbClr val="000000"/>
                    </a:solidFill>
                  </a:rPr>
                  <a:t> bodies win over large </a:t>
                </a:r>
                <a14:m>
                  <m:oMath xmlns:m="http://schemas.openxmlformats.org/officeDocument/2006/math">
                    <m:r>
                      <a:rPr lang="en-US" altLang="en-US" sz="1600" b="0" i="1">
                        <a:solidFill>
                          <a:srgbClr val="000000"/>
                        </a:solidFill>
                        <a:latin typeface="Cambria Math" panose="02040503050406030204" pitchFamily="18" charset="0"/>
                        <a:ea typeface="Cambria Math" panose="02040503050406030204" pitchFamily="18" charset="0"/>
                      </a:rPr>
                      <m:t>𝛽</m:t>
                    </m:r>
                  </m:oMath>
                </a14:m>
                <a:r>
                  <a:rPr lang="en-US" sz="1600" b="0" dirty="0">
                    <a:solidFill>
                      <a:srgbClr val="000000"/>
                    </a:solidFill>
                  </a:rPr>
                  <a:t> bodies</a:t>
                </a:r>
                <a:endParaRPr lang="en-US" dirty="0"/>
              </a:p>
            </p:txBody>
          </p:sp>
        </mc:Choice>
        <mc:Fallback xmlns="">
          <p:sp>
            <p:nvSpPr>
              <p:cNvPr id="32" name="TextBox 31"/>
              <p:cNvSpPr txBox="1">
                <a:spLocks noRot="1" noChangeAspect="1" noMove="1" noResize="1" noEditPoints="1" noAdjustHandles="1" noChangeArrowheads="1" noChangeShapeType="1" noTextEdit="1"/>
              </p:cNvSpPr>
              <p:nvPr/>
            </p:nvSpPr>
            <p:spPr>
              <a:xfrm>
                <a:off x="1464816" y="5909846"/>
                <a:ext cx="4350058" cy="338554"/>
              </a:xfrm>
              <a:prstGeom prst="rect">
                <a:avLst/>
              </a:prstGeom>
              <a:blipFill rotWithShape="0">
                <a:blip r:embed="rId4"/>
                <a:stretch>
                  <a:fillRect l="-700" t="-5357" b="-21429"/>
                </a:stretch>
              </a:blipFill>
            </p:spPr>
            <p:txBody>
              <a:bodyPr/>
              <a:lstStyle/>
              <a:p>
                <a:r>
                  <a:rPr lang="en-US">
                    <a:noFill/>
                  </a:rPr>
                  <a:t> </a:t>
                </a:r>
              </a:p>
            </p:txBody>
          </p:sp>
        </mc:Fallback>
      </mc:AlternateContent>
    </p:spTree>
    <p:extLst>
      <p:ext uri="{BB962C8B-B14F-4D97-AF65-F5344CB8AC3E}">
        <p14:creationId xmlns:p14="http://schemas.microsoft.com/office/powerpoint/2010/main" val="37942971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t>Rotational Motion</a:t>
            </a:r>
          </a:p>
        </p:txBody>
      </p:sp>
      <p:pic>
        <p:nvPicPr>
          <p:cNvPr id="57" name="Picture 56"/>
          <p:cNvPicPr>
            <a:picLocks noChangeAspect="1"/>
          </p:cNvPicPr>
          <p:nvPr/>
        </p:nvPicPr>
        <p:blipFill>
          <a:blip r:embed="rId2"/>
          <a:stretch>
            <a:fillRect/>
          </a:stretch>
        </p:blipFill>
        <p:spPr>
          <a:xfrm>
            <a:off x="226121" y="2555341"/>
            <a:ext cx="8476698" cy="3614639"/>
          </a:xfrm>
          <a:prstGeom prst="rect">
            <a:avLst/>
          </a:prstGeom>
        </p:spPr>
      </p:pic>
      <p:pic>
        <p:nvPicPr>
          <p:cNvPr id="58" name="Picture 57" descr="09_31_Figure.jpg"/>
          <p:cNvPicPr>
            <a:picLocks noChangeAspect="1"/>
          </p:cNvPicPr>
          <p:nvPr/>
        </p:nvPicPr>
        <p:blipFill rotWithShape="1">
          <a:blip r:embed="rId3" cstate="print">
            <a:extLst>
              <a:ext uri="{28A0092B-C50C-407E-A947-70E740481C1C}">
                <a14:useLocalDpi xmlns:a14="http://schemas.microsoft.com/office/drawing/2010/main" val="0"/>
              </a:ext>
            </a:extLst>
          </a:blip>
          <a:srcRect b="2804"/>
          <a:stretch/>
        </p:blipFill>
        <p:spPr>
          <a:xfrm>
            <a:off x="6196784" y="150921"/>
            <a:ext cx="2225014" cy="2512380"/>
          </a:xfrm>
          <a:prstGeom prst="rect">
            <a:avLst/>
          </a:prstGeom>
        </p:spPr>
      </p:pic>
      <p:sp>
        <p:nvSpPr>
          <p:cNvPr id="59" name="TextBox 58"/>
          <p:cNvSpPr txBox="1"/>
          <p:nvPr/>
        </p:nvSpPr>
        <p:spPr>
          <a:xfrm>
            <a:off x="225640" y="530973"/>
            <a:ext cx="5797119" cy="1323439"/>
          </a:xfrm>
          <a:prstGeom prst="rect">
            <a:avLst/>
          </a:prstGeom>
          <a:noFill/>
        </p:spPr>
        <p:txBody>
          <a:bodyPr wrap="square" rtlCol="0">
            <a:spAutoFit/>
          </a:bodyPr>
          <a:lstStyle/>
          <a:p>
            <a:r>
              <a:rPr lang="en-US" sz="1600" b="0" dirty="0">
                <a:solidFill>
                  <a:srgbClr val="FF0000"/>
                </a:solidFill>
              </a:rPr>
              <a:t>9.40</a:t>
            </a:r>
            <a:r>
              <a:rPr lang="en-US" sz="1600" b="0" dirty="0"/>
              <a:t>    A light string is wrapped around the outer rim of a solid uniform cylinder of diameter 75 cm that can rotate about an axis through its center. A stone is tied to the free end of the string .When the string is released from rest the stone reaches a speed of 3.5m/sec after having fallen 2.5 m What is the mass of the cylinder??</a:t>
            </a:r>
          </a:p>
        </p:txBody>
      </p:sp>
    </p:spTree>
    <p:extLst>
      <p:ext uri="{BB962C8B-B14F-4D97-AF65-F5344CB8AC3E}">
        <p14:creationId xmlns:p14="http://schemas.microsoft.com/office/powerpoint/2010/main" val="24873740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7D9EB0A-C502-64D7-88EA-3122A0C98668}"/>
              </a:ext>
            </a:extLst>
          </p:cNvPr>
          <p:cNvSpPr>
            <a:spLocks noGrp="1"/>
          </p:cNvSpPr>
          <p:nvPr>
            <p:ph type="ftr" sz="quarter" idx="11"/>
          </p:nvPr>
        </p:nvSpPr>
        <p:spPr/>
        <p:txBody>
          <a:bodyPr/>
          <a:lstStyle/>
          <a:p>
            <a:pPr>
              <a:defRPr/>
            </a:pPr>
            <a:r>
              <a:rPr lang="en-US"/>
              <a:t>Rotational Motion</a:t>
            </a:r>
          </a:p>
        </p:txBody>
      </p:sp>
      <p:pic>
        <p:nvPicPr>
          <p:cNvPr id="4" name="Picture 3">
            <a:extLst>
              <a:ext uri="{FF2B5EF4-FFF2-40B4-BE49-F238E27FC236}">
                <a16:creationId xmlns:a16="http://schemas.microsoft.com/office/drawing/2014/main" id="{3673C9E5-2C8C-406B-3DCA-E4DBE25F521D}"/>
              </a:ext>
            </a:extLst>
          </p:cNvPr>
          <p:cNvPicPr>
            <a:picLocks noChangeAspect="1"/>
          </p:cNvPicPr>
          <p:nvPr/>
        </p:nvPicPr>
        <p:blipFill>
          <a:blip r:embed="rId2"/>
          <a:stretch>
            <a:fillRect/>
          </a:stretch>
        </p:blipFill>
        <p:spPr>
          <a:xfrm>
            <a:off x="840509" y="287257"/>
            <a:ext cx="4994564" cy="6283485"/>
          </a:xfrm>
          <a:prstGeom prst="rect">
            <a:avLst/>
          </a:prstGeom>
        </p:spPr>
      </p:pic>
      <p:sp>
        <p:nvSpPr>
          <p:cNvPr id="5" name="TextBox 4">
            <a:extLst>
              <a:ext uri="{FF2B5EF4-FFF2-40B4-BE49-F238E27FC236}">
                <a16:creationId xmlns:a16="http://schemas.microsoft.com/office/drawing/2014/main" id="{BE4EC76F-722F-DE9D-9CCE-0F679BBFB7B6}"/>
              </a:ext>
            </a:extLst>
          </p:cNvPr>
          <p:cNvSpPr txBox="1"/>
          <p:nvPr/>
        </p:nvSpPr>
        <p:spPr>
          <a:xfrm>
            <a:off x="6289965" y="397163"/>
            <a:ext cx="2105890" cy="4154984"/>
          </a:xfrm>
          <a:prstGeom prst="rect">
            <a:avLst/>
          </a:prstGeom>
          <a:noFill/>
        </p:spPr>
        <p:txBody>
          <a:bodyPr wrap="square" rtlCol="0">
            <a:spAutoFit/>
          </a:bodyPr>
          <a:lstStyle/>
          <a:p>
            <a:r>
              <a:rPr lang="en-US" dirty="0"/>
              <a:t>Compute the magnitude of the tangential and radial acceleration</a:t>
            </a:r>
          </a:p>
          <a:p>
            <a:pPr marL="457200" indent="-457200">
              <a:buAutoNum type="alphaLcParenR"/>
            </a:pPr>
            <a:r>
              <a:rPr lang="en-US" dirty="0"/>
              <a:t>at the start</a:t>
            </a:r>
          </a:p>
          <a:p>
            <a:pPr marL="457200" indent="-457200">
              <a:buAutoNum type="alphaLcParenR"/>
            </a:pPr>
            <a:r>
              <a:rPr lang="en-US" dirty="0"/>
              <a:t>b after it turned through 60and120 degrees</a:t>
            </a:r>
          </a:p>
        </p:txBody>
      </p:sp>
    </p:spTree>
    <p:extLst>
      <p:ext uri="{BB962C8B-B14F-4D97-AF65-F5344CB8AC3E}">
        <p14:creationId xmlns:p14="http://schemas.microsoft.com/office/powerpoint/2010/main" val="3795631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2768360"/>
            <a:ext cx="4110813" cy="3584501"/>
            <a:chOff x="6499674" y="797308"/>
            <a:chExt cx="5473657" cy="4783407"/>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99674" y="797310"/>
              <a:ext cx="5473657" cy="4783405"/>
            </a:xfrm>
            <a:prstGeom prst="rect">
              <a:avLst/>
            </a:prstGeom>
          </p:spPr>
        </p:pic>
        <p:sp>
          <p:nvSpPr>
            <p:cNvPr id="11" name="Rectangle 10"/>
            <p:cNvSpPr/>
            <p:nvPr/>
          </p:nvSpPr>
          <p:spPr>
            <a:xfrm>
              <a:off x="6499674" y="5140712"/>
              <a:ext cx="915887" cy="4400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b="0">
                <a:solidFill>
                  <a:prstClr val="white"/>
                </a:solidFill>
                <a:latin typeface="Calibri" panose="020F0502020204030204"/>
              </a:endParaRPr>
            </a:p>
          </p:txBody>
        </p:sp>
        <p:sp>
          <p:nvSpPr>
            <p:cNvPr id="12" name="Rectangle 11"/>
            <p:cNvSpPr/>
            <p:nvPr/>
          </p:nvSpPr>
          <p:spPr>
            <a:xfrm>
              <a:off x="7477264" y="797308"/>
              <a:ext cx="4496067" cy="7789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b="0">
                <a:solidFill>
                  <a:prstClr val="white"/>
                </a:solidFill>
                <a:latin typeface="Calibri" panose="020F0502020204030204"/>
              </a:endParaRPr>
            </a:p>
          </p:txBody>
        </p:sp>
        <p:sp>
          <p:nvSpPr>
            <p:cNvPr id="13" name="TextBox 12"/>
            <p:cNvSpPr txBox="1"/>
            <p:nvPr/>
          </p:nvSpPr>
          <p:spPr>
            <a:xfrm>
              <a:off x="9051076" y="877224"/>
              <a:ext cx="1609491" cy="1047332"/>
            </a:xfrm>
            <a:prstGeom prst="rect">
              <a:avLst/>
            </a:prstGeom>
            <a:noFill/>
            <a:ln>
              <a:noFill/>
            </a:ln>
          </p:spPr>
          <p:txBody>
            <a:bodyPr wrap="square" rtlCol="0">
              <a:spAutoFit/>
            </a:bodyPr>
            <a:lstStyle/>
            <a:p>
              <a:pPr defTabSz="685800" eaLnBrk="1" fontAlgn="auto" hangingPunct="1">
                <a:spcBef>
                  <a:spcPts val="0"/>
                </a:spcBef>
                <a:spcAft>
                  <a:spcPts val="0"/>
                </a:spcAft>
              </a:pPr>
              <a:r>
                <a:rPr lang="en-US" sz="1500" b="0" dirty="0">
                  <a:solidFill>
                    <a:srgbClr val="0070C0"/>
                  </a:solidFill>
                  <a:cs typeface="Times New Roman" panose="02020603050405020304" pitchFamily="18" charset="0"/>
                </a:rPr>
                <a:t>    Angular</a:t>
              </a:r>
            </a:p>
            <a:p>
              <a:pPr defTabSz="685800" eaLnBrk="1" fontAlgn="auto" hangingPunct="1">
                <a:spcBef>
                  <a:spcPts val="0"/>
                </a:spcBef>
                <a:spcAft>
                  <a:spcPts val="0"/>
                </a:spcAft>
              </a:pPr>
              <a:r>
                <a:rPr lang="en-US" sz="1500" b="0" dirty="0">
                  <a:solidFill>
                    <a:srgbClr val="0070C0"/>
                  </a:solidFill>
                  <a:cs typeface="Times New Roman" panose="02020603050405020304" pitchFamily="18" charset="0"/>
                </a:rPr>
                <a:t>Displacement</a:t>
              </a:r>
            </a:p>
          </p:txBody>
        </p:sp>
      </p:grpSp>
      <p:grpSp>
        <p:nvGrpSpPr>
          <p:cNvPr id="20" name="Group 19"/>
          <p:cNvGrpSpPr/>
          <p:nvPr/>
        </p:nvGrpSpPr>
        <p:grpSpPr>
          <a:xfrm>
            <a:off x="125134" y="529211"/>
            <a:ext cx="2297366" cy="2366304"/>
            <a:chOff x="8870796" y="967281"/>
            <a:chExt cx="2676289" cy="2751839"/>
          </a:xfrm>
        </p:grpSpPr>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61105" y="985273"/>
              <a:ext cx="2532829" cy="2733847"/>
            </a:xfrm>
            <a:prstGeom prst="rect">
              <a:avLst/>
            </a:prstGeom>
          </p:spPr>
        </p:pic>
        <p:sp>
          <p:nvSpPr>
            <p:cNvPr id="16" name="Rectangle 15"/>
            <p:cNvSpPr/>
            <p:nvPr/>
          </p:nvSpPr>
          <p:spPr>
            <a:xfrm>
              <a:off x="8870796" y="3310852"/>
              <a:ext cx="602166" cy="394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b="0">
                <a:solidFill>
                  <a:prstClr val="white"/>
                </a:solidFill>
                <a:latin typeface="Calibri" panose="020F0502020204030204"/>
              </a:endParaRPr>
            </a:p>
          </p:txBody>
        </p:sp>
        <p:sp>
          <p:nvSpPr>
            <p:cNvPr id="17" name="Rectangle 16"/>
            <p:cNvSpPr/>
            <p:nvPr/>
          </p:nvSpPr>
          <p:spPr>
            <a:xfrm>
              <a:off x="9171879" y="967281"/>
              <a:ext cx="2375206" cy="5255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b="0">
                <a:solidFill>
                  <a:prstClr val="white"/>
                </a:solidFill>
                <a:latin typeface="Calibri" panose="020F0502020204030204"/>
              </a:endParaRPr>
            </a:p>
          </p:txBody>
        </p:sp>
        <p:sp>
          <p:nvSpPr>
            <p:cNvPr id="18" name="Rectangle 17"/>
            <p:cNvSpPr/>
            <p:nvPr/>
          </p:nvSpPr>
          <p:spPr>
            <a:xfrm>
              <a:off x="10592950" y="1820005"/>
              <a:ext cx="228601" cy="323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b="0">
                <a:solidFill>
                  <a:prstClr val="white"/>
                </a:solidFill>
                <a:latin typeface="Calibri" panose="020F0502020204030204"/>
              </a:endParaRPr>
            </a:p>
          </p:txBody>
        </p:sp>
        <p:sp>
          <p:nvSpPr>
            <p:cNvPr id="19" name="Rectangle 18"/>
            <p:cNvSpPr/>
            <p:nvPr/>
          </p:nvSpPr>
          <p:spPr>
            <a:xfrm>
              <a:off x="10409666" y="1834710"/>
              <a:ext cx="178417" cy="214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b="0">
                <a:solidFill>
                  <a:prstClr val="white"/>
                </a:solidFill>
                <a:latin typeface="Calibri" panose="020F0502020204030204"/>
              </a:endParaRPr>
            </a:p>
          </p:txBody>
        </p:sp>
      </p:grpSp>
      <p:sp>
        <p:nvSpPr>
          <p:cNvPr id="5" name="TextBox 4"/>
          <p:cNvSpPr txBox="1"/>
          <p:nvPr/>
        </p:nvSpPr>
        <p:spPr>
          <a:xfrm>
            <a:off x="4150079" y="796768"/>
            <a:ext cx="4329687" cy="646331"/>
          </a:xfrm>
          <a:prstGeom prst="rect">
            <a:avLst/>
          </a:prstGeom>
          <a:noFill/>
          <a:ln>
            <a:solidFill>
              <a:schemeClr val="tx1"/>
            </a:solidFill>
          </a:ln>
        </p:spPr>
        <p:txBody>
          <a:bodyPr wrap="square" rtlCol="0">
            <a:spAutoFit/>
          </a:bodyPr>
          <a:lstStyle/>
          <a:p>
            <a:pPr defTabSz="685800" eaLnBrk="1" fontAlgn="auto" hangingPunct="1">
              <a:spcBef>
                <a:spcPts val="0"/>
              </a:spcBef>
              <a:spcAft>
                <a:spcPts val="0"/>
              </a:spcAft>
            </a:pPr>
            <a:r>
              <a:rPr lang="en-US" sz="1800" b="0" dirty="0">
                <a:solidFill>
                  <a:prstClr val="black"/>
                </a:solidFill>
                <a:cs typeface="Times New Roman" panose="02020603050405020304" pitchFamily="18" charset="0"/>
              </a:rPr>
              <a:t>9.1	Angular Position, Angular Velocity,</a:t>
            </a:r>
          </a:p>
          <a:p>
            <a:pPr defTabSz="685800" eaLnBrk="1" fontAlgn="auto" hangingPunct="1">
              <a:spcBef>
                <a:spcPts val="0"/>
              </a:spcBef>
              <a:spcAft>
                <a:spcPts val="0"/>
              </a:spcAft>
            </a:pPr>
            <a:r>
              <a:rPr lang="en-US" sz="1800" b="0" dirty="0">
                <a:solidFill>
                  <a:prstClr val="black"/>
                </a:solidFill>
                <a:cs typeface="Times New Roman" panose="02020603050405020304" pitchFamily="18" charset="0"/>
              </a:rPr>
              <a:t>            and Angular Acceleration </a:t>
            </a:r>
          </a:p>
        </p:txBody>
      </p:sp>
      <mc:AlternateContent xmlns:mc="http://schemas.openxmlformats.org/markup-compatibility/2006" xmlns:a14="http://schemas.microsoft.com/office/drawing/2010/main">
        <mc:Choice Requires="a14">
          <p:sp>
            <p:nvSpPr>
              <p:cNvPr id="7" name="TextBox 6"/>
              <p:cNvSpPr txBox="1"/>
              <p:nvPr/>
            </p:nvSpPr>
            <p:spPr>
              <a:xfrm>
                <a:off x="3356095" y="1749833"/>
                <a:ext cx="5684756" cy="3942233"/>
              </a:xfrm>
              <a:prstGeom prst="rect">
                <a:avLst/>
              </a:prstGeom>
              <a:noFill/>
              <a:ln>
                <a:solidFill>
                  <a:schemeClr val="tx1"/>
                </a:solidFill>
              </a:ln>
            </p:spPr>
            <p:txBody>
              <a:bodyPr wrap="square" rtlCol="0">
                <a:spAutoFit/>
              </a:bodyPr>
              <a:lstStyle/>
              <a:p>
                <a:pPr defTabSz="685800" eaLnBrk="1" fontAlgn="auto" hangingPunct="1">
                  <a:spcBef>
                    <a:spcPts val="0"/>
                  </a:spcBef>
                  <a:spcAft>
                    <a:spcPts val="0"/>
                  </a:spcAft>
                </a:pPr>
                <a:r>
                  <a:rPr lang="en-US" sz="1800" b="0" dirty="0">
                    <a:solidFill>
                      <a:srgbClr val="FF0000"/>
                    </a:solidFill>
                    <a:cs typeface="Times New Roman" panose="02020603050405020304" pitchFamily="18" charset="0"/>
                  </a:rPr>
                  <a:t>Angular Position</a:t>
                </a:r>
                <a:r>
                  <a:rPr lang="en-US" sz="1800" b="0" dirty="0">
                    <a:solidFill>
                      <a:prstClr val="black"/>
                    </a:solidFill>
                    <a:cs typeface="Times New Roman" panose="02020603050405020304" pitchFamily="18" charset="0"/>
                  </a:rPr>
                  <a:t>:		</a:t>
                </a:r>
                <a14:m>
                  <m:oMath xmlns:m="http://schemas.openxmlformats.org/officeDocument/2006/math">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1800" b="0" dirty="0">
                    <a:solidFill>
                      <a:prstClr val="black"/>
                    </a:solidFill>
                    <a:cs typeface="Times New Roman" panose="02020603050405020304" pitchFamily="18" charset="0"/>
                  </a:rPr>
                  <a:t>	in radians (rad.)</a:t>
                </a:r>
              </a:p>
              <a:p>
                <a:pPr defTabSz="685800" eaLnBrk="1" fontAlgn="auto" hangingPunct="1">
                  <a:spcBef>
                    <a:spcPts val="0"/>
                  </a:spcBef>
                  <a:spcAft>
                    <a:spcPts val="0"/>
                  </a:spcAft>
                </a:pPr>
                <a:endParaRPr lang="en-US" sz="600" b="0" dirty="0">
                  <a:solidFill>
                    <a:prstClr val="black"/>
                  </a:solidFill>
                  <a:cs typeface="Times New Roman" panose="02020603050405020304" pitchFamily="18" charset="0"/>
                </a:endParaRPr>
              </a:p>
              <a:p>
                <a:pPr defTabSz="685800" eaLnBrk="1" fontAlgn="auto" hangingPunct="1">
                  <a:spcBef>
                    <a:spcPts val="0"/>
                  </a:spcBef>
                  <a:spcAft>
                    <a:spcPts val="0"/>
                  </a:spcAft>
                </a:pPr>
                <a:r>
                  <a:rPr lang="en-US" sz="1800" b="0" dirty="0">
                    <a:solidFill>
                      <a:srgbClr val="FF0000"/>
                    </a:solidFill>
                    <a:cs typeface="Times New Roman" panose="02020603050405020304" pitchFamily="18" charset="0"/>
                  </a:rPr>
                  <a:t>Average Angular Velocity</a:t>
                </a:r>
                <a:r>
                  <a:rPr lang="en-US" sz="1800" b="0" dirty="0">
                    <a:solidFill>
                      <a:prstClr val="black"/>
                    </a:solidFill>
                    <a:cs typeface="Times New Roman" panose="02020603050405020304" pitchFamily="18" charset="0"/>
                  </a:rPr>
                  <a:t>:		</a:t>
                </a:r>
                <a14:m>
                  <m:oMath xmlns:m="http://schemas.openxmlformats.org/officeDocument/2006/math">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𝜔</m:t>
                        </m:r>
                      </m:e>
                      <m:sub>
                        <m:r>
                          <a:rPr lang="en-US" sz="1800" b="0" i="1">
                            <a:solidFill>
                              <a:prstClr val="black"/>
                            </a:solidFill>
                            <a:latin typeface="Cambria Math" panose="02040503050406030204" pitchFamily="18" charset="0"/>
                            <a:cs typeface="Times New Roman" panose="02020603050405020304" pitchFamily="18" charset="0"/>
                          </a:rPr>
                          <m:t>𝑎𝑣</m:t>
                        </m:r>
                      </m:sub>
                    </m:sSub>
                    <m:r>
                      <a:rPr lang="en-US" sz="1800" b="0" i="1">
                        <a:solidFill>
                          <a:prstClr val="black"/>
                        </a:solidFill>
                        <a:latin typeface="Cambria Math" panose="02040503050406030204" pitchFamily="18" charset="0"/>
                        <a:cs typeface="Times New Roman" panose="02020603050405020304" pitchFamily="18" charset="0"/>
                      </a:rPr>
                      <m:t>=</m:t>
                    </m:r>
                    <m:f>
                      <m:fPr>
                        <m:ctrlPr>
                          <a:rPr lang="en-US" sz="1800" b="0" i="1">
                            <a:solidFill>
                              <a:prstClr val="black"/>
                            </a:solidFill>
                            <a:latin typeface="Cambria Math" panose="02040503050406030204" pitchFamily="18" charset="0"/>
                            <a:cs typeface="Times New Roman" panose="02020603050405020304" pitchFamily="18" charset="0"/>
                          </a:rPr>
                        </m:ctrlPr>
                      </m:fPr>
                      <m:num>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𝜃</m:t>
                            </m:r>
                          </m:e>
                          <m:sub>
                            <m:r>
                              <a:rPr lang="en-US" sz="1800" b="0" i="1">
                                <a:solidFill>
                                  <a:prstClr val="black"/>
                                </a:solidFill>
                                <a:latin typeface="Cambria Math" panose="02040503050406030204" pitchFamily="18" charset="0"/>
                                <a:cs typeface="Times New Roman" panose="02020603050405020304" pitchFamily="18" charset="0"/>
                              </a:rPr>
                              <m:t>2</m:t>
                            </m:r>
                          </m:sub>
                        </m:sSub>
                        <m:r>
                          <a:rPr lang="en-US" sz="1800" b="0" i="1">
                            <a:solidFill>
                              <a:prstClr val="black"/>
                            </a:solidFill>
                            <a:latin typeface="Cambria Math" panose="02040503050406030204" pitchFamily="18" charset="0"/>
                            <a:cs typeface="Times New Roman" panose="02020603050405020304" pitchFamily="18" charset="0"/>
                          </a:rPr>
                          <m:t>−</m:t>
                        </m:r>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𝜃</m:t>
                            </m:r>
                          </m:e>
                          <m:sub>
                            <m:r>
                              <a:rPr lang="en-US" sz="1800" b="0" i="1">
                                <a:solidFill>
                                  <a:prstClr val="black"/>
                                </a:solidFill>
                                <a:latin typeface="Cambria Math" panose="02040503050406030204" pitchFamily="18" charset="0"/>
                                <a:cs typeface="Times New Roman" panose="02020603050405020304" pitchFamily="18" charset="0"/>
                              </a:rPr>
                              <m:t>1</m:t>
                            </m:r>
                          </m:sub>
                        </m:sSub>
                      </m:num>
                      <m:den>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𝑡</m:t>
                            </m:r>
                          </m:e>
                          <m:sub>
                            <m:r>
                              <a:rPr lang="en-US" sz="1800" b="0" i="1">
                                <a:solidFill>
                                  <a:prstClr val="black"/>
                                </a:solidFill>
                                <a:latin typeface="Cambria Math" panose="02040503050406030204" pitchFamily="18" charset="0"/>
                                <a:cs typeface="Times New Roman" panose="02020603050405020304" pitchFamily="18" charset="0"/>
                              </a:rPr>
                              <m:t>2</m:t>
                            </m:r>
                          </m:sub>
                        </m:sSub>
                        <m:r>
                          <a:rPr lang="en-US" sz="1800" b="0" i="1">
                            <a:solidFill>
                              <a:prstClr val="black"/>
                            </a:solidFill>
                            <a:latin typeface="Cambria Math" panose="02040503050406030204" pitchFamily="18" charset="0"/>
                            <a:cs typeface="Times New Roman" panose="02020603050405020304" pitchFamily="18" charset="0"/>
                          </a:rPr>
                          <m:t>−</m:t>
                        </m:r>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𝑡</m:t>
                            </m:r>
                          </m:e>
                          <m:sub>
                            <m:r>
                              <a:rPr lang="en-US" sz="1800" b="0" i="1">
                                <a:solidFill>
                                  <a:prstClr val="black"/>
                                </a:solidFill>
                                <a:latin typeface="Cambria Math" panose="02040503050406030204" pitchFamily="18" charset="0"/>
                                <a:cs typeface="Times New Roman" panose="02020603050405020304" pitchFamily="18" charset="0"/>
                              </a:rPr>
                              <m:t>1</m:t>
                            </m:r>
                          </m:sub>
                        </m:sSub>
                      </m:den>
                    </m:f>
                    <m:r>
                      <a:rPr lang="en-US" sz="1800" b="0" i="1">
                        <a:solidFill>
                          <a:prstClr val="black"/>
                        </a:solidFill>
                        <a:latin typeface="Cambria Math" panose="02040503050406030204" pitchFamily="18" charset="0"/>
                        <a:cs typeface="Times New Roman" panose="02020603050405020304" pitchFamily="18" charset="0"/>
                      </a:rPr>
                      <m:t>=</m:t>
                    </m:r>
                    <m:f>
                      <m:fPr>
                        <m:ctrlPr>
                          <a:rPr lang="en-US" sz="1800" b="0" i="1">
                            <a:solidFill>
                              <a:prstClr val="black"/>
                            </a:solidFill>
                            <a:latin typeface="Cambria Math" panose="02040503050406030204" pitchFamily="18" charset="0"/>
                            <a:cs typeface="Times New Roman" panose="02020603050405020304" pitchFamily="18" charset="0"/>
                          </a:rPr>
                        </m:ctrlPr>
                      </m:fPr>
                      <m:num>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𝜃</m:t>
                        </m:r>
                      </m:num>
                      <m:den>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𝑡</m:t>
                        </m:r>
                      </m:den>
                    </m:f>
                  </m:oMath>
                </a14:m>
                <a:endParaRPr lang="en-US" sz="1800" b="0" dirty="0">
                  <a:solidFill>
                    <a:prstClr val="black"/>
                  </a:solidFill>
                  <a:cs typeface="Times New Roman" panose="02020603050405020304" pitchFamily="18" charset="0"/>
                </a:endParaRPr>
              </a:p>
              <a:p>
                <a:pPr defTabSz="685800" eaLnBrk="1" fontAlgn="auto" hangingPunct="1">
                  <a:spcBef>
                    <a:spcPts val="0"/>
                  </a:spcBef>
                  <a:spcAft>
                    <a:spcPts val="0"/>
                  </a:spcAft>
                </a:pPr>
                <a:endParaRPr lang="en-US" sz="600" b="0" dirty="0">
                  <a:solidFill>
                    <a:prstClr val="black"/>
                  </a:solidFill>
                  <a:cs typeface="Times New Roman" panose="02020603050405020304" pitchFamily="18" charset="0"/>
                </a:endParaRPr>
              </a:p>
              <a:p>
                <a:pPr defTabSz="685800" eaLnBrk="1" fontAlgn="auto" hangingPunct="1">
                  <a:spcBef>
                    <a:spcPts val="0"/>
                  </a:spcBef>
                  <a:spcAft>
                    <a:spcPts val="0"/>
                  </a:spcAft>
                </a:pPr>
                <a:r>
                  <a:rPr lang="en-US" sz="1800" b="0" dirty="0">
                    <a:solidFill>
                      <a:srgbClr val="FF0000"/>
                    </a:solidFill>
                    <a:cs typeface="Times New Roman" panose="02020603050405020304" pitchFamily="18" charset="0"/>
                  </a:rPr>
                  <a:t>Instantaneous Angular Velocity </a:t>
                </a:r>
                <a:r>
                  <a:rPr lang="en-US" sz="1800" b="0" dirty="0">
                    <a:solidFill>
                      <a:prstClr val="black"/>
                    </a:solidFill>
                    <a:cs typeface="Times New Roman" panose="02020603050405020304" pitchFamily="18" charset="0"/>
                  </a:rPr>
                  <a:t>:	</a:t>
                </a:r>
                <a14:m>
                  <m:oMath xmlns:m="http://schemas.openxmlformats.org/officeDocument/2006/math">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𝜔</m:t>
                    </m:r>
                    <m:r>
                      <a:rPr lang="en-US" sz="1800" b="0" i="1">
                        <a:solidFill>
                          <a:prstClr val="black"/>
                        </a:solidFill>
                        <a:latin typeface="Cambria Math" panose="02040503050406030204" pitchFamily="18" charset="0"/>
                        <a:cs typeface="Times New Roman" panose="02020603050405020304" pitchFamily="18" charset="0"/>
                      </a:rPr>
                      <m:t>=</m:t>
                    </m:r>
                    <m:func>
                      <m:funcPr>
                        <m:ctrlPr>
                          <a:rPr lang="en-US" sz="1800" b="0" i="1">
                            <a:solidFill>
                              <a:prstClr val="black"/>
                            </a:solidFill>
                            <a:latin typeface="Cambria Math" panose="02040503050406030204" pitchFamily="18" charset="0"/>
                          </a:rPr>
                        </m:ctrlPr>
                      </m:funcPr>
                      <m:fName>
                        <m:limLow>
                          <m:limLowPr>
                            <m:ctrlPr>
                              <a:rPr lang="en-US" sz="1800" b="0" i="1">
                                <a:solidFill>
                                  <a:prstClr val="black"/>
                                </a:solidFill>
                                <a:latin typeface="Cambria Math" panose="02040503050406030204" pitchFamily="18" charset="0"/>
                              </a:rPr>
                            </m:ctrlPr>
                          </m:limLowPr>
                          <m:e>
                            <m:r>
                              <m:rPr>
                                <m:sty m:val="p"/>
                              </m:rPr>
                              <a:rPr lang="en-US" sz="1800" b="0">
                                <a:solidFill>
                                  <a:prstClr val="black"/>
                                </a:solidFill>
                                <a:latin typeface="Cambria Math" panose="02040503050406030204" pitchFamily="18" charset="0"/>
                              </a:rPr>
                              <m:t>lim</m:t>
                            </m:r>
                          </m:e>
                          <m:lim>
                            <m:r>
                              <a:rPr lang="en-US" sz="1800" b="0" i="1">
                                <a:solidFill>
                                  <a:prstClr val="black"/>
                                </a:solidFill>
                                <a:latin typeface="Cambria Math" panose="02040503050406030204" pitchFamily="18" charset="0"/>
                                <a:ea typeface="Cambria Math" panose="02040503050406030204" pitchFamily="18" charset="0"/>
                              </a:rPr>
                              <m:t>∆</m:t>
                            </m:r>
                            <m:r>
                              <a:rPr lang="en-US" sz="1800" b="0" i="1">
                                <a:solidFill>
                                  <a:prstClr val="black"/>
                                </a:solidFill>
                                <a:latin typeface="Cambria Math" panose="02040503050406030204" pitchFamily="18" charset="0"/>
                                <a:ea typeface="Cambria Math" panose="02040503050406030204" pitchFamily="18" charset="0"/>
                              </a:rPr>
                              <m:t>𝑡</m:t>
                            </m:r>
                            <m:r>
                              <a:rPr lang="en-US" sz="1800" b="0" i="1">
                                <a:solidFill>
                                  <a:prstClr val="black"/>
                                </a:solidFill>
                                <a:latin typeface="Cambria Math" panose="02040503050406030204" pitchFamily="18" charset="0"/>
                                <a:ea typeface="Cambria Math" panose="02040503050406030204" pitchFamily="18" charset="0"/>
                              </a:rPr>
                              <m:t>→0</m:t>
                            </m:r>
                          </m:lim>
                        </m:limLow>
                      </m:fName>
                      <m:e>
                        <m:f>
                          <m:fPr>
                            <m:ctrlPr>
                              <a:rPr lang="en-US" sz="1800" b="0" i="1">
                                <a:solidFill>
                                  <a:prstClr val="black"/>
                                </a:solidFill>
                                <a:latin typeface="Cambria Math" panose="02040503050406030204" pitchFamily="18" charset="0"/>
                                <a:cs typeface="Times New Roman" panose="02020603050405020304" pitchFamily="18" charset="0"/>
                              </a:rPr>
                            </m:ctrlPr>
                          </m:fPr>
                          <m:num>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𝜃</m:t>
                            </m:r>
                          </m:num>
                          <m:den>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𝑡</m:t>
                            </m:r>
                          </m:den>
                        </m:f>
                      </m:e>
                    </m:func>
                  </m:oMath>
                </a14:m>
                <a:r>
                  <a:rPr lang="en-US" sz="1800" b="0" dirty="0">
                    <a:solidFill>
                      <a:prstClr val="black"/>
                    </a:solidFill>
                    <a:cs typeface="Times New Roman" panose="02020603050405020304" pitchFamily="18" charset="0"/>
                  </a:rPr>
                  <a:t>	(rad./s)</a:t>
                </a:r>
              </a:p>
              <a:p>
                <a:pPr defTabSz="685800" eaLnBrk="1" fontAlgn="auto" hangingPunct="1">
                  <a:spcBef>
                    <a:spcPts val="0"/>
                  </a:spcBef>
                  <a:spcAft>
                    <a:spcPts val="0"/>
                  </a:spcAft>
                </a:pPr>
                <a:endParaRPr lang="en-US" sz="600" b="0" dirty="0">
                  <a:solidFill>
                    <a:prstClr val="black"/>
                  </a:solidFill>
                  <a:cs typeface="Times New Roman" panose="02020603050405020304" pitchFamily="18" charset="0"/>
                </a:endParaRPr>
              </a:p>
              <a:p>
                <a:pPr defTabSz="685800" eaLnBrk="1" fontAlgn="auto" hangingPunct="1">
                  <a:spcBef>
                    <a:spcPts val="0"/>
                  </a:spcBef>
                  <a:spcAft>
                    <a:spcPts val="0"/>
                  </a:spcAft>
                </a:pPr>
                <a:r>
                  <a:rPr lang="en-US" sz="1800" b="0" dirty="0">
                    <a:solidFill>
                      <a:prstClr val="black"/>
                    </a:solidFill>
                    <a:cs typeface="Times New Roman" panose="02020603050405020304" pitchFamily="18" charset="0"/>
                  </a:rPr>
                  <a:t>	Units and Conversion:	</a:t>
                </a:r>
              </a:p>
              <a:p>
                <a:pPr defTabSz="685800" eaLnBrk="1" fontAlgn="auto" hangingPunct="1">
                  <a:spcBef>
                    <a:spcPts val="0"/>
                  </a:spcBef>
                  <a:spcAft>
                    <a:spcPts val="0"/>
                  </a:spcAft>
                </a:pPr>
                <a:r>
                  <a:rPr lang="en-US" sz="1800" b="0" dirty="0">
                    <a:solidFill>
                      <a:prstClr val="black"/>
                    </a:solidFill>
                    <a:cs typeface="Times New Roman" panose="02020603050405020304" pitchFamily="18" charset="0"/>
                  </a:rPr>
                  <a:t>	</a:t>
                </a:r>
                <a14:m>
                  <m:oMath xmlns:m="http://schemas.openxmlformats.org/officeDocument/2006/math">
                    <m:r>
                      <a:rPr lang="en-US" sz="1800" b="0" i="1">
                        <a:solidFill>
                          <a:prstClr val="black"/>
                        </a:solidFill>
                        <a:latin typeface="Cambria Math" panose="02040503050406030204" pitchFamily="18" charset="0"/>
                        <a:cs typeface="Times New Roman" panose="02020603050405020304" pitchFamily="18" charset="0"/>
                      </a:rPr>
                      <m:t>2</m:t>
                    </m:r>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𝜋</m:t>
                    </m:r>
                  </m:oMath>
                </a14:m>
                <a:r>
                  <a:rPr lang="en-US" sz="1800" b="0" dirty="0">
                    <a:solidFill>
                      <a:prstClr val="black"/>
                    </a:solidFill>
                    <a:cs typeface="Times New Roman" panose="02020603050405020304" pitchFamily="18" charset="0"/>
                  </a:rPr>
                  <a:t>  rad. = 360º;	1 rad. = 360º/</a:t>
                </a:r>
                <a14:m>
                  <m:oMath xmlns:m="http://schemas.openxmlformats.org/officeDocument/2006/math">
                    <m:r>
                      <a:rPr lang="en-US" sz="1800" b="0" i="1">
                        <a:solidFill>
                          <a:prstClr val="black"/>
                        </a:solidFill>
                        <a:latin typeface="Cambria Math" panose="02040503050406030204" pitchFamily="18" charset="0"/>
                        <a:cs typeface="Times New Roman" panose="02020603050405020304" pitchFamily="18" charset="0"/>
                      </a:rPr>
                      <m:t>2</m:t>
                    </m:r>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𝜋</m:t>
                    </m:r>
                  </m:oMath>
                </a14:m>
                <a:r>
                  <a:rPr lang="en-US" sz="1800" b="0" dirty="0">
                    <a:solidFill>
                      <a:prstClr val="black"/>
                    </a:solidFill>
                    <a:cs typeface="Times New Roman" panose="02020603050405020304" pitchFamily="18" charset="0"/>
                  </a:rPr>
                  <a:t> = 57.3º</a:t>
                </a:r>
              </a:p>
              <a:p>
                <a:pPr defTabSz="685800" eaLnBrk="1" fontAlgn="auto" hangingPunct="1">
                  <a:spcBef>
                    <a:spcPts val="0"/>
                  </a:spcBef>
                  <a:spcAft>
                    <a:spcPts val="0"/>
                  </a:spcAft>
                </a:pPr>
                <a:r>
                  <a:rPr lang="en-US" sz="1800" b="0" dirty="0">
                    <a:solidFill>
                      <a:prstClr val="black"/>
                    </a:solidFill>
                    <a:cs typeface="Times New Roman" panose="02020603050405020304" pitchFamily="18" charset="0"/>
                  </a:rPr>
                  <a:t>	1 rev/s = </a:t>
                </a:r>
                <a14:m>
                  <m:oMath xmlns:m="http://schemas.openxmlformats.org/officeDocument/2006/math">
                    <m:r>
                      <a:rPr lang="en-US" sz="1800" b="0" i="1">
                        <a:solidFill>
                          <a:prstClr val="black"/>
                        </a:solidFill>
                        <a:latin typeface="Cambria Math" panose="02040503050406030204" pitchFamily="18" charset="0"/>
                        <a:cs typeface="Times New Roman" panose="02020603050405020304" pitchFamily="18" charset="0"/>
                      </a:rPr>
                      <m:t>2</m:t>
                    </m:r>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𝜋</m:t>
                    </m:r>
                  </m:oMath>
                </a14:m>
                <a:r>
                  <a:rPr lang="en-US" sz="1800" b="0" dirty="0">
                    <a:solidFill>
                      <a:prstClr val="black"/>
                    </a:solidFill>
                    <a:cs typeface="Times New Roman" panose="02020603050405020304" pitchFamily="18" charset="0"/>
                  </a:rPr>
                  <a:t> rad./s;	1 rpm = </a:t>
                </a:r>
                <a14:m>
                  <m:oMath xmlns:m="http://schemas.openxmlformats.org/officeDocument/2006/math">
                    <m:r>
                      <a:rPr lang="en-US" sz="1800" b="0" i="1">
                        <a:solidFill>
                          <a:prstClr val="black"/>
                        </a:solidFill>
                        <a:latin typeface="Cambria Math" panose="02040503050406030204" pitchFamily="18" charset="0"/>
                        <a:cs typeface="Times New Roman" panose="02020603050405020304" pitchFamily="18" charset="0"/>
                      </a:rPr>
                      <m:t>2</m:t>
                    </m:r>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𝜋</m:t>
                    </m:r>
                  </m:oMath>
                </a14:m>
                <a:r>
                  <a:rPr lang="en-US" sz="1800" b="0" dirty="0">
                    <a:solidFill>
                      <a:prstClr val="black"/>
                    </a:solidFill>
                    <a:cs typeface="Times New Roman" panose="02020603050405020304" pitchFamily="18" charset="0"/>
                  </a:rPr>
                  <a:t>/60 rad./s</a:t>
                </a:r>
              </a:p>
              <a:p>
                <a:pPr defTabSz="685800" eaLnBrk="1" fontAlgn="auto" hangingPunct="1">
                  <a:spcBef>
                    <a:spcPts val="0"/>
                  </a:spcBef>
                  <a:spcAft>
                    <a:spcPts val="0"/>
                  </a:spcAft>
                </a:pPr>
                <a:endParaRPr lang="en-US" sz="1800" b="0" dirty="0">
                  <a:solidFill>
                    <a:prstClr val="black"/>
                  </a:solidFill>
                  <a:cs typeface="Times New Roman" panose="02020603050405020304" pitchFamily="18" charset="0"/>
                </a:endParaRPr>
              </a:p>
              <a:p>
                <a:pPr defTabSz="685800" eaLnBrk="1" fontAlgn="auto" hangingPunct="1">
                  <a:spcBef>
                    <a:spcPts val="0"/>
                  </a:spcBef>
                  <a:spcAft>
                    <a:spcPts val="0"/>
                  </a:spcAft>
                </a:pPr>
                <a:r>
                  <a:rPr lang="en-US" sz="1800" b="0" dirty="0">
                    <a:solidFill>
                      <a:srgbClr val="FF0000"/>
                    </a:solidFill>
                    <a:cs typeface="Times New Roman" panose="02020603050405020304" pitchFamily="18" charset="0"/>
                  </a:rPr>
                  <a:t>Angular Acceleration (average)</a:t>
                </a:r>
                <a:r>
                  <a:rPr lang="en-US" sz="1800" b="0" dirty="0">
                    <a:solidFill>
                      <a:prstClr val="black"/>
                    </a:solidFill>
                    <a:cs typeface="Times New Roman" panose="02020603050405020304" pitchFamily="18" charset="0"/>
                  </a:rPr>
                  <a:t>:	</a:t>
                </a:r>
                <a14:m>
                  <m:oMath xmlns:m="http://schemas.openxmlformats.org/officeDocument/2006/math">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𝛼</m:t>
                        </m:r>
                      </m:e>
                      <m:sub>
                        <m:r>
                          <a:rPr lang="en-US" sz="1800" b="0" i="1">
                            <a:solidFill>
                              <a:prstClr val="black"/>
                            </a:solidFill>
                            <a:latin typeface="Cambria Math" panose="02040503050406030204" pitchFamily="18" charset="0"/>
                            <a:cs typeface="Times New Roman" panose="02020603050405020304" pitchFamily="18" charset="0"/>
                          </a:rPr>
                          <m:t>𝑎𝑣</m:t>
                        </m:r>
                      </m:sub>
                    </m:sSub>
                    <m:r>
                      <a:rPr lang="en-US" sz="1800" b="0" i="1">
                        <a:solidFill>
                          <a:prstClr val="black"/>
                        </a:solidFill>
                        <a:latin typeface="Cambria Math" panose="02040503050406030204" pitchFamily="18" charset="0"/>
                        <a:cs typeface="Times New Roman" panose="02020603050405020304" pitchFamily="18" charset="0"/>
                      </a:rPr>
                      <m:t>=</m:t>
                    </m:r>
                    <m:f>
                      <m:fPr>
                        <m:ctrlPr>
                          <a:rPr lang="en-US" sz="1800" b="0" i="1">
                            <a:solidFill>
                              <a:prstClr val="black"/>
                            </a:solidFill>
                            <a:latin typeface="Cambria Math" panose="02040503050406030204" pitchFamily="18" charset="0"/>
                            <a:cs typeface="Times New Roman" panose="02020603050405020304" pitchFamily="18" charset="0"/>
                          </a:rPr>
                        </m:ctrlPr>
                      </m:fPr>
                      <m:num>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𝜔</m:t>
                            </m:r>
                          </m:e>
                          <m:sub>
                            <m:r>
                              <a:rPr lang="en-US" sz="1800" b="0" i="1">
                                <a:solidFill>
                                  <a:prstClr val="black"/>
                                </a:solidFill>
                                <a:latin typeface="Cambria Math" panose="02040503050406030204" pitchFamily="18" charset="0"/>
                                <a:cs typeface="Times New Roman" panose="02020603050405020304" pitchFamily="18" charset="0"/>
                              </a:rPr>
                              <m:t>2</m:t>
                            </m:r>
                          </m:sub>
                        </m:sSub>
                        <m:r>
                          <a:rPr lang="en-US" sz="1800" b="0" i="1">
                            <a:solidFill>
                              <a:prstClr val="black"/>
                            </a:solidFill>
                            <a:latin typeface="Cambria Math" panose="02040503050406030204" pitchFamily="18" charset="0"/>
                            <a:cs typeface="Times New Roman" panose="02020603050405020304" pitchFamily="18" charset="0"/>
                          </a:rPr>
                          <m:t>−</m:t>
                        </m:r>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𝜔</m:t>
                            </m:r>
                          </m:e>
                          <m:sub>
                            <m:r>
                              <a:rPr lang="en-US" sz="1800" b="0" i="1">
                                <a:solidFill>
                                  <a:prstClr val="black"/>
                                </a:solidFill>
                                <a:latin typeface="Cambria Math" panose="02040503050406030204" pitchFamily="18" charset="0"/>
                                <a:cs typeface="Times New Roman" panose="02020603050405020304" pitchFamily="18" charset="0"/>
                              </a:rPr>
                              <m:t>1</m:t>
                            </m:r>
                          </m:sub>
                        </m:sSub>
                      </m:num>
                      <m:den>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𝑡</m:t>
                            </m:r>
                          </m:e>
                          <m:sub>
                            <m:r>
                              <a:rPr lang="en-US" sz="1800" b="0" i="1">
                                <a:solidFill>
                                  <a:prstClr val="black"/>
                                </a:solidFill>
                                <a:latin typeface="Cambria Math" panose="02040503050406030204" pitchFamily="18" charset="0"/>
                                <a:cs typeface="Times New Roman" panose="02020603050405020304" pitchFamily="18" charset="0"/>
                              </a:rPr>
                              <m:t>2</m:t>
                            </m:r>
                          </m:sub>
                        </m:sSub>
                        <m:r>
                          <a:rPr lang="en-US" sz="1800" b="0" i="1">
                            <a:solidFill>
                              <a:prstClr val="black"/>
                            </a:solidFill>
                            <a:latin typeface="Cambria Math" panose="02040503050406030204" pitchFamily="18" charset="0"/>
                            <a:cs typeface="Times New Roman" panose="02020603050405020304" pitchFamily="18" charset="0"/>
                          </a:rPr>
                          <m:t>−</m:t>
                        </m:r>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𝑡</m:t>
                            </m:r>
                          </m:e>
                          <m:sub>
                            <m:r>
                              <a:rPr lang="en-US" sz="1800" b="0" i="1">
                                <a:solidFill>
                                  <a:prstClr val="black"/>
                                </a:solidFill>
                                <a:latin typeface="Cambria Math" panose="02040503050406030204" pitchFamily="18" charset="0"/>
                                <a:cs typeface="Times New Roman" panose="02020603050405020304" pitchFamily="18" charset="0"/>
                              </a:rPr>
                              <m:t>1</m:t>
                            </m:r>
                          </m:sub>
                        </m:sSub>
                      </m:den>
                    </m:f>
                    <m:r>
                      <a:rPr lang="en-US" sz="1800" b="0" i="1">
                        <a:solidFill>
                          <a:prstClr val="black"/>
                        </a:solidFill>
                        <a:latin typeface="Cambria Math" panose="02040503050406030204" pitchFamily="18" charset="0"/>
                        <a:cs typeface="Times New Roman" panose="02020603050405020304" pitchFamily="18" charset="0"/>
                      </a:rPr>
                      <m:t>=</m:t>
                    </m:r>
                    <m:f>
                      <m:fPr>
                        <m:ctrlPr>
                          <a:rPr lang="en-US" sz="1800" b="0" i="1">
                            <a:solidFill>
                              <a:prstClr val="black"/>
                            </a:solidFill>
                            <a:latin typeface="Cambria Math" panose="02040503050406030204" pitchFamily="18" charset="0"/>
                            <a:cs typeface="Times New Roman" panose="02020603050405020304" pitchFamily="18" charset="0"/>
                          </a:rPr>
                        </m:ctrlPr>
                      </m:fPr>
                      <m:num>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𝜔</m:t>
                        </m:r>
                      </m:num>
                      <m:den>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𝑡</m:t>
                        </m:r>
                      </m:den>
                    </m:f>
                  </m:oMath>
                </a14:m>
                <a:endParaRPr lang="en-US" sz="1800" b="0" dirty="0">
                  <a:solidFill>
                    <a:prstClr val="black"/>
                  </a:solidFill>
                  <a:cs typeface="Times New Roman" panose="02020603050405020304" pitchFamily="18" charset="0"/>
                </a:endParaRPr>
              </a:p>
              <a:p>
                <a:pPr defTabSz="685800" eaLnBrk="1" fontAlgn="auto" hangingPunct="1">
                  <a:spcBef>
                    <a:spcPts val="0"/>
                  </a:spcBef>
                  <a:spcAft>
                    <a:spcPts val="0"/>
                  </a:spcAft>
                </a:pPr>
                <a:endParaRPr lang="en-US" sz="600" b="0" dirty="0">
                  <a:solidFill>
                    <a:prstClr val="black"/>
                  </a:solidFill>
                  <a:cs typeface="Times New Roman" panose="02020603050405020304" pitchFamily="18" charset="0"/>
                </a:endParaRPr>
              </a:p>
              <a:p>
                <a:pPr defTabSz="685800" eaLnBrk="1" fontAlgn="auto" hangingPunct="1">
                  <a:spcBef>
                    <a:spcPts val="0"/>
                  </a:spcBef>
                  <a:spcAft>
                    <a:spcPts val="0"/>
                  </a:spcAft>
                </a:pPr>
                <a:r>
                  <a:rPr lang="en-US" sz="1800" b="0" dirty="0">
                    <a:solidFill>
                      <a:srgbClr val="FF0000"/>
                    </a:solidFill>
                    <a:cs typeface="Times New Roman" panose="02020603050405020304" pitchFamily="18" charset="0"/>
                  </a:rPr>
                  <a:t>Angular Acceleration (instantaneous)</a:t>
                </a:r>
                <a:r>
                  <a:rPr lang="en-US" sz="1800" b="0" dirty="0">
                    <a:solidFill>
                      <a:prstClr val="black"/>
                    </a:solidFill>
                    <a:cs typeface="Times New Roman" panose="02020603050405020304" pitchFamily="18" charset="0"/>
                  </a:rPr>
                  <a:t>:	</a:t>
                </a:r>
                <a14:m>
                  <m:oMath xmlns:m="http://schemas.openxmlformats.org/officeDocument/2006/math">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𝛼</m:t>
                    </m:r>
                    <m:r>
                      <a:rPr lang="en-US" sz="1800" b="0" i="1">
                        <a:solidFill>
                          <a:prstClr val="black"/>
                        </a:solidFill>
                        <a:latin typeface="Cambria Math" panose="02040503050406030204" pitchFamily="18" charset="0"/>
                        <a:cs typeface="Times New Roman" panose="02020603050405020304" pitchFamily="18" charset="0"/>
                      </a:rPr>
                      <m:t>=</m:t>
                    </m:r>
                    <m:func>
                      <m:funcPr>
                        <m:ctrlPr>
                          <a:rPr lang="en-US" sz="1800" b="0" i="1">
                            <a:solidFill>
                              <a:prstClr val="black"/>
                            </a:solidFill>
                            <a:latin typeface="Cambria Math" panose="02040503050406030204" pitchFamily="18" charset="0"/>
                          </a:rPr>
                        </m:ctrlPr>
                      </m:funcPr>
                      <m:fName>
                        <m:limLow>
                          <m:limLowPr>
                            <m:ctrlPr>
                              <a:rPr lang="en-US" sz="1800" b="0" i="1">
                                <a:solidFill>
                                  <a:prstClr val="black"/>
                                </a:solidFill>
                                <a:latin typeface="Cambria Math" panose="02040503050406030204" pitchFamily="18" charset="0"/>
                              </a:rPr>
                            </m:ctrlPr>
                          </m:limLowPr>
                          <m:e>
                            <m:r>
                              <m:rPr>
                                <m:sty m:val="p"/>
                              </m:rPr>
                              <a:rPr lang="en-US" sz="1800" b="0">
                                <a:solidFill>
                                  <a:prstClr val="black"/>
                                </a:solidFill>
                                <a:latin typeface="Cambria Math" panose="02040503050406030204" pitchFamily="18" charset="0"/>
                              </a:rPr>
                              <m:t>lim</m:t>
                            </m:r>
                          </m:e>
                          <m:lim>
                            <m:r>
                              <a:rPr lang="en-US" sz="1800" b="0" i="1">
                                <a:solidFill>
                                  <a:prstClr val="black"/>
                                </a:solidFill>
                                <a:latin typeface="Cambria Math" panose="02040503050406030204" pitchFamily="18" charset="0"/>
                                <a:ea typeface="Cambria Math" panose="02040503050406030204" pitchFamily="18" charset="0"/>
                              </a:rPr>
                              <m:t>∆</m:t>
                            </m:r>
                            <m:r>
                              <a:rPr lang="en-US" sz="1800" b="0" i="1">
                                <a:solidFill>
                                  <a:prstClr val="black"/>
                                </a:solidFill>
                                <a:latin typeface="Cambria Math" panose="02040503050406030204" pitchFamily="18" charset="0"/>
                                <a:ea typeface="Cambria Math" panose="02040503050406030204" pitchFamily="18" charset="0"/>
                              </a:rPr>
                              <m:t>𝑡</m:t>
                            </m:r>
                            <m:r>
                              <a:rPr lang="en-US" sz="1800" b="0" i="1">
                                <a:solidFill>
                                  <a:prstClr val="black"/>
                                </a:solidFill>
                                <a:latin typeface="Cambria Math" panose="02040503050406030204" pitchFamily="18" charset="0"/>
                                <a:ea typeface="Cambria Math" panose="02040503050406030204" pitchFamily="18" charset="0"/>
                              </a:rPr>
                              <m:t>→0</m:t>
                            </m:r>
                          </m:lim>
                        </m:limLow>
                      </m:fName>
                      <m:e>
                        <m:f>
                          <m:fPr>
                            <m:ctrlPr>
                              <a:rPr lang="en-US" sz="1800" b="0" i="1">
                                <a:solidFill>
                                  <a:prstClr val="black"/>
                                </a:solidFill>
                                <a:latin typeface="Cambria Math" panose="02040503050406030204" pitchFamily="18" charset="0"/>
                                <a:cs typeface="Times New Roman" panose="02020603050405020304" pitchFamily="18" charset="0"/>
                              </a:rPr>
                            </m:ctrlPr>
                          </m:fPr>
                          <m:num>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𝜔</m:t>
                            </m:r>
                          </m:num>
                          <m:den>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𝑡</m:t>
                            </m:r>
                          </m:den>
                        </m:f>
                      </m:e>
                    </m:func>
                  </m:oMath>
                </a14:m>
                <a:endParaRPr lang="en-US" sz="1800" b="0" dirty="0">
                  <a:solidFill>
                    <a:prstClr val="black"/>
                  </a:solidFill>
                  <a:cs typeface="Times New Roman" panose="02020603050405020304" pitchFamily="18" charset="0"/>
                </a:endParaRPr>
              </a:p>
              <a:p>
                <a:pPr defTabSz="685800" eaLnBrk="1" fontAlgn="auto" hangingPunct="1">
                  <a:spcBef>
                    <a:spcPts val="0"/>
                  </a:spcBef>
                  <a:spcAft>
                    <a:spcPts val="0"/>
                  </a:spcAft>
                </a:pPr>
                <a:endParaRPr lang="en-US" sz="600" b="0" dirty="0">
                  <a:solidFill>
                    <a:prstClr val="black"/>
                  </a:solidFill>
                  <a:cs typeface="Times New Roman" panose="02020603050405020304" pitchFamily="18" charset="0"/>
                </a:endParaRPr>
              </a:p>
              <a:p>
                <a:pPr defTabSz="685800" eaLnBrk="1" fontAlgn="auto" hangingPunct="1">
                  <a:spcBef>
                    <a:spcPts val="0"/>
                  </a:spcBef>
                  <a:spcAft>
                    <a:spcPts val="0"/>
                  </a:spcAft>
                </a:pPr>
                <a:r>
                  <a:rPr lang="en-US" sz="1800" b="0" dirty="0">
                    <a:solidFill>
                      <a:prstClr val="black"/>
                    </a:solidFill>
                    <a:cs typeface="Times New Roman" panose="02020603050405020304" pitchFamily="18" charset="0"/>
                  </a:rPr>
                  <a:t>	Units:	rad./s</a:t>
                </a:r>
                <a:r>
                  <a:rPr lang="en-US" sz="1800" b="0" baseline="30000" dirty="0">
                    <a:solidFill>
                      <a:prstClr val="black"/>
                    </a:solidFill>
                    <a:cs typeface="Times New Roman" panose="02020603050405020304" pitchFamily="18" charset="0"/>
                  </a:rPr>
                  <a:t>2</a:t>
                </a:r>
              </a:p>
            </p:txBody>
          </p:sp>
        </mc:Choice>
        <mc:Fallback xmlns="">
          <p:sp>
            <p:nvSpPr>
              <p:cNvPr id="7" name="TextBox 6"/>
              <p:cNvSpPr txBox="1">
                <a:spLocks noRot="1" noChangeAspect="1" noMove="1" noResize="1" noEditPoints="1" noAdjustHandles="1" noChangeArrowheads="1" noChangeShapeType="1" noTextEdit="1"/>
              </p:cNvSpPr>
              <p:nvPr/>
            </p:nvSpPr>
            <p:spPr>
              <a:xfrm>
                <a:off x="3356095" y="1749833"/>
                <a:ext cx="5684756" cy="3942233"/>
              </a:xfrm>
              <a:prstGeom prst="rect">
                <a:avLst/>
              </a:prstGeom>
              <a:blipFill>
                <a:blip r:embed="rId4"/>
                <a:stretch>
                  <a:fillRect l="-857" t="-616" r="-321" b="-1387"/>
                </a:stretch>
              </a:blipFill>
              <a:ln>
                <a:solidFill>
                  <a:schemeClr val="tx1"/>
                </a:solidFill>
              </a:ln>
            </p:spPr>
            <p:txBody>
              <a:bodyPr/>
              <a:lstStyle/>
              <a:p>
                <a:r>
                  <a:rPr lang="en-US">
                    <a:noFill/>
                  </a:rPr>
                  <a:t> </a:t>
                </a:r>
              </a:p>
            </p:txBody>
          </p:sp>
        </mc:Fallback>
      </mc:AlternateContent>
      <p:sp>
        <p:nvSpPr>
          <p:cNvPr id="2" name="TextBox 1">
            <a:extLst>
              <a:ext uri="{FF2B5EF4-FFF2-40B4-BE49-F238E27FC236}">
                <a16:creationId xmlns:a16="http://schemas.microsoft.com/office/drawing/2014/main" id="{F69E89A5-A8D9-4B67-B725-702B7C0AB71D}"/>
              </a:ext>
            </a:extLst>
          </p:cNvPr>
          <p:cNvSpPr txBox="1"/>
          <p:nvPr/>
        </p:nvSpPr>
        <p:spPr>
          <a:xfrm>
            <a:off x="5624423" y="6157343"/>
            <a:ext cx="2544792" cy="338554"/>
          </a:xfrm>
          <a:prstGeom prst="rect">
            <a:avLst/>
          </a:prstGeom>
          <a:noFill/>
        </p:spPr>
        <p:txBody>
          <a:bodyPr wrap="square" rtlCol="0">
            <a:spAutoFit/>
          </a:bodyPr>
          <a:lstStyle/>
          <a:p>
            <a:r>
              <a:rPr lang="en-US" sz="1600" b="0" dirty="0"/>
              <a:t>Courtesy of Wenhao Wu</a:t>
            </a:r>
          </a:p>
        </p:txBody>
      </p:sp>
    </p:spTree>
    <p:extLst>
      <p:ext uri="{BB962C8B-B14F-4D97-AF65-F5344CB8AC3E}">
        <p14:creationId xmlns:p14="http://schemas.microsoft.com/office/powerpoint/2010/main" val="38211197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AAC35C4-C549-4D2E-BBFA-9E85437301FA}"/>
              </a:ext>
            </a:extLst>
          </p:cNvPr>
          <p:cNvSpPr>
            <a:spLocks noGrp="1"/>
          </p:cNvSpPr>
          <p:nvPr>
            <p:ph type="ftr" sz="quarter" idx="11"/>
          </p:nvPr>
        </p:nvSpPr>
        <p:spPr/>
        <p:txBody>
          <a:bodyPr/>
          <a:lstStyle/>
          <a:p>
            <a:pPr>
              <a:defRPr/>
            </a:pPr>
            <a:r>
              <a:rPr lang="en-US"/>
              <a:t>Rotational Motion</a:t>
            </a:r>
          </a:p>
        </p:txBody>
      </p:sp>
      <p:pic>
        <p:nvPicPr>
          <p:cNvPr id="4" name="Picture 3">
            <a:extLst>
              <a:ext uri="{FF2B5EF4-FFF2-40B4-BE49-F238E27FC236}">
                <a16:creationId xmlns:a16="http://schemas.microsoft.com/office/drawing/2014/main" id="{B1134909-22B9-4EB0-B96C-310EE220139F}"/>
              </a:ext>
            </a:extLst>
          </p:cNvPr>
          <p:cNvPicPr>
            <a:picLocks noChangeAspect="1"/>
          </p:cNvPicPr>
          <p:nvPr/>
        </p:nvPicPr>
        <p:blipFill>
          <a:blip r:embed="rId2"/>
          <a:stretch>
            <a:fillRect/>
          </a:stretch>
        </p:blipFill>
        <p:spPr>
          <a:xfrm>
            <a:off x="751942" y="469959"/>
            <a:ext cx="7640116" cy="1066949"/>
          </a:xfrm>
          <a:prstGeom prst="rect">
            <a:avLst/>
          </a:prstGeom>
        </p:spPr>
      </p:pic>
      <p:sp>
        <p:nvSpPr>
          <p:cNvPr id="6" name="TextBox 5">
            <a:extLst>
              <a:ext uri="{FF2B5EF4-FFF2-40B4-BE49-F238E27FC236}">
                <a16:creationId xmlns:a16="http://schemas.microsoft.com/office/drawing/2014/main" id="{CFABC05D-1DB8-4E49-9609-9384A73E431F}"/>
              </a:ext>
            </a:extLst>
          </p:cNvPr>
          <p:cNvSpPr txBox="1"/>
          <p:nvPr/>
        </p:nvSpPr>
        <p:spPr>
          <a:xfrm>
            <a:off x="624038" y="2000451"/>
            <a:ext cx="8527983" cy="4774130"/>
          </a:xfrm>
          <a:prstGeom prst="rect">
            <a:avLst/>
          </a:prstGeom>
          <a:noFill/>
        </p:spPr>
        <p:txBody>
          <a:bodyPr wrap="square" rtlCol="0">
            <a:spAutoFit/>
          </a:bodyPr>
          <a:lstStyle/>
          <a:p>
            <a:endParaRPr lang="en-US" dirty="0"/>
          </a:p>
        </p:txBody>
      </p:sp>
      <p:pic>
        <p:nvPicPr>
          <p:cNvPr id="7" name="Picture 6">
            <a:extLst>
              <a:ext uri="{FF2B5EF4-FFF2-40B4-BE49-F238E27FC236}">
                <a16:creationId xmlns:a16="http://schemas.microsoft.com/office/drawing/2014/main" id="{7EC6F603-943E-4865-87B2-8C0D88D2D7A2}"/>
              </a:ext>
            </a:extLst>
          </p:cNvPr>
          <p:cNvPicPr>
            <a:picLocks noChangeAspect="1"/>
          </p:cNvPicPr>
          <p:nvPr/>
        </p:nvPicPr>
        <p:blipFill>
          <a:blip r:embed="rId3"/>
          <a:stretch>
            <a:fillRect/>
          </a:stretch>
        </p:blipFill>
        <p:spPr>
          <a:xfrm>
            <a:off x="1177289" y="1779070"/>
            <a:ext cx="7665502" cy="4484370"/>
          </a:xfrm>
          <a:prstGeom prst="rect">
            <a:avLst/>
          </a:prstGeom>
        </p:spPr>
      </p:pic>
    </p:spTree>
    <p:extLst>
      <p:ext uri="{BB962C8B-B14F-4D97-AF65-F5344CB8AC3E}">
        <p14:creationId xmlns:p14="http://schemas.microsoft.com/office/powerpoint/2010/main" val="29020194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B7F232C-439B-4D05-81EC-A91011EDDDD9}"/>
              </a:ext>
            </a:extLst>
          </p:cNvPr>
          <p:cNvSpPr>
            <a:spLocks noGrp="1"/>
          </p:cNvSpPr>
          <p:nvPr>
            <p:ph type="ftr" sz="quarter" idx="11"/>
          </p:nvPr>
        </p:nvSpPr>
        <p:spPr/>
        <p:txBody>
          <a:bodyPr/>
          <a:lstStyle/>
          <a:p>
            <a:pPr>
              <a:defRPr/>
            </a:pPr>
            <a:r>
              <a:rPr lang="en-US"/>
              <a:t>Rotational Motion</a:t>
            </a:r>
          </a:p>
        </p:txBody>
      </p:sp>
      <p:pic>
        <p:nvPicPr>
          <p:cNvPr id="4" name="Picture 3">
            <a:extLst>
              <a:ext uri="{FF2B5EF4-FFF2-40B4-BE49-F238E27FC236}">
                <a16:creationId xmlns:a16="http://schemas.microsoft.com/office/drawing/2014/main" id="{4FD4B94F-C71D-4147-B3B0-E28D7B801D97}"/>
              </a:ext>
            </a:extLst>
          </p:cNvPr>
          <p:cNvPicPr>
            <a:picLocks noChangeAspect="1"/>
          </p:cNvPicPr>
          <p:nvPr/>
        </p:nvPicPr>
        <p:blipFill>
          <a:blip r:embed="rId2"/>
          <a:stretch>
            <a:fillRect/>
          </a:stretch>
        </p:blipFill>
        <p:spPr>
          <a:xfrm>
            <a:off x="277816" y="0"/>
            <a:ext cx="8087854" cy="4525006"/>
          </a:xfrm>
          <a:prstGeom prst="rect">
            <a:avLst/>
          </a:prstGeom>
        </p:spPr>
      </p:pic>
      <p:sp>
        <p:nvSpPr>
          <p:cNvPr id="6" name="TextBox 5">
            <a:extLst>
              <a:ext uri="{FF2B5EF4-FFF2-40B4-BE49-F238E27FC236}">
                <a16:creationId xmlns:a16="http://schemas.microsoft.com/office/drawing/2014/main" id="{8BAB482B-A285-4E52-BD52-B840A7FC7FAC}"/>
              </a:ext>
            </a:extLst>
          </p:cNvPr>
          <p:cNvSpPr txBox="1"/>
          <p:nvPr/>
        </p:nvSpPr>
        <p:spPr>
          <a:xfrm>
            <a:off x="537411" y="4677406"/>
            <a:ext cx="8335477" cy="2332994"/>
          </a:xfrm>
          <a:prstGeom prst="rect">
            <a:avLst/>
          </a:prstGeom>
          <a:noFill/>
        </p:spPr>
        <p:txBody>
          <a:bodyPr wrap="square" rtlCol="0">
            <a:spAutoFit/>
          </a:bodyPr>
          <a:lstStyle/>
          <a:p>
            <a:endParaRPr lang="en-US" dirty="0"/>
          </a:p>
        </p:txBody>
      </p:sp>
      <p:pic>
        <p:nvPicPr>
          <p:cNvPr id="7" name="Picture 6">
            <a:extLst>
              <a:ext uri="{FF2B5EF4-FFF2-40B4-BE49-F238E27FC236}">
                <a16:creationId xmlns:a16="http://schemas.microsoft.com/office/drawing/2014/main" id="{6F563F6B-4EF5-4D51-BBA9-5F7356E04244}"/>
              </a:ext>
            </a:extLst>
          </p:cNvPr>
          <p:cNvPicPr>
            <a:picLocks noChangeAspect="1"/>
          </p:cNvPicPr>
          <p:nvPr/>
        </p:nvPicPr>
        <p:blipFill>
          <a:blip r:embed="rId3"/>
          <a:stretch>
            <a:fillRect/>
          </a:stretch>
        </p:blipFill>
        <p:spPr>
          <a:xfrm>
            <a:off x="912992" y="4219341"/>
            <a:ext cx="7559873" cy="2159000"/>
          </a:xfrm>
          <a:prstGeom prst="rect">
            <a:avLst/>
          </a:prstGeom>
        </p:spPr>
      </p:pic>
    </p:spTree>
    <p:extLst>
      <p:ext uri="{BB962C8B-B14F-4D97-AF65-F5344CB8AC3E}">
        <p14:creationId xmlns:p14="http://schemas.microsoft.com/office/powerpoint/2010/main" val="3927990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478BB25-121F-4C1D-98D7-29803CEEC11E}"/>
              </a:ext>
            </a:extLst>
          </p:cNvPr>
          <p:cNvSpPr>
            <a:spLocks noGrp="1"/>
          </p:cNvSpPr>
          <p:nvPr>
            <p:ph type="ftr" sz="quarter" idx="11"/>
          </p:nvPr>
        </p:nvSpPr>
        <p:spPr/>
        <p:txBody>
          <a:bodyPr/>
          <a:lstStyle/>
          <a:p>
            <a:pPr>
              <a:defRPr/>
            </a:pPr>
            <a:r>
              <a:rPr lang="en-US"/>
              <a:t>Rotational Motion</a:t>
            </a:r>
          </a:p>
        </p:txBody>
      </p:sp>
      <p:pic>
        <p:nvPicPr>
          <p:cNvPr id="4" name="Picture 3">
            <a:extLst>
              <a:ext uri="{FF2B5EF4-FFF2-40B4-BE49-F238E27FC236}">
                <a16:creationId xmlns:a16="http://schemas.microsoft.com/office/drawing/2014/main" id="{1DBF04BD-668B-451D-8DBC-8DCE884CE799}"/>
              </a:ext>
            </a:extLst>
          </p:cNvPr>
          <p:cNvPicPr>
            <a:picLocks noChangeAspect="1"/>
          </p:cNvPicPr>
          <p:nvPr/>
        </p:nvPicPr>
        <p:blipFill>
          <a:blip r:embed="rId2"/>
          <a:stretch>
            <a:fillRect/>
          </a:stretch>
        </p:blipFill>
        <p:spPr>
          <a:xfrm>
            <a:off x="464173" y="411515"/>
            <a:ext cx="7830643" cy="933580"/>
          </a:xfrm>
          <a:prstGeom prst="rect">
            <a:avLst/>
          </a:prstGeom>
        </p:spPr>
      </p:pic>
      <p:sp>
        <p:nvSpPr>
          <p:cNvPr id="6" name="TextBox 5">
            <a:extLst>
              <a:ext uri="{FF2B5EF4-FFF2-40B4-BE49-F238E27FC236}">
                <a16:creationId xmlns:a16="http://schemas.microsoft.com/office/drawing/2014/main" id="{79D9DE4A-7A4C-49CC-BE04-3B5E1809AB5E}"/>
              </a:ext>
            </a:extLst>
          </p:cNvPr>
          <p:cNvSpPr txBox="1"/>
          <p:nvPr/>
        </p:nvSpPr>
        <p:spPr>
          <a:xfrm>
            <a:off x="1057175" y="2356585"/>
            <a:ext cx="7315200" cy="3850106"/>
          </a:xfrm>
          <a:prstGeom prst="rect">
            <a:avLst/>
          </a:prstGeom>
          <a:noFill/>
        </p:spPr>
        <p:txBody>
          <a:bodyPr wrap="square" rtlCol="0">
            <a:spAutoFit/>
          </a:bodyPr>
          <a:lstStyle/>
          <a:p>
            <a:endParaRPr lang="en-US" dirty="0"/>
          </a:p>
        </p:txBody>
      </p:sp>
      <p:pic>
        <p:nvPicPr>
          <p:cNvPr id="7" name="Picture 6">
            <a:extLst>
              <a:ext uri="{FF2B5EF4-FFF2-40B4-BE49-F238E27FC236}">
                <a16:creationId xmlns:a16="http://schemas.microsoft.com/office/drawing/2014/main" id="{6261E961-F0BF-4A49-A009-3565D01550B4}"/>
              </a:ext>
            </a:extLst>
          </p:cNvPr>
          <p:cNvPicPr>
            <a:picLocks noChangeAspect="1"/>
          </p:cNvPicPr>
          <p:nvPr/>
        </p:nvPicPr>
        <p:blipFill>
          <a:blip r:embed="rId3"/>
          <a:stretch>
            <a:fillRect/>
          </a:stretch>
        </p:blipFill>
        <p:spPr>
          <a:xfrm>
            <a:off x="248652" y="2240781"/>
            <a:ext cx="8269706" cy="2188280"/>
          </a:xfrm>
          <a:prstGeom prst="rect">
            <a:avLst/>
          </a:prstGeom>
        </p:spPr>
      </p:pic>
    </p:spTree>
    <p:extLst>
      <p:ext uri="{BB962C8B-B14F-4D97-AF65-F5344CB8AC3E}">
        <p14:creationId xmlns:p14="http://schemas.microsoft.com/office/powerpoint/2010/main" val="26425651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9E5DD01-26DC-4C64-8B6C-2E829FBFC60B}"/>
              </a:ext>
            </a:extLst>
          </p:cNvPr>
          <p:cNvSpPr>
            <a:spLocks noGrp="1"/>
          </p:cNvSpPr>
          <p:nvPr>
            <p:ph type="ftr" sz="quarter" idx="11"/>
          </p:nvPr>
        </p:nvSpPr>
        <p:spPr/>
        <p:txBody>
          <a:bodyPr/>
          <a:lstStyle/>
          <a:p>
            <a:pPr>
              <a:defRPr/>
            </a:pPr>
            <a:r>
              <a:rPr lang="en-US"/>
              <a:t>Rotational Motion</a:t>
            </a:r>
          </a:p>
        </p:txBody>
      </p:sp>
      <p:pic>
        <p:nvPicPr>
          <p:cNvPr id="4" name="Picture 3">
            <a:extLst>
              <a:ext uri="{FF2B5EF4-FFF2-40B4-BE49-F238E27FC236}">
                <a16:creationId xmlns:a16="http://schemas.microsoft.com/office/drawing/2014/main" id="{FA7A768E-88C4-4EB9-9E15-3E1C9C381754}"/>
              </a:ext>
            </a:extLst>
          </p:cNvPr>
          <p:cNvPicPr>
            <a:picLocks noChangeAspect="1"/>
          </p:cNvPicPr>
          <p:nvPr/>
        </p:nvPicPr>
        <p:blipFill>
          <a:blip r:embed="rId2"/>
          <a:stretch>
            <a:fillRect/>
          </a:stretch>
        </p:blipFill>
        <p:spPr>
          <a:xfrm>
            <a:off x="651675" y="86578"/>
            <a:ext cx="7840649" cy="1810003"/>
          </a:xfrm>
          <a:prstGeom prst="rect">
            <a:avLst/>
          </a:prstGeom>
        </p:spPr>
      </p:pic>
      <p:pic>
        <p:nvPicPr>
          <p:cNvPr id="25" name="Picture 24">
            <a:extLst>
              <a:ext uri="{FF2B5EF4-FFF2-40B4-BE49-F238E27FC236}">
                <a16:creationId xmlns:a16="http://schemas.microsoft.com/office/drawing/2014/main" id="{85F0189A-A69B-4A10-90DB-1B903B13A980}"/>
              </a:ext>
            </a:extLst>
          </p:cNvPr>
          <p:cNvPicPr>
            <a:picLocks noChangeAspect="1"/>
          </p:cNvPicPr>
          <p:nvPr/>
        </p:nvPicPr>
        <p:blipFill>
          <a:blip r:embed="rId3"/>
          <a:stretch>
            <a:fillRect/>
          </a:stretch>
        </p:blipFill>
        <p:spPr>
          <a:xfrm>
            <a:off x="1292792" y="1609691"/>
            <a:ext cx="7610575" cy="5180982"/>
          </a:xfrm>
          <a:prstGeom prst="rect">
            <a:avLst/>
          </a:prstGeom>
        </p:spPr>
      </p:pic>
    </p:spTree>
    <p:extLst>
      <p:ext uri="{BB962C8B-B14F-4D97-AF65-F5344CB8AC3E}">
        <p14:creationId xmlns:p14="http://schemas.microsoft.com/office/powerpoint/2010/main" val="23563176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100831"/>
            <a:ext cx="8686800" cy="2400657"/>
          </a:xfrm>
        </p:spPr>
        <p:txBody>
          <a:bodyPr/>
          <a:lstStyle/>
          <a:p>
            <a:r>
              <a:rPr lang="en-US" dirty="0"/>
              <a:t>You are preparing your unpowered soapbox vehicle for a soapbox derby down a local hill. You</a:t>
            </a:r>
            <a:r>
              <a:rPr lang="fr-FR" dirty="0"/>
              <a:t>'</a:t>
            </a:r>
            <a:r>
              <a:rPr lang="en-US" dirty="0"/>
              <a:t>re choosing between solid-rim wheels and wheels that have transparent hollow rims. Which kind will help you win the race?</a:t>
            </a:r>
          </a:p>
        </p:txBody>
      </p:sp>
      <p:sp>
        <p:nvSpPr>
          <p:cNvPr id="3" name="Content Placeholder 2"/>
          <p:cNvSpPr>
            <a:spLocks noGrp="1"/>
          </p:cNvSpPr>
          <p:nvPr>
            <p:ph idx="1"/>
          </p:nvPr>
        </p:nvSpPr>
        <p:spPr>
          <a:xfrm>
            <a:off x="457200" y="3543222"/>
            <a:ext cx="8229600" cy="1452705"/>
          </a:xfrm>
        </p:spPr>
        <p:txBody>
          <a:bodyPr/>
          <a:lstStyle/>
          <a:p>
            <a:r>
              <a:rPr lang="en-US" dirty="0"/>
              <a:t>Either kind; it doesn</a:t>
            </a:r>
            <a:r>
              <a:rPr lang="fr-FR" dirty="0"/>
              <a:t>'</a:t>
            </a:r>
            <a:r>
              <a:rPr lang="en-US" dirty="0"/>
              <a:t>t matter.</a:t>
            </a:r>
          </a:p>
          <a:p>
            <a:r>
              <a:rPr lang="en-US" dirty="0"/>
              <a:t>The solid-rim wheels.</a:t>
            </a:r>
          </a:p>
          <a:p>
            <a:r>
              <a:rPr lang="en-US" dirty="0">
                <a:solidFill>
                  <a:srgbClr val="FF0000"/>
                </a:solidFill>
              </a:rPr>
              <a:t>The transparent  hollow-rim wheels</a:t>
            </a:r>
            <a:r>
              <a:rPr lang="en-US" dirty="0"/>
              <a:t>.</a:t>
            </a:r>
          </a:p>
        </p:txBody>
      </p:sp>
      <p:sp>
        <p:nvSpPr>
          <p:cNvPr id="4" name="Footer Placeholder 3"/>
          <p:cNvSpPr>
            <a:spLocks noGrp="1"/>
          </p:cNvSpPr>
          <p:nvPr>
            <p:ph type="ftr" sz="quarter" idx="10"/>
          </p:nvPr>
        </p:nvSpPr>
        <p:spPr/>
        <p:txBody>
          <a:bodyPr/>
          <a:lstStyle/>
          <a:p>
            <a:r>
              <a:rPr lang="en-GB" dirty="0">
                <a:solidFill>
                  <a:srgbClr val="000000"/>
                </a:solidFill>
              </a:rPr>
              <a:t>© 2016 Pearson Education, Inc.</a:t>
            </a:r>
          </a:p>
        </p:txBody>
      </p:sp>
      <p:sp>
        <p:nvSpPr>
          <p:cNvPr id="2" name="TextBox 1"/>
          <p:cNvSpPr txBox="1"/>
          <p:nvPr/>
        </p:nvSpPr>
        <p:spPr>
          <a:xfrm>
            <a:off x="2246050" y="195956"/>
            <a:ext cx="5877018" cy="707886"/>
          </a:xfrm>
          <a:prstGeom prst="rect">
            <a:avLst/>
          </a:prstGeom>
          <a:noFill/>
        </p:spPr>
        <p:txBody>
          <a:bodyPr wrap="square" rtlCol="0">
            <a:spAutoFit/>
          </a:bodyPr>
          <a:lstStyle/>
          <a:p>
            <a:r>
              <a:rPr lang="en-US" sz="4000" dirty="0">
                <a:solidFill>
                  <a:srgbClr val="FF0000"/>
                </a:solidFill>
              </a:rPr>
              <a:t>Clicker question</a:t>
            </a:r>
          </a:p>
        </p:txBody>
      </p:sp>
      <p:sp>
        <p:nvSpPr>
          <p:cNvPr id="5" name="AutoShape 2" descr="Image result for hollow  rim wheel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7377343" y="4906620"/>
            <a:ext cx="2024109" cy="461665"/>
          </a:xfrm>
          <a:prstGeom prst="rect">
            <a:avLst/>
          </a:prstGeom>
          <a:noFill/>
        </p:spPr>
        <p:txBody>
          <a:bodyPr wrap="square" rtlCol="0">
            <a:spAutoFit/>
          </a:bodyPr>
          <a:lstStyle/>
          <a:p>
            <a:r>
              <a:rPr lang="en-US" dirty="0"/>
              <a:t>hollow</a:t>
            </a:r>
          </a:p>
        </p:txBody>
      </p:sp>
      <p:pic>
        <p:nvPicPr>
          <p:cNvPr id="43012" name="Picture 4" descr="http://i203.photobucket.com/albums/aa128/m3gixxer/w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39991" y="5452867"/>
            <a:ext cx="1713391" cy="1141547"/>
          </a:xfrm>
          <a:prstGeom prst="rect">
            <a:avLst/>
          </a:prstGeom>
          <a:noFill/>
          <a:extLst>
            <a:ext uri="{909E8E84-426E-40DD-AFC4-6F175D3DCCD1}">
              <a14:hiddenFill xmlns:a14="http://schemas.microsoft.com/office/drawing/2010/main">
                <a:solidFill>
                  <a:srgbClr val="FFFFFF"/>
                </a:solidFill>
              </a14:hiddenFill>
            </a:ext>
          </a:extLst>
        </p:spPr>
      </p:pic>
      <p:pic>
        <p:nvPicPr>
          <p:cNvPr id="43014" name="Picture 6" descr="Image result for solid  rim whee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2773" y="5377533"/>
            <a:ext cx="1292213" cy="129221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610687" y="4874134"/>
            <a:ext cx="994299" cy="461665"/>
          </a:xfrm>
          <a:prstGeom prst="rect">
            <a:avLst/>
          </a:prstGeom>
          <a:noFill/>
        </p:spPr>
        <p:txBody>
          <a:bodyPr wrap="square" rtlCol="0">
            <a:spAutoFit/>
          </a:bodyPr>
          <a:lstStyle/>
          <a:p>
            <a:r>
              <a:rPr lang="en-US" dirty="0"/>
              <a:t>solid</a:t>
            </a:r>
          </a:p>
        </p:txBody>
      </p:sp>
    </p:spTree>
    <p:extLst>
      <p:ext uri="{BB962C8B-B14F-4D97-AF65-F5344CB8AC3E}">
        <p14:creationId xmlns:p14="http://schemas.microsoft.com/office/powerpoint/2010/main" val="33846400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3870232" y="979762"/>
                <a:ext cx="5112075" cy="391582"/>
              </a:xfrm>
              <a:prstGeom prst="rect">
                <a:avLst/>
              </a:prstGeom>
              <a:noFill/>
              <a:ln>
                <a:solidFill>
                  <a:schemeClr val="tx1"/>
                </a:solidFill>
              </a:ln>
            </p:spPr>
            <p:txBody>
              <a:bodyPr wrap="square" rtlCol="0">
                <a:spAutoFit/>
              </a:bodyPr>
              <a:lstStyle/>
              <a:p>
                <a:pPr defTabSz="685800" eaLnBrk="1" fontAlgn="auto" hangingPunct="1">
                  <a:spcBef>
                    <a:spcPts val="0"/>
                  </a:spcBef>
                  <a:spcAft>
                    <a:spcPts val="0"/>
                  </a:spcAft>
                </a:pPr>
                <a:r>
                  <a:rPr lang="en-US" sz="1800" b="0" dirty="0">
                    <a:solidFill>
                      <a:prstClr val="black"/>
                    </a:solidFill>
                    <a:cs typeface="Times New Roman" panose="02020603050405020304" pitchFamily="18" charset="0"/>
                  </a:rPr>
                  <a:t>Conservation of Energy:   	</a:t>
                </a:r>
                <a14:m>
                  <m:oMath xmlns:m="http://schemas.openxmlformats.org/officeDocument/2006/math">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𝑈</m:t>
                        </m:r>
                      </m:e>
                      <m:sub>
                        <m:r>
                          <a:rPr lang="en-US" sz="1800" b="0" i="1">
                            <a:solidFill>
                              <a:prstClr val="black"/>
                            </a:solidFill>
                            <a:latin typeface="Cambria Math" panose="02040503050406030204" pitchFamily="18" charset="0"/>
                            <a:cs typeface="Times New Roman" panose="02020603050405020304" pitchFamily="18" charset="0"/>
                          </a:rPr>
                          <m:t>𝑖</m:t>
                        </m:r>
                      </m:sub>
                    </m:sSub>
                    <m:r>
                      <a:rPr lang="en-US" sz="1800" b="0" i="1">
                        <a:solidFill>
                          <a:prstClr val="black"/>
                        </a:solidFill>
                        <a:latin typeface="Cambria Math" panose="02040503050406030204" pitchFamily="18" charset="0"/>
                        <a:cs typeface="Times New Roman" panose="02020603050405020304" pitchFamily="18" charset="0"/>
                      </a:rPr>
                      <m:t>+</m:t>
                    </m:r>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𝐾</m:t>
                        </m:r>
                      </m:e>
                      <m:sub>
                        <m:r>
                          <a:rPr lang="en-US" sz="1800" b="0" i="1">
                            <a:solidFill>
                              <a:prstClr val="black"/>
                            </a:solidFill>
                            <a:latin typeface="Cambria Math" panose="02040503050406030204" pitchFamily="18" charset="0"/>
                            <a:cs typeface="Times New Roman" panose="02020603050405020304" pitchFamily="18" charset="0"/>
                          </a:rPr>
                          <m:t>𝑖</m:t>
                        </m:r>
                      </m:sub>
                    </m:sSub>
                    <m:r>
                      <a:rPr lang="en-US" sz="1800" b="0" i="1">
                        <a:solidFill>
                          <a:prstClr val="black"/>
                        </a:solidFill>
                        <a:latin typeface="Cambria Math" panose="02040503050406030204" pitchFamily="18" charset="0"/>
                        <a:cs typeface="Times New Roman" panose="02020603050405020304" pitchFamily="18" charset="0"/>
                      </a:rPr>
                      <m:t>=</m:t>
                    </m:r>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𝑈</m:t>
                        </m:r>
                      </m:e>
                      <m:sub>
                        <m:r>
                          <a:rPr lang="en-US" sz="1800" b="0" i="1">
                            <a:solidFill>
                              <a:prstClr val="black"/>
                            </a:solidFill>
                            <a:latin typeface="Cambria Math" panose="02040503050406030204" pitchFamily="18" charset="0"/>
                            <a:cs typeface="Times New Roman" panose="02020603050405020304" pitchFamily="18" charset="0"/>
                          </a:rPr>
                          <m:t>𝑓</m:t>
                        </m:r>
                      </m:sub>
                    </m:sSub>
                    <m:r>
                      <a:rPr lang="en-US" sz="1800" b="0" i="1">
                        <a:solidFill>
                          <a:prstClr val="black"/>
                        </a:solidFill>
                        <a:latin typeface="Cambria Math" panose="02040503050406030204" pitchFamily="18" charset="0"/>
                        <a:cs typeface="Times New Roman" panose="02020603050405020304" pitchFamily="18" charset="0"/>
                      </a:rPr>
                      <m:t>+</m:t>
                    </m:r>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𝐾</m:t>
                        </m:r>
                      </m:e>
                      <m:sub>
                        <m:r>
                          <a:rPr lang="en-US" sz="1800" b="0" i="1">
                            <a:solidFill>
                              <a:prstClr val="black"/>
                            </a:solidFill>
                            <a:latin typeface="Cambria Math" panose="02040503050406030204" pitchFamily="18" charset="0"/>
                            <a:cs typeface="Times New Roman" panose="02020603050405020304" pitchFamily="18" charset="0"/>
                          </a:rPr>
                          <m:t>𝑓</m:t>
                        </m:r>
                      </m:sub>
                    </m:sSub>
                  </m:oMath>
                </a14:m>
                <a:endParaRPr lang="en-US" sz="1800" b="0" dirty="0">
                  <a:solidFill>
                    <a:prstClr val="black"/>
                  </a:solidFill>
                  <a:cs typeface="Times New Roman" panose="02020603050405020304"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870232" y="979762"/>
                <a:ext cx="5112075" cy="391582"/>
              </a:xfrm>
              <a:prstGeom prst="rect">
                <a:avLst/>
              </a:prstGeom>
              <a:blipFill>
                <a:blip r:embed="rId3"/>
                <a:stretch>
                  <a:fillRect l="-952" t="-7576" b="-16667"/>
                </a:stretch>
              </a:blipFill>
              <a:ln>
                <a:solidFill>
                  <a:schemeClr val="tx1"/>
                </a:solidFill>
              </a:ln>
            </p:spPr>
            <p:txBody>
              <a:bodyPr/>
              <a:lstStyle/>
              <a:p>
                <a:r>
                  <a:rPr lang="en-US">
                    <a:noFill/>
                  </a:rPr>
                  <a:t> </a:t>
                </a:r>
              </a:p>
            </p:txBody>
          </p:sp>
        </mc:Fallback>
      </mc:AlternateContent>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9556" y="1021580"/>
            <a:ext cx="1484318" cy="2036491"/>
          </a:xfrm>
          <a:prstGeom prst="rect">
            <a:avLst/>
          </a:prstGeom>
        </p:spPr>
      </p:pic>
      <p:grpSp>
        <p:nvGrpSpPr>
          <p:cNvPr id="16" name="Group 15"/>
          <p:cNvGrpSpPr/>
          <p:nvPr/>
        </p:nvGrpSpPr>
        <p:grpSpPr>
          <a:xfrm>
            <a:off x="163085" y="2947314"/>
            <a:ext cx="3549951" cy="2803759"/>
            <a:chOff x="217447" y="2786751"/>
            <a:chExt cx="4733268" cy="3738345"/>
          </a:xfrm>
        </p:grpSpPr>
        <p:grpSp>
          <p:nvGrpSpPr>
            <p:cNvPr id="6" name="Group 5"/>
            <p:cNvGrpSpPr/>
            <p:nvPr/>
          </p:nvGrpSpPr>
          <p:grpSpPr>
            <a:xfrm>
              <a:off x="217447" y="2786751"/>
              <a:ext cx="4733268" cy="3738345"/>
              <a:chOff x="518531" y="2697540"/>
              <a:chExt cx="4733268" cy="3738345"/>
            </a:xfrm>
          </p:grpSpPr>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531" y="2697540"/>
                <a:ext cx="4733268" cy="3704889"/>
              </a:xfrm>
              <a:prstGeom prst="rect">
                <a:avLst/>
              </a:prstGeom>
            </p:spPr>
          </p:pic>
          <p:sp>
            <p:nvSpPr>
              <p:cNvPr id="5" name="Rectangle 4"/>
              <p:cNvSpPr/>
              <p:nvPr/>
            </p:nvSpPr>
            <p:spPr>
              <a:xfrm>
                <a:off x="518531" y="6306017"/>
                <a:ext cx="696952" cy="1298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b="0">
                  <a:solidFill>
                    <a:prstClr val="white"/>
                  </a:solidFill>
                  <a:latin typeface="Calibri" panose="020F0502020204030204"/>
                </a:endParaRPr>
              </a:p>
            </p:txBody>
          </p:sp>
        </p:grpSp>
        <p:grpSp>
          <p:nvGrpSpPr>
            <p:cNvPr id="15" name="Group 14"/>
            <p:cNvGrpSpPr/>
            <p:nvPr/>
          </p:nvGrpSpPr>
          <p:grpSpPr>
            <a:xfrm>
              <a:off x="1706139" y="2843561"/>
              <a:ext cx="474449" cy="3551668"/>
              <a:chOff x="1706139" y="2843561"/>
              <a:chExt cx="474449" cy="3551668"/>
            </a:xfrm>
          </p:grpSpPr>
          <p:cxnSp>
            <p:nvCxnSpPr>
              <p:cNvPr id="8" name="Straight Arrow Connector 7"/>
              <p:cNvCxnSpPr/>
              <p:nvPr/>
            </p:nvCxnSpPr>
            <p:spPr>
              <a:xfrm flipV="1">
                <a:off x="1739591" y="3016405"/>
                <a:ext cx="11150" cy="3378824"/>
              </a:xfrm>
              <a:prstGeom prst="straightConnector1">
                <a:avLst/>
              </a:prstGeom>
              <a:ln w="25400">
                <a:solidFill>
                  <a:srgbClr val="00B050"/>
                </a:solidFill>
                <a:tailEnd type="stealth" w="lg" len="lg"/>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1706139" y="5748453"/>
                <a:ext cx="72483" cy="10036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b="0">
                  <a:solidFill>
                    <a:prstClr val="white"/>
                  </a:solidFill>
                  <a:latin typeface="Calibri" panose="020F0502020204030204"/>
                </a:endParaRPr>
              </a:p>
            </p:txBody>
          </p:sp>
          <p:sp>
            <p:nvSpPr>
              <p:cNvPr id="11" name="TextBox 10"/>
              <p:cNvSpPr txBox="1"/>
              <p:nvPr/>
            </p:nvSpPr>
            <p:spPr>
              <a:xfrm>
                <a:off x="1778622" y="2843561"/>
                <a:ext cx="383010" cy="492443"/>
              </a:xfrm>
              <a:prstGeom prst="rect">
                <a:avLst/>
              </a:prstGeom>
              <a:noFill/>
            </p:spPr>
            <p:txBody>
              <a:bodyPr wrap="none" rtlCol="0">
                <a:spAutoFit/>
              </a:bodyPr>
              <a:lstStyle/>
              <a:p>
                <a:pPr defTabSz="685800" eaLnBrk="1" fontAlgn="auto" hangingPunct="1">
                  <a:spcBef>
                    <a:spcPts val="0"/>
                  </a:spcBef>
                  <a:spcAft>
                    <a:spcPts val="0"/>
                  </a:spcAft>
                </a:pPr>
                <a:r>
                  <a:rPr lang="en-US" sz="1800" b="0" i="1" dirty="0">
                    <a:solidFill>
                      <a:prstClr val="black"/>
                    </a:solidFill>
                    <a:cs typeface="Times New Roman" panose="02020603050405020304" pitchFamily="18" charset="0"/>
                  </a:rPr>
                  <a:t>y</a:t>
                </a:r>
              </a:p>
            </p:txBody>
          </p:sp>
          <p:sp>
            <p:nvSpPr>
              <p:cNvPr id="12" name="TextBox 11"/>
              <p:cNvSpPr txBox="1"/>
              <p:nvPr/>
            </p:nvSpPr>
            <p:spPr>
              <a:xfrm>
                <a:off x="1780479" y="5538432"/>
                <a:ext cx="400109" cy="492443"/>
              </a:xfrm>
              <a:prstGeom prst="rect">
                <a:avLst/>
              </a:prstGeom>
              <a:noFill/>
            </p:spPr>
            <p:txBody>
              <a:bodyPr wrap="none" rtlCol="0">
                <a:spAutoFit/>
              </a:bodyPr>
              <a:lstStyle/>
              <a:p>
                <a:pPr defTabSz="685800" eaLnBrk="1" fontAlgn="auto" hangingPunct="1">
                  <a:spcBef>
                    <a:spcPts val="0"/>
                  </a:spcBef>
                  <a:spcAft>
                    <a:spcPts val="0"/>
                  </a:spcAft>
                </a:pPr>
                <a:r>
                  <a:rPr lang="en-US" sz="1800" b="0" i="1" dirty="0">
                    <a:solidFill>
                      <a:prstClr val="black"/>
                    </a:solidFill>
                    <a:cs typeface="Times New Roman" panose="02020603050405020304" pitchFamily="18" charset="0"/>
                  </a:rPr>
                  <a:t>o</a:t>
                </a:r>
              </a:p>
            </p:txBody>
          </p:sp>
        </p:grpSp>
      </p:grpSp>
      <mc:AlternateContent xmlns:mc="http://schemas.openxmlformats.org/markup-compatibility/2006" xmlns:a14="http://schemas.microsoft.com/office/drawing/2010/main">
        <mc:Choice Requires="a14">
          <p:sp>
            <p:nvSpPr>
              <p:cNvPr id="14" name="TextBox 13"/>
              <p:cNvSpPr txBox="1"/>
              <p:nvPr/>
            </p:nvSpPr>
            <p:spPr>
              <a:xfrm>
                <a:off x="3870231" y="1541504"/>
                <a:ext cx="5112076" cy="4208268"/>
              </a:xfrm>
              <a:prstGeom prst="rect">
                <a:avLst/>
              </a:prstGeom>
              <a:noFill/>
              <a:ln>
                <a:solidFill>
                  <a:schemeClr val="tx1"/>
                </a:solidFill>
              </a:ln>
            </p:spPr>
            <p:txBody>
              <a:bodyPr wrap="square" rtlCol="0">
                <a:spAutoFit/>
              </a:bodyPr>
              <a:lstStyle/>
              <a:p>
                <a:pPr defTabSz="685800" eaLnBrk="1" fontAlgn="auto" hangingPunct="1">
                  <a:spcBef>
                    <a:spcPts val="0"/>
                  </a:spcBef>
                  <a:spcAft>
                    <a:spcPts val="0"/>
                  </a:spcAft>
                </a:pPr>
                <a:r>
                  <a:rPr lang="en-US" sz="1800" b="0" dirty="0">
                    <a:solidFill>
                      <a:prstClr val="black"/>
                    </a:solidFill>
                    <a:cs typeface="Times New Roman" panose="02020603050405020304" pitchFamily="18" charset="0"/>
                  </a:rPr>
                  <a:t>Example 9.8 on page 269</a:t>
                </a:r>
              </a:p>
              <a:p>
                <a:pPr defTabSz="685800" eaLnBrk="1" fontAlgn="auto" hangingPunct="1">
                  <a:spcBef>
                    <a:spcPts val="0"/>
                  </a:spcBef>
                  <a:spcAft>
                    <a:spcPts val="0"/>
                  </a:spcAft>
                </a:pPr>
                <a:endParaRPr lang="en-US" sz="600" b="0" dirty="0">
                  <a:solidFill>
                    <a:prstClr val="black"/>
                  </a:solidFill>
                  <a:cs typeface="Times New Roman" panose="02020603050405020304" pitchFamily="18" charset="0"/>
                </a:endParaRPr>
              </a:p>
              <a:p>
                <a:pPr defTabSz="685800" eaLnBrk="1" fontAlgn="auto" hangingPunct="1">
                  <a:spcBef>
                    <a:spcPts val="0"/>
                  </a:spcBef>
                  <a:spcAft>
                    <a:spcPts val="0"/>
                  </a:spcAft>
                </a:pPr>
                <a:r>
                  <a:rPr lang="en-US" sz="1800" b="0" dirty="0">
                    <a:solidFill>
                      <a:prstClr val="black"/>
                    </a:solidFill>
                    <a:cs typeface="Times New Roman" panose="02020603050405020304" pitchFamily="18" charset="0"/>
                  </a:rPr>
                  <a:t>Given: </a:t>
                </a:r>
                <a:r>
                  <a:rPr lang="en-US" sz="1800" b="0" i="1" dirty="0">
                    <a:solidFill>
                      <a:prstClr val="black"/>
                    </a:solidFill>
                    <a:cs typeface="Times New Roman" panose="02020603050405020304" pitchFamily="18" charset="0"/>
                  </a:rPr>
                  <a:t>M</a:t>
                </a:r>
                <a:r>
                  <a:rPr lang="en-US" sz="1800" b="0" dirty="0">
                    <a:solidFill>
                      <a:prstClr val="black"/>
                    </a:solidFill>
                    <a:cs typeface="Times New Roman" panose="02020603050405020304" pitchFamily="18" charset="0"/>
                  </a:rPr>
                  <a:t>, </a:t>
                </a:r>
                <a:r>
                  <a:rPr lang="en-US" sz="1800" b="0" i="1" dirty="0">
                    <a:solidFill>
                      <a:prstClr val="black"/>
                    </a:solidFill>
                    <a:cs typeface="Times New Roman" panose="02020603050405020304" pitchFamily="18" charset="0"/>
                  </a:rPr>
                  <a:t>R</a:t>
                </a:r>
                <a:r>
                  <a:rPr lang="en-US" sz="1800" b="0" dirty="0">
                    <a:solidFill>
                      <a:prstClr val="black"/>
                    </a:solidFill>
                    <a:cs typeface="Times New Roman" panose="02020603050405020304" pitchFamily="18" charset="0"/>
                  </a:rPr>
                  <a:t>, </a:t>
                </a:r>
                <a:r>
                  <a:rPr lang="en-US" sz="1800" b="0" i="1" dirty="0">
                    <a:solidFill>
                      <a:prstClr val="black"/>
                    </a:solidFill>
                    <a:cs typeface="Times New Roman" panose="02020603050405020304" pitchFamily="18" charset="0"/>
                  </a:rPr>
                  <a:t>m</a:t>
                </a:r>
                <a:r>
                  <a:rPr lang="en-US" sz="1800" b="0" dirty="0">
                    <a:solidFill>
                      <a:prstClr val="black"/>
                    </a:solidFill>
                    <a:cs typeface="Times New Roman" panose="02020603050405020304" pitchFamily="18" charset="0"/>
                  </a:rPr>
                  <a:t>, and </a:t>
                </a:r>
                <a:r>
                  <a:rPr lang="en-US" sz="1800" b="0" i="1" dirty="0">
                    <a:solidFill>
                      <a:prstClr val="black"/>
                    </a:solidFill>
                    <a:cs typeface="Times New Roman" panose="02020603050405020304" pitchFamily="18" charset="0"/>
                  </a:rPr>
                  <a:t>h</a:t>
                </a:r>
              </a:p>
              <a:p>
                <a:pPr defTabSz="685800" eaLnBrk="1" fontAlgn="auto" hangingPunct="1">
                  <a:spcBef>
                    <a:spcPts val="0"/>
                  </a:spcBef>
                  <a:spcAft>
                    <a:spcPts val="0"/>
                  </a:spcAft>
                </a:pPr>
                <a:endParaRPr lang="en-US" sz="600" b="0" dirty="0">
                  <a:solidFill>
                    <a:prstClr val="black"/>
                  </a:solidFill>
                  <a:cs typeface="Times New Roman" panose="02020603050405020304" pitchFamily="18" charset="0"/>
                </a:endParaRPr>
              </a:p>
              <a:p>
                <a:pPr defTabSz="685800" eaLnBrk="1" fontAlgn="auto" hangingPunct="1">
                  <a:spcBef>
                    <a:spcPts val="0"/>
                  </a:spcBef>
                  <a:spcAft>
                    <a:spcPts val="0"/>
                  </a:spcAft>
                </a:pPr>
                <a:r>
                  <a:rPr lang="en-US" sz="1800" b="0" dirty="0">
                    <a:solidFill>
                      <a:prstClr val="black"/>
                    </a:solidFill>
                    <a:cs typeface="Times New Roman" panose="02020603050405020304" pitchFamily="18" charset="0"/>
                  </a:rPr>
                  <a:t>Find </a:t>
                </a:r>
                <a:r>
                  <a:rPr lang="en-US" sz="1800" b="0" i="1" dirty="0">
                    <a:solidFill>
                      <a:prstClr val="black"/>
                    </a:solidFill>
                    <a:cs typeface="Times New Roman" panose="02020603050405020304" pitchFamily="18" charset="0"/>
                  </a:rPr>
                  <a:t>v</a:t>
                </a:r>
                <a:r>
                  <a:rPr lang="en-US" sz="1800" b="0" dirty="0">
                    <a:solidFill>
                      <a:prstClr val="black"/>
                    </a:solidFill>
                    <a:cs typeface="Times New Roman" panose="02020603050405020304" pitchFamily="18" charset="0"/>
                  </a:rPr>
                  <a:t> and </a:t>
                </a:r>
                <a:r>
                  <a:rPr lang="en-US" sz="1800" b="0" i="1" dirty="0">
                    <a:solidFill>
                      <a:prstClr val="black"/>
                    </a:solidFill>
                    <a:latin typeface="Symbol" panose="05050102010706020507" pitchFamily="18" charset="2"/>
                    <a:cs typeface="Times New Roman" panose="02020603050405020304" pitchFamily="18" charset="0"/>
                  </a:rPr>
                  <a:t>w</a:t>
                </a:r>
                <a:r>
                  <a:rPr lang="en-US" sz="1800" b="0" dirty="0">
                    <a:solidFill>
                      <a:prstClr val="black"/>
                    </a:solidFill>
                    <a:cs typeface="Times New Roman" panose="02020603050405020304" pitchFamily="18" charset="0"/>
                  </a:rPr>
                  <a:t> just before hitting the water</a:t>
                </a:r>
              </a:p>
              <a:p>
                <a:pPr defTabSz="685800" eaLnBrk="1" fontAlgn="auto" hangingPunct="1">
                  <a:spcBef>
                    <a:spcPts val="0"/>
                  </a:spcBef>
                  <a:spcAft>
                    <a:spcPts val="0"/>
                  </a:spcAft>
                </a:pPr>
                <a:endParaRPr lang="en-US" sz="600" b="0" dirty="0">
                  <a:solidFill>
                    <a:prstClr val="black"/>
                  </a:solidFill>
                  <a:cs typeface="Times New Roman" panose="02020603050405020304" pitchFamily="18" charset="0"/>
                </a:endParaRPr>
              </a:p>
              <a:p>
                <a:pPr defTabSz="685800" eaLnBrk="1" fontAlgn="auto" hangingPunct="1">
                  <a:spcBef>
                    <a:spcPts val="0"/>
                  </a:spcBef>
                  <a:spcAft>
                    <a:spcPts val="0"/>
                  </a:spcAft>
                </a:pPr>
                <a:endParaRPr lang="en-US" sz="600" b="0" dirty="0">
                  <a:solidFill>
                    <a:prstClr val="black"/>
                  </a:solidFill>
                  <a:cs typeface="Times New Roman" panose="02020603050405020304" pitchFamily="18" charset="0"/>
                </a:endParaRPr>
              </a:p>
              <a:p>
                <a:pPr defTabSz="685800" eaLnBrk="1" fontAlgn="auto" hangingPunct="1">
                  <a:spcBef>
                    <a:spcPts val="0"/>
                  </a:spcBef>
                  <a:spcAft>
                    <a:spcPts val="0"/>
                  </a:spcAft>
                </a:pPr>
                <a:r>
                  <a:rPr lang="en-US" sz="1800" b="0" dirty="0">
                    <a:solidFill>
                      <a:prstClr val="black"/>
                    </a:solidFill>
                    <a:cs typeface="Times New Roman" panose="02020603050405020304" pitchFamily="18" charset="0"/>
                  </a:rPr>
                  <a:t>Solution:</a:t>
                </a:r>
              </a:p>
              <a:p>
                <a:pPr defTabSz="685800" eaLnBrk="1" fontAlgn="auto" hangingPunct="1">
                  <a:spcBef>
                    <a:spcPts val="0"/>
                  </a:spcBef>
                  <a:spcAft>
                    <a:spcPts val="0"/>
                  </a:spcAft>
                </a:pPr>
                <a:endParaRPr lang="en-US" sz="600" b="0" dirty="0">
                  <a:solidFill>
                    <a:prstClr val="black"/>
                  </a:solidFill>
                  <a:cs typeface="Times New Roman" panose="02020603050405020304" pitchFamily="18" charset="0"/>
                </a:endParaRPr>
              </a:p>
              <a:p>
                <a:pPr defTabSz="685800" eaLnBrk="1" fontAlgn="auto" hangingPunct="1">
                  <a:spcBef>
                    <a:spcPts val="0"/>
                  </a:spcBef>
                  <a:spcAft>
                    <a:spcPts val="0"/>
                  </a:spcAft>
                </a:pPr>
                <a:r>
                  <a:rPr lang="en-US" sz="1800" b="0" dirty="0">
                    <a:solidFill>
                      <a:prstClr val="black"/>
                    </a:solidFill>
                    <a:cs typeface="Times New Roman" panose="02020603050405020304" pitchFamily="18" charset="0"/>
                  </a:rPr>
                  <a:t>As the bucket descends, it potential energy decreases and is converted to kinetic energy.</a:t>
                </a:r>
              </a:p>
              <a:p>
                <a:pPr defTabSz="685800" eaLnBrk="1" fontAlgn="auto" hangingPunct="1">
                  <a:spcBef>
                    <a:spcPts val="0"/>
                  </a:spcBef>
                  <a:spcAft>
                    <a:spcPts val="0"/>
                  </a:spcAft>
                </a:pPr>
                <a:endParaRPr lang="en-US" sz="600" b="0" dirty="0">
                  <a:solidFill>
                    <a:prstClr val="black"/>
                  </a:solidFill>
                  <a:cs typeface="Times New Roman" panose="02020603050405020304" pitchFamily="18" charset="0"/>
                </a:endParaRPr>
              </a:p>
              <a:p>
                <a:pPr defTabSz="685800" eaLnBrk="1" fontAlgn="auto" hangingPunct="1">
                  <a:spcBef>
                    <a:spcPts val="0"/>
                  </a:spcBef>
                  <a:spcAft>
                    <a:spcPts val="0"/>
                  </a:spcAft>
                </a:pPr>
                <a:r>
                  <a:rPr lang="en-US" sz="1800" b="0" dirty="0">
                    <a:solidFill>
                      <a:prstClr val="black"/>
                    </a:solidFill>
                    <a:cs typeface="Times New Roman" panose="02020603050405020304" pitchFamily="18" charset="0"/>
                  </a:rPr>
                  <a:t>Apply the conservation of energy:</a:t>
                </a:r>
              </a:p>
              <a:p>
                <a:pPr defTabSz="685800" eaLnBrk="1" fontAlgn="auto" hangingPunct="1">
                  <a:spcBef>
                    <a:spcPts val="0"/>
                  </a:spcBef>
                  <a:spcAft>
                    <a:spcPts val="0"/>
                  </a:spcAft>
                </a:pPr>
                <a:endParaRPr lang="en-US" sz="600" b="0" dirty="0">
                  <a:solidFill>
                    <a:prstClr val="black"/>
                  </a:solidFill>
                  <a:cs typeface="Times New Roman" panose="02020603050405020304" pitchFamily="18" charset="0"/>
                </a:endParaRPr>
              </a:p>
              <a:p>
                <a:pPr defTabSz="685800" eaLnBrk="1" fontAlgn="auto" hangingPunct="1">
                  <a:spcBef>
                    <a:spcPts val="0"/>
                  </a:spcBef>
                  <a:spcAft>
                    <a:spcPts val="0"/>
                  </a:spcAft>
                </a:pPr>
                <a:r>
                  <a:rPr lang="en-US" sz="1800" b="0" dirty="0">
                    <a:solidFill>
                      <a:prstClr val="black"/>
                    </a:solidFill>
                    <a:latin typeface="Calibri" panose="020F0502020204030204"/>
                    <a:cs typeface="Times New Roman" panose="02020603050405020304" pitchFamily="18" charset="0"/>
                  </a:rPr>
                  <a:t>        </a:t>
                </a:r>
                <a14:m>
                  <m:oMath xmlns:m="http://schemas.openxmlformats.org/officeDocument/2006/math">
                    <m:r>
                      <a:rPr lang="en-US" sz="1800" b="0" i="1">
                        <a:solidFill>
                          <a:prstClr val="black"/>
                        </a:solidFill>
                        <a:latin typeface="Cambria Math" panose="02040503050406030204" pitchFamily="18" charset="0"/>
                        <a:cs typeface="Times New Roman" panose="02020603050405020304" pitchFamily="18" charset="0"/>
                      </a:rPr>
                      <m:t>𝑚𝑔h</m:t>
                    </m:r>
                    <m:r>
                      <a:rPr lang="en-US" sz="1800" b="0" i="1">
                        <a:solidFill>
                          <a:prstClr val="black"/>
                        </a:solidFill>
                        <a:latin typeface="Cambria Math" panose="02040503050406030204" pitchFamily="18" charset="0"/>
                        <a:cs typeface="Times New Roman" panose="02020603050405020304" pitchFamily="18" charset="0"/>
                      </a:rPr>
                      <m:t>+0+0=0+</m:t>
                    </m:r>
                    <m:f>
                      <m:fPr>
                        <m:ctrlPr>
                          <a:rPr lang="en-US" sz="1800" b="0" i="1">
                            <a:solidFill>
                              <a:prstClr val="black"/>
                            </a:solidFill>
                            <a:latin typeface="Cambria Math" panose="02040503050406030204" pitchFamily="18" charset="0"/>
                            <a:cs typeface="Times New Roman" panose="02020603050405020304" pitchFamily="18" charset="0"/>
                          </a:rPr>
                        </m:ctrlPr>
                      </m:fPr>
                      <m:num>
                        <m:r>
                          <a:rPr lang="en-US" sz="1800" b="0" i="1">
                            <a:solidFill>
                              <a:prstClr val="black"/>
                            </a:solidFill>
                            <a:latin typeface="Cambria Math" panose="02040503050406030204" pitchFamily="18" charset="0"/>
                            <a:cs typeface="Times New Roman" panose="02020603050405020304" pitchFamily="18" charset="0"/>
                          </a:rPr>
                          <m:t>1</m:t>
                        </m:r>
                      </m:num>
                      <m:den>
                        <m:r>
                          <a:rPr lang="en-US" sz="1800" b="0" i="1">
                            <a:solidFill>
                              <a:prstClr val="black"/>
                            </a:solidFill>
                            <a:latin typeface="Cambria Math" panose="02040503050406030204" pitchFamily="18" charset="0"/>
                            <a:cs typeface="Times New Roman" panose="02020603050405020304" pitchFamily="18" charset="0"/>
                          </a:rPr>
                          <m:t>2</m:t>
                        </m:r>
                      </m:den>
                    </m:f>
                    <m:r>
                      <a:rPr lang="en-US" sz="1800" b="0" i="1">
                        <a:solidFill>
                          <a:prstClr val="black"/>
                        </a:solidFill>
                        <a:latin typeface="Cambria Math" panose="02040503050406030204" pitchFamily="18" charset="0"/>
                        <a:cs typeface="Times New Roman" panose="02020603050405020304" pitchFamily="18" charset="0"/>
                      </a:rPr>
                      <m:t>𝑚</m:t>
                    </m:r>
                    <m:sSup>
                      <m:sSupPr>
                        <m:ctrlPr>
                          <a:rPr lang="en-US" sz="1800" b="0" i="1">
                            <a:solidFill>
                              <a:prstClr val="black"/>
                            </a:solidFill>
                            <a:latin typeface="Cambria Math" panose="02040503050406030204" pitchFamily="18" charset="0"/>
                            <a:cs typeface="Times New Roman" panose="02020603050405020304" pitchFamily="18" charset="0"/>
                          </a:rPr>
                        </m:ctrlPr>
                      </m:sSupPr>
                      <m:e>
                        <m:r>
                          <a:rPr lang="en-US" sz="1800" b="0" i="1">
                            <a:solidFill>
                              <a:prstClr val="black"/>
                            </a:solidFill>
                            <a:latin typeface="Cambria Math" panose="02040503050406030204" pitchFamily="18" charset="0"/>
                            <a:cs typeface="Times New Roman" panose="02020603050405020304" pitchFamily="18" charset="0"/>
                          </a:rPr>
                          <m:t>𝑣</m:t>
                        </m:r>
                      </m:e>
                      <m:sup>
                        <m:r>
                          <a:rPr lang="en-US" sz="1800" b="0" i="1">
                            <a:solidFill>
                              <a:prstClr val="black"/>
                            </a:solidFill>
                            <a:latin typeface="Cambria Math" panose="02040503050406030204" pitchFamily="18" charset="0"/>
                            <a:cs typeface="Times New Roman" panose="02020603050405020304" pitchFamily="18" charset="0"/>
                          </a:rPr>
                          <m:t>2</m:t>
                        </m:r>
                      </m:sup>
                    </m:sSup>
                    <m:r>
                      <a:rPr lang="en-US" sz="1800" b="0" i="1">
                        <a:solidFill>
                          <a:prstClr val="black"/>
                        </a:solidFill>
                        <a:latin typeface="Cambria Math" panose="02040503050406030204" pitchFamily="18" charset="0"/>
                        <a:cs typeface="Times New Roman" panose="02020603050405020304" pitchFamily="18" charset="0"/>
                      </a:rPr>
                      <m:t>+</m:t>
                    </m:r>
                    <m:f>
                      <m:fPr>
                        <m:ctrlPr>
                          <a:rPr lang="en-US" sz="1800" b="0" i="1">
                            <a:solidFill>
                              <a:prstClr val="black"/>
                            </a:solidFill>
                            <a:latin typeface="Cambria Math" panose="02040503050406030204" pitchFamily="18" charset="0"/>
                            <a:cs typeface="Times New Roman" panose="02020603050405020304" pitchFamily="18" charset="0"/>
                          </a:rPr>
                        </m:ctrlPr>
                      </m:fPr>
                      <m:num>
                        <m:r>
                          <a:rPr lang="en-US" sz="1800" b="0" i="1">
                            <a:solidFill>
                              <a:prstClr val="black"/>
                            </a:solidFill>
                            <a:latin typeface="Cambria Math" panose="02040503050406030204" pitchFamily="18" charset="0"/>
                            <a:cs typeface="Times New Roman" panose="02020603050405020304" pitchFamily="18" charset="0"/>
                          </a:rPr>
                          <m:t>1</m:t>
                        </m:r>
                      </m:num>
                      <m:den>
                        <m:r>
                          <a:rPr lang="en-US" sz="1800" b="0" i="1">
                            <a:solidFill>
                              <a:prstClr val="black"/>
                            </a:solidFill>
                            <a:latin typeface="Cambria Math" panose="02040503050406030204" pitchFamily="18" charset="0"/>
                            <a:cs typeface="Times New Roman" panose="02020603050405020304" pitchFamily="18" charset="0"/>
                          </a:rPr>
                          <m:t>2</m:t>
                        </m:r>
                      </m:den>
                    </m:f>
                    <m:r>
                      <a:rPr lang="en-US" sz="1800" b="0" i="1">
                        <a:solidFill>
                          <a:prstClr val="black"/>
                        </a:solidFill>
                        <a:latin typeface="Cambria Math" panose="02040503050406030204" pitchFamily="18" charset="0"/>
                        <a:cs typeface="Times New Roman" panose="02020603050405020304" pitchFamily="18" charset="0"/>
                      </a:rPr>
                      <m:t>𝐼</m:t>
                    </m:r>
                    <m:sSup>
                      <m:sSupPr>
                        <m:ctrlPr>
                          <a:rPr lang="en-US" sz="1800" b="0" i="1">
                            <a:solidFill>
                              <a:prstClr val="black"/>
                            </a:solidFill>
                            <a:latin typeface="Cambria Math" panose="02040503050406030204" pitchFamily="18" charset="0"/>
                            <a:cs typeface="Times New Roman" panose="02020603050405020304" pitchFamily="18" charset="0"/>
                          </a:rPr>
                        </m:ctrlPr>
                      </m:sSupPr>
                      <m:e>
                        <m:r>
                          <m:rPr>
                            <m:nor/>
                          </m:rPr>
                          <a:rPr lang="en-US" sz="1800" b="0" i="1" dirty="0">
                            <a:solidFill>
                              <a:prstClr val="black"/>
                            </a:solidFill>
                            <a:latin typeface="Symbol" panose="05050102010706020507" pitchFamily="18" charset="2"/>
                            <a:cs typeface="Times New Roman" panose="02020603050405020304" pitchFamily="18" charset="0"/>
                          </a:rPr>
                          <m:t>w</m:t>
                        </m:r>
                      </m:e>
                      <m:sup>
                        <m:r>
                          <a:rPr lang="en-US" sz="1800" b="0" i="1">
                            <a:solidFill>
                              <a:prstClr val="black"/>
                            </a:solidFill>
                            <a:latin typeface="Cambria Math" panose="02040503050406030204" pitchFamily="18" charset="0"/>
                            <a:cs typeface="Times New Roman" panose="02020603050405020304" pitchFamily="18" charset="0"/>
                          </a:rPr>
                          <m:t>2</m:t>
                        </m:r>
                      </m:sup>
                    </m:sSup>
                  </m:oMath>
                </a14:m>
                <a:endParaRPr lang="en-US" sz="1800" b="0" dirty="0">
                  <a:solidFill>
                    <a:prstClr val="black"/>
                  </a:solidFill>
                  <a:cs typeface="Times New Roman" panose="02020603050405020304" pitchFamily="18" charset="0"/>
                </a:endParaRPr>
              </a:p>
              <a:p>
                <a:pPr defTabSz="685800" eaLnBrk="1" fontAlgn="auto" hangingPunct="1">
                  <a:spcBef>
                    <a:spcPts val="0"/>
                  </a:spcBef>
                  <a:spcAft>
                    <a:spcPts val="0"/>
                  </a:spcAft>
                </a:pPr>
                <a:r>
                  <a:rPr lang="en-US" sz="1800" b="0" dirty="0">
                    <a:solidFill>
                      <a:prstClr val="black"/>
                    </a:solidFill>
                    <a:latin typeface="Calibri" panose="020F0502020204030204"/>
                    <a:cs typeface="Times New Roman" panose="02020603050405020304" pitchFamily="18" charset="0"/>
                  </a:rPr>
                  <a:t>        </a:t>
                </a:r>
                <a14:m>
                  <m:oMath xmlns:m="http://schemas.openxmlformats.org/officeDocument/2006/math">
                    <m:r>
                      <a:rPr lang="en-US" sz="1800" b="0" i="1">
                        <a:solidFill>
                          <a:prstClr val="black"/>
                        </a:solidFill>
                        <a:latin typeface="Cambria Math" panose="02040503050406030204" pitchFamily="18" charset="0"/>
                        <a:cs typeface="Times New Roman" panose="02020603050405020304" pitchFamily="18" charset="0"/>
                      </a:rPr>
                      <m:t>=</m:t>
                    </m:r>
                    <m:f>
                      <m:fPr>
                        <m:ctrlPr>
                          <a:rPr lang="en-US" sz="1800" b="0" i="1">
                            <a:solidFill>
                              <a:prstClr val="black"/>
                            </a:solidFill>
                            <a:latin typeface="Cambria Math" panose="02040503050406030204" pitchFamily="18" charset="0"/>
                            <a:cs typeface="Times New Roman" panose="02020603050405020304" pitchFamily="18" charset="0"/>
                          </a:rPr>
                        </m:ctrlPr>
                      </m:fPr>
                      <m:num>
                        <m:r>
                          <a:rPr lang="en-US" sz="1800" b="0" i="1">
                            <a:solidFill>
                              <a:prstClr val="black"/>
                            </a:solidFill>
                            <a:latin typeface="Cambria Math" panose="02040503050406030204" pitchFamily="18" charset="0"/>
                            <a:cs typeface="Times New Roman" panose="02020603050405020304" pitchFamily="18" charset="0"/>
                          </a:rPr>
                          <m:t>1</m:t>
                        </m:r>
                      </m:num>
                      <m:den>
                        <m:r>
                          <a:rPr lang="en-US" sz="1800" b="0" i="1">
                            <a:solidFill>
                              <a:prstClr val="black"/>
                            </a:solidFill>
                            <a:latin typeface="Cambria Math" panose="02040503050406030204" pitchFamily="18" charset="0"/>
                            <a:cs typeface="Times New Roman" panose="02020603050405020304" pitchFamily="18" charset="0"/>
                          </a:rPr>
                          <m:t>2</m:t>
                        </m:r>
                      </m:den>
                    </m:f>
                    <m:r>
                      <a:rPr lang="en-US" sz="1800" b="0" i="1">
                        <a:solidFill>
                          <a:prstClr val="black"/>
                        </a:solidFill>
                        <a:latin typeface="Cambria Math" panose="02040503050406030204" pitchFamily="18" charset="0"/>
                        <a:cs typeface="Times New Roman" panose="02020603050405020304" pitchFamily="18" charset="0"/>
                      </a:rPr>
                      <m:t>𝑚</m:t>
                    </m:r>
                    <m:sSup>
                      <m:sSupPr>
                        <m:ctrlPr>
                          <a:rPr lang="en-US" sz="1800" b="0" i="1">
                            <a:solidFill>
                              <a:prstClr val="black"/>
                            </a:solidFill>
                            <a:latin typeface="Cambria Math" panose="02040503050406030204" pitchFamily="18" charset="0"/>
                            <a:cs typeface="Times New Roman" panose="02020603050405020304" pitchFamily="18" charset="0"/>
                          </a:rPr>
                        </m:ctrlPr>
                      </m:sSupPr>
                      <m:e>
                        <m:r>
                          <a:rPr lang="en-US" sz="1800" b="0" i="1">
                            <a:solidFill>
                              <a:prstClr val="black"/>
                            </a:solidFill>
                            <a:latin typeface="Cambria Math" panose="02040503050406030204" pitchFamily="18" charset="0"/>
                            <a:cs typeface="Times New Roman" panose="02020603050405020304" pitchFamily="18" charset="0"/>
                          </a:rPr>
                          <m:t>𝑣</m:t>
                        </m:r>
                      </m:e>
                      <m:sup>
                        <m:r>
                          <a:rPr lang="en-US" sz="1800" b="0" i="1">
                            <a:solidFill>
                              <a:prstClr val="black"/>
                            </a:solidFill>
                            <a:latin typeface="Cambria Math" panose="02040503050406030204" pitchFamily="18" charset="0"/>
                            <a:cs typeface="Times New Roman" panose="02020603050405020304" pitchFamily="18" charset="0"/>
                          </a:rPr>
                          <m:t>2</m:t>
                        </m:r>
                      </m:sup>
                    </m:sSup>
                    <m:r>
                      <a:rPr lang="en-US" sz="1800" b="0" i="1">
                        <a:solidFill>
                          <a:prstClr val="black"/>
                        </a:solidFill>
                        <a:latin typeface="Cambria Math" panose="02040503050406030204" pitchFamily="18" charset="0"/>
                        <a:cs typeface="Times New Roman" panose="02020603050405020304" pitchFamily="18" charset="0"/>
                      </a:rPr>
                      <m:t>+</m:t>
                    </m:r>
                    <m:f>
                      <m:fPr>
                        <m:ctrlPr>
                          <a:rPr lang="en-US" sz="1800" b="0" i="1">
                            <a:solidFill>
                              <a:prstClr val="black"/>
                            </a:solidFill>
                            <a:latin typeface="Cambria Math" panose="02040503050406030204" pitchFamily="18" charset="0"/>
                            <a:cs typeface="Times New Roman" panose="02020603050405020304" pitchFamily="18" charset="0"/>
                          </a:rPr>
                        </m:ctrlPr>
                      </m:fPr>
                      <m:num>
                        <m:r>
                          <a:rPr lang="en-US" sz="1800" b="0" i="1">
                            <a:solidFill>
                              <a:prstClr val="black"/>
                            </a:solidFill>
                            <a:latin typeface="Cambria Math" panose="02040503050406030204" pitchFamily="18" charset="0"/>
                            <a:cs typeface="Times New Roman" panose="02020603050405020304" pitchFamily="18" charset="0"/>
                          </a:rPr>
                          <m:t>1</m:t>
                        </m:r>
                      </m:num>
                      <m:den>
                        <m:r>
                          <a:rPr lang="en-US" sz="1800" b="0" i="1">
                            <a:solidFill>
                              <a:prstClr val="black"/>
                            </a:solidFill>
                            <a:latin typeface="Cambria Math" panose="02040503050406030204" pitchFamily="18" charset="0"/>
                            <a:cs typeface="Times New Roman" panose="02020603050405020304" pitchFamily="18" charset="0"/>
                          </a:rPr>
                          <m:t>2</m:t>
                        </m:r>
                      </m:den>
                    </m:f>
                    <m:r>
                      <a:rPr lang="en-US" sz="1800" b="0" i="1">
                        <a:solidFill>
                          <a:prstClr val="black"/>
                        </a:solidFill>
                        <a:latin typeface="Cambria Math" panose="02040503050406030204" pitchFamily="18" charset="0"/>
                        <a:cs typeface="Times New Roman" panose="02020603050405020304" pitchFamily="18" charset="0"/>
                      </a:rPr>
                      <m:t>(</m:t>
                    </m:r>
                    <m:f>
                      <m:fPr>
                        <m:ctrlPr>
                          <a:rPr lang="en-US" sz="1800" b="0" i="1">
                            <a:solidFill>
                              <a:prstClr val="black"/>
                            </a:solidFill>
                            <a:latin typeface="Cambria Math" panose="02040503050406030204" pitchFamily="18" charset="0"/>
                            <a:cs typeface="Times New Roman" panose="02020603050405020304" pitchFamily="18" charset="0"/>
                          </a:rPr>
                        </m:ctrlPr>
                      </m:fPr>
                      <m:num>
                        <m:r>
                          <a:rPr lang="en-US" sz="1800" b="0" i="1">
                            <a:solidFill>
                              <a:prstClr val="black"/>
                            </a:solidFill>
                            <a:latin typeface="Cambria Math" panose="02040503050406030204" pitchFamily="18" charset="0"/>
                            <a:cs typeface="Times New Roman" panose="02020603050405020304" pitchFamily="18" charset="0"/>
                          </a:rPr>
                          <m:t>1</m:t>
                        </m:r>
                      </m:num>
                      <m:den>
                        <m:r>
                          <a:rPr lang="en-US" sz="1800" b="0" i="1">
                            <a:solidFill>
                              <a:prstClr val="black"/>
                            </a:solidFill>
                            <a:latin typeface="Cambria Math" panose="02040503050406030204" pitchFamily="18" charset="0"/>
                            <a:cs typeface="Times New Roman" panose="02020603050405020304" pitchFamily="18" charset="0"/>
                          </a:rPr>
                          <m:t>2</m:t>
                        </m:r>
                      </m:den>
                    </m:f>
                    <m:r>
                      <a:rPr lang="en-US" sz="1800" b="0" i="1">
                        <a:solidFill>
                          <a:prstClr val="black"/>
                        </a:solidFill>
                        <a:latin typeface="Cambria Math" panose="02040503050406030204" pitchFamily="18" charset="0"/>
                        <a:cs typeface="Times New Roman" panose="02020603050405020304" pitchFamily="18" charset="0"/>
                      </a:rPr>
                      <m:t>𝑀</m:t>
                    </m:r>
                    <m:sSup>
                      <m:sSupPr>
                        <m:ctrlPr>
                          <a:rPr lang="en-US" sz="1800" b="0" i="1">
                            <a:solidFill>
                              <a:prstClr val="black"/>
                            </a:solidFill>
                            <a:latin typeface="Cambria Math" panose="02040503050406030204" pitchFamily="18" charset="0"/>
                            <a:cs typeface="Times New Roman" panose="02020603050405020304" pitchFamily="18" charset="0"/>
                          </a:rPr>
                        </m:ctrlPr>
                      </m:sSupPr>
                      <m:e>
                        <m:r>
                          <a:rPr lang="en-US" sz="1800" b="0" i="1">
                            <a:solidFill>
                              <a:prstClr val="black"/>
                            </a:solidFill>
                            <a:latin typeface="Cambria Math" panose="02040503050406030204" pitchFamily="18" charset="0"/>
                            <a:cs typeface="Times New Roman" panose="02020603050405020304" pitchFamily="18" charset="0"/>
                          </a:rPr>
                          <m:t>𝑅</m:t>
                        </m:r>
                      </m:e>
                      <m:sup>
                        <m:r>
                          <a:rPr lang="en-US" sz="1800" b="0" i="1">
                            <a:solidFill>
                              <a:prstClr val="black"/>
                            </a:solidFill>
                            <a:latin typeface="Cambria Math" panose="02040503050406030204" pitchFamily="18" charset="0"/>
                            <a:cs typeface="Times New Roman" panose="02020603050405020304" pitchFamily="18" charset="0"/>
                          </a:rPr>
                          <m:t>2</m:t>
                        </m:r>
                      </m:sup>
                    </m:sSup>
                    <m:r>
                      <a:rPr lang="en-US" sz="1800" b="0" i="1">
                        <a:solidFill>
                          <a:prstClr val="black"/>
                        </a:solidFill>
                        <a:latin typeface="Cambria Math" panose="02040503050406030204" pitchFamily="18" charset="0"/>
                        <a:cs typeface="Times New Roman" panose="02020603050405020304" pitchFamily="18" charset="0"/>
                      </a:rPr>
                      <m:t>)(</m:t>
                    </m:r>
                    <m:f>
                      <m:fPr>
                        <m:ctrlPr>
                          <a:rPr lang="en-US" sz="1800" b="0" i="1">
                            <a:solidFill>
                              <a:prstClr val="black"/>
                            </a:solidFill>
                            <a:latin typeface="Cambria Math" panose="02040503050406030204" pitchFamily="18" charset="0"/>
                            <a:cs typeface="Times New Roman" panose="02020603050405020304" pitchFamily="18" charset="0"/>
                          </a:rPr>
                        </m:ctrlPr>
                      </m:fPr>
                      <m:num>
                        <m:r>
                          <a:rPr lang="en-US" sz="1800" b="0" i="1">
                            <a:solidFill>
                              <a:prstClr val="black"/>
                            </a:solidFill>
                            <a:latin typeface="Cambria Math" panose="02040503050406030204" pitchFamily="18" charset="0"/>
                            <a:cs typeface="Times New Roman" panose="02020603050405020304" pitchFamily="18" charset="0"/>
                          </a:rPr>
                          <m:t>𝑣</m:t>
                        </m:r>
                      </m:num>
                      <m:den>
                        <m:r>
                          <a:rPr lang="en-US" sz="1800" b="0" i="1">
                            <a:solidFill>
                              <a:prstClr val="black"/>
                            </a:solidFill>
                            <a:latin typeface="Cambria Math" panose="02040503050406030204" pitchFamily="18" charset="0"/>
                            <a:cs typeface="Times New Roman" panose="02020603050405020304" pitchFamily="18" charset="0"/>
                          </a:rPr>
                          <m:t>𝑅</m:t>
                        </m:r>
                      </m:den>
                    </m:f>
                    <m:sSup>
                      <m:sSupPr>
                        <m:ctrlPr>
                          <a:rPr lang="en-US" sz="1800" b="0" i="1">
                            <a:solidFill>
                              <a:prstClr val="black"/>
                            </a:solidFill>
                            <a:latin typeface="Cambria Math" panose="02040503050406030204" pitchFamily="18" charset="0"/>
                            <a:cs typeface="Times New Roman" panose="02020603050405020304" pitchFamily="18" charset="0"/>
                          </a:rPr>
                        </m:ctrlPr>
                      </m:sSupPr>
                      <m:e>
                        <m:r>
                          <a:rPr lang="en-US" sz="1800" b="0" i="1" dirty="0">
                            <a:solidFill>
                              <a:prstClr val="black"/>
                            </a:solidFill>
                            <a:latin typeface="Cambria Math" panose="02040503050406030204" pitchFamily="18" charset="0"/>
                            <a:cs typeface="Times New Roman" panose="02020603050405020304" pitchFamily="18" charset="0"/>
                          </a:rPr>
                          <m:t>)</m:t>
                        </m:r>
                      </m:e>
                      <m:sup>
                        <m:r>
                          <a:rPr lang="en-US" sz="1800" b="0" i="1">
                            <a:solidFill>
                              <a:prstClr val="black"/>
                            </a:solidFill>
                            <a:latin typeface="Cambria Math" panose="02040503050406030204" pitchFamily="18" charset="0"/>
                            <a:cs typeface="Times New Roman" panose="02020603050405020304" pitchFamily="18" charset="0"/>
                          </a:rPr>
                          <m:t>2</m:t>
                        </m:r>
                      </m:sup>
                    </m:sSup>
                    <m:r>
                      <a:rPr lang="en-US" sz="1800" b="0" i="1">
                        <a:solidFill>
                          <a:prstClr val="black"/>
                        </a:solidFill>
                        <a:latin typeface="Cambria Math" panose="02040503050406030204" pitchFamily="18" charset="0"/>
                        <a:cs typeface="Times New Roman" panose="02020603050405020304" pitchFamily="18" charset="0"/>
                      </a:rPr>
                      <m:t>=</m:t>
                    </m:r>
                    <m:f>
                      <m:fPr>
                        <m:ctrlPr>
                          <a:rPr lang="en-US" sz="1800" b="0" i="1">
                            <a:solidFill>
                              <a:prstClr val="black"/>
                            </a:solidFill>
                            <a:latin typeface="Cambria Math" panose="02040503050406030204" pitchFamily="18" charset="0"/>
                            <a:cs typeface="Times New Roman" panose="02020603050405020304" pitchFamily="18" charset="0"/>
                          </a:rPr>
                        </m:ctrlPr>
                      </m:fPr>
                      <m:num>
                        <m:r>
                          <a:rPr lang="en-US" sz="1800" b="0" i="1">
                            <a:solidFill>
                              <a:prstClr val="black"/>
                            </a:solidFill>
                            <a:latin typeface="Cambria Math" panose="02040503050406030204" pitchFamily="18" charset="0"/>
                            <a:cs typeface="Times New Roman" panose="02020603050405020304" pitchFamily="18" charset="0"/>
                          </a:rPr>
                          <m:t>1</m:t>
                        </m:r>
                      </m:num>
                      <m:den>
                        <m:r>
                          <a:rPr lang="en-US" sz="1800" b="0" i="1">
                            <a:solidFill>
                              <a:prstClr val="black"/>
                            </a:solidFill>
                            <a:latin typeface="Cambria Math" panose="02040503050406030204" pitchFamily="18" charset="0"/>
                            <a:cs typeface="Times New Roman" panose="02020603050405020304" pitchFamily="18" charset="0"/>
                          </a:rPr>
                          <m:t>2</m:t>
                        </m:r>
                      </m:den>
                    </m:f>
                    <m:r>
                      <a:rPr lang="en-US" sz="1800" b="0" i="1">
                        <a:solidFill>
                          <a:prstClr val="black"/>
                        </a:solidFill>
                        <a:latin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cs typeface="Times New Roman" panose="02020603050405020304" pitchFamily="18" charset="0"/>
                      </a:rPr>
                      <m:t>𝑚</m:t>
                    </m:r>
                    <m:r>
                      <a:rPr lang="en-US" sz="1800" b="0" i="1">
                        <a:solidFill>
                          <a:prstClr val="black"/>
                        </a:solidFill>
                        <a:latin typeface="Cambria Math" panose="02040503050406030204" pitchFamily="18" charset="0"/>
                        <a:cs typeface="Times New Roman" panose="02020603050405020304" pitchFamily="18" charset="0"/>
                      </a:rPr>
                      <m:t>+</m:t>
                    </m:r>
                    <m:f>
                      <m:fPr>
                        <m:ctrlPr>
                          <a:rPr lang="en-US" sz="1800" b="0" i="1">
                            <a:solidFill>
                              <a:prstClr val="black"/>
                            </a:solidFill>
                            <a:latin typeface="Cambria Math" panose="02040503050406030204" pitchFamily="18" charset="0"/>
                            <a:cs typeface="Times New Roman" panose="02020603050405020304" pitchFamily="18" charset="0"/>
                          </a:rPr>
                        </m:ctrlPr>
                      </m:fPr>
                      <m:num>
                        <m:r>
                          <a:rPr lang="en-US" sz="1800" b="0" i="1">
                            <a:solidFill>
                              <a:prstClr val="black"/>
                            </a:solidFill>
                            <a:latin typeface="Cambria Math" panose="02040503050406030204" pitchFamily="18" charset="0"/>
                            <a:cs typeface="Times New Roman" panose="02020603050405020304" pitchFamily="18" charset="0"/>
                          </a:rPr>
                          <m:t>1</m:t>
                        </m:r>
                      </m:num>
                      <m:den>
                        <m:r>
                          <a:rPr lang="en-US" sz="1800" b="0" i="1">
                            <a:solidFill>
                              <a:prstClr val="black"/>
                            </a:solidFill>
                            <a:latin typeface="Cambria Math" panose="02040503050406030204" pitchFamily="18" charset="0"/>
                            <a:cs typeface="Times New Roman" panose="02020603050405020304" pitchFamily="18" charset="0"/>
                          </a:rPr>
                          <m:t>2</m:t>
                        </m:r>
                      </m:den>
                    </m:f>
                    <m:r>
                      <a:rPr lang="en-US" sz="1800" b="0" i="1">
                        <a:solidFill>
                          <a:prstClr val="black"/>
                        </a:solidFill>
                        <a:latin typeface="Cambria Math" panose="02040503050406030204" pitchFamily="18" charset="0"/>
                        <a:cs typeface="Times New Roman" panose="02020603050405020304" pitchFamily="18" charset="0"/>
                      </a:rPr>
                      <m:t>𝑀</m:t>
                    </m:r>
                    <m:r>
                      <a:rPr lang="en-US" sz="1800" b="0" i="1">
                        <a:solidFill>
                          <a:prstClr val="black"/>
                        </a:solidFill>
                        <a:latin typeface="Cambria Math" panose="02040503050406030204" pitchFamily="18" charset="0"/>
                        <a:cs typeface="Times New Roman" panose="02020603050405020304" pitchFamily="18" charset="0"/>
                      </a:rPr>
                      <m:t>)</m:t>
                    </m:r>
                    <m:sSup>
                      <m:sSupPr>
                        <m:ctrlPr>
                          <a:rPr lang="en-US" sz="1800" b="0" i="1">
                            <a:solidFill>
                              <a:prstClr val="black"/>
                            </a:solidFill>
                            <a:latin typeface="Cambria Math" panose="02040503050406030204" pitchFamily="18" charset="0"/>
                            <a:cs typeface="Times New Roman" panose="02020603050405020304" pitchFamily="18" charset="0"/>
                          </a:rPr>
                        </m:ctrlPr>
                      </m:sSupPr>
                      <m:e>
                        <m:r>
                          <a:rPr lang="en-US" sz="1800" b="0" i="1">
                            <a:solidFill>
                              <a:prstClr val="black"/>
                            </a:solidFill>
                            <a:latin typeface="Cambria Math" panose="02040503050406030204" pitchFamily="18" charset="0"/>
                            <a:cs typeface="Times New Roman" panose="02020603050405020304" pitchFamily="18" charset="0"/>
                          </a:rPr>
                          <m:t>𝑣</m:t>
                        </m:r>
                      </m:e>
                      <m:sup>
                        <m:r>
                          <a:rPr lang="en-US" sz="1800" b="0" i="1">
                            <a:solidFill>
                              <a:prstClr val="black"/>
                            </a:solidFill>
                            <a:latin typeface="Cambria Math" panose="02040503050406030204" pitchFamily="18" charset="0"/>
                            <a:cs typeface="Times New Roman" panose="02020603050405020304" pitchFamily="18" charset="0"/>
                          </a:rPr>
                          <m:t>2</m:t>
                        </m:r>
                      </m:sup>
                    </m:sSup>
                  </m:oMath>
                </a14:m>
                <a:endParaRPr lang="en-US" sz="1800" b="0" dirty="0">
                  <a:solidFill>
                    <a:prstClr val="black"/>
                  </a:solidFill>
                  <a:cs typeface="Times New Roman" panose="02020603050405020304" pitchFamily="18" charset="0"/>
                </a:endParaRPr>
              </a:p>
              <a:p>
                <a:pPr defTabSz="685800" eaLnBrk="1" fontAlgn="auto" hangingPunct="1">
                  <a:spcBef>
                    <a:spcPts val="0"/>
                  </a:spcBef>
                  <a:spcAft>
                    <a:spcPts val="0"/>
                  </a:spcAft>
                </a:pPr>
                <a:endParaRPr lang="en-US" sz="600" b="0" dirty="0">
                  <a:solidFill>
                    <a:prstClr val="black"/>
                  </a:solidFill>
                  <a:cs typeface="Times New Roman" panose="02020603050405020304" pitchFamily="18" charset="0"/>
                </a:endParaRPr>
              </a:p>
              <a:p>
                <a:pPr defTabSz="685800" eaLnBrk="1" fontAlgn="auto" hangingPunct="1">
                  <a:spcBef>
                    <a:spcPts val="0"/>
                  </a:spcBef>
                  <a:spcAft>
                    <a:spcPts val="0"/>
                  </a:spcAft>
                </a:pPr>
                <a:endParaRPr lang="en-US" sz="600" b="0" dirty="0">
                  <a:solidFill>
                    <a:prstClr val="black"/>
                  </a:solidFill>
                  <a:cs typeface="Times New Roman" panose="02020603050405020304" pitchFamily="18" charset="0"/>
                </a:endParaRPr>
              </a:p>
              <a:p>
                <a:pPr defTabSz="685800" eaLnBrk="1" fontAlgn="auto" hangingPunct="1">
                  <a:spcBef>
                    <a:spcPts val="0"/>
                  </a:spcBef>
                  <a:spcAft>
                    <a:spcPts val="0"/>
                  </a:spcAft>
                </a:pPr>
                <a14:m>
                  <m:oMath xmlns:m="http://schemas.openxmlformats.org/officeDocument/2006/math">
                    <m:r>
                      <a:rPr lang="en-US" sz="1800" b="0" i="1">
                        <a:solidFill>
                          <a:prstClr val="black"/>
                        </a:solidFill>
                        <a:latin typeface="Cambria Math" panose="02040503050406030204" pitchFamily="18" charset="0"/>
                        <a:cs typeface="Times New Roman" panose="02020603050405020304" pitchFamily="18" charset="0"/>
                      </a:rPr>
                      <m:t>𝑣</m:t>
                    </m:r>
                    <m:r>
                      <a:rPr lang="en-US" sz="1800" b="0" i="1">
                        <a:solidFill>
                          <a:prstClr val="black"/>
                        </a:solidFill>
                        <a:latin typeface="Cambria Math" panose="02040503050406030204" pitchFamily="18" charset="0"/>
                        <a:cs typeface="Times New Roman" panose="02020603050405020304" pitchFamily="18" charset="0"/>
                      </a:rPr>
                      <m:t>=</m:t>
                    </m:r>
                    <m:rad>
                      <m:radPr>
                        <m:degHide m:val="on"/>
                        <m:ctrlPr>
                          <a:rPr lang="en-US" sz="1800" b="0" i="1">
                            <a:solidFill>
                              <a:prstClr val="black"/>
                            </a:solidFill>
                            <a:latin typeface="Cambria Math" panose="02040503050406030204" pitchFamily="18" charset="0"/>
                            <a:cs typeface="Times New Roman" panose="02020603050405020304" pitchFamily="18" charset="0"/>
                          </a:rPr>
                        </m:ctrlPr>
                      </m:radPr>
                      <m:deg/>
                      <m:e>
                        <m:f>
                          <m:fPr>
                            <m:ctrlPr>
                              <a:rPr lang="en-US" sz="1800" b="0" i="1">
                                <a:solidFill>
                                  <a:prstClr val="black"/>
                                </a:solidFill>
                                <a:latin typeface="Cambria Math" panose="02040503050406030204" pitchFamily="18" charset="0"/>
                                <a:cs typeface="Times New Roman" panose="02020603050405020304" pitchFamily="18" charset="0"/>
                              </a:rPr>
                            </m:ctrlPr>
                          </m:fPr>
                          <m:num>
                            <m:r>
                              <a:rPr lang="en-US" sz="1800" b="0" i="1">
                                <a:solidFill>
                                  <a:prstClr val="black"/>
                                </a:solidFill>
                                <a:latin typeface="Cambria Math" panose="02040503050406030204" pitchFamily="18" charset="0"/>
                                <a:cs typeface="Times New Roman" panose="02020603050405020304" pitchFamily="18" charset="0"/>
                              </a:rPr>
                              <m:t>2</m:t>
                            </m:r>
                            <m:r>
                              <a:rPr lang="en-US" sz="1800" b="0" i="1">
                                <a:solidFill>
                                  <a:prstClr val="black"/>
                                </a:solidFill>
                                <a:latin typeface="Cambria Math" panose="02040503050406030204" pitchFamily="18" charset="0"/>
                                <a:cs typeface="Times New Roman" panose="02020603050405020304" pitchFamily="18" charset="0"/>
                              </a:rPr>
                              <m:t>𝑔h</m:t>
                            </m:r>
                          </m:num>
                          <m:den>
                            <m:r>
                              <a:rPr lang="en-US" sz="1800" b="0" i="1">
                                <a:solidFill>
                                  <a:prstClr val="black"/>
                                </a:solidFill>
                                <a:latin typeface="Cambria Math" panose="02040503050406030204" pitchFamily="18" charset="0"/>
                                <a:cs typeface="Times New Roman" panose="02020603050405020304" pitchFamily="18" charset="0"/>
                              </a:rPr>
                              <m:t>1+</m:t>
                            </m:r>
                            <m:r>
                              <a:rPr lang="en-US" sz="1800" b="0" i="1">
                                <a:solidFill>
                                  <a:prstClr val="black"/>
                                </a:solidFill>
                                <a:latin typeface="Cambria Math" panose="02040503050406030204" pitchFamily="18" charset="0"/>
                                <a:cs typeface="Times New Roman" panose="02020603050405020304" pitchFamily="18" charset="0"/>
                              </a:rPr>
                              <m:t>𝑀</m:t>
                            </m:r>
                            <m:r>
                              <a:rPr lang="en-US" sz="1800" b="0" i="1">
                                <a:solidFill>
                                  <a:prstClr val="black"/>
                                </a:solidFill>
                                <a:latin typeface="Cambria Math" panose="02040503050406030204" pitchFamily="18" charset="0"/>
                                <a:cs typeface="Times New Roman" panose="02020603050405020304" pitchFamily="18" charset="0"/>
                              </a:rPr>
                              <m:t>/2</m:t>
                            </m:r>
                            <m:r>
                              <a:rPr lang="en-US" sz="1800" b="0" i="1">
                                <a:solidFill>
                                  <a:prstClr val="black"/>
                                </a:solidFill>
                                <a:latin typeface="Cambria Math" panose="02040503050406030204" pitchFamily="18" charset="0"/>
                                <a:cs typeface="Times New Roman" panose="02020603050405020304" pitchFamily="18" charset="0"/>
                              </a:rPr>
                              <m:t>𝑚</m:t>
                            </m:r>
                          </m:den>
                        </m:f>
                      </m:e>
                    </m:rad>
                  </m:oMath>
                </a14:m>
                <a:r>
                  <a:rPr lang="en-US" sz="1800" b="0" dirty="0">
                    <a:solidFill>
                      <a:prstClr val="black"/>
                    </a:solidFill>
                    <a:cs typeface="Times New Roman" panose="02020603050405020304" pitchFamily="18" charset="0"/>
                  </a:rPr>
                  <a:t>	   and	</a:t>
                </a:r>
                <a14:m>
                  <m:oMath xmlns:m="http://schemas.openxmlformats.org/officeDocument/2006/math">
                    <m:r>
                      <m:rPr>
                        <m:nor/>
                      </m:rPr>
                      <a:rPr lang="en-US" sz="1800" b="0" i="1" dirty="0">
                        <a:solidFill>
                          <a:prstClr val="black"/>
                        </a:solidFill>
                        <a:latin typeface="Symbol" panose="05050102010706020507" pitchFamily="18" charset="2"/>
                        <a:cs typeface="Times New Roman" panose="02020603050405020304" pitchFamily="18" charset="0"/>
                      </a:rPr>
                      <m:t>w</m:t>
                    </m:r>
                    <m:r>
                      <a:rPr lang="en-US" sz="1800" b="0" i="1">
                        <a:solidFill>
                          <a:prstClr val="black"/>
                        </a:solidFill>
                        <a:latin typeface="Cambria Math" panose="02040503050406030204" pitchFamily="18" charset="0"/>
                        <a:cs typeface="Times New Roman" panose="02020603050405020304" pitchFamily="18" charset="0"/>
                      </a:rPr>
                      <m:t>=</m:t>
                    </m:r>
                    <m:f>
                      <m:fPr>
                        <m:ctrlPr>
                          <a:rPr lang="en-US" sz="1800" b="0" i="1">
                            <a:solidFill>
                              <a:prstClr val="black"/>
                            </a:solidFill>
                            <a:latin typeface="Cambria Math" panose="02040503050406030204" pitchFamily="18" charset="0"/>
                            <a:cs typeface="Times New Roman" panose="02020603050405020304" pitchFamily="18" charset="0"/>
                          </a:rPr>
                        </m:ctrlPr>
                      </m:fPr>
                      <m:num>
                        <m:r>
                          <a:rPr lang="en-US" sz="1800" b="0" i="1">
                            <a:solidFill>
                              <a:prstClr val="black"/>
                            </a:solidFill>
                            <a:latin typeface="Cambria Math" panose="02040503050406030204" pitchFamily="18" charset="0"/>
                            <a:cs typeface="Times New Roman" panose="02020603050405020304" pitchFamily="18" charset="0"/>
                          </a:rPr>
                          <m:t>1</m:t>
                        </m:r>
                      </m:num>
                      <m:den>
                        <m:r>
                          <a:rPr lang="en-US" sz="1800" b="0" i="1">
                            <a:solidFill>
                              <a:prstClr val="black"/>
                            </a:solidFill>
                            <a:latin typeface="Cambria Math" panose="02040503050406030204" pitchFamily="18" charset="0"/>
                            <a:cs typeface="Times New Roman" panose="02020603050405020304" pitchFamily="18" charset="0"/>
                          </a:rPr>
                          <m:t>𝑅</m:t>
                        </m:r>
                      </m:den>
                    </m:f>
                    <m:rad>
                      <m:radPr>
                        <m:degHide m:val="on"/>
                        <m:ctrlPr>
                          <a:rPr lang="en-US" sz="1800" b="0" i="1">
                            <a:solidFill>
                              <a:prstClr val="black"/>
                            </a:solidFill>
                            <a:latin typeface="Cambria Math" panose="02040503050406030204" pitchFamily="18" charset="0"/>
                            <a:cs typeface="Times New Roman" panose="02020603050405020304" pitchFamily="18" charset="0"/>
                          </a:rPr>
                        </m:ctrlPr>
                      </m:radPr>
                      <m:deg/>
                      <m:e>
                        <m:f>
                          <m:fPr>
                            <m:ctrlPr>
                              <a:rPr lang="en-US" sz="1800" b="0" i="1">
                                <a:solidFill>
                                  <a:prstClr val="black"/>
                                </a:solidFill>
                                <a:latin typeface="Cambria Math" panose="02040503050406030204" pitchFamily="18" charset="0"/>
                                <a:cs typeface="Times New Roman" panose="02020603050405020304" pitchFamily="18" charset="0"/>
                              </a:rPr>
                            </m:ctrlPr>
                          </m:fPr>
                          <m:num>
                            <m:r>
                              <a:rPr lang="en-US" sz="1800" b="0" i="1">
                                <a:solidFill>
                                  <a:prstClr val="black"/>
                                </a:solidFill>
                                <a:latin typeface="Cambria Math" panose="02040503050406030204" pitchFamily="18" charset="0"/>
                                <a:cs typeface="Times New Roman" panose="02020603050405020304" pitchFamily="18" charset="0"/>
                              </a:rPr>
                              <m:t>2</m:t>
                            </m:r>
                            <m:r>
                              <a:rPr lang="en-US" sz="1800" b="0" i="1">
                                <a:solidFill>
                                  <a:prstClr val="black"/>
                                </a:solidFill>
                                <a:latin typeface="Cambria Math" panose="02040503050406030204" pitchFamily="18" charset="0"/>
                                <a:cs typeface="Times New Roman" panose="02020603050405020304" pitchFamily="18" charset="0"/>
                              </a:rPr>
                              <m:t>𝑔h</m:t>
                            </m:r>
                          </m:num>
                          <m:den>
                            <m:r>
                              <a:rPr lang="en-US" sz="1800" b="0" i="1">
                                <a:solidFill>
                                  <a:prstClr val="black"/>
                                </a:solidFill>
                                <a:latin typeface="Cambria Math" panose="02040503050406030204" pitchFamily="18" charset="0"/>
                                <a:cs typeface="Times New Roman" panose="02020603050405020304" pitchFamily="18" charset="0"/>
                              </a:rPr>
                              <m:t>1+</m:t>
                            </m:r>
                            <m:r>
                              <a:rPr lang="en-US" sz="1800" b="0" i="1">
                                <a:solidFill>
                                  <a:prstClr val="black"/>
                                </a:solidFill>
                                <a:latin typeface="Cambria Math" panose="02040503050406030204" pitchFamily="18" charset="0"/>
                                <a:cs typeface="Times New Roman" panose="02020603050405020304" pitchFamily="18" charset="0"/>
                              </a:rPr>
                              <m:t>𝑀</m:t>
                            </m:r>
                            <m:r>
                              <a:rPr lang="en-US" sz="1800" b="0" i="1">
                                <a:solidFill>
                                  <a:prstClr val="black"/>
                                </a:solidFill>
                                <a:latin typeface="Cambria Math" panose="02040503050406030204" pitchFamily="18" charset="0"/>
                                <a:cs typeface="Times New Roman" panose="02020603050405020304" pitchFamily="18" charset="0"/>
                              </a:rPr>
                              <m:t>/2</m:t>
                            </m:r>
                            <m:r>
                              <a:rPr lang="en-US" sz="1800" b="0" i="1">
                                <a:solidFill>
                                  <a:prstClr val="black"/>
                                </a:solidFill>
                                <a:latin typeface="Cambria Math" panose="02040503050406030204" pitchFamily="18" charset="0"/>
                                <a:cs typeface="Times New Roman" panose="02020603050405020304" pitchFamily="18" charset="0"/>
                              </a:rPr>
                              <m:t>𝑚</m:t>
                            </m:r>
                          </m:den>
                        </m:f>
                      </m:e>
                    </m:rad>
                  </m:oMath>
                </a14:m>
                <a:endParaRPr lang="en-US" sz="1800" b="0" dirty="0">
                  <a:solidFill>
                    <a:prstClr val="black"/>
                  </a:solidFill>
                  <a:cs typeface="Times New Roman" panose="02020603050405020304" pitchFamily="18"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3870231" y="1541504"/>
                <a:ext cx="5112076" cy="4208268"/>
              </a:xfrm>
              <a:prstGeom prst="rect">
                <a:avLst/>
              </a:prstGeom>
              <a:blipFill>
                <a:blip r:embed="rId6"/>
                <a:stretch>
                  <a:fillRect l="-952" t="-723" r="-476"/>
                </a:stretch>
              </a:blipFill>
              <a:ln>
                <a:solidFill>
                  <a:schemeClr val="tx1"/>
                </a:solidFill>
              </a:ln>
            </p:spPr>
            <p:txBody>
              <a:bodyPr/>
              <a:lstStyle/>
              <a:p>
                <a:r>
                  <a:rPr lang="en-US">
                    <a:noFill/>
                  </a:rPr>
                  <a:t> </a:t>
                </a:r>
              </a:p>
            </p:txBody>
          </p:sp>
        </mc:Fallback>
      </mc:AlternateContent>
      <p:sp>
        <p:nvSpPr>
          <p:cNvPr id="7" name="TextBox 6">
            <a:extLst>
              <a:ext uri="{FF2B5EF4-FFF2-40B4-BE49-F238E27FC236}">
                <a16:creationId xmlns:a16="http://schemas.microsoft.com/office/drawing/2014/main" id="{43484881-32D9-47F4-B4F5-92F8BC3066D4}"/>
              </a:ext>
            </a:extLst>
          </p:cNvPr>
          <p:cNvSpPr txBox="1"/>
          <p:nvPr/>
        </p:nvSpPr>
        <p:spPr>
          <a:xfrm>
            <a:off x="86627" y="5907288"/>
            <a:ext cx="9057373" cy="738664"/>
          </a:xfrm>
          <a:prstGeom prst="rect">
            <a:avLst/>
          </a:prstGeom>
          <a:noFill/>
        </p:spPr>
        <p:txBody>
          <a:bodyPr wrap="square" rtlCol="0">
            <a:spAutoFit/>
          </a:bodyPr>
          <a:lstStyle/>
          <a:p>
            <a:endParaRPr lang="en-US" sz="2400" dirty="0"/>
          </a:p>
          <a:p>
            <a:r>
              <a:rPr lang="en-US" sz="1800" dirty="0">
                <a:solidFill>
                  <a:srgbClr val="FF0000"/>
                </a:solidFill>
              </a:rPr>
              <a:t>Note: </a:t>
            </a:r>
            <a:r>
              <a:rPr lang="en-US" sz="1800" b="0" dirty="0">
                <a:solidFill>
                  <a:srgbClr val="FF0000"/>
                </a:solidFill>
              </a:rPr>
              <a:t>free fall velocity for </a:t>
            </a:r>
            <a:r>
              <a:rPr lang="en-US" sz="1800" dirty="0">
                <a:solidFill>
                  <a:srgbClr val="FF0000"/>
                </a:solidFill>
              </a:rPr>
              <a:t>M&lt;&lt;&lt;m</a:t>
            </a:r>
            <a:r>
              <a:rPr lang="en-US" sz="1800" b="0" dirty="0">
                <a:solidFill>
                  <a:srgbClr val="FF0000"/>
                </a:solidFill>
              </a:rPr>
              <a:t>; all energy goes to kinetic and not rotation</a:t>
            </a:r>
            <a:endParaRPr lang="en-US" sz="1800" dirty="0">
              <a:solidFill>
                <a:srgbClr val="FF0000"/>
              </a:solidFill>
            </a:endParaRPr>
          </a:p>
        </p:txBody>
      </p:sp>
      <p:sp>
        <p:nvSpPr>
          <p:cNvPr id="13" name="TextBox 12">
            <a:extLst>
              <a:ext uri="{FF2B5EF4-FFF2-40B4-BE49-F238E27FC236}">
                <a16:creationId xmlns:a16="http://schemas.microsoft.com/office/drawing/2014/main" id="{FC9C504C-15ED-453B-AC50-90B7C7786BCE}"/>
              </a:ext>
            </a:extLst>
          </p:cNvPr>
          <p:cNvSpPr txBox="1"/>
          <p:nvPr/>
        </p:nvSpPr>
        <p:spPr>
          <a:xfrm>
            <a:off x="779646" y="212048"/>
            <a:ext cx="7738712" cy="461665"/>
          </a:xfrm>
          <a:prstGeom prst="rect">
            <a:avLst/>
          </a:prstGeom>
          <a:noFill/>
        </p:spPr>
        <p:txBody>
          <a:bodyPr wrap="square" rtlCol="0">
            <a:spAutoFit/>
          </a:bodyPr>
          <a:lstStyle/>
          <a:p>
            <a:pPr algn="ctr" eaLnBrk="1" hangingPunct="1">
              <a:spcBef>
                <a:spcPct val="0"/>
              </a:spcBef>
              <a:buFontTx/>
              <a:buNone/>
            </a:pPr>
            <a:r>
              <a:rPr lang="en-US" altLang="en-US">
                <a:solidFill>
                  <a:srgbClr val="FF0000"/>
                </a:solidFill>
              </a:rPr>
              <a:t>Conservation of energy in a well</a:t>
            </a:r>
            <a:endParaRPr lang="en-US" altLang="en-US" dirty="0">
              <a:solidFill>
                <a:srgbClr val="FF0000"/>
              </a:solidFill>
            </a:endParaRPr>
          </a:p>
        </p:txBody>
      </p:sp>
    </p:spTree>
    <p:extLst>
      <p:ext uri="{BB962C8B-B14F-4D97-AF65-F5344CB8AC3E}">
        <p14:creationId xmlns:p14="http://schemas.microsoft.com/office/powerpoint/2010/main" val="12861827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4668" y="22833"/>
            <a:ext cx="4978219" cy="646331"/>
          </a:xfrm>
          <a:prstGeom prst="rect">
            <a:avLst/>
          </a:prstGeom>
          <a:noFill/>
          <a:ln>
            <a:solidFill>
              <a:schemeClr val="tx1"/>
            </a:solidFill>
          </a:ln>
        </p:spPr>
        <p:txBody>
          <a:bodyPr wrap="square" rtlCol="0">
            <a:spAutoFit/>
          </a:bodyPr>
          <a:lstStyle/>
          <a:p>
            <a:pPr defTabSz="685800" eaLnBrk="1" fontAlgn="auto" hangingPunct="1">
              <a:spcBef>
                <a:spcPts val="0"/>
              </a:spcBef>
              <a:spcAft>
                <a:spcPts val="0"/>
              </a:spcAft>
            </a:pPr>
            <a:r>
              <a:rPr lang="en-US" sz="1800" b="0" dirty="0">
                <a:solidFill>
                  <a:prstClr val="black"/>
                </a:solidFill>
                <a:cs typeface="Times New Roman" panose="02020603050405020304" pitchFamily="18" charset="0"/>
              </a:rPr>
              <a:t>9.5	Rotation about a   </a:t>
            </a:r>
          </a:p>
          <a:p>
            <a:pPr defTabSz="685800" eaLnBrk="1" fontAlgn="auto" hangingPunct="1">
              <a:spcBef>
                <a:spcPts val="0"/>
              </a:spcBef>
              <a:spcAft>
                <a:spcPts val="0"/>
              </a:spcAft>
            </a:pPr>
            <a:r>
              <a:rPr lang="en-US" sz="1800" b="0" dirty="0">
                <a:solidFill>
                  <a:prstClr val="black"/>
                </a:solidFill>
                <a:cs typeface="Times New Roman" panose="02020603050405020304" pitchFamily="18" charset="0"/>
              </a:rPr>
              <a:t>            Moving Axis</a:t>
            </a:r>
          </a:p>
        </p:txBody>
      </p:sp>
      <mc:AlternateContent xmlns:mc="http://schemas.openxmlformats.org/markup-compatibility/2006" xmlns:a14="http://schemas.microsoft.com/office/drawing/2010/main">
        <mc:Choice Requires="a14">
          <p:sp>
            <p:nvSpPr>
              <p:cNvPr id="7" name="TextBox 6"/>
              <p:cNvSpPr txBox="1"/>
              <p:nvPr/>
            </p:nvSpPr>
            <p:spPr>
              <a:xfrm>
                <a:off x="2866008" y="939907"/>
                <a:ext cx="6193323" cy="1257267"/>
              </a:xfrm>
              <a:prstGeom prst="rect">
                <a:avLst/>
              </a:prstGeom>
              <a:noFill/>
              <a:ln>
                <a:solidFill>
                  <a:schemeClr val="tx1"/>
                </a:solidFill>
              </a:ln>
            </p:spPr>
            <p:txBody>
              <a:bodyPr wrap="square" rtlCol="0">
                <a:spAutoFit/>
              </a:bodyPr>
              <a:lstStyle/>
              <a:p>
                <a:pPr defTabSz="685800" eaLnBrk="1" fontAlgn="auto" hangingPunct="1">
                  <a:spcBef>
                    <a:spcPts val="0"/>
                  </a:spcBef>
                  <a:spcAft>
                    <a:spcPts val="0"/>
                  </a:spcAft>
                </a:pPr>
                <a:r>
                  <a:rPr lang="en-US" sz="1800" b="0" dirty="0">
                    <a:solidFill>
                      <a:prstClr val="black"/>
                    </a:solidFill>
                    <a:cs typeface="Times New Roman" panose="02020603050405020304" pitchFamily="18" charset="0"/>
                  </a:rPr>
                  <a:t>How to calculate the kinetic energy of a rigid body that is rotating and also having a linear motion?</a:t>
                </a:r>
              </a:p>
              <a:p>
                <a:pPr defTabSz="685800" eaLnBrk="1" fontAlgn="auto" hangingPunct="1">
                  <a:spcBef>
                    <a:spcPts val="0"/>
                  </a:spcBef>
                  <a:spcAft>
                    <a:spcPts val="0"/>
                  </a:spcAft>
                </a:pPr>
                <a:endParaRPr lang="en-US" sz="600" b="0" dirty="0">
                  <a:solidFill>
                    <a:prstClr val="black"/>
                  </a:solidFill>
                  <a:cs typeface="Times New Roman" panose="02020603050405020304" pitchFamily="18" charset="0"/>
                </a:endParaRPr>
              </a:p>
              <a:p>
                <a:pPr defTabSz="68580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sz="1800" b="0" i="1">
                          <a:solidFill>
                            <a:prstClr val="black"/>
                          </a:solidFill>
                          <a:latin typeface="Cambria Math" panose="02040503050406030204" pitchFamily="18" charset="0"/>
                          <a:cs typeface="Times New Roman" panose="02020603050405020304" pitchFamily="18" charset="0"/>
                        </a:rPr>
                        <m:t>𝐾</m:t>
                      </m:r>
                      <m:r>
                        <a:rPr lang="en-US" sz="1800" b="0" i="1">
                          <a:solidFill>
                            <a:prstClr val="black"/>
                          </a:solidFill>
                          <a:latin typeface="Cambria Math" panose="02040503050406030204" pitchFamily="18" charset="0"/>
                          <a:cs typeface="Times New Roman" panose="02020603050405020304" pitchFamily="18" charset="0"/>
                        </a:rPr>
                        <m:t>= </m:t>
                      </m:r>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𝐾</m:t>
                          </m:r>
                        </m:e>
                        <m:sub>
                          <m:r>
                            <a:rPr lang="en-US" sz="1800" b="0" i="1">
                              <a:solidFill>
                                <a:prstClr val="black"/>
                              </a:solidFill>
                              <a:latin typeface="Cambria Math" panose="02040503050406030204" pitchFamily="18" charset="0"/>
                              <a:cs typeface="Times New Roman" panose="02020603050405020304" pitchFamily="18" charset="0"/>
                            </a:rPr>
                            <m:t>𝑙𝑖𝑛𝑒𝑎𝑟</m:t>
                          </m:r>
                        </m:sub>
                      </m:sSub>
                      <m:r>
                        <a:rPr lang="en-US" sz="1800" b="0" i="1">
                          <a:solidFill>
                            <a:prstClr val="black"/>
                          </a:solidFill>
                          <a:latin typeface="Cambria Math" panose="02040503050406030204" pitchFamily="18" charset="0"/>
                          <a:cs typeface="Times New Roman" panose="02020603050405020304" pitchFamily="18" charset="0"/>
                        </a:rPr>
                        <m:t>+</m:t>
                      </m:r>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𝐾</m:t>
                          </m:r>
                        </m:e>
                        <m:sub>
                          <m:r>
                            <a:rPr lang="en-US" sz="1800" b="0" i="1">
                              <a:solidFill>
                                <a:prstClr val="black"/>
                              </a:solidFill>
                              <a:latin typeface="Cambria Math" panose="02040503050406030204" pitchFamily="18" charset="0"/>
                              <a:cs typeface="Times New Roman" panose="02020603050405020304" pitchFamily="18" charset="0"/>
                            </a:rPr>
                            <m:t>𝑟𝑜𝑡𝑎𝑡𝑖𝑜𝑛𝑎𝑙</m:t>
                          </m:r>
                        </m:sub>
                      </m:sSub>
                      <m:r>
                        <a:rPr lang="en-US" sz="1800" b="0" i="1">
                          <a:solidFill>
                            <a:prstClr val="black"/>
                          </a:solidFill>
                          <a:latin typeface="Cambria Math" panose="02040503050406030204" pitchFamily="18" charset="0"/>
                          <a:cs typeface="Times New Roman" panose="02020603050405020304" pitchFamily="18" charset="0"/>
                        </a:rPr>
                        <m:t>=</m:t>
                      </m:r>
                      <m:f>
                        <m:fPr>
                          <m:ctrlPr>
                            <a:rPr lang="en-US" sz="1800" b="0" i="1">
                              <a:solidFill>
                                <a:prstClr val="black"/>
                              </a:solidFill>
                              <a:latin typeface="Cambria Math" panose="02040503050406030204" pitchFamily="18" charset="0"/>
                              <a:cs typeface="Times New Roman" panose="02020603050405020304" pitchFamily="18" charset="0"/>
                            </a:rPr>
                          </m:ctrlPr>
                        </m:fPr>
                        <m:num>
                          <m:r>
                            <a:rPr lang="en-US" sz="1800" b="0" i="1">
                              <a:solidFill>
                                <a:prstClr val="black"/>
                              </a:solidFill>
                              <a:latin typeface="Cambria Math" panose="02040503050406030204" pitchFamily="18" charset="0"/>
                              <a:cs typeface="Times New Roman" panose="02020603050405020304" pitchFamily="18" charset="0"/>
                            </a:rPr>
                            <m:t>1</m:t>
                          </m:r>
                        </m:num>
                        <m:den>
                          <m:r>
                            <a:rPr lang="en-US" sz="1800" b="0" i="1">
                              <a:solidFill>
                                <a:prstClr val="black"/>
                              </a:solidFill>
                              <a:latin typeface="Cambria Math" panose="02040503050406030204" pitchFamily="18" charset="0"/>
                              <a:cs typeface="Times New Roman" panose="02020603050405020304" pitchFamily="18" charset="0"/>
                            </a:rPr>
                            <m:t>2</m:t>
                          </m:r>
                        </m:den>
                      </m:f>
                      <m:r>
                        <a:rPr lang="en-US" sz="1800" b="0" i="1">
                          <a:solidFill>
                            <a:prstClr val="black"/>
                          </a:solidFill>
                          <a:latin typeface="Cambria Math" panose="02040503050406030204" pitchFamily="18" charset="0"/>
                          <a:cs typeface="Times New Roman" panose="02020603050405020304" pitchFamily="18" charset="0"/>
                        </a:rPr>
                        <m:t>𝑀</m:t>
                      </m:r>
                      <m:sSubSup>
                        <m:sSubSupPr>
                          <m:ctrlPr>
                            <a:rPr lang="en-US" sz="1800" b="0" i="1">
                              <a:solidFill>
                                <a:prstClr val="black"/>
                              </a:solidFill>
                              <a:latin typeface="Cambria Math" panose="02040503050406030204" pitchFamily="18" charset="0"/>
                              <a:cs typeface="Times New Roman" panose="02020603050405020304" pitchFamily="18" charset="0"/>
                            </a:rPr>
                          </m:ctrlPr>
                        </m:sSubSupPr>
                        <m:e>
                          <m:r>
                            <a:rPr lang="en-US" sz="1800" b="0" i="1">
                              <a:solidFill>
                                <a:prstClr val="black"/>
                              </a:solidFill>
                              <a:latin typeface="Cambria Math" panose="02040503050406030204" pitchFamily="18" charset="0"/>
                              <a:cs typeface="Times New Roman" panose="02020603050405020304" pitchFamily="18" charset="0"/>
                            </a:rPr>
                            <m:t>𝑣</m:t>
                          </m:r>
                        </m:e>
                        <m:sub>
                          <m:r>
                            <a:rPr lang="en-US" sz="1800" b="0" i="1">
                              <a:solidFill>
                                <a:prstClr val="black"/>
                              </a:solidFill>
                              <a:latin typeface="Cambria Math" panose="02040503050406030204" pitchFamily="18" charset="0"/>
                              <a:cs typeface="Times New Roman" panose="02020603050405020304" pitchFamily="18" charset="0"/>
                            </a:rPr>
                            <m:t>𝑐𝑚</m:t>
                          </m:r>
                        </m:sub>
                        <m:sup>
                          <m:r>
                            <a:rPr lang="en-US" sz="1800" b="0" i="1">
                              <a:solidFill>
                                <a:prstClr val="black"/>
                              </a:solidFill>
                              <a:latin typeface="Cambria Math" panose="02040503050406030204" pitchFamily="18" charset="0"/>
                              <a:cs typeface="Times New Roman" panose="02020603050405020304" pitchFamily="18" charset="0"/>
                            </a:rPr>
                            <m:t>2</m:t>
                          </m:r>
                        </m:sup>
                      </m:sSubSup>
                      <m:r>
                        <a:rPr lang="en-US" sz="1800" b="0" i="1">
                          <a:solidFill>
                            <a:prstClr val="black"/>
                          </a:solidFill>
                          <a:latin typeface="Cambria Math" panose="02040503050406030204" pitchFamily="18" charset="0"/>
                          <a:cs typeface="Times New Roman" panose="02020603050405020304" pitchFamily="18" charset="0"/>
                        </a:rPr>
                        <m:t>+</m:t>
                      </m:r>
                      <m:f>
                        <m:fPr>
                          <m:ctrlPr>
                            <a:rPr lang="en-US" sz="1800" b="0" i="1">
                              <a:solidFill>
                                <a:prstClr val="black"/>
                              </a:solidFill>
                              <a:latin typeface="Cambria Math" panose="02040503050406030204" pitchFamily="18" charset="0"/>
                              <a:cs typeface="Times New Roman" panose="02020603050405020304" pitchFamily="18" charset="0"/>
                            </a:rPr>
                          </m:ctrlPr>
                        </m:fPr>
                        <m:num>
                          <m:r>
                            <a:rPr lang="en-US" sz="1800" b="0" i="1">
                              <a:solidFill>
                                <a:prstClr val="black"/>
                              </a:solidFill>
                              <a:latin typeface="Cambria Math" panose="02040503050406030204" pitchFamily="18" charset="0"/>
                              <a:cs typeface="Times New Roman" panose="02020603050405020304" pitchFamily="18" charset="0"/>
                            </a:rPr>
                            <m:t>1</m:t>
                          </m:r>
                        </m:num>
                        <m:den>
                          <m:r>
                            <a:rPr lang="en-US" sz="1800" b="0" i="1">
                              <a:solidFill>
                                <a:prstClr val="black"/>
                              </a:solidFill>
                              <a:latin typeface="Cambria Math" panose="02040503050406030204" pitchFamily="18" charset="0"/>
                              <a:cs typeface="Times New Roman" panose="02020603050405020304" pitchFamily="18" charset="0"/>
                            </a:rPr>
                            <m:t>2</m:t>
                          </m:r>
                        </m:den>
                      </m:f>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𝐼</m:t>
                          </m:r>
                        </m:e>
                        <m:sub>
                          <m:r>
                            <a:rPr lang="en-US" sz="1800" b="0" i="1">
                              <a:solidFill>
                                <a:prstClr val="black"/>
                              </a:solidFill>
                              <a:latin typeface="Cambria Math" panose="02040503050406030204" pitchFamily="18" charset="0"/>
                              <a:cs typeface="Times New Roman" panose="02020603050405020304" pitchFamily="18" charset="0"/>
                            </a:rPr>
                            <m:t>𝑐𝑚</m:t>
                          </m:r>
                        </m:sub>
                      </m:sSub>
                      <m:sSup>
                        <m:sSupPr>
                          <m:ctrlPr>
                            <a:rPr lang="en-US" sz="1800" b="0" i="1">
                              <a:solidFill>
                                <a:prstClr val="black"/>
                              </a:solidFill>
                              <a:latin typeface="Cambria Math" panose="02040503050406030204" pitchFamily="18" charset="0"/>
                              <a:cs typeface="Times New Roman" panose="02020603050405020304" pitchFamily="18" charset="0"/>
                            </a:rPr>
                          </m:ctrlPr>
                        </m:sSupPr>
                        <m:e>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𝜔</m:t>
                          </m:r>
                        </m:e>
                        <m:sup>
                          <m:r>
                            <a:rPr lang="en-US" sz="1800" b="0" i="1">
                              <a:solidFill>
                                <a:prstClr val="black"/>
                              </a:solidFill>
                              <a:latin typeface="Cambria Math" panose="02040503050406030204" pitchFamily="18" charset="0"/>
                              <a:cs typeface="Times New Roman" panose="02020603050405020304" pitchFamily="18" charset="0"/>
                            </a:rPr>
                            <m:t>2</m:t>
                          </m:r>
                        </m:sup>
                      </m:sSup>
                    </m:oMath>
                  </m:oMathPara>
                </a14:m>
                <a:endParaRPr lang="en-US" sz="1800" b="0" dirty="0">
                  <a:solidFill>
                    <a:prstClr val="black"/>
                  </a:solidFill>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866008" y="939907"/>
                <a:ext cx="6193323" cy="1257267"/>
              </a:xfrm>
              <a:prstGeom prst="rect">
                <a:avLst/>
              </a:prstGeom>
              <a:blipFill>
                <a:blip r:embed="rId2"/>
                <a:stretch>
                  <a:fillRect l="-688" t="-1923"/>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866008" y="2318470"/>
                <a:ext cx="6193323" cy="3633623"/>
              </a:xfrm>
              <a:prstGeom prst="rect">
                <a:avLst/>
              </a:prstGeom>
              <a:noFill/>
              <a:ln>
                <a:solidFill>
                  <a:schemeClr val="tx1"/>
                </a:solidFill>
              </a:ln>
            </p:spPr>
            <p:txBody>
              <a:bodyPr wrap="square" rtlCol="0">
                <a:spAutoFit/>
              </a:bodyPr>
              <a:lstStyle/>
              <a:p>
                <a:pPr defTabSz="685800" eaLnBrk="1" fontAlgn="auto" hangingPunct="1">
                  <a:spcBef>
                    <a:spcPts val="0"/>
                  </a:spcBef>
                  <a:spcAft>
                    <a:spcPts val="0"/>
                  </a:spcAft>
                </a:pPr>
                <a:r>
                  <a:rPr lang="en-US" sz="1800" b="0" dirty="0">
                    <a:solidFill>
                      <a:prstClr val="black"/>
                    </a:solidFill>
                    <a:cs typeface="Times New Roman" panose="02020603050405020304" pitchFamily="18" charset="0"/>
                  </a:rPr>
                  <a:t>Example 9.9 on page 272</a:t>
                </a:r>
              </a:p>
              <a:p>
                <a:pPr defTabSz="685800" eaLnBrk="1" fontAlgn="auto" hangingPunct="1">
                  <a:spcBef>
                    <a:spcPts val="0"/>
                  </a:spcBef>
                  <a:spcAft>
                    <a:spcPts val="0"/>
                  </a:spcAft>
                </a:pPr>
                <a:endParaRPr lang="en-US" sz="600" b="0" dirty="0">
                  <a:solidFill>
                    <a:prstClr val="black"/>
                  </a:solidFill>
                  <a:cs typeface="Times New Roman" panose="02020603050405020304" pitchFamily="18" charset="0"/>
                </a:endParaRPr>
              </a:p>
              <a:p>
                <a:pPr defTabSz="685800" eaLnBrk="1" fontAlgn="auto" hangingPunct="1">
                  <a:spcBef>
                    <a:spcPts val="0"/>
                  </a:spcBef>
                  <a:spcAft>
                    <a:spcPts val="0"/>
                  </a:spcAft>
                </a:pPr>
                <a:r>
                  <a:rPr lang="en-US" sz="1800" b="0" dirty="0">
                    <a:solidFill>
                      <a:prstClr val="black"/>
                    </a:solidFill>
                    <a:cs typeface="Times New Roman" panose="02020603050405020304" pitchFamily="18" charset="0"/>
                  </a:rPr>
                  <a:t>Given: Given </a:t>
                </a:r>
                <a:r>
                  <a:rPr lang="en-US" sz="1800" b="0" i="1" dirty="0">
                    <a:solidFill>
                      <a:prstClr val="black"/>
                    </a:solidFill>
                    <a:cs typeface="Times New Roman" panose="02020603050405020304" pitchFamily="18" charset="0"/>
                  </a:rPr>
                  <a:t>M</a:t>
                </a:r>
                <a:r>
                  <a:rPr lang="en-US" sz="1800" b="0" dirty="0">
                    <a:solidFill>
                      <a:prstClr val="black"/>
                    </a:solidFill>
                    <a:cs typeface="Times New Roman" panose="02020603050405020304" pitchFamily="18" charset="0"/>
                  </a:rPr>
                  <a:t>, </a:t>
                </a:r>
                <a:r>
                  <a:rPr lang="en-US" sz="1800" b="0" i="1" dirty="0">
                    <a:solidFill>
                      <a:prstClr val="black"/>
                    </a:solidFill>
                    <a:cs typeface="Times New Roman" panose="02020603050405020304" pitchFamily="18" charset="0"/>
                  </a:rPr>
                  <a:t>R</a:t>
                </a:r>
                <a:r>
                  <a:rPr lang="en-US" sz="1800" b="0" dirty="0">
                    <a:solidFill>
                      <a:prstClr val="black"/>
                    </a:solidFill>
                    <a:cs typeface="Times New Roman" panose="02020603050405020304" pitchFamily="18" charset="0"/>
                  </a:rPr>
                  <a:t>, and </a:t>
                </a:r>
                <a:r>
                  <a:rPr lang="en-US" sz="1800" b="0" i="1" dirty="0">
                    <a:solidFill>
                      <a:prstClr val="black"/>
                    </a:solidFill>
                    <a:cs typeface="Times New Roman" panose="02020603050405020304" pitchFamily="18" charset="0"/>
                  </a:rPr>
                  <a:t>h</a:t>
                </a:r>
              </a:p>
              <a:p>
                <a:pPr defTabSz="685800" eaLnBrk="1" fontAlgn="auto" hangingPunct="1">
                  <a:spcBef>
                    <a:spcPts val="0"/>
                  </a:spcBef>
                  <a:spcAft>
                    <a:spcPts val="0"/>
                  </a:spcAft>
                </a:pPr>
                <a:r>
                  <a:rPr lang="en-US" sz="1800" b="0" dirty="0">
                    <a:solidFill>
                      <a:prstClr val="black"/>
                    </a:solidFill>
                    <a:cs typeface="Times New Roman" panose="02020603050405020304" pitchFamily="18" charset="0"/>
                  </a:rPr>
                  <a:t>Find: Velocity of the center of mass </a:t>
                </a:r>
                <a:r>
                  <a:rPr lang="en-US" sz="1800" b="0" i="1" dirty="0" err="1">
                    <a:solidFill>
                      <a:prstClr val="black"/>
                    </a:solidFill>
                    <a:cs typeface="Times New Roman" panose="02020603050405020304" pitchFamily="18" charset="0"/>
                  </a:rPr>
                  <a:t>v</a:t>
                </a:r>
                <a:r>
                  <a:rPr lang="en-US" sz="1800" b="0" baseline="-25000" dirty="0" err="1">
                    <a:solidFill>
                      <a:prstClr val="black"/>
                    </a:solidFill>
                    <a:cs typeface="Times New Roman" panose="02020603050405020304" pitchFamily="18" charset="0"/>
                  </a:rPr>
                  <a:t>cm</a:t>
                </a:r>
                <a:endParaRPr lang="en-US" sz="1800" b="0" baseline="-25000" dirty="0">
                  <a:solidFill>
                    <a:prstClr val="black"/>
                  </a:solidFill>
                  <a:cs typeface="Times New Roman" panose="02020603050405020304" pitchFamily="18" charset="0"/>
                </a:endParaRPr>
              </a:p>
              <a:p>
                <a:pPr defTabSz="685800" eaLnBrk="1" fontAlgn="auto" hangingPunct="1">
                  <a:spcBef>
                    <a:spcPts val="0"/>
                  </a:spcBef>
                  <a:spcAft>
                    <a:spcPts val="0"/>
                  </a:spcAft>
                </a:pPr>
                <a:endParaRPr lang="en-US" sz="600" b="0" dirty="0">
                  <a:solidFill>
                    <a:prstClr val="black"/>
                  </a:solidFill>
                  <a:cs typeface="Times New Roman" panose="02020603050405020304" pitchFamily="18" charset="0"/>
                </a:endParaRPr>
              </a:p>
              <a:p>
                <a:pPr defTabSz="685800" eaLnBrk="1" fontAlgn="auto" hangingPunct="1">
                  <a:spcBef>
                    <a:spcPts val="0"/>
                  </a:spcBef>
                  <a:spcAft>
                    <a:spcPts val="0"/>
                  </a:spcAft>
                </a:pPr>
                <a:r>
                  <a:rPr lang="en-US" sz="1800" b="0" dirty="0">
                    <a:solidFill>
                      <a:prstClr val="black"/>
                    </a:solidFill>
                    <a:cs typeface="Times New Roman" panose="02020603050405020304" pitchFamily="18" charset="0"/>
                  </a:rPr>
                  <a:t>Solution:</a:t>
                </a:r>
              </a:p>
              <a:p>
                <a:pPr defTabSz="685800" eaLnBrk="1" fontAlgn="auto" hangingPunct="1">
                  <a:spcBef>
                    <a:spcPts val="0"/>
                  </a:spcBef>
                  <a:spcAft>
                    <a:spcPts val="0"/>
                  </a:spcAft>
                </a:pPr>
                <a:endParaRPr lang="en-US" sz="600" b="0" dirty="0">
                  <a:solidFill>
                    <a:prstClr val="black"/>
                  </a:solidFill>
                  <a:cs typeface="Times New Roman" panose="02020603050405020304" pitchFamily="18" charset="0"/>
                </a:endParaRPr>
              </a:p>
              <a:p>
                <a:pPr defTabSz="685800" eaLnBrk="1" fontAlgn="auto" hangingPunct="1">
                  <a:spcBef>
                    <a:spcPts val="0"/>
                  </a:spcBef>
                  <a:spcAft>
                    <a:spcPts val="0"/>
                  </a:spcAft>
                </a:pPr>
                <a:r>
                  <a:rPr lang="en-US" sz="1800" b="0" i="1" dirty="0" err="1">
                    <a:solidFill>
                      <a:prstClr val="black"/>
                    </a:solidFill>
                    <a:cs typeface="Times New Roman" panose="02020603050405020304" pitchFamily="18" charset="0"/>
                  </a:rPr>
                  <a:t>U</a:t>
                </a:r>
                <a:r>
                  <a:rPr lang="en-US" sz="1800" b="0" baseline="-25000" dirty="0" err="1">
                    <a:solidFill>
                      <a:prstClr val="black"/>
                    </a:solidFill>
                    <a:cs typeface="Times New Roman" panose="02020603050405020304" pitchFamily="18" charset="0"/>
                  </a:rPr>
                  <a:t>i</a:t>
                </a:r>
                <a:r>
                  <a:rPr lang="en-US" sz="1800" b="0" dirty="0">
                    <a:solidFill>
                      <a:prstClr val="black"/>
                    </a:solidFill>
                    <a:cs typeface="Times New Roman" panose="02020603050405020304" pitchFamily="18" charset="0"/>
                  </a:rPr>
                  <a:t> = </a:t>
                </a:r>
                <a:r>
                  <a:rPr lang="en-US" sz="1800" b="0" i="1" dirty="0" err="1">
                    <a:solidFill>
                      <a:prstClr val="black"/>
                    </a:solidFill>
                    <a:cs typeface="Times New Roman" panose="02020603050405020304" pitchFamily="18" charset="0"/>
                  </a:rPr>
                  <a:t>Mgh</a:t>
                </a:r>
                <a:r>
                  <a:rPr lang="en-US" sz="1800" b="0" dirty="0">
                    <a:solidFill>
                      <a:prstClr val="black"/>
                    </a:solidFill>
                    <a:cs typeface="Times New Roman" panose="02020603050405020304" pitchFamily="18" charset="0"/>
                  </a:rPr>
                  <a:t>,	</a:t>
                </a:r>
                <a:r>
                  <a:rPr lang="en-US" sz="1800" b="0" i="1" dirty="0">
                    <a:solidFill>
                      <a:prstClr val="black"/>
                    </a:solidFill>
                    <a:cs typeface="Times New Roman" panose="02020603050405020304" pitchFamily="18" charset="0"/>
                  </a:rPr>
                  <a:t>K</a:t>
                </a:r>
                <a:r>
                  <a:rPr lang="en-US" sz="1800" b="0" baseline="-25000" dirty="0">
                    <a:solidFill>
                      <a:prstClr val="black"/>
                    </a:solidFill>
                    <a:cs typeface="Times New Roman" panose="02020603050405020304" pitchFamily="18" charset="0"/>
                  </a:rPr>
                  <a:t>i</a:t>
                </a:r>
                <a:r>
                  <a:rPr lang="en-US" sz="1800" b="0" dirty="0">
                    <a:solidFill>
                      <a:prstClr val="black"/>
                    </a:solidFill>
                    <a:cs typeface="Times New Roman" panose="02020603050405020304" pitchFamily="18" charset="0"/>
                  </a:rPr>
                  <a:t> = 0,		</a:t>
                </a:r>
                <a:r>
                  <a:rPr lang="en-US" sz="1800" b="0" i="1" dirty="0" err="1">
                    <a:solidFill>
                      <a:prstClr val="black"/>
                    </a:solidFill>
                    <a:cs typeface="Times New Roman" panose="02020603050405020304" pitchFamily="18" charset="0"/>
                  </a:rPr>
                  <a:t>U</a:t>
                </a:r>
                <a:r>
                  <a:rPr lang="en-US" sz="1800" b="0" baseline="-25000" dirty="0" err="1">
                    <a:solidFill>
                      <a:prstClr val="black"/>
                    </a:solidFill>
                    <a:cs typeface="Times New Roman" panose="02020603050405020304" pitchFamily="18" charset="0"/>
                  </a:rPr>
                  <a:t>f</a:t>
                </a:r>
                <a:r>
                  <a:rPr lang="en-US" sz="1800" b="0" dirty="0">
                    <a:solidFill>
                      <a:prstClr val="black"/>
                    </a:solidFill>
                    <a:cs typeface="Times New Roman" panose="02020603050405020304" pitchFamily="18" charset="0"/>
                  </a:rPr>
                  <a:t> = 0</a:t>
                </a:r>
              </a:p>
              <a:p>
                <a:pPr defTabSz="685800" eaLnBrk="1" fontAlgn="auto" hangingPunct="1">
                  <a:spcBef>
                    <a:spcPts val="0"/>
                  </a:spcBef>
                  <a:spcAft>
                    <a:spcPts val="0"/>
                  </a:spcAft>
                </a:pPr>
                <a:endParaRPr lang="en-US" sz="600" b="0" dirty="0">
                  <a:solidFill>
                    <a:prstClr val="black"/>
                  </a:solidFill>
                  <a:cs typeface="Times New Roman" panose="02020603050405020304" pitchFamily="18" charset="0"/>
                </a:endParaRPr>
              </a:p>
              <a:p>
                <a:pPr defTabSz="685800" eaLnBrk="1" fontAlgn="auto" hangingPunct="1">
                  <a:spcBef>
                    <a:spcPts val="0"/>
                  </a:spcBef>
                  <a:spcAft>
                    <a:spcPts val="0"/>
                  </a:spcAft>
                </a:pPr>
                <a:r>
                  <a:rPr lang="en-US" sz="1800" b="0" dirty="0">
                    <a:solidFill>
                      <a:prstClr val="black"/>
                    </a:solidFill>
                    <a:cs typeface="Times New Roman" panose="02020603050405020304" pitchFamily="18" charset="0"/>
                  </a:rPr>
                  <a:t> </a:t>
                </a:r>
                <a14:m>
                  <m:oMath xmlns:m="http://schemas.openxmlformats.org/officeDocument/2006/math">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𝐾</m:t>
                        </m:r>
                      </m:e>
                      <m:sub>
                        <m:r>
                          <a:rPr lang="en-US" sz="1800" b="0" i="1">
                            <a:solidFill>
                              <a:prstClr val="black"/>
                            </a:solidFill>
                            <a:latin typeface="Cambria Math" panose="02040503050406030204" pitchFamily="18" charset="0"/>
                            <a:cs typeface="Times New Roman" panose="02020603050405020304" pitchFamily="18" charset="0"/>
                          </a:rPr>
                          <m:t>𝑓</m:t>
                        </m:r>
                      </m:sub>
                    </m:sSub>
                    <m:r>
                      <a:rPr lang="en-US" sz="1800" b="0" i="1">
                        <a:solidFill>
                          <a:prstClr val="black"/>
                        </a:solidFill>
                        <a:latin typeface="Cambria Math" panose="02040503050406030204" pitchFamily="18" charset="0"/>
                        <a:cs typeface="Times New Roman" panose="02020603050405020304" pitchFamily="18" charset="0"/>
                      </a:rPr>
                      <m:t>= </m:t>
                    </m:r>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𝐾</m:t>
                        </m:r>
                      </m:e>
                      <m:sub>
                        <m:r>
                          <a:rPr lang="en-US" sz="1800" b="0" i="1">
                            <a:solidFill>
                              <a:prstClr val="black"/>
                            </a:solidFill>
                            <a:latin typeface="Cambria Math" panose="02040503050406030204" pitchFamily="18" charset="0"/>
                            <a:cs typeface="Times New Roman" panose="02020603050405020304" pitchFamily="18" charset="0"/>
                          </a:rPr>
                          <m:t>𝑐𝑚</m:t>
                        </m:r>
                      </m:sub>
                    </m:sSub>
                    <m:r>
                      <a:rPr lang="en-US" sz="1800" b="0" i="1">
                        <a:solidFill>
                          <a:prstClr val="black"/>
                        </a:solidFill>
                        <a:latin typeface="Cambria Math" panose="02040503050406030204" pitchFamily="18" charset="0"/>
                        <a:cs typeface="Times New Roman" panose="02020603050405020304" pitchFamily="18" charset="0"/>
                      </a:rPr>
                      <m:t>+</m:t>
                    </m:r>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𝐾</m:t>
                        </m:r>
                      </m:e>
                      <m:sub>
                        <m:r>
                          <a:rPr lang="en-US" sz="1800" b="0" i="1">
                            <a:solidFill>
                              <a:prstClr val="black"/>
                            </a:solidFill>
                            <a:latin typeface="Cambria Math" panose="02040503050406030204" pitchFamily="18" charset="0"/>
                            <a:cs typeface="Times New Roman" panose="02020603050405020304" pitchFamily="18" charset="0"/>
                          </a:rPr>
                          <m:t>𝑟𝑜𝑡</m:t>
                        </m:r>
                      </m:sub>
                    </m:sSub>
                    <m:r>
                      <a:rPr lang="en-US" sz="1800" b="0" i="1">
                        <a:solidFill>
                          <a:prstClr val="black"/>
                        </a:solidFill>
                        <a:latin typeface="Cambria Math" panose="02040503050406030204" pitchFamily="18" charset="0"/>
                        <a:cs typeface="Times New Roman" panose="02020603050405020304" pitchFamily="18" charset="0"/>
                      </a:rPr>
                      <m:t>=</m:t>
                    </m:r>
                    <m:f>
                      <m:fPr>
                        <m:ctrlPr>
                          <a:rPr lang="en-US" sz="1800" b="0" i="1">
                            <a:solidFill>
                              <a:prstClr val="black"/>
                            </a:solidFill>
                            <a:latin typeface="Cambria Math" panose="02040503050406030204" pitchFamily="18" charset="0"/>
                            <a:cs typeface="Times New Roman" panose="02020603050405020304" pitchFamily="18" charset="0"/>
                          </a:rPr>
                        </m:ctrlPr>
                      </m:fPr>
                      <m:num>
                        <m:r>
                          <a:rPr lang="en-US" sz="1800" b="0" i="1">
                            <a:solidFill>
                              <a:prstClr val="black"/>
                            </a:solidFill>
                            <a:latin typeface="Cambria Math" panose="02040503050406030204" pitchFamily="18" charset="0"/>
                            <a:cs typeface="Times New Roman" panose="02020603050405020304" pitchFamily="18" charset="0"/>
                          </a:rPr>
                          <m:t>1</m:t>
                        </m:r>
                      </m:num>
                      <m:den>
                        <m:r>
                          <a:rPr lang="en-US" sz="1800" b="0" i="1">
                            <a:solidFill>
                              <a:prstClr val="black"/>
                            </a:solidFill>
                            <a:latin typeface="Cambria Math" panose="02040503050406030204" pitchFamily="18" charset="0"/>
                            <a:cs typeface="Times New Roman" panose="02020603050405020304" pitchFamily="18" charset="0"/>
                          </a:rPr>
                          <m:t>2</m:t>
                        </m:r>
                      </m:den>
                    </m:f>
                    <m:r>
                      <a:rPr lang="en-US" sz="1800" b="0" i="1">
                        <a:solidFill>
                          <a:prstClr val="black"/>
                        </a:solidFill>
                        <a:latin typeface="Cambria Math" panose="02040503050406030204" pitchFamily="18" charset="0"/>
                        <a:cs typeface="Times New Roman" panose="02020603050405020304" pitchFamily="18" charset="0"/>
                      </a:rPr>
                      <m:t>𝑀</m:t>
                    </m:r>
                    <m:sSubSup>
                      <m:sSubSupPr>
                        <m:ctrlPr>
                          <a:rPr lang="en-US" sz="1800" b="0" i="1">
                            <a:solidFill>
                              <a:prstClr val="black"/>
                            </a:solidFill>
                            <a:latin typeface="Cambria Math" panose="02040503050406030204" pitchFamily="18" charset="0"/>
                            <a:cs typeface="Times New Roman" panose="02020603050405020304" pitchFamily="18" charset="0"/>
                          </a:rPr>
                        </m:ctrlPr>
                      </m:sSubSupPr>
                      <m:e>
                        <m:r>
                          <a:rPr lang="en-US" sz="1800" b="0" i="1">
                            <a:solidFill>
                              <a:prstClr val="black"/>
                            </a:solidFill>
                            <a:latin typeface="Cambria Math" panose="02040503050406030204" pitchFamily="18" charset="0"/>
                            <a:cs typeface="Times New Roman" panose="02020603050405020304" pitchFamily="18" charset="0"/>
                          </a:rPr>
                          <m:t>𝑣</m:t>
                        </m:r>
                      </m:e>
                      <m:sub>
                        <m:r>
                          <a:rPr lang="en-US" sz="1800" b="0" i="1">
                            <a:solidFill>
                              <a:prstClr val="black"/>
                            </a:solidFill>
                            <a:latin typeface="Cambria Math" panose="02040503050406030204" pitchFamily="18" charset="0"/>
                            <a:cs typeface="Times New Roman" panose="02020603050405020304" pitchFamily="18" charset="0"/>
                          </a:rPr>
                          <m:t>𝑐𝑚</m:t>
                        </m:r>
                      </m:sub>
                      <m:sup>
                        <m:r>
                          <a:rPr lang="en-US" sz="1800" b="0" i="1">
                            <a:solidFill>
                              <a:prstClr val="black"/>
                            </a:solidFill>
                            <a:latin typeface="Cambria Math" panose="02040503050406030204" pitchFamily="18" charset="0"/>
                            <a:cs typeface="Times New Roman" panose="02020603050405020304" pitchFamily="18" charset="0"/>
                          </a:rPr>
                          <m:t>2</m:t>
                        </m:r>
                      </m:sup>
                    </m:sSubSup>
                    <m:r>
                      <a:rPr lang="en-US" sz="1800" b="0" i="1">
                        <a:solidFill>
                          <a:prstClr val="black"/>
                        </a:solidFill>
                        <a:latin typeface="Cambria Math" panose="02040503050406030204" pitchFamily="18" charset="0"/>
                        <a:cs typeface="Times New Roman" panose="02020603050405020304" pitchFamily="18" charset="0"/>
                      </a:rPr>
                      <m:t>+</m:t>
                    </m:r>
                    <m:f>
                      <m:fPr>
                        <m:ctrlPr>
                          <a:rPr lang="en-US" sz="1800" b="0" i="1">
                            <a:solidFill>
                              <a:prstClr val="black"/>
                            </a:solidFill>
                            <a:latin typeface="Cambria Math" panose="02040503050406030204" pitchFamily="18" charset="0"/>
                            <a:cs typeface="Times New Roman" panose="02020603050405020304" pitchFamily="18" charset="0"/>
                          </a:rPr>
                        </m:ctrlPr>
                      </m:fPr>
                      <m:num>
                        <m:r>
                          <a:rPr lang="en-US" sz="1800" b="0" i="1">
                            <a:solidFill>
                              <a:prstClr val="black"/>
                            </a:solidFill>
                            <a:latin typeface="Cambria Math" panose="02040503050406030204" pitchFamily="18" charset="0"/>
                            <a:cs typeface="Times New Roman" panose="02020603050405020304" pitchFamily="18" charset="0"/>
                          </a:rPr>
                          <m:t>1</m:t>
                        </m:r>
                      </m:num>
                      <m:den>
                        <m:r>
                          <a:rPr lang="en-US" sz="1800" b="0" i="1">
                            <a:solidFill>
                              <a:prstClr val="black"/>
                            </a:solidFill>
                            <a:latin typeface="Cambria Math" panose="02040503050406030204" pitchFamily="18" charset="0"/>
                            <a:cs typeface="Times New Roman" panose="02020603050405020304" pitchFamily="18" charset="0"/>
                          </a:rPr>
                          <m:t>2</m:t>
                        </m:r>
                      </m:den>
                    </m:f>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𝐼</m:t>
                        </m:r>
                      </m:e>
                      <m:sub>
                        <m:r>
                          <a:rPr lang="en-US" sz="1800" b="0" i="1">
                            <a:solidFill>
                              <a:prstClr val="black"/>
                            </a:solidFill>
                            <a:latin typeface="Cambria Math" panose="02040503050406030204" pitchFamily="18" charset="0"/>
                            <a:cs typeface="Times New Roman" panose="02020603050405020304" pitchFamily="18" charset="0"/>
                          </a:rPr>
                          <m:t>𝑐𝑚</m:t>
                        </m:r>
                      </m:sub>
                    </m:sSub>
                    <m:sSup>
                      <m:sSupPr>
                        <m:ctrlPr>
                          <a:rPr lang="en-US" sz="1800" b="0" i="1">
                            <a:solidFill>
                              <a:prstClr val="black"/>
                            </a:solidFill>
                            <a:latin typeface="Cambria Math" panose="02040503050406030204" pitchFamily="18" charset="0"/>
                            <a:cs typeface="Times New Roman" panose="02020603050405020304" pitchFamily="18" charset="0"/>
                          </a:rPr>
                        </m:ctrlPr>
                      </m:sSupPr>
                      <m:e>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𝜔</m:t>
                        </m:r>
                      </m:e>
                      <m:sup>
                        <m:r>
                          <a:rPr lang="en-US" sz="1800" b="0" i="1">
                            <a:solidFill>
                              <a:prstClr val="black"/>
                            </a:solidFill>
                            <a:latin typeface="Cambria Math" panose="02040503050406030204" pitchFamily="18" charset="0"/>
                            <a:cs typeface="Times New Roman" panose="02020603050405020304" pitchFamily="18" charset="0"/>
                          </a:rPr>
                          <m:t>2</m:t>
                        </m:r>
                      </m:sup>
                    </m:sSup>
                  </m:oMath>
                </a14:m>
                <a:endParaRPr lang="en-US" sz="1800" b="0" i="1" dirty="0">
                  <a:solidFill>
                    <a:prstClr val="black"/>
                  </a:solidFill>
                  <a:latin typeface="Cambria Math" panose="02040503050406030204" pitchFamily="18" charset="0"/>
                  <a:cs typeface="Times New Roman" panose="02020603050405020304" pitchFamily="18" charset="0"/>
                </a:endParaRPr>
              </a:p>
              <a:p>
                <a:pPr defTabSz="685800" eaLnBrk="1" fontAlgn="auto" hangingPunct="1">
                  <a:spcBef>
                    <a:spcPts val="0"/>
                  </a:spcBef>
                  <a:spcAft>
                    <a:spcPts val="0"/>
                  </a:spcAft>
                </a:pPr>
                <a:endParaRPr lang="en-US" sz="600" b="0" i="1" dirty="0">
                  <a:solidFill>
                    <a:prstClr val="black"/>
                  </a:solidFill>
                  <a:latin typeface="Cambria Math" panose="02040503050406030204" pitchFamily="18" charset="0"/>
                  <a:cs typeface="Times New Roman" panose="02020603050405020304" pitchFamily="18" charset="0"/>
                </a:endParaRPr>
              </a:p>
              <a:p>
                <a:pPr defTabSz="685800" eaLnBrk="1" fontAlgn="auto" hangingPunct="1">
                  <a:spcBef>
                    <a:spcPts val="0"/>
                  </a:spcBef>
                  <a:spcAft>
                    <a:spcPts val="0"/>
                  </a:spcAft>
                </a:pPr>
                <a:r>
                  <a:rPr lang="en-US" sz="1800" b="0" i="1" dirty="0">
                    <a:solidFill>
                      <a:prstClr val="black"/>
                    </a:solidFill>
                    <a:latin typeface="Cambria Math" panose="02040503050406030204" pitchFamily="18" charset="0"/>
                    <a:cs typeface="Times New Roman" panose="02020603050405020304" pitchFamily="18" charset="0"/>
                  </a:rPr>
                  <a:t>       </a:t>
                </a:r>
                <a14:m>
                  <m:oMath xmlns:m="http://schemas.openxmlformats.org/officeDocument/2006/math">
                    <m:r>
                      <a:rPr lang="en-US" sz="1800" b="0" i="1">
                        <a:solidFill>
                          <a:prstClr val="black"/>
                        </a:solidFill>
                        <a:latin typeface="Cambria Math" panose="02040503050406030204" pitchFamily="18" charset="0"/>
                        <a:cs typeface="Times New Roman" panose="02020603050405020304" pitchFamily="18" charset="0"/>
                      </a:rPr>
                      <m:t>=</m:t>
                    </m:r>
                    <m:f>
                      <m:fPr>
                        <m:ctrlPr>
                          <a:rPr lang="en-US" sz="1800" b="0" i="1">
                            <a:solidFill>
                              <a:prstClr val="black"/>
                            </a:solidFill>
                            <a:latin typeface="Cambria Math" panose="02040503050406030204" pitchFamily="18" charset="0"/>
                            <a:cs typeface="Times New Roman" panose="02020603050405020304" pitchFamily="18" charset="0"/>
                          </a:rPr>
                        </m:ctrlPr>
                      </m:fPr>
                      <m:num>
                        <m:r>
                          <a:rPr lang="en-US" sz="1800" b="0" i="1">
                            <a:solidFill>
                              <a:prstClr val="black"/>
                            </a:solidFill>
                            <a:latin typeface="Cambria Math" panose="02040503050406030204" pitchFamily="18" charset="0"/>
                            <a:cs typeface="Times New Roman" panose="02020603050405020304" pitchFamily="18" charset="0"/>
                          </a:rPr>
                          <m:t>1</m:t>
                        </m:r>
                      </m:num>
                      <m:den>
                        <m:r>
                          <a:rPr lang="en-US" sz="1800" b="0" i="1">
                            <a:solidFill>
                              <a:prstClr val="black"/>
                            </a:solidFill>
                            <a:latin typeface="Cambria Math" panose="02040503050406030204" pitchFamily="18" charset="0"/>
                            <a:cs typeface="Times New Roman" panose="02020603050405020304" pitchFamily="18" charset="0"/>
                          </a:rPr>
                          <m:t>2</m:t>
                        </m:r>
                      </m:den>
                    </m:f>
                    <m:r>
                      <a:rPr lang="en-US" sz="1800" b="0" i="1">
                        <a:solidFill>
                          <a:prstClr val="black"/>
                        </a:solidFill>
                        <a:latin typeface="Cambria Math" panose="02040503050406030204" pitchFamily="18" charset="0"/>
                        <a:cs typeface="Times New Roman" panose="02020603050405020304" pitchFamily="18" charset="0"/>
                      </a:rPr>
                      <m:t>𝑀</m:t>
                    </m:r>
                    <m:sSubSup>
                      <m:sSubSupPr>
                        <m:ctrlPr>
                          <a:rPr lang="en-US" sz="1800" b="0" i="1">
                            <a:solidFill>
                              <a:prstClr val="black"/>
                            </a:solidFill>
                            <a:latin typeface="Cambria Math" panose="02040503050406030204" pitchFamily="18" charset="0"/>
                            <a:cs typeface="Times New Roman" panose="02020603050405020304" pitchFamily="18" charset="0"/>
                          </a:rPr>
                        </m:ctrlPr>
                      </m:sSubSupPr>
                      <m:e>
                        <m:r>
                          <a:rPr lang="en-US" sz="1800" b="0" i="1">
                            <a:solidFill>
                              <a:prstClr val="black"/>
                            </a:solidFill>
                            <a:latin typeface="Cambria Math" panose="02040503050406030204" pitchFamily="18" charset="0"/>
                            <a:cs typeface="Times New Roman" panose="02020603050405020304" pitchFamily="18" charset="0"/>
                          </a:rPr>
                          <m:t>𝑣</m:t>
                        </m:r>
                      </m:e>
                      <m:sub>
                        <m:r>
                          <a:rPr lang="en-US" sz="1800" b="0" i="1">
                            <a:solidFill>
                              <a:prstClr val="black"/>
                            </a:solidFill>
                            <a:latin typeface="Cambria Math" panose="02040503050406030204" pitchFamily="18" charset="0"/>
                            <a:cs typeface="Times New Roman" panose="02020603050405020304" pitchFamily="18" charset="0"/>
                          </a:rPr>
                          <m:t>𝑐𝑚</m:t>
                        </m:r>
                      </m:sub>
                      <m:sup>
                        <m:r>
                          <a:rPr lang="en-US" sz="1800" b="0" i="1">
                            <a:solidFill>
                              <a:prstClr val="black"/>
                            </a:solidFill>
                            <a:latin typeface="Cambria Math" panose="02040503050406030204" pitchFamily="18" charset="0"/>
                            <a:cs typeface="Times New Roman" panose="02020603050405020304" pitchFamily="18" charset="0"/>
                          </a:rPr>
                          <m:t>2</m:t>
                        </m:r>
                      </m:sup>
                    </m:sSubSup>
                    <m:r>
                      <a:rPr lang="en-US" sz="1800" b="0" i="1">
                        <a:solidFill>
                          <a:prstClr val="black"/>
                        </a:solidFill>
                        <a:latin typeface="Cambria Math" panose="02040503050406030204" pitchFamily="18" charset="0"/>
                        <a:cs typeface="Times New Roman" panose="02020603050405020304" pitchFamily="18" charset="0"/>
                      </a:rPr>
                      <m:t>+</m:t>
                    </m:r>
                    <m:f>
                      <m:fPr>
                        <m:ctrlPr>
                          <a:rPr lang="en-US" sz="1800" b="0" i="1">
                            <a:solidFill>
                              <a:prstClr val="black"/>
                            </a:solidFill>
                            <a:latin typeface="Cambria Math" panose="02040503050406030204" pitchFamily="18" charset="0"/>
                            <a:cs typeface="Times New Roman" panose="02020603050405020304" pitchFamily="18" charset="0"/>
                          </a:rPr>
                        </m:ctrlPr>
                      </m:fPr>
                      <m:num>
                        <m:r>
                          <a:rPr lang="en-US" sz="1800" b="0" i="1">
                            <a:solidFill>
                              <a:prstClr val="black"/>
                            </a:solidFill>
                            <a:latin typeface="Cambria Math" panose="02040503050406030204" pitchFamily="18" charset="0"/>
                            <a:cs typeface="Times New Roman" panose="02020603050405020304" pitchFamily="18" charset="0"/>
                          </a:rPr>
                          <m:t>1</m:t>
                        </m:r>
                      </m:num>
                      <m:den>
                        <m:r>
                          <a:rPr lang="en-US" sz="1800" b="0" i="1">
                            <a:solidFill>
                              <a:prstClr val="black"/>
                            </a:solidFill>
                            <a:latin typeface="Cambria Math" panose="02040503050406030204" pitchFamily="18" charset="0"/>
                            <a:cs typeface="Times New Roman" panose="02020603050405020304" pitchFamily="18" charset="0"/>
                          </a:rPr>
                          <m:t>2</m:t>
                        </m:r>
                      </m:den>
                    </m:f>
                    <m:r>
                      <a:rPr lang="en-US" sz="1800" b="0" i="1">
                        <a:solidFill>
                          <a:prstClr val="black"/>
                        </a:solidFill>
                        <a:latin typeface="Cambria Math" panose="02040503050406030204" pitchFamily="18" charset="0"/>
                        <a:cs typeface="Times New Roman" panose="02020603050405020304" pitchFamily="18" charset="0"/>
                      </a:rPr>
                      <m:t>(</m:t>
                    </m:r>
                    <m:f>
                      <m:fPr>
                        <m:ctrlPr>
                          <a:rPr lang="en-US" sz="1800" b="0" i="1">
                            <a:solidFill>
                              <a:prstClr val="black"/>
                            </a:solidFill>
                            <a:latin typeface="Cambria Math" panose="02040503050406030204" pitchFamily="18" charset="0"/>
                            <a:cs typeface="Times New Roman" panose="02020603050405020304" pitchFamily="18" charset="0"/>
                          </a:rPr>
                        </m:ctrlPr>
                      </m:fPr>
                      <m:num>
                        <m:r>
                          <a:rPr lang="en-US" sz="1800" b="0" i="1">
                            <a:solidFill>
                              <a:prstClr val="black"/>
                            </a:solidFill>
                            <a:latin typeface="Cambria Math" panose="02040503050406030204" pitchFamily="18" charset="0"/>
                            <a:cs typeface="Times New Roman" panose="02020603050405020304" pitchFamily="18" charset="0"/>
                          </a:rPr>
                          <m:t>1</m:t>
                        </m:r>
                      </m:num>
                      <m:den>
                        <m:r>
                          <a:rPr lang="en-US" sz="1800" b="0" i="1">
                            <a:solidFill>
                              <a:prstClr val="black"/>
                            </a:solidFill>
                            <a:latin typeface="Cambria Math" panose="02040503050406030204" pitchFamily="18" charset="0"/>
                            <a:cs typeface="Times New Roman" panose="02020603050405020304" pitchFamily="18" charset="0"/>
                          </a:rPr>
                          <m:t>2</m:t>
                        </m:r>
                      </m:den>
                    </m:f>
                    <m:r>
                      <a:rPr lang="en-US" sz="1800" b="0" i="1">
                        <a:solidFill>
                          <a:prstClr val="black"/>
                        </a:solidFill>
                        <a:latin typeface="Cambria Math" panose="02040503050406030204" pitchFamily="18" charset="0"/>
                        <a:cs typeface="Times New Roman" panose="02020603050405020304" pitchFamily="18" charset="0"/>
                      </a:rPr>
                      <m:t>𝑀</m:t>
                    </m:r>
                    <m:sSup>
                      <m:sSupPr>
                        <m:ctrlPr>
                          <a:rPr lang="en-US" sz="1800" b="0" i="1">
                            <a:solidFill>
                              <a:prstClr val="black"/>
                            </a:solidFill>
                            <a:latin typeface="Cambria Math" panose="02040503050406030204" pitchFamily="18" charset="0"/>
                            <a:cs typeface="Times New Roman" panose="02020603050405020304" pitchFamily="18" charset="0"/>
                          </a:rPr>
                        </m:ctrlPr>
                      </m:sSupPr>
                      <m:e>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𝑅</m:t>
                        </m:r>
                      </m:e>
                      <m:sup>
                        <m:r>
                          <a:rPr lang="en-US" sz="1800" b="0" i="1">
                            <a:solidFill>
                              <a:prstClr val="black"/>
                            </a:solidFill>
                            <a:latin typeface="Cambria Math" panose="02040503050406030204" pitchFamily="18" charset="0"/>
                            <a:cs typeface="Times New Roman" panose="02020603050405020304" pitchFamily="18" charset="0"/>
                          </a:rPr>
                          <m:t>2</m:t>
                        </m:r>
                      </m:sup>
                    </m:sSup>
                    <m:r>
                      <a:rPr lang="en-US" sz="1800" b="0" i="1">
                        <a:solidFill>
                          <a:prstClr val="black"/>
                        </a:solidFill>
                        <a:latin typeface="Cambria Math" panose="02040503050406030204" pitchFamily="18" charset="0"/>
                        <a:cs typeface="Times New Roman" panose="02020603050405020304" pitchFamily="18" charset="0"/>
                      </a:rPr>
                      <m:t>)</m:t>
                    </m:r>
                    <m:sSup>
                      <m:sSupPr>
                        <m:ctrlPr>
                          <a:rPr lang="en-US" sz="1800" b="0" i="1">
                            <a:solidFill>
                              <a:prstClr val="black"/>
                            </a:solidFill>
                            <a:latin typeface="Cambria Math" panose="02040503050406030204" pitchFamily="18" charset="0"/>
                            <a:cs typeface="Times New Roman" panose="02020603050405020304" pitchFamily="18" charset="0"/>
                          </a:rPr>
                        </m:ctrlPr>
                      </m:sSupPr>
                      <m:e>
                        <m:r>
                          <a:rPr lang="en-US" sz="1800" b="0" i="1">
                            <a:solidFill>
                              <a:prstClr val="black"/>
                            </a:solidFill>
                            <a:latin typeface="Cambria Math" panose="02040503050406030204" pitchFamily="18" charset="0"/>
                            <a:cs typeface="Times New Roman" panose="02020603050405020304" pitchFamily="18" charset="0"/>
                          </a:rPr>
                          <m:t>(</m:t>
                        </m:r>
                        <m:f>
                          <m:fPr>
                            <m:ctrlPr>
                              <a:rPr lang="en-US" sz="1800" b="0" i="1">
                                <a:solidFill>
                                  <a:prstClr val="black"/>
                                </a:solidFill>
                                <a:latin typeface="Cambria Math" panose="02040503050406030204" pitchFamily="18" charset="0"/>
                                <a:cs typeface="Times New Roman" panose="02020603050405020304" pitchFamily="18" charset="0"/>
                              </a:rPr>
                            </m:ctrlPr>
                          </m:fPr>
                          <m:num>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𝑣</m:t>
                                </m:r>
                              </m:e>
                              <m:sub>
                                <m:r>
                                  <a:rPr lang="en-US" sz="1800" b="0" i="1">
                                    <a:solidFill>
                                      <a:prstClr val="black"/>
                                    </a:solidFill>
                                    <a:latin typeface="Cambria Math" panose="02040503050406030204" pitchFamily="18" charset="0"/>
                                    <a:cs typeface="Times New Roman" panose="02020603050405020304" pitchFamily="18" charset="0"/>
                                  </a:rPr>
                                  <m:t>𝑐𝑚</m:t>
                                </m:r>
                              </m:sub>
                            </m:sSub>
                          </m:num>
                          <m:den>
                            <m:r>
                              <a:rPr lang="en-US" sz="1800" b="0" i="1">
                                <a:solidFill>
                                  <a:prstClr val="black"/>
                                </a:solidFill>
                                <a:latin typeface="Cambria Math" panose="02040503050406030204" pitchFamily="18" charset="0"/>
                                <a:cs typeface="Times New Roman" panose="02020603050405020304" pitchFamily="18" charset="0"/>
                              </a:rPr>
                              <m:t>𝑅</m:t>
                            </m:r>
                          </m:den>
                        </m:f>
                        <m:r>
                          <a:rPr lang="en-US" sz="1800" b="0" i="1">
                            <a:solidFill>
                              <a:prstClr val="black"/>
                            </a:solidFill>
                            <a:latin typeface="Cambria Math" panose="02040503050406030204" pitchFamily="18" charset="0"/>
                            <a:cs typeface="Times New Roman" panose="02020603050405020304" pitchFamily="18" charset="0"/>
                          </a:rPr>
                          <m:t>)</m:t>
                        </m:r>
                      </m:e>
                      <m:sup>
                        <m:r>
                          <a:rPr lang="en-US" sz="1800" b="0" i="1">
                            <a:solidFill>
                              <a:prstClr val="black"/>
                            </a:solidFill>
                            <a:latin typeface="Cambria Math" panose="02040503050406030204" pitchFamily="18" charset="0"/>
                            <a:cs typeface="Times New Roman" panose="02020603050405020304" pitchFamily="18" charset="0"/>
                          </a:rPr>
                          <m:t>2</m:t>
                        </m:r>
                      </m:sup>
                    </m:sSup>
                    <m:r>
                      <a:rPr lang="en-US" sz="1800" b="0" i="1">
                        <a:solidFill>
                          <a:prstClr val="black"/>
                        </a:solidFill>
                        <a:latin typeface="Cambria Math" panose="02040503050406030204" pitchFamily="18" charset="0"/>
                        <a:cs typeface="Times New Roman" panose="02020603050405020304" pitchFamily="18" charset="0"/>
                      </a:rPr>
                      <m:t>=</m:t>
                    </m:r>
                    <m:f>
                      <m:fPr>
                        <m:ctrlPr>
                          <a:rPr lang="en-US" sz="1800" b="0" i="1">
                            <a:solidFill>
                              <a:prstClr val="black"/>
                            </a:solidFill>
                            <a:latin typeface="Cambria Math" panose="02040503050406030204" pitchFamily="18" charset="0"/>
                            <a:cs typeface="Times New Roman" panose="02020603050405020304" pitchFamily="18" charset="0"/>
                          </a:rPr>
                        </m:ctrlPr>
                      </m:fPr>
                      <m:num>
                        <m:r>
                          <a:rPr lang="en-US" sz="1800" b="0" i="1">
                            <a:solidFill>
                              <a:prstClr val="black"/>
                            </a:solidFill>
                            <a:latin typeface="Cambria Math" panose="02040503050406030204" pitchFamily="18" charset="0"/>
                            <a:cs typeface="Times New Roman" panose="02020603050405020304" pitchFamily="18" charset="0"/>
                          </a:rPr>
                          <m:t>3</m:t>
                        </m:r>
                      </m:num>
                      <m:den>
                        <m:r>
                          <a:rPr lang="en-US" sz="1800" b="0" i="1">
                            <a:solidFill>
                              <a:prstClr val="black"/>
                            </a:solidFill>
                            <a:latin typeface="Cambria Math" panose="02040503050406030204" pitchFamily="18" charset="0"/>
                            <a:cs typeface="Times New Roman" panose="02020603050405020304" pitchFamily="18" charset="0"/>
                          </a:rPr>
                          <m:t>4</m:t>
                        </m:r>
                      </m:den>
                    </m:f>
                    <m:r>
                      <a:rPr lang="en-US" sz="1800" b="0" i="1">
                        <a:solidFill>
                          <a:prstClr val="black"/>
                        </a:solidFill>
                        <a:latin typeface="Cambria Math" panose="02040503050406030204" pitchFamily="18" charset="0"/>
                        <a:cs typeface="Times New Roman" panose="02020603050405020304" pitchFamily="18" charset="0"/>
                      </a:rPr>
                      <m:t>𝑀</m:t>
                    </m:r>
                    <m:sSubSup>
                      <m:sSubSupPr>
                        <m:ctrlPr>
                          <a:rPr lang="en-US" sz="1800" b="0" i="1">
                            <a:solidFill>
                              <a:prstClr val="black"/>
                            </a:solidFill>
                            <a:latin typeface="Cambria Math" panose="02040503050406030204" pitchFamily="18" charset="0"/>
                            <a:cs typeface="Times New Roman" panose="02020603050405020304" pitchFamily="18" charset="0"/>
                          </a:rPr>
                        </m:ctrlPr>
                      </m:sSubSupPr>
                      <m:e>
                        <m:r>
                          <a:rPr lang="en-US" sz="1800" b="0" i="1">
                            <a:solidFill>
                              <a:prstClr val="black"/>
                            </a:solidFill>
                            <a:latin typeface="Cambria Math" panose="02040503050406030204" pitchFamily="18" charset="0"/>
                            <a:cs typeface="Times New Roman" panose="02020603050405020304" pitchFamily="18" charset="0"/>
                          </a:rPr>
                          <m:t>𝑣</m:t>
                        </m:r>
                      </m:e>
                      <m:sub>
                        <m:r>
                          <a:rPr lang="en-US" sz="1800" b="0" i="1">
                            <a:solidFill>
                              <a:prstClr val="black"/>
                            </a:solidFill>
                            <a:latin typeface="Cambria Math" panose="02040503050406030204" pitchFamily="18" charset="0"/>
                            <a:cs typeface="Times New Roman" panose="02020603050405020304" pitchFamily="18" charset="0"/>
                          </a:rPr>
                          <m:t>𝑐𝑚</m:t>
                        </m:r>
                      </m:sub>
                      <m:sup>
                        <m:r>
                          <a:rPr lang="en-US" sz="1800" b="0" i="1">
                            <a:solidFill>
                              <a:prstClr val="black"/>
                            </a:solidFill>
                            <a:latin typeface="Cambria Math" panose="02040503050406030204" pitchFamily="18" charset="0"/>
                            <a:cs typeface="Times New Roman" panose="02020603050405020304" pitchFamily="18" charset="0"/>
                          </a:rPr>
                          <m:t>2</m:t>
                        </m:r>
                      </m:sup>
                    </m:sSubSup>
                  </m:oMath>
                </a14:m>
                <a:endParaRPr lang="en-US" sz="1800" b="0" dirty="0">
                  <a:solidFill>
                    <a:prstClr val="black"/>
                  </a:solidFill>
                  <a:cs typeface="Times New Roman" panose="02020603050405020304" pitchFamily="18" charset="0"/>
                </a:endParaRPr>
              </a:p>
              <a:p>
                <a:pPr defTabSz="685800" eaLnBrk="1" fontAlgn="auto" hangingPunct="1">
                  <a:spcBef>
                    <a:spcPts val="0"/>
                  </a:spcBef>
                  <a:spcAft>
                    <a:spcPts val="0"/>
                  </a:spcAft>
                </a:pPr>
                <a:endParaRPr lang="en-US" sz="600" b="0" dirty="0">
                  <a:solidFill>
                    <a:prstClr val="black"/>
                  </a:solidFill>
                  <a:cs typeface="Times New Roman" panose="02020603050405020304" pitchFamily="18" charset="0"/>
                </a:endParaRPr>
              </a:p>
              <a:p>
                <a:pPr defTabSz="685800" eaLnBrk="1" fontAlgn="auto" hangingPunct="1">
                  <a:spcBef>
                    <a:spcPts val="0"/>
                  </a:spcBef>
                  <a:spcAft>
                    <a:spcPts val="0"/>
                  </a:spcAft>
                </a:pPr>
                <a:r>
                  <a:rPr lang="en-US" sz="1800" b="0" dirty="0">
                    <a:solidFill>
                      <a:prstClr val="black"/>
                    </a:solidFill>
                    <a:cs typeface="Times New Roman" panose="02020603050405020304" pitchFamily="18" charset="0"/>
                  </a:rPr>
                  <a:t>Apply the conservation of energy:	</a:t>
                </a:r>
                <a14:m>
                  <m:oMath xmlns:m="http://schemas.openxmlformats.org/officeDocument/2006/math">
                    <m:r>
                      <a:rPr lang="en-US" sz="1800" b="0" i="1">
                        <a:solidFill>
                          <a:prstClr val="black"/>
                        </a:solidFill>
                        <a:latin typeface="Cambria Math" panose="02040503050406030204" pitchFamily="18" charset="0"/>
                        <a:cs typeface="Times New Roman" panose="02020603050405020304" pitchFamily="18" charset="0"/>
                      </a:rPr>
                      <m:t>𝑀𝑔h</m:t>
                    </m:r>
                    <m:r>
                      <a:rPr lang="en-US" sz="1800" b="0" i="1">
                        <a:solidFill>
                          <a:prstClr val="black"/>
                        </a:solidFill>
                        <a:latin typeface="Cambria Math" panose="02040503050406030204" pitchFamily="18" charset="0"/>
                        <a:cs typeface="Times New Roman" panose="02020603050405020304" pitchFamily="18" charset="0"/>
                      </a:rPr>
                      <m:t>+0=0+</m:t>
                    </m:r>
                    <m:f>
                      <m:fPr>
                        <m:ctrlPr>
                          <a:rPr lang="en-US" sz="1800" b="0" i="1">
                            <a:solidFill>
                              <a:prstClr val="black"/>
                            </a:solidFill>
                            <a:latin typeface="Cambria Math" panose="02040503050406030204" pitchFamily="18" charset="0"/>
                            <a:cs typeface="Times New Roman" panose="02020603050405020304" pitchFamily="18" charset="0"/>
                          </a:rPr>
                        </m:ctrlPr>
                      </m:fPr>
                      <m:num>
                        <m:r>
                          <a:rPr lang="en-US" sz="1800" b="0" i="1">
                            <a:solidFill>
                              <a:prstClr val="black"/>
                            </a:solidFill>
                            <a:latin typeface="Cambria Math" panose="02040503050406030204" pitchFamily="18" charset="0"/>
                            <a:cs typeface="Times New Roman" panose="02020603050405020304" pitchFamily="18" charset="0"/>
                          </a:rPr>
                          <m:t>3</m:t>
                        </m:r>
                      </m:num>
                      <m:den>
                        <m:r>
                          <a:rPr lang="en-US" sz="1800" b="0" i="1">
                            <a:solidFill>
                              <a:prstClr val="black"/>
                            </a:solidFill>
                            <a:latin typeface="Cambria Math" panose="02040503050406030204" pitchFamily="18" charset="0"/>
                            <a:cs typeface="Times New Roman" panose="02020603050405020304" pitchFamily="18" charset="0"/>
                          </a:rPr>
                          <m:t>4</m:t>
                        </m:r>
                      </m:den>
                    </m:f>
                    <m:r>
                      <a:rPr lang="en-US" sz="1800" b="0" i="1">
                        <a:solidFill>
                          <a:prstClr val="black"/>
                        </a:solidFill>
                        <a:latin typeface="Cambria Math" panose="02040503050406030204" pitchFamily="18" charset="0"/>
                        <a:cs typeface="Times New Roman" panose="02020603050405020304" pitchFamily="18" charset="0"/>
                      </a:rPr>
                      <m:t>𝑀</m:t>
                    </m:r>
                    <m:sSubSup>
                      <m:sSubSupPr>
                        <m:ctrlPr>
                          <a:rPr lang="en-US" sz="1800" b="0" i="1">
                            <a:solidFill>
                              <a:prstClr val="black"/>
                            </a:solidFill>
                            <a:latin typeface="Cambria Math" panose="02040503050406030204" pitchFamily="18" charset="0"/>
                            <a:cs typeface="Times New Roman" panose="02020603050405020304" pitchFamily="18" charset="0"/>
                          </a:rPr>
                        </m:ctrlPr>
                      </m:sSubSupPr>
                      <m:e>
                        <m:r>
                          <a:rPr lang="en-US" sz="1800" b="0" i="1">
                            <a:solidFill>
                              <a:prstClr val="black"/>
                            </a:solidFill>
                            <a:latin typeface="Cambria Math" panose="02040503050406030204" pitchFamily="18" charset="0"/>
                            <a:cs typeface="Times New Roman" panose="02020603050405020304" pitchFamily="18" charset="0"/>
                          </a:rPr>
                          <m:t>𝑣</m:t>
                        </m:r>
                      </m:e>
                      <m:sub>
                        <m:r>
                          <a:rPr lang="en-US" sz="1800" b="0" i="1">
                            <a:solidFill>
                              <a:prstClr val="black"/>
                            </a:solidFill>
                            <a:latin typeface="Cambria Math" panose="02040503050406030204" pitchFamily="18" charset="0"/>
                            <a:cs typeface="Times New Roman" panose="02020603050405020304" pitchFamily="18" charset="0"/>
                          </a:rPr>
                          <m:t>𝑐𝑚</m:t>
                        </m:r>
                      </m:sub>
                      <m:sup>
                        <m:r>
                          <a:rPr lang="en-US" sz="1800" b="0" i="1">
                            <a:solidFill>
                              <a:prstClr val="black"/>
                            </a:solidFill>
                            <a:latin typeface="Cambria Math" panose="02040503050406030204" pitchFamily="18" charset="0"/>
                            <a:cs typeface="Times New Roman" panose="02020603050405020304" pitchFamily="18" charset="0"/>
                          </a:rPr>
                          <m:t>2</m:t>
                        </m:r>
                      </m:sup>
                    </m:sSubSup>
                  </m:oMath>
                </a14:m>
                <a:endParaRPr lang="en-US" sz="1800" b="0" dirty="0">
                  <a:solidFill>
                    <a:prstClr val="black"/>
                  </a:solidFill>
                  <a:cs typeface="Times New Roman" panose="02020603050405020304" pitchFamily="18" charset="0"/>
                </a:endParaRPr>
              </a:p>
              <a:p>
                <a:pPr defTabSz="685800" eaLnBrk="1" fontAlgn="auto" hangingPunct="1">
                  <a:spcBef>
                    <a:spcPts val="0"/>
                  </a:spcBef>
                  <a:spcAft>
                    <a:spcPts val="0"/>
                  </a:spcAft>
                </a:pPr>
                <a:endParaRPr lang="en-US" sz="600" b="0" dirty="0">
                  <a:solidFill>
                    <a:prstClr val="black"/>
                  </a:solidFill>
                  <a:cs typeface="Times New Roman" panose="02020603050405020304" pitchFamily="18" charset="0"/>
                </a:endParaRPr>
              </a:p>
              <a:p>
                <a:pPr defTabSz="68580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𝑣</m:t>
                          </m:r>
                        </m:e>
                        <m:sub>
                          <m:r>
                            <a:rPr lang="en-US" sz="1800" b="0" i="1">
                              <a:solidFill>
                                <a:prstClr val="black"/>
                              </a:solidFill>
                              <a:latin typeface="Cambria Math" panose="02040503050406030204" pitchFamily="18" charset="0"/>
                              <a:cs typeface="Times New Roman" panose="02020603050405020304" pitchFamily="18" charset="0"/>
                            </a:rPr>
                            <m:t>𝑐𝑚</m:t>
                          </m:r>
                        </m:sub>
                      </m:sSub>
                      <m:r>
                        <a:rPr lang="en-US" sz="1800" b="0" i="1">
                          <a:solidFill>
                            <a:prstClr val="black"/>
                          </a:solidFill>
                          <a:latin typeface="Cambria Math" panose="02040503050406030204" pitchFamily="18" charset="0"/>
                          <a:cs typeface="Times New Roman" panose="02020603050405020304" pitchFamily="18" charset="0"/>
                        </a:rPr>
                        <m:t>=</m:t>
                      </m:r>
                      <m:rad>
                        <m:radPr>
                          <m:degHide m:val="on"/>
                          <m:ctrlPr>
                            <a:rPr lang="en-US" sz="1800" b="0" i="1">
                              <a:solidFill>
                                <a:prstClr val="black"/>
                              </a:solidFill>
                              <a:latin typeface="Cambria Math" panose="02040503050406030204" pitchFamily="18" charset="0"/>
                              <a:cs typeface="Times New Roman" panose="02020603050405020304" pitchFamily="18" charset="0"/>
                            </a:rPr>
                          </m:ctrlPr>
                        </m:radPr>
                        <m:deg/>
                        <m:e>
                          <m:r>
                            <a:rPr lang="en-US" sz="1800" b="0" i="1">
                              <a:solidFill>
                                <a:prstClr val="black"/>
                              </a:solidFill>
                              <a:latin typeface="Cambria Math" panose="02040503050406030204" pitchFamily="18" charset="0"/>
                              <a:cs typeface="Times New Roman" panose="02020603050405020304" pitchFamily="18" charset="0"/>
                            </a:rPr>
                            <m:t>4</m:t>
                          </m:r>
                          <m:r>
                            <a:rPr lang="en-US" sz="1800" b="0" i="1">
                              <a:solidFill>
                                <a:prstClr val="black"/>
                              </a:solidFill>
                              <a:latin typeface="Cambria Math" panose="02040503050406030204" pitchFamily="18" charset="0"/>
                              <a:cs typeface="Times New Roman" panose="02020603050405020304" pitchFamily="18" charset="0"/>
                            </a:rPr>
                            <m:t>𝑔h</m:t>
                          </m:r>
                          <m:r>
                            <a:rPr lang="en-US" sz="1800" b="0" i="1">
                              <a:solidFill>
                                <a:prstClr val="black"/>
                              </a:solidFill>
                              <a:latin typeface="Cambria Math" panose="02040503050406030204" pitchFamily="18" charset="0"/>
                              <a:cs typeface="Times New Roman" panose="02020603050405020304" pitchFamily="18" charset="0"/>
                            </a:rPr>
                            <m:t>/3</m:t>
                          </m:r>
                        </m:e>
                      </m:rad>
                    </m:oMath>
                  </m:oMathPara>
                </a14:m>
                <a:endParaRPr lang="en-US" sz="1800" b="0" dirty="0">
                  <a:solidFill>
                    <a:prstClr val="black"/>
                  </a:solidFill>
                  <a:cs typeface="Times New Roman" panose="020206030504050203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866008" y="2318470"/>
                <a:ext cx="6193323" cy="3633623"/>
              </a:xfrm>
              <a:prstGeom prst="rect">
                <a:avLst/>
              </a:prstGeom>
              <a:blipFill>
                <a:blip r:embed="rId3"/>
                <a:stretch>
                  <a:fillRect l="-688" t="-669" b="-167"/>
                </a:stretch>
              </a:blipFill>
              <a:ln>
                <a:solidFill>
                  <a:schemeClr val="tx1"/>
                </a:solidFill>
              </a:ln>
            </p:spPr>
            <p:txBody>
              <a:bodyPr/>
              <a:lstStyle/>
              <a:p>
                <a:r>
                  <a:rPr lang="en-US">
                    <a:noFill/>
                  </a:rPr>
                  <a:t> </a:t>
                </a:r>
              </a:p>
            </p:txBody>
          </p:sp>
        </mc:Fallback>
      </mc:AlternateContent>
      <p:grpSp>
        <p:nvGrpSpPr>
          <p:cNvPr id="16" name="Group 15"/>
          <p:cNvGrpSpPr/>
          <p:nvPr/>
        </p:nvGrpSpPr>
        <p:grpSpPr>
          <a:xfrm>
            <a:off x="152062" y="2364316"/>
            <a:ext cx="2679345" cy="3374051"/>
            <a:chOff x="202749" y="2009422"/>
            <a:chExt cx="3572460" cy="4498734"/>
          </a:xfrm>
        </p:grpSpPr>
        <p:grpSp>
          <p:nvGrpSpPr>
            <p:cNvPr id="4" name="Group 3"/>
            <p:cNvGrpSpPr/>
            <p:nvPr/>
          </p:nvGrpSpPr>
          <p:grpSpPr>
            <a:xfrm>
              <a:off x="202749" y="2009422"/>
              <a:ext cx="2902676" cy="4498734"/>
              <a:chOff x="202749" y="2009422"/>
              <a:chExt cx="2902676" cy="4498734"/>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2749" y="2009422"/>
                <a:ext cx="2902676" cy="4498734"/>
              </a:xfrm>
              <a:prstGeom prst="rect">
                <a:avLst/>
              </a:prstGeom>
            </p:spPr>
          </p:pic>
          <p:sp>
            <p:nvSpPr>
              <p:cNvPr id="3" name="Rectangle 2"/>
              <p:cNvSpPr/>
              <p:nvPr/>
            </p:nvSpPr>
            <p:spPr>
              <a:xfrm>
                <a:off x="202749" y="6355644"/>
                <a:ext cx="790673" cy="152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b="0">
                  <a:solidFill>
                    <a:prstClr val="white"/>
                  </a:solidFill>
                  <a:latin typeface="Calibri" panose="020F0502020204030204"/>
                </a:endParaRPr>
              </a:p>
            </p:txBody>
          </p:sp>
        </p:grpSp>
        <p:grpSp>
          <p:nvGrpSpPr>
            <p:cNvPr id="10" name="Group 9"/>
            <p:cNvGrpSpPr/>
            <p:nvPr/>
          </p:nvGrpSpPr>
          <p:grpSpPr>
            <a:xfrm>
              <a:off x="3300760" y="2486719"/>
              <a:ext cx="474449" cy="3551668"/>
              <a:chOff x="1706139" y="2843561"/>
              <a:chExt cx="474449" cy="3551668"/>
            </a:xfrm>
          </p:grpSpPr>
          <p:cxnSp>
            <p:nvCxnSpPr>
              <p:cNvPr id="11" name="Straight Arrow Connector 10"/>
              <p:cNvCxnSpPr/>
              <p:nvPr/>
            </p:nvCxnSpPr>
            <p:spPr>
              <a:xfrm flipV="1">
                <a:off x="1739591" y="3016405"/>
                <a:ext cx="11150" cy="3378824"/>
              </a:xfrm>
              <a:prstGeom prst="straightConnector1">
                <a:avLst/>
              </a:prstGeom>
              <a:ln w="25400">
                <a:solidFill>
                  <a:srgbClr val="00B050"/>
                </a:solidFill>
                <a:tailEnd type="stealth" w="lg" len="lg"/>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706139" y="5748453"/>
                <a:ext cx="72483" cy="10036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b="0">
                  <a:solidFill>
                    <a:prstClr val="white"/>
                  </a:solidFill>
                  <a:latin typeface="Calibri" panose="020F0502020204030204"/>
                </a:endParaRPr>
              </a:p>
            </p:txBody>
          </p:sp>
          <p:sp>
            <p:nvSpPr>
              <p:cNvPr id="13" name="TextBox 12"/>
              <p:cNvSpPr txBox="1"/>
              <p:nvPr/>
            </p:nvSpPr>
            <p:spPr>
              <a:xfrm>
                <a:off x="1778622" y="2843561"/>
                <a:ext cx="383010" cy="492443"/>
              </a:xfrm>
              <a:prstGeom prst="rect">
                <a:avLst/>
              </a:prstGeom>
              <a:noFill/>
            </p:spPr>
            <p:txBody>
              <a:bodyPr wrap="none" rtlCol="0">
                <a:spAutoFit/>
              </a:bodyPr>
              <a:lstStyle/>
              <a:p>
                <a:pPr defTabSz="685800" eaLnBrk="1" fontAlgn="auto" hangingPunct="1">
                  <a:spcBef>
                    <a:spcPts val="0"/>
                  </a:spcBef>
                  <a:spcAft>
                    <a:spcPts val="0"/>
                  </a:spcAft>
                </a:pPr>
                <a:r>
                  <a:rPr lang="en-US" sz="1800" b="0" i="1" dirty="0">
                    <a:solidFill>
                      <a:prstClr val="black"/>
                    </a:solidFill>
                    <a:cs typeface="Times New Roman" panose="02020603050405020304" pitchFamily="18" charset="0"/>
                  </a:rPr>
                  <a:t>y</a:t>
                </a:r>
              </a:p>
            </p:txBody>
          </p:sp>
          <p:sp>
            <p:nvSpPr>
              <p:cNvPr id="14" name="TextBox 13"/>
              <p:cNvSpPr txBox="1"/>
              <p:nvPr/>
            </p:nvSpPr>
            <p:spPr>
              <a:xfrm>
                <a:off x="1780479" y="5538432"/>
                <a:ext cx="400109" cy="492443"/>
              </a:xfrm>
              <a:prstGeom prst="rect">
                <a:avLst/>
              </a:prstGeom>
              <a:noFill/>
            </p:spPr>
            <p:txBody>
              <a:bodyPr wrap="none" rtlCol="0">
                <a:spAutoFit/>
              </a:bodyPr>
              <a:lstStyle/>
              <a:p>
                <a:pPr defTabSz="685800" eaLnBrk="1" fontAlgn="auto" hangingPunct="1">
                  <a:spcBef>
                    <a:spcPts val="0"/>
                  </a:spcBef>
                  <a:spcAft>
                    <a:spcPts val="0"/>
                  </a:spcAft>
                </a:pPr>
                <a:r>
                  <a:rPr lang="en-US" sz="1800" b="0" i="1" dirty="0">
                    <a:solidFill>
                      <a:prstClr val="black"/>
                    </a:solidFill>
                    <a:cs typeface="Times New Roman" panose="02020603050405020304" pitchFamily="18" charset="0"/>
                  </a:rPr>
                  <a:t>o</a:t>
                </a:r>
              </a:p>
            </p:txBody>
          </p:sp>
        </p:grpSp>
        <p:cxnSp>
          <p:nvCxnSpPr>
            <p:cNvPr id="8" name="Straight Connector 7"/>
            <p:cNvCxnSpPr/>
            <p:nvPr/>
          </p:nvCxnSpPr>
          <p:spPr>
            <a:xfrm>
              <a:off x="2029525" y="5441795"/>
              <a:ext cx="1310266" cy="0"/>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id="{FCCFC360-577A-4CF3-9B62-BDF0AB05A33B}"/>
              </a:ext>
            </a:extLst>
          </p:cNvPr>
          <p:cNvSpPr txBox="1"/>
          <p:nvPr/>
        </p:nvSpPr>
        <p:spPr>
          <a:xfrm>
            <a:off x="6699183" y="6300804"/>
            <a:ext cx="2531445" cy="338554"/>
          </a:xfrm>
          <a:prstGeom prst="rect">
            <a:avLst/>
          </a:prstGeom>
          <a:noFill/>
        </p:spPr>
        <p:txBody>
          <a:bodyPr wrap="square" rtlCol="0">
            <a:spAutoFit/>
          </a:bodyPr>
          <a:lstStyle/>
          <a:p>
            <a:r>
              <a:rPr lang="en-US" sz="1600" b="0" dirty="0"/>
              <a:t>Courtesy of Wenhao Wu</a:t>
            </a:r>
          </a:p>
        </p:txBody>
      </p:sp>
    </p:spTree>
    <p:extLst>
      <p:ext uri="{BB962C8B-B14F-4D97-AF65-F5344CB8AC3E}">
        <p14:creationId xmlns:p14="http://schemas.microsoft.com/office/powerpoint/2010/main" val="30776582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3"/>
          <p:cNvSpPr>
            <a:spLocks noChangeArrowheads="1"/>
          </p:cNvSpPr>
          <p:nvPr/>
        </p:nvSpPr>
        <p:spPr bwMode="auto">
          <a:xfrm>
            <a:off x="1377950" y="0"/>
            <a:ext cx="661988" cy="703263"/>
          </a:xfrm>
          <a:prstGeom prst="rect">
            <a:avLst/>
          </a:prstGeom>
          <a:solidFill>
            <a:schemeClr val="bg1"/>
          </a:solidFill>
          <a:ln w="9525" algn="ctr">
            <a:solidFill>
              <a:schemeClr val="bg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mc:AlternateContent xmlns:mc="http://schemas.openxmlformats.org/markup-compatibility/2006" xmlns:a14="http://schemas.microsoft.com/office/drawing/2010/main">
        <mc:Choice Requires="a14">
          <p:sp>
            <p:nvSpPr>
              <p:cNvPr id="2" name="Rectangle 1"/>
              <p:cNvSpPr/>
              <p:nvPr/>
            </p:nvSpPr>
            <p:spPr>
              <a:xfrm>
                <a:off x="987829" y="2051247"/>
                <a:ext cx="7352206" cy="2934265"/>
              </a:xfrm>
              <a:prstGeom prst="rect">
                <a:avLst/>
              </a:prstGeom>
            </p:spPr>
            <p:txBody>
              <a:bodyPr wrap="none">
                <a:spAutoFit/>
              </a:bodyPr>
              <a:lstStyle/>
              <a:p>
                <a:r>
                  <a:rPr lang="en-US" altLang="en-US" b="0" dirty="0"/>
                  <a:t> </a:t>
                </a:r>
                <a14:m>
                  <m:oMath xmlns:m="http://schemas.openxmlformats.org/officeDocument/2006/math">
                    <m:r>
                      <a:rPr lang="en-US" altLang="en-US" b="0" i="1">
                        <a:latin typeface="Cambria Math" panose="02040503050406030204" pitchFamily="18" charset="0"/>
                      </a:rPr>
                      <m:t>𝐼</m:t>
                    </m:r>
                    <m:r>
                      <a:rPr lang="en-US" altLang="en-US" b="0" i="1">
                        <a:latin typeface="Cambria Math" panose="02040503050406030204" pitchFamily="18" charset="0"/>
                      </a:rPr>
                      <m:t>=</m:t>
                    </m:r>
                    <m:f>
                      <m:fPr>
                        <m:ctrlPr>
                          <a:rPr lang="en-US" altLang="en-US" b="0" i="1">
                            <a:latin typeface="Cambria Math" panose="02040503050406030204" pitchFamily="18" charset="0"/>
                          </a:rPr>
                        </m:ctrlPr>
                      </m:fPr>
                      <m:num>
                        <m:r>
                          <a:rPr lang="en-US" altLang="en-US" b="0" i="1" smtClean="0">
                            <a:latin typeface="Cambria Math" panose="02040503050406030204" pitchFamily="18" charset="0"/>
                          </a:rPr>
                          <m:t>2</m:t>
                        </m:r>
                      </m:num>
                      <m:den>
                        <m:r>
                          <a:rPr lang="en-US" altLang="en-US" b="0" i="1" smtClean="0">
                            <a:latin typeface="Cambria Math" panose="02040503050406030204" pitchFamily="18" charset="0"/>
                          </a:rPr>
                          <m:t>5</m:t>
                        </m:r>
                      </m:den>
                    </m:f>
                    <m:r>
                      <a:rPr lang="en-US" altLang="en-US" b="0" i="1">
                        <a:latin typeface="Cambria Math" panose="02040503050406030204" pitchFamily="18" charset="0"/>
                      </a:rPr>
                      <m:t>𝑀</m:t>
                    </m:r>
                    <m:sSup>
                      <m:sSupPr>
                        <m:ctrlPr>
                          <a:rPr lang="en-US" altLang="en-US" b="0" i="1">
                            <a:latin typeface="Cambria Math" panose="02040503050406030204" pitchFamily="18" charset="0"/>
                          </a:rPr>
                        </m:ctrlPr>
                      </m:sSupPr>
                      <m:e>
                        <m:r>
                          <a:rPr lang="en-US" altLang="en-US" b="0" i="1">
                            <a:latin typeface="Cambria Math" panose="02040503050406030204" pitchFamily="18" charset="0"/>
                          </a:rPr>
                          <m:t>𝑅</m:t>
                        </m:r>
                      </m:e>
                      <m:sup>
                        <m:r>
                          <a:rPr lang="en-US" altLang="en-US" b="0" i="1">
                            <a:latin typeface="Cambria Math" panose="02040503050406030204" pitchFamily="18" charset="0"/>
                          </a:rPr>
                          <m:t>2</m:t>
                        </m:r>
                      </m:sup>
                    </m:sSup>
                    <m:r>
                      <a:rPr lang="en-US" altLang="en-US" b="0" i="1" smtClean="0">
                        <a:latin typeface="Cambria Math" panose="02040503050406030204" pitchFamily="18" charset="0"/>
                      </a:rPr>
                      <m:t>=</m:t>
                    </m:r>
                    <m:f>
                      <m:fPr>
                        <m:ctrlPr>
                          <a:rPr lang="en-US" altLang="en-US" b="0" i="1">
                            <a:latin typeface="Cambria Math" panose="02040503050406030204" pitchFamily="18" charset="0"/>
                          </a:rPr>
                        </m:ctrlPr>
                      </m:fPr>
                      <m:num>
                        <m:r>
                          <a:rPr lang="en-US" altLang="en-US" b="0" i="1">
                            <a:latin typeface="Cambria Math" panose="02040503050406030204" pitchFamily="18" charset="0"/>
                          </a:rPr>
                          <m:t>2</m:t>
                        </m:r>
                      </m:num>
                      <m:den>
                        <m:r>
                          <a:rPr lang="en-US" altLang="en-US" b="0" i="1">
                            <a:latin typeface="Cambria Math" panose="02040503050406030204" pitchFamily="18" charset="0"/>
                          </a:rPr>
                          <m:t>5</m:t>
                        </m:r>
                      </m:den>
                    </m:f>
                    <m:r>
                      <a:rPr lang="en-US" altLang="en-US" b="0" i="1" smtClean="0">
                        <a:latin typeface="Cambria Math" panose="02040503050406030204" pitchFamily="18" charset="0"/>
                      </a:rPr>
                      <m:t>∗</m:t>
                    </m:r>
                    <m:d>
                      <m:dPr>
                        <m:ctrlPr>
                          <a:rPr lang="en-US" altLang="en-US" b="0" i="1" smtClean="0">
                            <a:latin typeface="Cambria Math" panose="02040503050406030204" pitchFamily="18" charset="0"/>
                          </a:rPr>
                        </m:ctrlPr>
                      </m:dPr>
                      <m:e>
                        <m:r>
                          <a:rPr lang="en-US" altLang="en-US" b="0" i="1" smtClean="0">
                            <a:latin typeface="Cambria Math" panose="02040503050406030204" pitchFamily="18" charset="0"/>
                          </a:rPr>
                          <m:t>14</m:t>
                        </m:r>
                        <m:r>
                          <a:rPr lang="en-US" altLang="en-US" b="0" i="1" smtClean="0">
                            <a:latin typeface="Cambria Math" panose="02040503050406030204" pitchFamily="18" charset="0"/>
                          </a:rPr>
                          <m:t>𝑘𝑔</m:t>
                        </m:r>
                      </m:e>
                    </m:d>
                    <m:sSup>
                      <m:sSupPr>
                        <m:ctrlPr>
                          <a:rPr lang="en-US" altLang="en-US" b="0" i="1" smtClean="0">
                            <a:latin typeface="Cambria Math" panose="02040503050406030204" pitchFamily="18" charset="0"/>
                          </a:rPr>
                        </m:ctrlPr>
                      </m:sSupPr>
                      <m:e>
                        <m:d>
                          <m:dPr>
                            <m:ctrlPr>
                              <a:rPr lang="en-US" altLang="en-US" b="0" i="1" smtClean="0">
                                <a:latin typeface="Cambria Math" panose="02040503050406030204" pitchFamily="18" charset="0"/>
                              </a:rPr>
                            </m:ctrlPr>
                          </m:dPr>
                          <m:e>
                            <m:r>
                              <a:rPr lang="en-US" altLang="en-US" b="0" i="1" smtClean="0">
                                <a:latin typeface="Cambria Math" panose="02040503050406030204" pitchFamily="18" charset="0"/>
                              </a:rPr>
                              <m:t>0.12</m:t>
                            </m:r>
                            <m:r>
                              <a:rPr lang="en-US" altLang="en-US" b="0" i="1" smtClean="0">
                                <a:latin typeface="Cambria Math" panose="02040503050406030204" pitchFamily="18" charset="0"/>
                              </a:rPr>
                              <m:t>𝑚</m:t>
                            </m:r>
                          </m:e>
                        </m:d>
                      </m:e>
                      <m:sup>
                        <m:r>
                          <a:rPr lang="en-US" altLang="en-US" b="0" i="1" smtClean="0">
                            <a:latin typeface="Cambria Math" panose="02040503050406030204" pitchFamily="18" charset="0"/>
                          </a:rPr>
                          <m:t>2</m:t>
                        </m:r>
                      </m:sup>
                    </m:sSup>
                    <m:r>
                      <a:rPr lang="en-US" altLang="en-US" b="0" i="1" smtClean="0">
                        <a:latin typeface="Cambria Math" panose="02040503050406030204" pitchFamily="18" charset="0"/>
                      </a:rPr>
                      <m:t>=0.0806 </m:t>
                    </m:r>
                    <m:r>
                      <a:rPr lang="en-US" altLang="en-US" b="0" i="1" smtClean="0">
                        <a:latin typeface="Cambria Math" panose="02040503050406030204" pitchFamily="18" charset="0"/>
                      </a:rPr>
                      <m:t>𝑘𝑔</m:t>
                    </m:r>
                    <m:sSup>
                      <m:sSupPr>
                        <m:ctrlPr>
                          <a:rPr lang="en-US" altLang="en-US" b="0" i="1" smtClean="0">
                            <a:latin typeface="Cambria Math" panose="02040503050406030204" pitchFamily="18" charset="0"/>
                          </a:rPr>
                        </m:ctrlPr>
                      </m:sSupPr>
                      <m:e>
                        <m:r>
                          <a:rPr lang="en-US" altLang="en-US" b="0" i="1" smtClean="0">
                            <a:latin typeface="Cambria Math" panose="02040503050406030204" pitchFamily="18" charset="0"/>
                          </a:rPr>
                          <m:t>𝑚</m:t>
                        </m:r>
                      </m:e>
                      <m:sup>
                        <m:r>
                          <a:rPr lang="en-US" altLang="en-US" b="0" i="1" smtClean="0">
                            <a:latin typeface="Cambria Math" panose="02040503050406030204" pitchFamily="18" charset="0"/>
                          </a:rPr>
                          <m:t>2</m:t>
                        </m:r>
                      </m:sup>
                    </m:sSup>
                  </m:oMath>
                </a14:m>
                <a:endParaRPr lang="en-US" dirty="0"/>
              </a:p>
              <a:p>
                <a:endParaRPr lang="en-US"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𝐿</m:t>
                      </m:r>
                      <m:r>
                        <a:rPr lang="en-US" b="0" i="1" smtClean="0">
                          <a:latin typeface="Cambria Math" panose="02040503050406030204" pitchFamily="18" charset="0"/>
                        </a:rPr>
                        <m:t>=</m:t>
                      </m:r>
                      <m:r>
                        <a:rPr lang="en-US" b="0" i="1" smtClean="0">
                          <a:latin typeface="Cambria Math" panose="02040503050406030204" pitchFamily="18" charset="0"/>
                        </a:rPr>
                        <m:t>𝐼𝑤</m:t>
                      </m:r>
                      <m:r>
                        <a:rPr lang="en-US" b="0" i="1" smtClean="0">
                          <a:latin typeface="Cambria Math" panose="02040503050406030204" pitchFamily="18" charset="0"/>
                        </a:rPr>
                        <m:t>=0.0806 </m:t>
                      </m:r>
                      <m:r>
                        <a:rPr lang="en-US" altLang="en-US" b="0" i="1">
                          <a:latin typeface="Cambria Math" panose="02040503050406030204" pitchFamily="18" charset="0"/>
                        </a:rPr>
                        <m:t>𝑘𝑔</m:t>
                      </m:r>
                      <m:sSup>
                        <m:sSupPr>
                          <m:ctrlPr>
                            <a:rPr lang="en-US" altLang="en-US" b="0" i="1">
                              <a:latin typeface="Cambria Math" panose="02040503050406030204" pitchFamily="18" charset="0"/>
                            </a:rPr>
                          </m:ctrlPr>
                        </m:sSupPr>
                        <m:e>
                          <m:r>
                            <a:rPr lang="en-US" altLang="en-US" b="0" i="1">
                              <a:latin typeface="Cambria Math" panose="02040503050406030204" pitchFamily="18" charset="0"/>
                            </a:rPr>
                            <m:t>𝑚</m:t>
                          </m:r>
                        </m:e>
                        <m:sup>
                          <m:r>
                            <a:rPr lang="en-US" altLang="en-US" b="0" i="1">
                              <a:latin typeface="Cambria Math" panose="02040503050406030204" pitchFamily="18" charset="0"/>
                            </a:rPr>
                            <m:t>2</m:t>
                          </m:r>
                        </m:sup>
                      </m:sSup>
                      <m:r>
                        <a:rPr lang="en-US" altLang="en-US" b="0" i="0" smtClean="0">
                          <a:latin typeface="Cambria Math" panose="02040503050406030204" pitchFamily="18" charset="0"/>
                        </a:rPr>
                        <m:t> ∗6.0 </m:t>
                      </m:r>
                      <m:r>
                        <m:rPr>
                          <m:sty m:val="p"/>
                        </m:rPr>
                        <a:rPr lang="en-US" altLang="en-US" b="0" i="0" smtClean="0">
                          <a:latin typeface="Cambria Math" panose="02040503050406030204" pitchFamily="18" charset="0"/>
                        </a:rPr>
                        <m:t>rad</m:t>
                      </m:r>
                      <m:r>
                        <a:rPr lang="en-US" altLang="en-US" b="0" i="0" smtClean="0">
                          <a:latin typeface="Cambria Math" panose="02040503050406030204" pitchFamily="18" charset="0"/>
                        </a:rPr>
                        <m:t>=0.484 </m:t>
                      </m:r>
                      <m:r>
                        <m:rPr>
                          <m:sty m:val="p"/>
                        </m:rPr>
                        <a:rPr lang="en-US" altLang="en-US" b="0" i="0" smtClean="0">
                          <a:latin typeface="Cambria Math" panose="02040503050406030204" pitchFamily="18" charset="0"/>
                        </a:rPr>
                        <m:t>kg</m:t>
                      </m:r>
                      <m:f>
                        <m:fPr>
                          <m:ctrlPr>
                            <a:rPr lang="en-US" altLang="en-US" b="0" i="1" smtClean="0">
                              <a:latin typeface="Cambria Math" panose="02040503050406030204" pitchFamily="18" charset="0"/>
                            </a:rPr>
                          </m:ctrlPr>
                        </m:fPr>
                        <m:num>
                          <m:sSup>
                            <m:sSupPr>
                              <m:ctrlPr>
                                <a:rPr lang="en-US" altLang="en-US" b="0" i="1">
                                  <a:latin typeface="Cambria Math" panose="02040503050406030204" pitchFamily="18" charset="0"/>
                                </a:rPr>
                              </m:ctrlPr>
                            </m:sSupPr>
                            <m:e>
                              <m:r>
                                <a:rPr lang="en-US" altLang="en-US" b="0" i="1">
                                  <a:latin typeface="Cambria Math" panose="02040503050406030204" pitchFamily="18" charset="0"/>
                                </a:rPr>
                                <m:t>𝑚</m:t>
                              </m:r>
                            </m:e>
                            <m:sup>
                              <m:r>
                                <a:rPr lang="en-US" altLang="en-US" b="0" i="1">
                                  <a:latin typeface="Cambria Math" panose="02040503050406030204" pitchFamily="18" charset="0"/>
                                </a:rPr>
                                <m:t>2</m:t>
                              </m:r>
                            </m:sup>
                          </m:sSup>
                        </m:num>
                        <m:den>
                          <m:r>
                            <a:rPr lang="en-US" altLang="en-US" b="0" i="1" smtClean="0">
                              <a:latin typeface="Cambria Math" panose="02040503050406030204" pitchFamily="18" charset="0"/>
                            </a:rPr>
                            <m:t>𝑠</m:t>
                          </m:r>
                        </m:den>
                      </m:f>
                    </m:oMath>
                  </m:oMathPara>
                </a14:m>
                <a:endParaRPr lang="en-US" b="0" dirty="0"/>
              </a:p>
              <a:p>
                <a:endParaRPr lang="en-US" b="0" dirty="0"/>
              </a:p>
              <a:p>
                <a:pPr/>
                <a14:m>
                  <m:oMathPara xmlns:m="http://schemas.openxmlformats.org/officeDocument/2006/math">
                    <m:oMathParaPr>
                      <m:jc m:val="centerGroup"/>
                    </m:oMathParaPr>
                    <m:oMath xmlns:m="http://schemas.openxmlformats.org/officeDocument/2006/math">
                      <m:r>
                        <a:rPr lang="en-US" altLang="en-US" b="0" i="1" smtClean="0">
                          <a:latin typeface="Cambria Math" panose="02040503050406030204" pitchFamily="18" charset="0"/>
                        </a:rPr>
                        <m:t>𝐾</m:t>
                      </m:r>
                      <m:r>
                        <a:rPr lang="en-US" altLang="en-US" b="0" i="1">
                          <a:latin typeface="Cambria Math" panose="02040503050406030204" pitchFamily="18" charset="0"/>
                        </a:rPr>
                        <m:t>=</m:t>
                      </m:r>
                      <m:f>
                        <m:fPr>
                          <m:ctrlPr>
                            <a:rPr lang="en-US" altLang="en-US" b="0" i="1">
                              <a:latin typeface="Cambria Math" panose="02040503050406030204" pitchFamily="18" charset="0"/>
                            </a:rPr>
                          </m:ctrlPr>
                        </m:fPr>
                        <m:num>
                          <m:r>
                            <a:rPr lang="en-US" altLang="en-US" b="0" i="1" smtClean="0">
                              <a:latin typeface="Cambria Math" panose="02040503050406030204" pitchFamily="18" charset="0"/>
                            </a:rPr>
                            <m:t>1</m:t>
                          </m:r>
                        </m:num>
                        <m:den>
                          <m:r>
                            <a:rPr lang="en-US" altLang="en-US" b="0" i="1" smtClean="0">
                              <a:latin typeface="Cambria Math" panose="02040503050406030204" pitchFamily="18" charset="0"/>
                            </a:rPr>
                            <m:t>2</m:t>
                          </m:r>
                        </m:den>
                      </m:f>
                      <m:r>
                        <a:rPr lang="en-US" altLang="en-US" b="0" i="1" smtClean="0">
                          <a:latin typeface="Cambria Math" panose="02040503050406030204" pitchFamily="18" charset="0"/>
                        </a:rPr>
                        <m:t>𝐼</m:t>
                      </m:r>
                      <m:sSup>
                        <m:sSupPr>
                          <m:ctrlPr>
                            <a:rPr lang="en-US" altLang="en-US" b="0" i="1">
                              <a:latin typeface="Cambria Math" panose="02040503050406030204" pitchFamily="18" charset="0"/>
                            </a:rPr>
                          </m:ctrlPr>
                        </m:sSupPr>
                        <m:e>
                          <m:r>
                            <a:rPr lang="en-US" altLang="en-US" b="0" i="1" smtClean="0">
                              <a:latin typeface="Cambria Math" panose="02040503050406030204" pitchFamily="18" charset="0"/>
                            </a:rPr>
                            <m:t>𝑤</m:t>
                          </m:r>
                        </m:e>
                        <m:sup>
                          <m:r>
                            <a:rPr lang="en-US" altLang="en-US" b="0" i="1">
                              <a:latin typeface="Cambria Math" panose="02040503050406030204" pitchFamily="18" charset="0"/>
                            </a:rPr>
                            <m:t>2</m:t>
                          </m:r>
                        </m:sup>
                      </m:sSup>
                      <m:r>
                        <a:rPr lang="en-US" altLang="en-US" b="0" i="1">
                          <a:latin typeface="Cambria Math" panose="02040503050406030204" pitchFamily="18" charset="0"/>
                        </a:rPr>
                        <m:t>=</m:t>
                      </m:r>
                      <m:f>
                        <m:fPr>
                          <m:ctrlPr>
                            <a:rPr lang="en-US" altLang="en-US" b="0" i="1">
                              <a:latin typeface="Cambria Math" panose="02040503050406030204" pitchFamily="18" charset="0"/>
                            </a:rPr>
                          </m:ctrlPr>
                        </m:fPr>
                        <m:num>
                          <m:r>
                            <a:rPr lang="en-US" altLang="en-US" b="0" i="1" smtClean="0">
                              <a:latin typeface="Cambria Math" panose="02040503050406030204" pitchFamily="18" charset="0"/>
                            </a:rPr>
                            <m:t>1</m:t>
                          </m:r>
                        </m:num>
                        <m:den>
                          <m:r>
                            <a:rPr lang="en-US" altLang="en-US" b="0" i="1" smtClean="0">
                              <a:latin typeface="Cambria Math" panose="02040503050406030204" pitchFamily="18" charset="0"/>
                            </a:rPr>
                            <m:t>2</m:t>
                          </m:r>
                        </m:den>
                      </m:f>
                      <m:r>
                        <a:rPr lang="en-US" altLang="en-US" b="0" i="1" smtClean="0">
                          <a:latin typeface="Cambria Math" panose="02040503050406030204" pitchFamily="18" charset="0"/>
                        </a:rPr>
                        <m:t>𝐿𝑤</m:t>
                      </m:r>
                      <m:r>
                        <a:rPr lang="en-US" altLang="en-US" b="0">
                          <a:latin typeface="Cambria Math" panose="02040503050406030204" pitchFamily="18" charset="0"/>
                        </a:rPr>
                        <m:t>=</m:t>
                      </m:r>
                      <m:f>
                        <m:fPr>
                          <m:ctrlPr>
                            <a:rPr lang="en-US" altLang="en-US" b="0" i="1">
                              <a:latin typeface="Cambria Math" panose="02040503050406030204" pitchFamily="18" charset="0"/>
                            </a:rPr>
                          </m:ctrlPr>
                        </m:fPr>
                        <m:num>
                          <m:r>
                            <a:rPr lang="en-US" altLang="en-US" b="0" i="1">
                              <a:latin typeface="Cambria Math" panose="02040503050406030204" pitchFamily="18" charset="0"/>
                            </a:rPr>
                            <m:t>1</m:t>
                          </m:r>
                        </m:num>
                        <m:den>
                          <m:r>
                            <a:rPr lang="en-US" altLang="en-US" b="0" i="1">
                              <a:latin typeface="Cambria Math" panose="02040503050406030204" pitchFamily="18" charset="0"/>
                            </a:rPr>
                            <m:t>2</m:t>
                          </m:r>
                        </m:den>
                      </m:f>
                      <m:d>
                        <m:dPr>
                          <m:ctrlPr>
                            <a:rPr lang="en-US" altLang="en-US" b="0" i="1" smtClean="0">
                              <a:latin typeface="Cambria Math" panose="02040503050406030204" pitchFamily="18" charset="0"/>
                            </a:rPr>
                          </m:ctrlPr>
                        </m:dPr>
                        <m:e>
                          <m:r>
                            <a:rPr lang="en-US" altLang="en-US" b="0">
                              <a:latin typeface="Cambria Math" panose="02040503050406030204" pitchFamily="18" charset="0"/>
                            </a:rPr>
                            <m:t>0.484 </m:t>
                          </m:r>
                          <m:r>
                            <m:rPr>
                              <m:sty m:val="p"/>
                            </m:rPr>
                            <a:rPr lang="en-US" altLang="en-US" b="0">
                              <a:latin typeface="Cambria Math" panose="02040503050406030204" pitchFamily="18" charset="0"/>
                            </a:rPr>
                            <m:t>kg</m:t>
                          </m:r>
                          <m:f>
                            <m:fPr>
                              <m:ctrlPr>
                                <a:rPr lang="en-US" altLang="en-US" b="0" i="1">
                                  <a:latin typeface="Cambria Math" panose="02040503050406030204" pitchFamily="18" charset="0"/>
                                </a:rPr>
                              </m:ctrlPr>
                            </m:fPr>
                            <m:num>
                              <m:sSup>
                                <m:sSupPr>
                                  <m:ctrlPr>
                                    <a:rPr lang="en-US" altLang="en-US" b="0" i="1">
                                      <a:latin typeface="Cambria Math" panose="02040503050406030204" pitchFamily="18" charset="0"/>
                                    </a:rPr>
                                  </m:ctrlPr>
                                </m:sSupPr>
                                <m:e>
                                  <m:r>
                                    <a:rPr lang="en-US" altLang="en-US" b="0" i="1">
                                      <a:latin typeface="Cambria Math" panose="02040503050406030204" pitchFamily="18" charset="0"/>
                                    </a:rPr>
                                    <m:t>𝑚</m:t>
                                  </m:r>
                                </m:e>
                                <m:sup>
                                  <m:r>
                                    <a:rPr lang="en-US" altLang="en-US" b="0" i="1">
                                      <a:latin typeface="Cambria Math" panose="02040503050406030204" pitchFamily="18" charset="0"/>
                                    </a:rPr>
                                    <m:t>2</m:t>
                                  </m:r>
                                </m:sup>
                              </m:sSup>
                            </m:num>
                            <m:den>
                              <m:r>
                                <a:rPr lang="en-US" altLang="en-US" b="0" i="1">
                                  <a:latin typeface="Cambria Math" panose="02040503050406030204" pitchFamily="18" charset="0"/>
                                </a:rPr>
                                <m:t>𝑠</m:t>
                              </m:r>
                            </m:den>
                          </m:f>
                        </m:e>
                      </m:d>
                      <m:r>
                        <a:rPr lang="en-US" altLang="en-US" b="0" i="0" smtClean="0">
                          <a:latin typeface="Cambria Math" panose="02040503050406030204" pitchFamily="18" charset="0"/>
                        </a:rPr>
                        <m:t>∗6 </m:t>
                      </m:r>
                      <m:r>
                        <m:rPr>
                          <m:sty m:val="p"/>
                        </m:rPr>
                        <a:rPr lang="en-US" altLang="en-US" b="0" i="0" smtClean="0">
                          <a:latin typeface="Cambria Math" panose="02040503050406030204" pitchFamily="18" charset="0"/>
                        </a:rPr>
                        <m:t>rad</m:t>
                      </m:r>
                      <m:r>
                        <a:rPr lang="en-US" altLang="en-US" b="0" i="0" smtClean="0">
                          <a:latin typeface="Cambria Math" panose="02040503050406030204" pitchFamily="18" charset="0"/>
                        </a:rPr>
                        <m:t>=1.45 </m:t>
                      </m:r>
                      <m:r>
                        <m:rPr>
                          <m:sty m:val="p"/>
                        </m:rPr>
                        <a:rPr lang="en-US" altLang="en-US" b="0" i="0" smtClean="0">
                          <a:latin typeface="Cambria Math" panose="02040503050406030204" pitchFamily="18" charset="0"/>
                        </a:rPr>
                        <m:t>J</m:t>
                      </m:r>
                    </m:oMath>
                  </m:oMathPara>
                </a14:m>
                <a:endParaRPr lang="en-US" b="0" dirty="0"/>
              </a:p>
            </p:txBody>
          </p:sp>
        </mc:Choice>
        <mc:Fallback xmlns="">
          <p:sp>
            <p:nvSpPr>
              <p:cNvPr id="2" name="Rectangle 1"/>
              <p:cNvSpPr>
                <a:spLocks noRot="1" noChangeAspect="1" noMove="1" noResize="1" noEditPoints="1" noAdjustHandles="1" noChangeArrowheads="1" noChangeShapeType="1" noTextEdit="1"/>
              </p:cNvSpPr>
              <p:nvPr/>
            </p:nvSpPr>
            <p:spPr>
              <a:xfrm>
                <a:off x="987829" y="2051247"/>
                <a:ext cx="7352206" cy="2934265"/>
              </a:xfrm>
              <a:prstGeom prst="rect">
                <a:avLst/>
              </a:prstGeom>
              <a:blipFill rotWithShape="0">
                <a:blip r:embed="rId2"/>
                <a:stretch>
                  <a:fillRect/>
                </a:stretch>
              </a:blipFill>
            </p:spPr>
            <p:txBody>
              <a:bodyPr/>
              <a:lstStyle/>
              <a:p>
                <a:r>
                  <a:rPr lang="en-US">
                    <a:noFill/>
                  </a:rPr>
                  <a:t> </a:t>
                </a:r>
              </a:p>
            </p:txBody>
          </p:sp>
        </mc:Fallback>
      </mc:AlternateContent>
      <p:sp>
        <p:nvSpPr>
          <p:cNvPr id="6" name="TextBox 7"/>
          <p:cNvSpPr txBox="1">
            <a:spLocks noChangeArrowheads="1"/>
          </p:cNvSpPr>
          <p:nvPr/>
        </p:nvSpPr>
        <p:spPr bwMode="auto">
          <a:xfrm>
            <a:off x="252663" y="351631"/>
            <a:ext cx="865070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dirty="0"/>
              <a:t>Calculate the angular momentum and kinetic energy of a solid uniform sphere with a radius of 0.12 m and a mass of 14.0 kg if it is rotating at 6.00 rad/s about an axis through its center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Text Box 2"/>
          <p:cNvSpPr txBox="1">
            <a:spLocks noChangeArrowheads="1"/>
          </p:cNvSpPr>
          <p:nvPr/>
        </p:nvSpPr>
        <p:spPr bwMode="auto">
          <a:xfrm>
            <a:off x="433388" y="609600"/>
            <a:ext cx="6348412"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charset="0"/>
                <a:ea typeface="ＭＳ Ｐゴシック" charset="0"/>
                <a:cs typeface="+mn-cs"/>
              </a:rPr>
              <a:t>Two identical uniform solid spheres are attached by a solid uniform thin rod. The rod lies on a line connecting the centers of mass of the two spheres. Axes A, B, C, and D are in the same plane as the centers of mass of the spheres and of the rod.</a:t>
            </a:r>
          </a:p>
        </p:txBody>
      </p:sp>
      <p:sp>
        <p:nvSpPr>
          <p:cNvPr id="153603" name="Text Box 3"/>
          <p:cNvSpPr txBox="1">
            <a:spLocks noChangeArrowheads="1"/>
          </p:cNvSpPr>
          <p:nvPr/>
        </p:nvSpPr>
        <p:spPr bwMode="auto">
          <a:xfrm>
            <a:off x="76200" y="762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charset="0"/>
                <a:ea typeface="ＭＳ Ｐゴシック" charset="0"/>
                <a:cs typeface="+mn-cs"/>
              </a:rPr>
              <a:t>Q-RT9.3</a:t>
            </a:r>
          </a:p>
        </p:txBody>
      </p:sp>
      <p:sp>
        <p:nvSpPr>
          <p:cNvPr id="153605" name="Rectangle 5"/>
          <p:cNvSpPr>
            <a:spLocks noChangeArrowheads="1"/>
          </p:cNvSpPr>
          <p:nvPr/>
        </p:nvSpPr>
        <p:spPr bwMode="auto">
          <a:xfrm>
            <a:off x="5638800" y="350520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charset="0"/>
                <a:ea typeface="ＭＳ Ｐゴシック" charset="0"/>
                <a:cs typeface="+mn-cs"/>
              </a:rPr>
              <a:t>A</a:t>
            </a:r>
          </a:p>
        </p:txBody>
      </p:sp>
      <p:sp>
        <p:nvSpPr>
          <p:cNvPr id="153606" name="Rectangle 6"/>
          <p:cNvSpPr>
            <a:spLocks noChangeArrowheads="1"/>
          </p:cNvSpPr>
          <p:nvPr/>
        </p:nvSpPr>
        <p:spPr bwMode="auto">
          <a:xfrm>
            <a:off x="5638800" y="4038600"/>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charset="0"/>
                <a:ea typeface="ＭＳ Ｐゴシック" charset="0"/>
                <a:cs typeface="+mn-cs"/>
              </a:rPr>
              <a:t>B</a:t>
            </a:r>
          </a:p>
        </p:txBody>
      </p:sp>
      <p:sp>
        <p:nvSpPr>
          <p:cNvPr id="153607" name="Rectangle 7"/>
          <p:cNvSpPr>
            <a:spLocks noChangeArrowheads="1"/>
          </p:cNvSpPr>
          <p:nvPr/>
        </p:nvSpPr>
        <p:spPr bwMode="auto">
          <a:xfrm>
            <a:off x="5638800" y="4648200"/>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charset="0"/>
                <a:ea typeface="ＭＳ Ｐゴシック" charset="0"/>
                <a:cs typeface="+mn-cs"/>
              </a:rPr>
              <a:t>C</a:t>
            </a:r>
          </a:p>
        </p:txBody>
      </p:sp>
      <p:sp>
        <p:nvSpPr>
          <p:cNvPr id="153608" name="Rectangle 8"/>
          <p:cNvSpPr>
            <a:spLocks noChangeArrowheads="1"/>
          </p:cNvSpPr>
          <p:nvPr/>
        </p:nvSpPr>
        <p:spPr bwMode="auto">
          <a:xfrm>
            <a:off x="433388" y="2819400"/>
            <a:ext cx="3986212"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For the combined object of two spheres plus rod, </a:t>
            </a:r>
            <a:r>
              <a:rPr kumimoji="0" lang="en-US" sz="2400" b="1" i="0" u="none" strike="noStrike" kern="1200" cap="none" spc="0" normalizeH="0" baseline="0" noProof="0" dirty="0">
                <a:ln>
                  <a:noFill/>
                </a:ln>
                <a:solidFill>
                  <a:srgbClr val="000000"/>
                </a:solidFill>
                <a:effectLst/>
                <a:uLnTx/>
                <a:uFillTx/>
                <a:latin typeface="Times" charset="0"/>
                <a:ea typeface="ＭＳ Ｐゴシック" charset="0"/>
                <a:cs typeface="+mn-cs"/>
              </a:rPr>
              <a:t>rank</a:t>
            </a: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 the object</a:t>
            </a:r>
            <a:r>
              <a:rPr kumimoji="0" lang="en-US" altLang="ja-JP" sz="2400" b="0" i="0" u="none" strike="noStrike" kern="1200" cap="none" spc="0" normalizeH="0" baseline="0" noProof="0" dirty="0">
                <a:ln>
                  <a:noFill/>
                </a:ln>
                <a:solidFill>
                  <a:srgbClr val="000000"/>
                </a:solidFill>
                <a:effectLst/>
                <a:uLnTx/>
                <a:uFillTx/>
                <a:latin typeface="Arial"/>
                <a:ea typeface="ＭＳ Ｐゴシック" charset="0"/>
                <a:cs typeface="+mn-cs"/>
              </a:rPr>
              <a:t>’</a:t>
            </a: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s </a:t>
            </a:r>
            <a:r>
              <a:rPr kumimoji="0" lang="en-US" sz="2400" b="0" i="1" u="none" strike="noStrike" kern="1200" cap="none" spc="0" normalizeH="0" baseline="0" noProof="0" dirty="0">
                <a:ln>
                  <a:noFill/>
                </a:ln>
                <a:solidFill>
                  <a:srgbClr val="000000"/>
                </a:solidFill>
                <a:effectLst/>
                <a:uLnTx/>
                <a:uFillTx/>
                <a:latin typeface="Times" charset="0"/>
                <a:ea typeface="ＭＳ Ｐゴシック" charset="0"/>
                <a:cs typeface="+mn-cs"/>
              </a:rPr>
              <a:t>moments of inertia</a:t>
            </a: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 about the four axes, from largest to smallest.</a:t>
            </a:r>
          </a:p>
        </p:txBody>
      </p:sp>
      <p:grpSp>
        <p:nvGrpSpPr>
          <p:cNvPr id="153622" name="Group 22"/>
          <p:cNvGrpSpPr>
            <a:grpSpLocks/>
          </p:cNvGrpSpPr>
          <p:nvPr/>
        </p:nvGrpSpPr>
        <p:grpSpPr bwMode="auto">
          <a:xfrm>
            <a:off x="6038850" y="1447800"/>
            <a:ext cx="2741613" cy="4570413"/>
            <a:chOff x="3804" y="912"/>
            <a:chExt cx="1727" cy="2879"/>
          </a:xfrm>
        </p:grpSpPr>
        <p:sp>
          <p:nvSpPr>
            <p:cNvPr id="153615" name="Rectangle 15"/>
            <p:cNvSpPr>
              <a:spLocks noChangeArrowheads="1"/>
            </p:cNvSpPr>
            <p:nvPr/>
          </p:nvSpPr>
          <p:spPr bwMode="auto">
            <a:xfrm>
              <a:off x="4643" y="1872"/>
              <a:ext cx="48" cy="96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153611" name="Oval 11"/>
            <p:cNvSpPr>
              <a:spLocks noChangeArrowheads="1"/>
            </p:cNvSpPr>
            <p:nvPr/>
          </p:nvSpPr>
          <p:spPr bwMode="auto">
            <a:xfrm>
              <a:off x="4307" y="1296"/>
              <a:ext cx="720" cy="720"/>
            </a:xfrm>
            <a:prstGeom prst="ellipse">
              <a:avLst/>
            </a:prstGeom>
            <a:gradFill rotWithShape="0">
              <a:gsLst>
                <a:gs pos="0">
                  <a:srgbClr val="FACD5C"/>
                </a:gs>
                <a:gs pos="100000">
                  <a:srgbClr val="FACD5C">
                    <a:gamma/>
                    <a:shade val="46275"/>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153617" name="Line 17"/>
            <p:cNvSpPr>
              <a:spLocks noChangeShapeType="1"/>
            </p:cNvSpPr>
            <p:nvPr/>
          </p:nvSpPr>
          <p:spPr bwMode="auto">
            <a:xfrm>
              <a:off x="3804" y="2352"/>
              <a:ext cx="1727"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153618" name="Line 18"/>
            <p:cNvSpPr>
              <a:spLocks noChangeShapeType="1"/>
            </p:cNvSpPr>
            <p:nvPr/>
          </p:nvSpPr>
          <p:spPr bwMode="auto">
            <a:xfrm>
              <a:off x="3804" y="2688"/>
              <a:ext cx="1727"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grpSp>
          <p:nvGrpSpPr>
            <p:cNvPr id="153620" name="Group 20"/>
            <p:cNvGrpSpPr>
              <a:grpSpLocks/>
            </p:cNvGrpSpPr>
            <p:nvPr/>
          </p:nvGrpSpPr>
          <p:grpSpPr bwMode="auto">
            <a:xfrm>
              <a:off x="3804" y="2688"/>
              <a:ext cx="1727" cy="720"/>
              <a:chOff x="3888" y="2688"/>
              <a:chExt cx="1727" cy="720"/>
            </a:xfrm>
          </p:grpSpPr>
          <p:sp>
            <p:nvSpPr>
              <p:cNvPr id="153613" name="Oval 13"/>
              <p:cNvSpPr>
                <a:spLocks noChangeArrowheads="1"/>
              </p:cNvSpPr>
              <p:nvPr/>
            </p:nvSpPr>
            <p:spPr bwMode="auto">
              <a:xfrm>
                <a:off x="4391" y="2688"/>
                <a:ext cx="720" cy="720"/>
              </a:xfrm>
              <a:prstGeom prst="ellipse">
                <a:avLst/>
              </a:prstGeom>
              <a:gradFill rotWithShape="0">
                <a:gsLst>
                  <a:gs pos="0">
                    <a:srgbClr val="FACD5C"/>
                  </a:gs>
                  <a:gs pos="100000">
                    <a:srgbClr val="FACD5C">
                      <a:gamma/>
                      <a:shade val="46275"/>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153619" name="Line 19"/>
              <p:cNvSpPr>
                <a:spLocks noChangeShapeType="1"/>
              </p:cNvSpPr>
              <p:nvPr/>
            </p:nvSpPr>
            <p:spPr bwMode="auto">
              <a:xfrm>
                <a:off x="3888" y="3048"/>
                <a:ext cx="1727"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grpSp>
        <p:sp>
          <p:nvSpPr>
            <p:cNvPr id="153621" name="Line 21"/>
            <p:cNvSpPr>
              <a:spLocks noChangeShapeType="1"/>
            </p:cNvSpPr>
            <p:nvPr/>
          </p:nvSpPr>
          <p:spPr bwMode="auto">
            <a:xfrm rot="5400000">
              <a:off x="3227" y="2352"/>
              <a:ext cx="2879"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grpSp>
      <p:sp>
        <p:nvSpPr>
          <p:cNvPr id="153623" name="Rectangle 23"/>
          <p:cNvSpPr>
            <a:spLocks noChangeArrowheads="1"/>
          </p:cNvSpPr>
          <p:nvPr/>
        </p:nvSpPr>
        <p:spPr bwMode="auto">
          <a:xfrm>
            <a:off x="7207250" y="594360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charset="0"/>
                <a:ea typeface="ＭＳ Ｐゴシック" charset="0"/>
                <a:cs typeface="+mn-cs"/>
              </a:rPr>
              <a:t>D</a:t>
            </a:r>
          </a:p>
        </p:txBody>
      </p:sp>
      <p:sp>
        <p:nvSpPr>
          <p:cNvPr id="2" name="TextBox 1"/>
          <p:cNvSpPr txBox="1"/>
          <p:nvPr/>
        </p:nvSpPr>
        <p:spPr>
          <a:xfrm>
            <a:off x="2737063" y="76200"/>
            <a:ext cx="2669557" cy="830997"/>
          </a:xfrm>
          <a:prstGeom prst="rect">
            <a:avLst/>
          </a:prstGeom>
          <a:noFill/>
        </p:spPr>
        <p:txBody>
          <a:bodyPr wrap="square" rtlCol="0">
            <a:spAutoFit/>
          </a:bodyPr>
          <a:lstStyle/>
          <a:p>
            <a:r>
              <a:rPr lang="en-US" dirty="0">
                <a:solidFill>
                  <a:srgbClr val="FF0000"/>
                </a:solidFill>
              </a:rPr>
              <a:t>Clicker question</a:t>
            </a:r>
          </a:p>
          <a:p>
            <a:endParaRPr lang="en-US" dirty="0"/>
          </a:p>
        </p:txBody>
      </p:sp>
      <p:sp>
        <p:nvSpPr>
          <p:cNvPr id="3" name="TextBox 2">
            <a:extLst>
              <a:ext uri="{FF2B5EF4-FFF2-40B4-BE49-F238E27FC236}">
                <a16:creationId xmlns:a16="http://schemas.microsoft.com/office/drawing/2014/main" id="{0B3E6E9F-4957-4CD7-A0DE-DFF0B65B11A0}"/>
              </a:ext>
            </a:extLst>
          </p:cNvPr>
          <p:cNvSpPr txBox="1"/>
          <p:nvPr/>
        </p:nvSpPr>
        <p:spPr>
          <a:xfrm>
            <a:off x="338997" y="5870002"/>
            <a:ext cx="1690525" cy="461665"/>
          </a:xfrm>
          <a:prstGeom prst="rect">
            <a:avLst/>
          </a:prstGeom>
          <a:noFill/>
        </p:spPr>
        <p:txBody>
          <a:bodyPr wrap="square" rtlCol="0">
            <a:spAutoFit/>
          </a:bodyPr>
          <a:lstStyle/>
          <a:p>
            <a:r>
              <a:rPr lang="en-US" dirty="0">
                <a:solidFill>
                  <a:srgbClr val="FF0000"/>
                </a:solidFill>
              </a:rPr>
              <a:t>CBAD</a:t>
            </a:r>
          </a:p>
        </p:txBody>
      </p:sp>
    </p:spTree>
    <p:extLst>
      <p:ext uri="{BB962C8B-B14F-4D97-AF65-F5344CB8AC3E}">
        <p14:creationId xmlns:p14="http://schemas.microsoft.com/office/powerpoint/2010/main" val="26522280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Rotational Motion</a:t>
            </a:r>
          </a:p>
        </p:txBody>
      </p:sp>
      <p:sp>
        <p:nvSpPr>
          <p:cNvPr id="41987" name="Rectangle 2"/>
          <p:cNvSpPr>
            <a:spLocks noGrp="1" noChangeArrowheads="1"/>
          </p:cNvSpPr>
          <p:nvPr>
            <p:ph type="title"/>
          </p:nvPr>
        </p:nvSpPr>
        <p:spPr>
          <a:xfrm>
            <a:off x="685800" y="227013"/>
            <a:ext cx="7772400" cy="914400"/>
          </a:xfrm>
          <a:noFill/>
        </p:spPr>
        <p:txBody>
          <a:bodyPr/>
          <a:lstStyle/>
          <a:p>
            <a:pPr eaLnBrk="1" hangingPunct="1"/>
            <a:r>
              <a:rPr lang="en-US" altLang="en-US" sz="2400" b="1" dirty="0">
                <a:solidFill>
                  <a:srgbClr val="FF0000"/>
                </a:solidFill>
              </a:rPr>
              <a:t>Relationship between Linear and Angular Quantities</a:t>
            </a:r>
          </a:p>
        </p:txBody>
      </p:sp>
      <p:sp>
        <p:nvSpPr>
          <p:cNvPr id="41988" name="Rectangle 3" descr="Green marble"/>
          <p:cNvSpPr>
            <a:spLocks noChangeArrowheads="1"/>
          </p:cNvSpPr>
          <p:nvPr/>
        </p:nvSpPr>
        <p:spPr bwMode="auto">
          <a:xfrm>
            <a:off x="684213" y="1139825"/>
            <a:ext cx="7769225" cy="8255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41989" name="Text Box 4"/>
          <p:cNvSpPr txBox="1">
            <a:spLocks noChangeArrowheads="1"/>
          </p:cNvSpPr>
          <p:nvPr/>
        </p:nvSpPr>
        <p:spPr bwMode="auto">
          <a:xfrm>
            <a:off x="1468438" y="16224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graphicFrame>
        <p:nvGraphicFramePr>
          <p:cNvPr id="41990" name="Object 5"/>
          <p:cNvGraphicFramePr>
            <a:graphicFrameLocks noChangeAspect="1"/>
          </p:cNvGraphicFramePr>
          <p:nvPr/>
        </p:nvGraphicFramePr>
        <p:xfrm>
          <a:off x="538163" y="1319213"/>
          <a:ext cx="4946650" cy="4889500"/>
        </p:xfrm>
        <a:graphic>
          <a:graphicData uri="http://schemas.openxmlformats.org/presentationml/2006/ole">
            <mc:AlternateContent xmlns:mc="http://schemas.openxmlformats.org/markup-compatibility/2006">
              <mc:Choice xmlns:v="urn:schemas-microsoft-com:vml" Requires="v">
                <p:oleObj name="Equation" r:id="rId3" imgW="2047843" imgH="1895354" progId="Equation.3">
                  <p:embed/>
                </p:oleObj>
              </mc:Choice>
              <mc:Fallback>
                <p:oleObj name="Equation" r:id="rId3" imgW="2047843" imgH="1895354"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163" y="1319213"/>
                        <a:ext cx="4946650" cy="4889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rnd">
                            <a:solidFill>
                              <a:schemeClr val="accent2"/>
                            </a:solidFill>
                            <a:prstDash val="sys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1991" name="Picture 6" descr="FG10_005"/>
          <p:cNvPicPr>
            <a:picLocks noChangeAspect="1" noChangeArrowheads="1"/>
          </p:cNvPicPr>
          <p:nvPr/>
        </p:nvPicPr>
        <p:blipFill>
          <a:blip r:embed="rId5">
            <a:extLst>
              <a:ext uri="{28A0092B-C50C-407E-A947-70E740481C1C}">
                <a14:useLocalDpi xmlns:a14="http://schemas.microsoft.com/office/drawing/2010/main" val="0"/>
              </a:ext>
            </a:extLst>
          </a:blip>
          <a:srcRect r="9000"/>
          <a:stretch>
            <a:fillRect/>
          </a:stretch>
        </p:blipFill>
        <p:spPr bwMode="auto">
          <a:xfrm>
            <a:off x="5640388" y="1335088"/>
            <a:ext cx="27686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2" name="Picture 7" descr="FG10_006"/>
          <p:cNvPicPr>
            <a:picLocks noChangeAspect="1" noChangeArrowheads="1"/>
          </p:cNvPicPr>
          <p:nvPr/>
        </p:nvPicPr>
        <p:blipFill>
          <a:blip r:embed="rId6">
            <a:extLst>
              <a:ext uri="{28A0092B-C50C-407E-A947-70E740481C1C}">
                <a14:useLocalDpi xmlns:a14="http://schemas.microsoft.com/office/drawing/2010/main" val="0"/>
              </a:ext>
            </a:extLst>
          </a:blip>
          <a:srcRect l="9000" r="9000"/>
          <a:stretch>
            <a:fillRect/>
          </a:stretch>
        </p:blipFill>
        <p:spPr bwMode="auto">
          <a:xfrm>
            <a:off x="5540375" y="3781425"/>
            <a:ext cx="2505075"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3" name="Line 9"/>
          <p:cNvSpPr>
            <a:spLocks noChangeShapeType="1"/>
          </p:cNvSpPr>
          <p:nvPr/>
        </p:nvSpPr>
        <p:spPr bwMode="auto">
          <a:xfrm flipH="1">
            <a:off x="7297738" y="4572000"/>
            <a:ext cx="465137" cy="233363"/>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994" name="Line 10"/>
          <p:cNvSpPr>
            <a:spLocks noChangeShapeType="1"/>
          </p:cNvSpPr>
          <p:nvPr/>
        </p:nvSpPr>
        <p:spPr bwMode="auto">
          <a:xfrm rot="5400000" flipH="1">
            <a:off x="7450138" y="4235450"/>
            <a:ext cx="465137" cy="233363"/>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995" name="Text Box 11"/>
          <p:cNvSpPr txBox="1">
            <a:spLocks noChangeArrowheads="1"/>
          </p:cNvSpPr>
          <p:nvPr/>
        </p:nvSpPr>
        <p:spPr bwMode="auto">
          <a:xfrm>
            <a:off x="7675563" y="4002088"/>
            <a:ext cx="619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i="1">
                <a:solidFill>
                  <a:srgbClr val="FF3300"/>
                </a:solidFill>
              </a:rPr>
              <a:t>a</a:t>
            </a:r>
            <a:r>
              <a:rPr lang="en-US" altLang="en-US" sz="2400" baseline="-25000">
                <a:solidFill>
                  <a:srgbClr val="FF3300"/>
                </a:solidFill>
              </a:rPr>
              <a:t>tan</a:t>
            </a:r>
          </a:p>
        </p:txBody>
      </p:sp>
      <p:sp>
        <p:nvSpPr>
          <p:cNvPr id="41996" name="Text Box 12"/>
          <p:cNvSpPr txBox="1">
            <a:spLocks noChangeArrowheads="1"/>
          </p:cNvSpPr>
          <p:nvPr/>
        </p:nvSpPr>
        <p:spPr bwMode="auto">
          <a:xfrm>
            <a:off x="7234238" y="4684713"/>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i="1">
                <a:solidFill>
                  <a:schemeClr val="accent2"/>
                </a:solidFill>
              </a:rPr>
              <a:t>a</a:t>
            </a:r>
            <a:r>
              <a:rPr lang="en-US" altLang="en-US" sz="2400" baseline="-25000">
                <a:solidFill>
                  <a:schemeClr val="accent2"/>
                </a:solidFill>
              </a:rPr>
              <a:t>rad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Box 4"/>
          <p:cNvSpPr txBox="1">
            <a:spLocks noChangeArrowheads="1"/>
          </p:cNvSpPr>
          <p:nvPr/>
        </p:nvSpPr>
        <p:spPr bwMode="auto">
          <a:xfrm>
            <a:off x="2425087" y="0"/>
            <a:ext cx="41036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rgbClr val="990099"/>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hlink"/>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2400" dirty="0">
                <a:solidFill>
                  <a:srgbClr val="FF0000"/>
                </a:solidFill>
                <a:latin typeface="Times New Roman" panose="02020603050405020304" pitchFamily="18" charset="0"/>
              </a:rPr>
              <a:t>Concepts of rotational motion</a:t>
            </a:r>
          </a:p>
        </p:txBody>
      </p:sp>
      <p:pic>
        <p:nvPicPr>
          <p:cNvPr id="20484" name="Picture 2" descr="09-Figure02_DIA.jpg"/>
          <p:cNvPicPr>
            <a:picLocks noChangeAspect="1" noChangeArrowheads="1"/>
          </p:cNvPicPr>
          <p:nvPr/>
        </p:nvPicPr>
        <p:blipFill>
          <a:blip r:embed="rId2">
            <a:extLst>
              <a:ext uri="{28A0092B-C50C-407E-A947-70E740481C1C}">
                <a14:useLocalDpi xmlns:a14="http://schemas.microsoft.com/office/drawing/2010/main" val="0"/>
              </a:ext>
            </a:extLst>
          </a:blip>
          <a:srcRect r="12218" b="50000"/>
          <a:stretch>
            <a:fillRect/>
          </a:stretch>
        </p:blipFill>
        <p:spPr bwMode="auto">
          <a:xfrm>
            <a:off x="6636670" y="292725"/>
            <a:ext cx="2297113"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4" descr="09-Figure03_DIA.jpg"/>
          <p:cNvPicPr>
            <a:picLocks noChangeAspect="1" noChangeArrowheads="1"/>
          </p:cNvPicPr>
          <p:nvPr/>
        </p:nvPicPr>
        <p:blipFill>
          <a:blip r:embed="rId3">
            <a:extLst>
              <a:ext uri="{28A0092B-C50C-407E-A947-70E740481C1C}">
                <a14:useLocalDpi xmlns:a14="http://schemas.microsoft.com/office/drawing/2010/main" val="0"/>
              </a:ext>
            </a:extLst>
          </a:blip>
          <a:srcRect r="46767"/>
          <a:stretch>
            <a:fillRect/>
          </a:stretch>
        </p:blipFill>
        <p:spPr bwMode="auto">
          <a:xfrm>
            <a:off x="6854658" y="2865300"/>
            <a:ext cx="1861136" cy="2000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0486" name="TextBox 1"/>
              <p:cNvSpPr txBox="1">
                <a:spLocks noChangeArrowheads="1"/>
              </p:cNvSpPr>
              <p:nvPr/>
            </p:nvSpPr>
            <p:spPr bwMode="auto">
              <a:xfrm>
                <a:off x="498764" y="-129309"/>
                <a:ext cx="4959927" cy="70108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rgbClr val="990099"/>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hlink"/>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2000" u="sng" dirty="0">
                    <a:latin typeface="Times New Roman" panose="02020603050405020304" pitchFamily="18" charset="0"/>
                  </a:rPr>
                  <a:t>3 word dictionary</a:t>
                </a:r>
              </a:p>
              <a:p>
                <a:pPr eaLnBrk="1" hangingPunct="1">
                  <a:spcBef>
                    <a:spcPct val="0"/>
                  </a:spcBef>
                  <a:buFontTx/>
                  <a:buNone/>
                </a:pPr>
                <a:endParaRPr lang="en-US" altLang="en-US" sz="1600" b="0" dirty="0">
                  <a:latin typeface="Times New Roman" panose="02020603050405020304" pitchFamily="18" charset="0"/>
                </a:endParaRPr>
              </a:p>
              <a:p>
                <a:pPr eaLnBrk="1" hangingPunct="1">
                  <a:spcBef>
                    <a:spcPct val="0"/>
                  </a:spcBef>
                  <a:buFontTx/>
                  <a:buNone/>
                </a:pPr>
                <a:r>
                  <a:rPr lang="en-US" altLang="en-US" sz="1600" b="0" dirty="0">
                    <a:latin typeface="Times New Roman" panose="02020603050405020304" pitchFamily="18" charset="0"/>
                  </a:rPr>
                  <a:t>Distance </a:t>
                </a:r>
                <a:r>
                  <a:rPr lang="en-US" altLang="en-US" sz="1600" i="1" dirty="0">
                    <a:latin typeface="Times New Roman" panose="02020603050405020304" pitchFamily="18" charset="0"/>
                  </a:rPr>
                  <a:t>d</a:t>
                </a:r>
                <a:r>
                  <a:rPr lang="en-US" altLang="en-US" sz="1600" b="0" dirty="0">
                    <a:latin typeface="Times New Roman" panose="02020603050405020304" pitchFamily="18" charset="0"/>
                  </a:rPr>
                  <a:t> </a:t>
                </a:r>
                <a:r>
                  <a:rPr lang="en-US" altLang="en-US" sz="1600" b="0" dirty="0">
                    <a:latin typeface="Times New Roman" panose="02020603050405020304" pitchFamily="18" charset="0"/>
                    <a:sym typeface="Wingdings" panose="05000000000000000000" pitchFamily="2" charset="2"/>
                  </a:rPr>
                  <a:t> angle </a:t>
                </a:r>
                <a:r>
                  <a:rPr lang="el-GR" altLang="en-US" sz="1600" dirty="0">
                    <a:latin typeface="Times New Roman" panose="02020603050405020304" pitchFamily="18" charset="0"/>
                    <a:sym typeface="Wingdings" panose="05000000000000000000" pitchFamily="2" charset="2"/>
                  </a:rPr>
                  <a:t>θ</a:t>
                </a:r>
                <a:endParaRPr lang="en-US" altLang="en-US" sz="1600" dirty="0">
                  <a:latin typeface="Times New Roman" panose="02020603050405020304" pitchFamily="18" charset="0"/>
                  <a:sym typeface="Wingdings" panose="05000000000000000000" pitchFamily="2" charset="2"/>
                </a:endParaRPr>
              </a:p>
              <a:p>
                <a:pPr eaLnBrk="1" hangingPunct="1">
                  <a:spcBef>
                    <a:spcPct val="0"/>
                  </a:spcBef>
                  <a:buNone/>
                </a:pPr>
                <a:r>
                  <a:rPr lang="en-US" altLang="en-US" sz="1600" b="0" dirty="0">
                    <a:latin typeface="Times New Roman" panose="02020603050405020304" pitchFamily="18" charset="0"/>
                  </a:rPr>
                  <a:t>Velocity </a:t>
                </a:r>
                <a14:m>
                  <m:oMath xmlns:m="http://schemas.openxmlformats.org/officeDocument/2006/math">
                    <m:acc>
                      <m:accPr>
                        <m:chr m:val="⃗"/>
                        <m:ctrlPr>
                          <a:rPr lang="en-US" altLang="en-US" sz="1600" i="1" dirty="0" smtClean="0">
                            <a:latin typeface="Cambria Math" panose="02040503050406030204" pitchFamily="18" charset="0"/>
                          </a:rPr>
                        </m:ctrlPr>
                      </m:accPr>
                      <m:e>
                        <m:r>
                          <a:rPr lang="en-US" altLang="en-US" sz="1600" b="1" i="1" dirty="0" smtClean="0">
                            <a:latin typeface="Cambria Math" panose="02040503050406030204" pitchFamily="18" charset="0"/>
                          </a:rPr>
                          <m:t>𝒗</m:t>
                        </m:r>
                      </m:e>
                    </m:acc>
                  </m:oMath>
                </a14:m>
                <a:r>
                  <a:rPr lang="en-US" altLang="en-US" sz="1600" b="0" dirty="0">
                    <a:latin typeface="Times New Roman" panose="02020603050405020304" pitchFamily="18" charset="0"/>
                  </a:rPr>
                  <a:t> </a:t>
                </a:r>
                <a:r>
                  <a:rPr lang="en-US" altLang="en-US" sz="1600" b="0" dirty="0">
                    <a:latin typeface="Times New Roman" panose="02020603050405020304" pitchFamily="18" charset="0"/>
                    <a:sym typeface="Wingdings" panose="05000000000000000000" pitchFamily="2" charset="2"/>
                  </a:rPr>
                  <a:t> angular velocity </a:t>
                </a:r>
                <a14:m>
                  <m:oMath xmlns:m="http://schemas.openxmlformats.org/officeDocument/2006/math">
                    <m:acc>
                      <m:accPr>
                        <m:chr m:val="⃗"/>
                        <m:ctrlPr>
                          <a:rPr lang="en-US" altLang="en-US" sz="1600" i="1" dirty="0" smtClean="0">
                            <a:latin typeface="Cambria Math" panose="02040503050406030204" pitchFamily="18" charset="0"/>
                          </a:rPr>
                        </m:ctrlPr>
                      </m:accPr>
                      <m:e>
                        <m:r>
                          <a:rPr lang="en-US" altLang="en-US" sz="1600" b="1" i="1" dirty="0" smtClean="0">
                            <a:latin typeface="Cambria Math" panose="02040503050406030204" pitchFamily="18" charset="0"/>
                          </a:rPr>
                          <m:t>𝒘</m:t>
                        </m:r>
                      </m:e>
                    </m:acc>
                  </m:oMath>
                </a14:m>
                <a:endParaRPr lang="en-US" altLang="en-US" sz="1600" dirty="0">
                  <a:latin typeface="Times New Roman" panose="02020603050405020304" pitchFamily="18" charset="0"/>
                </a:endParaRPr>
              </a:p>
              <a:p>
                <a:pPr eaLnBrk="1" hangingPunct="1">
                  <a:spcBef>
                    <a:spcPct val="0"/>
                  </a:spcBef>
                  <a:buNone/>
                </a:pPr>
                <a:r>
                  <a:rPr lang="en-US" altLang="en-US" sz="1600" b="0" dirty="0">
                    <a:latin typeface="Times New Roman" panose="02020603050405020304" pitchFamily="18" charset="0"/>
                  </a:rPr>
                  <a:t>Acceleration </a:t>
                </a:r>
                <a14:m>
                  <m:oMath xmlns:m="http://schemas.openxmlformats.org/officeDocument/2006/math">
                    <m:acc>
                      <m:accPr>
                        <m:chr m:val="⃗"/>
                        <m:ctrlPr>
                          <a:rPr lang="en-US" altLang="en-US" sz="1600" i="1" dirty="0" smtClean="0">
                            <a:latin typeface="Cambria Math" panose="02040503050406030204" pitchFamily="18" charset="0"/>
                          </a:rPr>
                        </m:ctrlPr>
                      </m:accPr>
                      <m:e>
                        <m:r>
                          <a:rPr lang="en-US" altLang="en-US" sz="1600" b="1" i="1" dirty="0" smtClean="0">
                            <a:latin typeface="Cambria Math" panose="02040503050406030204" pitchFamily="18" charset="0"/>
                          </a:rPr>
                          <m:t>𝒂</m:t>
                        </m:r>
                      </m:e>
                    </m:acc>
                  </m:oMath>
                </a14:m>
                <a:r>
                  <a:rPr lang="en-US" altLang="en-US" sz="1600" b="0" dirty="0">
                    <a:latin typeface="Times New Roman" panose="02020603050405020304" pitchFamily="18" charset="0"/>
                  </a:rPr>
                  <a:t> </a:t>
                </a:r>
                <a:r>
                  <a:rPr lang="en-US" altLang="en-US" sz="1600" b="0" dirty="0">
                    <a:latin typeface="Times New Roman" panose="02020603050405020304" pitchFamily="18" charset="0"/>
                    <a:sym typeface="Wingdings" panose="05000000000000000000" pitchFamily="2" charset="2"/>
                  </a:rPr>
                  <a:t> angular acceleration </a:t>
                </a:r>
                <a14:m>
                  <m:oMath xmlns:m="http://schemas.openxmlformats.org/officeDocument/2006/math">
                    <m:acc>
                      <m:accPr>
                        <m:chr m:val="⃗"/>
                        <m:ctrlPr>
                          <a:rPr lang="en-US" altLang="en-US" sz="1600" i="1" dirty="0" smtClean="0">
                            <a:latin typeface="Cambria Math" panose="02040503050406030204" pitchFamily="18" charset="0"/>
                          </a:rPr>
                        </m:ctrlPr>
                      </m:accPr>
                      <m:e>
                        <m:r>
                          <a:rPr lang="en-US" altLang="en-US" sz="1600" i="1" dirty="0" smtClean="0">
                            <a:latin typeface="Cambria Math" panose="02040503050406030204" pitchFamily="18" charset="0"/>
                            <a:ea typeface="Cambria Math" panose="02040503050406030204" pitchFamily="18" charset="0"/>
                          </a:rPr>
                          <m:t>∝</m:t>
                        </m:r>
                      </m:e>
                    </m:acc>
                  </m:oMath>
                </a14:m>
                <a:endParaRPr lang="en-US" altLang="en-US" sz="1600" dirty="0">
                  <a:latin typeface="Times New Roman" panose="02020603050405020304" pitchFamily="18" charset="0"/>
                </a:endParaRPr>
              </a:p>
              <a:p>
                <a:pPr eaLnBrk="1" hangingPunct="1">
                  <a:spcBef>
                    <a:spcPct val="0"/>
                  </a:spcBef>
                  <a:buNone/>
                </a:pPr>
                <a:r>
                  <a:rPr lang="en-US" altLang="en-US" sz="2000" u="sng" dirty="0">
                    <a:solidFill>
                      <a:srgbClr val="000000"/>
                    </a:solidFill>
                    <a:latin typeface="Times New Roman" panose="02020603050405020304" pitchFamily="18" charset="0"/>
                    <a:ea typeface="+mn-ea"/>
                  </a:rPr>
                  <a:t>Angle </a:t>
                </a:r>
                <a:r>
                  <a:rPr lang="el-GR" altLang="en-US" sz="2000" u="sng" dirty="0">
                    <a:latin typeface="Times New Roman" panose="02020603050405020304" pitchFamily="18" charset="0"/>
                    <a:sym typeface="Wingdings" panose="05000000000000000000" pitchFamily="2" charset="2"/>
                  </a:rPr>
                  <a:t>θ</a:t>
                </a:r>
                <a:endParaRPr lang="en-US" altLang="en-US" sz="2000" u="sng" dirty="0">
                  <a:solidFill>
                    <a:srgbClr val="000000"/>
                  </a:solidFill>
                  <a:latin typeface="Times New Roman" panose="02020603050405020304" pitchFamily="18" charset="0"/>
                  <a:ea typeface="+mn-ea"/>
                </a:endParaRPr>
              </a:p>
              <a:p>
                <a:pPr lvl="0" eaLnBrk="1" hangingPunct="1">
                  <a:spcBef>
                    <a:spcPct val="0"/>
                  </a:spcBef>
                  <a:buNone/>
                </a:pPr>
                <a:endParaRPr lang="en-US" altLang="en-US" sz="1600" b="0" dirty="0">
                  <a:solidFill>
                    <a:srgbClr val="000000"/>
                  </a:solidFill>
                  <a:latin typeface="Times New Roman" panose="02020603050405020304" pitchFamily="18" charset="0"/>
                  <a:ea typeface="+mn-ea"/>
                </a:endParaRPr>
              </a:p>
              <a:p>
                <a:pPr lvl="0" eaLnBrk="1" hangingPunct="1">
                  <a:spcBef>
                    <a:spcPct val="0"/>
                  </a:spcBef>
                  <a:buNone/>
                </a:pPr>
                <a:r>
                  <a:rPr lang="en-US" altLang="en-US" sz="1600" b="0" dirty="0">
                    <a:solidFill>
                      <a:srgbClr val="000000"/>
                    </a:solidFill>
                    <a:latin typeface="Times New Roman" panose="02020603050405020304" pitchFamily="18" charset="0"/>
                    <a:ea typeface="+mn-ea"/>
                  </a:rPr>
                  <a:t>How many degrees are in one radian ? (rad is the unit if choice for rotational motion)</a:t>
                </a:r>
              </a:p>
              <a:p>
                <a:pPr lvl="0" eaLnBrk="1" hangingPunct="1">
                  <a:spcBef>
                    <a:spcPct val="0"/>
                  </a:spcBef>
                  <a:buNone/>
                </a:pPr>
                <a:r>
                  <a:rPr lang="en-US" altLang="en-US" sz="1600" dirty="0">
                    <a:ea typeface="Cambria Math" panose="02040503050406030204" pitchFamily="18" charset="0"/>
                  </a:rPr>
                  <a:t>		</a:t>
                </a:r>
                <a14:m>
                  <m:oMath xmlns:m="http://schemas.openxmlformats.org/officeDocument/2006/math">
                    <m:r>
                      <a:rPr lang="en-US" altLang="en-US" sz="1600" i="1" smtClean="0">
                        <a:latin typeface="Cambria Math" panose="02040503050406030204" pitchFamily="18" charset="0"/>
                        <a:ea typeface="Cambria Math" panose="02040503050406030204" pitchFamily="18" charset="0"/>
                      </a:rPr>
                      <m:t>𝜽</m:t>
                    </m:r>
                    <m:r>
                      <a:rPr lang="en-US" altLang="en-US" sz="1600" b="1" i="1" smtClean="0">
                        <a:latin typeface="Cambria Math" panose="02040503050406030204" pitchFamily="18" charset="0"/>
                        <a:ea typeface="Cambria Math" panose="02040503050406030204" pitchFamily="18" charset="0"/>
                      </a:rPr>
                      <m:t>=</m:t>
                    </m:r>
                    <m:f>
                      <m:fPr>
                        <m:ctrlPr>
                          <a:rPr lang="en-US" altLang="en-US" sz="1600" b="1" i="1" smtClean="0">
                            <a:latin typeface="Cambria Math" panose="02040503050406030204" pitchFamily="18" charset="0"/>
                            <a:ea typeface="Cambria Math" panose="02040503050406030204" pitchFamily="18" charset="0"/>
                          </a:rPr>
                        </m:ctrlPr>
                      </m:fPr>
                      <m:num>
                        <m:r>
                          <a:rPr lang="en-US" altLang="en-US" sz="1600" b="1" i="1" smtClean="0">
                            <a:latin typeface="Cambria Math" panose="02040503050406030204" pitchFamily="18" charset="0"/>
                            <a:ea typeface="Cambria Math" panose="02040503050406030204" pitchFamily="18" charset="0"/>
                          </a:rPr>
                          <m:t>𝑺</m:t>
                        </m:r>
                      </m:num>
                      <m:den>
                        <m:r>
                          <a:rPr lang="en-US" altLang="en-US" sz="1600" b="1" i="1" smtClean="0">
                            <a:latin typeface="Cambria Math" panose="02040503050406030204" pitchFamily="18" charset="0"/>
                            <a:ea typeface="Cambria Math" panose="02040503050406030204" pitchFamily="18" charset="0"/>
                          </a:rPr>
                          <m:t>𝒓</m:t>
                        </m:r>
                      </m:den>
                    </m:f>
                  </m:oMath>
                </a14:m>
                <a:r>
                  <a:rPr lang="en-US" altLang="en-US" sz="1600" dirty="0">
                    <a:latin typeface="Times New Roman" panose="02020603050405020304" pitchFamily="18" charset="0"/>
                  </a:rPr>
                  <a:t> </a:t>
                </a:r>
                <a:r>
                  <a:rPr lang="en-US" altLang="en-US" sz="1600" dirty="0">
                    <a:latin typeface="Times New Roman" panose="02020603050405020304" pitchFamily="18" charset="0"/>
                    <a:sym typeface="Wingdings" panose="05000000000000000000" pitchFamily="2" charset="2"/>
                  </a:rPr>
                  <a:t> ratio of two lengths </a:t>
                </a:r>
                <a:r>
                  <a:rPr lang="en-US" altLang="en-US" sz="1600" dirty="0">
                    <a:solidFill>
                      <a:srgbClr val="FF0000"/>
                    </a:solidFill>
                    <a:latin typeface="Times New Roman" panose="02020603050405020304" pitchFamily="18" charset="0"/>
                    <a:sym typeface="Wingdings" panose="05000000000000000000" pitchFamily="2" charset="2"/>
                  </a:rPr>
                  <a:t>(dimensionless)</a:t>
                </a:r>
              </a:p>
              <a:p>
                <a:pPr lvl="0" eaLnBrk="1" hangingPunct="1">
                  <a:spcBef>
                    <a:spcPct val="0"/>
                  </a:spcBef>
                  <a:buNone/>
                </a:pPr>
                <a14:m>
                  <m:oMathPara xmlns:m="http://schemas.openxmlformats.org/officeDocument/2006/math">
                    <m:oMathParaPr>
                      <m:jc m:val="centerGroup"/>
                    </m:oMathParaPr>
                    <m:oMath xmlns:m="http://schemas.openxmlformats.org/officeDocument/2006/math">
                      <m:f>
                        <m:fPr>
                          <m:ctrlPr>
                            <a:rPr lang="en-US" altLang="en-US" sz="1600" i="1" smtClean="0">
                              <a:latin typeface="Cambria Math" panose="02040503050406030204" pitchFamily="18" charset="0"/>
                            </a:rPr>
                          </m:ctrlPr>
                        </m:fPr>
                        <m:num>
                          <m:r>
                            <a:rPr lang="en-US" altLang="en-US" sz="1600" b="1" i="1" smtClean="0">
                              <a:latin typeface="Cambria Math" panose="02040503050406030204" pitchFamily="18" charset="0"/>
                            </a:rPr>
                            <m:t>𝑺</m:t>
                          </m:r>
                        </m:num>
                        <m:den>
                          <m:r>
                            <a:rPr lang="en-US" altLang="en-US" sz="1600" b="1" i="1" smtClean="0">
                              <a:latin typeface="Cambria Math" panose="02040503050406030204" pitchFamily="18" charset="0"/>
                            </a:rPr>
                            <m:t>𝒓</m:t>
                          </m:r>
                        </m:den>
                      </m:f>
                      <m:r>
                        <a:rPr lang="en-US" altLang="en-US" sz="1600" b="1" i="1" smtClean="0">
                          <a:latin typeface="Cambria Math" panose="02040503050406030204" pitchFamily="18" charset="0"/>
                        </a:rPr>
                        <m:t>=</m:t>
                      </m:r>
                      <m:f>
                        <m:fPr>
                          <m:ctrlPr>
                            <a:rPr lang="en-US" altLang="en-US" sz="1600" b="1" i="1" smtClean="0">
                              <a:latin typeface="Cambria Math" panose="02040503050406030204" pitchFamily="18" charset="0"/>
                            </a:rPr>
                          </m:ctrlPr>
                        </m:fPr>
                        <m:num>
                          <m:r>
                            <a:rPr lang="en-US" altLang="en-US" sz="1600" b="1" i="1" smtClean="0">
                              <a:latin typeface="Cambria Math" panose="02040503050406030204" pitchFamily="18" charset="0"/>
                            </a:rPr>
                            <m:t>𝟐</m:t>
                          </m:r>
                          <m:r>
                            <a:rPr lang="en-US" altLang="en-US" sz="1600" b="1" i="1" smtClean="0">
                              <a:latin typeface="Cambria Math" panose="02040503050406030204" pitchFamily="18" charset="0"/>
                              <a:ea typeface="Cambria Math" panose="02040503050406030204" pitchFamily="18" charset="0"/>
                            </a:rPr>
                            <m:t>𝝅</m:t>
                          </m:r>
                          <m:r>
                            <a:rPr lang="en-US" altLang="en-US" sz="1600" b="1" i="1" smtClean="0">
                              <a:latin typeface="Cambria Math" panose="02040503050406030204" pitchFamily="18" charset="0"/>
                              <a:ea typeface="Cambria Math" panose="02040503050406030204" pitchFamily="18" charset="0"/>
                            </a:rPr>
                            <m:t>𝒓</m:t>
                          </m:r>
                        </m:num>
                        <m:den>
                          <m:r>
                            <a:rPr lang="en-US" altLang="en-US" sz="1600" b="1" i="1" smtClean="0">
                              <a:latin typeface="Cambria Math" panose="02040503050406030204" pitchFamily="18" charset="0"/>
                            </a:rPr>
                            <m:t>𝒓</m:t>
                          </m:r>
                        </m:den>
                      </m:f>
                      <m:r>
                        <a:rPr lang="en-US" altLang="en-US" sz="1600" b="1" i="1" smtClean="0">
                          <a:latin typeface="Cambria Math" panose="02040503050406030204" pitchFamily="18" charset="0"/>
                        </a:rPr>
                        <m:t>=</m:t>
                      </m:r>
                      <m:r>
                        <a:rPr lang="en-US" altLang="en-US" sz="1600" b="1" i="1" smtClean="0">
                          <a:latin typeface="Cambria Math" panose="02040503050406030204" pitchFamily="18" charset="0"/>
                        </a:rPr>
                        <m:t>𝟐</m:t>
                      </m:r>
                      <m:r>
                        <a:rPr lang="en-US" altLang="en-US" sz="1600" b="1" i="1" smtClean="0">
                          <a:latin typeface="Cambria Math" panose="02040503050406030204" pitchFamily="18" charset="0"/>
                          <a:ea typeface="Cambria Math" panose="02040503050406030204" pitchFamily="18" charset="0"/>
                        </a:rPr>
                        <m:t>𝝅</m:t>
                      </m:r>
                      <m:r>
                        <a:rPr lang="en-US" altLang="en-US" sz="1600" b="1" i="1" smtClean="0">
                          <a:latin typeface="Cambria Math" panose="02040503050406030204" pitchFamily="18" charset="0"/>
                          <a:ea typeface="Cambria Math" panose="02040503050406030204" pitchFamily="18" charset="0"/>
                        </a:rPr>
                        <m:t> </m:t>
                      </m:r>
                      <m:r>
                        <a:rPr lang="en-US" altLang="en-US" sz="1600" b="1" i="1" smtClean="0">
                          <a:latin typeface="Cambria Math" panose="02040503050406030204" pitchFamily="18" charset="0"/>
                          <a:ea typeface="Cambria Math" panose="02040503050406030204" pitchFamily="18" charset="0"/>
                        </a:rPr>
                        <m:t>𝒓𝒂𝒅</m:t>
                      </m:r>
                      <m:r>
                        <a:rPr lang="en-US" altLang="en-US" sz="1600" b="1" i="1" smtClean="0">
                          <a:latin typeface="Cambria Math" panose="02040503050406030204" pitchFamily="18" charset="0"/>
                          <a:ea typeface="Cambria Math" panose="02040503050406030204" pitchFamily="18" charset="0"/>
                        </a:rPr>
                        <m:t> ≅</m:t>
                      </m:r>
                      <m:r>
                        <a:rPr lang="en-US" altLang="en-US" sz="1600" b="1" i="1" smtClean="0">
                          <a:latin typeface="Cambria Math" panose="02040503050406030204" pitchFamily="18" charset="0"/>
                          <a:ea typeface="Cambria Math" panose="02040503050406030204" pitchFamily="18" charset="0"/>
                        </a:rPr>
                        <m:t>𝟑𝟔𝟎</m:t>
                      </m:r>
                      <m:r>
                        <a:rPr lang="en-US" altLang="en-US" sz="1600" b="1" i="1" smtClean="0">
                          <a:latin typeface="Cambria Math" panose="02040503050406030204" pitchFamily="18" charset="0"/>
                          <a:ea typeface="Cambria Math" panose="02040503050406030204" pitchFamily="18" charset="0"/>
                        </a:rPr>
                        <m:t>°</m:t>
                      </m:r>
                    </m:oMath>
                  </m:oMathPara>
                </a14:m>
                <a:endParaRPr lang="en-US" altLang="en-US" sz="1600" dirty="0">
                  <a:latin typeface="Times New Roman" panose="02020603050405020304" pitchFamily="18" charset="0"/>
                </a:endParaRPr>
              </a:p>
              <a:p>
                <a:pPr lvl="0" eaLnBrk="1" hangingPunct="1">
                  <a:spcBef>
                    <a:spcPct val="0"/>
                  </a:spcBef>
                  <a:buNone/>
                </a:pPr>
                <a:r>
                  <a:rPr lang="en-US" altLang="en-US" sz="1600" b="1" dirty="0"/>
                  <a:t>	</a:t>
                </a:r>
                <a14:m>
                  <m:oMath xmlns:m="http://schemas.openxmlformats.org/officeDocument/2006/math">
                    <m:r>
                      <a:rPr lang="en-US" altLang="en-US" sz="1600" b="1" i="1" smtClean="0">
                        <a:latin typeface="Cambria Math" panose="02040503050406030204" pitchFamily="18" charset="0"/>
                      </a:rPr>
                      <m:t>𝟏</m:t>
                    </m:r>
                    <m:r>
                      <a:rPr lang="en-US" altLang="en-US" sz="1600" b="1" i="1" smtClean="0">
                        <a:latin typeface="Cambria Math" panose="02040503050406030204" pitchFamily="18" charset="0"/>
                      </a:rPr>
                      <m:t> </m:t>
                    </m:r>
                    <m:r>
                      <a:rPr lang="en-US" altLang="en-US" sz="1600" b="1" i="1" smtClean="0">
                        <a:latin typeface="Cambria Math" panose="02040503050406030204" pitchFamily="18" charset="0"/>
                      </a:rPr>
                      <m:t>𝒓𝒂𝒅</m:t>
                    </m:r>
                    <m:r>
                      <a:rPr lang="en-US" altLang="en-US" sz="1600" b="1" i="1" smtClean="0">
                        <a:latin typeface="Cambria Math" panose="02040503050406030204" pitchFamily="18" charset="0"/>
                        <a:ea typeface="Cambria Math" panose="02040503050406030204" pitchFamily="18" charset="0"/>
                      </a:rPr>
                      <m:t>≅</m:t>
                    </m:r>
                    <m:f>
                      <m:fPr>
                        <m:ctrlPr>
                          <a:rPr lang="en-US" altLang="en-US" sz="1600" b="1" i="1" smtClean="0">
                            <a:latin typeface="Cambria Math" panose="02040503050406030204" pitchFamily="18" charset="0"/>
                            <a:ea typeface="Cambria Math" panose="02040503050406030204" pitchFamily="18" charset="0"/>
                          </a:rPr>
                        </m:ctrlPr>
                      </m:fPr>
                      <m:num>
                        <m:r>
                          <a:rPr lang="en-US" altLang="en-US" sz="1600" b="1" i="1" smtClean="0">
                            <a:latin typeface="Cambria Math" panose="02040503050406030204" pitchFamily="18" charset="0"/>
                            <a:ea typeface="Cambria Math" panose="02040503050406030204" pitchFamily="18" charset="0"/>
                          </a:rPr>
                          <m:t>𝟑𝟔𝟎</m:t>
                        </m:r>
                        <m:r>
                          <a:rPr lang="en-US" altLang="en-US" sz="1600" b="1" i="1" smtClean="0">
                            <a:latin typeface="Cambria Math" panose="02040503050406030204" pitchFamily="18" charset="0"/>
                            <a:ea typeface="Cambria Math" panose="02040503050406030204" pitchFamily="18" charset="0"/>
                          </a:rPr>
                          <m:t>°</m:t>
                        </m:r>
                      </m:num>
                      <m:den>
                        <m:r>
                          <a:rPr lang="en-US" altLang="en-US" sz="1600" b="1" i="1" smtClean="0">
                            <a:latin typeface="Cambria Math" panose="02040503050406030204" pitchFamily="18" charset="0"/>
                            <a:ea typeface="Cambria Math" panose="02040503050406030204" pitchFamily="18" charset="0"/>
                          </a:rPr>
                          <m:t>𝟐</m:t>
                        </m:r>
                        <m:r>
                          <a:rPr lang="en-US" altLang="en-US" sz="1600" b="1" i="1" smtClean="0">
                            <a:latin typeface="Cambria Math" panose="02040503050406030204" pitchFamily="18" charset="0"/>
                            <a:ea typeface="Cambria Math" panose="02040503050406030204" pitchFamily="18" charset="0"/>
                          </a:rPr>
                          <m:t>𝝅</m:t>
                        </m:r>
                      </m:den>
                    </m:f>
                    <m:r>
                      <a:rPr lang="en-US" altLang="en-US" sz="1600" b="1" i="1" smtClean="0">
                        <a:latin typeface="Cambria Math" panose="02040503050406030204" pitchFamily="18" charset="0"/>
                        <a:ea typeface="Cambria Math" panose="02040503050406030204" pitchFamily="18" charset="0"/>
                      </a:rPr>
                      <m:t>=</m:t>
                    </m:r>
                    <m:f>
                      <m:fPr>
                        <m:ctrlPr>
                          <a:rPr lang="en-US" altLang="en-US" sz="1600" b="1" i="1" smtClean="0">
                            <a:latin typeface="Cambria Math" panose="02040503050406030204" pitchFamily="18" charset="0"/>
                            <a:ea typeface="Cambria Math" panose="02040503050406030204" pitchFamily="18" charset="0"/>
                          </a:rPr>
                        </m:ctrlPr>
                      </m:fPr>
                      <m:num>
                        <m:r>
                          <a:rPr lang="en-US" altLang="en-US" sz="1600" i="1">
                            <a:latin typeface="Cambria Math" panose="02040503050406030204" pitchFamily="18" charset="0"/>
                            <a:ea typeface="Cambria Math" panose="02040503050406030204" pitchFamily="18" charset="0"/>
                          </a:rPr>
                          <m:t>𝟑𝟔𝟎</m:t>
                        </m:r>
                        <m:r>
                          <a:rPr lang="en-US" altLang="en-US" sz="1600" i="1">
                            <a:latin typeface="Cambria Math" panose="02040503050406030204" pitchFamily="18" charset="0"/>
                            <a:ea typeface="Cambria Math" panose="02040503050406030204" pitchFamily="18" charset="0"/>
                          </a:rPr>
                          <m:t>°</m:t>
                        </m:r>
                      </m:num>
                      <m:den>
                        <m:r>
                          <a:rPr lang="en-US" altLang="en-US" sz="1600" b="1" i="1" smtClean="0">
                            <a:latin typeface="Cambria Math" panose="02040503050406030204" pitchFamily="18" charset="0"/>
                            <a:ea typeface="Cambria Math" panose="02040503050406030204" pitchFamily="18" charset="0"/>
                          </a:rPr>
                          <m:t>𝟔</m:t>
                        </m:r>
                        <m:r>
                          <a:rPr lang="en-US" altLang="en-US" sz="1600" b="1" i="1" smtClean="0">
                            <a:latin typeface="Cambria Math" panose="02040503050406030204" pitchFamily="18" charset="0"/>
                            <a:ea typeface="Cambria Math" panose="02040503050406030204" pitchFamily="18" charset="0"/>
                          </a:rPr>
                          <m:t>.</m:t>
                        </m:r>
                        <m:r>
                          <a:rPr lang="en-US" altLang="en-US" sz="1600" b="1" i="1" smtClean="0">
                            <a:latin typeface="Cambria Math" panose="02040503050406030204" pitchFamily="18" charset="0"/>
                            <a:ea typeface="Cambria Math" panose="02040503050406030204" pitchFamily="18" charset="0"/>
                          </a:rPr>
                          <m:t>𝟐𝟖</m:t>
                        </m:r>
                      </m:den>
                    </m:f>
                    <m:r>
                      <a:rPr lang="en-US" altLang="en-US" sz="1600" b="1" i="1" smtClean="0">
                        <a:latin typeface="Cambria Math" panose="02040503050406030204" pitchFamily="18" charset="0"/>
                        <a:ea typeface="Cambria Math" panose="02040503050406030204" pitchFamily="18" charset="0"/>
                      </a:rPr>
                      <m:t>=</m:t>
                    </m:r>
                    <m:r>
                      <a:rPr lang="en-US" altLang="en-US" sz="1600" i="1" smtClean="0">
                        <a:latin typeface="Cambria Math" panose="02040503050406030204" pitchFamily="18" charset="0"/>
                      </a:rPr>
                      <m:t>𝟓𝟕</m:t>
                    </m:r>
                    <m:r>
                      <a:rPr lang="en-US" altLang="en-US" sz="1600" i="1">
                        <a:latin typeface="Cambria Math" panose="02040503050406030204" pitchFamily="18" charset="0"/>
                        <a:ea typeface="Cambria Math" panose="02040503050406030204" pitchFamily="18" charset="0"/>
                      </a:rPr>
                      <m:t>°</m:t>
                    </m:r>
                  </m:oMath>
                </a14:m>
                <a:r>
                  <a:rPr lang="en-US" altLang="en-US" sz="1600" dirty="0">
                    <a:latin typeface="Times New Roman" panose="02020603050405020304" pitchFamily="18" charset="0"/>
                  </a:rPr>
                  <a:t>  </a:t>
                </a:r>
                <a14:m>
                  <m:oMath xmlns:m="http://schemas.openxmlformats.org/officeDocument/2006/math">
                    <m:r>
                      <a:rPr lang="en-US" altLang="en-US" sz="1600" i="1" dirty="0" smtClean="0">
                        <a:latin typeface="Cambria Math" panose="02040503050406030204" pitchFamily="18" charset="0"/>
                        <a:ea typeface="Cambria Math" panose="02040503050406030204" pitchFamily="18" charset="0"/>
                      </a:rPr>
                      <m:t>∴</m:t>
                    </m:r>
                  </m:oMath>
                </a14:m>
                <a:r>
                  <a:rPr lang="en-US" altLang="en-US" sz="1600" dirty="0">
                    <a:latin typeface="Times New Roman" panose="02020603050405020304" pitchFamily="18" charset="0"/>
                  </a:rPr>
                  <a:t> Factors of unity </a:t>
                </a:r>
                <a14:m>
                  <m:oMath xmlns:m="http://schemas.openxmlformats.org/officeDocument/2006/math">
                    <m:f>
                      <m:fPr>
                        <m:ctrlPr>
                          <a:rPr lang="en-US" altLang="en-US" sz="1600" i="1" smtClean="0">
                            <a:latin typeface="Cambria Math" panose="02040503050406030204" pitchFamily="18" charset="0"/>
                          </a:rPr>
                        </m:ctrlPr>
                      </m:fPr>
                      <m:num>
                        <m:r>
                          <a:rPr lang="en-US" altLang="en-US" sz="1600" b="1" i="1" smtClean="0">
                            <a:latin typeface="Cambria Math" panose="02040503050406030204" pitchFamily="18" charset="0"/>
                          </a:rPr>
                          <m:t>𝟏</m:t>
                        </m:r>
                        <m:r>
                          <a:rPr lang="en-US" altLang="en-US" sz="1600" b="1" i="1" smtClean="0">
                            <a:latin typeface="Cambria Math" panose="02040503050406030204" pitchFamily="18" charset="0"/>
                          </a:rPr>
                          <m:t> </m:t>
                        </m:r>
                        <m:r>
                          <a:rPr lang="en-US" altLang="en-US" sz="1600" b="1" i="1" smtClean="0">
                            <a:latin typeface="Cambria Math" panose="02040503050406030204" pitchFamily="18" charset="0"/>
                          </a:rPr>
                          <m:t>𝒓𝒂𝒅</m:t>
                        </m:r>
                      </m:num>
                      <m:den>
                        <m:r>
                          <a:rPr lang="en-US" altLang="en-US" sz="1600" b="1" i="1" smtClean="0">
                            <a:latin typeface="Cambria Math" panose="02040503050406030204" pitchFamily="18" charset="0"/>
                          </a:rPr>
                          <m:t>𝟓𝟕</m:t>
                        </m:r>
                        <m:r>
                          <a:rPr lang="en-US" altLang="en-US" sz="1600" b="1" i="1" smtClean="0">
                            <a:latin typeface="Cambria Math" panose="02040503050406030204" pitchFamily="18" charset="0"/>
                            <a:ea typeface="Cambria Math" panose="02040503050406030204" pitchFamily="18" charset="0"/>
                          </a:rPr>
                          <m:t>°</m:t>
                        </m:r>
                      </m:den>
                    </m:f>
                  </m:oMath>
                </a14:m>
                <a:r>
                  <a:rPr lang="en-US" altLang="en-US" sz="1600" dirty="0">
                    <a:latin typeface="Times New Roman" panose="02020603050405020304" pitchFamily="18" charset="0"/>
                  </a:rPr>
                  <a:t> or </a:t>
                </a:r>
                <a14:m>
                  <m:oMath xmlns:m="http://schemas.openxmlformats.org/officeDocument/2006/math">
                    <m:f>
                      <m:fPr>
                        <m:ctrlPr>
                          <a:rPr lang="en-US" altLang="en-US" sz="1600" i="1" smtClean="0">
                            <a:latin typeface="Cambria Math" panose="02040503050406030204" pitchFamily="18" charset="0"/>
                          </a:rPr>
                        </m:ctrlPr>
                      </m:fPr>
                      <m:num>
                        <m:r>
                          <a:rPr lang="en-US" altLang="en-US" sz="1600" i="1" smtClean="0">
                            <a:latin typeface="Cambria Math" panose="02040503050406030204" pitchFamily="18" charset="0"/>
                          </a:rPr>
                          <m:t>𝟓𝟕</m:t>
                        </m:r>
                        <m:r>
                          <a:rPr lang="en-US" altLang="en-US" sz="1600" i="1">
                            <a:latin typeface="Cambria Math" panose="02040503050406030204" pitchFamily="18" charset="0"/>
                            <a:ea typeface="Cambria Math" panose="02040503050406030204" pitchFamily="18" charset="0"/>
                          </a:rPr>
                          <m:t>°</m:t>
                        </m:r>
                      </m:num>
                      <m:den>
                        <m:r>
                          <a:rPr lang="en-US" altLang="en-US" sz="1600" b="1" i="1" smtClean="0">
                            <a:latin typeface="Cambria Math" panose="02040503050406030204" pitchFamily="18" charset="0"/>
                          </a:rPr>
                          <m:t>𝟏</m:t>
                        </m:r>
                        <m:r>
                          <a:rPr lang="en-US" altLang="en-US" sz="1600" b="1" i="1" smtClean="0">
                            <a:latin typeface="Cambria Math" panose="02040503050406030204" pitchFamily="18" charset="0"/>
                          </a:rPr>
                          <m:t> </m:t>
                        </m:r>
                        <m:r>
                          <a:rPr lang="en-US" altLang="en-US" sz="1600" b="1" i="1" smtClean="0">
                            <a:latin typeface="Cambria Math" panose="02040503050406030204" pitchFamily="18" charset="0"/>
                          </a:rPr>
                          <m:t>𝒓𝒂𝒅</m:t>
                        </m:r>
                      </m:den>
                    </m:f>
                  </m:oMath>
                </a14:m>
                <a:endParaRPr lang="en-US" altLang="en-US" sz="1600" dirty="0">
                  <a:latin typeface="Times New Roman" panose="02020603050405020304" pitchFamily="18" charset="0"/>
                </a:endParaRPr>
              </a:p>
              <a:p>
                <a:pPr lvl="0" eaLnBrk="1" hangingPunct="1">
                  <a:spcBef>
                    <a:spcPct val="0"/>
                  </a:spcBef>
                  <a:buNone/>
                </a:pPr>
                <a:endParaRPr lang="en-US" altLang="en-US" sz="1600" dirty="0">
                  <a:latin typeface="Times New Roman" panose="02020603050405020304" pitchFamily="18" charset="0"/>
                </a:endParaRPr>
              </a:p>
              <a:p>
                <a:pPr lvl="0" eaLnBrk="1" hangingPunct="1">
                  <a:spcBef>
                    <a:spcPct val="0"/>
                  </a:spcBef>
                  <a:buNone/>
                </a:pPr>
                <a:r>
                  <a:rPr lang="en-US" altLang="en-US" sz="1600" b="0" dirty="0">
                    <a:solidFill>
                      <a:srgbClr val="FF0000"/>
                    </a:solidFill>
                    <a:latin typeface="Times New Roman" panose="02020603050405020304" pitchFamily="18" charset="0"/>
                  </a:rPr>
                  <a:t>1 radian is the angle subtended at the center of a circle by an arc with length</a:t>
                </a:r>
              </a:p>
              <a:p>
                <a:pPr lvl="0" eaLnBrk="1" hangingPunct="1">
                  <a:spcBef>
                    <a:spcPct val="0"/>
                  </a:spcBef>
                  <a:buNone/>
                </a:pPr>
                <a:r>
                  <a:rPr lang="en-US" altLang="en-US" sz="1600" b="0" dirty="0">
                    <a:solidFill>
                      <a:srgbClr val="FF0000"/>
                    </a:solidFill>
                    <a:latin typeface="Times New Roman" panose="02020603050405020304" pitchFamily="18" charset="0"/>
                  </a:rPr>
                  <a:t> equal to the radius</a:t>
                </a:r>
                <a:r>
                  <a:rPr lang="en-US" altLang="en-US" sz="1600" b="0" dirty="0">
                    <a:solidFill>
                      <a:srgbClr val="000000"/>
                    </a:solidFill>
                    <a:latin typeface="Times New Roman" panose="02020603050405020304" pitchFamily="18" charset="0"/>
                  </a:rPr>
                  <a:t>.</a:t>
                </a:r>
              </a:p>
              <a:p>
                <a:pPr eaLnBrk="1" hangingPunct="1">
                  <a:spcBef>
                    <a:spcPct val="0"/>
                  </a:spcBef>
                  <a:buNone/>
                </a:pPr>
                <a:r>
                  <a:rPr lang="en-US" altLang="en-US" sz="2000" u="sng" dirty="0">
                    <a:solidFill>
                      <a:srgbClr val="000000"/>
                    </a:solidFill>
                    <a:latin typeface="Times New Roman" panose="02020603050405020304" pitchFamily="18" charset="0"/>
                  </a:rPr>
                  <a:t>Angular velocity </a:t>
                </a:r>
                <a14:m>
                  <m:oMath xmlns:m="http://schemas.openxmlformats.org/officeDocument/2006/math">
                    <m:acc>
                      <m:accPr>
                        <m:chr m:val="⃗"/>
                        <m:ctrlPr>
                          <a:rPr lang="en-US" altLang="en-US" sz="2000" i="1" u="sng" dirty="0" smtClean="0">
                            <a:latin typeface="Cambria Math" panose="02040503050406030204" pitchFamily="18" charset="0"/>
                          </a:rPr>
                        </m:ctrlPr>
                      </m:accPr>
                      <m:e>
                        <m:r>
                          <a:rPr lang="en-US" altLang="en-US" sz="2000" i="1" u="sng" dirty="0" smtClean="0">
                            <a:latin typeface="Cambria Math" panose="02040503050406030204" pitchFamily="18" charset="0"/>
                          </a:rPr>
                          <m:t>𝒘</m:t>
                        </m:r>
                      </m:e>
                    </m:acc>
                  </m:oMath>
                </a14:m>
                <a:endParaRPr lang="en-US" altLang="en-US" sz="2000" u="sng" dirty="0">
                  <a:solidFill>
                    <a:srgbClr val="000000"/>
                  </a:solidFill>
                  <a:latin typeface="Times New Roman" panose="02020603050405020304" pitchFamily="18" charset="0"/>
                </a:endParaRPr>
              </a:p>
              <a:p>
                <a:pPr lvl="0" eaLnBrk="1" hangingPunct="1">
                  <a:spcBef>
                    <a:spcPct val="0"/>
                  </a:spcBef>
                  <a:buNone/>
                </a:pPr>
                <a:endParaRPr lang="en-US" altLang="en-US" sz="1600" b="0" dirty="0">
                  <a:solidFill>
                    <a:srgbClr val="000000"/>
                  </a:solidFill>
                  <a:latin typeface="Times New Roman" panose="02020603050405020304" pitchFamily="18" charset="0"/>
                </a:endParaRPr>
              </a:p>
              <a:p>
                <a:pPr lvl="0" eaLnBrk="1" hangingPunct="1">
                  <a:spcBef>
                    <a:spcPct val="0"/>
                  </a:spcBef>
                  <a:buNone/>
                </a:pPr>
                <a14:m>
                  <m:oMathPara xmlns:m="http://schemas.openxmlformats.org/officeDocument/2006/math">
                    <m:oMathParaPr>
                      <m:jc m:val="centerGroup"/>
                    </m:oMathParaPr>
                    <m:oMath xmlns:m="http://schemas.openxmlformats.org/officeDocument/2006/math">
                      <m:sSub>
                        <m:sSubPr>
                          <m:ctrlPr>
                            <a:rPr lang="en-US" altLang="en-US" sz="1600" i="1" smtClean="0">
                              <a:latin typeface="Cambria Math" panose="02040503050406030204" pitchFamily="18" charset="0"/>
                            </a:rPr>
                          </m:ctrlPr>
                        </m:sSubPr>
                        <m:e>
                          <m:r>
                            <a:rPr lang="en-US" altLang="en-US" sz="1600" b="1" i="1" smtClean="0">
                              <a:latin typeface="Cambria Math" panose="02040503050406030204" pitchFamily="18" charset="0"/>
                            </a:rPr>
                            <m:t>𝒘</m:t>
                          </m:r>
                        </m:e>
                        <m:sub>
                          <m:r>
                            <a:rPr lang="en-US" altLang="en-US" sz="1600" b="1" i="1" smtClean="0">
                              <a:latin typeface="Cambria Math" panose="02040503050406030204" pitchFamily="18" charset="0"/>
                            </a:rPr>
                            <m:t>𝒂𝒗</m:t>
                          </m:r>
                        </m:sub>
                      </m:sSub>
                      <m:r>
                        <a:rPr lang="en-US" altLang="en-US" sz="1600" b="1" i="1" smtClean="0">
                          <a:latin typeface="Cambria Math" panose="02040503050406030204" pitchFamily="18" charset="0"/>
                        </a:rPr>
                        <m:t>=</m:t>
                      </m:r>
                      <m:f>
                        <m:fPr>
                          <m:ctrlPr>
                            <a:rPr lang="en-US" altLang="en-US" sz="1600" b="1" i="1" smtClean="0">
                              <a:latin typeface="Cambria Math" panose="02040503050406030204" pitchFamily="18" charset="0"/>
                            </a:rPr>
                          </m:ctrlPr>
                        </m:fPr>
                        <m:num>
                          <m:sSub>
                            <m:sSubPr>
                              <m:ctrlPr>
                                <a:rPr lang="en-US" altLang="en-US" sz="1600" b="1" i="1" smtClean="0">
                                  <a:latin typeface="Cambria Math" panose="02040503050406030204" pitchFamily="18" charset="0"/>
                                </a:rPr>
                              </m:ctrlPr>
                            </m:sSubPr>
                            <m:e>
                              <m:r>
                                <a:rPr lang="en-US" altLang="en-US" sz="1600" b="1" i="1" smtClean="0">
                                  <a:latin typeface="Cambria Math" panose="02040503050406030204" pitchFamily="18" charset="0"/>
                                  <a:ea typeface="Cambria Math" panose="02040503050406030204" pitchFamily="18" charset="0"/>
                                </a:rPr>
                                <m:t>𝜽</m:t>
                              </m:r>
                            </m:e>
                            <m:sub>
                              <m:r>
                                <a:rPr lang="en-US" altLang="en-US" sz="1600" b="1" i="1" smtClean="0">
                                  <a:latin typeface="Cambria Math" panose="02040503050406030204" pitchFamily="18" charset="0"/>
                                </a:rPr>
                                <m:t>𝟐</m:t>
                              </m:r>
                            </m:sub>
                          </m:sSub>
                          <m:r>
                            <a:rPr lang="en-US" altLang="en-US" sz="1600" b="1" i="1" smtClean="0">
                              <a:latin typeface="Cambria Math" panose="02040503050406030204" pitchFamily="18" charset="0"/>
                            </a:rPr>
                            <m:t>−</m:t>
                          </m:r>
                          <m:sSub>
                            <m:sSubPr>
                              <m:ctrlPr>
                                <a:rPr lang="en-US" altLang="en-US" sz="1600" b="1" i="1" smtClean="0">
                                  <a:latin typeface="Cambria Math" panose="02040503050406030204" pitchFamily="18" charset="0"/>
                                </a:rPr>
                              </m:ctrlPr>
                            </m:sSubPr>
                            <m:e>
                              <m:r>
                                <a:rPr lang="en-US" altLang="en-US" sz="1600" b="1" i="1" smtClean="0">
                                  <a:latin typeface="Cambria Math" panose="02040503050406030204" pitchFamily="18" charset="0"/>
                                  <a:ea typeface="Cambria Math" panose="02040503050406030204" pitchFamily="18" charset="0"/>
                                </a:rPr>
                                <m:t>𝜽</m:t>
                              </m:r>
                            </m:e>
                            <m:sub>
                              <m:r>
                                <a:rPr lang="en-US" altLang="en-US" sz="1600" b="1" i="1" smtClean="0">
                                  <a:latin typeface="Cambria Math" panose="02040503050406030204" pitchFamily="18" charset="0"/>
                                </a:rPr>
                                <m:t>𝟏</m:t>
                              </m:r>
                            </m:sub>
                          </m:sSub>
                        </m:num>
                        <m:den>
                          <m:sSub>
                            <m:sSubPr>
                              <m:ctrlPr>
                                <a:rPr lang="en-US" altLang="en-US" sz="1600" b="1" i="1" smtClean="0">
                                  <a:latin typeface="Cambria Math" panose="02040503050406030204" pitchFamily="18" charset="0"/>
                                </a:rPr>
                              </m:ctrlPr>
                            </m:sSubPr>
                            <m:e>
                              <m:r>
                                <a:rPr lang="en-US" altLang="en-US" sz="1600" b="1" i="1" smtClean="0">
                                  <a:latin typeface="Cambria Math" panose="02040503050406030204" pitchFamily="18" charset="0"/>
                                </a:rPr>
                                <m:t>𝒕</m:t>
                              </m:r>
                            </m:e>
                            <m:sub>
                              <m:r>
                                <a:rPr lang="en-US" altLang="en-US" sz="1600" b="1" i="1" smtClean="0">
                                  <a:latin typeface="Cambria Math" panose="02040503050406030204" pitchFamily="18" charset="0"/>
                                </a:rPr>
                                <m:t>𝟐</m:t>
                              </m:r>
                            </m:sub>
                          </m:sSub>
                          <m:r>
                            <a:rPr lang="en-US" altLang="en-US" sz="1600" b="1" i="1" smtClean="0">
                              <a:latin typeface="Cambria Math" panose="02040503050406030204" pitchFamily="18" charset="0"/>
                            </a:rPr>
                            <m:t>−</m:t>
                          </m:r>
                          <m:sSub>
                            <m:sSubPr>
                              <m:ctrlPr>
                                <a:rPr lang="en-US" altLang="en-US" sz="1600" b="1" i="1" smtClean="0">
                                  <a:latin typeface="Cambria Math" panose="02040503050406030204" pitchFamily="18" charset="0"/>
                                </a:rPr>
                              </m:ctrlPr>
                            </m:sSubPr>
                            <m:e>
                              <m:r>
                                <a:rPr lang="en-US" altLang="en-US" sz="1600" b="1" i="1" smtClean="0">
                                  <a:latin typeface="Cambria Math" panose="02040503050406030204" pitchFamily="18" charset="0"/>
                                </a:rPr>
                                <m:t>𝒕</m:t>
                              </m:r>
                            </m:e>
                            <m:sub>
                              <m:r>
                                <a:rPr lang="en-US" altLang="en-US" sz="1600" b="1" i="1" smtClean="0">
                                  <a:latin typeface="Cambria Math" panose="02040503050406030204" pitchFamily="18" charset="0"/>
                                </a:rPr>
                                <m:t>𝟏</m:t>
                              </m:r>
                            </m:sub>
                          </m:sSub>
                        </m:den>
                      </m:f>
                      <m:r>
                        <a:rPr lang="en-US" altLang="en-US" sz="1600" b="1" i="1" smtClean="0">
                          <a:latin typeface="Cambria Math" panose="02040503050406030204" pitchFamily="18" charset="0"/>
                        </a:rPr>
                        <m:t>=</m:t>
                      </m:r>
                      <m:f>
                        <m:fPr>
                          <m:ctrlPr>
                            <a:rPr lang="en-US" altLang="en-US" sz="1600" b="1" i="1" smtClean="0">
                              <a:latin typeface="Cambria Math" panose="02040503050406030204" pitchFamily="18" charset="0"/>
                            </a:rPr>
                          </m:ctrlPr>
                        </m:fPr>
                        <m:num>
                          <m:r>
                            <a:rPr lang="en-US" altLang="en-US" sz="1600" b="1" i="1" smtClean="0">
                              <a:latin typeface="Cambria Math" panose="02040503050406030204" pitchFamily="18" charset="0"/>
                              <a:ea typeface="Cambria Math" panose="02040503050406030204" pitchFamily="18" charset="0"/>
                            </a:rPr>
                            <m:t>∆</m:t>
                          </m:r>
                          <m:r>
                            <a:rPr lang="en-US" altLang="en-US" sz="1600" b="1" i="1" smtClean="0">
                              <a:latin typeface="Cambria Math" panose="02040503050406030204" pitchFamily="18" charset="0"/>
                              <a:ea typeface="Cambria Math" panose="02040503050406030204" pitchFamily="18" charset="0"/>
                            </a:rPr>
                            <m:t>𝜽</m:t>
                          </m:r>
                        </m:num>
                        <m:den>
                          <m:r>
                            <a:rPr lang="en-US" altLang="en-US" sz="1600" b="1" i="1" smtClean="0">
                              <a:latin typeface="Cambria Math" panose="02040503050406030204" pitchFamily="18" charset="0"/>
                              <a:ea typeface="Cambria Math" panose="02040503050406030204" pitchFamily="18" charset="0"/>
                            </a:rPr>
                            <m:t>∆</m:t>
                          </m:r>
                          <m:r>
                            <a:rPr lang="en-US" altLang="en-US" sz="1600" b="1" i="1" smtClean="0">
                              <a:latin typeface="Cambria Math" panose="02040503050406030204" pitchFamily="18" charset="0"/>
                              <a:ea typeface="Cambria Math" panose="02040503050406030204" pitchFamily="18" charset="0"/>
                            </a:rPr>
                            <m:t>𝒕</m:t>
                          </m:r>
                        </m:den>
                      </m:f>
                      <m:r>
                        <a:rPr lang="en-US" altLang="en-US" sz="1600" b="1" i="1" smtClean="0">
                          <a:latin typeface="Cambria Math" panose="02040503050406030204" pitchFamily="18" charset="0"/>
                        </a:rPr>
                        <m:t>   </m:t>
                      </m:r>
                      <m:d>
                        <m:dPr>
                          <m:begChr m:val="["/>
                          <m:endChr m:val="]"/>
                          <m:ctrlPr>
                            <a:rPr lang="en-US" altLang="en-US" sz="1600" b="1" i="1" smtClean="0">
                              <a:latin typeface="Cambria Math" panose="02040503050406030204" pitchFamily="18" charset="0"/>
                            </a:rPr>
                          </m:ctrlPr>
                        </m:dPr>
                        <m:e>
                          <m:f>
                            <m:fPr>
                              <m:ctrlPr>
                                <a:rPr lang="en-US" altLang="en-US" sz="1600" b="1" i="1" smtClean="0">
                                  <a:latin typeface="Cambria Math" panose="02040503050406030204" pitchFamily="18" charset="0"/>
                                </a:rPr>
                              </m:ctrlPr>
                            </m:fPr>
                            <m:num>
                              <m:r>
                                <a:rPr lang="en-US" altLang="en-US" sz="1600" b="1" i="1" smtClean="0">
                                  <a:latin typeface="Cambria Math" panose="02040503050406030204" pitchFamily="18" charset="0"/>
                                </a:rPr>
                                <m:t>𝒓𝒂𝒅</m:t>
                              </m:r>
                            </m:num>
                            <m:den>
                              <m:r>
                                <a:rPr lang="en-US" altLang="en-US" sz="1600" b="1" i="1" smtClean="0">
                                  <a:latin typeface="Cambria Math" panose="02040503050406030204" pitchFamily="18" charset="0"/>
                                </a:rPr>
                                <m:t>𝒔</m:t>
                              </m:r>
                            </m:den>
                          </m:f>
                        </m:e>
                      </m:d>
                      <m:r>
                        <a:rPr lang="en-US" altLang="en-US" sz="1600" b="1" i="1" smtClean="0">
                          <a:latin typeface="Cambria Math" panose="02040503050406030204" pitchFamily="18" charset="0"/>
                        </a:rPr>
                        <m:t>   →</m:t>
                      </m:r>
                      <m:r>
                        <a:rPr lang="en-US" altLang="en-US" sz="1600" b="1" i="1" smtClean="0">
                          <a:latin typeface="Cambria Math" panose="02040503050406030204" pitchFamily="18" charset="0"/>
                        </a:rPr>
                        <m:t>𝒘</m:t>
                      </m:r>
                      <m:r>
                        <a:rPr lang="en-US" altLang="en-US" sz="1600" b="1" i="1" smtClean="0">
                          <a:latin typeface="Cambria Math" panose="02040503050406030204" pitchFamily="18" charset="0"/>
                        </a:rPr>
                        <m:t>=</m:t>
                      </m:r>
                      <m:func>
                        <m:funcPr>
                          <m:ctrlPr>
                            <a:rPr lang="en-US" altLang="en-US" sz="1600" b="1" i="1" smtClean="0">
                              <a:latin typeface="Cambria Math" panose="02040503050406030204" pitchFamily="18" charset="0"/>
                            </a:rPr>
                          </m:ctrlPr>
                        </m:funcPr>
                        <m:fName>
                          <m:limLow>
                            <m:limLowPr>
                              <m:ctrlPr>
                                <a:rPr lang="en-US" altLang="en-US" sz="1600" b="1" i="1" smtClean="0">
                                  <a:latin typeface="Cambria Math" panose="02040503050406030204" pitchFamily="18" charset="0"/>
                                </a:rPr>
                              </m:ctrlPr>
                            </m:limLowPr>
                            <m:e>
                              <m:r>
                                <m:rPr>
                                  <m:sty m:val="p"/>
                                </m:rPr>
                                <a:rPr lang="en-US" altLang="en-US" sz="1600" b="0" i="0" smtClean="0">
                                  <a:latin typeface="Cambria Math" panose="02040503050406030204" pitchFamily="18" charset="0"/>
                                </a:rPr>
                                <m:t>lim</m:t>
                              </m:r>
                            </m:e>
                            <m:lim>
                              <m:r>
                                <a:rPr lang="en-US" altLang="en-US" sz="1600" b="1" i="1" smtClean="0">
                                  <a:latin typeface="Cambria Math" panose="02040503050406030204" pitchFamily="18" charset="0"/>
                                  <a:ea typeface="Cambria Math" panose="02040503050406030204" pitchFamily="18" charset="0"/>
                                </a:rPr>
                                <m:t>∆</m:t>
                              </m:r>
                              <m:r>
                                <a:rPr lang="en-US" altLang="en-US" sz="1600" b="1" i="1" smtClean="0">
                                  <a:latin typeface="Cambria Math" panose="02040503050406030204" pitchFamily="18" charset="0"/>
                                  <a:ea typeface="Cambria Math" panose="02040503050406030204" pitchFamily="18" charset="0"/>
                                </a:rPr>
                                <m:t>𝒕</m:t>
                              </m:r>
                              <m:r>
                                <a:rPr lang="en-US" altLang="en-US" sz="1600" b="1" i="1" smtClean="0">
                                  <a:latin typeface="Cambria Math" panose="02040503050406030204" pitchFamily="18" charset="0"/>
                                </a:rPr>
                                <m:t>→</m:t>
                              </m:r>
                              <m:r>
                                <a:rPr lang="en-US" altLang="en-US" sz="1600" b="1" i="1" smtClean="0">
                                  <a:latin typeface="Cambria Math" panose="02040503050406030204" pitchFamily="18" charset="0"/>
                                </a:rPr>
                                <m:t>𝟎</m:t>
                              </m:r>
                            </m:lim>
                          </m:limLow>
                        </m:fName>
                        <m:e>
                          <m:f>
                            <m:fPr>
                              <m:ctrlPr>
                                <a:rPr lang="en-US" altLang="en-US" sz="1600" i="1">
                                  <a:latin typeface="Cambria Math" panose="02040503050406030204" pitchFamily="18" charset="0"/>
                                </a:rPr>
                              </m:ctrlPr>
                            </m:fPr>
                            <m:num>
                              <m:r>
                                <a:rPr lang="en-US" altLang="en-US" sz="1600" i="1">
                                  <a:latin typeface="Cambria Math" panose="02040503050406030204" pitchFamily="18" charset="0"/>
                                  <a:ea typeface="Cambria Math" panose="02040503050406030204" pitchFamily="18" charset="0"/>
                                </a:rPr>
                                <m:t>∆</m:t>
                              </m:r>
                              <m:r>
                                <a:rPr lang="en-US" altLang="en-US" sz="1600" i="1">
                                  <a:latin typeface="Cambria Math" panose="02040503050406030204" pitchFamily="18" charset="0"/>
                                  <a:ea typeface="Cambria Math" panose="02040503050406030204" pitchFamily="18" charset="0"/>
                                </a:rPr>
                                <m:t>𝜽</m:t>
                              </m:r>
                            </m:num>
                            <m:den>
                              <m:r>
                                <a:rPr lang="en-US" altLang="en-US" sz="1600" i="1">
                                  <a:latin typeface="Cambria Math" panose="02040503050406030204" pitchFamily="18" charset="0"/>
                                  <a:ea typeface="Cambria Math" panose="02040503050406030204" pitchFamily="18" charset="0"/>
                                </a:rPr>
                                <m:t>∆</m:t>
                              </m:r>
                              <m:r>
                                <a:rPr lang="en-US" altLang="en-US" sz="1600" i="1">
                                  <a:latin typeface="Cambria Math" panose="02040503050406030204" pitchFamily="18" charset="0"/>
                                  <a:ea typeface="Cambria Math" panose="02040503050406030204" pitchFamily="18" charset="0"/>
                                </a:rPr>
                                <m:t>𝒕</m:t>
                              </m:r>
                            </m:den>
                          </m:f>
                          <m:r>
                            <a:rPr lang="en-US" altLang="en-US" sz="1600" i="1">
                              <a:latin typeface="Cambria Math" panose="02040503050406030204" pitchFamily="18" charset="0"/>
                            </a:rPr>
                            <m:t>   </m:t>
                          </m:r>
                          <m:d>
                            <m:dPr>
                              <m:begChr m:val="["/>
                              <m:endChr m:val="]"/>
                              <m:ctrlPr>
                                <a:rPr lang="en-US" altLang="en-US" sz="1600" i="1">
                                  <a:latin typeface="Cambria Math" panose="02040503050406030204" pitchFamily="18" charset="0"/>
                                </a:rPr>
                              </m:ctrlPr>
                            </m:dPr>
                            <m:e>
                              <m:f>
                                <m:fPr>
                                  <m:ctrlPr>
                                    <a:rPr lang="en-US" altLang="en-US" sz="1600" i="1">
                                      <a:latin typeface="Cambria Math" panose="02040503050406030204" pitchFamily="18" charset="0"/>
                                    </a:rPr>
                                  </m:ctrlPr>
                                </m:fPr>
                                <m:num>
                                  <m:r>
                                    <a:rPr lang="en-US" altLang="en-US" sz="1600" i="1">
                                      <a:latin typeface="Cambria Math" panose="02040503050406030204" pitchFamily="18" charset="0"/>
                                    </a:rPr>
                                    <m:t>𝒓𝒂𝒅</m:t>
                                  </m:r>
                                </m:num>
                                <m:den>
                                  <m:r>
                                    <a:rPr lang="en-US" altLang="en-US" sz="1600" i="1">
                                      <a:latin typeface="Cambria Math" panose="02040503050406030204" pitchFamily="18" charset="0"/>
                                    </a:rPr>
                                    <m:t>𝒔</m:t>
                                  </m:r>
                                </m:den>
                              </m:f>
                            </m:e>
                          </m:d>
                        </m:e>
                      </m:func>
                    </m:oMath>
                  </m:oMathPara>
                </a14:m>
                <a:endParaRPr lang="en-US" altLang="en-US" sz="1600" dirty="0">
                  <a:latin typeface="Times New Roman" panose="02020603050405020304" pitchFamily="18" charset="0"/>
                </a:endParaRPr>
              </a:p>
              <a:p>
                <a:pPr lvl="0" eaLnBrk="1" hangingPunct="1">
                  <a:spcBef>
                    <a:spcPct val="0"/>
                  </a:spcBef>
                  <a:buNone/>
                </a:pPr>
                <a:r>
                  <a:rPr lang="en-US" altLang="en-US" sz="1600" b="0" dirty="0">
                    <a:latin typeface="Times New Roman" panose="02020603050405020304" pitchFamily="18" charset="0"/>
                  </a:rPr>
                  <a:t>Other units are;</a:t>
                </a:r>
              </a:p>
              <a:p>
                <a:pPr lvl="0" eaLnBrk="1" hangingPunct="1">
                  <a:spcBef>
                    <a:spcPct val="0"/>
                  </a:spcBef>
                  <a:buNone/>
                </a:pPr>
                <a14:m>
                  <m:oMathPara xmlns:m="http://schemas.openxmlformats.org/officeDocument/2006/math">
                    <m:oMathParaPr>
                      <m:jc m:val="centerGroup"/>
                    </m:oMathParaPr>
                    <m:oMath xmlns:m="http://schemas.openxmlformats.org/officeDocument/2006/math">
                      <m:r>
                        <a:rPr lang="en-US" altLang="en-US" sz="1600" b="1" i="1" smtClean="0">
                          <a:latin typeface="Cambria Math" panose="02040503050406030204" pitchFamily="18" charset="0"/>
                        </a:rPr>
                        <m:t>𝟏</m:t>
                      </m:r>
                      <m:f>
                        <m:fPr>
                          <m:ctrlPr>
                            <a:rPr lang="en-US" altLang="en-US" sz="1600" i="1" smtClean="0">
                              <a:latin typeface="Cambria Math" panose="02040503050406030204" pitchFamily="18" charset="0"/>
                            </a:rPr>
                          </m:ctrlPr>
                        </m:fPr>
                        <m:num>
                          <m:r>
                            <a:rPr lang="en-US" altLang="en-US" sz="1600" b="1" i="1" smtClean="0">
                              <a:latin typeface="Cambria Math" panose="02040503050406030204" pitchFamily="18" charset="0"/>
                            </a:rPr>
                            <m:t>𝒓𝒆𝒗</m:t>
                          </m:r>
                        </m:num>
                        <m:den>
                          <m:r>
                            <a:rPr lang="en-US" altLang="en-US" sz="1600" b="1" i="1" smtClean="0">
                              <a:latin typeface="Cambria Math" panose="02040503050406030204" pitchFamily="18" charset="0"/>
                            </a:rPr>
                            <m:t>𝒔</m:t>
                          </m:r>
                        </m:den>
                      </m:f>
                      <m:r>
                        <a:rPr lang="en-US" altLang="en-US" sz="1600" b="1" i="1" smtClean="0">
                          <a:latin typeface="Cambria Math" panose="02040503050406030204" pitchFamily="18" charset="0"/>
                        </a:rPr>
                        <m:t>=</m:t>
                      </m:r>
                      <m:f>
                        <m:fPr>
                          <m:ctrlPr>
                            <a:rPr lang="en-US" altLang="en-US" sz="1600" i="1" smtClean="0">
                              <a:latin typeface="Cambria Math" panose="02040503050406030204" pitchFamily="18" charset="0"/>
                              <a:ea typeface="Cambria Math" panose="02040503050406030204" pitchFamily="18" charset="0"/>
                            </a:rPr>
                          </m:ctrlPr>
                        </m:fPr>
                        <m:num>
                          <m:r>
                            <a:rPr lang="en-US" altLang="en-US" sz="1600" b="1" i="1" smtClean="0">
                              <a:latin typeface="Cambria Math" panose="02040503050406030204" pitchFamily="18" charset="0"/>
                            </a:rPr>
                            <m:t>𝟐</m:t>
                          </m:r>
                          <m:r>
                            <a:rPr lang="en-US" altLang="en-US" sz="1600" b="1" i="1" smtClean="0">
                              <a:latin typeface="Cambria Math" panose="02040503050406030204" pitchFamily="18" charset="0"/>
                              <a:ea typeface="Cambria Math" panose="02040503050406030204" pitchFamily="18" charset="0"/>
                            </a:rPr>
                            <m:t>𝝅</m:t>
                          </m:r>
                          <m:r>
                            <a:rPr lang="en-US" altLang="en-US" sz="1600" b="1" i="1" smtClean="0">
                              <a:latin typeface="Cambria Math" panose="02040503050406030204" pitchFamily="18" charset="0"/>
                              <a:ea typeface="Cambria Math" panose="02040503050406030204" pitchFamily="18" charset="0"/>
                            </a:rPr>
                            <m:t> </m:t>
                          </m:r>
                          <m:r>
                            <a:rPr lang="en-US" altLang="en-US" sz="1600" b="1" i="1" smtClean="0">
                              <a:latin typeface="Cambria Math" panose="02040503050406030204" pitchFamily="18" charset="0"/>
                              <a:ea typeface="Cambria Math" panose="02040503050406030204" pitchFamily="18" charset="0"/>
                            </a:rPr>
                            <m:t>𝒓𝒂𝒅</m:t>
                          </m:r>
                        </m:num>
                        <m:den>
                          <m:r>
                            <a:rPr lang="en-US" altLang="en-US" sz="1600" b="1" i="1" smtClean="0">
                              <a:latin typeface="Cambria Math" panose="02040503050406030204" pitchFamily="18" charset="0"/>
                              <a:ea typeface="Cambria Math" panose="02040503050406030204" pitchFamily="18" charset="0"/>
                            </a:rPr>
                            <m:t>𝒔</m:t>
                          </m:r>
                        </m:den>
                      </m:f>
                      <m:r>
                        <a:rPr lang="en-US" altLang="en-US" sz="1600" b="1" i="1" smtClean="0">
                          <a:latin typeface="Cambria Math" panose="02040503050406030204" pitchFamily="18" charset="0"/>
                          <a:ea typeface="Cambria Math" panose="02040503050406030204" pitchFamily="18" charset="0"/>
                        </a:rPr>
                        <m:t>       ∴</m:t>
                      </m:r>
                      <m:r>
                        <a:rPr lang="en-US" altLang="en-US" sz="1600" b="1" i="1" smtClean="0">
                          <a:latin typeface="Cambria Math" panose="02040503050406030204" pitchFamily="18" charset="0"/>
                          <a:ea typeface="Cambria Math" panose="02040503050406030204" pitchFamily="18" charset="0"/>
                        </a:rPr>
                        <m:t>𝟏</m:t>
                      </m:r>
                      <m:f>
                        <m:fPr>
                          <m:ctrlPr>
                            <a:rPr lang="en-US" altLang="en-US" sz="1600" i="1" smtClean="0">
                              <a:latin typeface="Cambria Math" panose="02040503050406030204" pitchFamily="18" charset="0"/>
                              <a:ea typeface="Cambria Math" panose="02040503050406030204" pitchFamily="18" charset="0"/>
                            </a:rPr>
                          </m:ctrlPr>
                        </m:fPr>
                        <m:num>
                          <m:r>
                            <a:rPr lang="en-US" altLang="en-US" sz="1600" b="1" i="1" smtClean="0">
                              <a:latin typeface="Cambria Math" panose="02040503050406030204" pitchFamily="18" charset="0"/>
                              <a:ea typeface="Cambria Math" panose="02040503050406030204" pitchFamily="18" charset="0"/>
                            </a:rPr>
                            <m:t>𝒓𝒆𝒗</m:t>
                          </m:r>
                        </m:num>
                        <m:den>
                          <m:r>
                            <a:rPr lang="en-US" altLang="en-US" sz="1600" b="1" i="1" smtClean="0">
                              <a:latin typeface="Cambria Math" panose="02040503050406030204" pitchFamily="18" charset="0"/>
                              <a:ea typeface="Cambria Math" panose="02040503050406030204" pitchFamily="18" charset="0"/>
                            </a:rPr>
                            <m:t>𝒎𝒊𝒏</m:t>
                          </m:r>
                        </m:den>
                      </m:f>
                      <m:r>
                        <a:rPr lang="en-US" altLang="en-US" sz="1600" b="1" i="1" smtClean="0">
                          <a:latin typeface="Cambria Math" panose="02040503050406030204" pitchFamily="18" charset="0"/>
                          <a:ea typeface="Cambria Math" panose="02040503050406030204" pitchFamily="18" charset="0"/>
                        </a:rPr>
                        <m:t>=</m:t>
                      </m:r>
                      <m:r>
                        <a:rPr lang="en-US" altLang="en-US" sz="1600" b="1" i="1" smtClean="0">
                          <a:latin typeface="Cambria Math" panose="02040503050406030204" pitchFamily="18" charset="0"/>
                          <a:ea typeface="Cambria Math" panose="02040503050406030204" pitchFamily="18" charset="0"/>
                        </a:rPr>
                        <m:t>𝟏</m:t>
                      </m:r>
                      <m:r>
                        <a:rPr lang="en-US" altLang="en-US" sz="1600" b="1" i="1" smtClean="0">
                          <a:latin typeface="Cambria Math" panose="02040503050406030204" pitchFamily="18" charset="0"/>
                          <a:ea typeface="Cambria Math" panose="02040503050406030204" pitchFamily="18" charset="0"/>
                        </a:rPr>
                        <m:t> </m:t>
                      </m:r>
                      <m:r>
                        <a:rPr lang="en-US" altLang="en-US" sz="1600" b="1" i="1" smtClean="0">
                          <a:latin typeface="Cambria Math" panose="02040503050406030204" pitchFamily="18" charset="0"/>
                          <a:ea typeface="Cambria Math" panose="02040503050406030204" pitchFamily="18" charset="0"/>
                        </a:rPr>
                        <m:t>𝒓𝒑𝒎</m:t>
                      </m:r>
                      <m:r>
                        <a:rPr lang="en-US" altLang="en-US" sz="1600" b="1" i="1" smtClean="0">
                          <a:latin typeface="Cambria Math" panose="02040503050406030204" pitchFamily="18" charset="0"/>
                          <a:ea typeface="Cambria Math" panose="02040503050406030204" pitchFamily="18" charset="0"/>
                        </a:rPr>
                        <m:t>=</m:t>
                      </m:r>
                      <m:f>
                        <m:fPr>
                          <m:ctrlPr>
                            <a:rPr lang="en-US" altLang="en-US" sz="1600" i="1">
                              <a:latin typeface="Cambria Math" panose="02040503050406030204" pitchFamily="18" charset="0"/>
                            </a:rPr>
                          </m:ctrlPr>
                        </m:fPr>
                        <m:num>
                          <m:r>
                            <a:rPr lang="en-US" altLang="en-US" sz="1600" b="1" i="1" smtClean="0">
                              <a:latin typeface="Cambria Math" panose="02040503050406030204" pitchFamily="18" charset="0"/>
                            </a:rPr>
                            <m:t>𝟐</m:t>
                          </m:r>
                          <m:r>
                            <a:rPr lang="en-US" altLang="en-US" sz="1600" b="1" i="1" smtClean="0">
                              <a:latin typeface="Cambria Math" panose="02040503050406030204" pitchFamily="18" charset="0"/>
                              <a:ea typeface="Cambria Math" panose="02040503050406030204" pitchFamily="18" charset="0"/>
                            </a:rPr>
                            <m:t>𝝅</m:t>
                          </m:r>
                        </m:num>
                        <m:den>
                          <m:r>
                            <a:rPr lang="en-US" altLang="en-US" sz="1600" b="1" i="1" smtClean="0">
                              <a:latin typeface="Cambria Math" panose="02040503050406030204" pitchFamily="18" charset="0"/>
                              <a:ea typeface="Cambria Math" panose="02040503050406030204" pitchFamily="18" charset="0"/>
                            </a:rPr>
                            <m:t>𝟔𝟎</m:t>
                          </m:r>
                        </m:den>
                      </m:f>
                      <m:f>
                        <m:fPr>
                          <m:ctrlPr>
                            <a:rPr lang="en-US" altLang="en-US" sz="1600" i="1" smtClean="0">
                              <a:latin typeface="Cambria Math" panose="02040503050406030204" pitchFamily="18" charset="0"/>
                            </a:rPr>
                          </m:ctrlPr>
                        </m:fPr>
                        <m:num>
                          <m:r>
                            <a:rPr lang="en-US" altLang="en-US" sz="1600" b="1" i="1">
                              <a:latin typeface="Cambria Math" panose="02040503050406030204" pitchFamily="18" charset="0"/>
                            </a:rPr>
                            <m:t>𝒓𝒂𝒅</m:t>
                          </m:r>
                        </m:num>
                        <m:den>
                          <m:r>
                            <a:rPr lang="en-US" altLang="en-US" sz="1600" b="1" i="1">
                              <a:latin typeface="Cambria Math" panose="02040503050406030204" pitchFamily="18" charset="0"/>
                            </a:rPr>
                            <m:t>𝒔</m:t>
                          </m:r>
                        </m:den>
                      </m:f>
                    </m:oMath>
                  </m:oMathPara>
                </a14:m>
                <a:endParaRPr lang="en-US" altLang="en-US" sz="1600" dirty="0">
                  <a:latin typeface="Times New Roman" panose="02020603050405020304" pitchFamily="18" charset="0"/>
                </a:endParaRPr>
              </a:p>
            </p:txBody>
          </p:sp>
        </mc:Choice>
        <mc:Fallback xmlns="">
          <p:sp>
            <p:nvSpPr>
              <p:cNvPr id="20486" name="TextBox 1"/>
              <p:cNvSpPr txBox="1">
                <a:spLocks noRot="1" noChangeAspect="1" noMove="1" noResize="1" noEditPoints="1" noAdjustHandles="1" noChangeArrowheads="1" noChangeShapeType="1" noTextEdit="1"/>
              </p:cNvSpPr>
              <p:nvPr/>
            </p:nvSpPr>
            <p:spPr bwMode="auto">
              <a:xfrm>
                <a:off x="498764" y="-129309"/>
                <a:ext cx="4959927" cy="7010830"/>
              </a:xfrm>
              <a:prstGeom prst="rect">
                <a:avLst/>
              </a:prstGeom>
              <a:blipFill>
                <a:blip r:embed="rId4"/>
                <a:stretch>
                  <a:fillRect l="-1353" t="-52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DAB245A-B357-4572-B4DA-31182D00943E}"/>
              </a:ext>
            </a:extLst>
          </p:cNvPr>
          <p:cNvGrpSpPr/>
          <p:nvPr/>
        </p:nvGrpSpPr>
        <p:grpSpPr>
          <a:xfrm>
            <a:off x="353505" y="1183504"/>
            <a:ext cx="2206091" cy="1391575"/>
            <a:chOff x="471340" y="639192"/>
            <a:chExt cx="2941454" cy="1855433"/>
          </a:xfrm>
        </p:grpSpPr>
        <p:sp>
          <p:nvSpPr>
            <p:cNvPr id="4" name="Oval 3">
              <a:extLst>
                <a:ext uri="{FF2B5EF4-FFF2-40B4-BE49-F238E27FC236}">
                  <a16:creationId xmlns:a16="http://schemas.microsoft.com/office/drawing/2014/main" id="{F9182C08-DEBF-4623-A289-B5D24CBC4255}"/>
                </a:ext>
              </a:extLst>
            </p:cNvPr>
            <p:cNvSpPr/>
            <p:nvPr/>
          </p:nvSpPr>
          <p:spPr>
            <a:xfrm>
              <a:off x="471340" y="754602"/>
              <a:ext cx="1480008" cy="1420427"/>
            </a:xfrm>
            <a:prstGeom prst="ellipse">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defTabSz="685800" eaLnBrk="1" fontAlgn="auto" hangingPunct="1">
                <a:spcBef>
                  <a:spcPts val="0"/>
                </a:spcBef>
                <a:spcAft>
                  <a:spcPts val="0"/>
                </a:spcAft>
              </a:pPr>
              <a:endParaRPr lang="en-US" sz="1350" b="0">
                <a:solidFill>
                  <a:srgbClr val="4472C4"/>
                </a:solidFill>
                <a:latin typeface="Calibri" panose="020F0502020204030204"/>
              </a:endParaRPr>
            </a:p>
          </p:txBody>
        </p:sp>
        <p:cxnSp>
          <p:nvCxnSpPr>
            <p:cNvPr id="6" name="Straight Arrow Connector 5">
              <a:extLst>
                <a:ext uri="{FF2B5EF4-FFF2-40B4-BE49-F238E27FC236}">
                  <a16:creationId xmlns:a16="http://schemas.microsoft.com/office/drawing/2014/main" id="{12A67A94-0C25-44BA-9ED3-54A5104F3ABE}"/>
                </a:ext>
              </a:extLst>
            </p:cNvPr>
            <p:cNvCxnSpPr>
              <a:endCxn id="4" idx="6"/>
            </p:cNvCxnSpPr>
            <p:nvPr/>
          </p:nvCxnSpPr>
          <p:spPr>
            <a:xfrm>
              <a:off x="1225118" y="1464816"/>
              <a:ext cx="72623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622767F-7E28-4659-91A0-70DBD099DF7E}"/>
                </a:ext>
              </a:extLst>
            </p:cNvPr>
            <p:cNvSpPr txBox="1"/>
            <p:nvPr/>
          </p:nvSpPr>
          <p:spPr>
            <a:xfrm>
              <a:off x="1225118" y="1225119"/>
              <a:ext cx="726230" cy="461665"/>
            </a:xfrm>
            <a:prstGeom prst="rect">
              <a:avLst/>
            </a:prstGeom>
            <a:noFill/>
          </p:spPr>
          <p:txBody>
            <a:bodyPr wrap="square" rtlCol="0">
              <a:spAutoFit/>
            </a:bodyPr>
            <a:lstStyle/>
            <a:p>
              <a:pPr defTabSz="685800" eaLnBrk="1" fontAlgn="auto" hangingPunct="1">
                <a:spcBef>
                  <a:spcPts val="0"/>
                </a:spcBef>
                <a:spcAft>
                  <a:spcPts val="0"/>
                </a:spcAft>
              </a:pPr>
              <a:r>
                <a:rPr lang="en-US" sz="825" b="0" dirty="0">
                  <a:solidFill>
                    <a:prstClr val="black"/>
                  </a:solidFill>
                  <a:latin typeface="Calibri" panose="020F0502020204030204"/>
                </a:rPr>
                <a:t>r = 0.3 m</a:t>
              </a:r>
            </a:p>
          </p:txBody>
        </p:sp>
        <p:sp>
          <p:nvSpPr>
            <p:cNvPr id="11" name="Arc 10">
              <a:extLst>
                <a:ext uri="{FF2B5EF4-FFF2-40B4-BE49-F238E27FC236}">
                  <a16:creationId xmlns:a16="http://schemas.microsoft.com/office/drawing/2014/main" id="{4996BA36-9336-4F78-A683-C6E348B96FEE}"/>
                </a:ext>
              </a:extLst>
            </p:cNvPr>
            <p:cNvSpPr/>
            <p:nvPr/>
          </p:nvSpPr>
          <p:spPr>
            <a:xfrm rot="2383214">
              <a:off x="593065" y="639192"/>
              <a:ext cx="1777273" cy="1855433"/>
            </a:xfrm>
            <a:prstGeom prst="arc">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defTabSz="685800" eaLnBrk="1" fontAlgn="auto" hangingPunct="1">
                <a:spcBef>
                  <a:spcPts val="0"/>
                </a:spcBef>
                <a:spcAft>
                  <a:spcPts val="0"/>
                </a:spcAft>
              </a:pPr>
              <a:endParaRPr lang="en-US" sz="1350" b="0">
                <a:solidFill>
                  <a:prstClr val="black"/>
                </a:solidFill>
                <a:latin typeface="Calibri" panose="020F0502020204030204"/>
              </a:endParaRPr>
            </a:p>
          </p:txBody>
        </p:sp>
        <p:sp>
          <p:nvSpPr>
            <p:cNvPr id="12" name="TextBox 11">
              <a:extLst>
                <a:ext uri="{FF2B5EF4-FFF2-40B4-BE49-F238E27FC236}">
                  <a16:creationId xmlns:a16="http://schemas.microsoft.com/office/drawing/2014/main" id="{7553F98E-E88A-41E3-BF7F-0B8A73216C03}"/>
                </a:ext>
              </a:extLst>
            </p:cNvPr>
            <p:cNvSpPr txBox="1"/>
            <p:nvPr/>
          </p:nvSpPr>
          <p:spPr>
            <a:xfrm>
              <a:off x="2459114" y="1334011"/>
              <a:ext cx="953680" cy="292388"/>
            </a:xfrm>
            <a:prstGeom prst="rect">
              <a:avLst/>
            </a:prstGeom>
            <a:noFill/>
          </p:spPr>
          <p:txBody>
            <a:bodyPr wrap="none" rtlCol="0">
              <a:spAutoFit/>
            </a:bodyPr>
            <a:lstStyle/>
            <a:p>
              <a:pPr defTabSz="685800" eaLnBrk="1" fontAlgn="auto" hangingPunct="1">
                <a:spcBef>
                  <a:spcPts val="0"/>
                </a:spcBef>
                <a:spcAft>
                  <a:spcPts val="0"/>
                </a:spcAft>
              </a:pPr>
              <a:r>
                <a:rPr lang="el-GR" sz="825" b="0" dirty="0">
                  <a:solidFill>
                    <a:prstClr val="black"/>
                  </a:solidFill>
                  <a:latin typeface="Calibri" panose="020F0502020204030204"/>
                </a:rPr>
                <a:t>α</a:t>
              </a:r>
              <a:r>
                <a:rPr lang="en-US" sz="825" b="0" dirty="0">
                  <a:solidFill>
                    <a:prstClr val="black"/>
                  </a:solidFill>
                  <a:latin typeface="Calibri" panose="020F0502020204030204"/>
                </a:rPr>
                <a:t>=0.6 rad/s</a:t>
              </a:r>
              <a:r>
                <a:rPr lang="en-US" sz="825" b="0" baseline="30000" dirty="0">
                  <a:solidFill>
                    <a:prstClr val="black"/>
                  </a:solidFill>
                  <a:latin typeface="Calibri" panose="020F0502020204030204"/>
                </a:rPr>
                <a:t>2</a:t>
              </a:r>
            </a:p>
          </p:txBody>
        </p:sp>
        <p:sp>
          <p:nvSpPr>
            <p:cNvPr id="13" name="TextBox 12">
              <a:extLst>
                <a:ext uri="{FF2B5EF4-FFF2-40B4-BE49-F238E27FC236}">
                  <a16:creationId xmlns:a16="http://schemas.microsoft.com/office/drawing/2014/main" id="{0E8EF4CD-0862-4399-BEAB-221CF6415122}"/>
                </a:ext>
              </a:extLst>
            </p:cNvPr>
            <p:cNvSpPr txBox="1"/>
            <p:nvPr/>
          </p:nvSpPr>
          <p:spPr>
            <a:xfrm>
              <a:off x="2459114" y="1094313"/>
              <a:ext cx="596744" cy="292388"/>
            </a:xfrm>
            <a:prstGeom prst="rect">
              <a:avLst/>
            </a:prstGeom>
            <a:noFill/>
          </p:spPr>
          <p:txBody>
            <a:bodyPr wrap="none" rtlCol="0">
              <a:spAutoFit/>
            </a:bodyPr>
            <a:lstStyle/>
            <a:p>
              <a:pPr defTabSz="685800" eaLnBrk="1" fontAlgn="auto" hangingPunct="1">
                <a:spcBef>
                  <a:spcPts val="0"/>
                </a:spcBef>
                <a:spcAft>
                  <a:spcPts val="0"/>
                </a:spcAft>
              </a:pPr>
              <a:r>
                <a:rPr lang="el-GR" sz="825" b="0" dirty="0">
                  <a:solidFill>
                    <a:prstClr val="black"/>
                  </a:solidFill>
                  <a:latin typeface="Calibri" panose="020F0502020204030204"/>
                </a:rPr>
                <a:t>ω</a:t>
              </a:r>
              <a:r>
                <a:rPr lang="en-US" sz="825" b="0" baseline="-25000" dirty="0">
                  <a:solidFill>
                    <a:prstClr val="black"/>
                  </a:solidFill>
                  <a:latin typeface="Calibri" panose="020F0502020204030204"/>
                </a:rPr>
                <a:t>0</a:t>
              </a:r>
              <a:r>
                <a:rPr lang="en-US" sz="825" b="0" dirty="0">
                  <a:solidFill>
                    <a:prstClr val="black"/>
                  </a:solidFill>
                  <a:latin typeface="Calibri" panose="020F0502020204030204"/>
                </a:rPr>
                <a:t> = 0</a:t>
              </a:r>
            </a:p>
          </p:txBody>
        </p:sp>
      </p:grpSp>
      <p:sp>
        <p:nvSpPr>
          <p:cNvPr id="19" name="TextBox 18">
            <a:extLst>
              <a:ext uri="{FF2B5EF4-FFF2-40B4-BE49-F238E27FC236}">
                <a16:creationId xmlns:a16="http://schemas.microsoft.com/office/drawing/2014/main" id="{DE6F6DB1-7B2F-4FAA-92B7-81CC7DB47111}"/>
              </a:ext>
            </a:extLst>
          </p:cNvPr>
          <p:cNvSpPr txBox="1"/>
          <p:nvPr/>
        </p:nvSpPr>
        <p:spPr>
          <a:xfrm>
            <a:off x="2633884" y="1227386"/>
            <a:ext cx="6356114" cy="1131079"/>
          </a:xfrm>
          <a:prstGeom prst="rect">
            <a:avLst/>
          </a:prstGeom>
          <a:noFill/>
        </p:spPr>
        <p:txBody>
          <a:bodyPr wrap="square" rtlCol="0">
            <a:spAutoFit/>
          </a:bodyPr>
          <a:lstStyle/>
          <a:p>
            <a:pPr defTabSz="685800" eaLnBrk="1" fontAlgn="auto" hangingPunct="1">
              <a:spcBef>
                <a:spcPts val="0"/>
              </a:spcBef>
              <a:spcAft>
                <a:spcPts val="0"/>
              </a:spcAft>
            </a:pPr>
            <a:r>
              <a:rPr lang="en-US" sz="1350" b="0" dirty="0">
                <a:solidFill>
                  <a:prstClr val="black"/>
                </a:solidFill>
                <a:latin typeface="Calibri" panose="020F0502020204030204"/>
              </a:rPr>
              <a:t>Find the magnitude of the tangential component of acceleration (</a:t>
            </a:r>
            <a:r>
              <a:rPr lang="en-US" sz="1350" b="0" dirty="0" err="1">
                <a:solidFill>
                  <a:prstClr val="black"/>
                </a:solidFill>
                <a:latin typeface="Calibri" panose="020F0502020204030204"/>
              </a:rPr>
              <a:t>a</a:t>
            </a:r>
            <a:r>
              <a:rPr lang="en-US" sz="1350" b="0" baseline="-25000" dirty="0" err="1">
                <a:solidFill>
                  <a:prstClr val="black"/>
                </a:solidFill>
                <a:latin typeface="Calibri" panose="020F0502020204030204"/>
              </a:rPr>
              <a:t>tan</a:t>
            </a:r>
            <a:r>
              <a:rPr lang="en-US" sz="1350" b="0" dirty="0">
                <a:solidFill>
                  <a:prstClr val="black"/>
                </a:solidFill>
                <a:latin typeface="Calibri" panose="020F0502020204030204"/>
              </a:rPr>
              <a:t>), the radial component of acceleration (</a:t>
            </a:r>
            <a:r>
              <a:rPr lang="en-US" sz="1350" b="0" dirty="0" err="1">
                <a:solidFill>
                  <a:prstClr val="black"/>
                </a:solidFill>
                <a:latin typeface="Calibri" panose="020F0502020204030204"/>
              </a:rPr>
              <a:t>a</a:t>
            </a:r>
            <a:r>
              <a:rPr lang="en-US" sz="1350" b="0" baseline="-25000" dirty="0" err="1">
                <a:solidFill>
                  <a:prstClr val="black"/>
                </a:solidFill>
                <a:latin typeface="Calibri" panose="020F0502020204030204"/>
              </a:rPr>
              <a:t>rad</a:t>
            </a:r>
            <a:r>
              <a:rPr lang="en-US" sz="1350" b="0" dirty="0">
                <a:solidFill>
                  <a:prstClr val="black"/>
                </a:solidFill>
                <a:latin typeface="Calibri" panose="020F0502020204030204"/>
              </a:rPr>
              <a:t>), and the total acceleration (a) of a point on its rim..</a:t>
            </a:r>
          </a:p>
          <a:p>
            <a:pPr marL="257175" indent="-257175" defTabSz="685800" eaLnBrk="1" fontAlgn="auto" hangingPunct="1">
              <a:spcBef>
                <a:spcPts val="0"/>
              </a:spcBef>
              <a:spcAft>
                <a:spcPts val="0"/>
              </a:spcAft>
              <a:buFontTx/>
              <a:buAutoNum type="alphaLcPeriod"/>
            </a:pPr>
            <a:r>
              <a:rPr lang="en-US" sz="1350" b="0" dirty="0">
                <a:solidFill>
                  <a:prstClr val="black"/>
                </a:solidFill>
                <a:latin typeface="Calibri" panose="020F0502020204030204"/>
              </a:rPr>
              <a:t>At the start</a:t>
            </a:r>
          </a:p>
          <a:p>
            <a:pPr marL="257175" indent="-257175" defTabSz="685800" eaLnBrk="1" fontAlgn="auto" hangingPunct="1">
              <a:spcBef>
                <a:spcPts val="0"/>
              </a:spcBef>
              <a:spcAft>
                <a:spcPts val="0"/>
              </a:spcAft>
              <a:buFontTx/>
              <a:buAutoNum type="alphaLcPeriod"/>
            </a:pPr>
            <a:r>
              <a:rPr lang="en-US" sz="1350" b="0" dirty="0">
                <a:solidFill>
                  <a:prstClr val="black"/>
                </a:solidFill>
                <a:latin typeface="Calibri" panose="020F0502020204030204"/>
              </a:rPr>
              <a:t>After it has turned through 60</a:t>
            </a:r>
            <a:r>
              <a:rPr lang="en-US" sz="1350" b="0" baseline="30000" dirty="0">
                <a:solidFill>
                  <a:prstClr val="black"/>
                </a:solidFill>
                <a:latin typeface="Calibri" panose="020F0502020204030204"/>
              </a:rPr>
              <a:t>o</a:t>
            </a:r>
          </a:p>
          <a:p>
            <a:pPr marL="257175" indent="-257175" defTabSz="685800" eaLnBrk="1" fontAlgn="auto" hangingPunct="1">
              <a:spcBef>
                <a:spcPts val="0"/>
              </a:spcBef>
              <a:spcAft>
                <a:spcPts val="0"/>
              </a:spcAft>
              <a:buFontTx/>
              <a:buAutoNum type="alphaLcPeriod"/>
            </a:pPr>
            <a:r>
              <a:rPr lang="en-US" sz="1350" b="0" dirty="0">
                <a:solidFill>
                  <a:prstClr val="black"/>
                </a:solidFill>
                <a:latin typeface="Calibri" panose="020F0502020204030204"/>
              </a:rPr>
              <a:t>After it has turned through 120</a:t>
            </a:r>
            <a:r>
              <a:rPr lang="en-US" sz="1350" b="0" baseline="30000" dirty="0">
                <a:solidFill>
                  <a:prstClr val="black"/>
                </a:solidFill>
                <a:latin typeface="Calibri" panose="020F0502020204030204"/>
              </a:rPr>
              <a:t>o</a:t>
            </a:r>
          </a:p>
        </p:txBody>
      </p:sp>
      <p:pic>
        <p:nvPicPr>
          <p:cNvPr id="3" name="Picture 2">
            <a:extLst>
              <a:ext uri="{FF2B5EF4-FFF2-40B4-BE49-F238E27FC236}">
                <a16:creationId xmlns:a16="http://schemas.microsoft.com/office/drawing/2014/main" id="{F0361806-6614-4B0B-A7B4-29D5CFA54DB0}"/>
              </a:ext>
            </a:extLst>
          </p:cNvPr>
          <p:cNvPicPr>
            <a:picLocks noChangeAspect="1"/>
          </p:cNvPicPr>
          <p:nvPr/>
        </p:nvPicPr>
        <p:blipFill>
          <a:blip r:embed="rId2"/>
          <a:stretch>
            <a:fillRect/>
          </a:stretch>
        </p:blipFill>
        <p:spPr>
          <a:xfrm>
            <a:off x="1441684" y="2840379"/>
            <a:ext cx="6260632" cy="2250038"/>
          </a:xfrm>
          <a:prstGeom prst="rect">
            <a:avLst/>
          </a:prstGeom>
        </p:spPr>
      </p:pic>
    </p:spTree>
    <p:extLst>
      <p:ext uri="{BB962C8B-B14F-4D97-AF65-F5344CB8AC3E}">
        <p14:creationId xmlns:p14="http://schemas.microsoft.com/office/powerpoint/2010/main" val="14196356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DAB245A-B357-4572-B4DA-31182D00943E}"/>
              </a:ext>
            </a:extLst>
          </p:cNvPr>
          <p:cNvGrpSpPr/>
          <p:nvPr/>
        </p:nvGrpSpPr>
        <p:grpSpPr>
          <a:xfrm>
            <a:off x="353505" y="1183504"/>
            <a:ext cx="2206091" cy="1391575"/>
            <a:chOff x="471340" y="639192"/>
            <a:chExt cx="2941454" cy="1855433"/>
          </a:xfrm>
        </p:grpSpPr>
        <p:sp>
          <p:nvSpPr>
            <p:cNvPr id="4" name="Oval 3">
              <a:extLst>
                <a:ext uri="{FF2B5EF4-FFF2-40B4-BE49-F238E27FC236}">
                  <a16:creationId xmlns:a16="http://schemas.microsoft.com/office/drawing/2014/main" id="{F9182C08-DEBF-4623-A289-B5D24CBC4255}"/>
                </a:ext>
              </a:extLst>
            </p:cNvPr>
            <p:cNvSpPr/>
            <p:nvPr/>
          </p:nvSpPr>
          <p:spPr>
            <a:xfrm>
              <a:off x="471340" y="754602"/>
              <a:ext cx="1480008" cy="1420427"/>
            </a:xfrm>
            <a:prstGeom prst="ellipse">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defTabSz="685800" eaLnBrk="1" fontAlgn="auto" hangingPunct="1">
                <a:spcBef>
                  <a:spcPts val="0"/>
                </a:spcBef>
                <a:spcAft>
                  <a:spcPts val="0"/>
                </a:spcAft>
              </a:pPr>
              <a:endParaRPr lang="en-US" sz="1350" b="0">
                <a:solidFill>
                  <a:srgbClr val="4472C4"/>
                </a:solidFill>
                <a:latin typeface="Calibri" panose="020F0502020204030204"/>
              </a:endParaRPr>
            </a:p>
          </p:txBody>
        </p:sp>
        <p:cxnSp>
          <p:nvCxnSpPr>
            <p:cNvPr id="6" name="Straight Arrow Connector 5">
              <a:extLst>
                <a:ext uri="{FF2B5EF4-FFF2-40B4-BE49-F238E27FC236}">
                  <a16:creationId xmlns:a16="http://schemas.microsoft.com/office/drawing/2014/main" id="{12A67A94-0C25-44BA-9ED3-54A5104F3ABE}"/>
                </a:ext>
              </a:extLst>
            </p:cNvPr>
            <p:cNvCxnSpPr>
              <a:endCxn id="4" idx="6"/>
            </p:cNvCxnSpPr>
            <p:nvPr/>
          </p:nvCxnSpPr>
          <p:spPr>
            <a:xfrm>
              <a:off x="1225118" y="1464816"/>
              <a:ext cx="72623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622767F-7E28-4659-91A0-70DBD099DF7E}"/>
                </a:ext>
              </a:extLst>
            </p:cNvPr>
            <p:cNvSpPr txBox="1"/>
            <p:nvPr/>
          </p:nvSpPr>
          <p:spPr>
            <a:xfrm>
              <a:off x="1225118" y="1225119"/>
              <a:ext cx="726230" cy="461665"/>
            </a:xfrm>
            <a:prstGeom prst="rect">
              <a:avLst/>
            </a:prstGeom>
            <a:noFill/>
          </p:spPr>
          <p:txBody>
            <a:bodyPr wrap="square" rtlCol="0">
              <a:spAutoFit/>
            </a:bodyPr>
            <a:lstStyle/>
            <a:p>
              <a:pPr defTabSz="685800" eaLnBrk="1" fontAlgn="auto" hangingPunct="1">
                <a:spcBef>
                  <a:spcPts val="0"/>
                </a:spcBef>
                <a:spcAft>
                  <a:spcPts val="0"/>
                </a:spcAft>
              </a:pPr>
              <a:r>
                <a:rPr lang="en-US" sz="825" b="0" dirty="0">
                  <a:solidFill>
                    <a:prstClr val="black"/>
                  </a:solidFill>
                  <a:latin typeface="Calibri" panose="020F0502020204030204"/>
                </a:rPr>
                <a:t>r = 0.3 m</a:t>
              </a:r>
            </a:p>
          </p:txBody>
        </p:sp>
        <p:sp>
          <p:nvSpPr>
            <p:cNvPr id="11" name="Arc 10">
              <a:extLst>
                <a:ext uri="{FF2B5EF4-FFF2-40B4-BE49-F238E27FC236}">
                  <a16:creationId xmlns:a16="http://schemas.microsoft.com/office/drawing/2014/main" id="{4996BA36-9336-4F78-A683-C6E348B96FEE}"/>
                </a:ext>
              </a:extLst>
            </p:cNvPr>
            <p:cNvSpPr/>
            <p:nvPr/>
          </p:nvSpPr>
          <p:spPr>
            <a:xfrm rot="2383214">
              <a:off x="593065" y="639192"/>
              <a:ext cx="1777273" cy="1855433"/>
            </a:xfrm>
            <a:prstGeom prst="arc">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defTabSz="685800" eaLnBrk="1" fontAlgn="auto" hangingPunct="1">
                <a:spcBef>
                  <a:spcPts val="0"/>
                </a:spcBef>
                <a:spcAft>
                  <a:spcPts val="0"/>
                </a:spcAft>
              </a:pPr>
              <a:endParaRPr lang="en-US" sz="1350" b="0">
                <a:solidFill>
                  <a:prstClr val="black"/>
                </a:solidFill>
                <a:latin typeface="Calibri" panose="020F0502020204030204"/>
              </a:endParaRPr>
            </a:p>
          </p:txBody>
        </p:sp>
        <p:sp>
          <p:nvSpPr>
            <p:cNvPr id="12" name="TextBox 11">
              <a:extLst>
                <a:ext uri="{FF2B5EF4-FFF2-40B4-BE49-F238E27FC236}">
                  <a16:creationId xmlns:a16="http://schemas.microsoft.com/office/drawing/2014/main" id="{7553F98E-E88A-41E3-BF7F-0B8A73216C03}"/>
                </a:ext>
              </a:extLst>
            </p:cNvPr>
            <p:cNvSpPr txBox="1"/>
            <p:nvPr/>
          </p:nvSpPr>
          <p:spPr>
            <a:xfrm>
              <a:off x="2459114" y="1334011"/>
              <a:ext cx="953680" cy="292388"/>
            </a:xfrm>
            <a:prstGeom prst="rect">
              <a:avLst/>
            </a:prstGeom>
            <a:noFill/>
          </p:spPr>
          <p:txBody>
            <a:bodyPr wrap="none" rtlCol="0">
              <a:spAutoFit/>
            </a:bodyPr>
            <a:lstStyle/>
            <a:p>
              <a:pPr defTabSz="685800" eaLnBrk="1" fontAlgn="auto" hangingPunct="1">
                <a:spcBef>
                  <a:spcPts val="0"/>
                </a:spcBef>
                <a:spcAft>
                  <a:spcPts val="0"/>
                </a:spcAft>
              </a:pPr>
              <a:r>
                <a:rPr lang="el-GR" sz="825" b="0" dirty="0">
                  <a:solidFill>
                    <a:prstClr val="black"/>
                  </a:solidFill>
                  <a:latin typeface="Calibri" panose="020F0502020204030204"/>
                </a:rPr>
                <a:t>α</a:t>
              </a:r>
              <a:r>
                <a:rPr lang="en-US" sz="825" b="0" dirty="0">
                  <a:solidFill>
                    <a:prstClr val="black"/>
                  </a:solidFill>
                  <a:latin typeface="Calibri" panose="020F0502020204030204"/>
                </a:rPr>
                <a:t>=0.6 rad/s</a:t>
              </a:r>
              <a:r>
                <a:rPr lang="en-US" sz="825" b="0" baseline="30000" dirty="0">
                  <a:solidFill>
                    <a:prstClr val="black"/>
                  </a:solidFill>
                  <a:latin typeface="Calibri" panose="020F0502020204030204"/>
                </a:rPr>
                <a:t>2</a:t>
              </a:r>
            </a:p>
          </p:txBody>
        </p:sp>
        <p:sp>
          <p:nvSpPr>
            <p:cNvPr id="13" name="TextBox 12">
              <a:extLst>
                <a:ext uri="{FF2B5EF4-FFF2-40B4-BE49-F238E27FC236}">
                  <a16:creationId xmlns:a16="http://schemas.microsoft.com/office/drawing/2014/main" id="{0E8EF4CD-0862-4399-BEAB-221CF6415122}"/>
                </a:ext>
              </a:extLst>
            </p:cNvPr>
            <p:cNvSpPr txBox="1"/>
            <p:nvPr/>
          </p:nvSpPr>
          <p:spPr>
            <a:xfrm>
              <a:off x="2459114" y="1094313"/>
              <a:ext cx="596744" cy="292388"/>
            </a:xfrm>
            <a:prstGeom prst="rect">
              <a:avLst/>
            </a:prstGeom>
            <a:noFill/>
          </p:spPr>
          <p:txBody>
            <a:bodyPr wrap="none" rtlCol="0">
              <a:spAutoFit/>
            </a:bodyPr>
            <a:lstStyle/>
            <a:p>
              <a:pPr defTabSz="685800" eaLnBrk="1" fontAlgn="auto" hangingPunct="1">
                <a:spcBef>
                  <a:spcPts val="0"/>
                </a:spcBef>
                <a:spcAft>
                  <a:spcPts val="0"/>
                </a:spcAft>
              </a:pPr>
              <a:r>
                <a:rPr lang="el-GR" sz="825" b="0" dirty="0">
                  <a:solidFill>
                    <a:prstClr val="black"/>
                  </a:solidFill>
                  <a:latin typeface="Calibri" panose="020F0502020204030204"/>
                </a:rPr>
                <a:t>ω</a:t>
              </a:r>
              <a:r>
                <a:rPr lang="en-US" sz="825" b="0" baseline="-25000" dirty="0">
                  <a:solidFill>
                    <a:prstClr val="black"/>
                  </a:solidFill>
                  <a:latin typeface="Calibri" panose="020F0502020204030204"/>
                </a:rPr>
                <a:t>0</a:t>
              </a:r>
              <a:r>
                <a:rPr lang="en-US" sz="825" b="0" dirty="0">
                  <a:solidFill>
                    <a:prstClr val="black"/>
                  </a:solidFill>
                  <a:latin typeface="Calibri" panose="020F0502020204030204"/>
                </a:rPr>
                <a:t> = 0</a:t>
              </a:r>
            </a:p>
          </p:txBody>
        </p:sp>
      </p:grpSp>
      <p:sp>
        <p:nvSpPr>
          <p:cNvPr id="19" name="TextBox 18">
            <a:extLst>
              <a:ext uri="{FF2B5EF4-FFF2-40B4-BE49-F238E27FC236}">
                <a16:creationId xmlns:a16="http://schemas.microsoft.com/office/drawing/2014/main" id="{DE6F6DB1-7B2F-4FAA-92B7-81CC7DB47111}"/>
              </a:ext>
            </a:extLst>
          </p:cNvPr>
          <p:cNvSpPr txBox="1"/>
          <p:nvPr/>
        </p:nvSpPr>
        <p:spPr>
          <a:xfrm>
            <a:off x="2633884" y="1227386"/>
            <a:ext cx="6356114" cy="1131079"/>
          </a:xfrm>
          <a:prstGeom prst="rect">
            <a:avLst/>
          </a:prstGeom>
          <a:noFill/>
        </p:spPr>
        <p:txBody>
          <a:bodyPr wrap="square" rtlCol="0">
            <a:spAutoFit/>
          </a:bodyPr>
          <a:lstStyle/>
          <a:p>
            <a:pPr defTabSz="685800" eaLnBrk="1" fontAlgn="auto" hangingPunct="1">
              <a:spcBef>
                <a:spcPts val="0"/>
              </a:spcBef>
              <a:spcAft>
                <a:spcPts val="0"/>
              </a:spcAft>
            </a:pPr>
            <a:r>
              <a:rPr lang="en-US" sz="1350" b="0" dirty="0">
                <a:solidFill>
                  <a:prstClr val="black"/>
                </a:solidFill>
                <a:latin typeface="Calibri" panose="020F0502020204030204"/>
              </a:rPr>
              <a:t>Find the magnitude of the tangential component of acceleration (</a:t>
            </a:r>
            <a:r>
              <a:rPr lang="en-US" sz="1350" b="0" dirty="0" err="1">
                <a:solidFill>
                  <a:prstClr val="black"/>
                </a:solidFill>
                <a:latin typeface="Calibri" panose="020F0502020204030204"/>
              </a:rPr>
              <a:t>a</a:t>
            </a:r>
            <a:r>
              <a:rPr lang="en-US" sz="1350" b="0" baseline="-25000" dirty="0" err="1">
                <a:solidFill>
                  <a:prstClr val="black"/>
                </a:solidFill>
                <a:latin typeface="Calibri" panose="020F0502020204030204"/>
              </a:rPr>
              <a:t>tan</a:t>
            </a:r>
            <a:r>
              <a:rPr lang="en-US" sz="1350" b="0" dirty="0">
                <a:solidFill>
                  <a:prstClr val="black"/>
                </a:solidFill>
                <a:latin typeface="Calibri" panose="020F0502020204030204"/>
              </a:rPr>
              <a:t>), the radial component of acceleration (</a:t>
            </a:r>
            <a:r>
              <a:rPr lang="en-US" sz="1350" b="0" dirty="0" err="1">
                <a:solidFill>
                  <a:prstClr val="black"/>
                </a:solidFill>
                <a:latin typeface="Calibri" panose="020F0502020204030204"/>
              </a:rPr>
              <a:t>a</a:t>
            </a:r>
            <a:r>
              <a:rPr lang="en-US" sz="1350" b="0" baseline="-25000" dirty="0" err="1">
                <a:solidFill>
                  <a:prstClr val="black"/>
                </a:solidFill>
                <a:latin typeface="Calibri" panose="020F0502020204030204"/>
              </a:rPr>
              <a:t>rad</a:t>
            </a:r>
            <a:r>
              <a:rPr lang="en-US" sz="1350" b="0" dirty="0">
                <a:solidFill>
                  <a:prstClr val="black"/>
                </a:solidFill>
                <a:latin typeface="Calibri" panose="020F0502020204030204"/>
              </a:rPr>
              <a:t>), and the total acceleration (a) of a point on its rim..</a:t>
            </a:r>
          </a:p>
          <a:p>
            <a:pPr marL="257175" indent="-257175" defTabSz="685800" eaLnBrk="1" fontAlgn="auto" hangingPunct="1">
              <a:spcBef>
                <a:spcPts val="0"/>
              </a:spcBef>
              <a:spcAft>
                <a:spcPts val="0"/>
              </a:spcAft>
              <a:buFontTx/>
              <a:buAutoNum type="alphaLcPeriod"/>
            </a:pPr>
            <a:r>
              <a:rPr lang="en-US" sz="1350" b="0" dirty="0">
                <a:solidFill>
                  <a:prstClr val="black"/>
                </a:solidFill>
                <a:latin typeface="Calibri" panose="020F0502020204030204"/>
              </a:rPr>
              <a:t>At the start</a:t>
            </a:r>
          </a:p>
          <a:p>
            <a:pPr marL="257175" indent="-257175" defTabSz="685800" eaLnBrk="1" fontAlgn="auto" hangingPunct="1">
              <a:spcBef>
                <a:spcPts val="0"/>
              </a:spcBef>
              <a:spcAft>
                <a:spcPts val="0"/>
              </a:spcAft>
              <a:buFontTx/>
              <a:buAutoNum type="alphaLcPeriod"/>
            </a:pPr>
            <a:r>
              <a:rPr lang="en-US" sz="1350" b="0" dirty="0">
                <a:solidFill>
                  <a:prstClr val="black"/>
                </a:solidFill>
                <a:latin typeface="Calibri" panose="020F0502020204030204"/>
              </a:rPr>
              <a:t>After it has turned through 60</a:t>
            </a:r>
            <a:r>
              <a:rPr lang="en-US" sz="1350" b="0" baseline="30000" dirty="0">
                <a:solidFill>
                  <a:prstClr val="black"/>
                </a:solidFill>
                <a:latin typeface="Calibri" panose="020F0502020204030204"/>
              </a:rPr>
              <a:t>o</a:t>
            </a:r>
          </a:p>
          <a:p>
            <a:pPr marL="257175" indent="-257175" defTabSz="685800" eaLnBrk="1" fontAlgn="auto" hangingPunct="1">
              <a:spcBef>
                <a:spcPts val="0"/>
              </a:spcBef>
              <a:spcAft>
                <a:spcPts val="0"/>
              </a:spcAft>
              <a:buFontTx/>
              <a:buAutoNum type="alphaLcPeriod"/>
            </a:pPr>
            <a:r>
              <a:rPr lang="en-US" sz="1350" b="0" dirty="0">
                <a:solidFill>
                  <a:prstClr val="black"/>
                </a:solidFill>
                <a:latin typeface="Calibri" panose="020F0502020204030204"/>
              </a:rPr>
              <a:t>After it has turned through 120</a:t>
            </a:r>
            <a:r>
              <a:rPr lang="en-US" sz="1350" b="0" baseline="30000" dirty="0">
                <a:solidFill>
                  <a:prstClr val="black"/>
                </a:solidFill>
                <a:latin typeface="Calibri" panose="020F0502020204030204"/>
              </a:rPr>
              <a:t>o</a:t>
            </a:r>
          </a:p>
        </p:txBody>
      </p:sp>
      <p:pic>
        <p:nvPicPr>
          <p:cNvPr id="3" name="Picture 2">
            <a:extLst>
              <a:ext uri="{FF2B5EF4-FFF2-40B4-BE49-F238E27FC236}">
                <a16:creationId xmlns:a16="http://schemas.microsoft.com/office/drawing/2014/main" id="{B4C99FCF-B603-470A-B39E-719F47C5BA85}"/>
              </a:ext>
            </a:extLst>
          </p:cNvPr>
          <p:cNvPicPr>
            <a:picLocks noChangeAspect="1"/>
          </p:cNvPicPr>
          <p:nvPr/>
        </p:nvPicPr>
        <p:blipFill>
          <a:blip r:embed="rId2"/>
          <a:stretch>
            <a:fillRect/>
          </a:stretch>
        </p:blipFill>
        <p:spPr>
          <a:xfrm>
            <a:off x="1654580" y="2606860"/>
            <a:ext cx="5834841" cy="3053114"/>
          </a:xfrm>
          <a:prstGeom prst="rect">
            <a:avLst/>
          </a:prstGeom>
        </p:spPr>
      </p:pic>
    </p:spTree>
    <p:extLst>
      <p:ext uri="{BB962C8B-B14F-4D97-AF65-F5344CB8AC3E}">
        <p14:creationId xmlns:p14="http://schemas.microsoft.com/office/powerpoint/2010/main" val="8612704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DAB245A-B357-4572-B4DA-31182D00943E}"/>
              </a:ext>
            </a:extLst>
          </p:cNvPr>
          <p:cNvGrpSpPr/>
          <p:nvPr/>
        </p:nvGrpSpPr>
        <p:grpSpPr>
          <a:xfrm>
            <a:off x="353505" y="1183504"/>
            <a:ext cx="2206091" cy="1391575"/>
            <a:chOff x="471340" y="639192"/>
            <a:chExt cx="2941454" cy="1855433"/>
          </a:xfrm>
        </p:grpSpPr>
        <p:sp>
          <p:nvSpPr>
            <p:cNvPr id="4" name="Oval 3">
              <a:extLst>
                <a:ext uri="{FF2B5EF4-FFF2-40B4-BE49-F238E27FC236}">
                  <a16:creationId xmlns:a16="http://schemas.microsoft.com/office/drawing/2014/main" id="{F9182C08-DEBF-4623-A289-B5D24CBC4255}"/>
                </a:ext>
              </a:extLst>
            </p:cNvPr>
            <p:cNvSpPr/>
            <p:nvPr/>
          </p:nvSpPr>
          <p:spPr>
            <a:xfrm>
              <a:off x="471340" y="754602"/>
              <a:ext cx="1480008" cy="1420427"/>
            </a:xfrm>
            <a:prstGeom prst="ellipse">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defTabSz="685800" eaLnBrk="1" fontAlgn="auto" hangingPunct="1">
                <a:spcBef>
                  <a:spcPts val="0"/>
                </a:spcBef>
                <a:spcAft>
                  <a:spcPts val="0"/>
                </a:spcAft>
              </a:pPr>
              <a:endParaRPr lang="en-US" sz="1350" b="0">
                <a:solidFill>
                  <a:srgbClr val="4472C4"/>
                </a:solidFill>
                <a:latin typeface="Calibri" panose="020F0502020204030204"/>
              </a:endParaRPr>
            </a:p>
          </p:txBody>
        </p:sp>
        <p:cxnSp>
          <p:nvCxnSpPr>
            <p:cNvPr id="6" name="Straight Arrow Connector 5">
              <a:extLst>
                <a:ext uri="{FF2B5EF4-FFF2-40B4-BE49-F238E27FC236}">
                  <a16:creationId xmlns:a16="http://schemas.microsoft.com/office/drawing/2014/main" id="{12A67A94-0C25-44BA-9ED3-54A5104F3ABE}"/>
                </a:ext>
              </a:extLst>
            </p:cNvPr>
            <p:cNvCxnSpPr>
              <a:endCxn id="4" idx="6"/>
            </p:cNvCxnSpPr>
            <p:nvPr/>
          </p:nvCxnSpPr>
          <p:spPr>
            <a:xfrm>
              <a:off x="1225118" y="1464816"/>
              <a:ext cx="72623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622767F-7E28-4659-91A0-70DBD099DF7E}"/>
                </a:ext>
              </a:extLst>
            </p:cNvPr>
            <p:cNvSpPr txBox="1"/>
            <p:nvPr/>
          </p:nvSpPr>
          <p:spPr>
            <a:xfrm>
              <a:off x="1225118" y="1225119"/>
              <a:ext cx="726230" cy="461665"/>
            </a:xfrm>
            <a:prstGeom prst="rect">
              <a:avLst/>
            </a:prstGeom>
            <a:noFill/>
          </p:spPr>
          <p:txBody>
            <a:bodyPr wrap="square" rtlCol="0">
              <a:spAutoFit/>
            </a:bodyPr>
            <a:lstStyle/>
            <a:p>
              <a:pPr defTabSz="685800" eaLnBrk="1" fontAlgn="auto" hangingPunct="1">
                <a:spcBef>
                  <a:spcPts val="0"/>
                </a:spcBef>
                <a:spcAft>
                  <a:spcPts val="0"/>
                </a:spcAft>
              </a:pPr>
              <a:r>
                <a:rPr lang="en-US" sz="825" b="0" dirty="0">
                  <a:solidFill>
                    <a:prstClr val="black"/>
                  </a:solidFill>
                  <a:latin typeface="Calibri" panose="020F0502020204030204"/>
                </a:rPr>
                <a:t>r = 0.3 m</a:t>
              </a:r>
            </a:p>
          </p:txBody>
        </p:sp>
        <p:sp>
          <p:nvSpPr>
            <p:cNvPr id="11" name="Arc 10">
              <a:extLst>
                <a:ext uri="{FF2B5EF4-FFF2-40B4-BE49-F238E27FC236}">
                  <a16:creationId xmlns:a16="http://schemas.microsoft.com/office/drawing/2014/main" id="{4996BA36-9336-4F78-A683-C6E348B96FEE}"/>
                </a:ext>
              </a:extLst>
            </p:cNvPr>
            <p:cNvSpPr/>
            <p:nvPr/>
          </p:nvSpPr>
          <p:spPr>
            <a:xfrm rot="2383214">
              <a:off x="593065" y="639192"/>
              <a:ext cx="1777273" cy="1855433"/>
            </a:xfrm>
            <a:prstGeom prst="arc">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defTabSz="685800" eaLnBrk="1" fontAlgn="auto" hangingPunct="1">
                <a:spcBef>
                  <a:spcPts val="0"/>
                </a:spcBef>
                <a:spcAft>
                  <a:spcPts val="0"/>
                </a:spcAft>
              </a:pPr>
              <a:endParaRPr lang="en-US" sz="1350" b="0">
                <a:solidFill>
                  <a:prstClr val="black"/>
                </a:solidFill>
                <a:latin typeface="Calibri" panose="020F0502020204030204"/>
              </a:endParaRPr>
            </a:p>
          </p:txBody>
        </p:sp>
        <p:sp>
          <p:nvSpPr>
            <p:cNvPr id="12" name="TextBox 11">
              <a:extLst>
                <a:ext uri="{FF2B5EF4-FFF2-40B4-BE49-F238E27FC236}">
                  <a16:creationId xmlns:a16="http://schemas.microsoft.com/office/drawing/2014/main" id="{7553F98E-E88A-41E3-BF7F-0B8A73216C03}"/>
                </a:ext>
              </a:extLst>
            </p:cNvPr>
            <p:cNvSpPr txBox="1"/>
            <p:nvPr/>
          </p:nvSpPr>
          <p:spPr>
            <a:xfrm>
              <a:off x="2459114" y="1334011"/>
              <a:ext cx="953680" cy="292388"/>
            </a:xfrm>
            <a:prstGeom prst="rect">
              <a:avLst/>
            </a:prstGeom>
            <a:noFill/>
          </p:spPr>
          <p:txBody>
            <a:bodyPr wrap="none" rtlCol="0">
              <a:spAutoFit/>
            </a:bodyPr>
            <a:lstStyle/>
            <a:p>
              <a:pPr defTabSz="685800" eaLnBrk="1" fontAlgn="auto" hangingPunct="1">
                <a:spcBef>
                  <a:spcPts val="0"/>
                </a:spcBef>
                <a:spcAft>
                  <a:spcPts val="0"/>
                </a:spcAft>
              </a:pPr>
              <a:r>
                <a:rPr lang="el-GR" sz="825" b="0" dirty="0">
                  <a:solidFill>
                    <a:prstClr val="black"/>
                  </a:solidFill>
                  <a:latin typeface="Calibri" panose="020F0502020204030204"/>
                </a:rPr>
                <a:t>α</a:t>
              </a:r>
              <a:r>
                <a:rPr lang="en-US" sz="825" b="0" dirty="0">
                  <a:solidFill>
                    <a:prstClr val="black"/>
                  </a:solidFill>
                  <a:latin typeface="Calibri" panose="020F0502020204030204"/>
                </a:rPr>
                <a:t>=0.6 rad/s</a:t>
              </a:r>
              <a:r>
                <a:rPr lang="en-US" sz="825" b="0" baseline="30000" dirty="0">
                  <a:solidFill>
                    <a:prstClr val="black"/>
                  </a:solidFill>
                  <a:latin typeface="Calibri" panose="020F0502020204030204"/>
                </a:rPr>
                <a:t>2</a:t>
              </a:r>
            </a:p>
          </p:txBody>
        </p:sp>
        <p:sp>
          <p:nvSpPr>
            <p:cNvPr id="13" name="TextBox 12">
              <a:extLst>
                <a:ext uri="{FF2B5EF4-FFF2-40B4-BE49-F238E27FC236}">
                  <a16:creationId xmlns:a16="http://schemas.microsoft.com/office/drawing/2014/main" id="{0E8EF4CD-0862-4399-BEAB-221CF6415122}"/>
                </a:ext>
              </a:extLst>
            </p:cNvPr>
            <p:cNvSpPr txBox="1"/>
            <p:nvPr/>
          </p:nvSpPr>
          <p:spPr>
            <a:xfrm>
              <a:off x="2459114" y="1094313"/>
              <a:ext cx="596744" cy="292388"/>
            </a:xfrm>
            <a:prstGeom prst="rect">
              <a:avLst/>
            </a:prstGeom>
            <a:noFill/>
          </p:spPr>
          <p:txBody>
            <a:bodyPr wrap="none" rtlCol="0">
              <a:spAutoFit/>
            </a:bodyPr>
            <a:lstStyle/>
            <a:p>
              <a:pPr defTabSz="685800" eaLnBrk="1" fontAlgn="auto" hangingPunct="1">
                <a:spcBef>
                  <a:spcPts val="0"/>
                </a:spcBef>
                <a:spcAft>
                  <a:spcPts val="0"/>
                </a:spcAft>
              </a:pPr>
              <a:r>
                <a:rPr lang="el-GR" sz="825" b="0" dirty="0">
                  <a:solidFill>
                    <a:prstClr val="black"/>
                  </a:solidFill>
                  <a:latin typeface="Calibri" panose="020F0502020204030204"/>
                </a:rPr>
                <a:t>ω</a:t>
              </a:r>
              <a:r>
                <a:rPr lang="en-US" sz="825" b="0" baseline="-25000" dirty="0">
                  <a:solidFill>
                    <a:prstClr val="black"/>
                  </a:solidFill>
                  <a:latin typeface="Calibri" panose="020F0502020204030204"/>
                </a:rPr>
                <a:t>0</a:t>
              </a:r>
              <a:r>
                <a:rPr lang="en-US" sz="825" b="0" dirty="0">
                  <a:solidFill>
                    <a:prstClr val="black"/>
                  </a:solidFill>
                  <a:latin typeface="Calibri" panose="020F0502020204030204"/>
                </a:rPr>
                <a:t> = 0</a:t>
              </a:r>
            </a:p>
          </p:txBody>
        </p:sp>
      </p:grpSp>
      <p:sp>
        <p:nvSpPr>
          <p:cNvPr id="19" name="TextBox 18">
            <a:extLst>
              <a:ext uri="{FF2B5EF4-FFF2-40B4-BE49-F238E27FC236}">
                <a16:creationId xmlns:a16="http://schemas.microsoft.com/office/drawing/2014/main" id="{DE6F6DB1-7B2F-4FAA-92B7-81CC7DB47111}"/>
              </a:ext>
            </a:extLst>
          </p:cNvPr>
          <p:cNvSpPr txBox="1"/>
          <p:nvPr/>
        </p:nvSpPr>
        <p:spPr>
          <a:xfrm>
            <a:off x="2633884" y="1227386"/>
            <a:ext cx="6356114" cy="1131079"/>
          </a:xfrm>
          <a:prstGeom prst="rect">
            <a:avLst/>
          </a:prstGeom>
          <a:noFill/>
        </p:spPr>
        <p:txBody>
          <a:bodyPr wrap="square" rtlCol="0">
            <a:spAutoFit/>
          </a:bodyPr>
          <a:lstStyle/>
          <a:p>
            <a:pPr defTabSz="685800" eaLnBrk="1" fontAlgn="auto" hangingPunct="1">
              <a:spcBef>
                <a:spcPts val="0"/>
              </a:spcBef>
              <a:spcAft>
                <a:spcPts val="0"/>
              </a:spcAft>
            </a:pPr>
            <a:r>
              <a:rPr lang="en-US" sz="1350" b="0" dirty="0">
                <a:solidFill>
                  <a:prstClr val="black"/>
                </a:solidFill>
                <a:latin typeface="Calibri" panose="020F0502020204030204"/>
              </a:rPr>
              <a:t>Find the magnitude of the tangential component of acceleration (</a:t>
            </a:r>
            <a:r>
              <a:rPr lang="en-US" sz="1350" b="0" dirty="0" err="1">
                <a:solidFill>
                  <a:prstClr val="black"/>
                </a:solidFill>
                <a:latin typeface="Calibri" panose="020F0502020204030204"/>
              </a:rPr>
              <a:t>a</a:t>
            </a:r>
            <a:r>
              <a:rPr lang="en-US" sz="1350" b="0" baseline="-25000" dirty="0" err="1">
                <a:solidFill>
                  <a:prstClr val="black"/>
                </a:solidFill>
                <a:latin typeface="Calibri" panose="020F0502020204030204"/>
              </a:rPr>
              <a:t>tan</a:t>
            </a:r>
            <a:r>
              <a:rPr lang="en-US" sz="1350" b="0" dirty="0">
                <a:solidFill>
                  <a:prstClr val="black"/>
                </a:solidFill>
                <a:latin typeface="Calibri" panose="020F0502020204030204"/>
              </a:rPr>
              <a:t>), the radial component of acceleration (</a:t>
            </a:r>
            <a:r>
              <a:rPr lang="en-US" sz="1350" b="0" dirty="0" err="1">
                <a:solidFill>
                  <a:prstClr val="black"/>
                </a:solidFill>
                <a:latin typeface="Calibri" panose="020F0502020204030204"/>
              </a:rPr>
              <a:t>a</a:t>
            </a:r>
            <a:r>
              <a:rPr lang="en-US" sz="1350" b="0" baseline="-25000" dirty="0" err="1">
                <a:solidFill>
                  <a:prstClr val="black"/>
                </a:solidFill>
                <a:latin typeface="Calibri" panose="020F0502020204030204"/>
              </a:rPr>
              <a:t>rad</a:t>
            </a:r>
            <a:r>
              <a:rPr lang="en-US" sz="1350" b="0" dirty="0">
                <a:solidFill>
                  <a:prstClr val="black"/>
                </a:solidFill>
                <a:latin typeface="Calibri" panose="020F0502020204030204"/>
              </a:rPr>
              <a:t>), and the total acceleration (a) of a point on its rim..</a:t>
            </a:r>
          </a:p>
          <a:p>
            <a:pPr marL="257175" indent="-257175" defTabSz="685800" eaLnBrk="1" fontAlgn="auto" hangingPunct="1">
              <a:spcBef>
                <a:spcPts val="0"/>
              </a:spcBef>
              <a:spcAft>
                <a:spcPts val="0"/>
              </a:spcAft>
              <a:buFontTx/>
              <a:buAutoNum type="alphaLcPeriod"/>
            </a:pPr>
            <a:r>
              <a:rPr lang="en-US" sz="1350" b="0" dirty="0">
                <a:solidFill>
                  <a:prstClr val="black"/>
                </a:solidFill>
                <a:latin typeface="Calibri" panose="020F0502020204030204"/>
              </a:rPr>
              <a:t>At the start</a:t>
            </a:r>
          </a:p>
          <a:p>
            <a:pPr marL="257175" indent="-257175" defTabSz="685800" eaLnBrk="1" fontAlgn="auto" hangingPunct="1">
              <a:spcBef>
                <a:spcPts val="0"/>
              </a:spcBef>
              <a:spcAft>
                <a:spcPts val="0"/>
              </a:spcAft>
              <a:buFontTx/>
              <a:buAutoNum type="alphaLcPeriod"/>
            </a:pPr>
            <a:r>
              <a:rPr lang="en-US" sz="1350" b="0" dirty="0">
                <a:solidFill>
                  <a:prstClr val="black"/>
                </a:solidFill>
                <a:latin typeface="Calibri" panose="020F0502020204030204"/>
              </a:rPr>
              <a:t>After it has turned through 60</a:t>
            </a:r>
            <a:r>
              <a:rPr lang="en-US" sz="1350" b="0" baseline="30000" dirty="0">
                <a:solidFill>
                  <a:prstClr val="black"/>
                </a:solidFill>
                <a:latin typeface="Calibri" panose="020F0502020204030204"/>
              </a:rPr>
              <a:t>o</a:t>
            </a:r>
          </a:p>
          <a:p>
            <a:pPr marL="257175" indent="-257175" defTabSz="685800" eaLnBrk="1" fontAlgn="auto" hangingPunct="1">
              <a:spcBef>
                <a:spcPts val="0"/>
              </a:spcBef>
              <a:spcAft>
                <a:spcPts val="0"/>
              </a:spcAft>
              <a:buFontTx/>
              <a:buAutoNum type="alphaLcPeriod"/>
            </a:pPr>
            <a:r>
              <a:rPr lang="en-US" sz="1350" b="0" dirty="0">
                <a:solidFill>
                  <a:prstClr val="black"/>
                </a:solidFill>
                <a:latin typeface="Calibri" panose="020F0502020204030204"/>
              </a:rPr>
              <a:t>After it has turned through 120</a:t>
            </a:r>
            <a:r>
              <a:rPr lang="en-US" sz="1350" b="0" baseline="30000" dirty="0">
                <a:solidFill>
                  <a:prstClr val="black"/>
                </a:solidFill>
                <a:latin typeface="Calibri" panose="020F0502020204030204"/>
              </a:rPr>
              <a:t>o</a:t>
            </a:r>
          </a:p>
        </p:txBody>
      </p:sp>
      <p:pic>
        <p:nvPicPr>
          <p:cNvPr id="3" name="Picture 2">
            <a:extLst>
              <a:ext uri="{FF2B5EF4-FFF2-40B4-BE49-F238E27FC236}">
                <a16:creationId xmlns:a16="http://schemas.microsoft.com/office/drawing/2014/main" id="{8AE367ED-3345-4D31-A701-DAF0741265FD}"/>
              </a:ext>
            </a:extLst>
          </p:cNvPr>
          <p:cNvPicPr>
            <a:picLocks noChangeAspect="1"/>
          </p:cNvPicPr>
          <p:nvPr/>
        </p:nvPicPr>
        <p:blipFill>
          <a:blip r:embed="rId2"/>
          <a:stretch>
            <a:fillRect/>
          </a:stretch>
        </p:blipFill>
        <p:spPr>
          <a:xfrm>
            <a:off x="1326631" y="2687239"/>
            <a:ext cx="6490739" cy="2746082"/>
          </a:xfrm>
          <a:prstGeom prst="rect">
            <a:avLst/>
          </a:prstGeom>
        </p:spPr>
      </p:pic>
    </p:spTree>
    <p:extLst>
      <p:ext uri="{BB962C8B-B14F-4D97-AF65-F5344CB8AC3E}">
        <p14:creationId xmlns:p14="http://schemas.microsoft.com/office/powerpoint/2010/main" val="39008443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CB1D10E1-079C-4990-B3BA-B080430A6435}"/>
              </a:ext>
            </a:extLst>
          </p:cNvPr>
          <p:cNvGrpSpPr/>
          <p:nvPr/>
        </p:nvGrpSpPr>
        <p:grpSpPr>
          <a:xfrm>
            <a:off x="0" y="857250"/>
            <a:ext cx="3629857" cy="2412984"/>
            <a:chOff x="0" y="0"/>
            <a:chExt cx="4839809" cy="3217312"/>
          </a:xfrm>
        </p:grpSpPr>
        <p:sp>
          <p:nvSpPr>
            <p:cNvPr id="4" name="Isosceles Triangle 3">
              <a:extLst>
                <a:ext uri="{FF2B5EF4-FFF2-40B4-BE49-F238E27FC236}">
                  <a16:creationId xmlns:a16="http://schemas.microsoft.com/office/drawing/2014/main" id="{AA91C1A8-7C82-4C95-9E4C-C2AB5B48B092}"/>
                </a:ext>
              </a:extLst>
            </p:cNvPr>
            <p:cNvSpPr/>
            <p:nvPr/>
          </p:nvSpPr>
          <p:spPr>
            <a:xfrm>
              <a:off x="470516" y="882484"/>
              <a:ext cx="3870664" cy="2334828"/>
            </a:xfrm>
            <a:prstGeom prst="triangle">
              <a:avLst>
                <a:gd name="adj" fmla="val 0"/>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b="0">
                <a:solidFill>
                  <a:prstClr val="white"/>
                </a:solidFill>
                <a:latin typeface="Calibri" panose="020F0502020204030204"/>
              </a:endParaRPr>
            </a:p>
          </p:txBody>
        </p:sp>
        <p:sp>
          <p:nvSpPr>
            <p:cNvPr id="5" name="Oval 4">
              <a:extLst>
                <a:ext uri="{FF2B5EF4-FFF2-40B4-BE49-F238E27FC236}">
                  <a16:creationId xmlns:a16="http://schemas.microsoft.com/office/drawing/2014/main" id="{600693E3-1BD5-4551-977F-643CDE12096D}"/>
                </a:ext>
              </a:extLst>
            </p:cNvPr>
            <p:cNvSpPr/>
            <p:nvPr/>
          </p:nvSpPr>
          <p:spPr>
            <a:xfrm>
              <a:off x="137604" y="154515"/>
              <a:ext cx="772357" cy="727969"/>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defTabSz="685800" eaLnBrk="1" fontAlgn="auto" hangingPunct="1">
                <a:spcBef>
                  <a:spcPts val="0"/>
                </a:spcBef>
                <a:spcAft>
                  <a:spcPts val="0"/>
                </a:spcAft>
              </a:pPr>
              <a:endParaRPr lang="en-US" sz="1350" b="0">
                <a:solidFill>
                  <a:prstClr val="black"/>
                </a:solidFill>
                <a:latin typeface="Calibri" panose="020F0502020204030204"/>
              </a:endParaRPr>
            </a:p>
          </p:txBody>
        </p:sp>
        <p:cxnSp>
          <p:nvCxnSpPr>
            <p:cNvPr id="7" name="Straight Arrow Connector 6">
              <a:extLst>
                <a:ext uri="{FF2B5EF4-FFF2-40B4-BE49-F238E27FC236}">
                  <a16:creationId xmlns:a16="http://schemas.microsoft.com/office/drawing/2014/main" id="{F39F7271-6152-4E2E-A680-2654AD0F664D}"/>
                </a:ext>
              </a:extLst>
            </p:cNvPr>
            <p:cNvCxnSpPr>
              <a:stCxn id="5" idx="2"/>
              <a:endCxn id="5" idx="6"/>
            </p:cNvCxnSpPr>
            <p:nvPr/>
          </p:nvCxnSpPr>
          <p:spPr>
            <a:xfrm>
              <a:off x="137604" y="518500"/>
              <a:ext cx="772357"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D32F96D-4121-47A4-97B7-3BAB29967E88}"/>
                </a:ext>
              </a:extLst>
            </p:cNvPr>
            <p:cNvSpPr txBox="1"/>
            <p:nvPr/>
          </p:nvSpPr>
          <p:spPr>
            <a:xfrm>
              <a:off x="257523" y="296840"/>
              <a:ext cx="592469" cy="292388"/>
            </a:xfrm>
            <a:prstGeom prst="rect">
              <a:avLst/>
            </a:prstGeom>
            <a:noFill/>
          </p:spPr>
          <p:txBody>
            <a:bodyPr wrap="none" rtlCol="0">
              <a:spAutoFit/>
            </a:bodyPr>
            <a:lstStyle/>
            <a:p>
              <a:pPr defTabSz="685800" eaLnBrk="1" fontAlgn="auto" hangingPunct="1">
                <a:spcBef>
                  <a:spcPts val="0"/>
                </a:spcBef>
                <a:spcAft>
                  <a:spcPts val="0"/>
                </a:spcAft>
              </a:pPr>
              <a:r>
                <a:rPr lang="en-US" sz="825" b="0" dirty="0">
                  <a:solidFill>
                    <a:prstClr val="black"/>
                  </a:solidFill>
                  <a:latin typeface="Calibri" panose="020F0502020204030204"/>
                </a:rPr>
                <a:t>85 cm</a:t>
              </a:r>
              <a:endParaRPr lang="en-US" sz="1350" b="0" dirty="0">
                <a:solidFill>
                  <a:prstClr val="black"/>
                </a:solidFill>
                <a:latin typeface="Calibri" panose="020F0502020204030204"/>
              </a:endParaRPr>
            </a:p>
          </p:txBody>
        </p:sp>
        <p:cxnSp>
          <p:nvCxnSpPr>
            <p:cNvPr id="10" name="Straight Arrow Connector 9">
              <a:extLst>
                <a:ext uri="{FF2B5EF4-FFF2-40B4-BE49-F238E27FC236}">
                  <a16:creationId xmlns:a16="http://schemas.microsoft.com/office/drawing/2014/main" id="{880F6C46-8591-40BF-AEF1-69FB59CCAB91}"/>
                </a:ext>
              </a:extLst>
            </p:cNvPr>
            <p:cNvCxnSpPr/>
            <p:nvPr/>
          </p:nvCxnSpPr>
          <p:spPr>
            <a:xfrm>
              <a:off x="909961" y="704931"/>
              <a:ext cx="426129" cy="29296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1" name="TextBox 10">
              <a:extLst>
                <a:ext uri="{FF2B5EF4-FFF2-40B4-BE49-F238E27FC236}">
                  <a16:creationId xmlns:a16="http://schemas.microsoft.com/office/drawing/2014/main" id="{24266FB5-4EC0-47FF-BCE9-A8A6AD5BB951}"/>
                </a:ext>
              </a:extLst>
            </p:cNvPr>
            <p:cNvSpPr txBox="1"/>
            <p:nvPr/>
          </p:nvSpPr>
          <p:spPr>
            <a:xfrm>
              <a:off x="980187" y="574127"/>
              <a:ext cx="641629" cy="292388"/>
            </a:xfrm>
            <a:prstGeom prst="rect">
              <a:avLst/>
            </a:prstGeom>
            <a:noFill/>
          </p:spPr>
          <p:txBody>
            <a:bodyPr wrap="none" rtlCol="0">
              <a:spAutoFit/>
            </a:bodyPr>
            <a:lstStyle/>
            <a:p>
              <a:pPr defTabSz="685800" eaLnBrk="1" fontAlgn="auto" hangingPunct="1">
                <a:spcBef>
                  <a:spcPts val="0"/>
                </a:spcBef>
                <a:spcAft>
                  <a:spcPts val="0"/>
                </a:spcAft>
              </a:pPr>
              <a:r>
                <a:rPr lang="en-US" sz="825" b="0" dirty="0">
                  <a:solidFill>
                    <a:prstClr val="black"/>
                  </a:solidFill>
                  <a:latin typeface="Calibri" panose="020F0502020204030204"/>
                </a:rPr>
                <a:t>11 m/s</a:t>
              </a:r>
              <a:endParaRPr lang="en-US" sz="1350" b="0" dirty="0">
                <a:solidFill>
                  <a:prstClr val="black"/>
                </a:solidFill>
                <a:latin typeface="Calibri" panose="020F0502020204030204"/>
              </a:endParaRPr>
            </a:p>
          </p:txBody>
        </p:sp>
        <p:sp>
          <p:nvSpPr>
            <p:cNvPr id="12" name="TextBox 11">
              <a:extLst>
                <a:ext uri="{FF2B5EF4-FFF2-40B4-BE49-F238E27FC236}">
                  <a16:creationId xmlns:a16="http://schemas.microsoft.com/office/drawing/2014/main" id="{20811F3E-F5A3-4A21-AE14-C000F33E66BC}"/>
                </a:ext>
              </a:extLst>
            </p:cNvPr>
            <p:cNvSpPr txBox="1"/>
            <p:nvPr/>
          </p:nvSpPr>
          <p:spPr>
            <a:xfrm>
              <a:off x="794408" y="0"/>
              <a:ext cx="904521" cy="292388"/>
            </a:xfrm>
            <a:prstGeom prst="rect">
              <a:avLst/>
            </a:prstGeom>
            <a:noFill/>
          </p:spPr>
          <p:txBody>
            <a:bodyPr wrap="none" rtlCol="0">
              <a:spAutoFit/>
            </a:bodyPr>
            <a:lstStyle/>
            <a:p>
              <a:pPr defTabSz="685800" eaLnBrk="1" fontAlgn="auto" hangingPunct="1">
                <a:spcBef>
                  <a:spcPts val="0"/>
                </a:spcBef>
                <a:spcAft>
                  <a:spcPts val="0"/>
                </a:spcAft>
              </a:pPr>
              <a:r>
                <a:rPr lang="en-US" sz="825" b="0" dirty="0">
                  <a:solidFill>
                    <a:prstClr val="black"/>
                  </a:solidFill>
                  <a:latin typeface="Calibri" panose="020F0502020204030204"/>
                </a:rPr>
                <a:t>m = 2.25 kg</a:t>
              </a:r>
              <a:endParaRPr lang="en-US" sz="1350" b="0" dirty="0">
                <a:solidFill>
                  <a:prstClr val="black"/>
                </a:solidFill>
                <a:latin typeface="Calibri" panose="020F0502020204030204"/>
              </a:endParaRPr>
            </a:p>
          </p:txBody>
        </p:sp>
        <p:sp>
          <p:nvSpPr>
            <p:cNvPr id="13" name="Oval 12">
              <a:extLst>
                <a:ext uri="{FF2B5EF4-FFF2-40B4-BE49-F238E27FC236}">
                  <a16:creationId xmlns:a16="http://schemas.microsoft.com/office/drawing/2014/main" id="{EFC30E67-0A5A-4583-9A16-26D8F278CD04}"/>
                </a:ext>
              </a:extLst>
            </p:cNvPr>
            <p:cNvSpPr/>
            <p:nvPr/>
          </p:nvSpPr>
          <p:spPr>
            <a:xfrm>
              <a:off x="4067452" y="2489343"/>
              <a:ext cx="772357" cy="727969"/>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defTabSz="685800" eaLnBrk="1" fontAlgn="auto" hangingPunct="1">
                <a:spcBef>
                  <a:spcPts val="0"/>
                </a:spcBef>
                <a:spcAft>
                  <a:spcPts val="0"/>
                </a:spcAft>
              </a:pPr>
              <a:endParaRPr lang="en-US" sz="1350" b="0">
                <a:solidFill>
                  <a:prstClr val="black"/>
                </a:solidFill>
                <a:latin typeface="Calibri" panose="020F0502020204030204"/>
              </a:endParaRPr>
            </a:p>
          </p:txBody>
        </p:sp>
        <p:cxnSp>
          <p:nvCxnSpPr>
            <p:cNvPr id="17" name="Straight Connector 16">
              <a:extLst>
                <a:ext uri="{FF2B5EF4-FFF2-40B4-BE49-F238E27FC236}">
                  <a16:creationId xmlns:a16="http://schemas.microsoft.com/office/drawing/2014/main" id="{9DBFCC03-4237-405E-860B-2F0BF11B6FBA}"/>
                </a:ext>
              </a:extLst>
            </p:cNvPr>
            <p:cNvCxnSpPr>
              <a:cxnSpLocks/>
              <a:stCxn id="4" idx="0"/>
            </p:cNvCxnSpPr>
            <p:nvPr/>
          </p:nvCxnSpPr>
          <p:spPr>
            <a:xfrm flipH="1">
              <a:off x="0" y="882484"/>
              <a:ext cx="470516"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0" name="Straight Connector 19">
              <a:extLst>
                <a:ext uri="{FF2B5EF4-FFF2-40B4-BE49-F238E27FC236}">
                  <a16:creationId xmlns:a16="http://schemas.microsoft.com/office/drawing/2014/main" id="{CCE6AE35-5B1B-423D-87B6-2E046447C676}"/>
                </a:ext>
              </a:extLst>
            </p:cNvPr>
            <p:cNvCxnSpPr>
              <a:cxnSpLocks/>
              <a:stCxn id="4" idx="2"/>
            </p:cNvCxnSpPr>
            <p:nvPr/>
          </p:nvCxnSpPr>
          <p:spPr>
            <a:xfrm flipH="1">
              <a:off x="0" y="3217312"/>
              <a:ext cx="470516"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4" name="Straight Arrow Connector 23">
              <a:extLst>
                <a:ext uri="{FF2B5EF4-FFF2-40B4-BE49-F238E27FC236}">
                  <a16:creationId xmlns:a16="http://schemas.microsoft.com/office/drawing/2014/main" id="{DA988AB9-96AC-4B5C-A1ED-E62B80A2B815}"/>
                </a:ext>
              </a:extLst>
            </p:cNvPr>
            <p:cNvCxnSpPr/>
            <p:nvPr/>
          </p:nvCxnSpPr>
          <p:spPr>
            <a:xfrm>
              <a:off x="279788" y="882484"/>
              <a:ext cx="0" cy="233482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94171A21-382A-4A92-B752-D7CAF4BE4590}"/>
                </a:ext>
              </a:extLst>
            </p:cNvPr>
            <p:cNvSpPr txBox="1"/>
            <p:nvPr/>
          </p:nvSpPr>
          <p:spPr>
            <a:xfrm>
              <a:off x="32820" y="1919092"/>
              <a:ext cx="532624" cy="292388"/>
            </a:xfrm>
            <a:prstGeom prst="rect">
              <a:avLst/>
            </a:prstGeom>
            <a:noFill/>
          </p:spPr>
          <p:txBody>
            <a:bodyPr wrap="none" rtlCol="0">
              <a:spAutoFit/>
            </a:bodyPr>
            <a:lstStyle/>
            <a:p>
              <a:pPr defTabSz="685800" eaLnBrk="1" fontAlgn="auto" hangingPunct="1">
                <a:spcBef>
                  <a:spcPts val="0"/>
                </a:spcBef>
                <a:spcAft>
                  <a:spcPts val="0"/>
                </a:spcAft>
              </a:pPr>
              <a:r>
                <a:rPr lang="en-US" sz="825" b="0" dirty="0">
                  <a:solidFill>
                    <a:prstClr val="black"/>
                  </a:solidFill>
                  <a:latin typeface="Calibri" panose="020F0502020204030204"/>
                </a:rPr>
                <a:t>75 m</a:t>
              </a:r>
            </a:p>
          </p:txBody>
        </p:sp>
      </p:grpSp>
      <p:sp>
        <p:nvSpPr>
          <p:cNvPr id="26" name="TextBox 25">
            <a:extLst>
              <a:ext uri="{FF2B5EF4-FFF2-40B4-BE49-F238E27FC236}">
                <a16:creationId xmlns:a16="http://schemas.microsoft.com/office/drawing/2014/main" id="{10D10802-5229-4147-8C42-2EFAE061BEEB}"/>
              </a:ext>
            </a:extLst>
          </p:cNvPr>
          <p:cNvSpPr txBox="1"/>
          <p:nvPr/>
        </p:nvSpPr>
        <p:spPr>
          <a:xfrm>
            <a:off x="3585469" y="1120923"/>
            <a:ext cx="5558531" cy="923330"/>
          </a:xfrm>
          <a:prstGeom prst="rect">
            <a:avLst/>
          </a:prstGeom>
          <a:noFill/>
        </p:spPr>
        <p:txBody>
          <a:bodyPr wrap="square" rtlCol="0">
            <a:spAutoFit/>
          </a:bodyPr>
          <a:lstStyle/>
          <a:p>
            <a:pPr marL="257175" indent="-257175" defTabSz="685800" eaLnBrk="1" fontAlgn="auto" hangingPunct="1">
              <a:spcBef>
                <a:spcPts val="0"/>
              </a:spcBef>
              <a:spcAft>
                <a:spcPts val="0"/>
              </a:spcAft>
              <a:buFontTx/>
              <a:buAutoNum type="alphaLcParenR"/>
            </a:pPr>
            <a:r>
              <a:rPr lang="en-US" sz="1350" b="0" dirty="0">
                <a:solidFill>
                  <a:prstClr val="black"/>
                </a:solidFill>
                <a:latin typeface="Calibri" panose="020F0502020204030204"/>
              </a:rPr>
              <a:t>How fast is the wheel moving at the bottom of the slope (assume no slipping occurred)?</a:t>
            </a:r>
          </a:p>
          <a:p>
            <a:pPr marL="257175" indent="-257175" defTabSz="685800" eaLnBrk="1" fontAlgn="auto" hangingPunct="1">
              <a:spcBef>
                <a:spcPts val="0"/>
              </a:spcBef>
              <a:spcAft>
                <a:spcPts val="0"/>
              </a:spcAft>
              <a:buFontTx/>
              <a:buAutoNum type="alphaLcParenR"/>
            </a:pPr>
            <a:r>
              <a:rPr lang="en-US" sz="1350" b="0" dirty="0">
                <a:solidFill>
                  <a:prstClr val="black"/>
                </a:solidFill>
                <a:latin typeface="Calibri" panose="020F0502020204030204"/>
              </a:rPr>
              <a:t>How much Kinetic Energy does the wheel have when it reaches the bottom?</a:t>
            </a:r>
          </a:p>
        </p:txBody>
      </p:sp>
      <p:pic>
        <p:nvPicPr>
          <p:cNvPr id="9" name="Picture 8">
            <a:extLst>
              <a:ext uri="{FF2B5EF4-FFF2-40B4-BE49-F238E27FC236}">
                <a16:creationId xmlns:a16="http://schemas.microsoft.com/office/drawing/2014/main" id="{A3C98362-5014-4DBE-80DC-1110703D7C5B}"/>
              </a:ext>
            </a:extLst>
          </p:cNvPr>
          <p:cNvPicPr>
            <a:picLocks noChangeAspect="1"/>
          </p:cNvPicPr>
          <p:nvPr/>
        </p:nvPicPr>
        <p:blipFill>
          <a:blip r:embed="rId2"/>
          <a:stretch>
            <a:fillRect/>
          </a:stretch>
        </p:blipFill>
        <p:spPr>
          <a:xfrm>
            <a:off x="3714180" y="1918339"/>
            <a:ext cx="5226757" cy="3909293"/>
          </a:xfrm>
          <a:prstGeom prst="rect">
            <a:avLst/>
          </a:prstGeom>
        </p:spPr>
      </p:pic>
    </p:spTree>
    <p:extLst>
      <p:ext uri="{BB962C8B-B14F-4D97-AF65-F5344CB8AC3E}">
        <p14:creationId xmlns:p14="http://schemas.microsoft.com/office/powerpoint/2010/main" val="7425954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CB1D10E1-079C-4990-B3BA-B080430A6435}"/>
              </a:ext>
            </a:extLst>
          </p:cNvPr>
          <p:cNvGrpSpPr/>
          <p:nvPr/>
        </p:nvGrpSpPr>
        <p:grpSpPr>
          <a:xfrm>
            <a:off x="0" y="857250"/>
            <a:ext cx="3629857" cy="2412984"/>
            <a:chOff x="0" y="0"/>
            <a:chExt cx="4839809" cy="3217312"/>
          </a:xfrm>
        </p:grpSpPr>
        <p:sp>
          <p:nvSpPr>
            <p:cNvPr id="4" name="Isosceles Triangle 3">
              <a:extLst>
                <a:ext uri="{FF2B5EF4-FFF2-40B4-BE49-F238E27FC236}">
                  <a16:creationId xmlns:a16="http://schemas.microsoft.com/office/drawing/2014/main" id="{AA91C1A8-7C82-4C95-9E4C-C2AB5B48B092}"/>
                </a:ext>
              </a:extLst>
            </p:cNvPr>
            <p:cNvSpPr/>
            <p:nvPr/>
          </p:nvSpPr>
          <p:spPr>
            <a:xfrm>
              <a:off x="470516" y="882484"/>
              <a:ext cx="3870664" cy="2334828"/>
            </a:xfrm>
            <a:prstGeom prst="triangle">
              <a:avLst>
                <a:gd name="adj" fmla="val 0"/>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600693E3-1BD5-4551-977F-643CDE12096D}"/>
                </a:ext>
              </a:extLst>
            </p:cNvPr>
            <p:cNvSpPr/>
            <p:nvPr/>
          </p:nvSpPr>
          <p:spPr>
            <a:xfrm>
              <a:off x="137604" y="154515"/>
              <a:ext cx="772357" cy="727969"/>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7" name="Straight Arrow Connector 6">
              <a:extLst>
                <a:ext uri="{FF2B5EF4-FFF2-40B4-BE49-F238E27FC236}">
                  <a16:creationId xmlns:a16="http://schemas.microsoft.com/office/drawing/2014/main" id="{F39F7271-6152-4E2E-A680-2654AD0F664D}"/>
                </a:ext>
              </a:extLst>
            </p:cNvPr>
            <p:cNvCxnSpPr>
              <a:stCxn id="5" idx="2"/>
              <a:endCxn id="5" idx="6"/>
            </p:cNvCxnSpPr>
            <p:nvPr/>
          </p:nvCxnSpPr>
          <p:spPr>
            <a:xfrm>
              <a:off x="137604" y="518500"/>
              <a:ext cx="772357"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D32F96D-4121-47A4-97B7-3BAB29967E88}"/>
                </a:ext>
              </a:extLst>
            </p:cNvPr>
            <p:cNvSpPr txBox="1"/>
            <p:nvPr/>
          </p:nvSpPr>
          <p:spPr>
            <a:xfrm>
              <a:off x="257523" y="296840"/>
              <a:ext cx="592469" cy="29238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825" b="0" i="0" u="none" strike="noStrike" kern="1200" cap="none" spc="0" normalizeH="0" baseline="0" noProof="0" dirty="0">
                  <a:ln>
                    <a:noFill/>
                  </a:ln>
                  <a:solidFill>
                    <a:prstClr val="black"/>
                  </a:solidFill>
                  <a:effectLst/>
                  <a:uLnTx/>
                  <a:uFillTx/>
                  <a:latin typeface="Calibri" panose="020F0502020204030204"/>
                  <a:ea typeface="+mn-ea"/>
                  <a:cs typeface="+mn-cs"/>
                </a:rPr>
                <a:t>85 cm</a:t>
              </a: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0" name="Straight Arrow Connector 9">
              <a:extLst>
                <a:ext uri="{FF2B5EF4-FFF2-40B4-BE49-F238E27FC236}">
                  <a16:creationId xmlns:a16="http://schemas.microsoft.com/office/drawing/2014/main" id="{880F6C46-8591-40BF-AEF1-69FB59CCAB91}"/>
                </a:ext>
              </a:extLst>
            </p:cNvPr>
            <p:cNvCxnSpPr/>
            <p:nvPr/>
          </p:nvCxnSpPr>
          <p:spPr>
            <a:xfrm>
              <a:off x="909961" y="704931"/>
              <a:ext cx="426129" cy="29296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1" name="TextBox 10">
              <a:extLst>
                <a:ext uri="{FF2B5EF4-FFF2-40B4-BE49-F238E27FC236}">
                  <a16:creationId xmlns:a16="http://schemas.microsoft.com/office/drawing/2014/main" id="{24266FB5-4EC0-47FF-BCE9-A8A6AD5BB951}"/>
                </a:ext>
              </a:extLst>
            </p:cNvPr>
            <p:cNvSpPr txBox="1"/>
            <p:nvPr/>
          </p:nvSpPr>
          <p:spPr>
            <a:xfrm>
              <a:off x="980187" y="574127"/>
              <a:ext cx="641629" cy="29238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825" b="0" i="0" u="none" strike="noStrike" kern="1200" cap="none" spc="0" normalizeH="0" baseline="0" noProof="0" dirty="0">
                  <a:ln>
                    <a:noFill/>
                  </a:ln>
                  <a:solidFill>
                    <a:prstClr val="black"/>
                  </a:solidFill>
                  <a:effectLst/>
                  <a:uLnTx/>
                  <a:uFillTx/>
                  <a:latin typeface="Calibri" panose="020F0502020204030204"/>
                  <a:ea typeface="+mn-ea"/>
                  <a:cs typeface="+mn-cs"/>
                </a:rPr>
                <a:t>11 m/s</a:t>
              </a: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20811F3E-F5A3-4A21-AE14-C000F33E66BC}"/>
                </a:ext>
              </a:extLst>
            </p:cNvPr>
            <p:cNvSpPr txBox="1"/>
            <p:nvPr/>
          </p:nvSpPr>
          <p:spPr>
            <a:xfrm>
              <a:off x="794408" y="0"/>
              <a:ext cx="904521" cy="29238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825" b="0" i="0" u="none" strike="noStrike" kern="1200" cap="none" spc="0" normalizeH="0" baseline="0" noProof="0" dirty="0">
                  <a:ln>
                    <a:noFill/>
                  </a:ln>
                  <a:solidFill>
                    <a:prstClr val="black"/>
                  </a:solidFill>
                  <a:effectLst/>
                  <a:uLnTx/>
                  <a:uFillTx/>
                  <a:latin typeface="Calibri" panose="020F0502020204030204"/>
                  <a:ea typeface="+mn-ea"/>
                  <a:cs typeface="+mn-cs"/>
                </a:rPr>
                <a:t>m = 2.25 kg</a:t>
              </a: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EFC30E67-0A5A-4583-9A16-26D8F278CD04}"/>
                </a:ext>
              </a:extLst>
            </p:cNvPr>
            <p:cNvSpPr/>
            <p:nvPr/>
          </p:nvSpPr>
          <p:spPr>
            <a:xfrm>
              <a:off x="4067452" y="2489343"/>
              <a:ext cx="772357" cy="727969"/>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7" name="Straight Connector 16">
              <a:extLst>
                <a:ext uri="{FF2B5EF4-FFF2-40B4-BE49-F238E27FC236}">
                  <a16:creationId xmlns:a16="http://schemas.microsoft.com/office/drawing/2014/main" id="{9DBFCC03-4237-405E-860B-2F0BF11B6FBA}"/>
                </a:ext>
              </a:extLst>
            </p:cNvPr>
            <p:cNvCxnSpPr>
              <a:cxnSpLocks/>
              <a:stCxn id="4" idx="0"/>
            </p:cNvCxnSpPr>
            <p:nvPr/>
          </p:nvCxnSpPr>
          <p:spPr>
            <a:xfrm flipH="1">
              <a:off x="0" y="882484"/>
              <a:ext cx="470516"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0" name="Straight Connector 19">
              <a:extLst>
                <a:ext uri="{FF2B5EF4-FFF2-40B4-BE49-F238E27FC236}">
                  <a16:creationId xmlns:a16="http://schemas.microsoft.com/office/drawing/2014/main" id="{CCE6AE35-5B1B-423D-87B6-2E046447C676}"/>
                </a:ext>
              </a:extLst>
            </p:cNvPr>
            <p:cNvCxnSpPr>
              <a:cxnSpLocks/>
              <a:stCxn id="4" idx="2"/>
            </p:cNvCxnSpPr>
            <p:nvPr/>
          </p:nvCxnSpPr>
          <p:spPr>
            <a:xfrm flipH="1">
              <a:off x="0" y="3217312"/>
              <a:ext cx="470516"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4" name="Straight Arrow Connector 23">
              <a:extLst>
                <a:ext uri="{FF2B5EF4-FFF2-40B4-BE49-F238E27FC236}">
                  <a16:creationId xmlns:a16="http://schemas.microsoft.com/office/drawing/2014/main" id="{DA988AB9-96AC-4B5C-A1ED-E62B80A2B815}"/>
                </a:ext>
              </a:extLst>
            </p:cNvPr>
            <p:cNvCxnSpPr/>
            <p:nvPr/>
          </p:nvCxnSpPr>
          <p:spPr>
            <a:xfrm>
              <a:off x="279788" y="882484"/>
              <a:ext cx="0" cy="233482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94171A21-382A-4A92-B752-D7CAF4BE4590}"/>
                </a:ext>
              </a:extLst>
            </p:cNvPr>
            <p:cNvSpPr txBox="1"/>
            <p:nvPr/>
          </p:nvSpPr>
          <p:spPr>
            <a:xfrm>
              <a:off x="32820" y="1919092"/>
              <a:ext cx="532624" cy="29238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825" b="0" i="0" u="none" strike="noStrike" kern="1200" cap="none" spc="0" normalizeH="0" baseline="0" noProof="0" dirty="0">
                  <a:ln>
                    <a:noFill/>
                  </a:ln>
                  <a:solidFill>
                    <a:prstClr val="black"/>
                  </a:solidFill>
                  <a:effectLst/>
                  <a:uLnTx/>
                  <a:uFillTx/>
                  <a:latin typeface="Calibri" panose="020F0502020204030204"/>
                  <a:ea typeface="+mn-ea"/>
                  <a:cs typeface="+mn-cs"/>
                </a:rPr>
                <a:t>75 m</a:t>
              </a:r>
            </a:p>
          </p:txBody>
        </p:sp>
      </p:grpSp>
      <p:sp>
        <p:nvSpPr>
          <p:cNvPr id="26" name="TextBox 25">
            <a:extLst>
              <a:ext uri="{FF2B5EF4-FFF2-40B4-BE49-F238E27FC236}">
                <a16:creationId xmlns:a16="http://schemas.microsoft.com/office/drawing/2014/main" id="{10D10802-5229-4147-8C42-2EFAE061BEEB}"/>
              </a:ext>
            </a:extLst>
          </p:cNvPr>
          <p:cNvSpPr txBox="1"/>
          <p:nvPr/>
        </p:nvSpPr>
        <p:spPr>
          <a:xfrm>
            <a:off x="3585469" y="1120923"/>
            <a:ext cx="5558531" cy="923330"/>
          </a:xfrm>
          <a:prstGeom prst="rect">
            <a:avLst/>
          </a:prstGeom>
          <a:noFill/>
        </p:spPr>
        <p:txBody>
          <a:bodyPr wrap="square" rtlCol="0">
            <a:spAutoFit/>
          </a:bodyPr>
          <a:lstStyle/>
          <a:p>
            <a:pPr marL="257175" marR="0" lvl="0" indent="-257175" algn="l" defTabSz="685800" rtl="0" eaLnBrk="1" fontAlgn="auto" latinLnBrk="0" hangingPunct="1">
              <a:lnSpc>
                <a:spcPct val="100000"/>
              </a:lnSpc>
              <a:spcBef>
                <a:spcPts val="0"/>
              </a:spcBef>
              <a:spcAft>
                <a:spcPts val="0"/>
              </a:spcAft>
              <a:buClrTx/>
              <a:buSzTx/>
              <a:buFontTx/>
              <a:buAutoNum type="alphaLcParenR"/>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rPr>
              <a:t>How fast is the wheel moving at the bottom of the slope (assume no slipping occurred)?</a:t>
            </a:r>
          </a:p>
          <a:p>
            <a:pPr marL="257175" marR="0" lvl="0" indent="-257175" algn="l" defTabSz="685800" rtl="0" eaLnBrk="1" fontAlgn="auto" latinLnBrk="0" hangingPunct="1">
              <a:lnSpc>
                <a:spcPct val="100000"/>
              </a:lnSpc>
              <a:spcBef>
                <a:spcPts val="0"/>
              </a:spcBef>
              <a:spcAft>
                <a:spcPts val="0"/>
              </a:spcAft>
              <a:buClrTx/>
              <a:buSzTx/>
              <a:buFontTx/>
              <a:buAutoNum type="alphaLcParenR"/>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rPr>
              <a:t>How much Kinetic Energy does the wheel have when it reaches the bottom?</a:t>
            </a:r>
          </a:p>
        </p:txBody>
      </p:sp>
      <p:pic>
        <p:nvPicPr>
          <p:cNvPr id="3" name="Picture 2">
            <a:extLst>
              <a:ext uri="{FF2B5EF4-FFF2-40B4-BE49-F238E27FC236}">
                <a16:creationId xmlns:a16="http://schemas.microsoft.com/office/drawing/2014/main" id="{441B954E-7DE5-4FC4-9486-A876C5513DCB}"/>
              </a:ext>
            </a:extLst>
          </p:cNvPr>
          <p:cNvPicPr>
            <a:picLocks noChangeAspect="1"/>
          </p:cNvPicPr>
          <p:nvPr/>
        </p:nvPicPr>
        <p:blipFill>
          <a:blip r:embed="rId2"/>
          <a:stretch>
            <a:fillRect/>
          </a:stretch>
        </p:blipFill>
        <p:spPr>
          <a:xfrm>
            <a:off x="4161318" y="2495625"/>
            <a:ext cx="4629796" cy="457264"/>
          </a:xfrm>
          <a:prstGeom prst="rect">
            <a:avLst/>
          </a:prstGeom>
        </p:spPr>
      </p:pic>
    </p:spTree>
    <p:extLst>
      <p:ext uri="{BB962C8B-B14F-4D97-AF65-F5344CB8AC3E}">
        <p14:creationId xmlns:p14="http://schemas.microsoft.com/office/powerpoint/2010/main" val="1212605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BE67E-987A-1E80-D2E3-04E055647EA0}"/>
              </a:ext>
            </a:extLst>
          </p:cNvPr>
          <p:cNvSpPr>
            <a:spLocks noGrp="1"/>
          </p:cNvSpPr>
          <p:nvPr>
            <p:ph type="title"/>
          </p:nvPr>
        </p:nvSpPr>
        <p:spPr>
          <a:xfrm>
            <a:off x="2577522" y="193242"/>
            <a:ext cx="3583132" cy="975590"/>
          </a:xfrm>
        </p:spPr>
        <p:txBody>
          <a:bodyPr>
            <a:normAutofit/>
          </a:bodyPr>
          <a:lstStyle/>
          <a:p>
            <a:r>
              <a:rPr lang="en-US" sz="3600" dirty="0">
                <a:solidFill>
                  <a:srgbClr val="FF0000"/>
                </a:solidFill>
              </a:rPr>
              <a:t>Exam2 histogram</a:t>
            </a:r>
          </a:p>
        </p:txBody>
      </p:sp>
      <p:sp>
        <p:nvSpPr>
          <p:cNvPr id="3" name="Content Placeholder 2">
            <a:extLst>
              <a:ext uri="{FF2B5EF4-FFF2-40B4-BE49-F238E27FC236}">
                <a16:creationId xmlns:a16="http://schemas.microsoft.com/office/drawing/2014/main" id="{42ECF7CB-2620-0116-1FDE-DF2995D7960F}"/>
              </a:ext>
            </a:extLst>
          </p:cNvPr>
          <p:cNvSpPr>
            <a:spLocks noGrp="1"/>
          </p:cNvSpPr>
          <p:nvPr>
            <p:ph idx="1"/>
          </p:nvPr>
        </p:nvSpPr>
        <p:spPr/>
        <p:txBody>
          <a:bodyPr/>
          <a:lstStyle/>
          <a:p>
            <a:endParaRPr lang="en-US"/>
          </a:p>
        </p:txBody>
      </p:sp>
      <p:graphicFrame>
        <p:nvGraphicFramePr>
          <p:cNvPr id="4" name="Object 3">
            <a:hlinkClick r:id="" action="ppaction://ole?verb=0"/>
            <a:extLst>
              <a:ext uri="{FF2B5EF4-FFF2-40B4-BE49-F238E27FC236}">
                <a16:creationId xmlns:a16="http://schemas.microsoft.com/office/drawing/2014/main" id="{FB28F9DE-3FBB-8DB1-93A1-D4367A1F27E7}"/>
              </a:ext>
            </a:extLst>
          </p:cNvPr>
          <p:cNvGraphicFramePr>
            <a:graphicFrameLocks noChangeAspect="1"/>
          </p:cNvGraphicFramePr>
          <p:nvPr>
            <p:extLst>
              <p:ext uri="{D42A27DB-BD31-4B8C-83A1-F6EECF244321}">
                <p14:modId xmlns:p14="http://schemas.microsoft.com/office/powerpoint/2010/main" val="3366059321"/>
              </p:ext>
            </p:extLst>
          </p:nvPr>
        </p:nvGraphicFramePr>
        <p:xfrm>
          <a:off x="-46182" y="1340716"/>
          <a:ext cx="9808505" cy="5517284"/>
        </p:xfrm>
        <a:graphic>
          <a:graphicData uri="http://schemas.openxmlformats.org/presentationml/2006/ole">
            <mc:AlternateContent xmlns:mc="http://schemas.openxmlformats.org/markup-compatibility/2006">
              <mc:Choice xmlns:v="urn:schemas-microsoft-com:vml" Requires="v">
                <p:oleObj name="Presentation" r:id="rId2" imgW="6095826" imgH="3428815" progId="PowerPoint.Show.12">
                  <p:embed/>
                </p:oleObj>
              </mc:Choice>
              <mc:Fallback>
                <p:oleObj name="Presentation" r:id="rId2" imgW="6095826" imgH="3428815" progId="PowerPoint.Show.12">
                  <p:embed/>
                  <p:pic>
                    <p:nvPicPr>
                      <p:cNvPr id="0" name=""/>
                      <p:cNvPicPr/>
                      <p:nvPr/>
                    </p:nvPicPr>
                    <p:blipFill>
                      <a:blip r:embed="rId3"/>
                      <a:stretch>
                        <a:fillRect/>
                      </a:stretch>
                    </p:blipFill>
                    <p:spPr>
                      <a:xfrm>
                        <a:off x="-46182" y="1340716"/>
                        <a:ext cx="9808505" cy="5517284"/>
                      </a:xfrm>
                      <a:prstGeom prst="rect">
                        <a:avLst/>
                      </a:prstGeom>
                    </p:spPr>
                  </p:pic>
                </p:oleObj>
              </mc:Fallback>
            </mc:AlternateContent>
          </a:graphicData>
        </a:graphic>
      </p:graphicFrame>
    </p:spTree>
    <p:extLst>
      <p:ext uri="{BB962C8B-B14F-4D97-AF65-F5344CB8AC3E}">
        <p14:creationId xmlns:p14="http://schemas.microsoft.com/office/powerpoint/2010/main" val="752410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p:txBody>
          <a:bodyPr/>
          <a:lstStyle/>
          <a:p>
            <a:r>
              <a:rPr lang="en-US" dirty="0"/>
              <a:t>We Have a Sign Convention – Figure 9.7</a:t>
            </a:r>
          </a:p>
        </p:txBody>
      </p:sp>
      <p:sp>
        <p:nvSpPr>
          <p:cNvPr id="2" name="Footer Placeholder 1"/>
          <p:cNvSpPr>
            <a:spLocks noGrp="1"/>
          </p:cNvSpPr>
          <p:nvPr>
            <p:ph type="ftr" sz="quarter" idx="10"/>
          </p:nvPr>
        </p:nvSpPr>
        <p:spPr/>
        <p:txBody>
          <a:bodyPr/>
          <a:lstStyle/>
          <a:p>
            <a:r>
              <a:rPr lang="en-GB" dirty="0">
                <a:solidFill>
                  <a:srgbClr val="000000"/>
                </a:solidFill>
              </a:rPr>
              <a:t>© 2016 Pearson Education, Inc.</a:t>
            </a:r>
          </a:p>
        </p:txBody>
      </p:sp>
      <p:pic>
        <p:nvPicPr>
          <p:cNvPr id="14" name="Picture 13" descr="09_07_Figure.jpg"/>
          <p:cNvPicPr>
            <a:picLocks noChangeAspect="1"/>
          </p:cNvPicPr>
          <p:nvPr/>
        </p:nvPicPr>
        <p:blipFill rotWithShape="1">
          <a:blip r:embed="rId2">
            <a:extLst>
              <a:ext uri="{28A0092B-C50C-407E-A947-70E740481C1C}">
                <a14:useLocalDpi xmlns:a14="http://schemas.microsoft.com/office/drawing/2010/main" val="0"/>
              </a:ext>
            </a:extLst>
          </a:blip>
          <a:srcRect b="2840"/>
          <a:stretch/>
        </p:blipFill>
        <p:spPr>
          <a:xfrm>
            <a:off x="2234704" y="1551332"/>
            <a:ext cx="5486400" cy="4471601"/>
          </a:xfrm>
          <a:prstGeom prst="rect">
            <a:avLst/>
          </a:prstGeom>
        </p:spPr>
      </p:pic>
    </p:spTree>
    <p:extLst>
      <p:ext uri="{BB962C8B-B14F-4D97-AF65-F5344CB8AC3E}">
        <p14:creationId xmlns:p14="http://schemas.microsoft.com/office/powerpoint/2010/main" val="2992726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2" descr="09-Figure09_D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421" y="3516765"/>
            <a:ext cx="2652712" cy="287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4" name="TextBox 1"/>
              <p:cNvSpPr txBox="1">
                <a:spLocks noChangeArrowheads="1"/>
              </p:cNvSpPr>
              <p:nvPr/>
            </p:nvSpPr>
            <p:spPr bwMode="auto">
              <a:xfrm>
                <a:off x="1801777" y="710105"/>
                <a:ext cx="5761898" cy="33387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rgbClr val="990099"/>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hlink"/>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2000" u="sng" dirty="0">
                    <a:latin typeface="Times New Roman" panose="02020603050405020304" pitchFamily="18" charset="0"/>
                  </a:rPr>
                  <a:t>Angular acceleration </a:t>
                </a:r>
                <a14:m>
                  <m:oMath xmlns:m="http://schemas.openxmlformats.org/officeDocument/2006/math">
                    <m:acc>
                      <m:accPr>
                        <m:chr m:val="⃗"/>
                        <m:ctrlPr>
                          <a:rPr lang="en-US" altLang="en-US" sz="2000" i="1" u="sng" dirty="0">
                            <a:latin typeface="Cambria Math" panose="02040503050406030204" pitchFamily="18" charset="0"/>
                          </a:rPr>
                        </m:ctrlPr>
                      </m:accPr>
                      <m:e>
                        <m:r>
                          <a:rPr lang="en-US" altLang="en-US" sz="2000" b="1" i="1" u="sng" dirty="0">
                            <a:latin typeface="Cambria Math" panose="02040503050406030204" pitchFamily="18" charset="0"/>
                            <a:ea typeface="Cambria Math" panose="02040503050406030204" pitchFamily="18" charset="0"/>
                          </a:rPr>
                          <m:t>∝</m:t>
                        </m:r>
                      </m:e>
                    </m:acc>
                  </m:oMath>
                </a14:m>
                <a:endParaRPr lang="en-US" altLang="en-US" sz="2000" u="sng" dirty="0">
                  <a:latin typeface="Times New Roman" panose="02020603050405020304" pitchFamily="18" charset="0"/>
                </a:endParaRPr>
              </a:p>
              <a:p>
                <a:pPr eaLnBrk="1" hangingPunct="1">
                  <a:spcBef>
                    <a:spcPct val="0"/>
                  </a:spcBef>
                  <a:buFontTx/>
                  <a:buNone/>
                </a:pPr>
                <a:endParaRPr lang="en-US" altLang="en-US" sz="1600" b="0" dirty="0">
                  <a:latin typeface="Times New Roman" panose="02020603050405020304" pitchFamily="18" charset="0"/>
                </a:endParaRPr>
              </a:p>
              <a:p>
                <a:pPr eaLnBrk="1" hangingPunct="1">
                  <a:spcBef>
                    <a:spcPct val="0"/>
                  </a:spcBef>
                  <a:buFontTx/>
                  <a:buNone/>
                </a:pPr>
                <a14:m>
                  <m:oMathPara xmlns:m="http://schemas.openxmlformats.org/officeDocument/2006/math">
                    <m:oMathParaPr>
                      <m:jc m:val="centerGroup"/>
                    </m:oMathParaPr>
                    <m:oMath xmlns:m="http://schemas.openxmlformats.org/officeDocument/2006/math">
                      <m:sSub>
                        <m:sSubPr>
                          <m:ctrlPr>
                            <a:rPr lang="en-US" altLang="en-US" sz="1600" i="1">
                              <a:latin typeface="Cambria Math" panose="02040503050406030204" pitchFamily="18" charset="0"/>
                            </a:rPr>
                          </m:ctrlPr>
                        </m:sSubPr>
                        <m:e>
                          <m:r>
                            <a:rPr lang="en-US" altLang="en-US" sz="1600" i="1" smtClean="0">
                              <a:latin typeface="Cambria Math" panose="02040503050406030204" pitchFamily="18" charset="0"/>
                              <a:ea typeface="Cambria Math" panose="02040503050406030204" pitchFamily="18" charset="0"/>
                            </a:rPr>
                            <m:t>∝</m:t>
                          </m:r>
                        </m:e>
                        <m:sub>
                          <m:r>
                            <a:rPr lang="en-US" altLang="en-US" sz="1600" i="1">
                              <a:latin typeface="Cambria Math" panose="02040503050406030204" pitchFamily="18" charset="0"/>
                            </a:rPr>
                            <m:t>𝒂𝒗</m:t>
                          </m:r>
                        </m:sub>
                      </m:sSub>
                      <m:r>
                        <a:rPr lang="en-US" altLang="en-US" sz="1600" i="1">
                          <a:latin typeface="Cambria Math" panose="02040503050406030204" pitchFamily="18" charset="0"/>
                        </a:rPr>
                        <m:t>=</m:t>
                      </m:r>
                      <m:f>
                        <m:fPr>
                          <m:ctrlPr>
                            <a:rPr lang="en-US" altLang="en-US" sz="1600" i="1">
                              <a:latin typeface="Cambria Math" panose="02040503050406030204" pitchFamily="18" charset="0"/>
                            </a:rPr>
                          </m:ctrlPr>
                        </m:fPr>
                        <m:num>
                          <m:sSub>
                            <m:sSubPr>
                              <m:ctrlPr>
                                <a:rPr lang="en-US" altLang="en-US" sz="1600" i="1">
                                  <a:latin typeface="Cambria Math" panose="02040503050406030204" pitchFamily="18" charset="0"/>
                                </a:rPr>
                              </m:ctrlPr>
                            </m:sSubPr>
                            <m:e>
                              <m:r>
                                <a:rPr lang="en-US" altLang="en-US" sz="1600" b="1" i="1" smtClean="0">
                                  <a:latin typeface="Cambria Math" panose="02040503050406030204" pitchFamily="18" charset="0"/>
                                  <a:ea typeface="Cambria Math" panose="02040503050406030204" pitchFamily="18" charset="0"/>
                                </a:rPr>
                                <m:t>𝒘</m:t>
                              </m:r>
                            </m:e>
                            <m:sub>
                              <m:r>
                                <a:rPr lang="en-US" altLang="en-US" sz="1600" i="1">
                                  <a:latin typeface="Cambria Math" panose="02040503050406030204" pitchFamily="18" charset="0"/>
                                </a:rPr>
                                <m:t>𝟐</m:t>
                              </m:r>
                            </m:sub>
                          </m:sSub>
                          <m:r>
                            <a:rPr lang="en-US" altLang="en-US" sz="1600" i="1">
                              <a:latin typeface="Cambria Math" panose="02040503050406030204" pitchFamily="18" charset="0"/>
                            </a:rPr>
                            <m:t>−</m:t>
                          </m:r>
                          <m:sSub>
                            <m:sSubPr>
                              <m:ctrlPr>
                                <a:rPr lang="en-US" altLang="en-US" sz="1600" i="1">
                                  <a:latin typeface="Cambria Math" panose="02040503050406030204" pitchFamily="18" charset="0"/>
                                </a:rPr>
                              </m:ctrlPr>
                            </m:sSubPr>
                            <m:e>
                              <m:r>
                                <a:rPr lang="en-US" altLang="en-US" sz="1600" b="1" i="1" smtClean="0">
                                  <a:latin typeface="Cambria Math" panose="02040503050406030204" pitchFamily="18" charset="0"/>
                                  <a:ea typeface="Cambria Math" panose="02040503050406030204" pitchFamily="18" charset="0"/>
                                </a:rPr>
                                <m:t>𝒘</m:t>
                              </m:r>
                            </m:e>
                            <m:sub>
                              <m:r>
                                <a:rPr lang="en-US" altLang="en-US" sz="1600" i="1">
                                  <a:latin typeface="Cambria Math" panose="02040503050406030204" pitchFamily="18" charset="0"/>
                                </a:rPr>
                                <m:t>𝟏</m:t>
                              </m:r>
                            </m:sub>
                          </m:sSub>
                        </m:num>
                        <m:den>
                          <m:sSub>
                            <m:sSubPr>
                              <m:ctrlPr>
                                <a:rPr lang="en-US" altLang="en-US" sz="1600" i="1">
                                  <a:latin typeface="Cambria Math" panose="02040503050406030204" pitchFamily="18" charset="0"/>
                                </a:rPr>
                              </m:ctrlPr>
                            </m:sSubPr>
                            <m:e>
                              <m:r>
                                <a:rPr lang="en-US" altLang="en-US" sz="1600" i="1">
                                  <a:latin typeface="Cambria Math" panose="02040503050406030204" pitchFamily="18" charset="0"/>
                                </a:rPr>
                                <m:t>𝒕</m:t>
                              </m:r>
                            </m:e>
                            <m:sub>
                              <m:r>
                                <a:rPr lang="en-US" altLang="en-US" sz="1600" i="1">
                                  <a:latin typeface="Cambria Math" panose="02040503050406030204" pitchFamily="18" charset="0"/>
                                </a:rPr>
                                <m:t>𝟐</m:t>
                              </m:r>
                            </m:sub>
                          </m:sSub>
                          <m:r>
                            <a:rPr lang="en-US" altLang="en-US" sz="1600" i="1">
                              <a:latin typeface="Cambria Math" panose="02040503050406030204" pitchFamily="18" charset="0"/>
                            </a:rPr>
                            <m:t>−</m:t>
                          </m:r>
                          <m:sSub>
                            <m:sSubPr>
                              <m:ctrlPr>
                                <a:rPr lang="en-US" altLang="en-US" sz="1600" i="1">
                                  <a:latin typeface="Cambria Math" panose="02040503050406030204" pitchFamily="18" charset="0"/>
                                </a:rPr>
                              </m:ctrlPr>
                            </m:sSubPr>
                            <m:e>
                              <m:r>
                                <a:rPr lang="en-US" altLang="en-US" sz="1600" i="1">
                                  <a:latin typeface="Cambria Math" panose="02040503050406030204" pitchFamily="18" charset="0"/>
                                </a:rPr>
                                <m:t>𝒕</m:t>
                              </m:r>
                            </m:e>
                            <m:sub>
                              <m:r>
                                <a:rPr lang="en-US" altLang="en-US" sz="1600" i="1">
                                  <a:latin typeface="Cambria Math" panose="02040503050406030204" pitchFamily="18" charset="0"/>
                                </a:rPr>
                                <m:t>𝟏</m:t>
                              </m:r>
                            </m:sub>
                          </m:sSub>
                        </m:den>
                      </m:f>
                      <m:r>
                        <a:rPr lang="en-US" altLang="en-US" sz="1600" i="1">
                          <a:latin typeface="Cambria Math" panose="02040503050406030204" pitchFamily="18" charset="0"/>
                        </a:rPr>
                        <m:t>=</m:t>
                      </m:r>
                      <m:f>
                        <m:fPr>
                          <m:ctrlPr>
                            <a:rPr lang="en-US" altLang="en-US" sz="1600" i="1">
                              <a:latin typeface="Cambria Math" panose="02040503050406030204" pitchFamily="18" charset="0"/>
                            </a:rPr>
                          </m:ctrlPr>
                        </m:fPr>
                        <m:num>
                          <m:r>
                            <a:rPr lang="en-US" altLang="en-US" sz="1600" i="1">
                              <a:latin typeface="Cambria Math" panose="02040503050406030204" pitchFamily="18" charset="0"/>
                              <a:ea typeface="Cambria Math" panose="02040503050406030204" pitchFamily="18" charset="0"/>
                            </a:rPr>
                            <m:t>∆</m:t>
                          </m:r>
                          <m:r>
                            <a:rPr lang="en-US" altLang="en-US" sz="1600" b="1" i="1" smtClean="0">
                              <a:latin typeface="Cambria Math" panose="02040503050406030204" pitchFamily="18" charset="0"/>
                              <a:ea typeface="Cambria Math" panose="02040503050406030204" pitchFamily="18" charset="0"/>
                            </a:rPr>
                            <m:t>𝒘</m:t>
                          </m:r>
                        </m:num>
                        <m:den>
                          <m:r>
                            <a:rPr lang="en-US" altLang="en-US" sz="1600" i="1">
                              <a:latin typeface="Cambria Math" panose="02040503050406030204" pitchFamily="18" charset="0"/>
                              <a:ea typeface="Cambria Math" panose="02040503050406030204" pitchFamily="18" charset="0"/>
                            </a:rPr>
                            <m:t>∆</m:t>
                          </m:r>
                          <m:r>
                            <a:rPr lang="en-US" altLang="en-US" sz="1600" i="1">
                              <a:latin typeface="Cambria Math" panose="02040503050406030204" pitchFamily="18" charset="0"/>
                              <a:ea typeface="Cambria Math" panose="02040503050406030204" pitchFamily="18" charset="0"/>
                            </a:rPr>
                            <m:t>𝒕</m:t>
                          </m:r>
                        </m:den>
                      </m:f>
                      <m:r>
                        <a:rPr lang="en-US" altLang="en-US" sz="1600" i="1">
                          <a:latin typeface="Cambria Math" panose="02040503050406030204" pitchFamily="18" charset="0"/>
                        </a:rPr>
                        <m:t>   </m:t>
                      </m:r>
                      <m:d>
                        <m:dPr>
                          <m:begChr m:val="["/>
                          <m:endChr m:val="]"/>
                          <m:ctrlPr>
                            <a:rPr lang="en-US" altLang="en-US" sz="1600" i="1">
                              <a:latin typeface="Cambria Math" panose="02040503050406030204" pitchFamily="18" charset="0"/>
                            </a:rPr>
                          </m:ctrlPr>
                        </m:dPr>
                        <m:e>
                          <m:f>
                            <m:fPr>
                              <m:ctrlPr>
                                <a:rPr lang="en-US" altLang="en-US" sz="1600" i="1">
                                  <a:latin typeface="Cambria Math" panose="02040503050406030204" pitchFamily="18" charset="0"/>
                                </a:rPr>
                              </m:ctrlPr>
                            </m:fPr>
                            <m:num>
                              <m:r>
                                <a:rPr lang="en-US" altLang="en-US" sz="1600" i="1">
                                  <a:latin typeface="Cambria Math" panose="02040503050406030204" pitchFamily="18" charset="0"/>
                                </a:rPr>
                                <m:t>𝒓𝒂𝒅</m:t>
                              </m:r>
                            </m:num>
                            <m:den>
                              <m:sSup>
                                <m:sSupPr>
                                  <m:ctrlPr>
                                    <a:rPr lang="en-US" altLang="en-US" sz="1600" i="1" smtClean="0">
                                      <a:latin typeface="Cambria Math" panose="02040503050406030204" pitchFamily="18" charset="0"/>
                                    </a:rPr>
                                  </m:ctrlPr>
                                </m:sSupPr>
                                <m:e>
                                  <m:r>
                                    <a:rPr lang="en-US" altLang="en-US" sz="1600" b="1" i="1" smtClean="0">
                                      <a:latin typeface="Cambria Math" panose="02040503050406030204" pitchFamily="18" charset="0"/>
                                    </a:rPr>
                                    <m:t>𝒔</m:t>
                                  </m:r>
                                </m:e>
                                <m:sup>
                                  <m:r>
                                    <a:rPr lang="en-US" altLang="en-US" sz="1600" b="1" i="1" smtClean="0">
                                      <a:latin typeface="Cambria Math" panose="02040503050406030204" pitchFamily="18" charset="0"/>
                                    </a:rPr>
                                    <m:t>𝟐</m:t>
                                  </m:r>
                                </m:sup>
                              </m:sSup>
                            </m:den>
                          </m:f>
                        </m:e>
                      </m:d>
                      <m:r>
                        <a:rPr lang="en-US" altLang="en-US" sz="1600" i="1">
                          <a:latin typeface="Cambria Math" panose="02040503050406030204" pitchFamily="18" charset="0"/>
                        </a:rPr>
                        <m:t>   →</m:t>
                      </m:r>
                      <m:r>
                        <a:rPr lang="en-US" altLang="en-US" sz="1600" b="1" i="1" smtClean="0">
                          <a:latin typeface="Cambria Math" panose="02040503050406030204" pitchFamily="18" charset="0"/>
                        </a:rPr>
                        <m:t> </m:t>
                      </m:r>
                      <m:r>
                        <a:rPr lang="en-US" altLang="en-US" sz="1600" b="1" i="1" smtClean="0">
                          <a:latin typeface="Cambria Math" panose="02040503050406030204" pitchFamily="18" charset="0"/>
                          <a:ea typeface="Cambria Math" panose="02040503050406030204" pitchFamily="18" charset="0"/>
                        </a:rPr>
                        <m:t>∝</m:t>
                      </m:r>
                      <m:r>
                        <a:rPr lang="en-US" altLang="en-US" sz="1600" i="1">
                          <a:latin typeface="Cambria Math" panose="02040503050406030204" pitchFamily="18" charset="0"/>
                        </a:rPr>
                        <m:t>=</m:t>
                      </m:r>
                      <m:func>
                        <m:funcPr>
                          <m:ctrlPr>
                            <a:rPr lang="en-US" altLang="en-US" sz="1600" i="1">
                              <a:latin typeface="Cambria Math" panose="02040503050406030204" pitchFamily="18" charset="0"/>
                            </a:rPr>
                          </m:ctrlPr>
                        </m:funcPr>
                        <m:fName>
                          <m:limLow>
                            <m:limLowPr>
                              <m:ctrlPr>
                                <a:rPr lang="en-US" altLang="en-US" sz="1600" i="1">
                                  <a:latin typeface="Cambria Math" panose="02040503050406030204" pitchFamily="18" charset="0"/>
                                </a:rPr>
                              </m:ctrlPr>
                            </m:limLowPr>
                            <m:e>
                              <m:r>
                                <m:rPr>
                                  <m:sty m:val="p"/>
                                </m:rPr>
                                <a:rPr lang="en-US" altLang="en-US" sz="1600" b="0">
                                  <a:latin typeface="Cambria Math" panose="02040503050406030204" pitchFamily="18" charset="0"/>
                                </a:rPr>
                                <m:t>lim</m:t>
                              </m:r>
                            </m:e>
                            <m:lim>
                              <m:r>
                                <a:rPr lang="en-US" altLang="en-US" sz="1600" i="1">
                                  <a:latin typeface="Cambria Math" panose="02040503050406030204" pitchFamily="18" charset="0"/>
                                  <a:ea typeface="Cambria Math" panose="02040503050406030204" pitchFamily="18" charset="0"/>
                                </a:rPr>
                                <m:t>∆</m:t>
                              </m:r>
                              <m:r>
                                <a:rPr lang="en-US" altLang="en-US" sz="1600" i="1">
                                  <a:latin typeface="Cambria Math" panose="02040503050406030204" pitchFamily="18" charset="0"/>
                                  <a:ea typeface="Cambria Math" panose="02040503050406030204" pitchFamily="18" charset="0"/>
                                </a:rPr>
                                <m:t>𝒕</m:t>
                              </m:r>
                              <m:r>
                                <a:rPr lang="en-US" altLang="en-US" sz="1600" i="1">
                                  <a:latin typeface="Cambria Math" panose="02040503050406030204" pitchFamily="18" charset="0"/>
                                </a:rPr>
                                <m:t>→</m:t>
                              </m:r>
                              <m:r>
                                <a:rPr lang="en-US" altLang="en-US" sz="1600" i="1">
                                  <a:latin typeface="Cambria Math" panose="02040503050406030204" pitchFamily="18" charset="0"/>
                                </a:rPr>
                                <m:t>𝟎</m:t>
                              </m:r>
                            </m:lim>
                          </m:limLow>
                        </m:fName>
                        <m:e>
                          <m:f>
                            <m:fPr>
                              <m:ctrlPr>
                                <a:rPr lang="en-US" altLang="en-US" sz="1600" i="1">
                                  <a:latin typeface="Cambria Math" panose="02040503050406030204" pitchFamily="18" charset="0"/>
                                </a:rPr>
                              </m:ctrlPr>
                            </m:fPr>
                            <m:num>
                              <m:r>
                                <a:rPr lang="en-US" altLang="en-US" sz="1600" i="1">
                                  <a:latin typeface="Cambria Math" panose="02040503050406030204" pitchFamily="18" charset="0"/>
                                  <a:ea typeface="Cambria Math" panose="02040503050406030204" pitchFamily="18" charset="0"/>
                                </a:rPr>
                                <m:t>∆</m:t>
                              </m:r>
                              <m:r>
                                <a:rPr lang="en-US" altLang="en-US" sz="1600" b="1" i="1" smtClean="0">
                                  <a:latin typeface="Cambria Math" panose="02040503050406030204" pitchFamily="18" charset="0"/>
                                  <a:ea typeface="Cambria Math" panose="02040503050406030204" pitchFamily="18" charset="0"/>
                                </a:rPr>
                                <m:t>𝒘</m:t>
                              </m:r>
                            </m:num>
                            <m:den>
                              <m:r>
                                <a:rPr lang="en-US" altLang="en-US" sz="1600" i="1">
                                  <a:latin typeface="Cambria Math" panose="02040503050406030204" pitchFamily="18" charset="0"/>
                                  <a:ea typeface="Cambria Math" panose="02040503050406030204" pitchFamily="18" charset="0"/>
                                </a:rPr>
                                <m:t>∆</m:t>
                              </m:r>
                              <m:r>
                                <a:rPr lang="en-US" altLang="en-US" sz="1600" i="1">
                                  <a:latin typeface="Cambria Math" panose="02040503050406030204" pitchFamily="18" charset="0"/>
                                  <a:ea typeface="Cambria Math" panose="02040503050406030204" pitchFamily="18" charset="0"/>
                                </a:rPr>
                                <m:t>𝒕</m:t>
                              </m:r>
                            </m:den>
                          </m:f>
                          <m:r>
                            <a:rPr lang="en-US" altLang="en-US" sz="1600" i="1">
                              <a:latin typeface="Cambria Math" panose="02040503050406030204" pitchFamily="18" charset="0"/>
                            </a:rPr>
                            <m:t>   </m:t>
                          </m:r>
                          <m:d>
                            <m:dPr>
                              <m:begChr m:val="["/>
                              <m:endChr m:val="]"/>
                              <m:ctrlPr>
                                <a:rPr lang="en-US" altLang="en-US" sz="1600" i="1">
                                  <a:latin typeface="Cambria Math" panose="02040503050406030204" pitchFamily="18" charset="0"/>
                                </a:rPr>
                              </m:ctrlPr>
                            </m:dPr>
                            <m:e>
                              <m:f>
                                <m:fPr>
                                  <m:ctrlPr>
                                    <a:rPr lang="en-US" altLang="en-US" sz="1600" i="1">
                                      <a:latin typeface="Cambria Math" panose="02040503050406030204" pitchFamily="18" charset="0"/>
                                    </a:rPr>
                                  </m:ctrlPr>
                                </m:fPr>
                                <m:num>
                                  <m:r>
                                    <a:rPr lang="en-US" altLang="en-US" sz="1600" i="1">
                                      <a:latin typeface="Cambria Math" panose="02040503050406030204" pitchFamily="18" charset="0"/>
                                    </a:rPr>
                                    <m:t>𝒓𝒂𝒅</m:t>
                                  </m:r>
                                </m:num>
                                <m:den>
                                  <m:sSup>
                                    <m:sSupPr>
                                      <m:ctrlPr>
                                        <a:rPr lang="en-US" altLang="en-US" sz="1600" i="1">
                                          <a:latin typeface="Cambria Math" panose="02040503050406030204" pitchFamily="18" charset="0"/>
                                        </a:rPr>
                                      </m:ctrlPr>
                                    </m:sSupPr>
                                    <m:e>
                                      <m:r>
                                        <a:rPr lang="en-US" altLang="en-US" sz="1600" i="1">
                                          <a:latin typeface="Cambria Math" panose="02040503050406030204" pitchFamily="18" charset="0"/>
                                        </a:rPr>
                                        <m:t>𝒔</m:t>
                                      </m:r>
                                    </m:e>
                                    <m:sup>
                                      <m:r>
                                        <a:rPr lang="en-US" altLang="en-US" sz="1600" i="1">
                                          <a:latin typeface="Cambria Math" panose="02040503050406030204" pitchFamily="18" charset="0"/>
                                        </a:rPr>
                                        <m:t>𝟐</m:t>
                                      </m:r>
                                    </m:sup>
                                  </m:sSup>
                                </m:den>
                              </m:f>
                            </m:e>
                          </m:d>
                        </m:e>
                      </m:func>
                    </m:oMath>
                  </m:oMathPara>
                </a14:m>
                <a:endParaRPr lang="en-US" altLang="en-US" sz="1600" dirty="0">
                  <a:latin typeface="Times New Roman" panose="02020603050405020304" pitchFamily="18" charset="0"/>
                </a:endParaRPr>
              </a:p>
              <a:p>
                <a:pPr eaLnBrk="1" hangingPunct="1">
                  <a:spcBef>
                    <a:spcPct val="0"/>
                  </a:spcBef>
                  <a:buFontTx/>
                  <a:buNone/>
                </a:pPr>
                <a:endParaRPr lang="en-US" altLang="en-US" sz="1600" dirty="0">
                  <a:latin typeface="Times New Roman" panose="02020603050405020304" pitchFamily="18" charset="0"/>
                </a:endParaRPr>
              </a:p>
              <a:p>
                <a:pPr eaLnBrk="1" hangingPunct="1">
                  <a:spcBef>
                    <a:spcPct val="0"/>
                  </a:spcBef>
                  <a:buFontTx/>
                  <a:buNone/>
                </a:pPr>
                <a:endParaRPr lang="en-US" altLang="en-US" sz="1600" dirty="0">
                  <a:latin typeface="Times New Roman" panose="02020603050405020304" pitchFamily="18" charset="0"/>
                </a:endParaRPr>
              </a:p>
              <a:p>
                <a:pPr eaLnBrk="1" hangingPunct="1">
                  <a:spcBef>
                    <a:spcPct val="0"/>
                  </a:spcBef>
                  <a:buNone/>
                </a:pPr>
                <a:r>
                  <a:rPr lang="en-US" altLang="en-US" sz="2000" u="sng" dirty="0">
                    <a:solidFill>
                      <a:srgbClr val="000000"/>
                    </a:solidFill>
                    <a:latin typeface="Times New Roman" panose="02020603050405020304" pitchFamily="18" charset="0"/>
                    <a:ea typeface="+mn-ea"/>
                  </a:rPr>
                  <a:t>Relationship between linear and angular quantities</a:t>
                </a:r>
              </a:p>
              <a:p>
                <a:pPr lvl="0" eaLnBrk="1" hangingPunct="1">
                  <a:spcBef>
                    <a:spcPct val="0"/>
                  </a:spcBef>
                  <a:buNone/>
                </a:pPr>
                <a:endParaRPr lang="en-US" altLang="en-US" sz="1600" b="0" dirty="0">
                  <a:solidFill>
                    <a:srgbClr val="000000"/>
                  </a:solidFill>
                  <a:latin typeface="Times New Roman" panose="02020603050405020304" pitchFamily="18" charset="0"/>
                  <a:ea typeface="+mn-ea"/>
                </a:endParaRPr>
              </a:p>
              <a:p>
                <a:pPr lvl="0" eaLnBrk="1" hangingPunct="1">
                  <a:spcBef>
                    <a:spcPct val="0"/>
                  </a:spcBef>
                  <a:buNone/>
                </a:pPr>
                <a:r>
                  <a:rPr lang="en-US" altLang="en-US" sz="1600" dirty="0">
                    <a:ea typeface="Cambria Math" panose="02040503050406030204" pitchFamily="18" charset="0"/>
                  </a:rPr>
                  <a:t>		</a:t>
                </a:r>
                <a14:m>
                  <m:oMath xmlns:m="http://schemas.openxmlformats.org/officeDocument/2006/math">
                    <m:r>
                      <a:rPr lang="en-US" altLang="en-US" sz="1600" b="1" i="0" smtClean="0">
                        <a:latin typeface="Cambria Math" panose="02040503050406030204" pitchFamily="18" charset="0"/>
                        <a:ea typeface="Cambria Math" panose="02040503050406030204" pitchFamily="18" charset="0"/>
                      </a:rPr>
                      <m:t>𝐬</m:t>
                    </m:r>
                    <m:r>
                      <a:rPr lang="en-US" altLang="en-US" sz="1600" b="1" i="0" smtClean="0">
                        <a:latin typeface="Cambria Math" panose="02040503050406030204" pitchFamily="18" charset="0"/>
                        <a:ea typeface="Cambria Math" panose="02040503050406030204" pitchFamily="18" charset="0"/>
                      </a:rPr>
                      <m:t>=</m:t>
                    </m:r>
                    <m:r>
                      <a:rPr lang="en-US" altLang="en-US" sz="1600" i="1" smtClean="0">
                        <a:latin typeface="Cambria Math" panose="02040503050406030204" pitchFamily="18" charset="0"/>
                        <a:ea typeface="Cambria Math" panose="02040503050406030204" pitchFamily="18" charset="0"/>
                      </a:rPr>
                      <m:t>𝜽</m:t>
                    </m:r>
                    <m:r>
                      <a:rPr lang="en-US" altLang="en-US" sz="1600" b="1" i="1" smtClean="0">
                        <a:latin typeface="Cambria Math" panose="02040503050406030204" pitchFamily="18" charset="0"/>
                        <a:ea typeface="Cambria Math" panose="02040503050406030204" pitchFamily="18" charset="0"/>
                      </a:rPr>
                      <m:t>𝒓</m:t>
                    </m:r>
                  </m:oMath>
                </a14:m>
                <a:r>
                  <a:rPr lang="en-US" altLang="en-US" sz="1600" dirty="0">
                    <a:latin typeface="Times New Roman" panose="02020603050405020304" pitchFamily="18" charset="0"/>
                  </a:rPr>
                  <a:t> </a:t>
                </a:r>
                <a:r>
                  <a:rPr lang="en-US" altLang="en-US" sz="1600" dirty="0">
                    <a:latin typeface="Times New Roman" panose="02020603050405020304" pitchFamily="18" charset="0"/>
                    <a:sym typeface="Wingdings" panose="05000000000000000000" pitchFamily="2" charset="2"/>
                  </a:rPr>
                  <a:t> </a:t>
                </a:r>
                <a14:m>
                  <m:oMath xmlns:m="http://schemas.openxmlformats.org/officeDocument/2006/math">
                    <m:sSub>
                      <m:sSubPr>
                        <m:ctrlPr>
                          <a:rPr lang="en-US" altLang="en-US" sz="1600" i="1">
                            <a:latin typeface="Cambria Math" panose="02040503050406030204" pitchFamily="18" charset="0"/>
                          </a:rPr>
                        </m:ctrlPr>
                      </m:sSubPr>
                      <m:e>
                        <m:r>
                          <a:rPr lang="en-US" altLang="en-US" sz="1600" b="1" i="1" smtClean="0">
                            <a:latin typeface="Cambria Math" panose="02040503050406030204" pitchFamily="18" charset="0"/>
                            <a:ea typeface="Cambria Math" panose="02040503050406030204" pitchFamily="18" charset="0"/>
                          </a:rPr>
                          <m:t>𝒗</m:t>
                        </m:r>
                      </m:e>
                      <m:sub>
                        <m:r>
                          <a:rPr lang="en-US" altLang="en-US" sz="1600" i="1">
                            <a:latin typeface="Cambria Math" panose="02040503050406030204" pitchFamily="18" charset="0"/>
                          </a:rPr>
                          <m:t>𝒂𝒗</m:t>
                        </m:r>
                      </m:sub>
                    </m:sSub>
                    <m:r>
                      <a:rPr lang="en-US" altLang="en-US" sz="1600" b="1" i="1" smtClean="0">
                        <a:latin typeface="Cambria Math" panose="02040503050406030204" pitchFamily="18" charset="0"/>
                      </a:rPr>
                      <m:t>=</m:t>
                    </m:r>
                    <m:f>
                      <m:fPr>
                        <m:ctrlPr>
                          <a:rPr lang="en-US" altLang="en-US" sz="1600" b="1" i="1" smtClean="0">
                            <a:latin typeface="Cambria Math" panose="02040503050406030204" pitchFamily="18" charset="0"/>
                          </a:rPr>
                        </m:ctrlPr>
                      </m:fPr>
                      <m:num>
                        <m:r>
                          <a:rPr lang="en-US" altLang="en-US" sz="1600" b="1" i="1" smtClean="0">
                            <a:latin typeface="Cambria Math" panose="02040503050406030204" pitchFamily="18" charset="0"/>
                            <a:ea typeface="Cambria Math" panose="02040503050406030204" pitchFamily="18" charset="0"/>
                          </a:rPr>
                          <m:t>∆</m:t>
                        </m:r>
                        <m:r>
                          <a:rPr lang="en-US" altLang="en-US" sz="1600" b="1" i="1" smtClean="0">
                            <a:latin typeface="Cambria Math" panose="02040503050406030204" pitchFamily="18" charset="0"/>
                          </a:rPr>
                          <m:t>𝒔</m:t>
                        </m:r>
                      </m:num>
                      <m:den>
                        <m:r>
                          <a:rPr lang="en-US" altLang="en-US" sz="1600" b="1" i="1" smtClean="0">
                            <a:latin typeface="Cambria Math" panose="02040503050406030204" pitchFamily="18" charset="0"/>
                            <a:ea typeface="Cambria Math" panose="02040503050406030204" pitchFamily="18" charset="0"/>
                          </a:rPr>
                          <m:t>∆</m:t>
                        </m:r>
                        <m:r>
                          <a:rPr lang="en-US" altLang="en-US" sz="1600" b="1" i="1" smtClean="0">
                            <a:latin typeface="Cambria Math" panose="02040503050406030204" pitchFamily="18" charset="0"/>
                          </a:rPr>
                          <m:t>𝒓</m:t>
                        </m:r>
                      </m:den>
                    </m:f>
                    <m:r>
                      <a:rPr lang="en-US" altLang="en-US" sz="1600" b="1" i="1" smtClean="0">
                        <a:latin typeface="Cambria Math" panose="02040503050406030204" pitchFamily="18" charset="0"/>
                      </a:rPr>
                      <m:t>=</m:t>
                    </m:r>
                    <m:r>
                      <a:rPr lang="en-US" altLang="en-US" sz="1600" b="1" i="1" smtClean="0">
                        <a:latin typeface="Cambria Math" panose="02040503050406030204" pitchFamily="18" charset="0"/>
                      </a:rPr>
                      <m:t>𝒓</m:t>
                    </m:r>
                    <m:f>
                      <m:fPr>
                        <m:ctrlPr>
                          <a:rPr lang="en-US" altLang="en-US" sz="1600" i="1">
                            <a:latin typeface="Cambria Math" panose="02040503050406030204" pitchFamily="18" charset="0"/>
                          </a:rPr>
                        </m:ctrlPr>
                      </m:fPr>
                      <m:num>
                        <m:r>
                          <a:rPr lang="en-US" altLang="en-US" sz="1600" i="1">
                            <a:latin typeface="Cambria Math" panose="02040503050406030204" pitchFamily="18" charset="0"/>
                            <a:ea typeface="Cambria Math" panose="02040503050406030204" pitchFamily="18" charset="0"/>
                          </a:rPr>
                          <m:t>∆</m:t>
                        </m:r>
                        <m:r>
                          <a:rPr lang="en-US" altLang="en-US" sz="1600" i="1" smtClean="0">
                            <a:latin typeface="Cambria Math" panose="02040503050406030204" pitchFamily="18" charset="0"/>
                            <a:ea typeface="Cambria Math" panose="02040503050406030204" pitchFamily="18" charset="0"/>
                          </a:rPr>
                          <m:t>𝜽</m:t>
                        </m:r>
                      </m:num>
                      <m:den>
                        <m:r>
                          <a:rPr lang="en-US" altLang="en-US" sz="1600" i="1">
                            <a:latin typeface="Cambria Math" panose="02040503050406030204" pitchFamily="18" charset="0"/>
                            <a:ea typeface="Cambria Math" panose="02040503050406030204" pitchFamily="18" charset="0"/>
                          </a:rPr>
                          <m:t>∆</m:t>
                        </m:r>
                        <m:r>
                          <a:rPr lang="en-US" altLang="en-US" sz="1600" b="1" i="1" smtClean="0">
                            <a:latin typeface="Cambria Math" panose="02040503050406030204" pitchFamily="18" charset="0"/>
                          </a:rPr>
                          <m:t>𝒕</m:t>
                        </m:r>
                      </m:den>
                    </m:f>
                    <m:r>
                      <a:rPr lang="en-US" altLang="en-US" sz="1600" b="1" i="1" smtClean="0">
                        <a:latin typeface="Cambria Math" panose="02040503050406030204" pitchFamily="18" charset="0"/>
                      </a:rPr>
                      <m:t>=</m:t>
                    </m:r>
                    <m:r>
                      <a:rPr lang="en-US" altLang="en-US" sz="1600" b="1" i="1" smtClean="0">
                        <a:latin typeface="Cambria Math" panose="02040503050406030204" pitchFamily="18" charset="0"/>
                      </a:rPr>
                      <m:t>𝒓</m:t>
                    </m:r>
                    <m:sSub>
                      <m:sSubPr>
                        <m:ctrlPr>
                          <a:rPr lang="en-US" altLang="en-US" sz="1600" i="1">
                            <a:latin typeface="Cambria Math" panose="02040503050406030204" pitchFamily="18" charset="0"/>
                          </a:rPr>
                        </m:ctrlPr>
                      </m:sSubPr>
                      <m:e>
                        <m:r>
                          <a:rPr lang="en-US" altLang="en-US" sz="1600" b="1" i="1" smtClean="0">
                            <a:latin typeface="Cambria Math" panose="02040503050406030204" pitchFamily="18" charset="0"/>
                            <a:ea typeface="Cambria Math" panose="02040503050406030204" pitchFamily="18" charset="0"/>
                          </a:rPr>
                          <m:t>𝒘</m:t>
                        </m:r>
                      </m:e>
                      <m:sub>
                        <m:r>
                          <a:rPr lang="en-US" altLang="en-US" sz="1600" i="1">
                            <a:latin typeface="Cambria Math" panose="02040503050406030204" pitchFamily="18" charset="0"/>
                          </a:rPr>
                          <m:t>𝒂𝒗</m:t>
                        </m:r>
                      </m:sub>
                    </m:sSub>
                  </m:oMath>
                </a14:m>
                <a:endParaRPr lang="en-US" altLang="en-US" sz="1600" b="1" dirty="0"/>
              </a:p>
              <a:p>
                <a:pPr lvl="0" eaLnBrk="1" hangingPunct="1">
                  <a:spcBef>
                    <a:spcPct val="0"/>
                  </a:spcBef>
                  <a:buNone/>
                </a:pPr>
                <a:endParaRPr lang="en-US" altLang="en-US" sz="1600" b="1" dirty="0"/>
              </a:p>
              <a:p>
                <a:pPr lvl="0" eaLnBrk="1" hangingPunct="1">
                  <a:spcBef>
                    <a:spcPct val="0"/>
                  </a:spcBef>
                  <a:buNone/>
                </a:pPr>
                <a:r>
                  <a:rPr lang="en-US" altLang="en-US" sz="1600" b="1" dirty="0"/>
                  <a:t>		</a:t>
                </a:r>
                <a14:m>
                  <m:oMath xmlns:m="http://schemas.openxmlformats.org/officeDocument/2006/math">
                    <m:r>
                      <a:rPr lang="en-US" altLang="en-US" sz="1600" i="1" dirty="0" smtClean="0">
                        <a:latin typeface="Cambria Math" panose="02040503050406030204" pitchFamily="18" charset="0"/>
                        <a:ea typeface="Cambria Math" panose="02040503050406030204" pitchFamily="18" charset="0"/>
                      </a:rPr>
                      <m:t>∴∆</m:t>
                    </m:r>
                    <m:r>
                      <a:rPr lang="en-US" altLang="en-US" sz="1600" b="1" i="1" dirty="0" smtClean="0">
                        <a:latin typeface="Cambria Math" panose="02040503050406030204" pitchFamily="18" charset="0"/>
                        <a:ea typeface="Cambria Math" panose="02040503050406030204" pitchFamily="18" charset="0"/>
                      </a:rPr>
                      <m:t>𝒕</m:t>
                    </m:r>
                    <m:r>
                      <a:rPr lang="en-US" altLang="en-US" sz="1600" b="1" i="1" dirty="0" smtClean="0">
                        <a:latin typeface="Cambria Math" panose="02040503050406030204" pitchFamily="18" charset="0"/>
                        <a:ea typeface="Cambria Math" panose="02040503050406030204" pitchFamily="18" charset="0"/>
                      </a:rPr>
                      <m:t>→</m:t>
                    </m:r>
                    <m:r>
                      <a:rPr lang="en-US" altLang="en-US" sz="1600" b="1" i="1" dirty="0" smtClean="0">
                        <a:latin typeface="Cambria Math" panose="02040503050406030204" pitchFamily="18" charset="0"/>
                        <a:ea typeface="Cambria Math" panose="02040503050406030204" pitchFamily="18" charset="0"/>
                      </a:rPr>
                      <m:t>𝟎</m:t>
                    </m:r>
                    <m:r>
                      <a:rPr lang="en-US" altLang="en-US" sz="1600" b="1" i="1" dirty="0" smtClean="0">
                        <a:latin typeface="Cambria Math" panose="02040503050406030204" pitchFamily="18" charset="0"/>
                        <a:ea typeface="Cambria Math" panose="02040503050406030204" pitchFamily="18" charset="0"/>
                      </a:rPr>
                      <m:t>    </m:t>
                    </m:r>
                    <m:r>
                      <a:rPr lang="en-US" altLang="en-US" sz="1600" b="1" i="1" dirty="0" smtClean="0">
                        <a:latin typeface="Cambria Math" panose="02040503050406030204" pitchFamily="18" charset="0"/>
                        <a:ea typeface="Cambria Math" panose="02040503050406030204" pitchFamily="18" charset="0"/>
                      </a:rPr>
                      <m:t>𝒈𝒊𝒗𝒆𝒔</m:t>
                    </m:r>
                    <m:r>
                      <a:rPr lang="en-US" altLang="en-US" sz="1600" b="1" i="1" dirty="0" smtClean="0">
                        <a:latin typeface="Cambria Math" panose="02040503050406030204" pitchFamily="18" charset="0"/>
                        <a:ea typeface="Cambria Math" panose="02040503050406030204" pitchFamily="18" charset="0"/>
                      </a:rPr>
                      <m:t>    </m:t>
                    </m:r>
                    <m:r>
                      <a:rPr lang="en-US" altLang="en-US" sz="1600" b="1" i="1" dirty="0" smtClean="0">
                        <a:latin typeface="Cambria Math" panose="02040503050406030204" pitchFamily="18" charset="0"/>
                        <a:ea typeface="Cambria Math" panose="02040503050406030204" pitchFamily="18" charset="0"/>
                      </a:rPr>
                      <m:t>𝒗</m:t>
                    </m:r>
                    <m:r>
                      <a:rPr lang="en-US" altLang="en-US" sz="1600" b="1" i="1" dirty="0" smtClean="0">
                        <a:latin typeface="Cambria Math" panose="02040503050406030204" pitchFamily="18" charset="0"/>
                        <a:ea typeface="Cambria Math" panose="02040503050406030204" pitchFamily="18" charset="0"/>
                      </a:rPr>
                      <m:t>=</m:t>
                    </m:r>
                    <m:r>
                      <a:rPr lang="en-US" altLang="en-US" sz="1600" b="1" i="1" dirty="0" smtClean="0">
                        <a:latin typeface="Cambria Math" panose="02040503050406030204" pitchFamily="18" charset="0"/>
                        <a:ea typeface="Cambria Math" panose="02040503050406030204" pitchFamily="18" charset="0"/>
                      </a:rPr>
                      <m:t>𝒓𝒘</m:t>
                    </m:r>
                  </m:oMath>
                </a14:m>
                <a:endParaRPr lang="en-US" altLang="en-US" sz="1600" dirty="0">
                  <a:latin typeface="Times New Roman" panose="02020603050405020304" pitchFamily="18" charset="0"/>
                </a:endParaRPr>
              </a:p>
              <a:p>
                <a:pPr lvl="0" eaLnBrk="1" hangingPunct="1">
                  <a:spcBef>
                    <a:spcPct val="0"/>
                  </a:spcBef>
                  <a:buNone/>
                </a:pPr>
                <a:endParaRPr lang="en-US" altLang="en-US" sz="1600" dirty="0">
                  <a:latin typeface="Times New Roman" panose="02020603050405020304" pitchFamily="18" charset="0"/>
                </a:endParaRPr>
              </a:p>
            </p:txBody>
          </p:sp>
        </mc:Choice>
        <mc:Fallback xmlns="">
          <p:sp>
            <p:nvSpPr>
              <p:cNvPr id="4" name="TextBox 1"/>
              <p:cNvSpPr txBox="1">
                <a:spLocks noRot="1" noChangeAspect="1" noMove="1" noResize="1" noEditPoints="1" noAdjustHandles="1" noChangeArrowheads="1" noChangeShapeType="1" noTextEdit="1"/>
              </p:cNvSpPr>
              <p:nvPr/>
            </p:nvSpPr>
            <p:spPr bwMode="auto">
              <a:xfrm>
                <a:off x="1801777" y="710105"/>
                <a:ext cx="5761898" cy="3338735"/>
              </a:xfrm>
              <a:prstGeom prst="rect">
                <a:avLst/>
              </a:prstGeom>
              <a:blipFill rotWithShape="0">
                <a:blip r:embed="rId3"/>
                <a:stretch>
                  <a:fillRect l="-1164" t="-730" r="-21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2" descr="09-Figure10_D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230" y="303380"/>
            <a:ext cx="3832225"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4" name="TextBox 1"/>
              <p:cNvSpPr txBox="1">
                <a:spLocks noChangeArrowheads="1"/>
              </p:cNvSpPr>
              <p:nvPr/>
            </p:nvSpPr>
            <p:spPr bwMode="auto">
              <a:xfrm>
                <a:off x="4572000" y="976459"/>
                <a:ext cx="3832225" cy="354795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rgbClr val="990099"/>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hlink"/>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600" b="0" dirty="0">
                    <a:latin typeface="Times New Roman" panose="02020603050405020304" pitchFamily="18" charset="0"/>
                  </a:rPr>
                  <a:t>Tangential component of acceleration;</a:t>
                </a:r>
              </a:p>
              <a:p>
                <a:pPr eaLnBrk="1" hangingPunct="1">
                  <a:spcBef>
                    <a:spcPct val="0"/>
                  </a:spcBef>
                  <a:buFontTx/>
                  <a:buNone/>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ea typeface="Cambria Math" panose="02040503050406030204" pitchFamily="18" charset="0"/>
                        </a:rPr>
                        <m:t>∆</m:t>
                      </m:r>
                      <m:r>
                        <a:rPr lang="en-US" altLang="en-US" sz="1600" b="0" i="1" smtClean="0">
                          <a:latin typeface="Cambria Math" panose="02040503050406030204" pitchFamily="18" charset="0"/>
                          <a:ea typeface="Cambria Math" panose="02040503050406030204" pitchFamily="18" charset="0"/>
                        </a:rPr>
                        <m:t>𝑣</m:t>
                      </m:r>
                      <m:r>
                        <a:rPr lang="en-US" altLang="en-US" sz="1600" b="0" i="1" smtClean="0">
                          <a:latin typeface="Cambria Math" panose="02040503050406030204" pitchFamily="18" charset="0"/>
                          <a:ea typeface="Cambria Math" panose="02040503050406030204" pitchFamily="18" charset="0"/>
                        </a:rPr>
                        <m:t>=</m:t>
                      </m:r>
                      <m:r>
                        <a:rPr lang="en-US" altLang="en-US" sz="1600" b="0" i="1" smtClean="0">
                          <a:latin typeface="Cambria Math" panose="02040503050406030204" pitchFamily="18" charset="0"/>
                          <a:ea typeface="Cambria Math" panose="02040503050406030204" pitchFamily="18" charset="0"/>
                        </a:rPr>
                        <m:t>𝑟</m:t>
                      </m:r>
                      <m:r>
                        <a:rPr lang="en-US" altLang="en-US" sz="1600" b="0" i="1" smtClean="0">
                          <a:latin typeface="Cambria Math" panose="02040503050406030204" pitchFamily="18" charset="0"/>
                          <a:ea typeface="Cambria Math" panose="02040503050406030204" pitchFamily="18" charset="0"/>
                        </a:rPr>
                        <m:t>∆</m:t>
                      </m:r>
                      <m:r>
                        <a:rPr lang="en-US" altLang="en-US" sz="1600" b="0" i="1" smtClean="0">
                          <a:latin typeface="Cambria Math" panose="02040503050406030204" pitchFamily="18" charset="0"/>
                          <a:ea typeface="Cambria Math" panose="02040503050406030204" pitchFamily="18" charset="0"/>
                        </a:rPr>
                        <m:t>𝑤</m:t>
                      </m:r>
                    </m:oMath>
                  </m:oMathPara>
                </a14:m>
                <a:endParaRPr lang="en-US" altLang="en-US" sz="1600" b="0" dirty="0">
                  <a:latin typeface="Times New Roman" panose="02020603050405020304" pitchFamily="18" charset="0"/>
                </a:endParaRPr>
              </a:p>
              <a:p>
                <a:pPr eaLnBrk="1" hangingPunct="1">
                  <a:spcBef>
                    <a:spcPct val="0"/>
                  </a:spcBef>
                  <a:buFontTx/>
                  <a:buNone/>
                </a:pPr>
                <a14:m>
                  <m:oMathPara xmlns:m="http://schemas.openxmlformats.org/officeDocument/2006/math">
                    <m:oMathParaPr>
                      <m:jc m:val="centerGroup"/>
                    </m:oMathParaPr>
                    <m:oMath xmlns:m="http://schemas.openxmlformats.org/officeDocument/2006/math">
                      <m:sSub>
                        <m:sSubPr>
                          <m:ctrlPr>
                            <a:rPr lang="en-US" altLang="en-US" sz="1600" b="0" i="1" smtClean="0">
                              <a:latin typeface="Cambria Math" panose="02040503050406030204" pitchFamily="18" charset="0"/>
                            </a:rPr>
                          </m:ctrlPr>
                        </m:sSubPr>
                        <m:e>
                          <m:r>
                            <a:rPr lang="en-US" altLang="en-US" sz="1600" b="0" i="1" smtClean="0">
                              <a:latin typeface="Cambria Math" panose="02040503050406030204" pitchFamily="18" charset="0"/>
                            </a:rPr>
                            <m:t>(</m:t>
                          </m:r>
                          <m:sSub>
                            <m:sSubPr>
                              <m:ctrlPr>
                                <a:rPr lang="en-US" altLang="en-US" sz="1600" b="0" i="1" smtClean="0">
                                  <a:latin typeface="Cambria Math" panose="02040503050406030204" pitchFamily="18" charset="0"/>
                                </a:rPr>
                              </m:ctrlPr>
                            </m:sSubPr>
                            <m:e>
                              <m:r>
                                <a:rPr lang="en-US" altLang="en-US" sz="1600" b="0" i="1" smtClean="0">
                                  <a:latin typeface="Cambria Math" panose="02040503050406030204" pitchFamily="18" charset="0"/>
                                </a:rPr>
                                <m:t>𝑎</m:t>
                              </m:r>
                            </m:e>
                            <m:sub>
                              <m:r>
                                <a:rPr lang="en-US" altLang="en-US" sz="1600" b="0" i="1" smtClean="0">
                                  <a:latin typeface="Cambria Math" panose="02040503050406030204" pitchFamily="18" charset="0"/>
                                </a:rPr>
                                <m:t>𝑡𝑎𝑛𝑔𝑒𝑛𝑡</m:t>
                              </m:r>
                            </m:sub>
                          </m:sSub>
                          <m:r>
                            <a:rPr lang="en-US" altLang="en-US" sz="1600" b="0" i="1" smtClean="0">
                              <a:latin typeface="Cambria Math" panose="02040503050406030204" pitchFamily="18" charset="0"/>
                            </a:rPr>
                            <m:t>)</m:t>
                          </m:r>
                        </m:e>
                        <m:sub>
                          <m:r>
                            <a:rPr lang="en-US" altLang="en-US" sz="1600" b="0" i="1" smtClean="0">
                              <a:latin typeface="Cambria Math" panose="02040503050406030204" pitchFamily="18" charset="0"/>
                            </a:rPr>
                            <m:t>𝑎𝑣</m:t>
                          </m:r>
                        </m:sub>
                      </m:sSub>
                      <m:r>
                        <a:rPr lang="en-US" altLang="en-US" sz="1600" b="0" i="1" smtClean="0">
                          <a:latin typeface="Cambria Math" panose="02040503050406030204" pitchFamily="18" charset="0"/>
                        </a:rPr>
                        <m:t>=</m:t>
                      </m:r>
                      <m:f>
                        <m:fPr>
                          <m:ctrlPr>
                            <a:rPr lang="en-US" altLang="en-US" sz="1600" b="0" i="1" smtClean="0">
                              <a:latin typeface="Cambria Math" panose="02040503050406030204" pitchFamily="18" charset="0"/>
                            </a:rPr>
                          </m:ctrlPr>
                        </m:fPr>
                        <m:num>
                          <m:r>
                            <a:rPr lang="en-US" altLang="en-US" sz="1600" b="0" i="1" smtClean="0">
                              <a:latin typeface="Cambria Math" panose="02040503050406030204" pitchFamily="18" charset="0"/>
                              <a:ea typeface="Cambria Math" panose="02040503050406030204" pitchFamily="18" charset="0"/>
                            </a:rPr>
                            <m:t>∆</m:t>
                          </m:r>
                          <m:r>
                            <a:rPr lang="en-US" altLang="en-US" sz="1600" b="0" i="1" smtClean="0">
                              <a:latin typeface="Cambria Math" panose="02040503050406030204" pitchFamily="18" charset="0"/>
                              <a:ea typeface="Cambria Math" panose="02040503050406030204" pitchFamily="18" charset="0"/>
                            </a:rPr>
                            <m:t>𝑣</m:t>
                          </m:r>
                        </m:num>
                        <m:den>
                          <m:r>
                            <a:rPr lang="en-US" altLang="en-US" sz="1600" b="0" i="1" smtClean="0">
                              <a:latin typeface="Cambria Math" panose="02040503050406030204" pitchFamily="18" charset="0"/>
                              <a:ea typeface="Cambria Math" panose="02040503050406030204" pitchFamily="18" charset="0"/>
                            </a:rPr>
                            <m:t>∆</m:t>
                          </m:r>
                          <m:r>
                            <a:rPr lang="en-US" altLang="en-US" sz="1600" b="0" i="1" smtClean="0">
                              <a:latin typeface="Cambria Math" panose="02040503050406030204" pitchFamily="18" charset="0"/>
                              <a:ea typeface="Cambria Math" panose="02040503050406030204" pitchFamily="18" charset="0"/>
                            </a:rPr>
                            <m:t>𝑡</m:t>
                          </m:r>
                        </m:den>
                      </m:f>
                      <m:r>
                        <a:rPr lang="en-US" altLang="en-US" sz="1600" b="0" i="1" smtClean="0">
                          <a:latin typeface="Cambria Math" panose="02040503050406030204" pitchFamily="18" charset="0"/>
                        </a:rPr>
                        <m:t>=</m:t>
                      </m:r>
                      <m:r>
                        <a:rPr lang="en-US" altLang="en-US" sz="1600" b="0" i="1" smtClean="0">
                          <a:latin typeface="Cambria Math" panose="02040503050406030204" pitchFamily="18" charset="0"/>
                        </a:rPr>
                        <m:t>𝑟</m:t>
                      </m:r>
                      <m:f>
                        <m:fPr>
                          <m:ctrlPr>
                            <a:rPr lang="en-US" altLang="en-US" sz="1600" b="0" i="1">
                              <a:latin typeface="Cambria Math" panose="02040503050406030204" pitchFamily="18" charset="0"/>
                            </a:rPr>
                          </m:ctrlPr>
                        </m:fPr>
                        <m:num>
                          <m:r>
                            <a:rPr lang="en-US" altLang="en-US" sz="1600" b="0" i="1">
                              <a:latin typeface="Cambria Math" panose="02040503050406030204" pitchFamily="18" charset="0"/>
                              <a:ea typeface="Cambria Math" panose="02040503050406030204" pitchFamily="18" charset="0"/>
                            </a:rPr>
                            <m:t>∆</m:t>
                          </m:r>
                          <m:r>
                            <a:rPr lang="en-US" altLang="en-US" sz="1600" b="0" i="1" smtClean="0">
                              <a:latin typeface="Cambria Math" panose="02040503050406030204" pitchFamily="18" charset="0"/>
                              <a:ea typeface="Cambria Math" panose="02040503050406030204" pitchFamily="18" charset="0"/>
                            </a:rPr>
                            <m:t>𝑤</m:t>
                          </m:r>
                        </m:num>
                        <m:den>
                          <m:r>
                            <a:rPr lang="en-US" altLang="en-US" sz="1600" b="0" i="1">
                              <a:latin typeface="Cambria Math" panose="02040503050406030204" pitchFamily="18" charset="0"/>
                              <a:ea typeface="Cambria Math" panose="02040503050406030204" pitchFamily="18" charset="0"/>
                            </a:rPr>
                            <m:t>∆</m:t>
                          </m:r>
                          <m:r>
                            <a:rPr lang="en-US" altLang="en-US" sz="1600" b="0" i="1">
                              <a:latin typeface="Cambria Math" panose="02040503050406030204" pitchFamily="18" charset="0"/>
                              <a:ea typeface="Cambria Math" panose="02040503050406030204" pitchFamily="18" charset="0"/>
                            </a:rPr>
                            <m:t>𝑡</m:t>
                          </m:r>
                        </m:den>
                      </m:f>
                    </m:oMath>
                  </m:oMathPara>
                </a14:m>
                <a:endParaRPr lang="en-US" altLang="en-US" sz="1600" b="0" dirty="0">
                  <a:latin typeface="Times New Roman" panose="02020603050405020304" pitchFamily="18" charset="0"/>
                </a:endParaRPr>
              </a:p>
              <a:p>
                <a:pPr eaLnBrk="1" hangingPunct="1">
                  <a:spcBef>
                    <a:spcPct val="0"/>
                  </a:spcBef>
                  <a:buFontTx/>
                  <a:buNone/>
                </a:pPr>
                <a:endParaRPr lang="en-US" altLang="en-US" sz="1600" b="1" dirty="0"/>
              </a:p>
              <a:p>
                <a:pPr eaLnBrk="1" hangingPunct="1">
                  <a:spcBef>
                    <a:spcPct val="0"/>
                  </a:spcBef>
                  <a:buFontTx/>
                  <a:buNone/>
                </a:pPr>
                <a:r>
                  <a:rPr lang="en-US" altLang="en-US" sz="1600" b="0" dirty="0">
                    <a:latin typeface="Times New Roman" panose="02020603050405020304" pitchFamily="18" charset="0"/>
                    <a:cs typeface="Times New Roman" panose="02020603050405020304" pitchFamily="18" charset="0"/>
                  </a:rPr>
                  <a:t>For;</a:t>
                </a:r>
                <a:r>
                  <a:rPr lang="en-US" altLang="en-US" sz="1600" dirty="0"/>
                  <a:t>  </a:t>
                </a:r>
                <a14:m>
                  <m:oMath xmlns:m="http://schemas.openxmlformats.org/officeDocument/2006/math">
                    <m:r>
                      <a:rPr lang="en-US" altLang="en-US" sz="1600" i="1" dirty="0" smtClean="0">
                        <a:latin typeface="Cambria Math" panose="02040503050406030204" pitchFamily="18" charset="0"/>
                        <a:ea typeface="Cambria Math" panose="02040503050406030204" pitchFamily="18" charset="0"/>
                      </a:rPr>
                      <m:t>∆</m:t>
                    </m:r>
                    <m:r>
                      <a:rPr lang="en-US" altLang="en-US" sz="1600" b="1" i="1" dirty="0" smtClean="0">
                        <a:latin typeface="Cambria Math" panose="02040503050406030204" pitchFamily="18" charset="0"/>
                        <a:ea typeface="Cambria Math" panose="02040503050406030204" pitchFamily="18" charset="0"/>
                      </a:rPr>
                      <m:t>𝒕</m:t>
                    </m:r>
                    <m:r>
                      <a:rPr lang="en-US" altLang="en-US" sz="1600" b="1" i="1" dirty="0" smtClean="0">
                        <a:latin typeface="Cambria Math" panose="02040503050406030204" pitchFamily="18" charset="0"/>
                        <a:ea typeface="Cambria Math" panose="02040503050406030204" pitchFamily="18" charset="0"/>
                      </a:rPr>
                      <m:t>→</m:t>
                    </m:r>
                    <m:r>
                      <a:rPr lang="en-US" altLang="en-US" sz="1600" b="1" i="1" dirty="0" smtClean="0">
                        <a:latin typeface="Cambria Math" panose="02040503050406030204" pitchFamily="18" charset="0"/>
                        <a:ea typeface="Cambria Math" panose="02040503050406030204" pitchFamily="18" charset="0"/>
                      </a:rPr>
                      <m:t>𝟎</m:t>
                    </m:r>
                    <m:r>
                      <a:rPr lang="en-US" altLang="en-US" sz="1600" b="0" i="1" dirty="0" smtClean="0">
                        <a:latin typeface="Cambria Math" panose="02040503050406030204" pitchFamily="18" charset="0"/>
                        <a:ea typeface="Cambria Math" panose="02040503050406030204" pitchFamily="18" charset="0"/>
                      </a:rPr>
                      <m:t>;     </m:t>
                    </m:r>
                    <m:sSub>
                      <m:sSubPr>
                        <m:ctrlPr>
                          <a:rPr lang="en-US" altLang="en-US" sz="1600" i="1">
                            <a:latin typeface="Cambria Math" panose="02040503050406030204" pitchFamily="18" charset="0"/>
                          </a:rPr>
                        </m:ctrlPr>
                      </m:sSubPr>
                      <m:e>
                        <m:r>
                          <a:rPr lang="en-US" altLang="en-US" sz="1600" b="1" i="1">
                            <a:latin typeface="Cambria Math" panose="02040503050406030204" pitchFamily="18" charset="0"/>
                          </a:rPr>
                          <m:t>𝒂</m:t>
                        </m:r>
                      </m:e>
                      <m:sub>
                        <m:r>
                          <a:rPr lang="en-US" altLang="en-US" sz="1600" b="1" i="1">
                            <a:latin typeface="Cambria Math" panose="02040503050406030204" pitchFamily="18" charset="0"/>
                          </a:rPr>
                          <m:t>𝒕𝒂𝒏𝒈𝒆𝒏𝒕</m:t>
                        </m:r>
                      </m:sub>
                    </m:sSub>
                    <m:r>
                      <a:rPr lang="en-US" altLang="en-US" sz="1600" b="1" i="1" dirty="0" smtClean="0">
                        <a:latin typeface="Cambria Math" panose="02040503050406030204" pitchFamily="18" charset="0"/>
                        <a:ea typeface="Cambria Math" panose="02040503050406030204" pitchFamily="18" charset="0"/>
                      </a:rPr>
                      <m:t>=</m:t>
                    </m:r>
                    <m:r>
                      <a:rPr lang="en-US" altLang="en-US" sz="1600" b="1" i="1" dirty="0" smtClean="0">
                        <a:latin typeface="Cambria Math" panose="02040503050406030204" pitchFamily="18" charset="0"/>
                        <a:ea typeface="Cambria Math" panose="02040503050406030204" pitchFamily="18" charset="0"/>
                      </a:rPr>
                      <m:t>𝒓</m:t>
                    </m:r>
                    <m:r>
                      <a:rPr lang="en-US" altLang="en-US" sz="1600" b="1" i="1" dirty="0" smtClean="0">
                        <a:latin typeface="Cambria Math" panose="02040503050406030204" pitchFamily="18" charset="0"/>
                        <a:ea typeface="Cambria Math" panose="02040503050406030204" pitchFamily="18" charset="0"/>
                      </a:rPr>
                      <m:t>∝</m:t>
                    </m:r>
                  </m:oMath>
                </a14:m>
                <a:endParaRPr lang="en-US" altLang="en-US" sz="1600" dirty="0">
                  <a:latin typeface="Times New Roman" panose="02020603050405020304" pitchFamily="18" charset="0"/>
                </a:endParaRPr>
              </a:p>
              <a:p>
                <a:pPr eaLnBrk="1" hangingPunct="1">
                  <a:spcBef>
                    <a:spcPct val="0"/>
                  </a:spcBef>
                  <a:buFontTx/>
                  <a:buNone/>
                </a:pPr>
                <a:endParaRPr lang="en-US" altLang="en-US" sz="1600" dirty="0">
                  <a:latin typeface="Times New Roman" panose="02020603050405020304" pitchFamily="18" charset="0"/>
                </a:endParaRPr>
              </a:p>
              <a:p>
                <a:pPr eaLnBrk="1" hangingPunct="1">
                  <a:spcBef>
                    <a:spcPct val="0"/>
                  </a:spcBef>
                  <a:buFontTx/>
                  <a:buNone/>
                </a:pPr>
                <a:r>
                  <a:rPr lang="en-US" altLang="en-US" sz="1600" b="0" dirty="0">
                    <a:latin typeface="Times New Roman" panose="02020603050405020304" pitchFamily="18" charset="0"/>
                  </a:rPr>
                  <a:t>Radial component</a:t>
                </a:r>
              </a:p>
              <a:p>
                <a:pPr eaLnBrk="1" hangingPunct="1">
                  <a:spcBef>
                    <a:spcPct val="0"/>
                  </a:spcBef>
                  <a:buFontTx/>
                  <a:buNone/>
                </a:pPr>
                <a14:m>
                  <m:oMathPara xmlns:m="http://schemas.openxmlformats.org/officeDocument/2006/math">
                    <m:oMathParaPr>
                      <m:jc m:val="centerGroup"/>
                    </m:oMathParaPr>
                    <m:oMath xmlns:m="http://schemas.openxmlformats.org/officeDocument/2006/math">
                      <m:sSub>
                        <m:sSubPr>
                          <m:ctrlPr>
                            <a:rPr lang="en-US" altLang="en-US" sz="1600" i="1" smtClean="0">
                              <a:latin typeface="Cambria Math" panose="02040503050406030204" pitchFamily="18" charset="0"/>
                            </a:rPr>
                          </m:ctrlPr>
                        </m:sSubPr>
                        <m:e>
                          <m:r>
                            <a:rPr lang="en-US" altLang="en-US" sz="1600" b="1" i="1" smtClean="0">
                              <a:latin typeface="Cambria Math" panose="02040503050406030204" pitchFamily="18" charset="0"/>
                            </a:rPr>
                            <m:t>𝒂</m:t>
                          </m:r>
                        </m:e>
                        <m:sub>
                          <m:r>
                            <a:rPr lang="en-US" altLang="en-US" sz="1600" b="1" i="1" smtClean="0">
                              <a:latin typeface="Cambria Math" panose="02040503050406030204" pitchFamily="18" charset="0"/>
                            </a:rPr>
                            <m:t>𝒓𝒂𝒅</m:t>
                          </m:r>
                        </m:sub>
                      </m:sSub>
                      <m:r>
                        <a:rPr lang="en-US" altLang="en-US" sz="1600" b="1" i="1" smtClean="0">
                          <a:latin typeface="Cambria Math" panose="02040503050406030204" pitchFamily="18" charset="0"/>
                        </a:rPr>
                        <m:t>=</m:t>
                      </m:r>
                      <m:f>
                        <m:fPr>
                          <m:ctrlPr>
                            <a:rPr lang="en-US" altLang="en-US" sz="1600" b="1" i="1" smtClean="0">
                              <a:latin typeface="Cambria Math" panose="02040503050406030204" pitchFamily="18" charset="0"/>
                            </a:rPr>
                          </m:ctrlPr>
                        </m:fPr>
                        <m:num>
                          <m:sSup>
                            <m:sSupPr>
                              <m:ctrlPr>
                                <a:rPr lang="en-US" altLang="en-US" sz="1600" b="1" i="1" smtClean="0">
                                  <a:latin typeface="Cambria Math" panose="02040503050406030204" pitchFamily="18" charset="0"/>
                                </a:rPr>
                              </m:ctrlPr>
                            </m:sSupPr>
                            <m:e>
                              <m:r>
                                <a:rPr lang="en-US" altLang="en-US" sz="1600" b="1" i="1" smtClean="0">
                                  <a:latin typeface="Cambria Math" panose="02040503050406030204" pitchFamily="18" charset="0"/>
                                </a:rPr>
                                <m:t>𝒗</m:t>
                              </m:r>
                            </m:e>
                            <m:sup>
                              <m:r>
                                <a:rPr lang="en-US" altLang="en-US" sz="1600" b="1" i="1" smtClean="0">
                                  <a:latin typeface="Cambria Math" panose="02040503050406030204" pitchFamily="18" charset="0"/>
                                </a:rPr>
                                <m:t>𝟐</m:t>
                              </m:r>
                            </m:sup>
                          </m:sSup>
                        </m:num>
                        <m:den>
                          <m:r>
                            <a:rPr lang="en-US" altLang="en-US" sz="1600" b="1" i="1" smtClean="0">
                              <a:latin typeface="Cambria Math" panose="02040503050406030204" pitchFamily="18" charset="0"/>
                            </a:rPr>
                            <m:t>𝒓</m:t>
                          </m:r>
                        </m:den>
                      </m:f>
                      <m:r>
                        <a:rPr lang="en-US" altLang="en-US" sz="1600" b="1" i="1" smtClean="0">
                          <a:latin typeface="Cambria Math" panose="02040503050406030204" pitchFamily="18" charset="0"/>
                        </a:rPr>
                        <m:t>=</m:t>
                      </m:r>
                      <m:sSup>
                        <m:sSupPr>
                          <m:ctrlPr>
                            <a:rPr lang="en-US" altLang="en-US" sz="1600" b="1" i="1" smtClean="0">
                              <a:latin typeface="Cambria Math" panose="02040503050406030204" pitchFamily="18" charset="0"/>
                            </a:rPr>
                          </m:ctrlPr>
                        </m:sSupPr>
                        <m:e>
                          <m:r>
                            <a:rPr lang="en-US" altLang="en-US" sz="1600" b="1" i="1" smtClean="0">
                              <a:latin typeface="Cambria Math" panose="02040503050406030204" pitchFamily="18" charset="0"/>
                            </a:rPr>
                            <m:t>𝒘</m:t>
                          </m:r>
                        </m:e>
                        <m:sup>
                          <m:r>
                            <a:rPr lang="en-US" altLang="en-US" sz="1600" b="1" i="1" smtClean="0">
                              <a:latin typeface="Cambria Math" panose="02040503050406030204" pitchFamily="18" charset="0"/>
                            </a:rPr>
                            <m:t>𝟐</m:t>
                          </m:r>
                        </m:sup>
                      </m:sSup>
                      <m:r>
                        <a:rPr lang="en-US" altLang="en-US" sz="1600" b="1" i="1" smtClean="0">
                          <a:latin typeface="Cambria Math" panose="02040503050406030204" pitchFamily="18" charset="0"/>
                        </a:rPr>
                        <m:t>𝒓</m:t>
                      </m:r>
                    </m:oMath>
                  </m:oMathPara>
                </a14:m>
                <a:endParaRPr lang="en-US" altLang="en-US" sz="1600" dirty="0">
                  <a:latin typeface="Times New Roman" panose="02020603050405020304" pitchFamily="18" charset="0"/>
                </a:endParaRPr>
              </a:p>
              <a:p>
                <a:pPr eaLnBrk="1" hangingPunct="1">
                  <a:spcBef>
                    <a:spcPct val="0"/>
                  </a:spcBef>
                  <a:buFontTx/>
                  <a:buNone/>
                </a:pPr>
                <a:endParaRPr lang="en-US" altLang="en-US" sz="1600" dirty="0">
                  <a:latin typeface="Times New Roman" panose="02020603050405020304" pitchFamily="18" charset="0"/>
                </a:endParaRPr>
              </a:p>
              <a:p>
                <a:pPr eaLnBrk="1" hangingPunct="1">
                  <a:spcBef>
                    <a:spcPct val="0"/>
                  </a:spcBef>
                  <a:buFontTx/>
                  <a:buNone/>
                </a:pPr>
                <a:r>
                  <a:rPr lang="en-US" altLang="en-US" sz="1600" b="0" dirty="0">
                    <a:latin typeface="Times New Roman" panose="02020603050405020304" pitchFamily="18" charset="0"/>
                  </a:rPr>
                  <a:t>Magnitude of </a:t>
                </a:r>
                <a14:m>
                  <m:oMath xmlns:m="http://schemas.openxmlformats.org/officeDocument/2006/math">
                    <m:acc>
                      <m:accPr>
                        <m:chr m:val="⃗"/>
                        <m:ctrlPr>
                          <a:rPr lang="en-US" altLang="en-US" sz="1600" b="0" i="1" smtClean="0">
                            <a:latin typeface="Cambria Math" panose="02040503050406030204" pitchFamily="18" charset="0"/>
                          </a:rPr>
                        </m:ctrlPr>
                      </m:accPr>
                      <m:e>
                        <m:r>
                          <a:rPr lang="en-US" altLang="en-US" sz="1600" b="0" i="1" smtClean="0">
                            <a:latin typeface="Cambria Math" panose="02040503050406030204" pitchFamily="18" charset="0"/>
                          </a:rPr>
                          <m:t>𝑎</m:t>
                        </m:r>
                      </m:e>
                    </m:acc>
                  </m:oMath>
                </a14:m>
                <a:endParaRPr lang="en-US" altLang="en-US" sz="1600" dirty="0">
                  <a:latin typeface="Times New Roman" panose="02020603050405020304" pitchFamily="18" charset="0"/>
                </a:endParaRPr>
              </a:p>
              <a:p>
                <a:pPr eaLnBrk="1" hangingPunct="1">
                  <a:spcBef>
                    <a:spcPct val="0"/>
                  </a:spcBef>
                  <a:buFontTx/>
                  <a:buNone/>
                </a:pPr>
                <a14:m>
                  <m:oMathPara xmlns:m="http://schemas.openxmlformats.org/officeDocument/2006/math">
                    <m:oMathParaPr>
                      <m:jc m:val="centerGroup"/>
                    </m:oMathParaPr>
                    <m:oMath xmlns:m="http://schemas.openxmlformats.org/officeDocument/2006/math">
                      <m:d>
                        <m:dPr>
                          <m:begChr m:val="|"/>
                          <m:endChr m:val="|"/>
                          <m:ctrlPr>
                            <a:rPr lang="en-US" altLang="en-US" sz="1600" i="1" smtClean="0">
                              <a:latin typeface="Cambria Math" panose="02040503050406030204" pitchFamily="18" charset="0"/>
                            </a:rPr>
                          </m:ctrlPr>
                        </m:dPr>
                        <m:e>
                          <m:acc>
                            <m:accPr>
                              <m:chr m:val="⃗"/>
                              <m:ctrlPr>
                                <a:rPr lang="en-US" altLang="en-US" sz="1600" i="1" smtClean="0">
                                  <a:latin typeface="Cambria Math" panose="02040503050406030204" pitchFamily="18" charset="0"/>
                                </a:rPr>
                              </m:ctrlPr>
                            </m:accPr>
                            <m:e>
                              <m:r>
                                <a:rPr lang="en-US" altLang="en-US" sz="1600" b="1" i="1" smtClean="0">
                                  <a:latin typeface="Cambria Math" panose="02040503050406030204" pitchFamily="18" charset="0"/>
                                </a:rPr>
                                <m:t>𝒂</m:t>
                              </m:r>
                            </m:e>
                          </m:acc>
                        </m:e>
                      </m:d>
                      <m:r>
                        <a:rPr lang="en-US" altLang="en-US" sz="1600" b="1" i="1" smtClean="0">
                          <a:latin typeface="Cambria Math" panose="02040503050406030204" pitchFamily="18" charset="0"/>
                        </a:rPr>
                        <m:t>=</m:t>
                      </m:r>
                      <m:r>
                        <a:rPr lang="en-US" altLang="en-US" sz="1600" b="1" i="1" smtClean="0">
                          <a:latin typeface="Cambria Math" panose="02040503050406030204" pitchFamily="18" charset="0"/>
                        </a:rPr>
                        <m:t>𝒂</m:t>
                      </m:r>
                      <m:r>
                        <a:rPr lang="en-US" altLang="en-US" sz="1600" b="1" i="1" smtClean="0">
                          <a:latin typeface="Cambria Math" panose="02040503050406030204" pitchFamily="18" charset="0"/>
                        </a:rPr>
                        <m:t>=</m:t>
                      </m:r>
                      <m:rad>
                        <m:radPr>
                          <m:degHide m:val="on"/>
                          <m:ctrlPr>
                            <a:rPr lang="en-US" altLang="en-US" sz="1600" b="1" i="1" smtClean="0">
                              <a:latin typeface="Cambria Math" panose="02040503050406030204" pitchFamily="18" charset="0"/>
                            </a:rPr>
                          </m:ctrlPr>
                        </m:radPr>
                        <m:deg/>
                        <m:e>
                          <m:sSubSup>
                            <m:sSubSupPr>
                              <m:ctrlPr>
                                <a:rPr lang="en-US" altLang="en-US" sz="1600" b="1" i="1" smtClean="0">
                                  <a:latin typeface="Cambria Math" panose="02040503050406030204" pitchFamily="18" charset="0"/>
                                </a:rPr>
                              </m:ctrlPr>
                            </m:sSubSupPr>
                            <m:e>
                              <m:r>
                                <a:rPr lang="en-US" altLang="en-US" sz="1600" b="1" i="1" smtClean="0">
                                  <a:latin typeface="Cambria Math" panose="02040503050406030204" pitchFamily="18" charset="0"/>
                                </a:rPr>
                                <m:t>𝒂</m:t>
                              </m:r>
                            </m:e>
                            <m:sub>
                              <m:r>
                                <a:rPr lang="en-US" altLang="en-US" sz="1600" b="1" i="1" smtClean="0">
                                  <a:latin typeface="Cambria Math" panose="02040503050406030204" pitchFamily="18" charset="0"/>
                                </a:rPr>
                                <m:t>𝒓𝒂𝒅</m:t>
                              </m:r>
                            </m:sub>
                            <m:sup>
                              <m:r>
                                <a:rPr lang="en-US" altLang="en-US" sz="1600" b="1" i="1" smtClean="0">
                                  <a:latin typeface="Cambria Math" panose="02040503050406030204" pitchFamily="18" charset="0"/>
                                </a:rPr>
                                <m:t>𝟐</m:t>
                              </m:r>
                            </m:sup>
                          </m:sSubSup>
                          <m:r>
                            <a:rPr lang="en-US" altLang="en-US" sz="1600" b="1" i="1" smtClean="0">
                              <a:latin typeface="Cambria Math" panose="02040503050406030204" pitchFamily="18" charset="0"/>
                            </a:rPr>
                            <m:t>+</m:t>
                          </m:r>
                          <m:sSubSup>
                            <m:sSubSupPr>
                              <m:ctrlPr>
                                <a:rPr lang="en-US" altLang="en-US" sz="1600" b="1" i="1" smtClean="0">
                                  <a:latin typeface="Cambria Math" panose="02040503050406030204" pitchFamily="18" charset="0"/>
                                </a:rPr>
                              </m:ctrlPr>
                            </m:sSubSupPr>
                            <m:e>
                              <m:r>
                                <a:rPr lang="en-US" altLang="en-US" sz="1600" b="1" i="1" smtClean="0">
                                  <a:latin typeface="Cambria Math" panose="02040503050406030204" pitchFamily="18" charset="0"/>
                                </a:rPr>
                                <m:t>𝒂</m:t>
                              </m:r>
                            </m:e>
                            <m:sub>
                              <m:r>
                                <a:rPr lang="en-US" altLang="en-US" sz="1600" b="1" i="1" smtClean="0">
                                  <a:latin typeface="Cambria Math" panose="02040503050406030204" pitchFamily="18" charset="0"/>
                                </a:rPr>
                                <m:t>𝒕𝒂𝒏</m:t>
                              </m:r>
                            </m:sub>
                            <m:sup>
                              <m:r>
                                <a:rPr lang="en-US" altLang="en-US" sz="1600" b="1" i="1" smtClean="0">
                                  <a:latin typeface="Cambria Math" panose="02040503050406030204" pitchFamily="18" charset="0"/>
                                </a:rPr>
                                <m:t>𝟐</m:t>
                              </m:r>
                            </m:sup>
                          </m:sSubSup>
                        </m:e>
                      </m:rad>
                    </m:oMath>
                  </m:oMathPara>
                </a14:m>
                <a:endParaRPr lang="en-US" altLang="en-US" sz="1600" dirty="0">
                  <a:latin typeface="Times New Roman" panose="02020603050405020304" pitchFamily="18" charset="0"/>
                </a:endParaRPr>
              </a:p>
            </p:txBody>
          </p:sp>
        </mc:Choice>
        <mc:Fallback xmlns="">
          <p:sp>
            <p:nvSpPr>
              <p:cNvPr id="4" name="TextBox 1"/>
              <p:cNvSpPr txBox="1">
                <a:spLocks noRot="1" noChangeAspect="1" noMove="1" noResize="1" noEditPoints="1" noAdjustHandles="1" noChangeArrowheads="1" noChangeShapeType="1" noTextEdit="1"/>
              </p:cNvSpPr>
              <p:nvPr/>
            </p:nvSpPr>
            <p:spPr bwMode="auto">
              <a:xfrm>
                <a:off x="4572000" y="976459"/>
                <a:ext cx="3832225" cy="3547959"/>
              </a:xfrm>
              <a:prstGeom prst="rect">
                <a:avLst/>
              </a:prstGeom>
              <a:blipFill>
                <a:blip r:embed="rId3"/>
                <a:stretch>
                  <a:fillRect l="-795" t="-51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3" name="Rectangle 2"/>
          <p:cNvSpPr/>
          <p:nvPr/>
        </p:nvSpPr>
        <p:spPr>
          <a:xfrm>
            <a:off x="6003758" y="2213811"/>
            <a:ext cx="1383631" cy="421105"/>
          </a:xfrm>
          <a:prstGeom prst="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Rotational Motion</a:t>
            </a:r>
          </a:p>
        </p:txBody>
      </p:sp>
      <p:sp>
        <p:nvSpPr>
          <p:cNvPr id="23555" name="Rectangle 2"/>
          <p:cNvSpPr>
            <a:spLocks noGrp="1" noChangeArrowheads="1"/>
          </p:cNvSpPr>
          <p:nvPr>
            <p:ph type="title"/>
          </p:nvPr>
        </p:nvSpPr>
        <p:spPr>
          <a:xfrm>
            <a:off x="685800" y="227013"/>
            <a:ext cx="7772400" cy="914400"/>
          </a:xfrm>
          <a:noFill/>
        </p:spPr>
        <p:txBody>
          <a:bodyPr/>
          <a:lstStyle/>
          <a:p>
            <a:pPr eaLnBrk="1" hangingPunct="1"/>
            <a:r>
              <a:rPr lang="en-US" altLang="en-US" b="1">
                <a:solidFill>
                  <a:srgbClr val="FF0000"/>
                </a:solidFill>
              </a:rPr>
              <a:t>Angular Quantities</a:t>
            </a:r>
          </a:p>
        </p:txBody>
      </p:sp>
      <p:sp>
        <p:nvSpPr>
          <p:cNvPr id="23556" name="Rectangle 3" descr="Green marble"/>
          <p:cNvSpPr>
            <a:spLocks noChangeArrowheads="1"/>
          </p:cNvSpPr>
          <p:nvPr/>
        </p:nvSpPr>
        <p:spPr bwMode="auto">
          <a:xfrm>
            <a:off x="684213" y="1139825"/>
            <a:ext cx="7769225" cy="8255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23557" name="Text Box 4"/>
          <p:cNvSpPr txBox="1">
            <a:spLocks noChangeArrowheads="1"/>
          </p:cNvSpPr>
          <p:nvPr/>
        </p:nvSpPr>
        <p:spPr bwMode="auto">
          <a:xfrm>
            <a:off x="1468438" y="16224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pic>
        <p:nvPicPr>
          <p:cNvPr id="23558" name="Picture 7" descr="FG10_004"/>
          <p:cNvPicPr>
            <a:picLocks noChangeAspect="1" noChangeArrowheads="1"/>
          </p:cNvPicPr>
          <p:nvPr/>
        </p:nvPicPr>
        <p:blipFill>
          <a:blip r:embed="rId3">
            <a:extLst>
              <a:ext uri="{28A0092B-C50C-407E-A947-70E740481C1C}">
                <a14:useLocalDpi xmlns:a14="http://schemas.microsoft.com/office/drawing/2010/main" val="0"/>
              </a:ext>
            </a:extLst>
          </a:blip>
          <a:srcRect l="22501" r="27000" b="6000"/>
          <a:stretch>
            <a:fillRect/>
          </a:stretch>
        </p:blipFill>
        <p:spPr bwMode="auto">
          <a:xfrm>
            <a:off x="5524500" y="1916113"/>
            <a:ext cx="3079750" cy="429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600" name="AutoShape 8"/>
          <p:cNvSpPr>
            <a:spLocks noChangeArrowheads="1"/>
          </p:cNvSpPr>
          <p:nvPr/>
        </p:nvSpPr>
        <p:spPr bwMode="auto">
          <a:xfrm>
            <a:off x="7288213" y="2185988"/>
            <a:ext cx="292100" cy="274637"/>
          </a:xfrm>
          <a:prstGeom prst="star5">
            <a:avLst/>
          </a:prstGeom>
          <a:solidFill>
            <a:schemeClr val="accent1"/>
          </a:solidFill>
          <a:ln w="9525">
            <a:solidFill>
              <a:schemeClr val="tx1"/>
            </a:solidFill>
            <a:miter lim="800000"/>
            <a:headEnd/>
            <a:tailEnd/>
          </a:ln>
          <a:effectLst/>
        </p:spPr>
        <p:txBody>
          <a:bodyPr wrap="none" anchor="ctr"/>
          <a:lstStyle/>
          <a:p>
            <a:pPr eaLnBrk="1" hangingPunct="1">
              <a:defRPr/>
            </a:pPr>
            <a:endParaRPr lang="en-US"/>
          </a:p>
        </p:txBody>
      </p:sp>
      <p:sp>
        <p:nvSpPr>
          <p:cNvPr id="110601" name="AutoShape 9"/>
          <p:cNvSpPr>
            <a:spLocks noChangeArrowheads="1"/>
          </p:cNvSpPr>
          <p:nvPr/>
        </p:nvSpPr>
        <p:spPr bwMode="auto">
          <a:xfrm>
            <a:off x="7654925" y="2870200"/>
            <a:ext cx="292100" cy="274638"/>
          </a:xfrm>
          <a:prstGeom prst="star5">
            <a:avLst/>
          </a:prstGeom>
          <a:solidFill>
            <a:srgbClr val="CCFFCC"/>
          </a:solidFill>
          <a:ln w="9525">
            <a:solidFill>
              <a:schemeClr val="tx1"/>
            </a:solidFill>
            <a:miter lim="800000"/>
            <a:headEnd/>
            <a:tailEnd/>
          </a:ln>
          <a:effectLst/>
        </p:spPr>
        <p:txBody>
          <a:bodyPr wrap="none" anchor="ctr"/>
          <a:lstStyle/>
          <a:p>
            <a:pPr eaLnBrk="1" hangingPunct="1">
              <a:defRPr/>
            </a:pPr>
            <a:endParaRPr lang="en-US"/>
          </a:p>
        </p:txBody>
      </p:sp>
      <p:sp>
        <p:nvSpPr>
          <p:cNvPr id="110602" name="AutoShape 10"/>
          <p:cNvSpPr>
            <a:spLocks noChangeArrowheads="1"/>
          </p:cNvSpPr>
          <p:nvPr/>
        </p:nvSpPr>
        <p:spPr bwMode="auto">
          <a:xfrm>
            <a:off x="6342063" y="4432300"/>
            <a:ext cx="292100" cy="274638"/>
          </a:xfrm>
          <a:prstGeom prst="star5">
            <a:avLst/>
          </a:prstGeom>
          <a:solidFill>
            <a:srgbClr val="008000"/>
          </a:solidFill>
          <a:ln w="9525">
            <a:solidFill>
              <a:schemeClr val="tx1"/>
            </a:solidFill>
            <a:miter lim="800000"/>
            <a:headEnd/>
            <a:tailEnd/>
          </a:ln>
          <a:effectLst/>
        </p:spPr>
        <p:txBody>
          <a:bodyPr wrap="none" anchor="ctr"/>
          <a:lstStyle/>
          <a:p>
            <a:pPr eaLnBrk="1" hangingPunct="1">
              <a:defRPr/>
            </a:pPr>
            <a:endParaRPr lang="en-US"/>
          </a:p>
        </p:txBody>
      </p:sp>
      <p:sp>
        <p:nvSpPr>
          <p:cNvPr id="23562" name="Text Box 11"/>
          <p:cNvSpPr txBox="1">
            <a:spLocks noChangeArrowheads="1"/>
          </p:cNvSpPr>
          <p:nvPr/>
        </p:nvSpPr>
        <p:spPr bwMode="auto">
          <a:xfrm>
            <a:off x="646113" y="1274763"/>
            <a:ext cx="74596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t>Kinematical variables to describe the rotational motion:</a:t>
            </a:r>
          </a:p>
          <a:p>
            <a:pPr eaLnBrk="1" hangingPunct="1">
              <a:spcBef>
                <a:spcPct val="0"/>
              </a:spcBef>
              <a:buFontTx/>
              <a:buNone/>
            </a:pPr>
            <a:r>
              <a:rPr lang="en-US" altLang="en-US" sz="2400">
                <a:sym typeface="Wingdings" panose="05000000000000000000" pitchFamily="2" charset="2"/>
              </a:rPr>
              <a:t></a:t>
            </a:r>
            <a:r>
              <a:rPr lang="en-US" altLang="en-US" sz="2400"/>
              <a:t>Angular position, velocity and acceleration</a:t>
            </a:r>
          </a:p>
        </p:txBody>
      </p:sp>
      <p:graphicFrame>
        <p:nvGraphicFramePr>
          <p:cNvPr id="23563" name="Object 12"/>
          <p:cNvGraphicFramePr>
            <a:graphicFrameLocks noChangeAspect="1"/>
          </p:cNvGraphicFramePr>
          <p:nvPr/>
        </p:nvGraphicFramePr>
        <p:xfrm>
          <a:off x="833438" y="2279650"/>
          <a:ext cx="4381500" cy="3938588"/>
        </p:xfrm>
        <a:graphic>
          <a:graphicData uri="http://schemas.openxmlformats.org/presentationml/2006/ole">
            <mc:AlternateContent xmlns:mc="http://schemas.openxmlformats.org/markup-compatibility/2006">
              <mc:Choice xmlns:v="urn:schemas-microsoft-com:vml" Requires="v">
                <p:oleObj name="Equation" r:id="rId4" imgW="1809858" imgH="1514494" progId="Equation.3">
                  <p:embed/>
                </p:oleObj>
              </mc:Choice>
              <mc:Fallback>
                <p:oleObj name="Equation" r:id="rId4" imgW="1809858" imgH="1514494" progId="Equation.3">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3438" y="2279650"/>
                        <a:ext cx="4381500" cy="3938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rnd">
                            <a:solidFill>
                              <a:schemeClr val="accent2"/>
                            </a:solidFill>
                            <a:prstDash val="sys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a:ln>
              <a:noFill/>
            </a:ln>
            <a:solidFill>
              <a:srgbClr val="000000"/>
            </a:solidFill>
            <a:effectLst/>
            <a:latin typeface="Times"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a:ln>
              <a:noFill/>
            </a:ln>
            <a:solidFill>
              <a:srgbClr val="000000"/>
            </a:solidFill>
            <a:effectLst/>
            <a:latin typeface="Times"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5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a:ln>
              <a:noFill/>
            </a:ln>
            <a:solidFill>
              <a:srgbClr val="000000"/>
            </a:solidFill>
            <a:effectLst/>
            <a:latin typeface="Times"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6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a:ln>
              <a:noFill/>
            </a:ln>
            <a:solidFill>
              <a:srgbClr val="000000"/>
            </a:solidFill>
            <a:effectLst/>
            <a:latin typeface="Times"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7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a:ln>
              <a:noFill/>
            </a:ln>
            <a:solidFill>
              <a:srgbClr val="000000"/>
            </a:solidFill>
            <a:effectLst/>
            <a:latin typeface="Times"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ＭＳ Ｐゴシック"/>
        <a:cs typeface="Arial"/>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ＭＳ Ｐゴシック"/>
        <a:cs typeface="Arial"/>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ＭＳ Ｐゴシック"/>
        <a:cs typeface="Arial"/>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ＭＳ Ｐゴシック"/>
        <a:cs typeface="Arial"/>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a:ln>
              <a:noFill/>
            </a:ln>
            <a:solidFill>
              <a:srgbClr val="000000"/>
            </a:solidFill>
            <a:effectLst/>
            <a:latin typeface="Times"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a:ln>
              <a:noFill/>
            </a:ln>
            <a:solidFill>
              <a:srgbClr val="000000"/>
            </a:solidFill>
            <a:effectLst/>
            <a:latin typeface="Times"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a:ln>
              <a:noFill/>
            </a:ln>
            <a:solidFill>
              <a:srgbClr val="000000"/>
            </a:solidFill>
            <a:effectLst/>
            <a:latin typeface="Times"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32764</TotalTime>
  <Words>3696</Words>
  <Application>Microsoft Office PowerPoint</Application>
  <PresentationFormat>On-screen Show (4:3)</PresentationFormat>
  <Paragraphs>526</Paragraphs>
  <Slides>55</Slides>
  <Notes>16</Notes>
  <HiddenSlides>0</HiddenSlides>
  <MMClips>0</MMClips>
  <ScaleCrop>false</ScaleCrop>
  <HeadingPairs>
    <vt:vector size="8" baseType="variant">
      <vt:variant>
        <vt:lpstr>Fonts Used</vt:lpstr>
      </vt:variant>
      <vt:variant>
        <vt:i4>9</vt:i4>
      </vt:variant>
      <vt:variant>
        <vt:lpstr>Theme</vt:lpstr>
      </vt:variant>
      <vt:variant>
        <vt:i4>17</vt:i4>
      </vt:variant>
      <vt:variant>
        <vt:lpstr>Embedded OLE Servers</vt:lpstr>
      </vt:variant>
      <vt:variant>
        <vt:i4>2</vt:i4>
      </vt:variant>
      <vt:variant>
        <vt:lpstr>Slide Titles</vt:lpstr>
      </vt:variant>
      <vt:variant>
        <vt:i4>55</vt:i4>
      </vt:variant>
    </vt:vector>
  </HeadingPairs>
  <TitlesOfParts>
    <vt:vector size="83" baseType="lpstr">
      <vt:lpstr>Arial</vt:lpstr>
      <vt:lpstr>Arial Narrow</vt:lpstr>
      <vt:lpstr>Calibri</vt:lpstr>
      <vt:lpstr>Calibri Light</vt:lpstr>
      <vt:lpstr>Cambria Math</vt:lpstr>
      <vt:lpstr>Symbol</vt:lpstr>
      <vt:lpstr>Times</vt:lpstr>
      <vt:lpstr>Times New Roman</vt:lpstr>
      <vt:lpstr>Verdana</vt:lpstr>
      <vt:lpstr>Default Design</vt:lpstr>
      <vt:lpstr>1_Default Design</vt:lpstr>
      <vt:lpstr>HA5Lect_template</vt:lpstr>
      <vt:lpstr>1_HA5Lect_template</vt:lpstr>
      <vt:lpstr>4_HA5Lect_template</vt:lpstr>
      <vt:lpstr>5_HA5Lect_template</vt:lpstr>
      <vt:lpstr>Blank Presentation</vt:lpstr>
      <vt:lpstr>1_Blank Presentation</vt:lpstr>
      <vt:lpstr>2_Blank Presentation</vt:lpstr>
      <vt:lpstr>3_Blank Presentation</vt:lpstr>
      <vt:lpstr>4_Blank Presentation</vt:lpstr>
      <vt:lpstr>5_Blank Presentation</vt:lpstr>
      <vt:lpstr>6_Blank Presentation</vt:lpstr>
      <vt:lpstr>7_Blank Presentation</vt:lpstr>
      <vt:lpstr>Office Theme</vt:lpstr>
      <vt:lpstr>1_Office Theme</vt:lpstr>
      <vt:lpstr>2_Office Theme</vt:lpstr>
      <vt:lpstr>Equation</vt:lpstr>
      <vt:lpstr>Presentation</vt:lpstr>
      <vt:lpstr>Chapter 9   Rotational Motion</vt:lpstr>
      <vt:lpstr>PowerPoint Presentation</vt:lpstr>
      <vt:lpstr>Chapter 9 Opener</vt:lpstr>
      <vt:lpstr>PowerPoint Presentation</vt:lpstr>
      <vt:lpstr>PowerPoint Presentation</vt:lpstr>
      <vt:lpstr>We Have a Sign Convention – Figure 9.7</vt:lpstr>
      <vt:lpstr>PowerPoint Presentation</vt:lpstr>
      <vt:lpstr>PowerPoint Presentation</vt:lpstr>
      <vt:lpstr>Angular Quantities</vt:lpstr>
      <vt:lpstr>Angular Quantities: Vector</vt:lpstr>
      <vt:lpstr>“R” from the Axis (O)</vt:lpstr>
      <vt:lpstr>PowerPoint Presentation</vt:lpstr>
      <vt:lpstr>Kinematical Equations for constant angular acceleration </vt:lpstr>
      <vt:lpstr>PowerPoint Presentation</vt:lpstr>
      <vt:lpstr>PowerPoint Presentation</vt:lpstr>
      <vt:lpstr>Rotation of a Bicycle Wheel – Figure 9.8</vt:lpstr>
      <vt:lpstr>PowerPoint Presentation</vt:lpstr>
      <vt:lpstr>Figure 9.4</vt:lpstr>
      <vt:lpstr>On a merry-go-round, you decide to put your toddler on an animal that will have a small angular velocity. Which animal do you pick?</vt:lpstr>
      <vt:lpstr>PowerPoint Presentation</vt:lpstr>
      <vt:lpstr>PowerPoint Presentation</vt:lpstr>
      <vt:lpstr>PowerPoint Presentation</vt:lpstr>
      <vt:lpstr>PowerPoint Presentation</vt:lpstr>
      <vt:lpstr>PowerPoint Presentation</vt:lpstr>
      <vt:lpstr>PowerPoint Presentation</vt:lpstr>
      <vt:lpstr>Table 9.2 Finding the moment of inertia for common shapes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 are preparing your unpowered soapbox vehicle for a soapbox derby down a local hill. You're choosing between solid-rim wheels and wheels that have transparent hollow rims. Which kind will help you win the race?</vt:lpstr>
      <vt:lpstr>PowerPoint Presentation</vt:lpstr>
      <vt:lpstr>PowerPoint Presentation</vt:lpstr>
      <vt:lpstr>PowerPoint Presentation</vt:lpstr>
      <vt:lpstr>PowerPoint Presentation</vt:lpstr>
      <vt:lpstr>Relationship between Linear and Angular Quantities</vt:lpstr>
      <vt:lpstr>PowerPoint Presentation</vt:lpstr>
      <vt:lpstr>PowerPoint Presentation</vt:lpstr>
      <vt:lpstr>PowerPoint Presentation</vt:lpstr>
      <vt:lpstr>PowerPoint Presentation</vt:lpstr>
      <vt:lpstr>PowerPoint Presentation</vt:lpstr>
      <vt:lpstr>Exam2 histogram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Schuessler</dc:creator>
  <cp:lastModifiedBy>Schuessler, Hans A</cp:lastModifiedBy>
  <cp:revision>247</cp:revision>
  <dcterms:created xsi:type="dcterms:W3CDTF">1601-01-01T00:00:00Z</dcterms:created>
  <dcterms:modified xsi:type="dcterms:W3CDTF">2023-10-26T18:26:08Z</dcterms:modified>
</cp:coreProperties>
</file>