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76" r:id="rId2"/>
    <p:sldMasterId id="2147483688" r:id="rId3"/>
    <p:sldMasterId id="2147483694" r:id="rId4"/>
    <p:sldMasterId id="2147483706" r:id="rId5"/>
    <p:sldMasterId id="2147483710" r:id="rId6"/>
    <p:sldMasterId id="2147483720" r:id="rId7"/>
  </p:sldMasterIdLst>
  <p:notesMasterIdLst>
    <p:notesMasterId r:id="rId81"/>
  </p:notesMasterIdLst>
  <p:sldIdLst>
    <p:sldId id="369" r:id="rId8"/>
    <p:sldId id="401" r:id="rId9"/>
    <p:sldId id="368" r:id="rId10"/>
    <p:sldId id="334" r:id="rId11"/>
    <p:sldId id="370" r:id="rId12"/>
    <p:sldId id="371" r:id="rId13"/>
    <p:sldId id="307" r:id="rId14"/>
    <p:sldId id="372" r:id="rId15"/>
    <p:sldId id="284" r:id="rId16"/>
    <p:sldId id="280" r:id="rId17"/>
    <p:sldId id="276" r:id="rId18"/>
    <p:sldId id="286" r:id="rId19"/>
    <p:sldId id="289" r:id="rId20"/>
    <p:sldId id="374" r:id="rId21"/>
    <p:sldId id="375" r:id="rId22"/>
    <p:sldId id="376" r:id="rId23"/>
    <p:sldId id="342" r:id="rId24"/>
    <p:sldId id="378" r:id="rId25"/>
    <p:sldId id="288" r:id="rId26"/>
    <p:sldId id="352" r:id="rId27"/>
    <p:sldId id="327" r:id="rId28"/>
    <p:sldId id="330" r:id="rId29"/>
    <p:sldId id="345" r:id="rId30"/>
    <p:sldId id="331" r:id="rId31"/>
    <p:sldId id="306" r:id="rId32"/>
    <p:sldId id="308" r:id="rId33"/>
    <p:sldId id="399" r:id="rId34"/>
    <p:sldId id="379" r:id="rId35"/>
    <p:sldId id="344" r:id="rId36"/>
    <p:sldId id="380" r:id="rId37"/>
    <p:sldId id="296" r:id="rId38"/>
    <p:sldId id="297" r:id="rId39"/>
    <p:sldId id="393" r:id="rId40"/>
    <p:sldId id="299" r:id="rId41"/>
    <p:sldId id="300" r:id="rId42"/>
    <p:sldId id="303" r:id="rId43"/>
    <p:sldId id="304" r:id="rId44"/>
    <p:sldId id="381" r:id="rId45"/>
    <p:sldId id="385" r:id="rId46"/>
    <p:sldId id="397" r:id="rId47"/>
    <p:sldId id="398" r:id="rId48"/>
    <p:sldId id="363" r:id="rId49"/>
    <p:sldId id="382" r:id="rId50"/>
    <p:sldId id="364" r:id="rId51"/>
    <p:sldId id="394" r:id="rId52"/>
    <p:sldId id="390" r:id="rId53"/>
    <p:sldId id="386" r:id="rId54"/>
    <p:sldId id="362" r:id="rId55"/>
    <p:sldId id="354" r:id="rId56"/>
    <p:sldId id="361" r:id="rId57"/>
    <p:sldId id="313" r:id="rId58"/>
    <p:sldId id="314" r:id="rId59"/>
    <p:sldId id="366" r:id="rId60"/>
    <p:sldId id="365" r:id="rId61"/>
    <p:sldId id="317" r:id="rId62"/>
    <p:sldId id="367" r:id="rId63"/>
    <p:sldId id="351" r:id="rId64"/>
    <p:sldId id="406" r:id="rId65"/>
    <p:sldId id="355" r:id="rId66"/>
    <p:sldId id="320" r:id="rId67"/>
    <p:sldId id="392" r:id="rId68"/>
    <p:sldId id="400" r:id="rId69"/>
    <p:sldId id="324" r:id="rId70"/>
    <p:sldId id="310" r:id="rId71"/>
    <p:sldId id="332" r:id="rId72"/>
    <p:sldId id="395" r:id="rId73"/>
    <p:sldId id="383" r:id="rId74"/>
    <p:sldId id="402" r:id="rId75"/>
    <p:sldId id="403" r:id="rId76"/>
    <p:sldId id="404" r:id="rId77"/>
    <p:sldId id="405" r:id="rId78"/>
    <p:sldId id="408" r:id="rId79"/>
    <p:sldId id="409"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33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076" autoAdjust="0"/>
    <p:restoredTop sz="86410" autoAdjust="0"/>
  </p:normalViewPr>
  <p:slideViewPr>
    <p:cSldViewPr snapToGrid="0">
      <p:cViewPr varScale="1">
        <p:scale>
          <a:sx n="95" d="100"/>
          <a:sy n="95" d="100"/>
        </p:scale>
        <p:origin x="1638" y="90"/>
      </p:cViewPr>
      <p:guideLst>
        <p:guide orient="horz" pos="2160"/>
        <p:guide pos="2880"/>
      </p:guideLst>
    </p:cSldViewPr>
  </p:slideViewPr>
  <p:outlineViewPr>
    <p:cViewPr>
      <p:scale>
        <a:sx n="33" d="100"/>
        <a:sy n="33" d="100"/>
      </p:scale>
      <p:origin x="0" y="-33219"/>
    </p:cViewPr>
    <p:sldLst>
      <p:sld r:id="rId1" collapse="1"/>
    </p:sldLst>
  </p:outlineViewPr>
  <p:notesTextViewPr>
    <p:cViewPr>
      <p:scale>
        <a:sx n="1" d="1"/>
        <a:sy n="1" d="1"/>
      </p:scale>
      <p:origin x="0" y="0"/>
    </p:cViewPr>
  </p:notesTextViewPr>
  <p:sorterViewPr>
    <p:cViewPr>
      <p:scale>
        <a:sx n="71" d="100"/>
        <a:sy n="71" d="100"/>
      </p:scale>
      <p:origin x="0" y="-713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theme" Target="theme/theme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61" Type="http://schemas.openxmlformats.org/officeDocument/2006/relationships/slide" Target="slides/slide54.xml"/><Relationship Id="rId82"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C702DE-5B0D-4B30-92EE-A28E1660656D}" type="datetimeFigureOut">
              <a:rPr lang="en-US" smtClean="0"/>
              <a:t>9/27/2023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C61809-6673-4F45-8AF8-8487780D33DC}" type="slidenum">
              <a:rPr lang="en-US" smtClean="0"/>
              <a:t>‹#›</a:t>
            </a:fld>
            <a:endParaRPr lang="en-US"/>
          </a:p>
        </p:txBody>
      </p:sp>
    </p:spTree>
    <p:extLst>
      <p:ext uri="{BB962C8B-B14F-4D97-AF65-F5344CB8AC3E}">
        <p14:creationId xmlns:p14="http://schemas.microsoft.com/office/powerpoint/2010/main" val="3062569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In a simple definition, work is the product of a constant force </a:t>
            </a:r>
            <a:r>
              <a:rPr lang="en-US" sz="1200" b="1" i="1" dirty="0">
                <a:latin typeface="Times New Roman" panose="02020603050405020304" pitchFamily="18" charset="0"/>
                <a:cs typeface="Times New Roman" panose="02020603050405020304" pitchFamily="18" charset="0"/>
              </a:rPr>
              <a:t>F</a:t>
            </a:r>
            <a:r>
              <a:rPr lang="en-US" sz="1200" dirty="0">
                <a:latin typeface="Times New Roman" panose="02020603050405020304" pitchFamily="18" charset="0"/>
                <a:cs typeface="Times New Roman" panose="02020603050405020304" pitchFamily="18" charset="0"/>
              </a:rPr>
              <a:t> and a parallel displacement </a:t>
            </a:r>
            <a:r>
              <a:rPr lang="en-US" sz="1200" b="1" i="1" dirty="0">
                <a:latin typeface="Times New Roman" panose="02020603050405020304" pitchFamily="18" charset="0"/>
                <a:cs typeface="Times New Roman" panose="02020603050405020304" pitchFamily="18" charset="0"/>
              </a:rPr>
              <a:t>s</a:t>
            </a:r>
            <a:r>
              <a:rPr lang="en-US" sz="1200" dirty="0">
                <a:latin typeface="Times New Roman" panose="02020603050405020304" pitchFamily="18" charset="0"/>
                <a:cs typeface="Times New Roman" panose="02020603050405020304" pitchFamily="18" charset="0"/>
              </a:rPr>
              <a:t> made under the influence of the force.</a:t>
            </a:r>
          </a:p>
          <a:p>
            <a:endParaRPr lang="en-US" dirty="0"/>
          </a:p>
        </p:txBody>
      </p:sp>
      <p:sp>
        <p:nvSpPr>
          <p:cNvPr id="4" name="Slide Number Placeholder 3"/>
          <p:cNvSpPr>
            <a:spLocks noGrp="1"/>
          </p:cNvSpPr>
          <p:nvPr>
            <p:ph type="sldNum" sz="quarter" idx="5"/>
          </p:nvPr>
        </p:nvSpPr>
        <p:spPr/>
        <p:txBody>
          <a:bodyPr/>
          <a:lstStyle/>
          <a:p>
            <a:fld id="{E0C61809-6673-4F45-8AF8-8487780D33DC}" type="slidenum">
              <a:rPr lang="en-US" smtClean="0"/>
              <a:t>6</a:t>
            </a:fld>
            <a:endParaRPr lang="en-US"/>
          </a:p>
        </p:txBody>
      </p:sp>
    </p:spTree>
    <p:extLst>
      <p:ext uri="{BB962C8B-B14F-4D97-AF65-F5344CB8AC3E}">
        <p14:creationId xmlns:p14="http://schemas.microsoft.com/office/powerpoint/2010/main" val="113299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C61809-6673-4F45-8AF8-8487780D33DC}" type="slidenum">
              <a:rPr lang="en-US" smtClean="0"/>
              <a:t>53</a:t>
            </a:fld>
            <a:endParaRPr lang="en-US"/>
          </a:p>
        </p:txBody>
      </p:sp>
    </p:spTree>
    <p:extLst>
      <p:ext uri="{BB962C8B-B14F-4D97-AF65-F5344CB8AC3E}">
        <p14:creationId xmlns:p14="http://schemas.microsoft.com/office/powerpoint/2010/main" val="1952649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81544D-272D-B840-A322-42D87597A087}" type="slidenum">
              <a:rPr kumimoji="0" 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76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76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Figure 7.31</a:t>
            </a:r>
            <a:endParaRPr lang="en-US" dirty="0">
              <a:solidFill>
                <a:srgbClr val="000000"/>
              </a:solidFill>
            </a:endParaRPr>
          </a:p>
        </p:txBody>
      </p:sp>
    </p:spTree>
    <p:extLst>
      <p:ext uri="{BB962C8B-B14F-4D97-AF65-F5344CB8AC3E}">
        <p14:creationId xmlns:p14="http://schemas.microsoft.com/office/powerpoint/2010/main" val="3641493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81544D-272D-B840-A322-42D87597A087}" type="slidenum">
              <a:rPr kumimoji="0" 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76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76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Figure 7.40</a:t>
            </a:r>
            <a:endParaRPr lang="en-US" dirty="0">
              <a:solidFill>
                <a:srgbClr val="000000"/>
              </a:solidFill>
            </a:endParaRPr>
          </a:p>
        </p:txBody>
      </p:sp>
    </p:spTree>
    <p:extLst>
      <p:ext uri="{BB962C8B-B14F-4D97-AF65-F5344CB8AC3E}">
        <p14:creationId xmlns:p14="http://schemas.microsoft.com/office/powerpoint/2010/main" val="1368976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Power – How fast work is done </a:t>
            </a:r>
          </a:p>
          <a:p>
            <a:r>
              <a:rPr lang="en-US" sz="1200" dirty="0"/>
              <a:t>When a quantity of work Δ</a:t>
            </a:r>
            <a:r>
              <a:rPr lang="en-US" sz="1200" i="1" dirty="0"/>
              <a:t>W</a:t>
            </a:r>
            <a:r>
              <a:rPr lang="en-US" sz="1200" dirty="0"/>
              <a:t> is done during a time interval </a:t>
            </a:r>
            <a:r>
              <a:rPr lang="en-US" sz="1200" dirty="0" err="1"/>
              <a:t>Δ</a:t>
            </a:r>
            <a:r>
              <a:rPr lang="en-US" sz="1200" i="1" dirty="0" err="1"/>
              <a:t>t</a:t>
            </a:r>
            <a:r>
              <a:rPr lang="en-US" sz="1200" dirty="0"/>
              <a:t>, the </a:t>
            </a:r>
            <a:r>
              <a:rPr lang="en-US" sz="1200" u="sng" dirty="0"/>
              <a:t>average power</a:t>
            </a:r>
            <a:r>
              <a:rPr lang="en-US" sz="1200" dirty="0"/>
              <a:t> </a:t>
            </a:r>
            <a:r>
              <a:rPr lang="en-US" sz="1200" i="1" dirty="0"/>
              <a:t>P</a:t>
            </a:r>
            <a:r>
              <a:rPr lang="en-US" sz="1200" baseline="-25000" dirty="0"/>
              <a:t>av</a:t>
            </a:r>
            <a:r>
              <a:rPr lang="en-US" sz="1200" dirty="0"/>
              <a:t> or work per unit time is:</a:t>
            </a:r>
          </a:p>
          <a:p>
            <a:endParaRPr lang="en-US" sz="1200" dirty="0"/>
          </a:p>
          <a:p>
            <a:r>
              <a:rPr lang="en-US" sz="1200" dirty="0"/>
              <a:t>Units of watt [W], or 1 watt = 1 joule per second [J/s]</a:t>
            </a:r>
          </a:p>
          <a:p>
            <a:r>
              <a:rPr lang="en-US" sz="1200" dirty="0"/>
              <a:t>The rate at which work is done is not always constant. When it varies, we define the </a:t>
            </a:r>
            <a:r>
              <a:rPr lang="en-US" sz="1200" u="sng" dirty="0"/>
              <a:t>instantaneous power</a:t>
            </a:r>
            <a:r>
              <a:rPr lang="en-US" sz="1200" dirty="0"/>
              <a:t> </a:t>
            </a:r>
            <a:r>
              <a:rPr lang="en-US" sz="1200" i="1" dirty="0"/>
              <a:t>P</a:t>
            </a:r>
            <a:r>
              <a:rPr lang="en-US" sz="1200" dirty="0"/>
              <a:t> as:</a:t>
            </a:r>
          </a:p>
          <a:p>
            <a:endParaRPr lang="en-US" dirty="0"/>
          </a:p>
        </p:txBody>
      </p:sp>
      <p:sp>
        <p:nvSpPr>
          <p:cNvPr id="4" name="Slide Number Placeholder 3"/>
          <p:cNvSpPr>
            <a:spLocks noGrp="1"/>
          </p:cNvSpPr>
          <p:nvPr>
            <p:ph type="sldNum" sz="quarter" idx="5"/>
          </p:nvPr>
        </p:nvSpPr>
        <p:spPr/>
        <p:txBody>
          <a:bodyPr/>
          <a:lstStyle/>
          <a:p>
            <a:fld id="{E0C61809-6673-4F45-8AF8-8487780D33DC}" type="slidenum">
              <a:rPr lang="en-US" smtClean="0"/>
              <a:t>61</a:t>
            </a:fld>
            <a:endParaRPr lang="en-US"/>
          </a:p>
        </p:txBody>
      </p:sp>
    </p:spTree>
    <p:extLst>
      <p:ext uri="{BB962C8B-B14F-4D97-AF65-F5344CB8AC3E}">
        <p14:creationId xmlns:p14="http://schemas.microsoft.com/office/powerpoint/2010/main" val="2518293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More generally, work is the product of the component of the force in the direction of displacement and the magnitude </a:t>
            </a:r>
            <a:r>
              <a:rPr lang="en-US" i="1" dirty="0">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of the displacement.</a:t>
            </a:r>
          </a:p>
          <a:p>
            <a:r>
              <a:rPr lang="en-US" dirty="0">
                <a:latin typeface="Times New Roman" panose="02020603050405020304" pitchFamily="18" charset="0"/>
                <a:cs typeface="Times New Roman" panose="02020603050405020304" pitchFamily="18" charset="0"/>
              </a:rPr>
              <a:t>Forces applied at angles must be resolved into components. </a:t>
            </a:r>
          </a:p>
          <a:p>
            <a:endParaRPr lang="en-US" dirty="0"/>
          </a:p>
          <a:p>
            <a:r>
              <a:rPr lang="en-US" i="1" dirty="0">
                <a:latin typeface="Times New Roman" panose="02020603050405020304" pitchFamily="18" charset="0"/>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 is a scalar quantity that can be positive, zero, or negative.</a:t>
            </a:r>
          </a:p>
          <a:p>
            <a:r>
              <a:rPr lang="en-US" dirty="0">
                <a:latin typeface="Times New Roman" panose="02020603050405020304" pitchFamily="18" charset="0"/>
                <a:cs typeface="Times New Roman" panose="02020603050405020304" pitchFamily="18" charset="0"/>
              </a:rPr>
              <a:t>If </a:t>
            </a:r>
            <a:r>
              <a:rPr lang="en-US" i="1" dirty="0">
                <a:latin typeface="Times New Roman" panose="02020603050405020304" pitchFamily="18" charset="0"/>
                <a:cs typeface="Times New Roman" panose="02020603050405020304" pitchFamily="18" charset="0"/>
              </a:rPr>
              <a:t>W </a:t>
            </a:r>
            <a:r>
              <a:rPr lang="en-US" dirty="0">
                <a:latin typeface="Times New Roman" panose="02020603050405020304" pitchFamily="18" charset="0"/>
                <a:cs typeface="Times New Roman" panose="02020603050405020304" pitchFamily="18" charset="0"/>
              </a:rPr>
              <a:t>&gt; 0 (</a:t>
            </a:r>
            <a:r>
              <a:rPr lang="en-US" i="1" dirty="0">
                <a:latin typeface="Times New Roman" panose="02020603050405020304" pitchFamily="18" charset="0"/>
                <a:cs typeface="Times New Roman" panose="02020603050405020304" pitchFamily="18" charset="0"/>
              </a:rPr>
              <a:t>W </a:t>
            </a:r>
            <a:r>
              <a:rPr lang="en-US" dirty="0">
                <a:latin typeface="Times New Roman" panose="02020603050405020304" pitchFamily="18" charset="0"/>
                <a:cs typeface="Times New Roman" panose="02020603050405020304" pitchFamily="18" charset="0"/>
              </a:rPr>
              <a:t>&lt; 0), energy is added to (taken from) the system.  </a:t>
            </a:r>
          </a:p>
          <a:p>
            <a:endParaRPr lang="en-US" dirty="0"/>
          </a:p>
        </p:txBody>
      </p:sp>
      <p:sp>
        <p:nvSpPr>
          <p:cNvPr id="4" name="Slide Number Placeholder 3"/>
          <p:cNvSpPr>
            <a:spLocks noGrp="1"/>
          </p:cNvSpPr>
          <p:nvPr>
            <p:ph type="sldNum" sz="quarter" idx="5"/>
          </p:nvPr>
        </p:nvSpPr>
        <p:spPr/>
        <p:txBody>
          <a:bodyPr/>
          <a:lstStyle/>
          <a:p>
            <a:fld id="{E0C61809-6673-4F45-8AF8-8487780D33DC}" type="slidenum">
              <a:rPr lang="en-US" smtClean="0"/>
              <a:t>8</a:t>
            </a:fld>
            <a:endParaRPr lang="en-US"/>
          </a:p>
        </p:txBody>
      </p:sp>
    </p:spTree>
    <p:extLst>
      <p:ext uri="{BB962C8B-B14F-4D97-AF65-F5344CB8AC3E}">
        <p14:creationId xmlns:p14="http://schemas.microsoft.com/office/powerpoint/2010/main" val="1996468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7.3	Work and Kinetic Energy</a:t>
                </a:r>
              </a:p>
              <a:p>
                <a:pPr marL="0" indent="0">
                  <a:spcBef>
                    <a:spcPts val="672"/>
                  </a:spcBef>
                  <a:buNone/>
                </a:pPr>
                <a:r>
                  <a:rPr lang="en-US" sz="1200" dirty="0">
                    <a:solidFill>
                      <a:srgbClr val="FF0000"/>
                    </a:solidFill>
                    <a:latin typeface="Times New Roman" panose="02020603050405020304" pitchFamily="18" charset="0"/>
                    <a:cs typeface="Times New Roman" panose="02020603050405020304" pitchFamily="18" charset="0"/>
                  </a:rPr>
                  <a:t>What if the net amount of work done on an object is not zero?</a:t>
                </a:r>
              </a:p>
              <a:p>
                <a:pPr marL="0" indent="0">
                  <a:spcBef>
                    <a:spcPts val="672"/>
                  </a:spcBef>
                  <a:buNone/>
                </a:pPr>
                <a:endParaRPr lang="en-US" sz="300" dirty="0">
                  <a:solidFill>
                    <a:srgbClr val="FF0000"/>
                  </a:solidFill>
                  <a:latin typeface="Times New Roman" panose="02020603050405020304" pitchFamily="18" charset="0"/>
                  <a:cs typeface="Times New Roman" panose="02020603050405020304" pitchFamily="18" charset="0"/>
                </a:endParaRPr>
              </a:p>
              <a:p>
                <a:pPr>
                  <a:spcBef>
                    <a:spcPts val="672"/>
                  </a:spcBef>
                </a:pPr>
                <a:r>
                  <a:rPr lang="en-US" sz="1200" dirty="0">
                    <a:latin typeface="Times New Roman" panose="02020603050405020304" pitchFamily="18" charset="0"/>
                    <a:cs typeface="Times New Roman" panose="02020603050405020304" pitchFamily="18" charset="0"/>
                  </a:rPr>
                  <a:t>The </a:t>
                </a:r>
                <a:r>
                  <a:rPr lang="en-US" sz="1200" dirty="0">
                    <a:solidFill>
                      <a:srgbClr val="FF0000"/>
                    </a:solidFill>
                    <a:latin typeface="Times New Roman" panose="02020603050405020304" pitchFamily="18" charset="0"/>
                    <a:cs typeface="Times New Roman" panose="02020603050405020304" pitchFamily="18" charset="0"/>
                  </a:rPr>
                  <a:t>work-energy theorem</a:t>
                </a:r>
                <a:r>
                  <a:rPr lang="en-US" sz="1200" dirty="0">
                    <a:latin typeface="Times New Roman" panose="02020603050405020304" pitchFamily="18" charset="0"/>
                    <a:cs typeface="Times New Roman" panose="02020603050405020304" pitchFamily="18" charset="0"/>
                  </a:rPr>
                  <a:t>: </a:t>
                </a:r>
              </a:p>
              <a:p>
                <a:pPr>
                  <a:spcBef>
                    <a:spcPts val="672"/>
                  </a:spcBef>
                </a:pPr>
                <a:r>
                  <a:rPr lang="en-US" sz="1200" dirty="0">
                    <a:latin typeface="Times New Roman" panose="02020603050405020304" pitchFamily="18" charset="0"/>
                    <a:cs typeface="Times New Roman" panose="02020603050405020304" pitchFamily="18" charset="0"/>
                  </a:rPr>
                  <a:t>The kinetic energy </a:t>
                </a:r>
                <a:r>
                  <a:rPr lang="en-US" sz="1200" i="1" dirty="0">
                    <a:latin typeface="Times New Roman" panose="02020603050405020304" pitchFamily="18" charset="0"/>
                    <a:cs typeface="Times New Roman" panose="02020603050405020304" pitchFamily="18" charset="0"/>
                  </a:rPr>
                  <a:t>K</a:t>
                </a:r>
                <a:r>
                  <a:rPr lang="en-US" sz="1200" dirty="0">
                    <a:latin typeface="Times New Roman" panose="02020603050405020304" pitchFamily="18" charset="0"/>
                    <a:cs typeface="Times New Roman" panose="02020603050405020304" pitchFamily="18" charset="0"/>
                  </a:rPr>
                  <a:t> of a particle with mass </a:t>
                </a:r>
                <a:r>
                  <a:rPr lang="en-US" sz="1200" i="1" dirty="0">
                    <a:latin typeface="Times New Roman" panose="02020603050405020304" pitchFamily="18" charset="0"/>
                    <a:cs typeface="Times New Roman" panose="02020603050405020304" pitchFamily="18" charset="0"/>
                  </a:rPr>
                  <a:t>m</a:t>
                </a:r>
                <a:r>
                  <a:rPr lang="en-US" sz="1200" dirty="0">
                    <a:latin typeface="Times New Roman" panose="02020603050405020304" pitchFamily="18" charset="0"/>
                    <a:cs typeface="Times New Roman" panose="02020603050405020304" pitchFamily="18" charset="0"/>
                  </a:rPr>
                  <a:t> moving with speed </a:t>
                </a:r>
                <a14:m>
                  <m:oMath xmlns:m="http://schemas.openxmlformats.org/officeDocument/2006/math">
                    <m:r>
                      <a:rPr lang="en-US" sz="1200" b="0" i="1" smtClean="0">
                        <a:latin typeface="Cambria Math" panose="02040503050406030204" pitchFamily="18" charset="0"/>
                        <a:cs typeface="Times New Roman" panose="02020603050405020304" pitchFamily="18" charset="0"/>
                      </a:rPr>
                      <m:t>𝑣</m:t>
                    </m:r>
                  </m:oMath>
                </a14:m>
                <a:r>
                  <a:rPr lang="en-US" sz="1200" dirty="0">
                    <a:latin typeface="Times New Roman" panose="02020603050405020304" pitchFamily="18" charset="0"/>
                    <a:cs typeface="Times New Roman" panose="02020603050405020304" pitchFamily="18" charset="0"/>
                  </a:rPr>
                  <a:t> is </a:t>
                </a:r>
                <a14:m>
                  <m:oMath xmlns:m="http://schemas.openxmlformats.org/officeDocument/2006/math">
                    <m:r>
                      <a:rPr lang="en-US" sz="1200" b="0" i="1" smtClean="0">
                        <a:latin typeface="Cambria Math" panose="02040503050406030204" pitchFamily="18" charset="0"/>
                        <a:cs typeface="Times New Roman" panose="02020603050405020304" pitchFamily="18" charset="0"/>
                      </a:rPr>
                      <m:t>𝐾</m:t>
                    </m:r>
                    <m:r>
                      <a:rPr lang="en-US" sz="1200" b="0" i="1" smtClean="0">
                        <a:latin typeface="Cambria Math" panose="02040503050406030204" pitchFamily="18" charset="0"/>
                        <a:cs typeface="Times New Roman" panose="02020603050405020304" pitchFamily="18" charset="0"/>
                      </a:rPr>
                      <m:t>=</m:t>
                    </m:r>
                    <m:f>
                      <m:fPr>
                        <m:ctrlPr>
                          <a:rPr lang="en-US" sz="1200" b="0" i="1" smtClean="0">
                            <a:latin typeface="Cambria Math" panose="02040503050406030204" pitchFamily="18" charset="0"/>
                            <a:cs typeface="Times New Roman" panose="02020603050405020304" pitchFamily="18" charset="0"/>
                          </a:rPr>
                        </m:ctrlPr>
                      </m:fPr>
                      <m:num>
                        <m:r>
                          <a:rPr lang="en-US" sz="1200" b="0" i="1" smtClean="0">
                            <a:latin typeface="Cambria Math" panose="02040503050406030204" pitchFamily="18" charset="0"/>
                            <a:cs typeface="Times New Roman" panose="02020603050405020304" pitchFamily="18" charset="0"/>
                          </a:rPr>
                          <m:t>1</m:t>
                        </m:r>
                      </m:num>
                      <m:den>
                        <m:r>
                          <a:rPr lang="en-US" sz="1200" b="0" i="1" smtClean="0">
                            <a:latin typeface="Cambria Math" panose="02040503050406030204" pitchFamily="18" charset="0"/>
                            <a:cs typeface="Times New Roman" panose="02020603050405020304" pitchFamily="18" charset="0"/>
                          </a:rPr>
                          <m:t>2</m:t>
                        </m:r>
                      </m:den>
                    </m:f>
                    <m:r>
                      <a:rPr lang="en-US" sz="1200" b="0" i="1" smtClean="0">
                        <a:latin typeface="Cambria Math" panose="02040503050406030204" pitchFamily="18" charset="0"/>
                        <a:cs typeface="Times New Roman" panose="02020603050405020304" pitchFamily="18" charset="0"/>
                      </a:rPr>
                      <m:t>𝑚</m:t>
                    </m:r>
                    <m:sSup>
                      <m:sSupPr>
                        <m:ctrlPr>
                          <a:rPr lang="en-US" sz="1200" b="0" i="1" smtClean="0">
                            <a:latin typeface="Cambria Math" panose="02040503050406030204" pitchFamily="18" charset="0"/>
                            <a:cs typeface="Times New Roman" panose="02020603050405020304" pitchFamily="18" charset="0"/>
                          </a:rPr>
                        </m:ctrlPr>
                      </m:sSupPr>
                      <m:e>
                        <m:r>
                          <a:rPr lang="en-US" sz="1200" b="0" i="1" smtClean="0">
                            <a:latin typeface="Cambria Math" panose="02040503050406030204" pitchFamily="18" charset="0"/>
                            <a:cs typeface="Times New Roman" panose="02020603050405020304" pitchFamily="18" charset="0"/>
                          </a:rPr>
                          <m:t>𝑣</m:t>
                        </m:r>
                      </m:e>
                      <m:sup>
                        <m:r>
                          <a:rPr lang="en-US" sz="1200" b="0" i="1" smtClean="0">
                            <a:latin typeface="Cambria Math" panose="02040503050406030204" pitchFamily="18" charset="0"/>
                            <a:cs typeface="Times New Roman" panose="02020603050405020304" pitchFamily="18" charset="0"/>
                          </a:rPr>
                          <m:t>2</m:t>
                        </m:r>
                      </m:sup>
                    </m:sSup>
                    <m:r>
                      <a:rPr lang="en-US" sz="1200" b="0" i="0" smtClean="0">
                        <a:latin typeface="Cambria Math" panose="02040503050406030204" pitchFamily="18" charset="0"/>
                        <a:cs typeface="Times New Roman" panose="02020603050405020304" pitchFamily="18" charset="0"/>
                      </a:rPr>
                      <m:t>.</m:t>
                    </m:r>
                  </m:oMath>
                </a14:m>
                <a:r>
                  <a:rPr lang="en-US" sz="1200" dirty="0">
                    <a:latin typeface="Times New Roman" panose="02020603050405020304" pitchFamily="18" charset="0"/>
                    <a:cs typeface="Times New Roman" panose="02020603050405020304" pitchFamily="18" charset="0"/>
                  </a:rPr>
                  <a:t> It is the energy related to the motion of the particle.</a:t>
                </a:r>
              </a:p>
              <a:p>
                <a:pPr marL="0" indent="0">
                  <a:spcBef>
                    <a:spcPts val="672"/>
                  </a:spcBef>
                  <a:buNone/>
                </a:pPr>
                <a:endParaRPr lang="en-US" sz="300" dirty="0">
                  <a:latin typeface="Times New Roman" panose="02020603050405020304" pitchFamily="18" charset="0"/>
                  <a:cs typeface="Times New Roman" panose="02020603050405020304" pitchFamily="18" charset="0"/>
                </a:endParaRPr>
              </a:p>
              <a:p>
                <a:pPr>
                  <a:spcBef>
                    <a:spcPts val="672"/>
                  </a:spcBef>
                </a:pPr>
                <a:r>
                  <a:rPr lang="en-US" sz="1200" dirty="0">
                    <a:latin typeface="Times New Roman" panose="02020603050405020304" pitchFamily="18" charset="0"/>
                    <a:cs typeface="Times New Roman" panose="02020603050405020304" pitchFamily="18" charset="0"/>
                  </a:rPr>
                  <a:t>During any displacement of the particle, the net amount of work done by all the external </a:t>
                </a:r>
              </a:p>
              <a:p>
                <a:pPr marL="0" indent="0">
                  <a:spcBef>
                    <a:spcPts val="672"/>
                  </a:spcBef>
                  <a:buNone/>
                </a:pPr>
                <a:r>
                  <a:rPr lang="en-US" sz="1200" dirty="0">
                    <a:latin typeface="Times New Roman" panose="02020603050405020304" pitchFamily="18" charset="0"/>
                    <a:cs typeface="Times New Roman" panose="02020603050405020304" pitchFamily="18" charset="0"/>
                  </a:rPr>
                  <a:t>   force on the particle is equal to the change in its kinetic energy.</a:t>
                </a:r>
              </a:p>
              <a:p>
                <a:pPr>
                  <a:spcBef>
                    <a:spcPts val="672"/>
                  </a:spcBef>
                </a:pPr>
                <a:endParaRPr lang="en-US" sz="300" dirty="0">
                  <a:latin typeface="Times New Roman" panose="02020603050405020304" pitchFamily="18" charset="0"/>
                  <a:cs typeface="Times New Roman" panose="02020603050405020304" pitchFamily="18" charset="0"/>
                </a:endParaRPr>
              </a:p>
              <a:p>
                <a:pPr>
                  <a:spcBef>
                    <a:spcPts val="672"/>
                  </a:spcBef>
                </a:pPr>
                <a:r>
                  <a:rPr lang="en-US" sz="1200" dirty="0">
                    <a:latin typeface="Times New Roman" panose="02020603050405020304" pitchFamily="18" charset="0"/>
                    <a:cs typeface="Times New Roman" panose="02020603050405020304" pitchFamily="18" charset="0"/>
                  </a:rPr>
                  <a:t>Although the kinetic energy </a:t>
                </a:r>
                <a:r>
                  <a:rPr lang="en-US" sz="1200" i="1" dirty="0">
                    <a:latin typeface="Times New Roman" panose="02020603050405020304" pitchFamily="18" charset="0"/>
                    <a:cs typeface="Times New Roman" panose="02020603050405020304" pitchFamily="18" charset="0"/>
                  </a:rPr>
                  <a:t>K</a:t>
                </a:r>
                <a:r>
                  <a:rPr lang="en-US" sz="1200" dirty="0">
                    <a:latin typeface="Times New Roman" panose="02020603050405020304" pitchFamily="18" charset="0"/>
                    <a:cs typeface="Times New Roman" panose="02020603050405020304" pitchFamily="18" charset="0"/>
                  </a:rPr>
                  <a:t> is always positive, </a:t>
                </a:r>
                <a:r>
                  <a:rPr lang="en-US" sz="1200" i="1" dirty="0">
                    <a:latin typeface="Times New Roman" panose="02020603050405020304" pitchFamily="18" charset="0"/>
                    <a:cs typeface="Times New Roman" panose="02020603050405020304" pitchFamily="18" charset="0"/>
                  </a:rPr>
                  <a:t>W</a:t>
                </a:r>
                <a:r>
                  <a:rPr lang="en-US" sz="1200" baseline="-25000" dirty="0">
                    <a:latin typeface="Times New Roman" panose="02020603050405020304" pitchFamily="18" charset="0"/>
                    <a:cs typeface="Times New Roman" panose="02020603050405020304" pitchFamily="18" charset="0"/>
                  </a:rPr>
                  <a:t>total</a:t>
                </a:r>
                <a:r>
                  <a:rPr lang="en-US" sz="1200" dirty="0">
                    <a:latin typeface="Times New Roman" panose="02020603050405020304" pitchFamily="18" charset="0"/>
                    <a:cs typeface="Times New Roman" panose="02020603050405020304" pitchFamily="18" charset="0"/>
                  </a:rPr>
                  <a:t> may be positive, negative, or zero (energy added to, taken away, or left the same, respectively).</a:t>
                </a:r>
              </a:p>
              <a:p>
                <a:pPr>
                  <a:spcBef>
                    <a:spcPts val="672"/>
                  </a:spcBef>
                </a:pPr>
                <a:endParaRPr lang="en-US" sz="300" dirty="0">
                  <a:latin typeface="Times New Roman" panose="02020603050405020304" pitchFamily="18" charset="0"/>
                  <a:cs typeface="Times New Roman" panose="02020603050405020304" pitchFamily="18" charset="0"/>
                </a:endParaRPr>
              </a:p>
              <a:p>
                <a:pPr>
                  <a:spcBef>
                    <a:spcPts val="672"/>
                  </a:spcBef>
                </a:pPr>
                <a:r>
                  <a:rPr lang="en-US" sz="1200" dirty="0">
                    <a:latin typeface="Times New Roman" panose="02020603050405020304" pitchFamily="18" charset="0"/>
                    <a:cs typeface="Times New Roman" panose="02020603050405020304" pitchFamily="18" charset="0"/>
                  </a:rPr>
                  <a:t>If </a:t>
                </a:r>
                <a:r>
                  <a:rPr lang="en-US" sz="1200" i="1" dirty="0">
                    <a:latin typeface="Times New Roman" panose="02020603050405020304" pitchFamily="18" charset="0"/>
                    <a:cs typeface="Times New Roman" panose="02020603050405020304" pitchFamily="18" charset="0"/>
                  </a:rPr>
                  <a:t>W</a:t>
                </a:r>
                <a:r>
                  <a:rPr lang="en-US" sz="1200" baseline="-25000" dirty="0">
                    <a:latin typeface="Times New Roman" panose="02020603050405020304" pitchFamily="18" charset="0"/>
                    <a:cs typeface="Times New Roman" panose="02020603050405020304" pitchFamily="18" charset="0"/>
                  </a:rPr>
                  <a:t>total </a:t>
                </a:r>
                <a:r>
                  <a:rPr lang="en-US" sz="1200" dirty="0">
                    <a:latin typeface="Times New Roman" panose="02020603050405020304" pitchFamily="18" charset="0"/>
                    <a:cs typeface="Times New Roman" panose="02020603050405020304" pitchFamily="18" charset="0"/>
                  </a:rPr>
                  <a:t>= 0, then the kinetic energy does not change and the speed of the particle remains constant.</a:t>
                </a:r>
              </a:p>
              <a:p>
                <a:endParaRPr lang="en-US" dirty="0"/>
              </a:p>
            </p:txBody>
          </p:sp>
        </mc:Choice>
        <mc:Fallback xmlns="">
          <p:sp>
            <p:nvSpPr>
              <p:cNvPr id="3" name="Notes Placeholder 2"/>
              <p:cNvSpPr>
                <a:spLocks noGrp="1"/>
              </p:cNvSpPr>
              <p:nvPr>
                <p:ph type="body" idx="1"/>
              </p:nvPr>
            </p:nvSpPr>
            <p:spPr/>
            <p:txBody>
              <a:bodyPr/>
              <a:lstStyle/>
              <a:p>
                <a:r>
                  <a:rPr lang="en-US" sz="1400" dirty="0">
                    <a:latin typeface="Times New Roman" panose="02020603050405020304" pitchFamily="18" charset="0"/>
                    <a:cs typeface="Times New Roman" panose="02020603050405020304" pitchFamily="18" charset="0"/>
                  </a:rPr>
                  <a:t>7.3	Work and Kinetic Energy</a:t>
                </a:r>
              </a:p>
              <a:p>
                <a:pPr marL="0" indent="0">
                  <a:spcBef>
                    <a:spcPts val="672"/>
                  </a:spcBef>
                  <a:buNone/>
                </a:pPr>
                <a:r>
                  <a:rPr lang="en-US" sz="1200" dirty="0">
                    <a:solidFill>
                      <a:srgbClr val="FF0000"/>
                    </a:solidFill>
                    <a:latin typeface="Times New Roman" panose="02020603050405020304" pitchFamily="18" charset="0"/>
                    <a:cs typeface="Times New Roman" panose="02020603050405020304" pitchFamily="18" charset="0"/>
                  </a:rPr>
                  <a:t>What if the net amount of work done on an object is not zero?</a:t>
                </a:r>
              </a:p>
              <a:p>
                <a:pPr marL="0" indent="0">
                  <a:spcBef>
                    <a:spcPts val="672"/>
                  </a:spcBef>
                  <a:buNone/>
                </a:pPr>
                <a:endParaRPr lang="en-US" sz="300" dirty="0">
                  <a:solidFill>
                    <a:srgbClr val="FF0000"/>
                  </a:solidFill>
                  <a:latin typeface="Times New Roman" panose="02020603050405020304" pitchFamily="18" charset="0"/>
                  <a:cs typeface="Times New Roman" panose="02020603050405020304" pitchFamily="18" charset="0"/>
                </a:endParaRPr>
              </a:p>
              <a:p>
                <a:pPr>
                  <a:spcBef>
                    <a:spcPts val="672"/>
                  </a:spcBef>
                </a:pPr>
                <a:r>
                  <a:rPr lang="en-US" sz="1200" dirty="0">
                    <a:latin typeface="Times New Roman" panose="02020603050405020304" pitchFamily="18" charset="0"/>
                    <a:cs typeface="Times New Roman" panose="02020603050405020304" pitchFamily="18" charset="0"/>
                  </a:rPr>
                  <a:t>The </a:t>
                </a:r>
                <a:r>
                  <a:rPr lang="en-US" sz="1200" dirty="0">
                    <a:solidFill>
                      <a:srgbClr val="FF0000"/>
                    </a:solidFill>
                    <a:latin typeface="Times New Roman" panose="02020603050405020304" pitchFamily="18" charset="0"/>
                    <a:cs typeface="Times New Roman" panose="02020603050405020304" pitchFamily="18" charset="0"/>
                  </a:rPr>
                  <a:t>work-energy theorem</a:t>
                </a:r>
                <a:r>
                  <a:rPr lang="en-US" sz="1200" dirty="0">
                    <a:latin typeface="Times New Roman" panose="02020603050405020304" pitchFamily="18" charset="0"/>
                    <a:cs typeface="Times New Roman" panose="02020603050405020304" pitchFamily="18" charset="0"/>
                  </a:rPr>
                  <a:t>: </a:t>
                </a:r>
              </a:p>
              <a:p>
                <a:pPr>
                  <a:spcBef>
                    <a:spcPts val="672"/>
                  </a:spcBef>
                </a:pPr>
                <a:r>
                  <a:rPr lang="en-US" sz="1200" dirty="0">
                    <a:latin typeface="Times New Roman" panose="02020603050405020304" pitchFamily="18" charset="0"/>
                    <a:cs typeface="Times New Roman" panose="02020603050405020304" pitchFamily="18" charset="0"/>
                  </a:rPr>
                  <a:t>The kinetic energy </a:t>
                </a:r>
                <a:r>
                  <a:rPr lang="en-US" sz="1200" i="1" dirty="0">
                    <a:latin typeface="Times New Roman" panose="02020603050405020304" pitchFamily="18" charset="0"/>
                    <a:cs typeface="Times New Roman" panose="02020603050405020304" pitchFamily="18" charset="0"/>
                  </a:rPr>
                  <a:t>K</a:t>
                </a:r>
                <a:r>
                  <a:rPr lang="en-US" sz="1200" dirty="0">
                    <a:latin typeface="Times New Roman" panose="02020603050405020304" pitchFamily="18" charset="0"/>
                    <a:cs typeface="Times New Roman" panose="02020603050405020304" pitchFamily="18" charset="0"/>
                  </a:rPr>
                  <a:t> of a particle with mass </a:t>
                </a:r>
                <a:r>
                  <a:rPr lang="en-US" sz="1200" i="1" dirty="0">
                    <a:latin typeface="Times New Roman" panose="02020603050405020304" pitchFamily="18" charset="0"/>
                    <a:cs typeface="Times New Roman" panose="02020603050405020304" pitchFamily="18" charset="0"/>
                  </a:rPr>
                  <a:t>m</a:t>
                </a:r>
                <a:r>
                  <a:rPr lang="en-US" sz="1200" dirty="0">
                    <a:latin typeface="Times New Roman" panose="02020603050405020304" pitchFamily="18" charset="0"/>
                    <a:cs typeface="Times New Roman" panose="02020603050405020304" pitchFamily="18" charset="0"/>
                  </a:rPr>
                  <a:t> moving with speed </a:t>
                </a:r>
                <a:r>
                  <a:rPr lang="en-US" sz="1200" b="0" i="0">
                    <a:latin typeface="Cambria Math" panose="02040503050406030204" pitchFamily="18" charset="0"/>
                    <a:cs typeface="Times New Roman" panose="02020603050405020304" pitchFamily="18" charset="0"/>
                  </a:rPr>
                  <a:t>𝑣</a:t>
                </a:r>
                <a:r>
                  <a:rPr lang="en-US" sz="1200" dirty="0">
                    <a:latin typeface="Times New Roman" panose="02020603050405020304" pitchFamily="18" charset="0"/>
                    <a:cs typeface="Times New Roman" panose="02020603050405020304" pitchFamily="18" charset="0"/>
                  </a:rPr>
                  <a:t> is </a:t>
                </a:r>
                <a:r>
                  <a:rPr lang="en-US" sz="1200" b="0" i="0">
                    <a:latin typeface="Cambria Math" panose="02040503050406030204" pitchFamily="18" charset="0"/>
                    <a:cs typeface="Times New Roman" panose="02020603050405020304" pitchFamily="18" charset="0"/>
                  </a:rPr>
                  <a:t>𝐾=1/2 𝑚𝑣^2.</a:t>
                </a:r>
                <a:r>
                  <a:rPr lang="en-US" sz="1200" dirty="0">
                    <a:latin typeface="Times New Roman" panose="02020603050405020304" pitchFamily="18" charset="0"/>
                    <a:cs typeface="Times New Roman" panose="02020603050405020304" pitchFamily="18" charset="0"/>
                  </a:rPr>
                  <a:t> It is the energy related to the motion of the particle.</a:t>
                </a:r>
              </a:p>
              <a:p>
                <a:pPr marL="0" indent="0">
                  <a:spcBef>
                    <a:spcPts val="672"/>
                  </a:spcBef>
                  <a:buNone/>
                </a:pPr>
                <a:endParaRPr lang="en-US" sz="300" dirty="0">
                  <a:latin typeface="Times New Roman" panose="02020603050405020304" pitchFamily="18" charset="0"/>
                  <a:cs typeface="Times New Roman" panose="02020603050405020304" pitchFamily="18" charset="0"/>
                </a:endParaRPr>
              </a:p>
              <a:p>
                <a:pPr>
                  <a:spcBef>
                    <a:spcPts val="672"/>
                  </a:spcBef>
                </a:pPr>
                <a:r>
                  <a:rPr lang="en-US" sz="1200" dirty="0">
                    <a:latin typeface="Times New Roman" panose="02020603050405020304" pitchFamily="18" charset="0"/>
                    <a:cs typeface="Times New Roman" panose="02020603050405020304" pitchFamily="18" charset="0"/>
                  </a:rPr>
                  <a:t>During any displacement of the particle, the net amount of work done by all the external </a:t>
                </a:r>
              </a:p>
              <a:p>
                <a:pPr marL="0" indent="0">
                  <a:spcBef>
                    <a:spcPts val="672"/>
                  </a:spcBef>
                  <a:buNone/>
                </a:pPr>
                <a:r>
                  <a:rPr lang="en-US" sz="1200" dirty="0">
                    <a:latin typeface="Times New Roman" panose="02020603050405020304" pitchFamily="18" charset="0"/>
                    <a:cs typeface="Times New Roman" panose="02020603050405020304" pitchFamily="18" charset="0"/>
                  </a:rPr>
                  <a:t>   force on the particle is equal to the change in its kinetic energy.</a:t>
                </a:r>
              </a:p>
              <a:p>
                <a:pPr>
                  <a:spcBef>
                    <a:spcPts val="672"/>
                  </a:spcBef>
                </a:pPr>
                <a:endParaRPr lang="en-US" sz="300" dirty="0">
                  <a:latin typeface="Times New Roman" panose="02020603050405020304" pitchFamily="18" charset="0"/>
                  <a:cs typeface="Times New Roman" panose="02020603050405020304" pitchFamily="18" charset="0"/>
                </a:endParaRPr>
              </a:p>
              <a:p>
                <a:pPr>
                  <a:spcBef>
                    <a:spcPts val="672"/>
                  </a:spcBef>
                </a:pPr>
                <a:r>
                  <a:rPr lang="en-US" sz="1200" dirty="0">
                    <a:latin typeface="Times New Roman" panose="02020603050405020304" pitchFamily="18" charset="0"/>
                    <a:cs typeface="Times New Roman" panose="02020603050405020304" pitchFamily="18" charset="0"/>
                  </a:rPr>
                  <a:t>Although the kinetic energy </a:t>
                </a:r>
                <a:r>
                  <a:rPr lang="en-US" sz="1200" i="1" dirty="0">
                    <a:latin typeface="Times New Roman" panose="02020603050405020304" pitchFamily="18" charset="0"/>
                    <a:cs typeface="Times New Roman" panose="02020603050405020304" pitchFamily="18" charset="0"/>
                  </a:rPr>
                  <a:t>K</a:t>
                </a:r>
                <a:r>
                  <a:rPr lang="en-US" sz="1200" dirty="0">
                    <a:latin typeface="Times New Roman" panose="02020603050405020304" pitchFamily="18" charset="0"/>
                    <a:cs typeface="Times New Roman" panose="02020603050405020304" pitchFamily="18" charset="0"/>
                  </a:rPr>
                  <a:t> is always positive, </a:t>
                </a:r>
                <a:r>
                  <a:rPr lang="en-US" sz="1200" i="1" dirty="0">
                    <a:latin typeface="Times New Roman" panose="02020603050405020304" pitchFamily="18" charset="0"/>
                    <a:cs typeface="Times New Roman" panose="02020603050405020304" pitchFamily="18" charset="0"/>
                  </a:rPr>
                  <a:t>W</a:t>
                </a:r>
                <a:r>
                  <a:rPr lang="en-US" sz="1200" baseline="-25000" dirty="0">
                    <a:latin typeface="Times New Roman" panose="02020603050405020304" pitchFamily="18" charset="0"/>
                    <a:cs typeface="Times New Roman" panose="02020603050405020304" pitchFamily="18" charset="0"/>
                  </a:rPr>
                  <a:t>total</a:t>
                </a:r>
                <a:r>
                  <a:rPr lang="en-US" sz="1200" dirty="0">
                    <a:latin typeface="Times New Roman" panose="02020603050405020304" pitchFamily="18" charset="0"/>
                    <a:cs typeface="Times New Roman" panose="02020603050405020304" pitchFamily="18" charset="0"/>
                  </a:rPr>
                  <a:t> may be positive, negative, or zero (energy added to, taken away, or left the same, respectively).</a:t>
                </a:r>
              </a:p>
              <a:p>
                <a:pPr>
                  <a:spcBef>
                    <a:spcPts val="672"/>
                  </a:spcBef>
                </a:pPr>
                <a:endParaRPr lang="en-US" sz="300" dirty="0">
                  <a:latin typeface="Times New Roman" panose="02020603050405020304" pitchFamily="18" charset="0"/>
                  <a:cs typeface="Times New Roman" panose="02020603050405020304" pitchFamily="18" charset="0"/>
                </a:endParaRPr>
              </a:p>
              <a:p>
                <a:pPr>
                  <a:spcBef>
                    <a:spcPts val="672"/>
                  </a:spcBef>
                </a:pPr>
                <a:r>
                  <a:rPr lang="en-US" sz="1200" dirty="0">
                    <a:latin typeface="Times New Roman" panose="02020603050405020304" pitchFamily="18" charset="0"/>
                    <a:cs typeface="Times New Roman" panose="02020603050405020304" pitchFamily="18" charset="0"/>
                  </a:rPr>
                  <a:t>If </a:t>
                </a:r>
                <a:r>
                  <a:rPr lang="en-US" sz="1200" i="1" dirty="0">
                    <a:latin typeface="Times New Roman" panose="02020603050405020304" pitchFamily="18" charset="0"/>
                    <a:cs typeface="Times New Roman" panose="02020603050405020304" pitchFamily="18" charset="0"/>
                  </a:rPr>
                  <a:t>W</a:t>
                </a:r>
                <a:r>
                  <a:rPr lang="en-US" sz="1200" baseline="-25000" dirty="0">
                    <a:latin typeface="Times New Roman" panose="02020603050405020304" pitchFamily="18" charset="0"/>
                    <a:cs typeface="Times New Roman" panose="02020603050405020304" pitchFamily="18" charset="0"/>
                  </a:rPr>
                  <a:t>total </a:t>
                </a:r>
                <a:r>
                  <a:rPr lang="en-US" sz="1200" dirty="0">
                    <a:latin typeface="Times New Roman" panose="02020603050405020304" pitchFamily="18" charset="0"/>
                    <a:cs typeface="Times New Roman" panose="02020603050405020304" pitchFamily="18" charset="0"/>
                  </a:rPr>
                  <a:t>= 0, then the kinetic energy does not change and the speed of the particle remains constant.</a:t>
                </a:r>
              </a:p>
              <a:p>
                <a:endParaRPr lang="en-US" dirty="0"/>
              </a:p>
            </p:txBody>
          </p:sp>
        </mc:Fallback>
      </mc:AlternateContent>
      <p:sp>
        <p:nvSpPr>
          <p:cNvPr id="4" name="Slide Number Placeholder 3"/>
          <p:cNvSpPr>
            <a:spLocks noGrp="1"/>
          </p:cNvSpPr>
          <p:nvPr>
            <p:ph type="sldNum" sz="quarter" idx="5"/>
          </p:nvPr>
        </p:nvSpPr>
        <p:spPr/>
        <p:txBody>
          <a:bodyPr/>
          <a:lstStyle/>
          <a:p>
            <a:fld id="{E0C61809-6673-4F45-8AF8-8487780D33DC}" type="slidenum">
              <a:rPr lang="en-US" smtClean="0"/>
              <a:t>16</a:t>
            </a:fld>
            <a:endParaRPr lang="en-US"/>
          </a:p>
        </p:txBody>
      </p:sp>
    </p:spTree>
    <p:extLst>
      <p:ext uri="{BB962C8B-B14F-4D97-AF65-F5344CB8AC3E}">
        <p14:creationId xmlns:p14="http://schemas.microsoft.com/office/powerpoint/2010/main" val="4271513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81544D-272D-B840-A322-42D87597A087}" type="slidenum">
              <a:rPr kumimoji="0" 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76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76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Chapter Summary</a:t>
            </a:r>
            <a:r>
              <a:rPr lang="en-US" baseline="0" dirty="0"/>
              <a:t> 7.2</a:t>
            </a:r>
            <a:endParaRPr lang="en-US" dirty="0">
              <a:solidFill>
                <a:srgbClr val="000000"/>
              </a:solidFill>
            </a:endParaRPr>
          </a:p>
        </p:txBody>
      </p:sp>
    </p:spTree>
    <p:extLst>
      <p:ext uri="{BB962C8B-B14F-4D97-AF65-F5344CB8AC3E}">
        <p14:creationId xmlns:p14="http://schemas.microsoft.com/office/powerpoint/2010/main" val="3879271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d) The sun does no work on the earth at any point in the orbit.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D06030-A43E-3640-991B-A2F99FE93F48}" type="slidenum">
              <a:rPr kumimoji="0" 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55627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CE482E-880A-41D0-BE8D-6ABA16405331}" type="slidenum">
              <a:rPr kumimoji="0" lang="en-US" altLang="en-US" sz="12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4503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81544D-272D-B840-A322-42D87597A087}" type="slidenum">
              <a:rPr kumimoji="0" 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76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76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Figure 7.21</a:t>
            </a:r>
            <a:endParaRPr lang="en-US" dirty="0">
              <a:solidFill>
                <a:srgbClr val="000000"/>
              </a:solidFill>
            </a:endParaRPr>
          </a:p>
        </p:txBody>
      </p:sp>
    </p:spTree>
    <p:extLst>
      <p:ext uri="{BB962C8B-B14F-4D97-AF65-F5344CB8AC3E}">
        <p14:creationId xmlns:p14="http://schemas.microsoft.com/office/powerpoint/2010/main" val="744984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81544D-272D-B840-A322-42D87597A087}" type="slidenum">
              <a:rPr kumimoji="0" 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76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76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Figure 7.28</a:t>
            </a:r>
            <a:endParaRPr lang="en-US" dirty="0">
              <a:solidFill>
                <a:srgbClr val="000000"/>
              </a:solidFill>
            </a:endParaRPr>
          </a:p>
        </p:txBody>
      </p:sp>
    </p:spTree>
    <p:extLst>
      <p:ext uri="{BB962C8B-B14F-4D97-AF65-F5344CB8AC3E}">
        <p14:creationId xmlns:p14="http://schemas.microsoft.com/office/powerpoint/2010/main" val="1281401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81544D-272D-B840-A322-42D87597A087}" type="slidenum">
              <a:rPr kumimoji="0" lang="en-US" sz="1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76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76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dirty="0"/>
              <a:t>Chapter Summary</a:t>
            </a:r>
            <a:r>
              <a:rPr lang="en-US" baseline="0" dirty="0"/>
              <a:t> 7.5</a:t>
            </a:r>
            <a:endParaRPr lang="en-US" dirty="0">
              <a:solidFill>
                <a:srgbClr val="000000"/>
              </a:solidFill>
            </a:endParaRPr>
          </a:p>
        </p:txBody>
      </p:sp>
    </p:spTree>
    <p:extLst>
      <p:ext uri="{BB962C8B-B14F-4D97-AF65-F5344CB8AC3E}">
        <p14:creationId xmlns:p14="http://schemas.microsoft.com/office/powerpoint/2010/main" val="709109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510DE9-7EF1-40C5-90AA-4C657746CA9B}"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173193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510DE9-7EF1-40C5-90AA-4C657746CA9B}"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454456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510DE9-7EF1-40C5-90AA-4C657746CA9B}"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1100819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Work and Energy</a:t>
            </a:r>
          </a:p>
        </p:txBody>
      </p:sp>
      <p:sp>
        <p:nvSpPr>
          <p:cNvPr id="6" name="Rectangle 6"/>
          <p:cNvSpPr>
            <a:spLocks noGrp="1" noChangeArrowheads="1"/>
          </p:cNvSpPr>
          <p:nvPr>
            <p:ph type="sldNum" sz="quarter" idx="12"/>
          </p:nvPr>
        </p:nvSpPr>
        <p:spPr>
          <a:ln/>
        </p:spPr>
        <p:txBody>
          <a:bodyPr/>
          <a:lstStyle>
            <a:lvl1pPr>
              <a:defRPr/>
            </a:lvl1pPr>
          </a:lstStyle>
          <a:p>
            <a:fld id="{0A189150-CDC6-49D4-A93C-14B728EEBEDC}" type="slidenum">
              <a:rPr lang="en-US" altLang="en-US"/>
              <a:pPr/>
              <a:t>‹#›</a:t>
            </a:fld>
            <a:endParaRPr lang="en-US" altLang="en-US"/>
          </a:p>
        </p:txBody>
      </p:sp>
    </p:spTree>
    <p:extLst>
      <p:ext uri="{BB962C8B-B14F-4D97-AF65-F5344CB8AC3E}">
        <p14:creationId xmlns:p14="http://schemas.microsoft.com/office/powerpoint/2010/main" val="418653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Work and Energy</a:t>
            </a:r>
          </a:p>
        </p:txBody>
      </p:sp>
      <p:sp>
        <p:nvSpPr>
          <p:cNvPr id="6" name="Rectangle 6"/>
          <p:cNvSpPr>
            <a:spLocks noGrp="1" noChangeArrowheads="1"/>
          </p:cNvSpPr>
          <p:nvPr>
            <p:ph type="sldNum" sz="quarter" idx="12"/>
          </p:nvPr>
        </p:nvSpPr>
        <p:spPr>
          <a:ln/>
        </p:spPr>
        <p:txBody>
          <a:bodyPr/>
          <a:lstStyle>
            <a:lvl1pPr>
              <a:defRPr/>
            </a:lvl1pPr>
          </a:lstStyle>
          <a:p>
            <a:fld id="{71768799-B397-4F37-BBC2-4522975AE621}" type="slidenum">
              <a:rPr lang="en-US" altLang="en-US"/>
              <a:pPr/>
              <a:t>‹#›</a:t>
            </a:fld>
            <a:endParaRPr lang="en-US" altLang="en-US"/>
          </a:p>
        </p:txBody>
      </p:sp>
    </p:spTree>
    <p:extLst>
      <p:ext uri="{BB962C8B-B14F-4D97-AF65-F5344CB8AC3E}">
        <p14:creationId xmlns:p14="http://schemas.microsoft.com/office/powerpoint/2010/main" val="3816866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Work and Energy</a:t>
            </a:r>
          </a:p>
        </p:txBody>
      </p:sp>
      <p:sp>
        <p:nvSpPr>
          <p:cNvPr id="6" name="Rectangle 6"/>
          <p:cNvSpPr>
            <a:spLocks noGrp="1" noChangeArrowheads="1"/>
          </p:cNvSpPr>
          <p:nvPr>
            <p:ph type="sldNum" sz="quarter" idx="12"/>
          </p:nvPr>
        </p:nvSpPr>
        <p:spPr>
          <a:ln/>
        </p:spPr>
        <p:txBody>
          <a:bodyPr/>
          <a:lstStyle>
            <a:lvl1pPr>
              <a:defRPr/>
            </a:lvl1pPr>
          </a:lstStyle>
          <a:p>
            <a:fld id="{0BF67FE9-30AB-4130-97E3-898761A407F3}" type="slidenum">
              <a:rPr lang="en-US" altLang="en-US"/>
              <a:pPr/>
              <a:t>‹#›</a:t>
            </a:fld>
            <a:endParaRPr lang="en-US" altLang="en-US"/>
          </a:p>
        </p:txBody>
      </p:sp>
    </p:spTree>
    <p:extLst>
      <p:ext uri="{BB962C8B-B14F-4D97-AF65-F5344CB8AC3E}">
        <p14:creationId xmlns:p14="http://schemas.microsoft.com/office/powerpoint/2010/main" val="786876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Work and Energy</a:t>
            </a:r>
          </a:p>
        </p:txBody>
      </p:sp>
      <p:sp>
        <p:nvSpPr>
          <p:cNvPr id="7" name="Rectangle 6"/>
          <p:cNvSpPr>
            <a:spLocks noGrp="1" noChangeArrowheads="1"/>
          </p:cNvSpPr>
          <p:nvPr>
            <p:ph type="sldNum" sz="quarter" idx="12"/>
          </p:nvPr>
        </p:nvSpPr>
        <p:spPr>
          <a:ln/>
        </p:spPr>
        <p:txBody>
          <a:bodyPr/>
          <a:lstStyle>
            <a:lvl1pPr>
              <a:defRPr/>
            </a:lvl1pPr>
          </a:lstStyle>
          <a:p>
            <a:fld id="{E38F81B5-1BA1-4535-BD08-0FC46A2C8328}" type="slidenum">
              <a:rPr lang="en-US" altLang="en-US"/>
              <a:pPr/>
              <a:t>‹#›</a:t>
            </a:fld>
            <a:endParaRPr lang="en-US" altLang="en-US"/>
          </a:p>
        </p:txBody>
      </p:sp>
    </p:spTree>
    <p:extLst>
      <p:ext uri="{BB962C8B-B14F-4D97-AF65-F5344CB8AC3E}">
        <p14:creationId xmlns:p14="http://schemas.microsoft.com/office/powerpoint/2010/main" val="3208644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Work and Energy</a:t>
            </a:r>
          </a:p>
        </p:txBody>
      </p:sp>
      <p:sp>
        <p:nvSpPr>
          <p:cNvPr id="9" name="Rectangle 6"/>
          <p:cNvSpPr>
            <a:spLocks noGrp="1" noChangeArrowheads="1"/>
          </p:cNvSpPr>
          <p:nvPr>
            <p:ph type="sldNum" sz="quarter" idx="12"/>
          </p:nvPr>
        </p:nvSpPr>
        <p:spPr>
          <a:ln/>
        </p:spPr>
        <p:txBody>
          <a:bodyPr/>
          <a:lstStyle>
            <a:lvl1pPr>
              <a:defRPr/>
            </a:lvl1pPr>
          </a:lstStyle>
          <a:p>
            <a:fld id="{5C2B15BF-46FE-41CF-BB2D-89A9A864B007}" type="slidenum">
              <a:rPr lang="en-US" altLang="en-US"/>
              <a:pPr/>
              <a:t>‹#›</a:t>
            </a:fld>
            <a:endParaRPr lang="en-US" altLang="en-US"/>
          </a:p>
        </p:txBody>
      </p:sp>
    </p:spTree>
    <p:extLst>
      <p:ext uri="{BB962C8B-B14F-4D97-AF65-F5344CB8AC3E}">
        <p14:creationId xmlns:p14="http://schemas.microsoft.com/office/powerpoint/2010/main" val="1418031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Work and Energy</a:t>
            </a:r>
          </a:p>
        </p:txBody>
      </p:sp>
      <p:sp>
        <p:nvSpPr>
          <p:cNvPr id="5" name="Rectangle 6"/>
          <p:cNvSpPr>
            <a:spLocks noGrp="1" noChangeArrowheads="1"/>
          </p:cNvSpPr>
          <p:nvPr>
            <p:ph type="sldNum" sz="quarter" idx="12"/>
          </p:nvPr>
        </p:nvSpPr>
        <p:spPr>
          <a:ln/>
        </p:spPr>
        <p:txBody>
          <a:bodyPr/>
          <a:lstStyle>
            <a:lvl1pPr>
              <a:defRPr/>
            </a:lvl1pPr>
          </a:lstStyle>
          <a:p>
            <a:fld id="{2551F54B-C3E8-4BAF-8D9A-4763F4D1B286}" type="slidenum">
              <a:rPr lang="en-US" altLang="en-US"/>
              <a:pPr/>
              <a:t>‹#›</a:t>
            </a:fld>
            <a:endParaRPr lang="en-US" altLang="en-US"/>
          </a:p>
        </p:txBody>
      </p:sp>
    </p:spTree>
    <p:extLst>
      <p:ext uri="{BB962C8B-B14F-4D97-AF65-F5344CB8AC3E}">
        <p14:creationId xmlns:p14="http://schemas.microsoft.com/office/powerpoint/2010/main" val="714583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Work and Energy</a:t>
            </a:r>
          </a:p>
        </p:txBody>
      </p:sp>
      <p:sp>
        <p:nvSpPr>
          <p:cNvPr id="4" name="Rectangle 6"/>
          <p:cNvSpPr>
            <a:spLocks noGrp="1" noChangeArrowheads="1"/>
          </p:cNvSpPr>
          <p:nvPr>
            <p:ph type="sldNum" sz="quarter" idx="12"/>
          </p:nvPr>
        </p:nvSpPr>
        <p:spPr>
          <a:ln/>
        </p:spPr>
        <p:txBody>
          <a:bodyPr/>
          <a:lstStyle>
            <a:lvl1pPr>
              <a:defRPr/>
            </a:lvl1pPr>
          </a:lstStyle>
          <a:p>
            <a:fld id="{E688C9D4-6679-4E6E-8871-BC5782342C0F}" type="slidenum">
              <a:rPr lang="en-US" altLang="en-US"/>
              <a:pPr/>
              <a:t>‹#›</a:t>
            </a:fld>
            <a:endParaRPr lang="en-US" altLang="en-US"/>
          </a:p>
        </p:txBody>
      </p:sp>
    </p:spTree>
    <p:extLst>
      <p:ext uri="{BB962C8B-B14F-4D97-AF65-F5344CB8AC3E}">
        <p14:creationId xmlns:p14="http://schemas.microsoft.com/office/powerpoint/2010/main" val="3474822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Work and Energy</a:t>
            </a:r>
          </a:p>
        </p:txBody>
      </p:sp>
      <p:sp>
        <p:nvSpPr>
          <p:cNvPr id="7" name="Rectangle 6"/>
          <p:cNvSpPr>
            <a:spLocks noGrp="1" noChangeArrowheads="1"/>
          </p:cNvSpPr>
          <p:nvPr>
            <p:ph type="sldNum" sz="quarter" idx="12"/>
          </p:nvPr>
        </p:nvSpPr>
        <p:spPr>
          <a:ln/>
        </p:spPr>
        <p:txBody>
          <a:bodyPr/>
          <a:lstStyle>
            <a:lvl1pPr>
              <a:defRPr/>
            </a:lvl1pPr>
          </a:lstStyle>
          <a:p>
            <a:fld id="{8068E8C1-8EC5-4DAA-943E-1809CC3EFF06}" type="slidenum">
              <a:rPr lang="en-US" altLang="en-US"/>
              <a:pPr/>
              <a:t>‹#›</a:t>
            </a:fld>
            <a:endParaRPr lang="en-US" altLang="en-US"/>
          </a:p>
        </p:txBody>
      </p:sp>
    </p:spTree>
    <p:extLst>
      <p:ext uri="{BB962C8B-B14F-4D97-AF65-F5344CB8AC3E}">
        <p14:creationId xmlns:p14="http://schemas.microsoft.com/office/powerpoint/2010/main" val="4120049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510DE9-7EF1-40C5-90AA-4C657746CA9B}"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23771473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Work and Energy</a:t>
            </a:r>
          </a:p>
        </p:txBody>
      </p:sp>
      <p:sp>
        <p:nvSpPr>
          <p:cNvPr id="7" name="Rectangle 6"/>
          <p:cNvSpPr>
            <a:spLocks noGrp="1" noChangeArrowheads="1"/>
          </p:cNvSpPr>
          <p:nvPr>
            <p:ph type="sldNum" sz="quarter" idx="12"/>
          </p:nvPr>
        </p:nvSpPr>
        <p:spPr>
          <a:ln/>
        </p:spPr>
        <p:txBody>
          <a:bodyPr/>
          <a:lstStyle>
            <a:lvl1pPr>
              <a:defRPr/>
            </a:lvl1pPr>
          </a:lstStyle>
          <a:p>
            <a:fld id="{05C2AA59-9657-4BA5-B050-C95C3A6F232F}" type="slidenum">
              <a:rPr lang="en-US" altLang="en-US"/>
              <a:pPr/>
              <a:t>‹#›</a:t>
            </a:fld>
            <a:endParaRPr lang="en-US" altLang="en-US"/>
          </a:p>
        </p:txBody>
      </p:sp>
    </p:spTree>
    <p:extLst>
      <p:ext uri="{BB962C8B-B14F-4D97-AF65-F5344CB8AC3E}">
        <p14:creationId xmlns:p14="http://schemas.microsoft.com/office/powerpoint/2010/main" val="3743822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Work and Energy</a:t>
            </a:r>
          </a:p>
        </p:txBody>
      </p:sp>
      <p:sp>
        <p:nvSpPr>
          <p:cNvPr id="6" name="Rectangle 6"/>
          <p:cNvSpPr>
            <a:spLocks noGrp="1" noChangeArrowheads="1"/>
          </p:cNvSpPr>
          <p:nvPr>
            <p:ph type="sldNum" sz="quarter" idx="12"/>
          </p:nvPr>
        </p:nvSpPr>
        <p:spPr>
          <a:ln/>
        </p:spPr>
        <p:txBody>
          <a:bodyPr/>
          <a:lstStyle>
            <a:lvl1pPr>
              <a:defRPr/>
            </a:lvl1pPr>
          </a:lstStyle>
          <a:p>
            <a:fld id="{9F055DC2-E25B-4023-9D22-4E29842D8E9D}" type="slidenum">
              <a:rPr lang="en-US" altLang="en-US"/>
              <a:pPr/>
              <a:t>‹#›</a:t>
            </a:fld>
            <a:endParaRPr lang="en-US" altLang="en-US"/>
          </a:p>
        </p:txBody>
      </p:sp>
    </p:spTree>
    <p:extLst>
      <p:ext uri="{BB962C8B-B14F-4D97-AF65-F5344CB8AC3E}">
        <p14:creationId xmlns:p14="http://schemas.microsoft.com/office/powerpoint/2010/main" val="2680278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Work and Energy</a:t>
            </a:r>
          </a:p>
        </p:txBody>
      </p:sp>
      <p:sp>
        <p:nvSpPr>
          <p:cNvPr id="6" name="Rectangle 6"/>
          <p:cNvSpPr>
            <a:spLocks noGrp="1" noChangeArrowheads="1"/>
          </p:cNvSpPr>
          <p:nvPr>
            <p:ph type="sldNum" sz="quarter" idx="12"/>
          </p:nvPr>
        </p:nvSpPr>
        <p:spPr>
          <a:ln/>
        </p:spPr>
        <p:txBody>
          <a:bodyPr/>
          <a:lstStyle>
            <a:lvl1pPr>
              <a:defRPr/>
            </a:lvl1pPr>
          </a:lstStyle>
          <a:p>
            <a:fld id="{4EC72421-8FBE-46F9-999E-65064EDEA796}" type="slidenum">
              <a:rPr lang="en-US" altLang="en-US"/>
              <a:pPr/>
              <a:t>‹#›</a:t>
            </a:fld>
            <a:endParaRPr lang="en-US" altLang="en-US"/>
          </a:p>
        </p:txBody>
      </p:sp>
    </p:spTree>
    <p:extLst>
      <p:ext uri="{BB962C8B-B14F-4D97-AF65-F5344CB8AC3E}">
        <p14:creationId xmlns:p14="http://schemas.microsoft.com/office/powerpoint/2010/main" val="145634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5125" y="3124200"/>
            <a:ext cx="6569075" cy="579438"/>
          </a:xfrm>
          <a:extLst>
            <a:ext uri="{909E8E84-426E-40dd-AFC4-6F175D3DCCD1}">
              <a14:hiddenFill xmlns:a14="http://schemas.microsoft.com/office/drawing/2010/main" xmlns="">
                <a:solidFill>
                  <a:schemeClr val="accent1"/>
                </a:solidFill>
              </a14:hiddenFill>
            </a:ext>
          </a:extLst>
        </p:spPr>
        <p:txBody>
          <a:bodyPr lIns="91440"/>
          <a:lstStyle>
            <a:lvl1pPr>
              <a:defRPr>
                <a:solidFill>
                  <a:schemeClr val="tx1"/>
                </a:solidFill>
              </a:defRPr>
            </a:lvl1pPr>
          </a:lstStyle>
          <a:p>
            <a:pPr lvl="0"/>
            <a:r>
              <a:rPr lang="en-US" noProof="0"/>
              <a:t>Click to edit Master title style</a:t>
            </a:r>
          </a:p>
        </p:txBody>
      </p:sp>
      <p:sp>
        <p:nvSpPr>
          <p:cNvPr id="4099" name="Rectangle 3"/>
          <p:cNvSpPr>
            <a:spLocks noGrp="1" noChangeArrowheads="1"/>
          </p:cNvSpPr>
          <p:nvPr>
            <p:ph type="subTitle" idx="1"/>
          </p:nvPr>
        </p:nvSpPr>
        <p:spPr>
          <a:xfrm>
            <a:off x="365125" y="4860925"/>
            <a:ext cx="6569075" cy="400110"/>
          </a:xfrm>
        </p:spPr>
        <p:txBody>
          <a:bodyPr>
            <a:spAutoFit/>
          </a:bodyPr>
          <a:lstStyle>
            <a:lvl1pPr marL="0" indent="0">
              <a:buFontTx/>
              <a:buNone/>
              <a:defRPr sz="2000" baseline="0"/>
            </a:lvl1pPr>
          </a:lstStyle>
          <a:p>
            <a:pPr lvl="0"/>
            <a:endParaRPr lang="en-US" noProof="0" dirty="0"/>
          </a:p>
        </p:txBody>
      </p:sp>
      <p:sp>
        <p:nvSpPr>
          <p:cNvPr id="4113" name="Rectangle 17"/>
          <p:cNvSpPr>
            <a:spLocks noGrp="1" noChangeArrowheads="1"/>
          </p:cNvSpPr>
          <p:nvPr>
            <p:ph type="ftr" sz="quarter" idx="3"/>
          </p:nvPr>
        </p:nvSpPr>
        <p:spPr/>
        <p:txBody>
          <a:bodyPr/>
          <a:lstStyle>
            <a:lvl1pPr>
              <a:defRPr/>
            </a:lvl1pPr>
          </a:lstStyle>
          <a:p>
            <a:r>
              <a:rPr lang="en-GB" dirty="0">
                <a:solidFill>
                  <a:srgbClr val="000000"/>
                </a:solidFill>
              </a:rPr>
              <a:t>© 2016 Pearson Education, Inc.</a:t>
            </a:r>
          </a:p>
        </p:txBody>
      </p:sp>
      <p:sp>
        <p:nvSpPr>
          <p:cNvPr id="4101" name="Rectangle 5"/>
          <p:cNvSpPr>
            <a:spLocks noChangeArrowheads="1"/>
          </p:cNvSpPr>
          <p:nvPr/>
        </p:nvSpPr>
        <p:spPr bwMode="auto">
          <a:xfrm>
            <a:off x="-6350" y="0"/>
            <a:ext cx="9162288" cy="609600"/>
          </a:xfrm>
          <a:prstGeom prst="rect">
            <a:avLst/>
          </a:prstGeom>
          <a:solidFill>
            <a:srgbClr val="324881"/>
          </a:solidFill>
          <a:ln>
            <a:noFill/>
          </a:ln>
          <a:effectLst/>
        </p:spPr>
        <p:txBody>
          <a:bodyPr wrap="none" anchor="ctr"/>
          <a:lstStyle/>
          <a:p>
            <a:pPr algn="ctr" eaLnBrk="0" hangingPunct="0"/>
            <a:endParaRPr lang="en-US" b="0" dirty="0">
              <a:solidFill>
                <a:srgbClr val="BBE0E3"/>
              </a:solidFill>
              <a:latin typeface="Arial" charset="0"/>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b="0" dirty="0">
                <a:solidFill>
                  <a:srgbClr val="FFFFFF"/>
                </a:solidFill>
                <a:latin typeface="Arial" charset="0"/>
              </a:rPr>
              <a:t>Chapter 7 Lecture</a:t>
            </a:r>
          </a:p>
        </p:txBody>
      </p:sp>
      <p:pic>
        <p:nvPicPr>
          <p:cNvPr id="9" name="Picture 8" descr="YOUN2785_10_thumbnai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1481" y="603504"/>
            <a:ext cx="5320281" cy="6254496"/>
          </a:xfrm>
          <a:prstGeom prst="rect">
            <a:avLst/>
          </a:prstGeom>
        </p:spPr>
      </p:pic>
    </p:spTree>
    <p:extLst>
      <p:ext uri="{BB962C8B-B14F-4D97-AF65-F5344CB8AC3E}">
        <p14:creationId xmlns:p14="http://schemas.microsoft.com/office/powerpoint/2010/main" val="1385430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lvl2pPr marL="800100" indent="-342900">
              <a:buFont typeface="Arial"/>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2031373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11736484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0"/>
            <a:ext cx="4191000" cy="336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685800"/>
            <a:ext cx="4191000" cy="336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780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Text Placeholder 2"/>
          <p:cNvSpPr>
            <a:spLocks noGrp="1"/>
          </p:cNvSpPr>
          <p:nvPr>
            <p:ph type="body" sz="half" idx="1"/>
          </p:nvPr>
        </p:nvSpPr>
        <p:spPr>
          <a:xfrm>
            <a:off x="304800" y="685800"/>
            <a:ext cx="4191000" cy="3362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685800"/>
            <a:ext cx="4191000" cy="1604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443163"/>
            <a:ext cx="4191000" cy="160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8926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5125" y="3124200"/>
            <a:ext cx="6569075" cy="457200"/>
          </a:xfrm>
          <a:extLst>
            <a:ext uri="{909E8E84-426E-40dd-AFC4-6F175D3DCCD1}">
              <a14:hiddenFill xmlns="" xmlns:a14="http://schemas.microsoft.com/office/drawing/2010/main">
                <a:solidFill>
                  <a:schemeClr val="accent1"/>
                </a:solidFill>
              </a14:hiddenFill>
            </a:ext>
          </a:extLst>
        </p:spPr>
        <p:txBody>
          <a:bodyPr lIns="91440"/>
          <a:lstStyle>
            <a:lvl1pPr>
              <a:defRPr sz="2400"/>
            </a:lvl1pPr>
          </a:lstStyle>
          <a:p>
            <a:pPr lvl="0"/>
            <a:r>
              <a:rPr lang="en-US" noProof="0"/>
              <a:t>Click to edit Master title style</a:t>
            </a:r>
          </a:p>
        </p:txBody>
      </p:sp>
      <p:sp>
        <p:nvSpPr>
          <p:cNvPr id="4099" name="Rectangle 3"/>
          <p:cNvSpPr>
            <a:spLocks noGrp="1" noChangeArrowheads="1"/>
          </p:cNvSpPr>
          <p:nvPr>
            <p:ph type="subTitle" idx="1"/>
          </p:nvPr>
        </p:nvSpPr>
        <p:spPr bwMode="auto">
          <a:xfrm>
            <a:off x="365125" y="3811588"/>
            <a:ext cx="6569075" cy="457200"/>
          </a:xfrm>
          <a:prstGeom prst="rect">
            <a:avLst/>
          </a:prstGeo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buFontTx/>
              <a:buNone/>
              <a:defRPr sz="2400"/>
            </a:lvl1pPr>
          </a:lstStyle>
          <a:p>
            <a:pPr lvl="0"/>
            <a:r>
              <a:rPr lang="en-US" noProof="0"/>
              <a:t>Click to edit Master subtitle style</a:t>
            </a:r>
          </a:p>
        </p:txBody>
      </p:sp>
      <p:sp>
        <p:nvSpPr>
          <p:cNvPr id="4101" name="Rectangle 5"/>
          <p:cNvSpPr>
            <a:spLocks noChangeArrowheads="1"/>
          </p:cNvSpPr>
          <p:nvPr/>
        </p:nvSpPr>
        <p:spPr bwMode="auto">
          <a:xfrm>
            <a:off x="0" y="0"/>
            <a:ext cx="9144000" cy="609600"/>
          </a:xfrm>
          <a:prstGeom prst="rect">
            <a:avLst/>
          </a:prstGeom>
          <a:solidFill>
            <a:srgbClr val="33339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sz="1200" b="0" dirty="0">
              <a:solidFill>
                <a:srgbClr val="000000"/>
              </a:solidFill>
              <a:latin typeface="Arial" charset="0"/>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b="0" dirty="0">
                <a:solidFill>
                  <a:srgbClr val="FFFFFF"/>
                </a:solidFill>
                <a:latin typeface="Arial" charset="0"/>
              </a:rPr>
              <a:t>Chapter X Lecture</a:t>
            </a:r>
          </a:p>
        </p:txBody>
      </p:sp>
      <p:sp>
        <p:nvSpPr>
          <p:cNvPr id="4104" name="Rectangle 8"/>
          <p:cNvSpPr>
            <a:spLocks noChangeArrowheads="1"/>
          </p:cNvSpPr>
          <p:nvPr userDrawn="1"/>
        </p:nvSpPr>
        <p:spPr bwMode="gray">
          <a:xfrm>
            <a:off x="0" y="6400800"/>
            <a:ext cx="9144000" cy="457200"/>
          </a:xfrm>
          <a:prstGeom prst="rect">
            <a:avLst/>
          </a:prstGeom>
          <a:solidFill>
            <a:srgbClr val="333399"/>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eaLnBrk="0" hangingPunct="0"/>
            <a:endParaRPr lang="en-US" sz="1200" b="0" dirty="0">
              <a:solidFill>
                <a:srgbClr val="000000"/>
              </a:solidFill>
              <a:latin typeface="Arial" charset="0"/>
            </a:endParaRPr>
          </a:p>
        </p:txBody>
      </p:sp>
      <p:pic>
        <p:nvPicPr>
          <p:cNvPr id="4107" name="Picture 11" descr="Pearson_Bound_Whit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12063" y="6356350"/>
            <a:ext cx="1528762" cy="493713"/>
          </a:xfrm>
          <a:prstGeom prst="rect">
            <a:avLst/>
          </a:prstGeom>
          <a:noFill/>
          <a:extLst>
            <a:ext uri="{909E8E84-426E-40dd-AFC4-6F175D3DCCD1}">
              <a14:hiddenFill xmlns="" xmlns:a14="http://schemas.microsoft.com/office/drawing/2010/main">
                <a:solidFill>
                  <a:srgbClr val="FFFFFF"/>
                </a:solidFill>
              </a14:hiddenFill>
            </a:ext>
          </a:extLst>
        </p:spPr>
      </p:pic>
      <p:pic>
        <p:nvPicPr>
          <p:cNvPr id="4108" name="Picture 12" descr="Pearson_Strap_Bound_White"/>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356350"/>
            <a:ext cx="1762125" cy="493713"/>
          </a:xfrm>
          <a:prstGeom prst="rect">
            <a:avLst/>
          </a:prstGeom>
          <a:noFill/>
          <a:extLst>
            <a:ext uri="{909E8E84-426E-40dd-AFC4-6F175D3DCCD1}">
              <a14:hiddenFill xmlns="" xmlns:a14="http://schemas.microsoft.com/office/drawing/2010/main">
                <a:solidFill>
                  <a:srgbClr val="FFFFFF"/>
                </a:solidFill>
              </a14:hiddenFill>
            </a:ext>
          </a:extLst>
        </p:spPr>
      </p:pic>
      <p:sp>
        <p:nvSpPr>
          <p:cNvPr id="4110" name="Line 14"/>
          <p:cNvSpPr>
            <a:spLocks noChangeShapeType="1"/>
          </p:cNvSpPr>
          <p:nvPr userDrawn="1"/>
        </p:nvSpPr>
        <p:spPr bwMode="gray">
          <a:xfrm>
            <a:off x="0" y="6397625"/>
            <a:ext cx="9139238" cy="0"/>
          </a:xfrm>
          <a:prstGeom prst="line">
            <a:avLst/>
          </a:prstGeom>
          <a:noFill/>
          <a:ln w="635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endParaRPr lang="en-US" sz="1200" b="0" dirty="0">
              <a:solidFill>
                <a:srgbClr val="000000"/>
              </a:solidFill>
              <a:latin typeface="Arial" charset="0"/>
            </a:endParaRPr>
          </a:p>
        </p:txBody>
      </p:sp>
      <p:sp>
        <p:nvSpPr>
          <p:cNvPr id="4111" name="Text Box 15"/>
          <p:cNvSpPr txBox="1">
            <a:spLocks noChangeArrowheads="1"/>
          </p:cNvSpPr>
          <p:nvPr userDrawn="1"/>
        </p:nvSpPr>
        <p:spPr bwMode="auto">
          <a:xfrm>
            <a:off x="457200" y="881063"/>
            <a:ext cx="8448675" cy="942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pPr>
            <a:r>
              <a:rPr lang="en-US" sz="3600" dirty="0">
                <a:solidFill>
                  <a:srgbClr val="000000"/>
                </a:solidFill>
                <a:latin typeface="Arial" charset="0"/>
              </a:rPr>
              <a:t>Book Title</a:t>
            </a:r>
          </a:p>
          <a:p>
            <a:pPr algn="r">
              <a:spcBef>
                <a:spcPct val="10000"/>
              </a:spcBef>
            </a:pPr>
            <a:r>
              <a:rPr lang="en-US" sz="1800" b="0" dirty="0">
                <a:solidFill>
                  <a:srgbClr val="000000"/>
                </a:solidFill>
                <a:latin typeface="Arial" charset="0"/>
              </a:rPr>
              <a:t>Edition</a:t>
            </a:r>
            <a:endParaRPr lang="en-US" sz="1800" dirty="0">
              <a:solidFill>
                <a:srgbClr val="000000"/>
              </a:solidFill>
              <a:latin typeface="Arial" charset="0"/>
            </a:endParaRPr>
          </a:p>
        </p:txBody>
      </p:sp>
    </p:spTree>
    <p:extLst>
      <p:ext uri="{BB962C8B-B14F-4D97-AF65-F5344CB8AC3E}">
        <p14:creationId xmlns:p14="http://schemas.microsoft.com/office/powerpoint/2010/main" val="14178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4122129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510DE9-7EF1-40C5-90AA-4C657746CA9B}" type="datetimeFigureOut">
              <a:rPr lang="en-US" smtClean="0"/>
              <a:t>9/27/2023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31946559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3164609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15689353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4152505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25954897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21199954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41474726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366126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19923594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GB">
                <a:solidFill>
                  <a:srgbClr val="000000"/>
                </a:solidFill>
              </a:rPr>
              <a:t>© 2016 Pearson Education, Inc.</a:t>
            </a:r>
            <a:endParaRPr lang="en-GB" dirty="0">
              <a:solidFill>
                <a:srgbClr val="000000"/>
              </a:solidFill>
            </a:endParaRPr>
          </a:p>
        </p:txBody>
      </p:sp>
    </p:spTree>
    <p:extLst>
      <p:ext uri="{BB962C8B-B14F-4D97-AF65-F5344CB8AC3E}">
        <p14:creationId xmlns:p14="http://schemas.microsoft.com/office/powerpoint/2010/main" val="2635654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65125" y="3136612"/>
            <a:ext cx="6569075" cy="584776"/>
          </a:xfrm>
          <a:extLst>
            <a:ext uri="{909E8E84-426E-40dd-AFC4-6F175D3DCCD1}">
              <a14:hiddenFill xmlns="" xmlns:a14="http://schemas.microsoft.com/office/drawing/2010/main">
                <a:solidFill>
                  <a:schemeClr val="accent1"/>
                </a:solidFill>
              </a14:hiddenFill>
            </a:ext>
          </a:extLst>
        </p:spPr>
        <p:txBody>
          <a:bodyPr lIns="91440"/>
          <a:lstStyle>
            <a:lvl1pPr algn="l">
              <a:defRPr sz="3200" b="1">
                <a:solidFill>
                  <a:schemeClr val="tx1"/>
                </a:solidFill>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365125" y="4860925"/>
            <a:ext cx="6569075" cy="396875"/>
          </a:xfrm>
        </p:spPr>
        <p:txBody>
          <a:bodyPr>
            <a:spAutoFit/>
          </a:bodyPr>
          <a:lstStyle>
            <a:lvl1pPr marL="0" indent="0">
              <a:buFontTx/>
              <a:buNone/>
              <a:defRPr sz="2000"/>
            </a:lvl1pPr>
          </a:lstStyle>
          <a:p>
            <a:pPr lvl="0"/>
            <a:r>
              <a:rPr lang="en-US" noProof="0" dirty="0"/>
              <a:t>Click to edit Master subtitle style</a:t>
            </a:r>
          </a:p>
        </p:txBody>
      </p:sp>
      <p:sp>
        <p:nvSpPr>
          <p:cNvPr id="4101" name="Rectangle 5"/>
          <p:cNvSpPr>
            <a:spLocks noChangeArrowheads="1"/>
          </p:cNvSpPr>
          <p:nvPr/>
        </p:nvSpPr>
        <p:spPr bwMode="auto">
          <a:xfrm>
            <a:off x="-6350" y="0"/>
            <a:ext cx="9162288" cy="609600"/>
          </a:xfrm>
          <a:prstGeom prst="rect">
            <a:avLst/>
          </a:prstGeom>
          <a:solidFill>
            <a:srgbClr val="324881"/>
          </a:solidFill>
          <a:ln>
            <a:noFill/>
          </a:ln>
          <a:effectLst/>
        </p:spPr>
        <p:txBody>
          <a:bodyPr wrap="none" anchor="ctr"/>
          <a:lstStyle/>
          <a:p>
            <a:pPr algn="ctr" eaLnBrk="0" hangingPunct="0"/>
            <a:endParaRPr lang="en-US" b="0" dirty="0">
              <a:solidFill>
                <a:srgbClr val="AF3D92"/>
              </a:solidFill>
              <a:latin typeface="Arial" charset="0"/>
            </a:endParaRPr>
          </a:p>
        </p:txBody>
      </p:sp>
      <p:sp>
        <p:nvSpPr>
          <p:cNvPr id="4102" name="Text Box 6"/>
          <p:cNvSpPr txBox="1">
            <a:spLocks noChangeArrowheads="1"/>
          </p:cNvSpPr>
          <p:nvPr/>
        </p:nvSpPr>
        <p:spPr bwMode="auto">
          <a:xfrm>
            <a:off x="365125" y="44450"/>
            <a:ext cx="80010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b="0" dirty="0">
                <a:solidFill>
                  <a:srgbClr val="FFFFFF"/>
                </a:solidFill>
                <a:latin typeface="Arial" charset="0"/>
              </a:rPr>
              <a:t>Chapter 7 Clicker Questions</a:t>
            </a:r>
          </a:p>
        </p:txBody>
      </p:sp>
      <p:sp>
        <p:nvSpPr>
          <p:cNvPr id="4113" name="Rectangle 17"/>
          <p:cNvSpPr>
            <a:spLocks noGrp="1" noChangeArrowheads="1"/>
          </p:cNvSpPr>
          <p:nvPr>
            <p:ph type="ftr" sz="quarter" idx="3"/>
          </p:nvPr>
        </p:nvSpPr>
        <p:spPr/>
        <p:txBody>
          <a:bodyPr/>
          <a:lstStyle>
            <a:lvl1pPr>
              <a:defRPr/>
            </a:lvl1pPr>
          </a:lstStyle>
          <a:p>
            <a:r>
              <a:rPr lang="en-GB" dirty="0">
                <a:solidFill>
                  <a:srgbClr val="000000"/>
                </a:solidFill>
              </a:rPr>
              <a:t>© 2016 Pearson Education, Inc.</a:t>
            </a:r>
          </a:p>
        </p:txBody>
      </p:sp>
      <p:pic>
        <p:nvPicPr>
          <p:cNvPr id="9" name="Picture 8" descr="YOUN2785_10_thumbnai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1481" y="603504"/>
            <a:ext cx="5320281" cy="6254496"/>
          </a:xfrm>
          <a:prstGeom prst="rect">
            <a:avLst/>
          </a:prstGeom>
        </p:spPr>
      </p:pic>
    </p:spTree>
    <p:extLst>
      <p:ext uri="{BB962C8B-B14F-4D97-AF65-F5344CB8AC3E}">
        <p14:creationId xmlns:p14="http://schemas.microsoft.com/office/powerpoint/2010/main" val="2713766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510DE9-7EF1-40C5-90AA-4C657746CA9B}"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18539643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3E69A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19391123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E69A1"/>
                </a:solidFill>
              </a:defRPr>
            </a:lvl1pPr>
          </a:lstStyle>
          <a:p>
            <a:r>
              <a:rPr lang="en-US" dirty="0"/>
              <a:t>Click to edit Master title style</a:t>
            </a:r>
          </a:p>
        </p:txBody>
      </p:sp>
      <p:sp>
        <p:nvSpPr>
          <p:cNvPr id="3" name="Content Placeholder 2"/>
          <p:cNvSpPr>
            <a:spLocks noGrp="1"/>
          </p:cNvSpPr>
          <p:nvPr>
            <p:ph sz="half" idx="1"/>
          </p:nvPr>
        </p:nvSpPr>
        <p:spPr>
          <a:xfrm>
            <a:off x="365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6125" y="1141413"/>
            <a:ext cx="4038600" cy="5106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r>
              <a:rPr lang="en-GB" dirty="0">
                <a:solidFill>
                  <a:srgbClr val="000000"/>
                </a:solidFill>
              </a:rPr>
              <a:t>© 2016 Pearson Education, Inc.</a:t>
            </a:r>
          </a:p>
        </p:txBody>
      </p:sp>
    </p:spTree>
    <p:extLst>
      <p:ext uri="{BB962C8B-B14F-4D97-AF65-F5344CB8AC3E}">
        <p14:creationId xmlns:p14="http://schemas.microsoft.com/office/powerpoint/2010/main" val="2477808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8672867-4B84-3044-819A-BDD5809F0F3B}" type="datetimeFigureOut">
              <a:rPr kumimoji="0" lang="en-US" sz="1200" b="0" i="0" u="none" strike="noStrike" kern="1200" cap="none" spc="0" normalizeH="0" baseline="0" noProof="0" smtClean="0">
                <a:ln>
                  <a:noFill/>
                </a:ln>
                <a:solidFill>
                  <a:srgbClr val="332C2C">
                    <a:tint val="75000"/>
                  </a:srgb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6A5241-12CB-C64D-AE38-6540AC6C648E}" type="slidenum">
              <a:rPr kumimoji="0" lang="en-US" sz="1200" b="0" i="0" u="none" strike="noStrike" kern="1200" cap="none" spc="0" normalizeH="0" baseline="0" noProof="0" smtClean="0">
                <a:ln>
                  <a:noFill/>
                </a:ln>
                <a:solidFill>
                  <a:srgbClr val="332C2C">
                    <a:tint val="75000"/>
                  </a:srgb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Tree>
    <p:extLst>
      <p:ext uri="{BB962C8B-B14F-4D97-AF65-F5344CB8AC3E}">
        <p14:creationId xmlns:p14="http://schemas.microsoft.com/office/powerpoint/2010/main" val="25323328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8672867-4B84-3044-819A-BDD5809F0F3B}" type="datetimeFigureOut">
              <a:rPr kumimoji="0" lang="en-US" sz="1200" b="0" i="0" u="none" strike="noStrike" kern="1200" cap="none" spc="0" normalizeH="0" baseline="0" noProof="0" smtClean="0">
                <a:ln>
                  <a:noFill/>
                </a:ln>
                <a:solidFill>
                  <a:srgbClr val="332C2C">
                    <a:tint val="75000"/>
                  </a:srgb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6A5241-12CB-C64D-AE38-6540AC6C648E}" type="slidenum">
              <a:rPr kumimoji="0" lang="en-US" sz="1200" b="0" i="0" u="none" strike="noStrike" kern="1200" cap="none" spc="0" normalizeH="0" baseline="0" noProof="0" smtClean="0">
                <a:ln>
                  <a:noFill/>
                </a:ln>
                <a:solidFill>
                  <a:srgbClr val="332C2C">
                    <a:tint val="75000"/>
                  </a:srgb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Tree>
    <p:extLst>
      <p:ext uri="{BB962C8B-B14F-4D97-AF65-F5344CB8AC3E}">
        <p14:creationId xmlns:p14="http://schemas.microsoft.com/office/powerpoint/2010/main" val="38525552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8672867-4B84-3044-819A-BDD5809F0F3B}" type="datetimeFigureOut">
              <a:rPr kumimoji="0" lang="en-US" sz="1200" b="0" i="0" u="none" strike="noStrike" kern="1200" cap="none" spc="0" normalizeH="0" baseline="0" noProof="0" smtClean="0">
                <a:ln>
                  <a:noFill/>
                </a:ln>
                <a:solidFill>
                  <a:srgbClr val="332C2C">
                    <a:tint val="75000"/>
                  </a:srgb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6A5241-12CB-C64D-AE38-6540AC6C648E}" type="slidenum">
              <a:rPr kumimoji="0" lang="en-US" sz="1200" b="0" i="0" u="none" strike="noStrike" kern="1200" cap="none" spc="0" normalizeH="0" baseline="0" noProof="0" smtClean="0">
                <a:ln>
                  <a:noFill/>
                </a:ln>
                <a:solidFill>
                  <a:srgbClr val="332C2C">
                    <a:tint val="75000"/>
                  </a:srgb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Tree>
    <p:extLst>
      <p:ext uri="{BB962C8B-B14F-4D97-AF65-F5344CB8AC3E}">
        <p14:creationId xmlns:p14="http://schemas.microsoft.com/office/powerpoint/2010/main" val="3471820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30902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30902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8672867-4B84-3044-819A-BDD5809F0F3B}" type="datetimeFigureOut">
              <a:rPr kumimoji="0" lang="en-US" sz="1200" b="0" i="0" u="none" strike="noStrike" kern="1200" cap="none" spc="0" normalizeH="0" baseline="0" noProof="0" smtClean="0">
                <a:ln>
                  <a:noFill/>
                </a:ln>
                <a:solidFill>
                  <a:srgbClr val="332C2C">
                    <a:tint val="75000"/>
                  </a:srgb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6A5241-12CB-C64D-AE38-6540AC6C648E}" type="slidenum">
              <a:rPr kumimoji="0" lang="en-US" sz="1200" b="0" i="0" u="none" strike="noStrike" kern="1200" cap="none" spc="0" normalizeH="0" baseline="0" noProof="0" smtClean="0">
                <a:ln>
                  <a:noFill/>
                </a:ln>
                <a:solidFill>
                  <a:srgbClr val="332C2C">
                    <a:tint val="75000"/>
                  </a:srgb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Tree>
    <p:extLst>
      <p:ext uri="{BB962C8B-B14F-4D97-AF65-F5344CB8AC3E}">
        <p14:creationId xmlns:p14="http://schemas.microsoft.com/office/powerpoint/2010/main" val="1389862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72700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72700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8672867-4B84-3044-819A-BDD5809F0F3B}" type="datetimeFigureOut">
              <a:rPr kumimoji="0" lang="en-US" sz="1200" b="0" i="0" u="none" strike="noStrike" kern="1200" cap="none" spc="0" normalizeH="0" baseline="0" noProof="0" smtClean="0">
                <a:ln>
                  <a:noFill/>
                </a:ln>
                <a:solidFill>
                  <a:srgbClr val="332C2C">
                    <a:tint val="75000"/>
                  </a:srgb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6A5241-12CB-C64D-AE38-6540AC6C648E}" type="slidenum">
              <a:rPr kumimoji="0" lang="en-US" sz="1200" b="0" i="0" u="none" strike="noStrike" kern="1200" cap="none" spc="0" normalizeH="0" baseline="0" noProof="0" smtClean="0">
                <a:ln>
                  <a:noFill/>
                </a:ln>
                <a:solidFill>
                  <a:srgbClr val="332C2C">
                    <a:tint val="75000"/>
                  </a:srgb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Tree>
    <p:extLst>
      <p:ext uri="{BB962C8B-B14F-4D97-AF65-F5344CB8AC3E}">
        <p14:creationId xmlns:p14="http://schemas.microsoft.com/office/powerpoint/2010/main" val="40015193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8672867-4B84-3044-819A-BDD5809F0F3B}" type="datetimeFigureOut">
              <a:rPr kumimoji="0" lang="en-US" sz="1200" b="0" i="0" u="none" strike="noStrike" kern="1200" cap="none" spc="0" normalizeH="0" baseline="0" noProof="0" smtClean="0">
                <a:ln>
                  <a:noFill/>
                </a:ln>
                <a:solidFill>
                  <a:srgbClr val="332C2C">
                    <a:tint val="75000"/>
                  </a:srgb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6A5241-12CB-C64D-AE38-6540AC6C648E}" type="slidenum">
              <a:rPr kumimoji="0" lang="en-US" sz="1200" b="0" i="0" u="none" strike="noStrike" kern="1200" cap="none" spc="0" normalizeH="0" baseline="0" noProof="0" smtClean="0">
                <a:ln>
                  <a:noFill/>
                </a:ln>
                <a:solidFill>
                  <a:srgbClr val="332C2C">
                    <a:tint val="75000"/>
                  </a:srgb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Tree>
    <p:extLst>
      <p:ext uri="{BB962C8B-B14F-4D97-AF65-F5344CB8AC3E}">
        <p14:creationId xmlns:p14="http://schemas.microsoft.com/office/powerpoint/2010/main" val="37763446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8672867-4B84-3044-819A-BDD5809F0F3B}" type="datetimeFigureOut">
              <a:rPr kumimoji="0" lang="en-US" sz="1200" b="0" i="0" u="none" strike="noStrike" kern="1200" cap="none" spc="0" normalizeH="0" baseline="0" noProof="0" smtClean="0">
                <a:ln>
                  <a:noFill/>
                </a:ln>
                <a:solidFill>
                  <a:srgbClr val="332C2C">
                    <a:tint val="75000"/>
                  </a:srgb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6A5241-12CB-C64D-AE38-6540AC6C648E}" type="slidenum">
              <a:rPr kumimoji="0" lang="en-US" sz="1200" b="0" i="0" u="none" strike="noStrike" kern="1200" cap="none" spc="0" normalizeH="0" baseline="0" noProof="0" smtClean="0">
                <a:ln>
                  <a:noFill/>
                </a:ln>
                <a:solidFill>
                  <a:srgbClr val="332C2C">
                    <a:tint val="75000"/>
                  </a:srgb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Tree>
    <p:extLst>
      <p:ext uri="{BB962C8B-B14F-4D97-AF65-F5344CB8AC3E}">
        <p14:creationId xmlns:p14="http://schemas.microsoft.com/office/powerpoint/2010/main" val="30938057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62883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46678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8672867-4B84-3044-819A-BDD5809F0F3B}" type="datetimeFigureOut">
              <a:rPr kumimoji="0" lang="en-US" sz="1200" b="0" i="0" u="none" strike="noStrike" kern="1200" cap="none" spc="0" normalizeH="0" baseline="0" noProof="0" smtClean="0">
                <a:ln>
                  <a:noFill/>
                </a:ln>
                <a:solidFill>
                  <a:srgbClr val="332C2C">
                    <a:tint val="75000"/>
                  </a:srgb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6A5241-12CB-C64D-AE38-6540AC6C648E}" type="slidenum">
              <a:rPr kumimoji="0" lang="en-US" sz="1200" b="0" i="0" u="none" strike="noStrike" kern="1200" cap="none" spc="0" normalizeH="0" baseline="0" noProof="0" smtClean="0">
                <a:ln>
                  <a:noFill/>
                </a:ln>
                <a:solidFill>
                  <a:srgbClr val="332C2C">
                    <a:tint val="75000"/>
                  </a:srgb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Tree>
    <p:extLst>
      <p:ext uri="{BB962C8B-B14F-4D97-AF65-F5344CB8AC3E}">
        <p14:creationId xmlns:p14="http://schemas.microsoft.com/office/powerpoint/2010/main" val="3600000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510DE9-7EF1-40C5-90AA-4C657746CA9B}" type="datetimeFigureOut">
              <a:rPr lang="en-US" smtClean="0"/>
              <a:t>9/27/2023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21719270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8672867-4B84-3044-819A-BDD5809F0F3B}" type="datetimeFigureOut">
              <a:rPr kumimoji="0" lang="en-US" sz="1200" b="0" i="0" u="none" strike="noStrike" kern="1200" cap="none" spc="0" normalizeH="0" baseline="0" noProof="0" smtClean="0">
                <a:ln>
                  <a:noFill/>
                </a:ln>
                <a:solidFill>
                  <a:srgbClr val="332C2C">
                    <a:tint val="75000"/>
                  </a:srgb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6A5241-12CB-C64D-AE38-6540AC6C648E}" type="slidenum">
              <a:rPr kumimoji="0" lang="en-US" sz="1200" b="0" i="0" u="none" strike="noStrike" kern="1200" cap="none" spc="0" normalizeH="0" baseline="0" noProof="0" smtClean="0">
                <a:ln>
                  <a:noFill/>
                </a:ln>
                <a:solidFill>
                  <a:srgbClr val="332C2C">
                    <a:tint val="75000"/>
                  </a:srgb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Tree>
    <p:extLst>
      <p:ext uri="{BB962C8B-B14F-4D97-AF65-F5344CB8AC3E}">
        <p14:creationId xmlns:p14="http://schemas.microsoft.com/office/powerpoint/2010/main" val="13370069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0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22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200" b="0" i="0" u="none" strike="noStrike" cap="none">
                <a:solidFill>
                  <a:schemeClr val="dk1"/>
                </a:solidFill>
                <a:latin typeface="+mn-lt"/>
                <a:ea typeface="Arial"/>
                <a:cs typeface="Arial"/>
                <a:sym typeface="Arial"/>
              </a:defRPr>
            </a:lvl2pPr>
            <a:lvl3pPr marL="1143000" marR="0" lvl="2" indent="-228600" algn="l" rtl="0">
              <a:spcBef>
                <a:spcPts val="600"/>
              </a:spcBef>
              <a:buClr>
                <a:srgbClr val="007FA3"/>
              </a:buClr>
              <a:buSzPct val="100000"/>
              <a:buFont typeface="Noto Sans Symbols"/>
              <a:buChar char="▪"/>
              <a:defRPr sz="2200" b="0" i="0" u="none" strike="noStrike" cap="none">
                <a:solidFill>
                  <a:schemeClr val="dk1"/>
                </a:solidFill>
                <a:latin typeface="+mn-lt"/>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a:p>
          <a:p>
            <a:pPr lvl="1"/>
            <a:endParaRPr lang="en-IN" dirty="0"/>
          </a:p>
          <a:p>
            <a:pPr lvl="2"/>
            <a:endParaRPr lang="en-IN" dirty="0"/>
          </a:p>
        </p:txBody>
      </p:sp>
    </p:spTree>
    <p:extLst>
      <p:ext uri="{BB962C8B-B14F-4D97-AF65-F5344CB8AC3E}">
        <p14:creationId xmlns:p14="http://schemas.microsoft.com/office/powerpoint/2010/main" val="38960976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97398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lIns="0" tIns="0" rIns="0" bIns="0"/>
          <a:lstStyle>
            <a:lvl1pPr indent="-255600">
              <a:defRPr sz="2400">
                <a:latin typeface="+mn-lt"/>
              </a:defRPr>
            </a:lvl1pPr>
          </a:lstStyle>
          <a:p>
            <a:pPr lvl="0"/>
            <a:r>
              <a:rPr lang="en-US" dirty="0"/>
              <a:t>Edit Master text styles</a:t>
            </a:r>
          </a:p>
        </p:txBody>
      </p:sp>
    </p:spTree>
    <p:extLst>
      <p:ext uri="{BB962C8B-B14F-4D97-AF65-F5344CB8AC3E}">
        <p14:creationId xmlns:p14="http://schemas.microsoft.com/office/powerpoint/2010/main" val="38179263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lIns="0" tIns="0" rIns="0" bIns="0"/>
          <a:lstStyle>
            <a:lvl1pPr indent="-255600">
              <a:defRPr sz="2400">
                <a:latin typeface="+mn-lt"/>
              </a:defRPr>
            </a:lvl1p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lIns="0" tIns="0" rIns="0" bIns="0"/>
          <a:lstStyle>
            <a:lvl1pPr marL="256032" indent="-255600">
              <a:defRPr lang="en-US" sz="2400" b="0" i="0" u="none" strike="noStrike" cap="none" dirty="0">
                <a:solidFill>
                  <a:schemeClr val="dk1"/>
                </a:solidFill>
                <a:latin typeface="+mn-lt"/>
                <a:ea typeface="Arial"/>
                <a:cs typeface="Arial"/>
                <a:sym typeface="Arial"/>
              </a:defRPr>
            </a:lvl1pPr>
          </a:lstStyle>
          <a:p>
            <a:pPr marL="256032" marR="0" lvl="0" indent="-255600" algn="l" rtl="0">
              <a:lnSpc>
                <a:spcPct val="100000"/>
              </a:lnSpc>
              <a:spcBef>
                <a:spcPts val="1500"/>
              </a:spcBef>
              <a:spcAft>
                <a:spcPts val="0"/>
              </a:spcAft>
              <a:buClr>
                <a:srgbClr val="007FA3"/>
              </a:buClr>
              <a:buSzPct val="100000"/>
              <a:buFont typeface="Arial"/>
              <a:buChar char="•"/>
            </a:pPr>
            <a:r>
              <a:rPr lang="en-US" dirty="0"/>
              <a:t>Edit Master text styles</a:t>
            </a:r>
          </a:p>
        </p:txBody>
      </p:sp>
    </p:spTree>
    <p:extLst>
      <p:ext uri="{BB962C8B-B14F-4D97-AF65-F5344CB8AC3E}">
        <p14:creationId xmlns:p14="http://schemas.microsoft.com/office/powerpoint/2010/main" val="2819488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1416051"/>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indent="-230400">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3173413"/>
            <a:ext cx="8229600" cy="1339636"/>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indent="-230400">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lIns="0" tIns="0" rIns="0" bIns="0"/>
          <a:lstStyle>
            <a:lvl1pPr>
              <a:defRPr sz="2200">
                <a:latin typeface="+mn-lt"/>
              </a:defRPr>
            </a:lvl1pPr>
            <a:lvl2pPr indent="-284400">
              <a:defRPr sz="2200">
                <a:latin typeface="+mn-lt"/>
              </a:defRPr>
            </a:lvl2pPr>
            <a:lvl3pPr indent="-230400">
              <a:defRPr sz="2200">
                <a:latin typeface="+mn-lt"/>
              </a:defRPr>
            </a:lvl3pPr>
            <a:lvl4pPr indent="-230400">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2747162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3" name="Content Placeholder 2"/>
          <p:cNvSpPr>
            <a:spLocks noGrp="1"/>
          </p:cNvSpPr>
          <p:nvPr>
            <p:ph sz="quarter" idx="14"/>
          </p:nvPr>
        </p:nvSpPr>
        <p:spPr>
          <a:xfrm>
            <a:off x="457200" y="2743198"/>
            <a:ext cx="8229600" cy="1021037"/>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6"/>
          </p:nvPr>
        </p:nvSpPr>
        <p:spPr>
          <a:xfrm>
            <a:off x="457200" y="1555748"/>
            <a:ext cx="8232128" cy="984807"/>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9300447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3" name="Content Placeholder 2"/>
          <p:cNvSpPr>
            <a:spLocks noGrp="1"/>
          </p:cNvSpPr>
          <p:nvPr>
            <p:ph sz="quarter" idx="14"/>
          </p:nvPr>
        </p:nvSpPr>
        <p:spPr>
          <a:xfrm>
            <a:off x="457200" y="2392649"/>
            <a:ext cx="8229600" cy="739698"/>
          </a:xfrm>
        </p:spPr>
        <p:txBody>
          <a:bodyPr lIns="0" tIns="0" rIns="0" bIns="0"/>
          <a:lstStyle>
            <a:lvl1pPr indent="-255600">
              <a:defRPr sz="2200">
                <a:latin typeface="+mn-lt"/>
              </a:defRPr>
            </a:lvl1pPr>
            <a:lvl2pPr indent="-284400">
              <a:defRPr sz="2200">
                <a:latin typeface="+mn-lt"/>
              </a:defRPr>
            </a:lvl2pPr>
            <a:lvl3pPr>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lIns="0" tIns="0" rIns="0" bIns="0"/>
          <a:lstStyle>
            <a:lvl1pPr indent="-255600">
              <a:defRPr sz="2200">
                <a:latin typeface="+mn-lt"/>
              </a:defRPr>
            </a:lvl1pPr>
            <a:lvl2pPr indent="-284400">
              <a:defRPr sz="2200">
                <a:latin typeface="+mn-lt"/>
              </a:defRPr>
            </a:lvl2pPr>
            <a:lvl3pPr>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6"/>
          </p:nvPr>
        </p:nvSpPr>
        <p:spPr>
          <a:xfrm>
            <a:off x="457200" y="1555749"/>
            <a:ext cx="8232128" cy="676464"/>
          </a:xfrm>
        </p:spPr>
        <p:txBody>
          <a:bodyPr lIns="0" tIns="0" rIns="0" bIns="0"/>
          <a:lstStyle>
            <a:lvl1pPr indent="-255600">
              <a:defRPr sz="2200">
                <a:latin typeface="+mn-lt"/>
              </a:defRPr>
            </a:lvl1pPr>
            <a:lvl2pPr indent="-284400">
              <a:defRPr sz="2200">
                <a:latin typeface="+mn-lt"/>
              </a:defRPr>
            </a:lvl2pPr>
            <a:lvl3pPr indent="-230400">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lIns="0" tIns="0" rIns="0" bIns="0"/>
          <a:lstStyle>
            <a:lvl1pPr indent="-255600">
              <a:defRPr sz="2200">
                <a:latin typeface="+mn-lt"/>
              </a:defRPr>
            </a:lvl1pPr>
            <a:lvl2pPr indent="-284400">
              <a:defRPr sz="2200">
                <a:latin typeface="+mn-lt"/>
              </a:defRPr>
            </a:lvl2pPr>
            <a:lvl3pPr>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lIns="0" tIns="0" rIns="0" bIns="0"/>
          <a:lstStyle>
            <a:lvl1pPr indent="-255600">
              <a:defRPr sz="2200">
                <a:latin typeface="+mn-lt"/>
              </a:defRPr>
            </a:lvl1pPr>
            <a:lvl2pPr>
              <a:defRPr sz="2200">
                <a:latin typeface="+mn-lt"/>
              </a:defRPr>
            </a:lvl2pPr>
            <a:lvl3pPr>
              <a:defRPr sz="2200">
                <a:latin typeface="+mn-lt"/>
              </a:defRPr>
            </a:lvl3pPr>
            <a:lvl4pPr>
              <a:defRPr sz="2200">
                <a:latin typeface="+mn-lt"/>
              </a:defRPr>
            </a:lvl4pPr>
            <a:lvl5pPr>
              <a:defRPr sz="22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8669434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3" name="Content Placeholder 2"/>
          <p:cNvSpPr>
            <a:spLocks noGrp="1"/>
          </p:cNvSpPr>
          <p:nvPr>
            <p:ph sz="quarter" idx="14"/>
          </p:nvPr>
        </p:nvSpPr>
        <p:spPr>
          <a:xfrm>
            <a:off x="457200" y="2392649"/>
            <a:ext cx="4124325" cy="739698"/>
          </a:xfrm>
        </p:spPr>
        <p:txBody>
          <a:bodyPr/>
          <a:lstStyle>
            <a:lvl1pPr indent="-255600">
              <a:defRPr/>
            </a:lvl1pPr>
            <a:lvl2pPr indent="-284400">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4126853" cy="813243"/>
          </a:xfrm>
        </p:spPr>
        <p:txBody>
          <a:bodyPr/>
          <a:lstStyle>
            <a:lvl1pPr indent="-255600">
              <a:defRPr/>
            </a:lvl1pPr>
            <a:lvl2pPr indent="-284400">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Content Placeholder 7"/>
          <p:cNvSpPr>
            <a:spLocks noGrp="1"/>
          </p:cNvSpPr>
          <p:nvPr>
            <p:ph sz="quarter" idx="16"/>
          </p:nvPr>
        </p:nvSpPr>
        <p:spPr>
          <a:xfrm>
            <a:off x="457200" y="1555749"/>
            <a:ext cx="8232128" cy="676464"/>
          </a:xfrm>
        </p:spPr>
        <p:txBody>
          <a:bodyPr/>
          <a:lstStyle>
            <a:lvl1pPr indent="-255600">
              <a:defRPr/>
            </a:lvl1pPr>
            <a:lvl2pPr indent="-284400">
              <a:defRPr/>
            </a:lvl2pPr>
            <a:lvl3pPr indent="-230400">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4124325" cy="693152"/>
          </a:xfrm>
        </p:spPr>
        <p:txBody>
          <a:bodyPr/>
          <a:lstStyle>
            <a:lvl1pPr indent="-255600">
              <a:defRPr/>
            </a:lvl1pPr>
            <a:lvl2pPr indent="-284400">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4124325" cy="659559"/>
          </a:xfrm>
        </p:spPr>
        <p:txBody>
          <a:bodyPr/>
          <a:lstStyle>
            <a:lvl1pPr indent="-25560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19"/>
          </p:nvPr>
        </p:nvSpPr>
        <p:spPr>
          <a:xfrm>
            <a:off x="5267325" y="2392363"/>
            <a:ext cx="3419475" cy="739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2" name="Content Placeholder 11"/>
          <p:cNvSpPr>
            <a:spLocks noGrp="1"/>
          </p:cNvSpPr>
          <p:nvPr>
            <p:ph sz="quarter" idx="20"/>
          </p:nvPr>
        </p:nvSpPr>
        <p:spPr>
          <a:xfrm>
            <a:off x="5267325" y="3369563"/>
            <a:ext cx="3419475" cy="7905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8508805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758210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510DE9-7EF1-40C5-90AA-4C657746CA9B}" type="datetimeFigureOut">
              <a:rPr lang="en-US" smtClean="0"/>
              <a:t>9/27/2023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26492427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385985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510DE9-7EF1-40C5-90AA-4C657746CA9B}" type="datetimeFigureOut">
              <a:rPr lang="en-US" smtClean="0"/>
              <a:t>9/27/2023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2311195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510DE9-7EF1-40C5-90AA-4C657746CA9B}"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157774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B510DE9-7EF1-40C5-90AA-4C657746CA9B}" type="datetimeFigureOut">
              <a:rPr lang="en-US" smtClean="0"/>
              <a:t>9/27/2023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14918-2525-4508-ACF0-77F171D98C74}" type="slidenum">
              <a:rPr lang="en-US" smtClean="0"/>
              <a:t>‹#›</a:t>
            </a:fld>
            <a:endParaRPr lang="en-US"/>
          </a:p>
        </p:txBody>
      </p:sp>
    </p:spTree>
    <p:extLst>
      <p:ext uri="{BB962C8B-B14F-4D97-AF65-F5344CB8AC3E}">
        <p14:creationId xmlns:p14="http://schemas.microsoft.com/office/powerpoint/2010/main" val="2343239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4.jpg"/><Relationship Id="rId5" Type="http://schemas.openxmlformats.org/officeDocument/2006/relationships/slideLayout" Target="../slideLayouts/slideLayout46.xml"/><Relationship Id="rId10" Type="http://schemas.openxmlformats.org/officeDocument/2006/relationships/theme" Target="../theme/theme6.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image" Target="../media/image5.pn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7.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510DE9-7EF1-40C5-90AA-4C657746CA9B}" type="datetimeFigureOut">
              <a:rPr lang="en-US" smtClean="0"/>
              <a:t>9/27/2023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14918-2525-4508-ACF0-77F171D98C74}" type="slidenum">
              <a:rPr lang="en-US" smtClean="0"/>
              <a:t>‹#›</a:t>
            </a:fld>
            <a:endParaRPr lang="en-US"/>
          </a:p>
        </p:txBody>
      </p:sp>
    </p:spTree>
    <p:extLst>
      <p:ext uri="{BB962C8B-B14F-4D97-AF65-F5344CB8AC3E}">
        <p14:creationId xmlns:p14="http://schemas.microsoft.com/office/powerpoint/2010/main" val="45451482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r>
              <a:rPr lang="en-US"/>
              <a:t>Work and Energy</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0A010F41-D4D8-4F3A-8417-0919979D24C9}" type="slidenum">
              <a:rPr lang="en-US" altLang="en-US"/>
              <a:pPr/>
              <a:t>‹#›</a:t>
            </a:fld>
            <a:endParaRPr lang="en-US" altLang="en-US"/>
          </a:p>
        </p:txBody>
      </p:sp>
    </p:spTree>
    <p:extLst>
      <p:ext uri="{BB962C8B-B14F-4D97-AF65-F5344CB8AC3E}">
        <p14:creationId xmlns:p14="http://schemas.microsoft.com/office/powerpoint/2010/main" val="255465962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0"/>
            <a:ext cx="9144000" cy="579438"/>
          </a:xfrm>
          <a:prstGeom prst="rect">
            <a:avLst/>
          </a:prstGeom>
          <a:noFill/>
          <a:ln>
            <a:noFill/>
          </a:ln>
          <a:effectLst/>
          <a:extLst>
            <a:ext uri="{909E8E84-426E-40dd-AFC4-6F175D3DCCD1}">
              <a14:hiddenFill xmlns:a14="http://schemas.microsoft.com/office/drawing/2010/main" xmlns="">
                <a:solidFill>
                  <a:srgbClr val="333399"/>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5720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365125" y="1141413"/>
            <a:ext cx="8229600" cy="5106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b="0" dirty="0">
                <a:solidFill>
                  <a:srgbClr val="000000"/>
                </a:solidFill>
                <a:latin typeface="Arial" charset="0"/>
              </a:rPr>
              <a:t>© 2016 Pearson Education, Inc.</a:t>
            </a:r>
          </a:p>
        </p:txBody>
      </p:sp>
    </p:spTree>
    <p:extLst>
      <p:ext uri="{BB962C8B-B14F-4D97-AF65-F5344CB8AC3E}">
        <p14:creationId xmlns:p14="http://schemas.microsoft.com/office/powerpoint/2010/main" val="239815138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Lst>
  <p:hf sldNum="0" hdr="0" dt="0"/>
  <p:txStyles>
    <p:titleStyle>
      <a:lvl1pPr algn="l" rtl="0" fontAlgn="base">
        <a:spcBef>
          <a:spcPct val="50000"/>
        </a:spcBef>
        <a:spcAft>
          <a:spcPct val="0"/>
        </a:spcAft>
        <a:defRPr sz="3200" b="1">
          <a:solidFill>
            <a:srgbClr val="3E69A1"/>
          </a:solidFill>
          <a:latin typeface="+mj-lt"/>
          <a:ea typeface="+mj-ea"/>
          <a:cs typeface="+mj-cs"/>
        </a:defRPr>
      </a:lvl1pPr>
      <a:lvl2pPr algn="l" rtl="0" fontAlgn="base">
        <a:spcBef>
          <a:spcPct val="50000"/>
        </a:spcBef>
        <a:spcAft>
          <a:spcPct val="0"/>
        </a:spcAft>
        <a:defRPr sz="3200" b="1">
          <a:solidFill>
            <a:srgbClr val="BE58A1"/>
          </a:solidFill>
          <a:latin typeface="Arial" charset="0"/>
          <a:ea typeface="ＭＳ Ｐゴシック" charset="0"/>
          <a:cs typeface="Arial" charset="0"/>
        </a:defRPr>
      </a:lvl2pPr>
      <a:lvl3pPr algn="l" rtl="0" fontAlgn="base">
        <a:spcBef>
          <a:spcPct val="50000"/>
        </a:spcBef>
        <a:spcAft>
          <a:spcPct val="0"/>
        </a:spcAft>
        <a:defRPr sz="3200" b="1">
          <a:solidFill>
            <a:srgbClr val="BE58A1"/>
          </a:solidFill>
          <a:latin typeface="Arial" charset="0"/>
          <a:ea typeface="ＭＳ Ｐゴシック" charset="0"/>
          <a:cs typeface="Arial" charset="0"/>
        </a:defRPr>
      </a:lvl3pPr>
      <a:lvl4pPr algn="l" rtl="0" fontAlgn="base">
        <a:spcBef>
          <a:spcPct val="50000"/>
        </a:spcBef>
        <a:spcAft>
          <a:spcPct val="0"/>
        </a:spcAft>
        <a:defRPr sz="3200" b="1">
          <a:solidFill>
            <a:srgbClr val="BE58A1"/>
          </a:solidFill>
          <a:latin typeface="Arial" charset="0"/>
          <a:ea typeface="ＭＳ Ｐゴシック" charset="0"/>
          <a:cs typeface="Arial" charset="0"/>
        </a:defRPr>
      </a:lvl4pPr>
      <a:lvl5pPr algn="l" rtl="0" fontAlgn="base">
        <a:spcBef>
          <a:spcPct val="50000"/>
        </a:spcBef>
        <a:spcAft>
          <a:spcPct val="0"/>
        </a:spcAft>
        <a:defRPr sz="3200" b="1">
          <a:solidFill>
            <a:srgbClr val="BE58A1"/>
          </a:solidFill>
          <a:latin typeface="Arial" charset="0"/>
          <a:ea typeface="ＭＳ Ｐゴシック" charset="0"/>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342900" indent="-342900" algn="l" rtl="0" fontAlgn="base">
        <a:spcBef>
          <a:spcPct val="20000"/>
        </a:spcBef>
        <a:spcAft>
          <a:spcPct val="0"/>
        </a:spcAft>
        <a:buClr>
          <a:srgbClr val="3E69A1"/>
        </a:buClr>
        <a:buChar char="•"/>
        <a:defRPr sz="2800">
          <a:solidFill>
            <a:schemeClr val="tx1"/>
          </a:solidFill>
          <a:latin typeface="+mn-lt"/>
          <a:ea typeface="+mn-ea"/>
          <a:cs typeface="+mn-cs"/>
        </a:defRPr>
      </a:lvl1pPr>
      <a:lvl2pPr marL="800100" indent="-342900" algn="l" rtl="0" fontAlgn="base">
        <a:spcBef>
          <a:spcPct val="20000"/>
        </a:spcBef>
        <a:spcAft>
          <a:spcPct val="0"/>
        </a:spcAft>
        <a:buClr>
          <a:srgbClr val="3E69A1"/>
        </a:buClr>
        <a:buFont typeface="Arial"/>
        <a:buChar char="•"/>
        <a:tabLst/>
        <a:defRPr sz="2800">
          <a:solidFill>
            <a:schemeClr val="tx1"/>
          </a:solidFill>
          <a:latin typeface="+mn-lt"/>
          <a:ea typeface="+mn-ea"/>
        </a:defRPr>
      </a:lvl2pPr>
      <a:lvl3pPr marL="1143000" indent="-228600" algn="l" rtl="0" fontAlgn="base">
        <a:spcBef>
          <a:spcPct val="20000"/>
        </a:spcBef>
        <a:spcAft>
          <a:spcPct val="0"/>
        </a:spcAft>
        <a:buClr>
          <a:srgbClr val="3E69A1"/>
        </a:buClr>
        <a:buChar char="•"/>
        <a:defRPr sz="2400">
          <a:solidFill>
            <a:schemeClr val="tx1"/>
          </a:solidFill>
          <a:latin typeface="+mn-lt"/>
          <a:ea typeface="+mn-ea"/>
        </a:defRPr>
      </a:lvl3pPr>
      <a:lvl4pPr marL="1600200" indent="-228600" algn="l" rtl="0" fontAlgn="base">
        <a:spcBef>
          <a:spcPct val="20000"/>
        </a:spcBef>
        <a:spcAft>
          <a:spcPct val="0"/>
        </a:spcAft>
        <a:buClr>
          <a:srgbClr val="3E69A1"/>
        </a:buClr>
        <a:buChar char="–"/>
        <a:defRPr sz="2000">
          <a:solidFill>
            <a:schemeClr val="tx1"/>
          </a:solidFill>
          <a:latin typeface="+mn-lt"/>
          <a:ea typeface="+mn-ea"/>
        </a:defRPr>
      </a:lvl4pPr>
      <a:lvl5pPr marL="2057400" indent="-228600" algn="l" rtl="0" fontAlgn="base">
        <a:spcBef>
          <a:spcPct val="20000"/>
        </a:spcBef>
        <a:spcAft>
          <a:spcPct val="0"/>
        </a:spcAft>
        <a:buClr>
          <a:srgbClr val="3E69A1"/>
        </a:buClr>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0"/>
            <a:ext cx="9144000" cy="396875"/>
          </a:xfrm>
          <a:prstGeom prst="rect">
            <a:avLst/>
          </a:prstGeom>
          <a:noFill/>
          <a:ln>
            <a:noFill/>
          </a:ln>
          <a:effectLst/>
          <a:extLst>
            <a:ext uri="{909E8E84-426E-40dd-AFC4-6F175D3DCCD1}">
              <a14:hiddenFill xmlns="" xmlns:a14="http://schemas.microsoft.com/office/drawing/2010/main">
                <a:solidFill>
                  <a:srgbClr val="333399"/>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457200" tIns="45720" rIns="91440" bIns="45720" numCol="1" anchor="t" anchorCtr="0" compatLnSpc="1">
            <a:prstTxWarp prst="textNoShape">
              <a:avLst/>
            </a:prstTxWarp>
            <a:spAutoFit/>
          </a:bodyPr>
          <a:lstStyle/>
          <a:p>
            <a:pPr lvl="0"/>
            <a:r>
              <a:rPr lang="en-US"/>
              <a:t>Click to edit Master title style</a:t>
            </a:r>
          </a:p>
        </p:txBody>
      </p:sp>
      <p:sp>
        <p:nvSpPr>
          <p:cNvPr id="3091" name="Rectangle 19"/>
          <p:cNvSpPr>
            <a:spLocks noGrp="1" noChangeArrowheads="1"/>
          </p:cNvSpPr>
          <p:nvPr>
            <p:ph type="ftr" sz="quarter" idx="3"/>
          </p:nvPr>
        </p:nvSpPr>
        <p:spPr bwMode="gray">
          <a:xfrm>
            <a:off x="87313" y="6602413"/>
            <a:ext cx="5399087" cy="1793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b="0">
                <a:solidFill>
                  <a:srgbClr val="000000"/>
                </a:solidFill>
                <a:latin typeface="Arial" charset="0"/>
              </a:rPr>
              <a:t>© 2016 Pearson Education, Inc.</a:t>
            </a:r>
            <a:endParaRPr lang="en-GB" b="0" dirty="0">
              <a:solidFill>
                <a:srgbClr val="000000"/>
              </a:solidFill>
              <a:latin typeface="Arial" charset="0"/>
            </a:endParaRPr>
          </a:p>
        </p:txBody>
      </p:sp>
    </p:spTree>
    <p:extLst>
      <p:ext uri="{BB962C8B-B14F-4D97-AF65-F5344CB8AC3E}">
        <p14:creationId xmlns:p14="http://schemas.microsoft.com/office/powerpoint/2010/main" val="88955972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sldNum="0" hdr="0" dt="0"/>
  <p:txStyles>
    <p:titleStyle>
      <a:lvl1pPr algn="l" rtl="0" fontAlgn="base">
        <a:spcBef>
          <a:spcPct val="50000"/>
        </a:spcBef>
        <a:spcAft>
          <a:spcPct val="0"/>
        </a:spcAft>
        <a:defRPr sz="2000">
          <a:solidFill>
            <a:schemeClr val="tx1"/>
          </a:solidFill>
          <a:latin typeface="+mj-lt"/>
          <a:ea typeface="+mj-ea"/>
          <a:cs typeface="+mj-cs"/>
        </a:defRPr>
      </a:lvl1pPr>
      <a:lvl2pPr algn="l" rtl="0" fontAlgn="base">
        <a:spcBef>
          <a:spcPct val="50000"/>
        </a:spcBef>
        <a:spcAft>
          <a:spcPct val="0"/>
        </a:spcAft>
        <a:defRPr sz="2000">
          <a:solidFill>
            <a:schemeClr val="tx1"/>
          </a:solidFill>
          <a:latin typeface="Arial" charset="0"/>
          <a:ea typeface="ＭＳ Ｐゴシック" charset="0"/>
          <a:cs typeface="Arial" charset="0"/>
        </a:defRPr>
      </a:lvl2pPr>
      <a:lvl3pPr algn="l" rtl="0" fontAlgn="base">
        <a:spcBef>
          <a:spcPct val="50000"/>
        </a:spcBef>
        <a:spcAft>
          <a:spcPct val="0"/>
        </a:spcAft>
        <a:defRPr sz="2000">
          <a:solidFill>
            <a:schemeClr val="tx1"/>
          </a:solidFill>
          <a:latin typeface="Arial" charset="0"/>
          <a:ea typeface="ＭＳ Ｐゴシック" charset="0"/>
          <a:cs typeface="Arial" charset="0"/>
        </a:defRPr>
      </a:lvl3pPr>
      <a:lvl4pPr algn="l" rtl="0" fontAlgn="base">
        <a:spcBef>
          <a:spcPct val="50000"/>
        </a:spcBef>
        <a:spcAft>
          <a:spcPct val="0"/>
        </a:spcAft>
        <a:defRPr sz="2000">
          <a:solidFill>
            <a:schemeClr val="tx1"/>
          </a:solidFill>
          <a:latin typeface="Arial" charset="0"/>
          <a:ea typeface="ＭＳ Ｐゴシック" charset="0"/>
          <a:cs typeface="Arial" charset="0"/>
        </a:defRPr>
      </a:lvl4pPr>
      <a:lvl5pPr algn="l" rtl="0" fontAlgn="base">
        <a:spcBef>
          <a:spcPct val="50000"/>
        </a:spcBef>
        <a:spcAft>
          <a:spcPct val="0"/>
        </a:spcAft>
        <a:defRPr sz="2000">
          <a:solidFill>
            <a:schemeClr val="tx1"/>
          </a:solidFill>
          <a:latin typeface="Arial" charset="0"/>
          <a:ea typeface="ＭＳ Ｐゴシック" charset="0"/>
          <a:cs typeface="Arial" charset="0"/>
        </a:defRPr>
      </a:lvl5pPr>
      <a:lvl6pPr marL="457200" algn="l" rtl="0" fontAlgn="base">
        <a:spcBef>
          <a:spcPct val="50000"/>
        </a:spcBef>
        <a:spcAft>
          <a:spcPct val="0"/>
        </a:spcAft>
        <a:defRPr sz="2000">
          <a:solidFill>
            <a:schemeClr val="tx1"/>
          </a:solidFill>
          <a:latin typeface="Arial" charset="0"/>
          <a:ea typeface="ＭＳ Ｐゴシック" charset="0"/>
          <a:cs typeface="Arial" charset="0"/>
        </a:defRPr>
      </a:lvl6pPr>
      <a:lvl7pPr marL="914400" algn="l" rtl="0" fontAlgn="base">
        <a:spcBef>
          <a:spcPct val="50000"/>
        </a:spcBef>
        <a:spcAft>
          <a:spcPct val="0"/>
        </a:spcAft>
        <a:defRPr sz="2000">
          <a:solidFill>
            <a:schemeClr val="tx1"/>
          </a:solidFill>
          <a:latin typeface="Arial" charset="0"/>
          <a:ea typeface="ＭＳ Ｐゴシック" charset="0"/>
          <a:cs typeface="Arial" charset="0"/>
        </a:defRPr>
      </a:lvl7pPr>
      <a:lvl8pPr marL="1371600" algn="l" rtl="0" fontAlgn="base">
        <a:spcBef>
          <a:spcPct val="50000"/>
        </a:spcBef>
        <a:spcAft>
          <a:spcPct val="0"/>
        </a:spcAft>
        <a:defRPr sz="2000">
          <a:solidFill>
            <a:schemeClr val="tx1"/>
          </a:solidFill>
          <a:latin typeface="Arial" charset="0"/>
          <a:ea typeface="ＭＳ Ｐゴシック" charset="0"/>
          <a:cs typeface="Arial" charset="0"/>
        </a:defRPr>
      </a:lvl8pPr>
      <a:lvl9pPr marL="1828800" algn="l" rtl="0" fontAlgn="base">
        <a:spcBef>
          <a:spcPct val="50000"/>
        </a:spcBef>
        <a:spcAft>
          <a:spcPct val="0"/>
        </a:spcAft>
        <a:defRPr sz="2000">
          <a:solidFill>
            <a:schemeClr val="tx1"/>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457200" y="0"/>
            <a:ext cx="8686800" cy="553998"/>
          </a:xfrm>
          <a:prstGeom prst="rect">
            <a:avLst/>
          </a:prstGeom>
          <a:noFill/>
          <a:ln>
            <a:noFill/>
          </a:ln>
          <a:effectLst/>
          <a:extLst>
            <a:ext uri="{909E8E84-426E-40dd-AFC4-6F175D3DCCD1}">
              <a14:hiddenFill xmlns="" xmlns:a14="http://schemas.microsoft.com/office/drawing/2010/main">
                <a:solidFill>
                  <a:srgbClr val="333399"/>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3076" name="Rectangle 4"/>
          <p:cNvSpPr>
            <a:spLocks noGrp="1" noChangeArrowheads="1"/>
          </p:cNvSpPr>
          <p:nvPr>
            <p:ph type="body" idx="1"/>
          </p:nvPr>
        </p:nvSpPr>
        <p:spPr bwMode="auto">
          <a:xfrm>
            <a:off x="457200" y="2377440"/>
            <a:ext cx="8229600" cy="21762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91" name="Rectangle 19"/>
          <p:cNvSpPr>
            <a:spLocks noGrp="1" noChangeArrowheads="1"/>
          </p:cNvSpPr>
          <p:nvPr>
            <p:ph type="ftr" sz="quarter" idx="3"/>
          </p:nvPr>
        </p:nvSpPr>
        <p:spPr bwMode="gray">
          <a:xfrm>
            <a:off x="87313" y="6613525"/>
            <a:ext cx="5399087" cy="179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eaLnBrk="1" hangingPunct="1">
              <a:defRPr sz="900">
                <a:cs typeface="+mj-cs"/>
              </a:defRPr>
            </a:lvl1pPr>
          </a:lstStyle>
          <a:p>
            <a:r>
              <a:rPr lang="en-GB" b="0" dirty="0">
                <a:solidFill>
                  <a:srgbClr val="000000"/>
                </a:solidFill>
                <a:latin typeface="Arial" charset="0"/>
              </a:rPr>
              <a:t>© 2016 Pearson Education, Inc.</a:t>
            </a:r>
          </a:p>
        </p:txBody>
      </p:sp>
    </p:spTree>
    <p:extLst>
      <p:ext uri="{BB962C8B-B14F-4D97-AF65-F5344CB8AC3E}">
        <p14:creationId xmlns:p14="http://schemas.microsoft.com/office/powerpoint/2010/main" val="164893921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Lst>
  <p:hf sldNum="0" hdr="0" dt="0"/>
  <p:txStyles>
    <p:titleStyle>
      <a:lvl1pPr algn="l" rtl="0" fontAlgn="base">
        <a:spcBef>
          <a:spcPct val="50000"/>
        </a:spcBef>
        <a:spcAft>
          <a:spcPct val="0"/>
        </a:spcAft>
        <a:defRPr sz="3000" b="0">
          <a:solidFill>
            <a:srgbClr val="3E69A1"/>
          </a:solidFill>
          <a:latin typeface="+mj-lt"/>
          <a:ea typeface="+mj-ea"/>
          <a:cs typeface="+mj-cs"/>
        </a:defRPr>
      </a:lvl1pPr>
      <a:lvl2pPr algn="l" rtl="0" fontAlgn="base">
        <a:spcBef>
          <a:spcPct val="50000"/>
        </a:spcBef>
        <a:spcAft>
          <a:spcPct val="0"/>
        </a:spcAft>
        <a:defRPr sz="3200" b="1">
          <a:solidFill>
            <a:srgbClr val="BE58A1"/>
          </a:solidFill>
          <a:latin typeface="Arial" charset="0"/>
          <a:ea typeface="ＭＳ Ｐゴシック" charset="0"/>
          <a:cs typeface="Arial" charset="0"/>
        </a:defRPr>
      </a:lvl2pPr>
      <a:lvl3pPr algn="l" rtl="0" fontAlgn="base">
        <a:spcBef>
          <a:spcPct val="50000"/>
        </a:spcBef>
        <a:spcAft>
          <a:spcPct val="0"/>
        </a:spcAft>
        <a:defRPr sz="3200" b="1">
          <a:solidFill>
            <a:srgbClr val="BE58A1"/>
          </a:solidFill>
          <a:latin typeface="Arial" charset="0"/>
          <a:ea typeface="ＭＳ Ｐゴシック" charset="0"/>
          <a:cs typeface="Arial" charset="0"/>
        </a:defRPr>
      </a:lvl3pPr>
      <a:lvl4pPr algn="l" rtl="0" fontAlgn="base">
        <a:spcBef>
          <a:spcPct val="50000"/>
        </a:spcBef>
        <a:spcAft>
          <a:spcPct val="0"/>
        </a:spcAft>
        <a:defRPr sz="3200" b="1">
          <a:solidFill>
            <a:srgbClr val="BE58A1"/>
          </a:solidFill>
          <a:latin typeface="Arial" charset="0"/>
          <a:ea typeface="ＭＳ Ｐゴシック" charset="0"/>
          <a:cs typeface="Arial" charset="0"/>
        </a:defRPr>
      </a:lvl4pPr>
      <a:lvl5pPr algn="l" rtl="0" fontAlgn="base">
        <a:spcBef>
          <a:spcPct val="50000"/>
        </a:spcBef>
        <a:spcAft>
          <a:spcPct val="0"/>
        </a:spcAft>
        <a:defRPr sz="3200" b="1">
          <a:solidFill>
            <a:srgbClr val="BE58A1"/>
          </a:solidFill>
          <a:latin typeface="Arial" charset="0"/>
          <a:ea typeface="ＭＳ Ｐゴシック" charset="0"/>
          <a:cs typeface="Arial" charset="0"/>
        </a:defRPr>
      </a:lvl5pPr>
      <a:lvl6pPr marL="457200" algn="l" rtl="0" fontAlgn="base">
        <a:spcBef>
          <a:spcPct val="50000"/>
        </a:spcBef>
        <a:spcAft>
          <a:spcPct val="0"/>
        </a:spcAft>
        <a:defRPr sz="3200" b="1">
          <a:solidFill>
            <a:srgbClr val="BE58A1"/>
          </a:solidFill>
          <a:latin typeface="Arial" charset="0"/>
          <a:ea typeface="ＭＳ Ｐゴシック" charset="0"/>
          <a:cs typeface="Arial" charset="0"/>
        </a:defRPr>
      </a:lvl6pPr>
      <a:lvl7pPr marL="914400" algn="l" rtl="0" fontAlgn="base">
        <a:spcBef>
          <a:spcPct val="50000"/>
        </a:spcBef>
        <a:spcAft>
          <a:spcPct val="0"/>
        </a:spcAft>
        <a:defRPr sz="3200" b="1">
          <a:solidFill>
            <a:srgbClr val="BE58A1"/>
          </a:solidFill>
          <a:latin typeface="Arial" charset="0"/>
          <a:ea typeface="ＭＳ Ｐゴシック" charset="0"/>
          <a:cs typeface="Arial" charset="0"/>
        </a:defRPr>
      </a:lvl7pPr>
      <a:lvl8pPr marL="1371600" algn="l" rtl="0" fontAlgn="base">
        <a:spcBef>
          <a:spcPct val="50000"/>
        </a:spcBef>
        <a:spcAft>
          <a:spcPct val="0"/>
        </a:spcAft>
        <a:defRPr sz="3200" b="1">
          <a:solidFill>
            <a:srgbClr val="BE58A1"/>
          </a:solidFill>
          <a:latin typeface="Arial" charset="0"/>
          <a:ea typeface="ＭＳ Ｐゴシック" charset="0"/>
          <a:cs typeface="Arial" charset="0"/>
        </a:defRPr>
      </a:lvl8pPr>
      <a:lvl9pPr marL="1828800" algn="l" rtl="0" fontAlgn="base">
        <a:spcBef>
          <a:spcPct val="50000"/>
        </a:spcBef>
        <a:spcAft>
          <a:spcPct val="0"/>
        </a:spcAft>
        <a:defRPr sz="3200" b="1">
          <a:solidFill>
            <a:srgbClr val="BE58A1"/>
          </a:solidFill>
          <a:latin typeface="Arial" charset="0"/>
          <a:ea typeface="ＭＳ Ｐゴシック" charset="0"/>
          <a:cs typeface="Arial" charset="0"/>
        </a:defRPr>
      </a:lvl9pPr>
    </p:titleStyle>
    <p:bodyStyle>
      <a:lvl1pPr marL="512064" indent="-512064" algn="l" rtl="0" fontAlgn="base">
        <a:spcBef>
          <a:spcPct val="20000"/>
        </a:spcBef>
        <a:spcAft>
          <a:spcPct val="0"/>
        </a:spcAft>
        <a:buClrTx/>
        <a:buFont typeface="+mj-lt"/>
        <a:buAutoNum type="alphaLcParenR"/>
        <a:defRPr sz="2600">
          <a:solidFill>
            <a:schemeClr val="tx1"/>
          </a:solidFill>
          <a:latin typeface="+mn-lt"/>
          <a:ea typeface="+mn-ea"/>
          <a:cs typeface="+mn-cs"/>
        </a:defRPr>
      </a:lvl1pPr>
      <a:lvl2pPr marL="800100" indent="-342900" algn="l" rtl="0" fontAlgn="base">
        <a:spcBef>
          <a:spcPct val="20000"/>
        </a:spcBef>
        <a:spcAft>
          <a:spcPct val="0"/>
        </a:spcAft>
        <a:buClrTx/>
        <a:buChar char="–"/>
        <a:tabLst/>
        <a:defRPr sz="2600">
          <a:solidFill>
            <a:schemeClr val="tx1"/>
          </a:solidFill>
          <a:latin typeface="+mn-lt"/>
          <a:ea typeface="+mn-ea"/>
        </a:defRPr>
      </a:lvl2pPr>
      <a:lvl3pPr marL="1143000" indent="-228600" algn="l" rtl="0" fontAlgn="base">
        <a:spcBef>
          <a:spcPct val="20000"/>
        </a:spcBef>
        <a:spcAft>
          <a:spcPct val="0"/>
        </a:spcAft>
        <a:buClrTx/>
        <a:buChar char="•"/>
        <a:defRPr sz="2400">
          <a:solidFill>
            <a:schemeClr val="tx1"/>
          </a:solidFill>
          <a:latin typeface="+mn-lt"/>
          <a:ea typeface="+mn-ea"/>
        </a:defRPr>
      </a:lvl3pPr>
      <a:lvl4pPr marL="1600200" indent="-228600" algn="l" rtl="0" fontAlgn="base">
        <a:spcBef>
          <a:spcPct val="20000"/>
        </a:spcBef>
        <a:spcAft>
          <a:spcPct val="0"/>
        </a:spcAft>
        <a:buClrTx/>
        <a:buChar char="–"/>
        <a:defRPr sz="2000">
          <a:solidFill>
            <a:schemeClr val="tx1"/>
          </a:solidFill>
          <a:latin typeface="+mn-lt"/>
          <a:ea typeface="+mn-ea"/>
        </a:defRPr>
      </a:lvl4pPr>
      <a:lvl5pPr marL="2057400" indent="-228600" algn="l" rtl="0" fontAlgn="base">
        <a:spcBef>
          <a:spcPct val="20000"/>
        </a:spcBef>
        <a:spcAft>
          <a:spcPct val="0"/>
        </a:spcAft>
        <a:buClrTx/>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3016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569880"/>
            <a:ext cx="2133600" cy="225002"/>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B8672867-4B84-3044-819A-BDD5809F0F3B}" type="datetimeFigureOut">
              <a:rPr kumimoji="0" lang="en-US" sz="1200" b="0" i="0" u="none" strike="noStrike" kern="1200" cap="none" spc="0" normalizeH="0" baseline="0" noProof="0" smtClean="0">
                <a:ln>
                  <a:noFill/>
                </a:ln>
                <a:solidFill>
                  <a:srgbClr val="332C2C">
                    <a:tint val="75000"/>
                  </a:srgbClr>
                </a:solidFill>
                <a:effectLst/>
                <a:uLnTx/>
                <a:uFillTx/>
                <a:latin typeface="Arial"/>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9/27/2023</a:t>
            </a:fld>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
        <p:nvSpPr>
          <p:cNvPr id="5" name="Footer Placeholder 4"/>
          <p:cNvSpPr>
            <a:spLocks noGrp="1"/>
          </p:cNvSpPr>
          <p:nvPr>
            <p:ph type="ftr" sz="quarter" idx="3"/>
          </p:nvPr>
        </p:nvSpPr>
        <p:spPr>
          <a:xfrm>
            <a:off x="3124200" y="6569880"/>
            <a:ext cx="2895600" cy="225002"/>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32C2C">
                  <a:tint val="75000"/>
                </a:srgbClr>
              </a:solidFill>
              <a:effectLst/>
              <a:uLnTx/>
              <a:uFillTx/>
              <a:latin typeface="Arial"/>
              <a:ea typeface="+mn-ea"/>
              <a:cs typeface="+mn-cs"/>
            </a:endParaRPr>
          </a:p>
        </p:txBody>
      </p:sp>
      <p:sp>
        <p:nvSpPr>
          <p:cNvPr id="6" name="Slide Number Placeholder 5"/>
          <p:cNvSpPr>
            <a:spLocks noGrp="1"/>
          </p:cNvSpPr>
          <p:nvPr>
            <p:ph type="sldNum" sz="quarter" idx="4"/>
          </p:nvPr>
        </p:nvSpPr>
        <p:spPr>
          <a:xfrm>
            <a:off x="6553200" y="6569880"/>
            <a:ext cx="2133600" cy="225002"/>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F06A5241-12CB-C64D-AE38-6540AC6C648E}" type="slidenum">
              <a:rPr kumimoji="0" lang="en-US" sz="1200" b="0" i="0" u="none" strike="noStrike" kern="1200" cap="none" spc="0" normalizeH="0" baseline="0" noProof="0" smtClean="0">
                <a:ln>
                  <a:noFill/>
                </a:ln>
                <a:solidFill>
                  <a:srgbClr val="332C2C">
                    <a:tint val="75000"/>
                  </a:srgb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332C2C">
                  <a:tint val="75000"/>
                </a:srgbClr>
              </a:solidFill>
              <a:effectLst/>
              <a:uLnTx/>
              <a:uFillTx/>
              <a:latin typeface="Arial"/>
              <a:ea typeface="+mn-ea"/>
              <a:cs typeface="+mn-cs"/>
            </a:endParaRPr>
          </a:p>
        </p:txBody>
      </p:sp>
    </p:spTree>
    <p:extLst>
      <p:ext uri="{BB962C8B-B14F-4D97-AF65-F5344CB8AC3E}">
        <p14:creationId xmlns:p14="http://schemas.microsoft.com/office/powerpoint/2010/main" val="133025833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2">
            <a:alphaModFix/>
          </a:blip>
          <a:srcRect/>
          <a:stretch/>
        </p:blipFill>
        <p:spPr>
          <a:xfrm>
            <a:off x="443972"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Content Placeholder 7"/>
          <p:cNvSpPr txBox="1">
            <a:spLocks/>
          </p:cNvSpPr>
          <p:nvPr userDrawn="1"/>
        </p:nvSpPr>
        <p:spPr>
          <a:xfrm>
            <a:off x="2708694" y="6505575"/>
            <a:ext cx="5978106" cy="3429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altLang="en-US" sz="1200">
                <a:latin typeface="Verdana"/>
                <a:ea typeface="Verdana" panose="020B0604030504040204" pitchFamily="34" charset="0"/>
                <a:cs typeface="Verdana" panose="020B0604030504040204" pitchFamily="34" charset="0"/>
              </a:rPr>
              <a:t>Copyright © 2020, 2016, 2012 Pearson Education, Inc. All Rights Reserved</a:t>
            </a:r>
            <a:endParaRPr lang="en-US" altLang="en-US" sz="1200" dirty="0">
              <a:latin typeface="Verdana"/>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7776881"/>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0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50.png"/></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5.xml"/><Relationship Id="rId5" Type="http://schemas.openxmlformats.org/officeDocument/2006/relationships/image" Target="../media/image42.jpg"/><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6.jpeg"/><Relationship Id="rId1" Type="http://schemas.openxmlformats.org/officeDocument/2006/relationships/slideLayout" Target="../slideLayouts/slideLayout13.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0.jpe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oleObject" Target="../embeddings/oleObject1.bin"/><Relationship Id="rId1" Type="http://schemas.openxmlformats.org/officeDocument/2006/relationships/slideLayout" Target="../slideLayouts/slideLayout53.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oleObject" Target="../embeddings/oleObject2.bin"/><Relationship Id="rId1" Type="http://schemas.openxmlformats.org/officeDocument/2006/relationships/slideLayout" Target="../slideLayouts/slideLayout54.xml"/><Relationship Id="rId5" Type="http://schemas.openxmlformats.org/officeDocument/2006/relationships/image" Target="../media/image54.wmf"/><Relationship Id="rId4"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5.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7.jpeg"/><Relationship Id="rId1" Type="http://schemas.openxmlformats.org/officeDocument/2006/relationships/slideLayout" Target="../slideLayouts/slideLayout15.xml"/><Relationship Id="rId5" Type="http://schemas.openxmlformats.org/officeDocument/2006/relationships/image" Target="../media/image69.jpeg"/><Relationship Id="rId4" Type="http://schemas.openxmlformats.org/officeDocument/2006/relationships/image" Target="../media/image68.emf"/></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5.jpeg"/><Relationship Id="rId1" Type="http://schemas.openxmlformats.org/officeDocument/2006/relationships/slideLayout" Target="../slideLayouts/slideLayout15.xml"/><Relationship Id="rId4" Type="http://schemas.openxmlformats.org/officeDocument/2006/relationships/image" Target="../media/image65.jpeg"/></Relationships>
</file>

<file path=ppt/slides/_rels/slide6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7.jpg"/></Relationships>
</file>

<file path=ppt/slides/_rels/slide62.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oleObject" Target="../embeddings/oleObject5.bin"/><Relationship Id="rId1" Type="http://schemas.openxmlformats.org/officeDocument/2006/relationships/slideLayout" Target="../slideLayouts/slideLayout55.xml"/><Relationship Id="rId6" Type="http://schemas.openxmlformats.org/officeDocument/2006/relationships/image" Target="../media/image80.jpg"/><Relationship Id="rId5" Type="http://schemas.openxmlformats.org/officeDocument/2006/relationships/image" Target="../media/image79.wmf"/><Relationship Id="rId4" Type="http://schemas.openxmlformats.org/officeDocument/2006/relationships/oleObject" Target="../embeddings/oleObject6.bin"/></Relationships>
</file>

<file path=ppt/slides/_rels/slide63.xml.rels><?xml version="1.0" encoding="UTF-8" standalone="yes"?>
<Relationships xmlns="http://schemas.openxmlformats.org/package/2006/relationships"><Relationship Id="rId3" Type="http://schemas.openxmlformats.org/officeDocument/2006/relationships/hyperlink" Target="https://en.wikipedia.org/wiki/Skyscraper" TargetMode="External"/><Relationship Id="rId2" Type="http://schemas.openxmlformats.org/officeDocument/2006/relationships/hyperlink" Target="https://en.wikipedia.org/wiki/Storey" TargetMode="External"/><Relationship Id="rId1" Type="http://schemas.openxmlformats.org/officeDocument/2006/relationships/slideLayout" Target="../slideLayouts/slideLayout15.xml"/><Relationship Id="rId5" Type="http://schemas.openxmlformats.org/officeDocument/2006/relationships/image" Target="../media/image82.png"/><Relationship Id="rId4" Type="http://schemas.openxmlformats.org/officeDocument/2006/relationships/hyperlink" Target="https://en.wikipedia.org/wiki/Chicago"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430.png"/><Relationship Id="rId1" Type="http://schemas.openxmlformats.org/officeDocument/2006/relationships/slideLayout" Target="../slideLayouts/slideLayout18.xml"/><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105" y="1625729"/>
            <a:ext cx="5473580" cy="2031325"/>
          </a:xfrm>
          <a:prstGeom prst="rect">
            <a:avLst/>
          </a:prstGeom>
          <a:no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 Overview energy.</a:t>
            </a:r>
          </a:p>
          <a:p>
            <a:r>
              <a:rPr lang="en-US" dirty="0">
                <a:latin typeface="Times New Roman" panose="02020603050405020304" pitchFamily="18" charset="0"/>
                <a:cs typeface="Times New Roman" panose="02020603050405020304" pitchFamily="18" charset="0"/>
              </a:rPr>
              <a:t>● Study work as defined in physics.</a:t>
            </a:r>
          </a:p>
          <a:p>
            <a:r>
              <a:rPr lang="en-US" dirty="0">
                <a:latin typeface="Times New Roman" panose="02020603050405020304" pitchFamily="18" charset="0"/>
                <a:cs typeface="Times New Roman" panose="02020603050405020304" pitchFamily="18" charset="0"/>
              </a:rPr>
              <a:t>● Relate work to kinetic energy.</a:t>
            </a:r>
          </a:p>
          <a:p>
            <a:r>
              <a:rPr lang="en-US" dirty="0">
                <a:latin typeface="Times New Roman" panose="02020603050405020304" pitchFamily="18" charset="0"/>
                <a:cs typeface="Times New Roman" panose="02020603050405020304" pitchFamily="18" charset="0"/>
              </a:rPr>
              <a:t>● Consider work done by a variable force.</a:t>
            </a:r>
          </a:p>
          <a:p>
            <a:r>
              <a:rPr lang="en-US" dirty="0">
                <a:latin typeface="Times New Roman" panose="02020603050405020304" pitchFamily="18" charset="0"/>
                <a:cs typeface="Times New Roman" panose="02020603050405020304" pitchFamily="18" charset="0"/>
              </a:rPr>
              <a:t>● Study potential energy.</a:t>
            </a:r>
          </a:p>
          <a:p>
            <a:r>
              <a:rPr lang="en-US" dirty="0">
                <a:latin typeface="Times New Roman" panose="02020603050405020304" pitchFamily="18" charset="0"/>
                <a:cs typeface="Times New Roman" panose="02020603050405020304" pitchFamily="18" charset="0"/>
              </a:rPr>
              <a:t>● Understand energy conservation.</a:t>
            </a:r>
          </a:p>
          <a:p>
            <a:r>
              <a:rPr lang="en-US" dirty="0">
                <a:latin typeface="Times New Roman" panose="02020603050405020304" pitchFamily="18" charset="0"/>
                <a:cs typeface="Times New Roman" panose="02020603050405020304" pitchFamily="18" charset="0"/>
              </a:rPr>
              <a:t>● Include time and the relationship of work to power.</a:t>
            </a:r>
          </a:p>
        </p:txBody>
      </p:sp>
      <p:sp>
        <p:nvSpPr>
          <p:cNvPr id="5" name="TextBox 4"/>
          <p:cNvSpPr txBox="1"/>
          <p:nvPr/>
        </p:nvSpPr>
        <p:spPr>
          <a:xfrm>
            <a:off x="3030663" y="1098007"/>
            <a:ext cx="3141538" cy="369332"/>
          </a:xfrm>
          <a:prstGeom prst="rect">
            <a:avLst/>
          </a:prstGeom>
          <a:no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Chapter 7	Work and Energy</a:t>
            </a:r>
          </a:p>
        </p:txBody>
      </p:sp>
      <p:sp>
        <p:nvSpPr>
          <p:cNvPr id="6" name="TextBox 5"/>
          <p:cNvSpPr txBox="1"/>
          <p:nvPr/>
        </p:nvSpPr>
        <p:spPr>
          <a:xfrm>
            <a:off x="1981105" y="3762558"/>
            <a:ext cx="5473580" cy="2215991"/>
          </a:xfrm>
          <a:prstGeom prst="rect">
            <a:avLst/>
          </a:prstGeom>
          <a:no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Note: In previous chapters, we studied motion. We used Newton</a:t>
            </a:r>
            <a:r>
              <a:rPr lang="fr-FR"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s three laws to understand the motion of an object and the forces acting on it. </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Sometimes this can be complicated and difficult. That was the reason we limited our studies to problems with a constant acceleration.</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Now, we introduce </a:t>
            </a:r>
            <a:r>
              <a:rPr lang="en-US" i="1" dirty="0">
                <a:latin typeface="Times New Roman" panose="02020603050405020304" pitchFamily="18" charset="0"/>
                <a:cs typeface="Times New Roman" panose="02020603050405020304" pitchFamily="18" charset="0"/>
              </a:rPr>
              <a:t>work and energy</a:t>
            </a:r>
            <a:r>
              <a:rPr lang="en-US" dirty="0">
                <a:latin typeface="Times New Roman" panose="02020603050405020304" pitchFamily="18" charset="0"/>
                <a:cs typeface="Times New Roman" panose="02020603050405020304" pitchFamily="18" charset="0"/>
              </a:rPr>
              <a:t> as the next step.</a:t>
            </a:r>
          </a:p>
        </p:txBody>
      </p:sp>
      <p:sp>
        <p:nvSpPr>
          <p:cNvPr id="2" name="TextBox 1">
            <a:extLst>
              <a:ext uri="{FF2B5EF4-FFF2-40B4-BE49-F238E27FC236}">
                <a16:creationId xmlns:a16="http://schemas.microsoft.com/office/drawing/2014/main" id="{85006DDD-F9F3-4536-8DB7-FEBBE6054CE2}"/>
              </a:ext>
            </a:extLst>
          </p:cNvPr>
          <p:cNvSpPr txBox="1"/>
          <p:nvPr/>
        </p:nvSpPr>
        <p:spPr>
          <a:xfrm>
            <a:off x="5872697" y="6342122"/>
            <a:ext cx="3188176" cy="369332"/>
          </a:xfrm>
          <a:prstGeom prst="rect">
            <a:avLst/>
          </a:prstGeom>
          <a:noFill/>
        </p:spPr>
        <p:txBody>
          <a:bodyPr wrap="square" rtlCol="0">
            <a:spAutoFit/>
          </a:bodyPr>
          <a:lstStyle/>
          <a:p>
            <a:r>
              <a:rPr lang="en-US" dirty="0"/>
              <a:t>Courtesy of Wenhao Wu</a:t>
            </a:r>
          </a:p>
        </p:txBody>
      </p:sp>
    </p:spTree>
    <p:extLst>
      <p:ext uri="{BB962C8B-B14F-4D97-AF65-F5344CB8AC3E}">
        <p14:creationId xmlns:p14="http://schemas.microsoft.com/office/powerpoint/2010/main" val="1032485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Work and Energy</a:t>
            </a:r>
          </a:p>
        </p:txBody>
      </p:sp>
      <p:pic>
        <p:nvPicPr>
          <p:cNvPr id="10243" name="Picture 1030" descr="FG07_003"/>
          <p:cNvPicPr>
            <a:picLocks noChangeAspect="1" noChangeArrowheads="1"/>
          </p:cNvPicPr>
          <p:nvPr/>
        </p:nvPicPr>
        <p:blipFill>
          <a:blip r:embed="rId2">
            <a:extLst>
              <a:ext uri="{28A0092B-C50C-407E-A947-70E740481C1C}">
                <a14:useLocalDpi xmlns:a14="http://schemas.microsoft.com/office/drawing/2010/main" val="0"/>
              </a:ext>
            </a:extLst>
          </a:blip>
          <a:srcRect t="26401" b="26401"/>
          <a:stretch>
            <a:fillRect/>
          </a:stretch>
        </p:blipFill>
        <p:spPr bwMode="auto">
          <a:xfrm>
            <a:off x="658813" y="4483100"/>
            <a:ext cx="50911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1026"/>
          <p:cNvSpPr>
            <a:spLocks noGrp="1" noChangeArrowheads="1"/>
          </p:cNvSpPr>
          <p:nvPr>
            <p:ph type="title"/>
          </p:nvPr>
        </p:nvSpPr>
        <p:spPr>
          <a:xfrm>
            <a:off x="685800" y="0"/>
            <a:ext cx="7772400" cy="1143000"/>
          </a:xfrm>
        </p:spPr>
        <p:txBody>
          <a:bodyPr/>
          <a:lstStyle/>
          <a:p>
            <a:pPr eaLnBrk="1" hangingPunct="1"/>
            <a:r>
              <a:rPr lang="en-US" altLang="en-US" b="1" dirty="0">
                <a:solidFill>
                  <a:srgbClr val="FF0000"/>
                </a:solidFill>
              </a:rPr>
              <a:t>Example 1A</a:t>
            </a:r>
          </a:p>
        </p:txBody>
      </p:sp>
      <p:sp>
        <p:nvSpPr>
          <p:cNvPr id="10245" name="Rectangle 1027" descr="Green marble"/>
          <p:cNvSpPr>
            <a:spLocks noChangeArrowheads="1"/>
          </p:cNvSpPr>
          <p:nvPr/>
        </p:nvSpPr>
        <p:spPr bwMode="auto">
          <a:xfrm>
            <a:off x="685800" y="1143000"/>
            <a:ext cx="7823200" cy="8255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0246" name="Rectangle 1028"/>
          <p:cNvSpPr>
            <a:spLocks noGrp="1" noChangeArrowheads="1"/>
          </p:cNvSpPr>
          <p:nvPr>
            <p:ph type="body" idx="1"/>
          </p:nvPr>
        </p:nvSpPr>
        <p:spPr>
          <a:xfrm>
            <a:off x="685800" y="1336675"/>
            <a:ext cx="7772400" cy="3270250"/>
          </a:xfrm>
          <a:solidFill>
            <a:srgbClr val="99FF99"/>
          </a:solidFill>
          <a:ln>
            <a:solidFill>
              <a:schemeClr val="tx1"/>
            </a:solidFill>
            <a:miter lim="800000"/>
            <a:headEnd/>
            <a:tailEnd/>
          </a:ln>
        </p:spPr>
        <p:txBody>
          <a:bodyPr/>
          <a:lstStyle/>
          <a:p>
            <a:pPr eaLnBrk="1" hangingPunct="1">
              <a:lnSpc>
                <a:spcPct val="90000"/>
              </a:lnSpc>
              <a:buFontTx/>
              <a:buNone/>
            </a:pPr>
            <a:r>
              <a:rPr lang="en-US" altLang="en-US" b="1"/>
              <a:t>A  50.0-kg   crate  is   pulled   40.0 m   by  a </a:t>
            </a:r>
          </a:p>
          <a:p>
            <a:pPr eaLnBrk="1" hangingPunct="1">
              <a:lnSpc>
                <a:spcPct val="90000"/>
              </a:lnSpc>
              <a:buFontTx/>
              <a:buNone/>
            </a:pPr>
            <a:r>
              <a:rPr lang="en-US" altLang="en-US" b="1"/>
              <a:t>constant  force   exerted   (</a:t>
            </a:r>
            <a:r>
              <a:rPr lang="en-US" altLang="en-US" b="1" i="1"/>
              <a:t>F</a:t>
            </a:r>
            <a:r>
              <a:rPr lang="en-US" altLang="en-US" b="1" i="1" baseline="-25000"/>
              <a:t>P</a:t>
            </a:r>
            <a:r>
              <a:rPr lang="en-US" altLang="en-US" b="1"/>
              <a:t> = 100 N   and </a:t>
            </a:r>
          </a:p>
          <a:p>
            <a:pPr eaLnBrk="1" hangingPunct="1">
              <a:lnSpc>
                <a:spcPct val="90000"/>
              </a:lnSpc>
              <a:buFont typeface="Symbol" panose="05050102010706020507" pitchFamily="18" charset="2"/>
              <a:buNone/>
            </a:pPr>
            <a:r>
              <a:rPr lang="en-US" altLang="en-US" b="1" i="1">
                <a:latin typeface="Symbol" panose="05050102010706020507" pitchFamily="18" charset="2"/>
              </a:rPr>
              <a:t>q</a:t>
            </a:r>
            <a:r>
              <a:rPr lang="en-US" altLang="en-US" b="1"/>
              <a:t> = 37.0</a:t>
            </a:r>
            <a:r>
              <a:rPr lang="en-US" altLang="en-US" b="1" baseline="30000"/>
              <a:t>o</a:t>
            </a:r>
            <a:r>
              <a:rPr lang="en-US" altLang="en-US" b="1"/>
              <a:t>) by a person. A friction force </a:t>
            </a:r>
            <a:r>
              <a:rPr lang="en-US" altLang="en-US" b="1" i="1"/>
              <a:t>F</a:t>
            </a:r>
            <a:r>
              <a:rPr lang="en-US" altLang="en-US" b="1" i="1" baseline="-25000"/>
              <a:t>f</a:t>
            </a:r>
            <a:r>
              <a:rPr lang="en-US" altLang="en-US" b="1"/>
              <a:t> =</a:t>
            </a:r>
          </a:p>
          <a:p>
            <a:pPr eaLnBrk="1" hangingPunct="1">
              <a:lnSpc>
                <a:spcPct val="90000"/>
              </a:lnSpc>
              <a:buFont typeface="Symbol" panose="05050102010706020507" pitchFamily="18" charset="2"/>
              <a:buNone/>
            </a:pPr>
            <a:r>
              <a:rPr lang="en-US" altLang="en-US" b="1"/>
              <a:t>50.0 N  is exerted  to  the  crate.  Determine</a:t>
            </a:r>
          </a:p>
          <a:p>
            <a:pPr eaLnBrk="1" hangingPunct="1">
              <a:lnSpc>
                <a:spcPct val="90000"/>
              </a:lnSpc>
              <a:buFont typeface="Symbol" panose="05050102010706020507" pitchFamily="18" charset="2"/>
              <a:buNone/>
            </a:pPr>
            <a:r>
              <a:rPr lang="en-US" altLang="en-US" b="1"/>
              <a:t>the work done by each force acting on  the</a:t>
            </a:r>
          </a:p>
          <a:p>
            <a:pPr eaLnBrk="1" hangingPunct="1">
              <a:lnSpc>
                <a:spcPct val="90000"/>
              </a:lnSpc>
              <a:buFont typeface="Symbol" panose="05050102010706020507" pitchFamily="18" charset="2"/>
              <a:buNone/>
            </a:pPr>
            <a:r>
              <a:rPr lang="en-US" altLang="en-US" b="1"/>
              <a:t>crate.</a:t>
            </a:r>
          </a:p>
          <a:p>
            <a:pPr algn="ctr" eaLnBrk="1" hangingPunct="1">
              <a:lnSpc>
                <a:spcPct val="90000"/>
              </a:lnSpc>
              <a:spcBef>
                <a:spcPct val="0"/>
              </a:spcBef>
              <a:buFontTx/>
              <a:buNone/>
            </a:pPr>
            <a:endParaRPr lang="en-US" altLang="en-US"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Work and Energy</a:t>
            </a:r>
          </a:p>
        </p:txBody>
      </p:sp>
      <p:sp>
        <p:nvSpPr>
          <p:cNvPr id="11267" name="Rectangle 3"/>
          <p:cNvSpPr>
            <a:spLocks noGrp="1" noChangeArrowheads="1"/>
          </p:cNvSpPr>
          <p:nvPr>
            <p:ph type="title"/>
          </p:nvPr>
        </p:nvSpPr>
        <p:spPr>
          <a:xfrm>
            <a:off x="685800" y="0"/>
            <a:ext cx="7772400" cy="1149350"/>
          </a:xfrm>
          <a:noFill/>
        </p:spPr>
        <p:txBody>
          <a:bodyPr/>
          <a:lstStyle/>
          <a:p>
            <a:pPr eaLnBrk="1" hangingPunct="1"/>
            <a:r>
              <a:rPr lang="en-US" altLang="en-US" b="1">
                <a:solidFill>
                  <a:srgbClr val="FF0000"/>
                </a:solidFill>
              </a:rPr>
              <a:t>Example 1A (cont’d)</a:t>
            </a:r>
          </a:p>
        </p:txBody>
      </p:sp>
      <p:sp>
        <p:nvSpPr>
          <p:cNvPr id="11268" name="Rectangle 4" descr="Green marble"/>
          <p:cNvSpPr>
            <a:spLocks noChangeArrowheads="1"/>
          </p:cNvSpPr>
          <p:nvPr/>
        </p:nvSpPr>
        <p:spPr bwMode="auto">
          <a:xfrm>
            <a:off x="660400" y="1139825"/>
            <a:ext cx="7823200"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11269" name="Picture 10" descr="FG07_003"/>
          <p:cNvPicPr>
            <a:picLocks noChangeAspect="1" noChangeArrowheads="1"/>
          </p:cNvPicPr>
          <p:nvPr/>
        </p:nvPicPr>
        <p:blipFill>
          <a:blip r:embed="rId3">
            <a:extLst>
              <a:ext uri="{28A0092B-C50C-407E-A947-70E740481C1C}">
                <a14:useLocalDpi xmlns:a14="http://schemas.microsoft.com/office/drawing/2010/main" val="0"/>
              </a:ext>
            </a:extLst>
          </a:blip>
          <a:srcRect t="12000" b="24001"/>
          <a:stretch>
            <a:fillRect/>
          </a:stretch>
        </p:blipFill>
        <p:spPr bwMode="auto">
          <a:xfrm>
            <a:off x="738188" y="2571750"/>
            <a:ext cx="7620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2"/>
          <p:cNvSpPr>
            <a:spLocks noGrp="1" noChangeArrowheads="1"/>
          </p:cNvSpPr>
          <p:nvPr>
            <p:ph type="body" idx="1"/>
          </p:nvPr>
        </p:nvSpPr>
        <p:spPr>
          <a:xfrm>
            <a:off x="4572000" y="1343025"/>
            <a:ext cx="3886200" cy="2449513"/>
          </a:xfrm>
        </p:spPr>
        <p:txBody>
          <a:bodyPr/>
          <a:lstStyle/>
          <a:p>
            <a:pPr eaLnBrk="1" hangingPunct="1">
              <a:buFontTx/>
              <a:buNone/>
            </a:pPr>
            <a:r>
              <a:rPr lang="en-US" altLang="en-US" b="1" i="1" dirty="0">
                <a:sym typeface="Wingdings" panose="05000000000000000000" pitchFamily="2" charset="2"/>
              </a:rPr>
              <a:t>W</a:t>
            </a:r>
            <a:r>
              <a:rPr lang="en-US" altLang="en-US" b="1" i="1" baseline="-25000" dirty="0">
                <a:sym typeface="Wingdings" panose="05000000000000000000" pitchFamily="2" charset="2"/>
              </a:rPr>
              <a:t>P</a:t>
            </a:r>
            <a:r>
              <a:rPr lang="en-US" altLang="en-US" b="1" i="1" dirty="0">
                <a:sym typeface="Wingdings" panose="05000000000000000000" pitchFamily="2" charset="2"/>
              </a:rPr>
              <a:t> = F</a:t>
            </a:r>
            <a:r>
              <a:rPr lang="en-US" altLang="en-US" b="1" i="1" baseline="-25000" dirty="0">
                <a:sym typeface="Wingdings" panose="05000000000000000000" pitchFamily="2" charset="2"/>
              </a:rPr>
              <a:t>P</a:t>
            </a:r>
            <a:r>
              <a:rPr lang="en-US" altLang="en-US" b="1" i="1" dirty="0">
                <a:sym typeface="Wingdings" panose="05000000000000000000" pitchFamily="2" charset="2"/>
              </a:rPr>
              <a:t> d cos ( </a:t>
            </a:r>
            <a:r>
              <a:rPr lang="en-US" altLang="en-US" b="1" dirty="0">
                <a:sym typeface="Wingdings" panose="05000000000000000000" pitchFamily="2" charset="2"/>
              </a:rPr>
              <a:t>37</a:t>
            </a:r>
            <a:r>
              <a:rPr lang="en-US" altLang="en-US" b="1" baseline="30000" dirty="0">
                <a:sym typeface="Wingdings" panose="05000000000000000000" pitchFamily="2" charset="2"/>
              </a:rPr>
              <a:t>o </a:t>
            </a:r>
            <a:r>
              <a:rPr lang="en-US" altLang="en-US" b="1" i="1" dirty="0">
                <a:sym typeface="Wingdings" panose="05000000000000000000" pitchFamily="2" charset="2"/>
              </a:rPr>
              <a:t>)</a:t>
            </a:r>
          </a:p>
          <a:p>
            <a:pPr eaLnBrk="1" hangingPunct="1">
              <a:buFontTx/>
              <a:buNone/>
            </a:pPr>
            <a:r>
              <a:rPr lang="en-US" altLang="en-US" b="1" i="1" dirty="0" err="1">
                <a:sym typeface="Wingdings" panose="05000000000000000000" pitchFamily="2" charset="2"/>
              </a:rPr>
              <a:t>W</a:t>
            </a:r>
            <a:r>
              <a:rPr lang="en-US" altLang="en-US" b="1" i="1" baseline="-25000" dirty="0" err="1">
                <a:sym typeface="Wingdings" panose="05000000000000000000" pitchFamily="2" charset="2"/>
              </a:rPr>
              <a:t>f</a:t>
            </a:r>
            <a:r>
              <a:rPr lang="en-US" altLang="en-US" b="1" i="1" baseline="-25000" dirty="0">
                <a:sym typeface="Wingdings" panose="05000000000000000000" pitchFamily="2" charset="2"/>
              </a:rPr>
              <a:t>   </a:t>
            </a:r>
            <a:r>
              <a:rPr lang="en-US" altLang="en-US" b="1" i="1" dirty="0">
                <a:sym typeface="Wingdings" panose="05000000000000000000" pitchFamily="2" charset="2"/>
              </a:rPr>
              <a:t>= F</a:t>
            </a:r>
            <a:r>
              <a:rPr lang="en-US" altLang="en-US" b="1" i="1" baseline="-25000" dirty="0">
                <a:sym typeface="Wingdings" panose="05000000000000000000" pitchFamily="2" charset="2"/>
              </a:rPr>
              <a:t>f</a:t>
            </a:r>
            <a:r>
              <a:rPr lang="en-US" altLang="en-US" b="1" i="1" dirty="0">
                <a:sym typeface="Wingdings" panose="05000000000000000000" pitchFamily="2" charset="2"/>
              </a:rPr>
              <a:t> d cos ( </a:t>
            </a:r>
            <a:r>
              <a:rPr lang="en-US" altLang="en-US" b="1" dirty="0">
                <a:solidFill>
                  <a:srgbClr val="FF0000"/>
                </a:solidFill>
                <a:sym typeface="Wingdings" panose="05000000000000000000" pitchFamily="2" charset="2"/>
              </a:rPr>
              <a:t>180</a:t>
            </a:r>
            <a:r>
              <a:rPr lang="en-US" altLang="en-US" b="1" baseline="30000" dirty="0">
                <a:solidFill>
                  <a:srgbClr val="FF0000"/>
                </a:solidFill>
                <a:sym typeface="Wingdings" panose="05000000000000000000" pitchFamily="2" charset="2"/>
              </a:rPr>
              <a:t>o</a:t>
            </a:r>
            <a:r>
              <a:rPr lang="en-US" altLang="en-US" b="1" baseline="30000" dirty="0">
                <a:solidFill>
                  <a:schemeClr val="accent2"/>
                </a:solidFill>
                <a:sym typeface="Wingdings" panose="05000000000000000000" pitchFamily="2" charset="2"/>
              </a:rPr>
              <a:t> </a:t>
            </a:r>
            <a:r>
              <a:rPr lang="en-US" altLang="en-US" b="1" i="1" dirty="0">
                <a:sym typeface="Wingdings" panose="05000000000000000000" pitchFamily="2" charset="2"/>
              </a:rPr>
              <a:t>)</a:t>
            </a:r>
          </a:p>
          <a:p>
            <a:pPr eaLnBrk="1" hangingPunct="1">
              <a:buFontTx/>
              <a:buNone/>
            </a:pPr>
            <a:r>
              <a:rPr lang="en-US" altLang="en-US" b="1" i="1" dirty="0" err="1">
                <a:sym typeface="Wingdings" panose="05000000000000000000" pitchFamily="2" charset="2"/>
              </a:rPr>
              <a:t>W</a:t>
            </a:r>
            <a:r>
              <a:rPr lang="en-US" altLang="en-US" b="1" i="1" baseline="-25000" dirty="0" err="1">
                <a:sym typeface="Wingdings" panose="05000000000000000000" pitchFamily="2" charset="2"/>
              </a:rPr>
              <a:t>g</a:t>
            </a:r>
            <a:r>
              <a:rPr lang="en-US" altLang="en-US" b="1" i="1" dirty="0">
                <a:sym typeface="Wingdings" panose="05000000000000000000" pitchFamily="2" charset="2"/>
              </a:rPr>
              <a:t> = m g d cos ( </a:t>
            </a:r>
            <a:r>
              <a:rPr lang="en-US" altLang="en-US" b="1" dirty="0">
                <a:solidFill>
                  <a:schemeClr val="accent2"/>
                </a:solidFill>
                <a:sym typeface="Wingdings" panose="05000000000000000000" pitchFamily="2" charset="2"/>
              </a:rPr>
              <a:t>90</a:t>
            </a:r>
            <a:r>
              <a:rPr lang="en-US" altLang="en-US" b="1" baseline="30000" dirty="0">
                <a:solidFill>
                  <a:schemeClr val="accent2"/>
                </a:solidFill>
                <a:sym typeface="Wingdings" panose="05000000000000000000" pitchFamily="2" charset="2"/>
              </a:rPr>
              <a:t>o</a:t>
            </a:r>
            <a:r>
              <a:rPr lang="en-US" altLang="en-US" b="1" baseline="30000" dirty="0">
                <a:solidFill>
                  <a:srgbClr val="FF0000"/>
                </a:solidFill>
                <a:sym typeface="Wingdings" panose="05000000000000000000" pitchFamily="2" charset="2"/>
              </a:rPr>
              <a:t> </a:t>
            </a:r>
            <a:r>
              <a:rPr lang="en-US" altLang="en-US" b="1" i="1" dirty="0">
                <a:sym typeface="Wingdings" panose="05000000000000000000" pitchFamily="2" charset="2"/>
              </a:rPr>
              <a:t>)</a:t>
            </a:r>
          </a:p>
          <a:p>
            <a:pPr eaLnBrk="1" hangingPunct="1">
              <a:buFontTx/>
              <a:buNone/>
            </a:pPr>
            <a:r>
              <a:rPr lang="en-US" altLang="en-US" b="1" i="1" dirty="0">
                <a:sym typeface="Wingdings" panose="05000000000000000000" pitchFamily="2" charset="2"/>
              </a:rPr>
              <a:t>W</a:t>
            </a:r>
            <a:r>
              <a:rPr lang="en-US" altLang="en-US" b="1" i="1" baseline="-25000" dirty="0">
                <a:sym typeface="Wingdings" panose="05000000000000000000" pitchFamily="2" charset="2"/>
              </a:rPr>
              <a:t>N</a:t>
            </a:r>
            <a:r>
              <a:rPr lang="en-US" altLang="en-US" b="1" i="1" dirty="0">
                <a:sym typeface="Wingdings" panose="05000000000000000000" pitchFamily="2" charset="2"/>
              </a:rPr>
              <a:t> = F</a:t>
            </a:r>
            <a:r>
              <a:rPr lang="en-US" altLang="en-US" b="1" i="1" baseline="-25000" dirty="0">
                <a:sym typeface="Wingdings" panose="05000000000000000000" pitchFamily="2" charset="2"/>
              </a:rPr>
              <a:t>N</a:t>
            </a:r>
            <a:r>
              <a:rPr lang="en-US" altLang="en-US" b="1" i="1" dirty="0">
                <a:sym typeface="Wingdings" panose="05000000000000000000" pitchFamily="2" charset="2"/>
              </a:rPr>
              <a:t> d cos ( </a:t>
            </a:r>
            <a:r>
              <a:rPr lang="en-US" altLang="en-US" b="1" dirty="0">
                <a:solidFill>
                  <a:schemeClr val="accent2"/>
                </a:solidFill>
                <a:sym typeface="Wingdings" panose="05000000000000000000" pitchFamily="2" charset="2"/>
              </a:rPr>
              <a:t>90</a:t>
            </a:r>
            <a:r>
              <a:rPr lang="en-US" altLang="en-US" b="1" baseline="30000" dirty="0">
                <a:solidFill>
                  <a:schemeClr val="accent2"/>
                </a:solidFill>
                <a:sym typeface="Wingdings" panose="05000000000000000000" pitchFamily="2" charset="2"/>
              </a:rPr>
              <a:t>o</a:t>
            </a:r>
            <a:r>
              <a:rPr lang="en-US" altLang="en-US" b="1" baseline="30000" dirty="0">
                <a:solidFill>
                  <a:srgbClr val="FF0000"/>
                </a:solidFill>
                <a:sym typeface="Wingdings" panose="05000000000000000000" pitchFamily="2" charset="2"/>
              </a:rPr>
              <a:t> </a:t>
            </a:r>
            <a:r>
              <a:rPr lang="en-US" altLang="en-US" b="1" i="1" dirty="0">
                <a:sym typeface="Wingdings" panose="05000000000000000000" pitchFamily="2" charset="2"/>
              </a:rPr>
              <a:t>)</a:t>
            </a:r>
          </a:p>
        </p:txBody>
      </p:sp>
      <p:sp>
        <p:nvSpPr>
          <p:cNvPr id="11271" name="AutoShape 11"/>
          <p:cNvSpPr>
            <a:spLocks noChangeArrowheads="1"/>
          </p:cNvSpPr>
          <p:nvPr/>
        </p:nvSpPr>
        <p:spPr bwMode="auto">
          <a:xfrm rot="10656653">
            <a:off x="476250" y="2324100"/>
            <a:ext cx="3821113" cy="2276475"/>
          </a:xfrm>
          <a:prstGeom prst="curvedUpArrow">
            <a:avLst>
              <a:gd name="adj1" fmla="val 14182"/>
              <a:gd name="adj2" fmla="val 44349"/>
              <a:gd name="adj3" fmla="val 39602"/>
            </a:avLst>
          </a:prstGeom>
          <a:solidFill>
            <a:schemeClr val="accent1"/>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272" name="AutoShape 13"/>
          <p:cNvSpPr>
            <a:spLocks noChangeArrowheads="1"/>
          </p:cNvSpPr>
          <p:nvPr/>
        </p:nvSpPr>
        <p:spPr bwMode="auto">
          <a:xfrm rot="-10695656">
            <a:off x="2228850" y="4840288"/>
            <a:ext cx="2071688" cy="1023937"/>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3966 h 21600"/>
              <a:gd name="T14" fmla="*/ 18581 w 21600"/>
              <a:gd name="T15" fmla="*/ 8192 h 21600"/>
            </a:gdLst>
            <a:ahLst/>
            <a:cxnLst>
              <a:cxn ang="T8">
                <a:pos x="T0" y="T1"/>
              </a:cxn>
              <a:cxn ang="T9">
                <a:pos x="T2" y="T3"/>
              </a:cxn>
              <a:cxn ang="T10">
                <a:pos x="T4" y="T5"/>
              </a:cxn>
              <a:cxn ang="T11">
                <a:pos x="T6" y="T7"/>
              </a:cxn>
            </a:cxnLst>
            <a:rect l="T12" t="T13" r="T14" b="T15"/>
            <a:pathLst>
              <a:path w="21600" h="21600">
                <a:moveTo>
                  <a:pt x="21600" y="6079"/>
                </a:moveTo>
                <a:lnTo>
                  <a:pt x="12914" y="0"/>
                </a:lnTo>
                <a:lnTo>
                  <a:pt x="12914" y="3966"/>
                </a:lnTo>
                <a:lnTo>
                  <a:pt x="12427" y="3966"/>
                </a:lnTo>
                <a:cubicBezTo>
                  <a:pt x="5564" y="3966"/>
                  <a:pt x="0" y="7634"/>
                  <a:pt x="0" y="12158"/>
                </a:cubicBezTo>
                <a:lnTo>
                  <a:pt x="0" y="21600"/>
                </a:lnTo>
                <a:lnTo>
                  <a:pt x="4319" y="21600"/>
                </a:lnTo>
                <a:lnTo>
                  <a:pt x="4319" y="12158"/>
                </a:lnTo>
                <a:cubicBezTo>
                  <a:pt x="4319" y="9968"/>
                  <a:pt x="7949" y="8192"/>
                  <a:pt x="12427" y="8192"/>
                </a:cubicBezTo>
                <a:lnTo>
                  <a:pt x="12914" y="8192"/>
                </a:lnTo>
                <a:lnTo>
                  <a:pt x="12914" y="12158"/>
                </a:lnTo>
                <a:lnTo>
                  <a:pt x="21600" y="6079"/>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273" name="Rectangle 14"/>
          <p:cNvSpPr>
            <a:spLocks noChangeArrowheads="1"/>
          </p:cNvSpPr>
          <p:nvPr/>
        </p:nvSpPr>
        <p:spPr bwMode="auto">
          <a:xfrm>
            <a:off x="2228850" y="2073275"/>
            <a:ext cx="846138" cy="468313"/>
          </a:xfrm>
          <a:prstGeom prst="rect">
            <a:avLst/>
          </a:prstGeom>
          <a:solidFill>
            <a:srgbClr val="FFFFCC"/>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180</a:t>
            </a:r>
            <a:r>
              <a:rPr kumimoji="0" lang="en-US" altLang="en-US" sz="2800" b="1" i="0" u="none" strike="noStrike" kern="1200" cap="none" spc="0" normalizeH="0" baseline="30000" noProof="0">
                <a:ln>
                  <a:noFill/>
                </a:ln>
                <a:solidFill>
                  <a:srgbClr val="FF0000"/>
                </a:solidFill>
                <a:effectLst/>
                <a:uLnTx/>
                <a:uFillTx/>
                <a:latin typeface="Times New Roman" panose="02020603050405020304" pitchFamily="18" charset="0"/>
                <a:ea typeface="+mn-ea"/>
                <a:cs typeface="+mn-cs"/>
              </a:rPr>
              <a:t>o</a:t>
            </a:r>
          </a:p>
        </p:txBody>
      </p:sp>
      <p:sp>
        <p:nvSpPr>
          <p:cNvPr id="11274" name="Rectangle 15"/>
          <p:cNvSpPr>
            <a:spLocks noChangeArrowheads="1"/>
          </p:cNvSpPr>
          <p:nvPr/>
        </p:nvSpPr>
        <p:spPr bwMode="auto">
          <a:xfrm>
            <a:off x="3636963" y="5326063"/>
            <a:ext cx="846137" cy="468312"/>
          </a:xfrm>
          <a:prstGeom prst="rect">
            <a:avLst/>
          </a:prstGeom>
          <a:solidFill>
            <a:srgbClr val="FFFFCC"/>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90</a:t>
            </a:r>
            <a:r>
              <a:rPr kumimoji="0" lang="en-US" altLang="en-US" sz="2800" b="1" i="0" u="none" strike="noStrike" kern="1200" cap="none" spc="0" normalizeH="0" baseline="30000" noProof="0">
                <a:ln>
                  <a:noFill/>
                </a:ln>
                <a:solidFill>
                  <a:srgbClr val="3333CC"/>
                </a:solidFill>
                <a:effectLst/>
                <a:uLnTx/>
                <a:uFillTx/>
                <a:latin typeface="Times New Roman" panose="02020603050405020304" pitchFamily="18" charset="0"/>
                <a:ea typeface="+mn-ea"/>
                <a:cs typeface="+mn-cs"/>
              </a:rPr>
              <a:t>o</a:t>
            </a:r>
          </a:p>
        </p:txBody>
      </p:sp>
      <p:sp>
        <p:nvSpPr>
          <p:cNvPr id="11275" name="Rectangle 16"/>
          <p:cNvSpPr>
            <a:spLocks noChangeArrowheads="1"/>
          </p:cNvSpPr>
          <p:nvPr/>
        </p:nvSpPr>
        <p:spPr bwMode="auto">
          <a:xfrm>
            <a:off x="4572000" y="4127500"/>
            <a:ext cx="533400" cy="511175"/>
          </a:xfrm>
          <a:prstGeom prst="rect">
            <a:avLst/>
          </a:prstGeom>
          <a:solidFill>
            <a:srgbClr val="FFFFCC"/>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a:t>
            </a:r>
          </a:p>
        </p:txBody>
      </p:sp>
      <p:sp>
        <p:nvSpPr>
          <p:cNvPr id="11276" name="Rectangle 17"/>
          <p:cNvSpPr>
            <a:spLocks noChangeArrowheads="1"/>
          </p:cNvSpPr>
          <p:nvPr/>
        </p:nvSpPr>
        <p:spPr bwMode="auto">
          <a:xfrm>
            <a:off x="736600" y="1360488"/>
            <a:ext cx="2319338" cy="623887"/>
          </a:xfrm>
          <a:prstGeom prst="rect">
            <a:avLst/>
          </a:prstGeom>
          <a:solidFill>
            <a:srgbClr val="FFFFCC"/>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F.B.D.</a:t>
            </a:r>
          </a:p>
        </p:txBody>
      </p:sp>
      <p:sp>
        <p:nvSpPr>
          <p:cNvPr id="11277" name="AutoShape 19"/>
          <p:cNvSpPr>
            <a:spLocks/>
          </p:cNvSpPr>
          <p:nvPr/>
        </p:nvSpPr>
        <p:spPr bwMode="auto">
          <a:xfrm>
            <a:off x="4219575" y="1428750"/>
            <a:ext cx="352425" cy="2000250"/>
          </a:xfrm>
          <a:prstGeom prst="leftBrace">
            <a:avLst>
              <a:gd name="adj1" fmla="val 47297"/>
              <a:gd name="adj2" fmla="val 50000"/>
            </a:avLst>
          </a:prstGeom>
          <a:noFill/>
          <a:ln w="57150">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1278" name="Line 20"/>
          <p:cNvSpPr>
            <a:spLocks noChangeShapeType="1"/>
          </p:cNvSpPr>
          <p:nvPr/>
        </p:nvSpPr>
        <p:spPr bwMode="auto">
          <a:xfrm>
            <a:off x="3078163" y="1695450"/>
            <a:ext cx="1069975" cy="690563"/>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Work and Energy</a:t>
            </a:r>
          </a:p>
        </p:txBody>
      </p:sp>
      <p:sp>
        <p:nvSpPr>
          <p:cNvPr id="12291" name="Rectangle 2"/>
          <p:cNvSpPr>
            <a:spLocks noGrp="1" noChangeArrowheads="1"/>
          </p:cNvSpPr>
          <p:nvPr>
            <p:ph type="title"/>
          </p:nvPr>
        </p:nvSpPr>
        <p:spPr>
          <a:xfrm>
            <a:off x="685800" y="0"/>
            <a:ext cx="7772400" cy="1149350"/>
          </a:xfrm>
          <a:noFill/>
        </p:spPr>
        <p:txBody>
          <a:bodyPr/>
          <a:lstStyle/>
          <a:p>
            <a:pPr eaLnBrk="1" hangingPunct="1"/>
            <a:r>
              <a:rPr lang="en-US" altLang="en-US" b="1" dirty="0">
                <a:solidFill>
                  <a:srgbClr val="FF0000"/>
                </a:solidFill>
              </a:rPr>
              <a:t>Example 1A (cont’d)</a:t>
            </a:r>
          </a:p>
        </p:txBody>
      </p:sp>
      <p:sp>
        <p:nvSpPr>
          <p:cNvPr id="12292" name="Rectangle 3" descr="Green marble"/>
          <p:cNvSpPr>
            <a:spLocks noChangeArrowheads="1"/>
          </p:cNvSpPr>
          <p:nvPr/>
        </p:nvSpPr>
        <p:spPr bwMode="auto">
          <a:xfrm>
            <a:off x="660400" y="1139825"/>
            <a:ext cx="7823200"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12293" name="Picture 4" descr="FG07_003"/>
          <p:cNvPicPr>
            <a:picLocks noChangeAspect="1" noChangeArrowheads="1"/>
          </p:cNvPicPr>
          <p:nvPr/>
        </p:nvPicPr>
        <p:blipFill>
          <a:blip r:embed="rId3">
            <a:extLst>
              <a:ext uri="{28A0092B-C50C-407E-A947-70E740481C1C}">
                <a14:useLocalDpi xmlns:a14="http://schemas.microsoft.com/office/drawing/2010/main" val="0"/>
              </a:ext>
            </a:extLst>
          </a:blip>
          <a:srcRect t="12000" b="24001"/>
          <a:stretch>
            <a:fillRect/>
          </a:stretch>
        </p:blipFill>
        <p:spPr bwMode="auto">
          <a:xfrm>
            <a:off x="738188" y="2571750"/>
            <a:ext cx="7620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5"/>
          <p:cNvSpPr>
            <a:spLocks noGrp="1" noChangeArrowheads="1"/>
          </p:cNvSpPr>
          <p:nvPr>
            <p:ph type="body" idx="1"/>
          </p:nvPr>
        </p:nvSpPr>
        <p:spPr>
          <a:xfrm>
            <a:off x="4572000" y="1365250"/>
            <a:ext cx="3886200" cy="2538413"/>
          </a:xfrm>
          <a:ln>
            <a:solidFill>
              <a:schemeClr val="bg1"/>
            </a:solidFill>
            <a:miter lim="800000"/>
            <a:headEnd/>
            <a:tailEnd/>
          </a:ln>
        </p:spPr>
        <p:txBody>
          <a:bodyPr/>
          <a:lstStyle/>
          <a:p>
            <a:pPr eaLnBrk="1" hangingPunct="1">
              <a:buFontTx/>
              <a:buNone/>
            </a:pPr>
            <a:r>
              <a:rPr lang="en-US" altLang="en-US" b="1" i="1">
                <a:sym typeface="Wingdings" panose="05000000000000000000" pitchFamily="2" charset="2"/>
              </a:rPr>
              <a:t>W</a:t>
            </a:r>
            <a:r>
              <a:rPr lang="en-US" altLang="en-US" b="1" i="1" baseline="-25000">
                <a:sym typeface="Wingdings" panose="05000000000000000000" pitchFamily="2" charset="2"/>
              </a:rPr>
              <a:t>P</a:t>
            </a:r>
            <a:r>
              <a:rPr lang="en-US" altLang="en-US" b="1" i="1">
                <a:sym typeface="Wingdings" panose="05000000000000000000" pitchFamily="2" charset="2"/>
              </a:rPr>
              <a:t>  =  </a:t>
            </a:r>
            <a:r>
              <a:rPr lang="en-US" altLang="en-US" b="1">
                <a:sym typeface="Wingdings" panose="05000000000000000000" pitchFamily="2" charset="2"/>
              </a:rPr>
              <a:t>3195 [J]</a:t>
            </a:r>
          </a:p>
          <a:p>
            <a:pPr eaLnBrk="1" hangingPunct="1">
              <a:buFontTx/>
              <a:buNone/>
            </a:pPr>
            <a:r>
              <a:rPr lang="en-US" altLang="en-US" b="1" i="1">
                <a:sym typeface="Wingdings" panose="05000000000000000000" pitchFamily="2" charset="2"/>
              </a:rPr>
              <a:t>W</a:t>
            </a:r>
            <a:r>
              <a:rPr lang="en-US" altLang="en-US" b="1" i="1" baseline="-25000">
                <a:sym typeface="Wingdings" panose="05000000000000000000" pitchFamily="2" charset="2"/>
              </a:rPr>
              <a:t>f    </a:t>
            </a:r>
            <a:r>
              <a:rPr lang="en-US" altLang="en-US" b="1" i="1">
                <a:sym typeface="Wingdings" panose="05000000000000000000" pitchFamily="2" charset="2"/>
              </a:rPr>
              <a:t>= </a:t>
            </a:r>
            <a:r>
              <a:rPr lang="en-US" altLang="en-US" sz="3600" b="1">
                <a:solidFill>
                  <a:srgbClr val="FF0000"/>
                </a:solidFill>
                <a:sym typeface="Wingdings" panose="05000000000000000000" pitchFamily="2" charset="2"/>
              </a:rPr>
              <a:t>-</a:t>
            </a:r>
            <a:r>
              <a:rPr lang="en-US" altLang="en-US" b="1">
                <a:sym typeface="Wingdings" panose="05000000000000000000" pitchFamily="2" charset="2"/>
              </a:rPr>
              <a:t>2000 [J]  </a:t>
            </a:r>
            <a:r>
              <a:rPr lang="en-US" altLang="en-US" b="1">
                <a:solidFill>
                  <a:srgbClr val="FF0000"/>
                </a:solidFill>
                <a:sym typeface="Wingdings" panose="05000000000000000000" pitchFamily="2" charset="2"/>
              </a:rPr>
              <a:t>(&lt; 0)</a:t>
            </a:r>
          </a:p>
          <a:p>
            <a:pPr eaLnBrk="1" hangingPunct="1">
              <a:buFontTx/>
              <a:buNone/>
            </a:pPr>
            <a:r>
              <a:rPr lang="en-US" altLang="en-US" b="1" i="1">
                <a:sym typeface="Wingdings" panose="05000000000000000000" pitchFamily="2" charset="2"/>
              </a:rPr>
              <a:t>W</a:t>
            </a:r>
            <a:r>
              <a:rPr lang="en-US" altLang="en-US" b="1" i="1" baseline="-25000">
                <a:sym typeface="Wingdings" panose="05000000000000000000" pitchFamily="2" charset="2"/>
              </a:rPr>
              <a:t>g</a:t>
            </a:r>
            <a:r>
              <a:rPr lang="en-US" altLang="en-US" b="1" i="1">
                <a:sym typeface="Wingdings" panose="05000000000000000000" pitchFamily="2" charset="2"/>
              </a:rPr>
              <a:t>  =  </a:t>
            </a:r>
            <a:r>
              <a:rPr lang="en-US" altLang="en-US" b="1">
                <a:sym typeface="Wingdings" panose="05000000000000000000" pitchFamily="2" charset="2"/>
              </a:rPr>
              <a:t>0  [J]</a:t>
            </a:r>
          </a:p>
          <a:p>
            <a:pPr eaLnBrk="1" hangingPunct="1">
              <a:buFontTx/>
              <a:buNone/>
            </a:pPr>
            <a:r>
              <a:rPr lang="en-US" altLang="en-US" b="1" i="1">
                <a:sym typeface="Wingdings" panose="05000000000000000000" pitchFamily="2" charset="2"/>
              </a:rPr>
              <a:t>W</a:t>
            </a:r>
            <a:r>
              <a:rPr lang="en-US" altLang="en-US" b="1" i="1" baseline="-25000">
                <a:sym typeface="Wingdings" panose="05000000000000000000" pitchFamily="2" charset="2"/>
              </a:rPr>
              <a:t>N</a:t>
            </a:r>
            <a:r>
              <a:rPr lang="en-US" altLang="en-US" b="1">
                <a:sym typeface="Wingdings" panose="05000000000000000000" pitchFamily="2" charset="2"/>
              </a:rPr>
              <a:t>  =  0 [J]</a:t>
            </a:r>
          </a:p>
        </p:txBody>
      </p:sp>
      <p:sp>
        <p:nvSpPr>
          <p:cNvPr id="12295" name="AutoShape 10"/>
          <p:cNvSpPr>
            <a:spLocks noChangeArrowheads="1"/>
          </p:cNvSpPr>
          <p:nvPr/>
        </p:nvSpPr>
        <p:spPr bwMode="auto">
          <a:xfrm rot="10656653">
            <a:off x="476250" y="2324100"/>
            <a:ext cx="3821113" cy="2276475"/>
          </a:xfrm>
          <a:prstGeom prst="curvedUpArrow">
            <a:avLst>
              <a:gd name="adj1" fmla="val 14182"/>
              <a:gd name="adj2" fmla="val 44349"/>
              <a:gd name="adj3" fmla="val 39602"/>
            </a:avLst>
          </a:prstGeom>
          <a:solidFill>
            <a:schemeClr val="accent1"/>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2296" name="Rectangle 11"/>
          <p:cNvSpPr>
            <a:spLocks noChangeArrowheads="1"/>
          </p:cNvSpPr>
          <p:nvPr/>
        </p:nvSpPr>
        <p:spPr bwMode="auto">
          <a:xfrm>
            <a:off x="2228850" y="2073275"/>
            <a:ext cx="846138" cy="468313"/>
          </a:xfrm>
          <a:prstGeom prst="rect">
            <a:avLst/>
          </a:prstGeom>
          <a:solidFill>
            <a:srgbClr val="FFFFCC"/>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180</a:t>
            </a:r>
            <a:r>
              <a:rPr kumimoji="0" lang="en-US" altLang="en-US" sz="2800" b="1" i="0" u="none" strike="noStrike" kern="1200" cap="none" spc="0" normalizeH="0" baseline="30000" noProof="0">
                <a:ln>
                  <a:noFill/>
                </a:ln>
                <a:solidFill>
                  <a:srgbClr val="FF0000"/>
                </a:solidFill>
                <a:effectLst/>
                <a:uLnTx/>
                <a:uFillTx/>
                <a:latin typeface="Times New Roman" panose="02020603050405020304" pitchFamily="18" charset="0"/>
                <a:ea typeface="+mn-ea"/>
                <a:cs typeface="+mn-cs"/>
              </a:rPr>
              <a:t>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Work and Energy</a:t>
            </a:r>
          </a:p>
        </p:txBody>
      </p:sp>
      <p:sp>
        <p:nvSpPr>
          <p:cNvPr id="13315" name="Rectangle 2"/>
          <p:cNvSpPr>
            <a:spLocks noGrp="1" noChangeArrowheads="1"/>
          </p:cNvSpPr>
          <p:nvPr>
            <p:ph type="title"/>
          </p:nvPr>
        </p:nvSpPr>
        <p:spPr>
          <a:xfrm>
            <a:off x="685800" y="0"/>
            <a:ext cx="7772400" cy="1149350"/>
          </a:xfrm>
          <a:noFill/>
        </p:spPr>
        <p:txBody>
          <a:bodyPr/>
          <a:lstStyle/>
          <a:p>
            <a:pPr eaLnBrk="1" hangingPunct="1"/>
            <a:r>
              <a:rPr lang="en-US" altLang="en-US" b="1">
                <a:solidFill>
                  <a:srgbClr val="FF0000"/>
                </a:solidFill>
              </a:rPr>
              <a:t>Example 1A (cont’d)</a:t>
            </a:r>
          </a:p>
        </p:txBody>
      </p:sp>
      <p:sp>
        <p:nvSpPr>
          <p:cNvPr id="13316" name="Rectangle 3" descr="Green marble"/>
          <p:cNvSpPr>
            <a:spLocks noChangeArrowheads="1"/>
          </p:cNvSpPr>
          <p:nvPr/>
        </p:nvSpPr>
        <p:spPr bwMode="auto">
          <a:xfrm>
            <a:off x="660400" y="1139825"/>
            <a:ext cx="7823200"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13317" name="Picture 4" descr="FG07_003"/>
          <p:cNvPicPr>
            <a:picLocks noChangeAspect="1" noChangeArrowheads="1"/>
          </p:cNvPicPr>
          <p:nvPr/>
        </p:nvPicPr>
        <p:blipFill>
          <a:blip r:embed="rId3">
            <a:extLst>
              <a:ext uri="{28A0092B-C50C-407E-A947-70E740481C1C}">
                <a14:useLocalDpi xmlns:a14="http://schemas.microsoft.com/office/drawing/2010/main" val="0"/>
              </a:ext>
            </a:extLst>
          </a:blip>
          <a:srcRect t="12000" b="24001"/>
          <a:stretch>
            <a:fillRect/>
          </a:stretch>
        </p:blipFill>
        <p:spPr bwMode="auto">
          <a:xfrm>
            <a:off x="738188" y="2571750"/>
            <a:ext cx="7620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11"/>
          <p:cNvSpPr>
            <a:spLocks noChangeArrowheads="1"/>
          </p:cNvSpPr>
          <p:nvPr/>
        </p:nvSpPr>
        <p:spPr bwMode="auto">
          <a:xfrm>
            <a:off x="685800" y="1339850"/>
            <a:ext cx="4465638"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3600" b="1" i="1" u="none" strike="noStrike" kern="1200" cap="none" spc="0" normalizeH="0" baseline="0" noProof="0">
                <a:ln>
                  <a:noFill/>
                </a:ln>
                <a:solidFill>
                  <a:srgbClr val="FF0000"/>
                </a:solidFill>
                <a:effectLst/>
                <a:uLnTx/>
                <a:uFillTx/>
                <a:latin typeface="Times New Roman" panose="02020603050405020304" pitchFamily="18" charset="0"/>
                <a:ea typeface="+mn-ea"/>
                <a:cs typeface="+mn-cs"/>
                <a:sym typeface="Wingdings" panose="05000000000000000000" pitchFamily="2" charset="2"/>
              </a:rPr>
              <a:t>W</a:t>
            </a:r>
            <a:r>
              <a:rPr kumimoji="0" lang="en-US" altLang="en-US" sz="3600" b="1" i="1" u="none" strike="noStrike" kern="1200" cap="none" spc="0" normalizeH="0" baseline="-25000" noProof="0">
                <a:ln>
                  <a:noFill/>
                </a:ln>
                <a:solidFill>
                  <a:srgbClr val="FF0000"/>
                </a:solidFill>
                <a:effectLst/>
                <a:uLnTx/>
                <a:uFillTx/>
                <a:latin typeface="Times New Roman" panose="02020603050405020304" pitchFamily="18" charset="0"/>
                <a:ea typeface="+mn-ea"/>
                <a:cs typeface="+mn-cs"/>
                <a:sym typeface="Wingdings" panose="05000000000000000000" pitchFamily="2" charset="2"/>
              </a:rPr>
              <a:t>net</a:t>
            </a:r>
            <a:r>
              <a:rPr kumimoji="0" lang="en-US" altLang="en-US" sz="3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  </a:t>
            </a:r>
            <a:r>
              <a:rPr kumimoji="0" lang="en-US" altLang="en-US" sz="3600" b="1" i="0" u="none" strike="noStrike" kern="1200" cap="none" spc="0" normalizeH="0" baseline="0" noProof="0">
                <a:ln>
                  <a:noFill/>
                </a:ln>
                <a:solidFill>
                  <a:srgbClr val="000000"/>
                </a:solidFill>
                <a:effectLst/>
                <a:uLnTx/>
                <a:uFillTx/>
                <a:latin typeface="Symbol" panose="05050102010706020507" pitchFamily="18" charset="2"/>
                <a:ea typeface="+mn-ea"/>
                <a:cs typeface="+mn-cs"/>
                <a:sym typeface="Wingdings" panose="05000000000000000000" pitchFamily="2" charset="2"/>
              </a:rPr>
              <a:t>S</a:t>
            </a:r>
            <a:r>
              <a:rPr kumimoji="0" lang="en-US" altLang="en-US" sz="3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W</a:t>
            </a:r>
            <a:r>
              <a:rPr kumimoji="0" lang="en-US" altLang="en-US" sz="3600" b="1" i="1" u="none" strike="noStrike" kern="1200" cap="none" spc="0" normalizeH="0" baseline="-2500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i   </a:t>
            </a:r>
            <a:endParaRPr kumimoji="0" lang="en-US" altLang="en-US" sz="3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3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 </a:t>
            </a:r>
            <a:r>
              <a:rPr kumimoji="0" lang="en-US" alt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1195</a:t>
            </a:r>
            <a:r>
              <a:rPr kumimoji="0" lang="en-US" altLang="en-US" sz="3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[J]  </a:t>
            </a:r>
            <a:r>
              <a:rPr kumimoji="0" lang="en-US" alt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sym typeface="Wingdings" panose="05000000000000000000" pitchFamily="2" charset="2"/>
              </a:rPr>
              <a:t>(&gt; 0)</a:t>
            </a:r>
          </a:p>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None/>
              <a:tabLst/>
              <a:defRPr/>
            </a:pPr>
            <a:endPar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ea typeface="+mn-ea"/>
              <a:cs typeface="+mn-cs"/>
              <a:sym typeface="Wingdings" panose="05000000000000000000" pitchFamily="2" charset="2"/>
            </a:endParaRPr>
          </a:p>
        </p:txBody>
      </p:sp>
      <p:sp>
        <p:nvSpPr>
          <p:cNvPr id="13319" name="Rectangle 12"/>
          <p:cNvSpPr>
            <a:spLocks noGrp="1" noChangeArrowheads="1"/>
          </p:cNvSpPr>
          <p:nvPr>
            <p:ph type="body" idx="1"/>
          </p:nvPr>
        </p:nvSpPr>
        <p:spPr>
          <a:xfrm>
            <a:off x="3989388" y="2640013"/>
            <a:ext cx="4445000" cy="1311275"/>
          </a:xfrm>
          <a:noFill/>
          <a:ln>
            <a:solidFill>
              <a:srgbClr val="FF0000"/>
            </a:solidFill>
            <a:miter lim="800000"/>
            <a:headEnd/>
            <a:tailEnd/>
          </a:ln>
        </p:spPr>
        <p:txBody>
          <a:bodyPr/>
          <a:lstStyle/>
          <a:p>
            <a:pPr eaLnBrk="1" hangingPunct="1">
              <a:lnSpc>
                <a:spcPct val="90000"/>
              </a:lnSpc>
              <a:buFont typeface="Wingdings" panose="05000000000000000000" pitchFamily="2" charset="2"/>
              <a:buChar char="à"/>
            </a:pPr>
            <a:r>
              <a:rPr lang="en-US" altLang="en-US" sz="4000" b="1" i="1">
                <a:solidFill>
                  <a:srgbClr val="FF0000"/>
                </a:solidFill>
                <a:sym typeface="Wingdings" panose="05000000000000000000" pitchFamily="2" charset="2"/>
              </a:rPr>
              <a:t>The body’s speed  increases.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13796" y="1873762"/>
            <a:ext cx="7357938" cy="1555238"/>
            <a:chOff x="916438" y="2065223"/>
            <a:chExt cx="10783977" cy="2620783"/>
          </a:xfrm>
        </p:grpSpPr>
        <p:pic>
          <p:nvPicPr>
            <p:cNvPr id="11" name="Picture 10" descr="07_13_Figure.jpg"/>
            <p:cNvPicPr>
              <a:picLocks noChangeAspect="1"/>
            </p:cNvPicPr>
            <p:nvPr/>
          </p:nvPicPr>
          <p:blipFill rotWithShape="1">
            <a:blip r:embed="rId2" cstate="print">
              <a:extLst>
                <a:ext uri="{28A0092B-C50C-407E-A947-70E740481C1C}">
                  <a14:useLocalDpi xmlns:a14="http://schemas.microsoft.com/office/drawing/2010/main" val="0"/>
                </a:ext>
              </a:extLst>
            </a:blip>
            <a:srcRect b="4171"/>
            <a:stretch/>
          </p:blipFill>
          <p:spPr>
            <a:xfrm>
              <a:off x="6534558" y="2065223"/>
              <a:ext cx="5165857" cy="2620783"/>
            </a:xfrm>
            <a:prstGeom prst="rect">
              <a:avLst/>
            </a:prstGeom>
          </p:spPr>
        </p:pic>
        <p:pic>
          <p:nvPicPr>
            <p:cNvPr id="10" name="Picture 9" descr="07_12_Figure.jpg"/>
            <p:cNvPicPr>
              <a:picLocks noChangeAspect="1"/>
            </p:cNvPicPr>
            <p:nvPr/>
          </p:nvPicPr>
          <p:blipFill rotWithShape="1">
            <a:blip r:embed="rId3" cstate="print">
              <a:extLst>
                <a:ext uri="{28A0092B-C50C-407E-A947-70E740481C1C}">
                  <a14:useLocalDpi xmlns:a14="http://schemas.microsoft.com/office/drawing/2010/main" val="0"/>
                </a:ext>
              </a:extLst>
            </a:blip>
            <a:srcRect b="3970"/>
            <a:stretch/>
          </p:blipFill>
          <p:spPr>
            <a:xfrm>
              <a:off x="916438" y="2416127"/>
              <a:ext cx="4329946" cy="2095244"/>
            </a:xfrm>
            <a:prstGeom prst="rect">
              <a:avLst/>
            </a:prstGeom>
          </p:spPr>
        </p:pic>
      </p:grpSp>
      <p:sp>
        <p:nvSpPr>
          <p:cNvPr id="2" name="TextBox 1"/>
          <p:cNvSpPr txBox="1"/>
          <p:nvPr/>
        </p:nvSpPr>
        <p:spPr>
          <a:xfrm>
            <a:off x="592289" y="297439"/>
            <a:ext cx="7396577" cy="1015663"/>
          </a:xfrm>
          <a:prstGeom prst="rect">
            <a:avLst/>
          </a:prstGeom>
          <a:noFill/>
          <a:ln>
            <a:solidFill>
              <a:schemeClr val="tx1"/>
            </a:solidFill>
          </a:ln>
        </p:spPr>
        <p:txBody>
          <a:bodyPr wrap="none" rtlCol="0">
            <a:spAutoFit/>
          </a:bodyPr>
          <a:lstStyle/>
          <a:p>
            <a:r>
              <a:rPr lang="en-US" dirty="0">
                <a:latin typeface="Times New Roman" panose="02020603050405020304" pitchFamily="18" charset="0"/>
                <a:cs typeface="Times New Roman" panose="02020603050405020304" pitchFamily="18" charset="0"/>
              </a:rPr>
              <a:t>Example 7.2 on Page 187: Sliding on a Ramp</a:t>
            </a:r>
          </a:p>
          <a:p>
            <a:r>
              <a:rPr lang="en-US" dirty="0">
                <a:latin typeface="Times New Roman" panose="02020603050405020304" pitchFamily="18" charset="0"/>
                <a:cs typeface="Times New Roman" panose="02020603050405020304" pitchFamily="18" charset="0"/>
              </a:rPr>
              <a:t>Package of mass </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slides down a frictionless incline of height </a:t>
            </a:r>
            <a:r>
              <a:rPr lang="en-US" i="1"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and angle </a:t>
            </a:r>
            <a:r>
              <a:rPr lang="en-US" i="1" dirty="0">
                <a:latin typeface="Symbol" panose="05050102010706020507" pitchFamily="18" charset="2"/>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Find: The total work done by all the relevant forces.</a:t>
            </a:r>
          </a:p>
        </p:txBody>
      </p:sp>
      <p:sp>
        <p:nvSpPr>
          <p:cNvPr id="14" name="TextBox 13"/>
          <p:cNvSpPr txBox="1"/>
          <p:nvPr/>
        </p:nvSpPr>
        <p:spPr>
          <a:xfrm>
            <a:off x="964521" y="3890367"/>
            <a:ext cx="7463903" cy="1938992"/>
          </a:xfrm>
          <a:prstGeom prst="rect">
            <a:avLst/>
          </a:prstGeom>
          <a:noFill/>
          <a:ln>
            <a:solidFill>
              <a:schemeClr val="tx1"/>
            </a:solidFill>
          </a:ln>
        </p:spPr>
        <p:txBody>
          <a:bodyPr wrap="none" rtlCol="0">
            <a:spAutoFit/>
          </a:bodyPr>
          <a:lstStyle/>
          <a:p>
            <a:r>
              <a:rPr lang="en-US" dirty="0">
                <a:latin typeface="Times New Roman" panose="02020603050405020304" pitchFamily="18" charset="0"/>
                <a:cs typeface="Times New Roman" panose="02020603050405020304" pitchFamily="18" charset="0"/>
              </a:rPr>
              <a:t>Work done by the gravity force (the weight):</a:t>
            </a:r>
          </a:p>
          <a:p>
            <a:r>
              <a:rPr lang="en-US" dirty="0">
                <a:latin typeface="Times New Roman" panose="02020603050405020304" pitchFamily="18" charset="0"/>
                <a:cs typeface="Times New Roman" panose="02020603050405020304" pitchFamily="18" charset="0"/>
              </a:rPr>
              <a:t>	Component of the weight parallel to displacement = </a:t>
            </a:r>
            <a:r>
              <a:rPr lang="en-US" i="1" dirty="0" err="1">
                <a:latin typeface="Times New Roman" panose="02020603050405020304" pitchFamily="18" charset="0"/>
                <a:cs typeface="Times New Roman" panose="02020603050405020304" pitchFamily="18" charset="0"/>
              </a:rPr>
              <a:t>mg</a:t>
            </a:r>
            <a:r>
              <a:rPr lang="en-US" dirty="0" err="1">
                <a:latin typeface="Times New Roman" panose="02020603050405020304" pitchFamily="18" charset="0"/>
                <a:cs typeface="Times New Roman" panose="02020603050405020304" pitchFamily="18" charset="0"/>
              </a:rPr>
              <a:t>sin</a:t>
            </a:r>
            <a:r>
              <a:rPr lang="en-US" i="1" dirty="0" err="1">
                <a:latin typeface="Symbol" panose="05050102010706020507" pitchFamily="18" charset="2"/>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Work done: (</a:t>
            </a:r>
            <a:r>
              <a:rPr lang="en-US" i="1" dirty="0" err="1">
                <a:latin typeface="Times New Roman" panose="02020603050405020304" pitchFamily="18" charset="0"/>
                <a:cs typeface="Times New Roman" panose="02020603050405020304" pitchFamily="18" charset="0"/>
              </a:rPr>
              <a:t>mg</a:t>
            </a:r>
            <a:r>
              <a:rPr lang="en-US" dirty="0" err="1">
                <a:latin typeface="Times New Roman" panose="02020603050405020304" pitchFamily="18" charset="0"/>
                <a:cs typeface="Times New Roman" panose="02020603050405020304" pitchFamily="18" charset="0"/>
              </a:rPr>
              <a:t>sin</a:t>
            </a:r>
            <a:r>
              <a:rPr lang="en-US" i="1" dirty="0" err="1">
                <a:latin typeface="Symbol" panose="05050102010706020507" pitchFamily="18" charset="2"/>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)s = </a:t>
            </a:r>
            <a:r>
              <a:rPr lang="en-US" i="1" dirty="0">
                <a:latin typeface="Times New Roman" panose="02020603050405020304" pitchFamily="18" charset="0"/>
                <a:cs typeface="Times New Roman" panose="02020603050405020304" pitchFamily="18" charset="0"/>
              </a:rPr>
              <a:t>mg</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sin</a:t>
            </a:r>
            <a:r>
              <a:rPr lang="en-US" i="1" dirty="0" err="1">
                <a:latin typeface="Symbol" panose="05050102010706020507" pitchFamily="18" charset="2"/>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mgh</a:t>
            </a:r>
            <a:endParaRPr lang="en-US" i="1" dirty="0">
              <a:latin typeface="Times New Roman" panose="02020603050405020304" pitchFamily="18" charset="0"/>
              <a:cs typeface="Times New Roman" panose="02020603050405020304" pitchFamily="18" charset="0"/>
            </a:endParaRPr>
          </a:p>
          <a:p>
            <a:endParaRPr lang="en-US" sz="600" dirty="0">
              <a:latin typeface="Times New Roman" panose="02020603050405020304" pitchFamily="18" charset="0"/>
              <a:cs typeface="Times New Roman" panose="02020603050405020304" pitchFamily="18" charset="0"/>
            </a:endParaRPr>
          </a:p>
          <a:p>
            <a:r>
              <a:rPr lang="en-US" dirty="0">
                <a:solidFill>
                  <a:srgbClr val="FF0000"/>
                </a:solidFill>
                <a:latin typeface="Times New Roman" panose="02020603050405020304" pitchFamily="18" charset="0"/>
                <a:cs typeface="Times New Roman" panose="02020603050405020304" pitchFamily="18" charset="0"/>
              </a:rPr>
              <a:t>Work done by the normal force = 0</a:t>
            </a:r>
          </a:p>
          <a:p>
            <a:r>
              <a:rPr lang="en-US" dirty="0">
                <a:solidFill>
                  <a:srgbClr val="FF0000"/>
                </a:solidFill>
                <a:latin typeface="Times New Roman" panose="02020603050405020304" pitchFamily="18" charset="0"/>
                <a:cs typeface="Times New Roman" panose="02020603050405020304" pitchFamily="18" charset="0"/>
              </a:rPr>
              <a:t>	since the component of the normal force parallel to displacement = 0</a:t>
            </a:r>
          </a:p>
          <a:p>
            <a:endParaRPr lang="en-US" sz="600" dirty="0">
              <a:solidFill>
                <a:srgbClr val="FF0000"/>
              </a:solidFill>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Total work done by all the relevant forces = </a:t>
            </a:r>
            <a:r>
              <a:rPr lang="en-US" i="1" dirty="0" err="1">
                <a:latin typeface="Times New Roman" panose="02020603050405020304" pitchFamily="18" charset="0"/>
                <a:cs typeface="Times New Roman" panose="02020603050405020304" pitchFamily="18" charset="0"/>
              </a:rPr>
              <a:t>mgh</a:t>
            </a:r>
            <a:endParaRPr lang="en-US" i="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EE90181-E427-4058-A9F8-7FF0D1CAB171}"/>
              </a:ext>
            </a:extLst>
          </p:cNvPr>
          <p:cNvSpPr txBox="1"/>
          <p:nvPr/>
        </p:nvSpPr>
        <p:spPr>
          <a:xfrm>
            <a:off x="5799350" y="6053621"/>
            <a:ext cx="2821437" cy="369332"/>
          </a:xfrm>
          <a:prstGeom prst="rect">
            <a:avLst/>
          </a:prstGeom>
          <a:noFill/>
        </p:spPr>
        <p:txBody>
          <a:bodyPr wrap="square" rtlCol="0">
            <a:spAutoFit/>
          </a:bodyPr>
          <a:lstStyle/>
          <a:p>
            <a:r>
              <a:rPr lang="en-US" dirty="0"/>
              <a:t>Courtesy of Wenhao Wu</a:t>
            </a:r>
          </a:p>
        </p:txBody>
      </p:sp>
    </p:spTree>
    <p:extLst>
      <p:ext uri="{BB962C8B-B14F-4D97-AF65-F5344CB8AC3E}">
        <p14:creationId xmlns:p14="http://schemas.microsoft.com/office/powerpoint/2010/main" val="172301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7_14_Figure.jpg"/>
          <p:cNvPicPr>
            <a:picLocks noChangeAspect="1"/>
          </p:cNvPicPr>
          <p:nvPr/>
        </p:nvPicPr>
        <p:blipFill rotWithShape="1">
          <a:blip r:embed="rId2">
            <a:extLst>
              <a:ext uri="{28A0092B-C50C-407E-A947-70E740481C1C}">
                <a14:useLocalDpi xmlns:a14="http://schemas.microsoft.com/office/drawing/2010/main" val="0"/>
              </a:ext>
            </a:extLst>
          </a:blip>
          <a:srcRect b="4729"/>
          <a:stretch/>
        </p:blipFill>
        <p:spPr>
          <a:xfrm>
            <a:off x="1198584" y="902867"/>
            <a:ext cx="7174824" cy="3153728"/>
          </a:xfrm>
          <a:prstGeom prst="rect">
            <a:avLst/>
          </a:prstGeom>
        </p:spPr>
      </p:pic>
      <p:sp>
        <p:nvSpPr>
          <p:cNvPr id="178178" name="Rectangle 2"/>
          <p:cNvSpPr>
            <a:spLocks noGrp="1" noChangeArrowheads="1"/>
          </p:cNvSpPr>
          <p:nvPr>
            <p:ph type="title"/>
          </p:nvPr>
        </p:nvSpPr>
        <p:spPr>
          <a:xfrm>
            <a:off x="347562" y="158351"/>
            <a:ext cx="5775203" cy="994172"/>
          </a:xfrm>
        </p:spPr>
        <p:txBody>
          <a:bodyPr>
            <a:normAutofit/>
          </a:bodyPr>
          <a:lstStyle/>
          <a:p>
            <a:r>
              <a:rPr lang="en-US" sz="2400" u="sng" dirty="0"/>
              <a:t>Work Done By Several Forces – Example 7.3</a:t>
            </a:r>
          </a:p>
        </p:txBody>
      </p:sp>
      <p:grpSp>
        <p:nvGrpSpPr>
          <p:cNvPr id="4" name="Group 3"/>
          <p:cNvGrpSpPr/>
          <p:nvPr/>
        </p:nvGrpSpPr>
        <p:grpSpPr>
          <a:xfrm>
            <a:off x="1132415" y="4388189"/>
            <a:ext cx="7358441" cy="2311459"/>
            <a:chOff x="1949167" y="4265793"/>
            <a:chExt cx="9374070" cy="2274042"/>
          </a:xfrm>
        </p:grpSpPr>
        <p:pic>
          <p:nvPicPr>
            <p:cNvPr id="2" name="Picture 1" descr="Slide 1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9167" y="4423886"/>
              <a:ext cx="8342564" cy="1776508"/>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6120449" y="4265793"/>
                  <a:ext cx="5202788" cy="2274042"/>
                </a:xfrm>
                <a:prstGeom prst="rect">
                  <a:avLst/>
                </a:prstGeom>
                <a:solidFill>
                  <a:schemeClr val="bg1"/>
                </a:solidFill>
              </p:spPr>
              <p:txBody>
                <a:bodyPr wrap="square" rtlCol="0">
                  <a:spAutoFit/>
                </a:bodyPr>
                <a:lstStyle/>
                <a:p>
                  <a:endParaRPr lang="en-US" sz="1350" i="1" dirty="0">
                    <a:latin typeface="Cambria Math" panose="02040503050406030204" pitchFamily="18" charset="0"/>
                  </a:endParaRPr>
                </a:p>
                <a:p>
                  <a:endParaRPr lang="en-US" sz="135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1650" i="1">
                                <a:latin typeface="Cambria Math" panose="02040503050406030204" pitchFamily="18" charset="0"/>
                              </a:rPr>
                            </m:ctrlPr>
                          </m:sSubPr>
                          <m:e>
                            <m:r>
                              <a:rPr lang="en-US" sz="1650" i="1">
                                <a:latin typeface="Cambria Math" panose="02040503050406030204" pitchFamily="18" charset="0"/>
                              </a:rPr>
                              <m:t>𝑊</m:t>
                            </m:r>
                          </m:e>
                          <m:sub>
                            <m:r>
                              <a:rPr lang="en-US" sz="1650" i="1">
                                <a:latin typeface="Cambria Math" panose="02040503050406030204" pitchFamily="18" charset="0"/>
                              </a:rPr>
                              <m:t>𝑡𝑜𝑡𝑎𝑙</m:t>
                            </m:r>
                          </m:sub>
                        </m:sSub>
                        <m:r>
                          <a:rPr lang="en-US" sz="1650" i="1">
                            <a:latin typeface="Cambria Math" panose="02040503050406030204" pitchFamily="18" charset="0"/>
                          </a:rPr>
                          <m:t>=</m:t>
                        </m:r>
                        <m:sSub>
                          <m:sSubPr>
                            <m:ctrlPr>
                              <a:rPr lang="en-US" sz="1650" i="1">
                                <a:latin typeface="Cambria Math" panose="02040503050406030204" pitchFamily="18" charset="0"/>
                              </a:rPr>
                            </m:ctrlPr>
                          </m:sSubPr>
                          <m:e>
                            <m:r>
                              <a:rPr lang="en-US" sz="1650" i="1">
                                <a:latin typeface="Cambria Math" panose="02040503050406030204" pitchFamily="18" charset="0"/>
                              </a:rPr>
                              <m:t>𝑊</m:t>
                            </m:r>
                          </m:e>
                          <m:sub>
                            <m:r>
                              <a:rPr lang="en-US" sz="1650" i="1">
                                <a:latin typeface="Cambria Math" panose="02040503050406030204" pitchFamily="18" charset="0"/>
                              </a:rPr>
                              <m:t>𝑇</m:t>
                            </m:r>
                          </m:sub>
                        </m:sSub>
                        <m:sSub>
                          <m:sSubPr>
                            <m:ctrlPr>
                              <a:rPr lang="en-US" sz="1650" i="1">
                                <a:latin typeface="Cambria Math" panose="02040503050406030204" pitchFamily="18" charset="0"/>
                              </a:rPr>
                            </m:ctrlPr>
                          </m:sSubPr>
                          <m:e>
                            <m:r>
                              <a:rPr lang="en-US" sz="1650" i="1">
                                <a:latin typeface="Cambria Math" panose="02040503050406030204" pitchFamily="18" charset="0"/>
                              </a:rPr>
                              <m:t>+</m:t>
                            </m:r>
                            <m:r>
                              <a:rPr lang="en-US" sz="1650" i="1">
                                <a:latin typeface="Cambria Math" panose="02040503050406030204" pitchFamily="18" charset="0"/>
                              </a:rPr>
                              <m:t>𝑊</m:t>
                            </m:r>
                          </m:e>
                          <m:sub>
                            <m:r>
                              <a:rPr lang="en-US" sz="1650" i="1">
                                <a:latin typeface="Cambria Math" panose="02040503050406030204" pitchFamily="18" charset="0"/>
                              </a:rPr>
                              <m:t>𝑤</m:t>
                            </m:r>
                          </m:sub>
                        </m:sSub>
                        <m:sSub>
                          <m:sSubPr>
                            <m:ctrlPr>
                              <a:rPr lang="en-US" sz="1650" i="1">
                                <a:latin typeface="Cambria Math" panose="02040503050406030204" pitchFamily="18" charset="0"/>
                              </a:rPr>
                            </m:ctrlPr>
                          </m:sSubPr>
                          <m:e>
                            <m:r>
                              <a:rPr lang="en-US" sz="1650" i="1">
                                <a:latin typeface="Cambria Math" panose="02040503050406030204" pitchFamily="18" charset="0"/>
                              </a:rPr>
                              <m:t>+</m:t>
                            </m:r>
                            <m:r>
                              <a:rPr lang="en-US" sz="1650" i="1">
                                <a:latin typeface="Cambria Math" panose="02040503050406030204" pitchFamily="18" charset="0"/>
                              </a:rPr>
                              <m:t>𝑊</m:t>
                            </m:r>
                          </m:e>
                          <m:sub>
                            <m:r>
                              <a:rPr lang="en-US" sz="1650" i="1">
                                <a:latin typeface="Cambria Math" panose="02040503050406030204" pitchFamily="18" charset="0"/>
                              </a:rPr>
                              <m:t>𝑛</m:t>
                            </m:r>
                          </m:sub>
                        </m:sSub>
                        <m:sSub>
                          <m:sSubPr>
                            <m:ctrlPr>
                              <a:rPr lang="en-US" sz="1650" i="1">
                                <a:latin typeface="Cambria Math" panose="02040503050406030204" pitchFamily="18" charset="0"/>
                              </a:rPr>
                            </m:ctrlPr>
                          </m:sSubPr>
                          <m:e>
                            <m:r>
                              <a:rPr lang="en-US" sz="1650" i="1">
                                <a:latin typeface="Cambria Math" panose="02040503050406030204" pitchFamily="18" charset="0"/>
                              </a:rPr>
                              <m:t>+</m:t>
                            </m:r>
                            <m:r>
                              <a:rPr lang="en-US" sz="1650" i="1">
                                <a:latin typeface="Cambria Math" panose="02040503050406030204" pitchFamily="18" charset="0"/>
                              </a:rPr>
                              <m:t>𝑊</m:t>
                            </m:r>
                          </m:e>
                          <m:sub>
                            <m:r>
                              <a:rPr lang="en-US" sz="1650" i="1">
                                <a:latin typeface="Cambria Math" panose="02040503050406030204" pitchFamily="18" charset="0"/>
                              </a:rPr>
                              <m:t>𝑓</m:t>
                            </m:r>
                          </m:sub>
                        </m:sSub>
                      </m:oMath>
                    </m:oMathPara>
                  </a14:m>
                  <a:endParaRPr lang="en-US" sz="1650" dirty="0">
                    <a:latin typeface="Times New Roman" panose="02020603050405020304" pitchFamily="18" charset="0"/>
                    <a:cs typeface="Times New Roman" panose="02020603050405020304" pitchFamily="18" charset="0"/>
                  </a:endParaRPr>
                </a:p>
                <a:p>
                  <a:endParaRPr lang="en-US" sz="1650" dirty="0">
                    <a:latin typeface="Times New Roman" panose="02020603050405020304" pitchFamily="18" charset="0"/>
                    <a:cs typeface="Times New Roman" panose="02020603050405020304" pitchFamily="18" charset="0"/>
                  </a:endParaRPr>
                </a:p>
                <a:p>
                  <a14:m>
                    <m:oMath xmlns:m="http://schemas.openxmlformats.org/officeDocument/2006/math">
                      <m:sSub>
                        <m:sSubPr>
                          <m:ctrlPr>
                            <a:rPr lang="en-US" sz="1650" i="1">
                              <a:latin typeface="Cambria Math" panose="02040503050406030204" pitchFamily="18" charset="0"/>
                            </a:rPr>
                          </m:ctrlPr>
                        </m:sSubPr>
                        <m:e>
                          <m:r>
                            <a:rPr lang="en-US" sz="1650" i="1">
                              <a:latin typeface="Cambria Math" panose="02040503050406030204" pitchFamily="18" charset="0"/>
                            </a:rPr>
                            <m:t>𝑊</m:t>
                          </m:r>
                        </m:e>
                        <m:sub>
                          <m:r>
                            <a:rPr lang="en-US" sz="1650" i="1">
                              <a:latin typeface="Cambria Math" panose="02040503050406030204" pitchFamily="18" charset="0"/>
                            </a:rPr>
                            <m:t>𝑡𝑜𝑡𝑎𝑙</m:t>
                          </m:r>
                        </m:sub>
                      </m:sSub>
                      <m:r>
                        <a:rPr lang="en-US" sz="1650" i="1">
                          <a:latin typeface="Cambria Math" panose="02040503050406030204" pitchFamily="18" charset="0"/>
                        </a:rPr>
                        <m:t>= </m:t>
                      </m:r>
                    </m:oMath>
                  </a14:m>
                  <a:r>
                    <a:rPr lang="en-US" sz="1650" dirty="0">
                      <a:latin typeface="Times New Roman" panose="02020603050405020304" pitchFamily="18" charset="0"/>
                      <a:cs typeface="Times New Roman" panose="02020603050405020304" pitchFamily="18" charset="0"/>
                    </a:rPr>
                    <a:t>80.0 kJ + 0 + 0 -70.0 kJ = 10.0 kJ</a:t>
                  </a:r>
                </a:p>
                <a:p>
                  <a:endParaRPr lang="en-US" sz="1350" dirty="0"/>
                </a:p>
                <a:p>
                  <a:endParaRPr lang="en-US" sz="1350" dirty="0"/>
                </a:p>
              </p:txBody>
            </p:sp>
          </mc:Choice>
          <mc:Fallback xmlns="">
            <p:sp>
              <p:nvSpPr>
                <p:cNvPr id="3" name="TextBox 2"/>
                <p:cNvSpPr txBox="1">
                  <a:spLocks noRot="1" noChangeAspect="1" noMove="1" noResize="1" noEditPoints="1" noAdjustHandles="1" noChangeArrowheads="1" noChangeShapeType="1" noTextEdit="1"/>
                </p:cNvSpPr>
                <p:nvPr/>
              </p:nvSpPr>
              <p:spPr>
                <a:xfrm>
                  <a:off x="6120449" y="4265793"/>
                  <a:ext cx="5202788" cy="2274042"/>
                </a:xfrm>
                <a:prstGeom prst="rect">
                  <a:avLst/>
                </a:prstGeom>
                <a:blipFill>
                  <a:blip r:embed="rId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94449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2635874" y="857251"/>
            <a:ext cx="3982930" cy="994172"/>
          </a:xfrm>
        </p:spPr>
        <p:txBody>
          <a:bodyPr>
            <a:normAutofit/>
          </a:bodyPr>
          <a:lstStyle/>
          <a:p>
            <a:r>
              <a:rPr lang="en-US" sz="2100" dirty="0">
                <a:latin typeface="Times New Roman" panose="02020603050405020304" pitchFamily="18" charset="0"/>
                <a:cs typeface="Times New Roman" panose="02020603050405020304" pitchFamily="18" charset="0"/>
              </a:rPr>
              <a:t>7.3	Work and Kinetic Energy</a:t>
            </a:r>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398982" y="1603365"/>
                <a:ext cx="8650346" cy="4217987"/>
              </a:xfrm>
            </p:spPr>
            <p:txBody>
              <a:bodyPr>
                <a:noAutofit/>
              </a:bodyPr>
              <a:lstStyle/>
              <a:p>
                <a:pPr marL="0" indent="0">
                  <a:spcBef>
                    <a:spcPts val="504"/>
                  </a:spcBef>
                  <a:buNone/>
                </a:pPr>
                <a:r>
                  <a:rPr lang="en-US" sz="1800" dirty="0">
                    <a:solidFill>
                      <a:srgbClr val="FF0000"/>
                    </a:solidFill>
                    <a:latin typeface="Times New Roman" panose="02020603050405020304" pitchFamily="18" charset="0"/>
                    <a:cs typeface="Times New Roman" panose="02020603050405020304" pitchFamily="18" charset="0"/>
                  </a:rPr>
                  <a:t>What if the net amount of work done on an object is not zero?</a:t>
                </a:r>
              </a:p>
              <a:p>
                <a:pPr marL="0" indent="0">
                  <a:spcBef>
                    <a:spcPts val="504"/>
                  </a:spcBef>
                  <a:buNone/>
                </a:pPr>
                <a:endParaRPr lang="en-US" sz="600" dirty="0">
                  <a:solidFill>
                    <a:srgbClr val="FF0000"/>
                  </a:solidFill>
                  <a:latin typeface="Times New Roman" panose="02020603050405020304" pitchFamily="18" charset="0"/>
                  <a:cs typeface="Times New Roman" panose="02020603050405020304" pitchFamily="18" charset="0"/>
                </a:endParaRPr>
              </a:p>
              <a:p>
                <a:pPr>
                  <a:spcBef>
                    <a:spcPts val="504"/>
                  </a:spcBef>
                </a:pPr>
                <a:r>
                  <a:rPr lang="en-US" sz="1800" dirty="0">
                    <a:latin typeface="Times New Roman" panose="02020603050405020304" pitchFamily="18" charset="0"/>
                    <a:cs typeface="Times New Roman" panose="02020603050405020304" pitchFamily="18" charset="0"/>
                  </a:rPr>
                  <a:t>The </a:t>
                </a:r>
                <a:r>
                  <a:rPr lang="en-US" sz="1800" dirty="0">
                    <a:solidFill>
                      <a:srgbClr val="FF0000"/>
                    </a:solidFill>
                    <a:latin typeface="Times New Roman" panose="02020603050405020304" pitchFamily="18" charset="0"/>
                    <a:cs typeface="Times New Roman" panose="02020603050405020304" pitchFamily="18" charset="0"/>
                  </a:rPr>
                  <a:t>work-energy theorem</a:t>
                </a:r>
                <a:r>
                  <a:rPr lang="en-US" sz="1800" dirty="0">
                    <a:latin typeface="Times New Roman" panose="02020603050405020304" pitchFamily="18" charset="0"/>
                    <a:cs typeface="Times New Roman" panose="02020603050405020304" pitchFamily="18" charset="0"/>
                  </a:rPr>
                  <a:t>: </a:t>
                </a:r>
              </a:p>
              <a:p>
                <a:pPr marL="0" indent="0">
                  <a:spcBef>
                    <a:spcPts val="504"/>
                  </a:spcBef>
                  <a:buNone/>
                </a:pPr>
                <a:endParaRPr lang="en-US" sz="1800" dirty="0">
                  <a:latin typeface="Times New Roman" panose="02020603050405020304" pitchFamily="18" charset="0"/>
                  <a:cs typeface="Times New Roman" panose="02020603050405020304" pitchFamily="18" charset="0"/>
                </a:endParaRPr>
              </a:p>
              <a:p>
                <a:pPr marL="0" indent="0">
                  <a:spcBef>
                    <a:spcPts val="504"/>
                  </a:spcBef>
                  <a:buNone/>
                </a:pPr>
                <a:endParaRPr lang="en-US" sz="1800" dirty="0">
                  <a:latin typeface="Times New Roman" panose="02020603050405020304" pitchFamily="18" charset="0"/>
                  <a:cs typeface="Times New Roman" panose="02020603050405020304" pitchFamily="18" charset="0"/>
                </a:endParaRPr>
              </a:p>
              <a:p>
                <a:pPr>
                  <a:spcBef>
                    <a:spcPts val="504"/>
                  </a:spcBef>
                </a:pPr>
                <a:r>
                  <a:rPr lang="en-US" sz="1800" dirty="0">
                    <a:latin typeface="Times New Roman" panose="02020603050405020304" pitchFamily="18" charset="0"/>
                    <a:cs typeface="Times New Roman" panose="02020603050405020304" pitchFamily="18" charset="0"/>
                  </a:rPr>
                  <a:t>The kinetic energy </a:t>
                </a:r>
                <a:r>
                  <a:rPr lang="en-US" sz="1800" i="1" dirty="0">
                    <a:latin typeface="Times New Roman" panose="02020603050405020304" pitchFamily="18" charset="0"/>
                    <a:cs typeface="Times New Roman" panose="02020603050405020304" pitchFamily="18" charset="0"/>
                  </a:rPr>
                  <a:t>K</a:t>
                </a:r>
                <a:r>
                  <a:rPr lang="en-US" sz="1800" dirty="0">
                    <a:latin typeface="Times New Roman" panose="02020603050405020304" pitchFamily="18" charset="0"/>
                    <a:cs typeface="Times New Roman" panose="02020603050405020304" pitchFamily="18" charset="0"/>
                  </a:rPr>
                  <a:t> of a particle with mass </a:t>
                </a:r>
                <a:r>
                  <a:rPr lang="en-US" sz="1800" i="1" dirty="0">
                    <a:latin typeface="Times New Roman" panose="02020603050405020304" pitchFamily="18" charset="0"/>
                    <a:cs typeface="Times New Roman" panose="02020603050405020304" pitchFamily="18" charset="0"/>
                  </a:rPr>
                  <a:t>m</a:t>
                </a:r>
                <a:r>
                  <a:rPr lang="en-US" sz="1800" dirty="0">
                    <a:latin typeface="Times New Roman" panose="02020603050405020304" pitchFamily="18" charset="0"/>
                    <a:cs typeface="Times New Roman" panose="02020603050405020304" pitchFamily="18" charset="0"/>
                  </a:rPr>
                  <a:t> moving with speed </a:t>
                </a:r>
                <a14:m>
                  <m:oMath xmlns:m="http://schemas.openxmlformats.org/officeDocument/2006/math">
                    <m:r>
                      <a:rPr lang="en-US" sz="1800" i="1">
                        <a:latin typeface="Cambria Math" panose="02040503050406030204" pitchFamily="18" charset="0"/>
                        <a:cs typeface="Times New Roman" panose="02020603050405020304" pitchFamily="18" charset="0"/>
                      </a:rPr>
                      <m:t>𝑣</m:t>
                    </m:r>
                  </m:oMath>
                </a14:m>
                <a:r>
                  <a:rPr lang="en-US" sz="1800" dirty="0">
                    <a:latin typeface="Times New Roman" panose="02020603050405020304" pitchFamily="18" charset="0"/>
                    <a:cs typeface="Times New Roman" panose="02020603050405020304" pitchFamily="18" charset="0"/>
                  </a:rPr>
                  <a:t> is </a:t>
                </a:r>
                <a14:m>
                  <m:oMath xmlns:m="http://schemas.openxmlformats.org/officeDocument/2006/math">
                    <m:r>
                      <a:rPr lang="en-US" sz="1800" i="1">
                        <a:latin typeface="Cambria Math" panose="02040503050406030204" pitchFamily="18" charset="0"/>
                        <a:cs typeface="Times New Roman" panose="02020603050405020304" pitchFamily="18" charset="0"/>
                      </a:rPr>
                      <m:t>𝐾</m:t>
                    </m:r>
                    <m:r>
                      <a:rPr lang="en-US" sz="1800" i="1">
                        <a:latin typeface="Cambria Math" panose="02040503050406030204" pitchFamily="18" charset="0"/>
                        <a:cs typeface="Times New Roman" panose="02020603050405020304" pitchFamily="18" charset="0"/>
                      </a:rPr>
                      <m:t>=</m:t>
                    </m:r>
                    <m:f>
                      <m:fPr>
                        <m:ctrlPr>
                          <a:rPr lang="en-US" sz="1800" i="1">
                            <a:latin typeface="Cambria Math" panose="02040503050406030204" pitchFamily="18" charset="0"/>
                            <a:cs typeface="Times New Roman" panose="02020603050405020304" pitchFamily="18" charset="0"/>
                          </a:rPr>
                        </m:ctrlPr>
                      </m:fPr>
                      <m:num>
                        <m:r>
                          <a:rPr lang="en-US" sz="1800" i="1">
                            <a:latin typeface="Cambria Math" panose="02040503050406030204" pitchFamily="18" charset="0"/>
                            <a:cs typeface="Times New Roman" panose="02020603050405020304" pitchFamily="18" charset="0"/>
                          </a:rPr>
                          <m:t>1</m:t>
                        </m:r>
                      </m:num>
                      <m:den>
                        <m:r>
                          <a:rPr lang="en-US" sz="1800" i="1">
                            <a:latin typeface="Cambria Math" panose="02040503050406030204" pitchFamily="18" charset="0"/>
                            <a:cs typeface="Times New Roman" panose="02020603050405020304" pitchFamily="18" charset="0"/>
                          </a:rPr>
                          <m:t>2</m:t>
                        </m:r>
                      </m:den>
                    </m:f>
                    <m:r>
                      <a:rPr lang="en-US" sz="1800" i="1">
                        <a:latin typeface="Cambria Math" panose="02040503050406030204" pitchFamily="18" charset="0"/>
                        <a:cs typeface="Times New Roman" panose="02020603050405020304" pitchFamily="18" charset="0"/>
                      </a:rPr>
                      <m:t>𝑚</m:t>
                    </m:r>
                    <m:sSup>
                      <m:sSupPr>
                        <m:ctrlPr>
                          <a:rPr lang="en-US" sz="1800" i="1">
                            <a:latin typeface="Cambria Math" panose="02040503050406030204" pitchFamily="18" charset="0"/>
                            <a:cs typeface="Times New Roman" panose="02020603050405020304" pitchFamily="18" charset="0"/>
                          </a:rPr>
                        </m:ctrlPr>
                      </m:sSupPr>
                      <m:e>
                        <m:r>
                          <a:rPr lang="en-US" sz="1800" i="1">
                            <a:latin typeface="Cambria Math" panose="02040503050406030204" pitchFamily="18" charset="0"/>
                            <a:cs typeface="Times New Roman" panose="02020603050405020304" pitchFamily="18" charset="0"/>
                          </a:rPr>
                          <m:t>𝑣</m:t>
                        </m:r>
                      </m:e>
                      <m:sup>
                        <m:r>
                          <a:rPr lang="en-US" sz="1800" i="1">
                            <a:latin typeface="Cambria Math" panose="02040503050406030204" pitchFamily="18" charset="0"/>
                            <a:cs typeface="Times New Roman" panose="02020603050405020304" pitchFamily="18" charset="0"/>
                          </a:rPr>
                          <m:t>2</m:t>
                        </m:r>
                      </m:sup>
                    </m:sSup>
                    <m:r>
                      <a:rPr lang="en-US" sz="1800">
                        <a:latin typeface="Cambria Math" panose="02040503050406030204" pitchFamily="18" charset="0"/>
                        <a:cs typeface="Times New Roman" panose="02020603050405020304" pitchFamily="18" charset="0"/>
                      </a:rPr>
                      <m:t>.</m:t>
                    </m:r>
                  </m:oMath>
                </a14:m>
                <a:r>
                  <a:rPr lang="en-US" sz="1800" dirty="0">
                    <a:latin typeface="Times New Roman" panose="02020603050405020304" pitchFamily="18" charset="0"/>
                    <a:cs typeface="Times New Roman" panose="02020603050405020304" pitchFamily="18" charset="0"/>
                  </a:rPr>
                  <a:t> It is the energy related to the motion of the particle.</a:t>
                </a:r>
              </a:p>
              <a:p>
                <a:pPr marL="0" indent="0">
                  <a:spcBef>
                    <a:spcPts val="504"/>
                  </a:spcBef>
                  <a:buNone/>
                </a:pPr>
                <a:endParaRPr lang="en-US" sz="600" dirty="0">
                  <a:latin typeface="Times New Roman" panose="02020603050405020304" pitchFamily="18" charset="0"/>
                  <a:cs typeface="Times New Roman" panose="02020603050405020304" pitchFamily="18" charset="0"/>
                </a:endParaRPr>
              </a:p>
              <a:p>
                <a:pPr>
                  <a:spcBef>
                    <a:spcPts val="504"/>
                  </a:spcBef>
                </a:pPr>
                <a:r>
                  <a:rPr lang="en-US" sz="1800" dirty="0">
                    <a:latin typeface="Times New Roman" panose="02020603050405020304" pitchFamily="18" charset="0"/>
                    <a:cs typeface="Times New Roman" panose="02020603050405020304" pitchFamily="18" charset="0"/>
                  </a:rPr>
                  <a:t>During any displacement of the particle, the net amount of work done by all the external </a:t>
                </a:r>
              </a:p>
              <a:p>
                <a:pPr marL="0" indent="0">
                  <a:spcBef>
                    <a:spcPts val="504"/>
                  </a:spcBef>
                  <a:buNone/>
                </a:pPr>
                <a:r>
                  <a:rPr lang="en-US" sz="1800" dirty="0">
                    <a:latin typeface="Times New Roman" panose="02020603050405020304" pitchFamily="18" charset="0"/>
                    <a:cs typeface="Times New Roman" panose="02020603050405020304" pitchFamily="18" charset="0"/>
                  </a:rPr>
                  <a:t>   force on the particle is equal to the change in its kinetic energy.</a:t>
                </a:r>
              </a:p>
              <a:p>
                <a:pPr>
                  <a:spcBef>
                    <a:spcPts val="504"/>
                  </a:spcBef>
                </a:pPr>
                <a:endParaRPr lang="en-US" sz="600" dirty="0">
                  <a:latin typeface="Times New Roman" panose="02020603050405020304" pitchFamily="18" charset="0"/>
                  <a:cs typeface="Times New Roman" panose="02020603050405020304" pitchFamily="18" charset="0"/>
                </a:endParaRPr>
              </a:p>
              <a:p>
                <a:pPr>
                  <a:spcBef>
                    <a:spcPts val="504"/>
                  </a:spcBef>
                </a:pPr>
                <a:r>
                  <a:rPr lang="en-US" sz="1800" dirty="0">
                    <a:latin typeface="Times New Roman" panose="02020603050405020304" pitchFamily="18" charset="0"/>
                    <a:cs typeface="Times New Roman" panose="02020603050405020304" pitchFamily="18" charset="0"/>
                  </a:rPr>
                  <a:t>Although the kinetic energy </a:t>
                </a:r>
                <a:r>
                  <a:rPr lang="en-US" sz="1800" i="1" dirty="0">
                    <a:latin typeface="Times New Roman" panose="02020603050405020304" pitchFamily="18" charset="0"/>
                    <a:cs typeface="Times New Roman" panose="02020603050405020304" pitchFamily="18" charset="0"/>
                  </a:rPr>
                  <a:t>K</a:t>
                </a:r>
                <a:r>
                  <a:rPr lang="en-US" sz="1800" dirty="0">
                    <a:latin typeface="Times New Roman" panose="02020603050405020304" pitchFamily="18" charset="0"/>
                    <a:cs typeface="Times New Roman" panose="02020603050405020304" pitchFamily="18" charset="0"/>
                  </a:rPr>
                  <a:t> is always positive, </a:t>
                </a:r>
                <a:r>
                  <a:rPr lang="en-US" sz="1800" i="1" dirty="0">
                    <a:latin typeface="Times New Roman" panose="02020603050405020304" pitchFamily="18" charset="0"/>
                    <a:cs typeface="Times New Roman" panose="02020603050405020304" pitchFamily="18" charset="0"/>
                  </a:rPr>
                  <a:t>W</a:t>
                </a:r>
                <a:r>
                  <a:rPr lang="en-US" sz="1800" baseline="-25000" dirty="0">
                    <a:latin typeface="Times New Roman" panose="02020603050405020304" pitchFamily="18" charset="0"/>
                    <a:cs typeface="Times New Roman" panose="02020603050405020304" pitchFamily="18" charset="0"/>
                  </a:rPr>
                  <a:t>total</a:t>
                </a:r>
                <a:r>
                  <a:rPr lang="en-US" sz="1800" dirty="0">
                    <a:latin typeface="Times New Roman" panose="02020603050405020304" pitchFamily="18" charset="0"/>
                    <a:cs typeface="Times New Roman" panose="02020603050405020304" pitchFamily="18" charset="0"/>
                  </a:rPr>
                  <a:t> may be positive, negative, or zero (energy added to, taken away, or left the same, respectively).</a:t>
                </a:r>
              </a:p>
              <a:p>
                <a:pPr>
                  <a:spcBef>
                    <a:spcPts val="504"/>
                  </a:spcBef>
                </a:pPr>
                <a:endParaRPr lang="en-US" sz="600" dirty="0">
                  <a:latin typeface="Times New Roman" panose="02020603050405020304" pitchFamily="18" charset="0"/>
                  <a:cs typeface="Times New Roman" panose="02020603050405020304" pitchFamily="18" charset="0"/>
                </a:endParaRPr>
              </a:p>
              <a:p>
                <a:pPr>
                  <a:spcBef>
                    <a:spcPts val="504"/>
                  </a:spcBef>
                </a:pPr>
                <a:r>
                  <a:rPr lang="en-US" sz="1800" dirty="0">
                    <a:latin typeface="Times New Roman" panose="02020603050405020304" pitchFamily="18" charset="0"/>
                    <a:cs typeface="Times New Roman" panose="02020603050405020304" pitchFamily="18" charset="0"/>
                  </a:rPr>
                  <a:t>If </a:t>
                </a:r>
                <a:r>
                  <a:rPr lang="en-US" sz="1800" i="1" dirty="0">
                    <a:latin typeface="Times New Roman" panose="02020603050405020304" pitchFamily="18" charset="0"/>
                    <a:cs typeface="Times New Roman" panose="02020603050405020304" pitchFamily="18" charset="0"/>
                  </a:rPr>
                  <a:t>W</a:t>
                </a:r>
                <a:r>
                  <a:rPr lang="en-US" sz="1800" baseline="-25000" dirty="0">
                    <a:latin typeface="Times New Roman" panose="02020603050405020304" pitchFamily="18" charset="0"/>
                    <a:cs typeface="Times New Roman" panose="02020603050405020304" pitchFamily="18" charset="0"/>
                  </a:rPr>
                  <a:t>total </a:t>
                </a:r>
                <a:r>
                  <a:rPr lang="en-US" sz="1800" dirty="0">
                    <a:latin typeface="Times New Roman" panose="02020603050405020304" pitchFamily="18" charset="0"/>
                    <a:cs typeface="Times New Roman" panose="02020603050405020304" pitchFamily="18" charset="0"/>
                  </a:rPr>
                  <a:t>= 0, then the kinetic energy does not change and the speed of the particle remains constant.</a:t>
                </a:r>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398982" y="1603365"/>
                <a:ext cx="8650346" cy="4217987"/>
              </a:xfrm>
              <a:blipFill>
                <a:blip r:embed="rId3"/>
                <a:stretch>
                  <a:fillRect l="-564" t="-1301" r="-564" b="-3035"/>
                </a:stretch>
              </a:blipFill>
            </p:spPr>
            <p:txBody>
              <a:bodyPr/>
              <a:lstStyle/>
              <a:p>
                <a:r>
                  <a:rPr lang="en-US">
                    <a:noFill/>
                  </a:rPr>
                  <a:t> </a:t>
                </a:r>
              </a:p>
            </p:txBody>
          </p:sp>
        </mc:Fallback>
      </mc:AlternateContent>
      <p:pic>
        <p:nvPicPr>
          <p:cNvPr id="2" name="Picture 1" descr="Slide 1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4605" y="2496812"/>
            <a:ext cx="2313936" cy="331978"/>
          </a:xfrm>
          <a:prstGeom prst="rect">
            <a:avLst/>
          </a:prstGeom>
        </p:spPr>
      </p:pic>
    </p:spTree>
    <p:extLst>
      <p:ext uri="{BB962C8B-B14F-4D97-AF65-F5344CB8AC3E}">
        <p14:creationId xmlns:p14="http://schemas.microsoft.com/office/powerpoint/2010/main" val="3858421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en-US" dirty="0"/>
              <a:t>Work and Energy Related – Example 7.4</a:t>
            </a:r>
          </a:p>
        </p:txBody>
      </p:sp>
      <p:sp>
        <p:nvSpPr>
          <p:cNvPr id="4" name="Content Placeholder 3"/>
          <p:cNvSpPr>
            <a:spLocks noGrp="1"/>
          </p:cNvSpPr>
          <p:nvPr>
            <p:ph sz="half" idx="1"/>
          </p:nvPr>
        </p:nvSpPr>
        <p:spPr>
          <a:xfrm>
            <a:off x="365125" y="1141413"/>
            <a:ext cx="8281258" cy="5106987"/>
          </a:xfrm>
        </p:spPr>
        <p:txBody>
          <a:bodyPr/>
          <a:lstStyle/>
          <a:p>
            <a:pPr>
              <a:spcBef>
                <a:spcPts val="672"/>
              </a:spcBef>
            </a:pPr>
            <a:r>
              <a:rPr lang="en-US" sz="2400" dirty="0"/>
              <a:t>Using work and energy to calculate speed.</a:t>
            </a:r>
          </a:p>
          <a:p>
            <a:pPr>
              <a:spcBef>
                <a:spcPts val="672"/>
              </a:spcBef>
            </a:pPr>
            <a:r>
              <a:rPr lang="en-US" sz="2400" dirty="0"/>
              <a:t>Returning to the tractor pulling a sled problem of Example 7.3:</a:t>
            </a:r>
          </a:p>
          <a:p>
            <a:pPr lvl="1">
              <a:spcBef>
                <a:spcPts val="672"/>
              </a:spcBef>
            </a:pPr>
            <a:r>
              <a:rPr lang="en-US" dirty="0"/>
              <a:t>If you know the initial speed,</a:t>
            </a:r>
            <a:br>
              <a:rPr lang="en-US" dirty="0"/>
            </a:br>
            <a:r>
              <a:rPr lang="en-US" dirty="0"/>
              <a:t>and the total work done, you</a:t>
            </a:r>
            <a:br>
              <a:rPr lang="en-US" dirty="0"/>
            </a:br>
            <a:r>
              <a:rPr lang="en-US" dirty="0"/>
              <a:t>can determine the final speed</a:t>
            </a:r>
            <a:br>
              <a:rPr lang="en-US" dirty="0"/>
            </a:br>
            <a:r>
              <a:rPr lang="en-US" dirty="0"/>
              <a:t>after displacement </a:t>
            </a:r>
            <a:r>
              <a:rPr lang="en-US" i="1" dirty="0"/>
              <a:t>s</a:t>
            </a:r>
            <a:r>
              <a:rPr lang="en-US" dirty="0"/>
              <a:t>.</a:t>
            </a:r>
          </a:p>
        </p:txBody>
      </p:sp>
      <p:sp>
        <p:nvSpPr>
          <p:cNvPr id="9" name="Footer Placeholder 8"/>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rPr>
              <a:t>© 2016 Pearson Education, Inc.</a:t>
            </a:r>
          </a:p>
        </p:txBody>
      </p:sp>
      <p:pic>
        <p:nvPicPr>
          <p:cNvPr id="10" name="Picture 9" descr="07_16_Figure.jpg"/>
          <p:cNvPicPr>
            <a:picLocks noChangeAspect="1"/>
          </p:cNvPicPr>
          <p:nvPr/>
        </p:nvPicPr>
        <p:blipFill rotWithShape="1">
          <a:blip r:embed="rId2" cstate="print">
            <a:extLst>
              <a:ext uri="{28A0092B-C50C-407E-A947-70E740481C1C}">
                <a14:useLocalDpi xmlns:a14="http://schemas.microsoft.com/office/drawing/2010/main" val="0"/>
              </a:ext>
            </a:extLst>
          </a:blip>
          <a:srcRect b="2935"/>
          <a:stretch/>
        </p:blipFill>
        <p:spPr>
          <a:xfrm>
            <a:off x="5432499" y="2218336"/>
            <a:ext cx="2707954" cy="4366064"/>
          </a:xfrm>
          <a:prstGeom prst="rect">
            <a:avLst/>
          </a:prstGeom>
        </p:spPr>
      </p:pic>
      <p:pic>
        <p:nvPicPr>
          <p:cNvPr id="2" name="Picture 1" descr="Slide 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526" y="4341188"/>
            <a:ext cx="2845110" cy="1657172"/>
          </a:xfrm>
          <a:prstGeom prst="rect">
            <a:avLst/>
          </a:prstGeom>
        </p:spPr>
      </p:pic>
    </p:spTree>
    <p:extLst>
      <p:ext uri="{BB962C8B-B14F-4D97-AF65-F5344CB8AC3E}">
        <p14:creationId xmlns:p14="http://schemas.microsoft.com/office/powerpoint/2010/main" val="3020560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32647" y="2222170"/>
            <a:ext cx="7357938" cy="1555238"/>
            <a:chOff x="916438" y="2065223"/>
            <a:chExt cx="10783977" cy="2620783"/>
          </a:xfrm>
        </p:grpSpPr>
        <p:pic>
          <p:nvPicPr>
            <p:cNvPr id="11" name="Picture 10" descr="07_13_Figure.jpg"/>
            <p:cNvPicPr>
              <a:picLocks noChangeAspect="1"/>
            </p:cNvPicPr>
            <p:nvPr/>
          </p:nvPicPr>
          <p:blipFill rotWithShape="1">
            <a:blip r:embed="rId2" cstate="print">
              <a:extLst>
                <a:ext uri="{28A0092B-C50C-407E-A947-70E740481C1C}">
                  <a14:useLocalDpi xmlns:a14="http://schemas.microsoft.com/office/drawing/2010/main" val="0"/>
                </a:ext>
              </a:extLst>
            </a:blip>
            <a:srcRect b="4171"/>
            <a:stretch/>
          </p:blipFill>
          <p:spPr>
            <a:xfrm>
              <a:off x="6534558" y="2065223"/>
              <a:ext cx="5165857" cy="2620783"/>
            </a:xfrm>
            <a:prstGeom prst="rect">
              <a:avLst/>
            </a:prstGeom>
          </p:spPr>
        </p:pic>
        <p:pic>
          <p:nvPicPr>
            <p:cNvPr id="10" name="Picture 9" descr="07_12_Figure.jpg"/>
            <p:cNvPicPr>
              <a:picLocks noChangeAspect="1"/>
            </p:cNvPicPr>
            <p:nvPr/>
          </p:nvPicPr>
          <p:blipFill rotWithShape="1">
            <a:blip r:embed="rId3" cstate="print">
              <a:extLst>
                <a:ext uri="{28A0092B-C50C-407E-A947-70E740481C1C}">
                  <a14:useLocalDpi xmlns:a14="http://schemas.microsoft.com/office/drawing/2010/main" val="0"/>
                </a:ext>
              </a:extLst>
            </a:blip>
            <a:srcRect b="3970"/>
            <a:stretch/>
          </p:blipFill>
          <p:spPr>
            <a:xfrm>
              <a:off x="916438" y="2416127"/>
              <a:ext cx="4329946" cy="2095244"/>
            </a:xfrm>
            <a:prstGeom prst="rect">
              <a:avLst/>
            </a:prstGeom>
          </p:spPr>
        </p:pic>
      </p:grpSp>
      <p:sp>
        <p:nvSpPr>
          <p:cNvPr id="2" name="TextBox 1"/>
          <p:cNvSpPr txBox="1"/>
          <p:nvPr/>
        </p:nvSpPr>
        <p:spPr>
          <a:xfrm>
            <a:off x="1032646" y="998773"/>
            <a:ext cx="6538970" cy="1292662"/>
          </a:xfrm>
          <a:prstGeom prst="rect">
            <a:avLst/>
          </a:prstGeom>
          <a:noFill/>
          <a:ln>
            <a:solidFill>
              <a:schemeClr val="tx1"/>
            </a:solidFill>
          </a:ln>
        </p:spPr>
        <p:txBody>
          <a:bodyPr wrap="none" rtlCol="0">
            <a:spAutoFit/>
          </a:bodyPr>
          <a:lstStyle/>
          <a:p>
            <a:r>
              <a:rPr lang="en-US" dirty="0">
                <a:latin typeface="Times New Roman" panose="02020603050405020304" pitchFamily="18" charset="0"/>
                <a:cs typeface="Times New Roman" panose="02020603050405020304" pitchFamily="18" charset="0"/>
              </a:rPr>
              <a:t>Revisit Example 7.2 on Page 186: Sliding on a Ramp</a:t>
            </a:r>
          </a:p>
          <a:p>
            <a:r>
              <a:rPr lang="en-US" dirty="0">
                <a:latin typeface="Times New Roman" panose="02020603050405020304" pitchFamily="18" charset="0"/>
                <a:cs typeface="Times New Roman" panose="02020603050405020304" pitchFamily="18" charset="0"/>
              </a:rPr>
              <a:t>Package of mass </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initially at rest, slides down a frictionless incline</a:t>
            </a:r>
          </a:p>
          <a:p>
            <a:r>
              <a:rPr lang="en-US" dirty="0">
                <a:latin typeface="Times New Roman" panose="02020603050405020304" pitchFamily="18" charset="0"/>
                <a:cs typeface="Times New Roman" panose="02020603050405020304" pitchFamily="18" charset="0"/>
              </a:rPr>
              <a:t>of height </a:t>
            </a:r>
            <a:r>
              <a:rPr lang="en-US" i="1"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and angle </a:t>
            </a:r>
            <a:r>
              <a:rPr lang="en-US" i="1" dirty="0">
                <a:latin typeface="Symbol" panose="05050102010706020507" pitchFamily="18" charset="2"/>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Find: Its speed the moment it reaches the bottom.</a:t>
            </a:r>
          </a:p>
        </p:txBody>
      </p:sp>
      <mc:AlternateContent xmlns:mc="http://schemas.openxmlformats.org/markup-compatibility/2006" xmlns:a14="http://schemas.microsoft.com/office/drawing/2010/main">
        <mc:Choice Requires="a14">
          <p:sp>
            <p:nvSpPr>
              <p:cNvPr id="14" name="TextBox 13"/>
              <p:cNvSpPr txBox="1"/>
              <p:nvPr/>
            </p:nvSpPr>
            <p:spPr>
              <a:xfrm>
                <a:off x="940476" y="3979544"/>
                <a:ext cx="6856749" cy="1945404"/>
              </a:xfrm>
              <a:prstGeom prst="rect">
                <a:avLst/>
              </a:prstGeom>
              <a:noFill/>
              <a:ln>
                <a:solidFill>
                  <a:schemeClr val="tx1"/>
                </a:solidFill>
              </a:ln>
            </p:spPr>
            <p:txBody>
              <a:bodyPr wrap="none" rtlCol="0">
                <a:spAutoFit/>
              </a:bodyPr>
              <a:lstStyle/>
              <a:p>
                <a:r>
                  <a:rPr lang="en-US" dirty="0">
                    <a:latin typeface="Times New Roman" panose="02020603050405020304" pitchFamily="18" charset="0"/>
                    <a:cs typeface="Times New Roman" panose="02020603050405020304" pitchFamily="18" charset="0"/>
                  </a:rPr>
                  <a:t>As we calculated earlier, the total work done by all the relevant forces is</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i="1" dirty="0">
                    <a:solidFill>
                      <a:srgbClr val="FF0000"/>
                    </a:solidFill>
                    <a:latin typeface="Times New Roman" panose="02020603050405020304" pitchFamily="18" charset="0"/>
                    <a:cs typeface="Times New Roman" panose="02020603050405020304" pitchFamily="18" charset="0"/>
                  </a:rPr>
                  <a:t> =(</a:t>
                </a:r>
                <a:r>
                  <a:rPr lang="en-US" i="1" dirty="0" err="1">
                    <a:solidFill>
                      <a:srgbClr val="FF0000"/>
                    </a:solidFill>
                    <a:latin typeface="Times New Roman" panose="02020603050405020304" pitchFamily="18" charset="0"/>
                    <a:cs typeface="Times New Roman" panose="02020603050405020304" pitchFamily="18" charset="0"/>
                  </a:rPr>
                  <a:t>mgsin</a:t>
                </a:r>
                <a:r>
                  <a:rPr lang="en-US" i="1" dirty="0" err="1">
                    <a:solidFill>
                      <a:srgbClr val="FF0000"/>
                    </a:solidFill>
                    <a:latin typeface="Symbol" panose="05050102010706020507" pitchFamily="18" charset="2"/>
                    <a:cs typeface="Times New Roman" panose="02020603050405020304" pitchFamily="18" charset="0"/>
                  </a:rPr>
                  <a:t>b</a:t>
                </a:r>
                <a:r>
                  <a:rPr lang="en-US" i="1" dirty="0">
                    <a:solidFill>
                      <a:srgbClr val="FF0000"/>
                    </a:solidFill>
                    <a:latin typeface="Times New Roman" panose="02020603050405020304" pitchFamily="18" charset="0"/>
                    <a:cs typeface="Times New Roman" panose="02020603050405020304" pitchFamily="18" charset="0"/>
                  </a:rPr>
                  <a:t>)s =</a:t>
                </a:r>
                <a:r>
                  <a:rPr lang="en-US" i="1" dirty="0" err="1">
                    <a:solidFill>
                      <a:srgbClr val="FF0000"/>
                    </a:solidFill>
                    <a:latin typeface="Times New Roman" panose="02020603050405020304" pitchFamily="18" charset="0"/>
                    <a:cs typeface="Times New Roman" panose="02020603050405020304" pitchFamily="18" charset="0"/>
                  </a:rPr>
                  <a:t>Wmg</a:t>
                </a:r>
                <a:r>
                  <a:rPr lang="en-US" i="1" dirty="0">
                    <a:solidFill>
                      <a:srgbClr val="FF0000"/>
                    </a:solidFill>
                    <a:latin typeface="Times New Roman" panose="02020603050405020304" pitchFamily="18" charset="0"/>
                    <a:cs typeface="Times New Roman" panose="02020603050405020304" pitchFamily="18" charset="0"/>
                  </a:rPr>
                  <a:t>[s(</a:t>
                </a:r>
                <a:r>
                  <a:rPr lang="en-US" i="1" dirty="0" err="1">
                    <a:solidFill>
                      <a:srgbClr val="FF0000"/>
                    </a:solidFill>
                    <a:latin typeface="Times New Roman" panose="02020603050405020304" pitchFamily="18" charset="0"/>
                    <a:cs typeface="Times New Roman" panose="02020603050405020304" pitchFamily="18" charset="0"/>
                  </a:rPr>
                  <a:t>sin</a:t>
                </a:r>
                <a:r>
                  <a:rPr lang="en-US" i="1" dirty="0" err="1">
                    <a:solidFill>
                      <a:srgbClr val="FF0000"/>
                    </a:solidFill>
                    <a:latin typeface="Symbol" panose="05050102010706020507" pitchFamily="18" charset="2"/>
                    <a:cs typeface="Times New Roman" panose="02020603050405020304" pitchFamily="18" charset="0"/>
                  </a:rPr>
                  <a:t>b</a:t>
                </a:r>
                <a:r>
                  <a:rPr lang="en-US" i="1" dirty="0">
                    <a:solidFill>
                      <a:srgbClr val="FF0000"/>
                    </a:solidFill>
                    <a:latin typeface="Times New Roman" panose="02020603050405020304" pitchFamily="18" charset="0"/>
                    <a:cs typeface="Times New Roman" panose="02020603050405020304" pitchFamily="18" charset="0"/>
                  </a:rPr>
                  <a:t>)] = </a:t>
                </a:r>
                <a:r>
                  <a:rPr lang="en-US" i="1" dirty="0" err="1">
                    <a:solidFill>
                      <a:srgbClr val="FF0000"/>
                    </a:solidFill>
                    <a:latin typeface="Times New Roman" panose="02020603050405020304" pitchFamily="18" charset="0"/>
                    <a:cs typeface="Times New Roman" panose="02020603050405020304" pitchFamily="18" charset="0"/>
                  </a:rPr>
                  <a:t>mgh</a:t>
                </a:r>
                <a:r>
                  <a:rPr lang="en-US" i="1" dirty="0">
                    <a:solidFill>
                      <a:srgbClr val="FF0000"/>
                    </a:solidFill>
                    <a:latin typeface="Times New Roman" panose="02020603050405020304" pitchFamily="18" charset="0"/>
                    <a:cs typeface="Times New Roman" panose="02020603050405020304" pitchFamily="18" charset="0"/>
                  </a:rPr>
                  <a:t>.</a:t>
                </a:r>
              </a:p>
              <a:p>
                <a:endParaRPr lang="en-US" sz="675" i="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Apply the Work-Energy Theorem:</a:t>
                </a:r>
              </a:p>
              <a:p>
                <a:r>
                  <a:rPr lang="en-US" dirty="0">
                    <a:latin typeface="Times New Roman" panose="02020603050405020304" pitchFamily="18" charset="0"/>
                    <a:cs typeface="Times New Roman" panose="02020603050405020304" pitchFamily="18" charset="0"/>
                  </a:rPr>
                  <a:t>			</a:t>
                </a:r>
                <a14:m>
                  <m:oMath xmlns:m="http://schemas.openxmlformats.org/officeDocument/2006/math">
                    <m:r>
                      <a:rPr lang="en-US" i="1">
                        <a:latin typeface="Cambria Math" panose="02040503050406030204" pitchFamily="18" charset="0"/>
                        <a:cs typeface="Times New Roman" panose="02020603050405020304" pitchFamily="18" charset="0"/>
                      </a:rPr>
                      <m:t>𝑊</m:t>
                    </m:r>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𝑚𝑔h</m:t>
                    </m:r>
                    <m:r>
                      <a:rPr lang="en-US" i="1">
                        <a:latin typeface="Cambria Math" panose="02040503050406030204" pitchFamily="18" charset="0"/>
                        <a:cs typeface="Times New Roman" panose="02020603050405020304" pitchFamily="18" charset="0"/>
                      </a:rPr>
                      <m:t>= </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𝑚</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𝑣</m:t>
                        </m:r>
                      </m:e>
                      <m:sub>
                        <m:r>
                          <a:rPr lang="en-US" i="1">
                            <a:latin typeface="Cambria Math" panose="02040503050406030204" pitchFamily="18" charset="0"/>
                            <a:cs typeface="Times New Roman" panose="02020603050405020304" pitchFamily="18" charset="0"/>
                          </a:rPr>
                          <m:t>𝑓</m:t>
                        </m:r>
                      </m:sub>
                      <m:sup>
                        <m:r>
                          <a:rPr lang="en-US" i="1">
                            <a:latin typeface="Cambria Math" panose="02040503050406030204" pitchFamily="18" charset="0"/>
                            <a:cs typeface="Times New Roman" panose="02020603050405020304" pitchFamily="18" charset="0"/>
                          </a:rPr>
                          <m:t>2</m:t>
                        </m:r>
                      </m:sup>
                    </m:sSubSup>
                    <m:r>
                      <a:rPr lang="en-US" i="1">
                        <a:latin typeface="Cambria Math" panose="02040503050406030204" pitchFamily="18" charset="0"/>
                        <a:cs typeface="Times New Roman" panose="020206030504050203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𝑚</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𝑣</m:t>
                        </m:r>
                      </m:e>
                      <m:sub>
                        <m:r>
                          <a:rPr lang="en-US" i="1">
                            <a:latin typeface="Cambria Math" panose="02040503050406030204" pitchFamily="18" charset="0"/>
                            <a:cs typeface="Times New Roman" panose="02020603050405020304" pitchFamily="18" charset="0"/>
                          </a:rPr>
                          <m:t>𝑖</m:t>
                        </m:r>
                      </m:sub>
                      <m:sup>
                        <m:r>
                          <a:rPr lang="en-US" i="1">
                            <a:latin typeface="Cambria Math" panose="02040503050406030204" pitchFamily="18" charset="0"/>
                            <a:cs typeface="Times New Roman" panose="02020603050405020304" pitchFamily="18" charset="0"/>
                          </a:rPr>
                          <m:t>2</m:t>
                        </m:r>
                      </m:sup>
                    </m:sSubSup>
                  </m:oMath>
                </a14:m>
                <a:endParaRPr lang="en-US" dirty="0">
                  <a:latin typeface="Times New Roman" panose="02020603050405020304" pitchFamily="18" charset="0"/>
                  <a:cs typeface="Times New Roman" panose="02020603050405020304" pitchFamily="18" charset="0"/>
                </a:endParaRP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𝑣</m:t>
                        </m:r>
                      </m:e>
                      <m:sub>
                        <m:r>
                          <a:rPr lang="en-US" i="1">
                            <a:latin typeface="Cambria Math" panose="02040503050406030204" pitchFamily="18" charset="0"/>
                            <a:cs typeface="Times New Roman" panose="02020603050405020304" pitchFamily="18" charset="0"/>
                          </a:rPr>
                          <m:t>𝑓</m:t>
                        </m:r>
                      </m:sub>
                    </m:sSub>
                    <m:r>
                      <a:rPr lang="en-US" i="1">
                        <a:latin typeface="Cambria Math" panose="02040503050406030204" pitchFamily="18" charset="0"/>
                        <a:cs typeface="Times New Roman" panose="02020603050405020304" pitchFamily="18" charset="0"/>
                      </a:rPr>
                      <m:t>=</m:t>
                    </m:r>
                    <m:rad>
                      <m:radPr>
                        <m:degHide m:val="on"/>
                        <m:ctrlPr>
                          <a:rPr lang="en-US" i="1">
                            <a:latin typeface="Cambria Math" panose="02040503050406030204" pitchFamily="18" charset="0"/>
                            <a:cs typeface="Times New Roman" panose="02020603050405020304" pitchFamily="18" charset="0"/>
                          </a:rPr>
                        </m:ctrlPr>
                      </m:radPr>
                      <m:deg/>
                      <m:e>
                        <m:r>
                          <a:rPr lang="en-US" i="1">
                            <a:latin typeface="Cambria Math" panose="02040503050406030204" pitchFamily="18" charset="0"/>
                            <a:cs typeface="Times New Roman" panose="02020603050405020304" pitchFamily="18" charset="0"/>
                          </a:rPr>
                          <m:t>2</m:t>
                        </m:r>
                        <m:r>
                          <a:rPr lang="en-US" i="1">
                            <a:latin typeface="Cambria Math" panose="02040503050406030204" pitchFamily="18" charset="0"/>
                            <a:cs typeface="Times New Roman" panose="02020603050405020304" pitchFamily="18" charset="0"/>
                          </a:rPr>
                          <m:t>𝑔h</m:t>
                        </m:r>
                      </m:e>
                    </m:rad>
                  </m:oMath>
                </a14:m>
                <a:endParaRPr lang="en-US" dirty="0">
                  <a:latin typeface="Times New Roman" panose="02020603050405020304" pitchFamily="18" charset="0"/>
                  <a:cs typeface="Times New Roman" panose="02020603050405020304"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940476" y="3979544"/>
                <a:ext cx="6856749" cy="1945404"/>
              </a:xfrm>
              <a:prstGeom prst="rect">
                <a:avLst/>
              </a:prstGeom>
              <a:blipFill>
                <a:blip r:embed="rId4"/>
                <a:stretch>
                  <a:fillRect l="-621" t="-1558" b="-623"/>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644790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Work and Energy</a:t>
            </a:r>
          </a:p>
        </p:txBody>
      </p:sp>
      <p:pic>
        <p:nvPicPr>
          <p:cNvPr id="14339" name="Picture 10" descr="FG07_015"/>
          <p:cNvPicPr>
            <a:picLocks noChangeAspect="1" noChangeArrowheads="1"/>
          </p:cNvPicPr>
          <p:nvPr/>
        </p:nvPicPr>
        <p:blipFill>
          <a:blip r:embed="rId2">
            <a:extLst>
              <a:ext uri="{28A0092B-C50C-407E-A947-70E740481C1C}">
                <a14:useLocalDpi xmlns:a14="http://schemas.microsoft.com/office/drawing/2010/main" val="0"/>
              </a:ext>
            </a:extLst>
          </a:blip>
          <a:srcRect t="24001" b="36000"/>
          <a:stretch>
            <a:fillRect/>
          </a:stretch>
        </p:blipFill>
        <p:spPr bwMode="auto">
          <a:xfrm>
            <a:off x="762000" y="1587500"/>
            <a:ext cx="7620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2"/>
          <p:cNvSpPr>
            <a:spLocks noGrp="1" noChangeArrowheads="1"/>
          </p:cNvSpPr>
          <p:nvPr>
            <p:ph type="title"/>
          </p:nvPr>
        </p:nvSpPr>
        <p:spPr>
          <a:xfrm>
            <a:off x="762000" y="228600"/>
            <a:ext cx="7772400" cy="1143000"/>
          </a:xfrm>
          <a:noFill/>
        </p:spPr>
        <p:txBody>
          <a:bodyPr/>
          <a:lstStyle/>
          <a:p>
            <a:pPr eaLnBrk="1" hangingPunct="1"/>
            <a:r>
              <a:rPr lang="en-US" altLang="en-US" b="1">
                <a:solidFill>
                  <a:srgbClr val="FF0000"/>
                </a:solidFill>
              </a:rPr>
              <a:t> Work-Energy Theorem</a:t>
            </a:r>
            <a:endParaRPr lang="en-US" altLang="en-US" sz="4000" b="1" i="1">
              <a:solidFill>
                <a:schemeClr val="tx1"/>
              </a:solidFill>
            </a:endParaRPr>
          </a:p>
        </p:txBody>
      </p:sp>
      <p:sp>
        <p:nvSpPr>
          <p:cNvPr id="14341" name="Rectangle 3" descr="Green marble"/>
          <p:cNvSpPr>
            <a:spLocks noChangeArrowheads="1"/>
          </p:cNvSpPr>
          <p:nvPr/>
        </p:nvSpPr>
        <p:spPr bwMode="auto">
          <a:xfrm>
            <a:off x="685800" y="1517650"/>
            <a:ext cx="7823200" cy="8255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342" name="Rectangle 11"/>
          <p:cNvSpPr>
            <a:spLocks noChangeArrowheads="1"/>
          </p:cNvSpPr>
          <p:nvPr/>
        </p:nvSpPr>
        <p:spPr bwMode="auto">
          <a:xfrm>
            <a:off x="1268413" y="3635375"/>
            <a:ext cx="6580187" cy="2651125"/>
          </a:xfrm>
          <a:prstGeom prst="rect">
            <a:avLst/>
          </a:prstGeom>
          <a:solidFill>
            <a:srgbClr val="FFFFCC"/>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1" i="1" u="none" strike="noStrike" kern="1200" cap="none" spc="0" normalizeH="0" baseline="0" noProof="0">
              <a:ln>
                <a:noFill/>
              </a:ln>
              <a:solidFill>
                <a:srgbClr val="FF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W</a:t>
            </a:r>
            <a:r>
              <a:rPr kumimoji="0" lang="en-US" altLang="en-US" sz="3600" b="1" i="1" u="none" strike="noStrike" kern="1200" cap="none" spc="0" normalizeH="0" baseline="-25000" noProof="0">
                <a:ln>
                  <a:noFill/>
                </a:ln>
                <a:solidFill>
                  <a:srgbClr val="FF0000"/>
                </a:solidFill>
                <a:effectLst/>
                <a:uLnTx/>
                <a:uFillTx/>
                <a:latin typeface="Times New Roman" panose="02020603050405020304" pitchFamily="18" charset="0"/>
                <a:ea typeface="+mn-ea"/>
                <a:cs typeface="+mn-cs"/>
              </a:rPr>
              <a:t>net</a:t>
            </a:r>
            <a:r>
              <a:rPr kumimoji="0" lang="en-US" altLang="en-US" sz="3600" b="1" i="1"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F</a:t>
            </a:r>
            <a:r>
              <a:rPr kumimoji="0" lang="en-US" altLang="en-US" sz="3600" b="1" i="1"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net</a:t>
            </a:r>
            <a:r>
              <a:rPr kumimoji="0" lang="en-US" altLang="en-US" sz="3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d   = ( m a ) 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 m </a:t>
            </a:r>
            <a:r>
              <a:rPr kumimoji="0" lang="en-US" alt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r>
              <a:rPr kumimoji="0" lang="en-US" altLang="en-US" sz="3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3600" b="1" i="1" u="none" strike="noStrike" kern="1200" cap="none" spc="0" normalizeH="0" baseline="0" noProof="0">
                <a:ln>
                  <a:noFill/>
                </a:ln>
                <a:solidFill>
                  <a:srgbClr val="00CC99"/>
                </a:solidFill>
                <a:effectLst/>
                <a:uLnTx/>
                <a:uFillTx/>
                <a:latin typeface="CentSchbook BT" pitchFamily="18" charset="0"/>
                <a:ea typeface="+mn-ea"/>
                <a:cs typeface="+mn-cs"/>
              </a:rPr>
              <a:t>v</a:t>
            </a:r>
            <a:r>
              <a:rPr kumimoji="0" lang="en-US" altLang="en-US" sz="3600" b="1" i="1" u="none" strike="noStrike" kern="1200" cap="none" spc="0" normalizeH="0" baseline="-25000" noProof="0">
                <a:ln>
                  <a:noFill/>
                </a:ln>
                <a:solidFill>
                  <a:srgbClr val="00CC99"/>
                </a:solidFill>
                <a:effectLst/>
                <a:uLnTx/>
                <a:uFillTx/>
                <a:latin typeface="CentSchbook BT" pitchFamily="18" charset="0"/>
                <a:ea typeface="+mn-ea"/>
                <a:cs typeface="+mn-cs"/>
              </a:rPr>
              <a:t>2 </a:t>
            </a:r>
            <a:r>
              <a:rPr kumimoji="0" lang="en-US" altLang="en-US" sz="3600" b="1" i="1" u="none" strike="noStrike" kern="1200" cap="none" spc="0" normalizeH="0" baseline="30000" noProof="0">
                <a:ln>
                  <a:noFill/>
                </a:ln>
                <a:solidFill>
                  <a:srgbClr val="000000"/>
                </a:solidFill>
                <a:effectLst/>
                <a:uLnTx/>
                <a:uFillTx/>
                <a:latin typeface="CentSchbook BT" pitchFamily="18" charset="0"/>
                <a:ea typeface="+mn-ea"/>
                <a:cs typeface="+mn-cs"/>
              </a:rPr>
              <a:t>2</a:t>
            </a:r>
            <a:r>
              <a:rPr kumimoji="0" lang="en-US" altLang="en-US" sz="3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 </a:t>
            </a:r>
            <a:r>
              <a:rPr kumimoji="0" lang="en-US" altLang="en-US" sz="3600" b="1" i="1" u="none" strike="noStrike" kern="1200" cap="none" spc="0" normalizeH="0" baseline="0" noProof="0">
                <a:ln>
                  <a:noFill/>
                </a:ln>
                <a:solidFill>
                  <a:srgbClr val="00CC99"/>
                </a:solidFill>
                <a:effectLst/>
                <a:uLnTx/>
                <a:uFillTx/>
                <a:latin typeface="CentSchbook BT" pitchFamily="18" charset="0"/>
                <a:ea typeface="+mn-ea"/>
                <a:cs typeface="+mn-cs"/>
              </a:rPr>
              <a:t>v</a:t>
            </a:r>
            <a:r>
              <a:rPr kumimoji="0" lang="en-US" altLang="en-US" sz="3600" b="1" i="1" u="none" strike="noStrike" kern="1200" cap="none" spc="0" normalizeH="0" baseline="-25000" noProof="0">
                <a:ln>
                  <a:noFill/>
                </a:ln>
                <a:solidFill>
                  <a:srgbClr val="00CC99"/>
                </a:solidFill>
                <a:effectLst/>
                <a:uLnTx/>
                <a:uFillTx/>
                <a:latin typeface="Times New Roman" panose="02020603050405020304" pitchFamily="18" charset="0"/>
                <a:ea typeface="+mn-ea"/>
                <a:cs typeface="+mn-cs"/>
              </a:rPr>
              <a:t>1 </a:t>
            </a:r>
            <a:r>
              <a:rPr kumimoji="0" lang="en-US" altLang="en-US" sz="3600" b="1" i="1" u="none" strike="noStrike" kern="1200" cap="none" spc="0" normalizeH="0" baseline="30000" noProof="0">
                <a:ln>
                  <a:noFill/>
                </a:ln>
                <a:solidFill>
                  <a:srgbClr val="000000"/>
                </a:solidFill>
                <a:effectLst/>
                <a:uLnTx/>
                <a:uFillTx/>
                <a:latin typeface="Times New Roman" panose="02020603050405020304" pitchFamily="18" charset="0"/>
                <a:ea typeface="+mn-ea"/>
                <a:cs typeface="+mn-cs"/>
              </a:rPr>
              <a:t>2</a:t>
            </a:r>
            <a:r>
              <a:rPr kumimoji="0" lang="en-US" altLang="en-US" sz="3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 / 2d </a:t>
            </a:r>
            <a:r>
              <a:rPr kumimoji="0" lang="en-US" alt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r>
              <a:rPr kumimoji="0" lang="en-US" altLang="en-US" sz="3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 (1/2) m </a:t>
            </a:r>
            <a:r>
              <a:rPr kumimoji="0" lang="en-US" altLang="en-US" sz="3600" b="1" i="1" u="none" strike="noStrike" kern="1200" cap="none" spc="0" normalizeH="0" baseline="0" noProof="0">
                <a:ln>
                  <a:noFill/>
                </a:ln>
                <a:solidFill>
                  <a:srgbClr val="00CC99"/>
                </a:solidFill>
                <a:effectLst/>
                <a:uLnTx/>
                <a:uFillTx/>
                <a:latin typeface="CentSchbook BT" pitchFamily="18" charset="0"/>
                <a:ea typeface="+mn-ea"/>
                <a:cs typeface="+mn-cs"/>
              </a:rPr>
              <a:t>v</a:t>
            </a:r>
            <a:r>
              <a:rPr kumimoji="0" lang="en-US" altLang="en-US" sz="3600" b="1" i="1" u="none" strike="noStrike" kern="1200" cap="none" spc="0" normalizeH="0" baseline="-25000" noProof="0">
                <a:ln>
                  <a:noFill/>
                </a:ln>
                <a:solidFill>
                  <a:srgbClr val="00CC99"/>
                </a:solidFill>
                <a:effectLst/>
                <a:uLnTx/>
                <a:uFillTx/>
                <a:latin typeface="CentSchbook BT" pitchFamily="18" charset="0"/>
                <a:ea typeface="+mn-ea"/>
                <a:cs typeface="+mn-cs"/>
              </a:rPr>
              <a:t>2 </a:t>
            </a:r>
            <a:r>
              <a:rPr kumimoji="0" lang="en-US" altLang="en-US" sz="3600" b="1" i="1" u="none" strike="noStrike" kern="1200" cap="none" spc="0" normalizeH="0" baseline="30000" noProof="0">
                <a:ln>
                  <a:noFill/>
                </a:ln>
                <a:solidFill>
                  <a:srgbClr val="000000"/>
                </a:solidFill>
                <a:effectLst/>
                <a:uLnTx/>
                <a:uFillTx/>
                <a:latin typeface="CentSchbook BT" pitchFamily="18" charset="0"/>
                <a:ea typeface="+mn-ea"/>
                <a:cs typeface="+mn-cs"/>
              </a:rPr>
              <a:t>2</a:t>
            </a:r>
            <a:r>
              <a:rPr kumimoji="0" lang="en-US" altLang="en-US" sz="3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 (1/2) m </a:t>
            </a:r>
            <a:r>
              <a:rPr kumimoji="0" lang="en-US" altLang="en-US" sz="3600" b="1" i="1" u="none" strike="noStrike" kern="1200" cap="none" spc="0" normalizeH="0" baseline="0" noProof="0">
                <a:ln>
                  <a:noFill/>
                </a:ln>
                <a:solidFill>
                  <a:srgbClr val="00CC99"/>
                </a:solidFill>
                <a:effectLst/>
                <a:uLnTx/>
                <a:uFillTx/>
                <a:latin typeface="CentSchbook BT" pitchFamily="18" charset="0"/>
                <a:ea typeface="+mn-ea"/>
                <a:cs typeface="+mn-cs"/>
              </a:rPr>
              <a:t>v</a:t>
            </a:r>
            <a:r>
              <a:rPr kumimoji="0" lang="en-US" altLang="en-US" sz="3600" b="1" i="1" u="none" strike="noStrike" kern="1200" cap="none" spc="0" normalizeH="0" baseline="-25000" noProof="0">
                <a:ln>
                  <a:noFill/>
                </a:ln>
                <a:solidFill>
                  <a:srgbClr val="00CC99"/>
                </a:solidFill>
                <a:effectLst/>
                <a:uLnTx/>
                <a:uFillTx/>
                <a:latin typeface="CentSchbook BT" pitchFamily="18" charset="0"/>
                <a:ea typeface="+mn-ea"/>
                <a:cs typeface="+mn-cs"/>
              </a:rPr>
              <a:t>1 </a:t>
            </a:r>
            <a:r>
              <a:rPr kumimoji="0" lang="en-US" altLang="en-US" sz="3600" b="1" i="1" u="none" strike="noStrike" kern="1200" cap="none" spc="0" normalizeH="0" baseline="30000" noProof="0">
                <a:ln>
                  <a:noFill/>
                </a:ln>
                <a:solidFill>
                  <a:srgbClr val="000000"/>
                </a:solidFill>
                <a:effectLst/>
                <a:uLnTx/>
                <a:uFillTx/>
                <a:latin typeface="CentSchbook BT" pitchFamily="18" charset="0"/>
                <a:ea typeface="+mn-ea"/>
                <a:cs typeface="+mn-cs"/>
              </a:rPr>
              <a:t>2</a:t>
            </a:r>
            <a:r>
              <a:rPr kumimoji="0" lang="en-US" altLang="en-US" sz="3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 </a:t>
            </a:r>
            <a:r>
              <a:rPr kumimoji="0" lang="en-US" altLang="en-US" sz="3600" b="1" i="1"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K</a:t>
            </a:r>
            <a:r>
              <a:rPr kumimoji="0" lang="en-US" altLang="en-US" sz="3600" b="1" i="1" u="none" strike="noStrike" kern="1200" cap="none" spc="0" normalizeH="0" baseline="-25000" noProof="0">
                <a:ln>
                  <a:noFill/>
                </a:ln>
                <a:solidFill>
                  <a:srgbClr val="FF0000"/>
                </a:solidFill>
                <a:effectLst/>
                <a:uLnTx/>
                <a:uFillTx/>
                <a:latin typeface="Times New Roman" panose="02020603050405020304" pitchFamily="18" charset="0"/>
                <a:ea typeface="+mn-ea"/>
                <a:cs typeface="+mn-cs"/>
              </a:rPr>
              <a:t>2</a:t>
            </a:r>
            <a:r>
              <a:rPr kumimoji="0" lang="en-US" altLang="en-US" sz="3600" b="1" i="1"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 K</a:t>
            </a:r>
            <a:r>
              <a:rPr kumimoji="0" lang="en-US" altLang="en-US" sz="3600" b="1" i="1" u="none" strike="noStrike" kern="1200" cap="none" spc="0" normalizeH="0" baseline="-25000" noProof="0">
                <a:ln>
                  <a:noFill/>
                </a:ln>
                <a:solidFill>
                  <a:srgbClr val="FF0000"/>
                </a:solidFill>
                <a:effectLst/>
                <a:uLnTx/>
                <a:uFillTx/>
                <a:latin typeface="Times New Roman" panose="02020603050405020304" pitchFamily="18" charset="0"/>
                <a:ea typeface="+mn-ea"/>
                <a:cs typeface="+mn-cs"/>
              </a:rPr>
              <a:t>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600" b="1" i="1" u="none" strike="noStrike" kern="1200" cap="none" spc="0" normalizeH="0" baseline="-25000" noProof="0">
              <a:ln>
                <a:noFill/>
              </a:ln>
              <a:solidFill>
                <a:srgbClr val="FF0000"/>
              </a:solidFill>
              <a:effectLst/>
              <a:uLnTx/>
              <a:uFillTx/>
              <a:latin typeface="Times New Roman" panose="02020603050405020304" pitchFamily="18" charset="0"/>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685800" y="7938"/>
            <a:ext cx="7772400" cy="1143000"/>
          </a:xfrm>
        </p:spPr>
        <p:txBody>
          <a:bodyPr/>
          <a:lstStyle/>
          <a:p>
            <a:r>
              <a:rPr lang="en-US" altLang="en-US">
                <a:solidFill>
                  <a:srgbClr val="FF0000"/>
                </a:solidFill>
              </a:rPr>
              <a:t>Forms of Mechanical Energy</a:t>
            </a:r>
          </a:p>
        </p:txBody>
      </p:sp>
      <p:sp>
        <p:nvSpPr>
          <p:cNvPr id="3075" name="Footer Placeholder 3"/>
          <p:cNvSpPr>
            <a:spLocks noGrp="1"/>
          </p:cNvSpPr>
          <p:nvPr>
            <p:ph type="ftr" sz="quarter" idx="11"/>
          </p:nvPr>
        </p:nvSpPr>
        <p:spPr>
          <a:xfrm>
            <a:off x="133264" y="6340475"/>
            <a:ext cx="8612274"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lvl="1" indent="-284400"/>
            <a:r>
              <a:rPr lang="en-US" sz="2200" dirty="0"/>
              <a:t>We introduce energy to solve problems with </a:t>
            </a:r>
            <a:r>
              <a:rPr lang="en-US" sz="2200" dirty="0">
                <a:solidFill>
                  <a:srgbClr val="FF0000"/>
                </a:solidFill>
              </a:rPr>
              <a:t>variable acceleration</a:t>
            </a:r>
          </a:p>
        </p:txBody>
      </p:sp>
      <p:pic>
        <p:nvPicPr>
          <p:cNvPr id="3076" name="Picture 3" descr="07-Figure02_P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75" y="1108075"/>
            <a:ext cx="3121025"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4" descr="Green marble"/>
          <p:cNvSpPr>
            <a:spLocks noChangeArrowheads="1"/>
          </p:cNvSpPr>
          <p:nvPr/>
        </p:nvSpPr>
        <p:spPr bwMode="auto">
          <a:xfrm>
            <a:off x="512763" y="965200"/>
            <a:ext cx="7823200" cy="8255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3078" name="Picture 3" descr="07-Figure03_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392488"/>
            <a:ext cx="3090863"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3" descr="07_Table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7963" y="1104900"/>
            <a:ext cx="4727575"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30CEB59-21D9-25FB-8291-F063D326EA1C}"/>
              </a:ext>
            </a:extLst>
          </p:cNvPr>
          <p:cNvSpPr txBox="1"/>
          <p:nvPr/>
        </p:nvSpPr>
        <p:spPr>
          <a:xfrm>
            <a:off x="0" y="4613205"/>
            <a:ext cx="122589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Energy is </a:t>
            </a:r>
            <a:r>
              <a:rPr lang="en-US" dirty="0">
                <a:solidFill>
                  <a:srgbClr val="FF0000"/>
                </a:solidFill>
                <a:latin typeface="Times New Roman" panose="02020603050405020304" pitchFamily="18" charset="0"/>
                <a:cs typeface="Times New Roman" panose="02020603050405020304" pitchFamily="18" charset="0"/>
              </a:rPr>
              <a:t>conserved</a:t>
            </a:r>
            <a:r>
              <a:rPr lang="en-US" dirty="0">
                <a:latin typeface="Times New Roman" panose="02020603050405020304" pitchFamily="18" charset="0"/>
                <a:cs typeface="Times New Roman" panose="02020603050405020304" pitchFamily="18" charset="0"/>
              </a:rPr>
              <a:t>,</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Arial"/>
              </a:rPr>
              <a:t>© 2016 Pearson Education, Inc.</a:t>
            </a:r>
            <a:endParaRPr kumimoji="0" lang="en-GB" sz="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endParaRPr>
          </a:p>
        </p:txBody>
      </p:sp>
      <p:pic>
        <p:nvPicPr>
          <p:cNvPr id="2" name="Picture 1" descr="07_ChapSummary02.jpg"/>
          <p:cNvPicPr>
            <a:picLocks noChangeAspect="1"/>
          </p:cNvPicPr>
          <p:nvPr/>
        </p:nvPicPr>
        <p:blipFill rotWithShape="1">
          <a:blip r:embed="rId3">
            <a:extLst>
              <a:ext uri="{28A0092B-C50C-407E-A947-70E740481C1C}">
                <a14:useLocalDpi xmlns:a14="http://schemas.microsoft.com/office/drawing/2010/main" val="0"/>
              </a:ext>
            </a:extLst>
          </a:blip>
          <a:srcRect b="7159"/>
          <a:stretch/>
        </p:blipFill>
        <p:spPr>
          <a:xfrm>
            <a:off x="271272" y="2298700"/>
            <a:ext cx="8601456" cy="2077070"/>
          </a:xfrm>
          <a:prstGeom prst="rect">
            <a:avLst/>
          </a:prstGeom>
        </p:spPr>
      </p:pic>
      <p:sp>
        <p:nvSpPr>
          <p:cNvPr id="4" name="TextBox 3"/>
          <p:cNvSpPr txBox="1"/>
          <p:nvPr/>
        </p:nvSpPr>
        <p:spPr>
          <a:xfrm flipH="1">
            <a:off x="2651760" y="477493"/>
            <a:ext cx="4171950"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mn-cs"/>
              </a:rPr>
              <a:t>Kinetic energy</a:t>
            </a:r>
          </a:p>
        </p:txBody>
      </p:sp>
    </p:spTree>
    <p:extLst>
      <p:ext uri="{BB962C8B-B14F-4D97-AF65-F5344CB8AC3E}">
        <p14:creationId xmlns:p14="http://schemas.microsoft.com/office/powerpoint/2010/main" val="875638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34340"/>
            <a:ext cx="3437923" cy="522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p:cNvSpPr txBox="1"/>
              <p:nvPr/>
            </p:nvSpPr>
            <p:spPr>
              <a:xfrm>
                <a:off x="3744913" y="627784"/>
                <a:ext cx="5399087" cy="514519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Times New Roman"/>
                    <a:ea typeface="+mn-ea"/>
                    <a:cs typeface="+mn-cs"/>
                  </a:rPr>
                  <a:t>Example 7.14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Loading a crate (with friction it does not go all the way up)</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a:p>
                <a:pPr marL="342900" marR="0" lvl="0" indent="-342900" algn="l" defTabSz="914400" rtl="0" eaLnBrk="1" fontAlgn="base" latinLnBrk="0" hangingPunct="1">
                  <a:lnSpc>
                    <a:spcPct val="100000"/>
                  </a:lnSpc>
                  <a:spcBef>
                    <a:spcPct val="0"/>
                  </a:spcBef>
                  <a:spcAft>
                    <a:spcPct val="0"/>
                  </a:spcAft>
                  <a:buClrTx/>
                  <a:buSzTx/>
                  <a:buFontTx/>
                  <a:buAutoNum type="alphaLcParenR"/>
                  <a:tabLst/>
                  <a:defRPr/>
                </a:pPr>
                <a14:m>
                  <m:oMath xmlns:m="http://schemas.openxmlformats.org/officeDocument/2006/math">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K</m:t>
                        </m:r>
                      </m:e>
                      <m: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num>
                      <m:den>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den>
                    </m:f>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m:t>
                    </m:r>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v</m:t>
                        </m:r>
                      </m:e>
                      <m:sup>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p>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num>
                      <m:den>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den>
                    </m:f>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8</m:t>
                    </m:r>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(5)</m:t>
                        </m:r>
                      </m:e>
                      <m:sup>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p>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=100 </m:t>
                    </m:r>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J</m:t>
                    </m:r>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K</m:t>
                        </m:r>
                      </m:e>
                      <m: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b>
                    </m:s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 </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U</m:t>
                        </m:r>
                      </m:e>
                      <m: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  </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U</m:t>
                        </m:r>
                      </m:e>
                      <m: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b>
                    </m:s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mgh</m:t>
                    </m:r>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=8</m:t>
                    </m:r>
                    <m:d>
                      <m:d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9.8</m:t>
                        </m:r>
                      </m:e>
                    </m:d>
                    <m:d>
                      <m:d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0.8</m:t>
                        </m:r>
                      </m:e>
                    </m:d>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=62.7 </m:t>
                    </m:r>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J</m:t>
                    </m:r>
                  </m:oMath>
                </a14:m>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W</m:t>
                          </m:r>
                        </m:e>
                        <m:sub>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other</m:t>
                          </m:r>
                        </m:sub>
                      </m:s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f</m:t>
                          </m:r>
                        </m:e>
                        <m:sub>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s</m:t>
                          </m:r>
                        </m:sub>
                      </m:s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f</m:t>
                      </m:r>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d</m:t>
                      </m:r>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f</m:t>
                      </m:r>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(1.6)</m:t>
                      </m:r>
                    </m:oMath>
                  </m:oMathPara>
                </a14:m>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Here; </a:t>
                </a:r>
                <a14:m>
                  <m:oMath xmlns:m="http://schemas.openxmlformats.org/officeDocument/2006/math">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f</m:t>
                    </m:r>
                  </m:oMath>
                </a14:m>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is the unknown friction force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K</m:t>
                        </m:r>
                      </m:e>
                      <m: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U</m:t>
                        </m:r>
                      </m:e>
                      <m: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W</m:t>
                        </m:r>
                      </m:e>
                      <m:sub>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other</m:t>
                        </m:r>
                      </m:sub>
                    </m:s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K</m:t>
                        </m:r>
                      </m:e>
                      <m: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b>
                    </m:s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U</m:t>
                        </m:r>
                      </m:e>
                      <m: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b>
                    </m:sSub>
                  </m:oMath>
                </a14:m>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100 </m:t>
                    </m:r>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J</m:t>
                    </m:r>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+0 −</m:t>
                    </m:r>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f</m:t>
                    </m:r>
                    <m:d>
                      <m:d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1.6</m:t>
                        </m:r>
                      </m:e>
                    </m:d>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=0+62.7 </m:t>
                    </m:r>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J</m:t>
                    </m:r>
                  </m:oMath>
                </a14:m>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14:m>
                  <m:oMath xmlns:m="http://schemas.openxmlformats.org/officeDocument/2006/math">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f</m:t>
                    </m:r>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=23 </m:t>
                    </m:r>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N</m:t>
                    </m:r>
                  </m:oMath>
                </a14:m>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a:t>
                </a:r>
                <a14:m>
                  <m:oMath xmlns:m="http://schemas.openxmlformats.org/officeDocument/2006/math">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W</m:t>
                        </m:r>
                      </m:e>
                      <m:sub>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other</m:t>
                        </m:r>
                      </m:sub>
                    </m:s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W</m:t>
                        </m:r>
                      </m:e>
                      <m:sub>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f</m:t>
                        </m:r>
                      </m:sub>
                    </m:s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d>
                      <m:d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1.6</m:t>
                        </m:r>
                      </m:e>
                    </m:d>
                    <m:d>
                      <m:d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23.3</m:t>
                        </m:r>
                      </m:e>
                    </m:d>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a14:m>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-74.6 J</a:t>
                </a: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K</m:t>
                          </m:r>
                        </m:e>
                        <m: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=100 </m:t>
                      </m:r>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J</m:t>
                      </m:r>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U</m:t>
                          </m:r>
                        </m:e>
                        <m: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sub>
                      </m:s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U</m:t>
                          </m:r>
                        </m:e>
                        <m: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sub>
                      </m:s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 </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K</m:t>
                          </m:r>
                        </m:e>
                        <m: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sub>
                      </m:s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num>
                        <m:den>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den>
                      </m:f>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m:t>
                      </m:r>
                      <m:sSubSup>
                        <m:sSub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Sup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v</m:t>
                          </m:r>
                        </m:e>
                        <m: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sub>
                        <m:sup>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bSup>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num>
                        <m:den>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den>
                      </m:f>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8</m:t>
                      </m:r>
                      <m:sSubSup>
                        <m:sSub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Sup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v</m:t>
                          </m:r>
                        </m:e>
                        <m: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sub>
                        <m:sup>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bSup>
                    </m:oMath>
                  </m:oMathPara>
                </a14:m>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100 </m:t>
                      </m:r>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J</m:t>
                      </m:r>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+0−74.6</m:t>
                      </m:r>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J</m:t>
                      </m:r>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num>
                        <m:den>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den>
                      </m:f>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8</m:t>
                      </m:r>
                      <m:sSubSup>
                        <m:sSub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Sup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v</m:t>
                          </m:r>
                        </m:e>
                        <m: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sub>
                        <m:sup>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bSup>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oMath>
                  </m:oMathPara>
                </a14:m>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 </a:t>
                </a:r>
                <a14:m>
                  <m:oMath xmlns:m="http://schemas.openxmlformats.org/officeDocument/2006/math">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v</m:t>
                        </m:r>
                      </m:e>
                      <m: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3</m:t>
                        </m:r>
                      </m:sub>
                    </m:sSub>
                    <m: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=2.5</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m:t>
                        </m:r>
                      </m:num>
                      <m:den>
                        <m:r>
                          <m:rPr>
                            <m:sty m:val="p"/>
                          </m:rPr>
                          <a:rPr kumimoji="0" lang="en-US" sz="18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s</m:t>
                        </m:r>
                      </m:den>
                    </m:f>
                  </m:oMath>
                </a14:m>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744913" y="627784"/>
                <a:ext cx="5399087" cy="5145191"/>
              </a:xfrm>
              <a:prstGeom prst="rect">
                <a:avLst/>
              </a:prstGeom>
              <a:blipFill rotWithShape="0">
                <a:blip r:embed="rId3"/>
                <a:stretch>
                  <a:fillRect l="-2596" t="-1540" b="-118"/>
                </a:stretch>
              </a:blipFill>
            </p:spPr>
            <p:txBody>
              <a:bodyPr/>
              <a:lstStyle/>
              <a:p>
                <a:r>
                  <a:rPr lang="en-US">
                    <a:noFill/>
                  </a:rPr>
                  <a:t> </a:t>
                </a:r>
              </a:p>
            </p:txBody>
          </p:sp>
        </mc:Fallback>
      </mc:AlternateContent>
      <p:sp>
        <p:nvSpPr>
          <p:cNvPr id="3" name="TextBox 2"/>
          <p:cNvSpPr txBox="1"/>
          <p:nvPr/>
        </p:nvSpPr>
        <p:spPr>
          <a:xfrm>
            <a:off x="283221" y="5882910"/>
            <a:ext cx="8707030"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The return velocity is smaller than the launch velocity due to friction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1"/>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Work and Energy</a:t>
            </a:r>
          </a:p>
        </p:txBody>
      </p:sp>
      <p:pic>
        <p:nvPicPr>
          <p:cNvPr id="184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54150"/>
            <a:ext cx="6530975"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3"/>
          <p:cNvSpPr txBox="1">
            <a:spLocks noChangeArrowheads="1"/>
          </p:cNvSpPr>
          <p:nvPr/>
        </p:nvSpPr>
        <p:spPr bwMode="auto">
          <a:xfrm>
            <a:off x="1712913" y="625475"/>
            <a:ext cx="546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Does the Earth do work on the satellite?</a:t>
            </a:r>
          </a:p>
        </p:txBody>
      </p:sp>
      <p:sp>
        <p:nvSpPr>
          <p:cNvPr id="18437" name="TextBox 4"/>
          <p:cNvSpPr txBox="1">
            <a:spLocks noChangeArrowheads="1"/>
          </p:cNvSpPr>
          <p:nvPr/>
        </p:nvSpPr>
        <p:spPr bwMode="auto">
          <a:xfrm>
            <a:off x="2789238" y="161925"/>
            <a:ext cx="3657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Satellite in a circular orbit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20040" y="900112"/>
            <a:ext cx="8686800" cy="1477328"/>
          </a:xfrm>
        </p:spPr>
        <p:txBody>
          <a:bodyPr/>
          <a:lstStyle/>
          <a:p>
            <a:r>
              <a:rPr lang="en-US" dirty="0"/>
              <a:t>What can you say about the work the sun does on the earth during the earth's orbit? (Assume the orbit is perfectly circular.)</a:t>
            </a:r>
          </a:p>
        </p:txBody>
      </p:sp>
      <p:sp>
        <p:nvSpPr>
          <p:cNvPr id="3" name="Content Placeholder 2"/>
          <p:cNvSpPr>
            <a:spLocks noGrp="1"/>
          </p:cNvSpPr>
          <p:nvPr>
            <p:ph idx="1"/>
          </p:nvPr>
        </p:nvSpPr>
        <p:spPr>
          <a:xfrm>
            <a:off x="457200" y="2377440"/>
            <a:ext cx="8229600" cy="3133165"/>
          </a:xfrm>
        </p:spPr>
        <p:txBody>
          <a:bodyPr/>
          <a:lstStyle/>
          <a:p>
            <a:r>
              <a:rPr lang="en-US" dirty="0"/>
              <a:t>The sun does net negative work on the earth.</a:t>
            </a:r>
          </a:p>
          <a:p>
            <a:r>
              <a:rPr lang="en-US" dirty="0"/>
              <a:t>The sun does net positive work on the earth.</a:t>
            </a:r>
          </a:p>
          <a:p>
            <a:r>
              <a:rPr lang="en-US" dirty="0"/>
              <a:t>The work done on the earth is positive for half the orbit and negative for the other half, summing to zero.</a:t>
            </a:r>
          </a:p>
          <a:p>
            <a:r>
              <a:rPr lang="en-US" dirty="0">
                <a:solidFill>
                  <a:srgbClr val="FF0000"/>
                </a:solidFill>
              </a:rPr>
              <a:t>The sun does no work on the earth at any point </a:t>
            </a:r>
            <a:br>
              <a:rPr lang="en-US" dirty="0">
                <a:solidFill>
                  <a:srgbClr val="FF0000"/>
                </a:solidFill>
              </a:rPr>
            </a:br>
            <a:r>
              <a:rPr lang="en-US" dirty="0">
                <a:solidFill>
                  <a:srgbClr val="FF0000"/>
                </a:solidFill>
              </a:rPr>
              <a:t>in the orbit. </a:t>
            </a:r>
          </a:p>
        </p:txBody>
      </p:sp>
      <p:sp>
        <p:nvSpPr>
          <p:cNvPr id="4"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rPr>
              <a:t>© 2016 Pearson Education, Inc.</a:t>
            </a:r>
          </a:p>
        </p:txBody>
      </p:sp>
      <p:sp>
        <p:nvSpPr>
          <p:cNvPr id="2" name="TextBox 1"/>
          <p:cNvSpPr txBox="1"/>
          <p:nvPr/>
        </p:nvSpPr>
        <p:spPr>
          <a:xfrm>
            <a:off x="2540798" y="192226"/>
            <a:ext cx="5303520"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mn-cs"/>
              </a:rPr>
              <a:t>Clicker question</a:t>
            </a:r>
          </a:p>
        </p:txBody>
      </p:sp>
    </p:spTree>
    <p:extLst>
      <p:ext uri="{BB962C8B-B14F-4D97-AF65-F5344CB8AC3E}">
        <p14:creationId xmlns:p14="http://schemas.microsoft.com/office/powerpoint/2010/main" val="586976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18643"/>
            <a:ext cx="4467225"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5"/>
          <p:cNvSpPr txBox="1">
            <a:spLocks noChangeArrowheads="1"/>
          </p:cNvSpPr>
          <p:nvPr/>
        </p:nvSpPr>
        <p:spPr bwMode="auto">
          <a:xfrm>
            <a:off x="2233612" y="3218643"/>
            <a:ext cx="466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a:t>
            </a:r>
          </a:p>
        </p:txBody>
      </p:sp>
      <mc:AlternateContent xmlns:mc="http://schemas.openxmlformats.org/markup-compatibility/2006" xmlns:a14="http://schemas.microsoft.com/office/drawing/2010/main">
        <mc:Choice Requires="a14">
          <p:sp>
            <p:nvSpPr>
              <p:cNvPr id="7" name="TextBox 6"/>
              <p:cNvSpPr txBox="1"/>
              <p:nvPr/>
            </p:nvSpPr>
            <p:spPr>
              <a:xfrm>
                <a:off x="2658141" y="1819248"/>
                <a:ext cx="6368901" cy="503875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At the top of the loop at point </a:t>
                </a:r>
                <a:r>
                  <a:rPr kumimoji="0" lang="en-US" sz="1800" b="1" i="0" u="none" strike="noStrike" kern="1200" cap="none" spc="0" normalizeH="0" baseline="0" noProof="0" dirty="0">
                    <a:ln>
                      <a:noFill/>
                    </a:ln>
                    <a:solidFill>
                      <a:srgbClr val="000000"/>
                    </a:solidFill>
                    <a:effectLst/>
                    <a:uLnTx/>
                    <a:uFillTx/>
                    <a:latin typeface="Times New Roman"/>
                    <a:ea typeface="+mn-ea"/>
                    <a:cs typeface="+mn-cs"/>
                  </a:rPr>
                  <a:t>B</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𝐹</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𝑟𝑎𝑑</m:t>
                        </m:r>
                      </m:sub>
                    </m:s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𝑚𝑔</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𝑣</m:t>
                            </m:r>
                          </m:e>
                          <m:sup>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p>
                      </m:num>
                      <m:den>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𝑅</m:t>
                        </m:r>
                      </m:den>
                    </m:f>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𝑣</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ad>
                      <m:radPr>
                        <m:degHide m:val="on"/>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radPr>
                      <m:deg/>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𝑔𝑅</m:t>
                        </m:r>
                      </m:e>
                    </m:rad>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𝑣</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m:t>
                        </m:r>
                      </m:sub>
                    </m:sSub>
                  </m:oMath>
                </a14:m>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1800" b="0" i="0" u="none" strike="noStrike" kern="1200" cap="none" spc="0" normalizeH="0" baseline="0" noProof="0" dirty="0">
                    <a:ln>
                      <a:noFill/>
                    </a:ln>
                    <a:solidFill>
                      <a:srgbClr val="000000"/>
                    </a:solidFill>
                    <a:effectLst/>
                    <a:uLnTx/>
                    <a:uFillTx/>
                    <a:latin typeface="Times New Roman"/>
                    <a:ea typeface="+mn-ea"/>
                    <a:cs typeface="+mn-cs"/>
                    <a:sym typeface="Wingdings" panose="05000000000000000000" pitchFamily="2" charset="2"/>
                  </a:rPr>
                  <a:t> minimum velocity needed to stay on the track.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sym typeface="Wingdings" panose="05000000000000000000"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sym typeface="Wingdings" panose="05000000000000000000" pitchFamily="2" charset="2"/>
                  </a:rPr>
                  <a:t>Calculate the height </a:t>
                </a:r>
                <a14:m>
                  <m:oMath xmlns:m="http://schemas.openxmlformats.org/officeDocument/2006/math">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h</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𝐴</m:t>
                        </m:r>
                      </m:sub>
                    </m:sSub>
                  </m:oMath>
                </a14:m>
                <a:r>
                  <a:rPr kumimoji="0" lang="en-US" sz="1800" b="0" i="0" u="none" strike="noStrike" kern="1200" cap="none" spc="0" normalizeH="0" baseline="0" noProof="0" dirty="0">
                    <a:ln>
                      <a:noFill/>
                    </a:ln>
                    <a:solidFill>
                      <a:srgbClr val="000000"/>
                    </a:solidFill>
                    <a:effectLst/>
                    <a:uLnTx/>
                    <a:uFillTx/>
                    <a:latin typeface="Times New Roman"/>
                    <a:ea typeface="+mn-ea"/>
                    <a:cs typeface="+mn-cs"/>
                    <a:sym typeface="Wingdings" panose="05000000000000000000" pitchFamily="2" charset="2"/>
                  </a:rPr>
                  <a:t> necessary to produce minimum speed </a:t>
                </a:r>
                <a14:m>
                  <m:oMath xmlns:m="http://schemas.openxmlformats.org/officeDocument/2006/math">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𝑣</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𝐵</m:t>
                        </m:r>
                      </m:sub>
                    </m:sSub>
                  </m:oMath>
                </a14:m>
                <a:endParaRPr kumimoji="0" lang="en-US" sz="1800" b="0" i="0" u="none" strike="noStrike" kern="1200" cap="none" spc="0" normalizeH="0" baseline="0" noProof="0" dirty="0">
                  <a:ln>
                    <a:noFill/>
                  </a:ln>
                  <a:solidFill>
                    <a:srgbClr val="000000"/>
                  </a:solidFill>
                  <a:effectLst/>
                  <a:uLnTx/>
                  <a:uFillTx/>
                  <a:latin typeface="Times New Roman"/>
                  <a:ea typeface="+mn-ea"/>
                  <a:cs typeface="+mn-cs"/>
                  <a:sym typeface="Wingdings" panose="05000000000000000000"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sym typeface="Wingdings" panose="05000000000000000000"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𝑈</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sub>
                      </m:s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sub>
                      </m:s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𝑈</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m:t>
                          </m:r>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m:t>
                          </m:r>
                        </m:sub>
                      </m:sSub>
                    </m:oMath>
                  </m:oMathPara>
                </a14:m>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𝑚𝑔h</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sub>
                      </m:s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+0=</m:t>
                      </m:r>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𝑚𝑔h</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m:t>
                          </m:r>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1</m:t>
                          </m:r>
                        </m:num>
                        <m:den>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den>
                      </m:f>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𝑚</m:t>
                      </m:r>
                      <m:sSubSup>
                        <m:sSub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Sup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𝑣</m:t>
                          </m:r>
                        </m:e>
                        <m:sub>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m:t>
                          </m:r>
                        </m:sub>
                        <m:sup>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bSup>
                    </m:oMath>
                  </m:oMathPara>
                </a14:m>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𝑔h</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𝐴</m:t>
                          </m:r>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𝑔</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𝑅</m:t>
                      </m:r>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1</m:t>
                          </m:r>
                        </m:num>
                        <m:den>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den>
                      </m:f>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ad>
                            <m:radPr>
                              <m:degHide m:val="on"/>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radPr>
                            <m:deg/>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𝑔𝑅</m:t>
                              </m:r>
                            </m:e>
                          </m:rad>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e>
                        <m:sup>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sup>
                      </m:sSup>
                    </m:oMath>
                  </m:oMathPara>
                </a14:m>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h</m:t>
                          </m:r>
                        </m:e>
                        <m: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𝐴</m:t>
                          </m:r>
                        </m:sub>
                      </m:sSub>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5</m:t>
                          </m:r>
                        </m:num>
                        <m:den>
                          <m:r>
                            <a:rPr kumimoji="0" lang="en-US" sz="18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2</m:t>
                          </m:r>
                        </m:den>
                      </m:f>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𝑅</m:t>
                      </m:r>
                    </m:oMath>
                  </m:oMathPara>
                </a14:m>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If </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&lt; 2.5</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R</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the car is moving too slow and falls off the track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If </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&gt; 2.5</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R</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than at point B more downward force than gravity is needed and this is provided by the normal force that the track exerts on the car. </a:t>
                </a:r>
              </a:p>
            </p:txBody>
          </p:sp>
        </mc:Choice>
        <mc:Fallback xmlns="">
          <p:sp>
            <p:nvSpPr>
              <p:cNvPr id="7" name="TextBox 6"/>
              <p:cNvSpPr txBox="1">
                <a:spLocks noRot="1" noChangeAspect="1" noMove="1" noResize="1" noEditPoints="1" noAdjustHandles="1" noChangeArrowheads="1" noChangeShapeType="1" noTextEdit="1"/>
              </p:cNvSpPr>
              <p:nvPr/>
            </p:nvSpPr>
            <p:spPr>
              <a:xfrm>
                <a:off x="2658141" y="1819248"/>
                <a:ext cx="6368901" cy="5038752"/>
              </a:xfrm>
              <a:prstGeom prst="rect">
                <a:avLst/>
              </a:prstGeom>
              <a:blipFill rotWithShape="0">
                <a:blip r:embed="rId3"/>
                <a:stretch>
                  <a:fillRect l="-2201" t="-1572" r="-2392" b="-1935"/>
                </a:stretch>
              </a:blipFill>
            </p:spPr>
            <p:txBody>
              <a:bodyPr/>
              <a:lstStyle/>
              <a:p>
                <a:r>
                  <a:rPr lang="en-US">
                    <a:noFill/>
                  </a:rPr>
                  <a:t> </a:t>
                </a:r>
              </a:p>
            </p:txBody>
          </p:sp>
        </mc:Fallback>
      </mc:AlternateContent>
      <p:sp>
        <p:nvSpPr>
          <p:cNvPr id="2" name="Rectangle 1"/>
          <p:cNvSpPr/>
          <p:nvPr/>
        </p:nvSpPr>
        <p:spPr>
          <a:xfrm>
            <a:off x="240783" y="41248"/>
            <a:ext cx="8452884" cy="156966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Problem81</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Riding a loop-the-loop starting at rest from a point </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find the minimum height </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so that the car will not fall of the track at the top of the circular part of the loop, which has a radius of 20m.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Work and Energy</a:t>
            </a:r>
          </a:p>
        </p:txBody>
      </p:sp>
      <p:pic>
        <p:nvPicPr>
          <p:cNvPr id="20483" name="Picture 3" descr="Slid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8183563"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3"/>
          <p:cNvSpPr txBox="1">
            <a:spLocks noChangeArrowheads="1"/>
          </p:cNvSpPr>
          <p:nvPr/>
        </p:nvSpPr>
        <p:spPr bwMode="auto">
          <a:xfrm>
            <a:off x="2917825" y="762000"/>
            <a:ext cx="1841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Forces</a:t>
            </a:r>
          </a:p>
        </p:txBody>
      </p:sp>
      <p:sp>
        <p:nvSpPr>
          <p:cNvPr id="20485" name="Text Box 4"/>
          <p:cNvSpPr txBox="1">
            <a:spLocks noChangeArrowheads="1"/>
          </p:cNvSpPr>
          <p:nvPr/>
        </p:nvSpPr>
        <p:spPr bwMode="auto">
          <a:xfrm>
            <a:off x="2438400" y="228600"/>
            <a:ext cx="640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mn-cs"/>
              </a:rPr>
              <a:t>Forces on a hammerhead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Rectangle 7"/>
          <p:cNvSpPr>
            <a:spLocks noChangeArrowheads="1"/>
          </p:cNvSpPr>
          <p:nvPr/>
        </p:nvSpPr>
        <p:spPr bwMode="auto">
          <a:xfrm flipH="1">
            <a:off x="6215063" y="158750"/>
            <a:ext cx="1008062" cy="304800"/>
          </a:xfrm>
          <a:prstGeom prst="rect">
            <a:avLst/>
          </a:prstGeom>
          <a:solidFill>
            <a:schemeClr val="bg1"/>
          </a:solidFill>
          <a:ln w="9525" algn="ctr">
            <a:solidFill>
              <a:schemeClr val="bg1"/>
            </a:solidFill>
            <a:round/>
            <a:headEnd/>
            <a:tailEnd/>
          </a:ln>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2" name="Picture 1"/>
          <p:cNvPicPr>
            <a:picLocks noChangeAspect="1"/>
          </p:cNvPicPr>
          <p:nvPr/>
        </p:nvPicPr>
        <p:blipFill>
          <a:blip r:embed="rId3"/>
          <a:stretch>
            <a:fillRect/>
          </a:stretch>
        </p:blipFill>
        <p:spPr>
          <a:xfrm>
            <a:off x="0" y="658481"/>
            <a:ext cx="3562350" cy="5086350"/>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3062178" y="1329070"/>
                <a:ext cx="6081822" cy="3595600"/>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𝑾</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𝑭</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𝒅</m:t>
                      </m:r>
                    </m:oMath>
                  </m:oMathPara>
                </a14:m>
                <a:endPar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𝑾</m:t>
                      </m:r>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𝟐𝟎𝟎</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𝒌𝒈</m:t>
                      </m:r>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𝟗</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𝟖</m:t>
                      </m:r>
                      <m:f>
                        <m:fPr>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𝒎</m:t>
                          </m:r>
                        </m:num>
                        <m:den>
                          <m:sSup>
                            <m:sSupPr>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𝒔</m:t>
                              </m:r>
                            </m:e>
                            <m:sup>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𝟐</m:t>
                              </m:r>
                            </m:sup>
                          </m:sSup>
                        </m:den>
                      </m:f>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𝟏𝟗𝟔𝟎</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𝑵</m:t>
                      </m:r>
                    </m:oMath>
                  </m:oMathPara>
                </a14:m>
                <a:endPar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Weight</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𝒘</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𝑭</m:t>
                        </m:r>
                      </m:e>
                      <m:sub>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𝒇𝒓</m:t>
                        </m:r>
                      </m:sub>
                    </m:sSub>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𝟏𝟗𝟔𝟎</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𝟔𝟎</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𝟏𝟗𝟎𝟎</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𝑵</m:t>
                    </m:r>
                  </m:oMath>
                </a14:m>
                <a:endPar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𝑲</m:t>
                          </m:r>
                        </m:e>
                        <m:sub>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𝟐</m:t>
                          </m:r>
                        </m:sub>
                      </m:sSub>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𝑲</m:t>
                          </m:r>
                        </m:e>
                        <m:sub>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𝟏</m:t>
                          </m:r>
                        </m:sub>
                      </m:sSub>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𝟏</m:t>
                          </m:r>
                        </m:num>
                        <m:den>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𝟐</m:t>
                          </m:r>
                        </m:den>
                      </m:f>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𝒎</m:t>
                      </m:r>
                      <m:sSubSup>
                        <m:sSubSupPr>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SupPr>
                        <m:e>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𝒗</m:t>
                          </m:r>
                        </m:e>
                        <m:sub>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𝟐</m:t>
                          </m:r>
                        </m:sub>
                        <m:sup>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𝟐</m:t>
                          </m:r>
                        </m:sup>
                      </m:sSubSup>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𝟎</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𝑾</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d>
                        <m:dPr>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𝒘</m:t>
                          </m:r>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𝑭</m:t>
                              </m:r>
                            </m:e>
                            <m:sub>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𝒇𝒓</m:t>
                              </m:r>
                            </m:sub>
                          </m:sSub>
                        </m:e>
                      </m:d>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𝒅</m:t>
                          </m:r>
                        </m:e>
                        <m:sub>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𝟏𝟐</m:t>
                          </m:r>
                        </m:sub>
                      </m:sSub>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𝟏𝟗𝟎𝟎</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𝟑</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𝟓𝟕𝟎𝟎</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𝑵</m:t>
                      </m:r>
                    </m:oMath>
                  </m:oMathPara>
                </a14:m>
                <a:endPar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 </a:t>
                </a:r>
                <a14:m>
                  <m:oMath xmlns:m="http://schemas.openxmlformats.org/officeDocument/2006/math">
                    <m:f>
                      <m:f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fPr>
                      <m:num>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𝟏</m:t>
                        </m:r>
                      </m:num>
                      <m:den>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𝟐</m:t>
                        </m:r>
                      </m:den>
                    </m:f>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𝒎</m:t>
                    </m:r>
                    <m:sSubSup>
                      <m:sSubSup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Sup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𝒗</m:t>
                        </m:r>
                      </m:e>
                      <m:sub>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𝟐</m:t>
                        </m:r>
                      </m:sub>
                      <m:sup>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𝟐</m:t>
                        </m:r>
                      </m:sup>
                    </m:sSubSup>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𝟓𝟕𝟎𝟎</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𝑵</m:t>
                    </m:r>
                  </m:oMath>
                </a14:m>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(Falling) and </a:t>
                </a:r>
                <a14:m>
                  <m:oMath xmlns:m="http://schemas.openxmlformats.org/officeDocument/2006/math">
                    <m:sSub>
                      <m:sSubPr>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𝒗</m:t>
                        </m:r>
                      </m:e>
                      <m:sub>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𝟐</m:t>
                        </m:r>
                      </m:sub>
                    </m:sSub>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ad>
                      <m:radPr>
                        <m:degHide m:val="on"/>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radPr>
                      <m:deg/>
                      <m:e>
                        <m:f>
                          <m:fPr>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𝟐</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𝟓𝟕𝟎𝟎</m:t>
                            </m:r>
                          </m:num>
                          <m:den>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𝟐𝟎𝟎</m:t>
                            </m:r>
                          </m:den>
                        </m:f>
                      </m:e>
                    </m:rad>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𝟕</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𝟓𝟓</m:t>
                    </m:r>
                    <m:f>
                      <m:fPr>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𝒎</m:t>
                        </m:r>
                      </m:num>
                      <m:den>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𝒔</m:t>
                        </m:r>
                      </m:den>
                    </m:f>
                  </m:oMath>
                </a14:m>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sSub>
                      <m:sSub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𝑲</m:t>
                        </m:r>
                      </m:e>
                      <m:sub>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𝟑</m:t>
                        </m:r>
                      </m:sub>
                    </m:sSub>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𝑲</m:t>
                        </m:r>
                      </m:e>
                      <m:sub>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𝟐</m:t>
                        </m:r>
                      </m:sub>
                    </m:sSub>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d>
                      <m:d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𝒘</m:t>
                        </m:r>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𝑭</m:t>
                            </m:r>
                          </m:e>
                          <m:sub>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𝒇𝒓</m:t>
                            </m:r>
                          </m:sub>
                        </m:sSub>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𝑭</m:t>
                            </m:r>
                          </m:e>
                          <m:sub>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𝑵</m:t>
                            </m:r>
                          </m:sub>
                        </m:sSub>
                      </m:e>
                    </m:d>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𝒅</m:t>
                        </m:r>
                      </m:e>
                      <m:sub>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𝟐</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𝟑</m:t>
                        </m:r>
                      </m:sub>
                    </m:sSub>
                  </m:oMath>
                </a14:m>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(Hitting)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14:m>
                  <m:oMath xmlns:m="http://schemas.openxmlformats.org/officeDocument/2006/math">
                    <m:sSub>
                      <m:sSub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𝑭</m:t>
                        </m:r>
                      </m:e>
                      <m:sub>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𝑵</m:t>
                        </m:r>
                      </m:sub>
                    </m:sSub>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𝒘</m:t>
                    </m:r>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𝑭</m:t>
                        </m:r>
                      </m:e>
                      <m:sub>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𝒇𝒓</m:t>
                        </m:r>
                      </m:sub>
                    </m:sSub>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sSub>
                          <m:sSub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𝑲</m:t>
                            </m:r>
                          </m:e>
                          <m:sub>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𝟑</m:t>
                            </m:r>
                          </m:sub>
                        </m:sSub>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𝑲</m:t>
                            </m:r>
                          </m:e>
                          <m:sub>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𝟐</m:t>
                            </m:r>
                          </m:sub>
                        </m:sSub>
                      </m:num>
                      <m:den>
                        <m:sSub>
                          <m:sSub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b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𝒅</m:t>
                            </m:r>
                          </m:e>
                          <m:sub>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𝟐𝟑</m:t>
                            </m:r>
                          </m:sub>
                        </m:sSub>
                      </m:den>
                    </m:f>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𝟏𝟗𝟔𝟎</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𝟔𝟎</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𝟎</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𝟓𝟕𝟎𝟎</m:t>
                        </m:r>
                      </m:num>
                      <m:den>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𝟎</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𝟎𝟕𝟒</m:t>
                        </m:r>
                      </m:den>
                    </m:f>
                  </m:oMath>
                </a14:m>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b>
                        <m:sSub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b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𝑭</m:t>
                          </m:r>
                        </m:e>
                        <m:sub>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𝑵</m:t>
                          </m:r>
                        </m:sub>
                      </m:sSub>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𝟕𝟗𝟎𝟎𝟎</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𝑵</m:t>
                      </m:r>
                    </m:oMath>
                  </m:oMathPara>
                </a14:m>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So, the normal force is 40 times larger than weight of the hammer</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p:txBody>
          </p:sp>
        </mc:Choice>
        <mc:Fallback xmlns="">
          <p:sp>
            <p:nvSpPr>
              <p:cNvPr id="3" name="TextBox 2"/>
              <p:cNvSpPr txBox="1">
                <a:spLocks noRot="1" noChangeAspect="1" noMove="1" noResize="1" noEditPoints="1" noAdjustHandles="1" noChangeArrowheads="1" noChangeShapeType="1" noTextEdit="1"/>
              </p:cNvSpPr>
              <p:nvPr/>
            </p:nvSpPr>
            <p:spPr>
              <a:xfrm>
                <a:off x="3062178" y="1329070"/>
                <a:ext cx="6081822" cy="3595600"/>
              </a:xfrm>
              <a:prstGeom prst="rect">
                <a:avLst/>
              </a:prstGeom>
              <a:blipFill rotWithShape="0">
                <a:blip r:embed="rId4"/>
                <a:stretch>
                  <a:fillRect l="-2305" r="-2305" b="-3051"/>
                </a:stretch>
              </a:blipFill>
            </p:spPr>
            <p:txBody>
              <a:bodyPr/>
              <a:lstStyle/>
              <a:p>
                <a:r>
                  <a:rPr lang="en-US">
                    <a:noFill/>
                  </a:rPr>
                  <a:t> </a:t>
                </a:r>
              </a:p>
            </p:txBody>
          </p:sp>
        </mc:Fallback>
      </mc:AlternateContent>
      <p:sp>
        <p:nvSpPr>
          <p:cNvPr id="11" name="Text Box 4"/>
          <p:cNvSpPr txBox="1">
            <a:spLocks noChangeArrowheads="1"/>
          </p:cNvSpPr>
          <p:nvPr/>
        </p:nvSpPr>
        <p:spPr bwMode="auto">
          <a:xfrm>
            <a:off x="2066261" y="27153"/>
            <a:ext cx="640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mn-cs"/>
              </a:rPr>
              <a:t>Forces on a hammerhead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Work Done on a Spring Scale – Example 7.6</a:t>
            </a:r>
            <a:endParaRPr lang="en-IN" sz="3400" dirty="0"/>
          </a:p>
        </p:txBody>
      </p:sp>
      <p:sp>
        <p:nvSpPr>
          <p:cNvPr id="5" name="Content Placeholder 4"/>
          <p:cNvSpPr>
            <a:spLocks noGrp="1"/>
          </p:cNvSpPr>
          <p:nvPr>
            <p:ph sz="quarter" idx="13"/>
          </p:nvPr>
        </p:nvSpPr>
        <p:spPr>
          <a:xfrm>
            <a:off x="457200" y="1556328"/>
            <a:ext cx="8313420" cy="1333522"/>
          </a:xfrm>
        </p:spPr>
        <p:txBody>
          <a:bodyPr/>
          <a:lstStyle/>
          <a:p>
            <a:r>
              <a:rPr lang="en-US" dirty="0"/>
              <a:t>Energy may be stored in compressed springs on a bathroom scale.</a:t>
            </a:r>
          </a:p>
          <a:p>
            <a:r>
              <a:rPr lang="en-US" dirty="0"/>
              <a:t>Refer to the worked example on page 194.</a:t>
            </a:r>
          </a:p>
        </p:txBody>
      </p:sp>
      <p:pic>
        <p:nvPicPr>
          <p:cNvPr id="6" name="Picture 5" descr="The scale rests on a vertical spring that is on the floor. Next to the scale is a vertical arrow pointing up; positive x direction. After the woman steps on the scale, it is lowered minus 1.0 centimeters. A vertical arrow points down from the woman toward the spring; F sub x is less than 0. We have chosen the positive x direction to be straight up, so both the weight of the woman and the displacement of the spring are in the negative x direction. Therefore, the work on the spring is positiv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4108" y="3242782"/>
            <a:ext cx="5677705" cy="3137231"/>
          </a:xfrm>
          <a:prstGeom prst="rect">
            <a:avLst/>
          </a:prstGeom>
        </p:spPr>
      </p:pic>
    </p:spTree>
    <p:extLst>
      <p:ext uri="{BB962C8B-B14F-4D97-AF65-F5344CB8AC3E}">
        <p14:creationId xmlns:p14="http://schemas.microsoft.com/office/powerpoint/2010/main" val="1822812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407484" y="1319767"/>
            <a:ext cx="6306726" cy="1246495"/>
          </a:xfrm>
          <a:prstGeom prst="rect">
            <a:avLst/>
          </a:prstGeom>
          <a:noFill/>
          <a:ln>
            <a:solidFill>
              <a:schemeClr val="tx1"/>
            </a:solidFill>
          </a:ln>
        </p:spPr>
        <p:txBody>
          <a:bodyPr wrap="none" rtlCol="0">
            <a:spAutoFit/>
          </a:bodyPr>
          <a:lstStyle/>
          <a:p>
            <a:r>
              <a:rPr lang="en-US" sz="2100" dirty="0">
                <a:latin typeface="Times New Roman" panose="02020603050405020304" pitchFamily="18" charset="0"/>
                <a:cs typeface="Times New Roman" panose="02020603050405020304" pitchFamily="18" charset="0"/>
              </a:rPr>
              <a:t>7.4	Work Done by a Varying Force</a:t>
            </a:r>
          </a:p>
          <a:p>
            <a:endParaRPr lang="en-US" sz="600" dirty="0">
              <a:latin typeface="Times New Roman" panose="02020603050405020304" pitchFamily="18" charset="0"/>
              <a:cs typeface="Times New Roman" panose="02020603050405020304" pitchFamily="18" charset="0"/>
            </a:endParaRPr>
          </a:p>
          <a:p>
            <a:r>
              <a:rPr lang="en-US" sz="2100" dirty="0"/>
              <a:t>In reality, relevant forces are not always constant forces.</a:t>
            </a:r>
          </a:p>
          <a:p>
            <a:endParaRPr lang="en-US" sz="600" dirty="0"/>
          </a:p>
          <a:p>
            <a:r>
              <a:rPr lang="en-US" sz="2100" dirty="0"/>
              <a:t>How do we calculate the work done by a varying force?</a:t>
            </a:r>
          </a:p>
        </p:txBody>
      </p:sp>
      <p:grpSp>
        <p:nvGrpSpPr>
          <p:cNvPr id="12" name="Group 11"/>
          <p:cNvGrpSpPr/>
          <p:nvPr/>
        </p:nvGrpSpPr>
        <p:grpSpPr>
          <a:xfrm>
            <a:off x="513129" y="3111763"/>
            <a:ext cx="8102413" cy="2456718"/>
            <a:chOff x="684171" y="3006017"/>
            <a:chExt cx="10803217" cy="3275624"/>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171" y="3285459"/>
              <a:ext cx="5413202" cy="271619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2305" y="3006017"/>
              <a:ext cx="4725083" cy="3275076"/>
            </a:xfrm>
            <a:prstGeom prst="rect">
              <a:avLst/>
            </a:prstGeom>
          </p:spPr>
        </p:pic>
        <p:sp>
          <p:nvSpPr>
            <p:cNvPr id="11" name="Rectangle 10"/>
            <p:cNvSpPr/>
            <p:nvPr/>
          </p:nvSpPr>
          <p:spPr>
            <a:xfrm>
              <a:off x="684171" y="5608673"/>
              <a:ext cx="825652" cy="392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p:nvSpPr>
          <p:spPr>
            <a:xfrm>
              <a:off x="6711079" y="5888664"/>
              <a:ext cx="825652" cy="3929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641552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US" dirty="0">
                <a:solidFill>
                  <a:srgbClr val="FF0000"/>
                </a:solidFill>
              </a:rPr>
              <a:t>Work Done By a Varying Force </a:t>
            </a:r>
          </a:p>
        </p:txBody>
      </p:sp>
      <p:sp>
        <p:nvSpPr>
          <p:cNvPr id="4" name="Content Placeholder 3"/>
          <p:cNvSpPr>
            <a:spLocks noGrp="1"/>
          </p:cNvSpPr>
          <p:nvPr>
            <p:ph sz="half" idx="1"/>
          </p:nvPr>
        </p:nvSpPr>
        <p:spPr>
          <a:xfrm>
            <a:off x="365123" y="1141413"/>
            <a:ext cx="5247771" cy="5106987"/>
          </a:xfrm>
        </p:spPr>
        <p:txBody>
          <a:bodyPr/>
          <a:lstStyle/>
          <a:p>
            <a:r>
              <a:rPr lang="en-US" sz="2400" dirty="0"/>
              <a:t>Hooke</a:t>
            </a:r>
            <a:r>
              <a:rPr lang="fr-FR" sz="2400" dirty="0"/>
              <a:t>'</a:t>
            </a:r>
            <a:r>
              <a:rPr lang="en-US" sz="2400" dirty="0"/>
              <a:t>s</a:t>
            </a:r>
            <a:br>
              <a:rPr lang="en-US" sz="2400" dirty="0"/>
            </a:br>
            <a:r>
              <a:rPr lang="en-US" sz="2400" dirty="0"/>
              <a:t>law:</a:t>
            </a:r>
          </a:p>
          <a:p>
            <a:pPr marL="0" indent="0">
              <a:buNone/>
            </a:pPr>
            <a:endParaRPr lang="en-US" sz="2400" dirty="0"/>
          </a:p>
          <a:p>
            <a:pPr marL="0" indent="0">
              <a:buNone/>
            </a:pPr>
            <a:endParaRPr lang="en-US" sz="1000" dirty="0"/>
          </a:p>
          <a:p>
            <a:r>
              <a:rPr lang="en-US" sz="2400" dirty="0"/>
              <a:t>As seen, this is a prime example of a varying force. The work done by a stretching/compressing</a:t>
            </a:r>
            <a:br>
              <a:rPr lang="en-US" sz="2400" dirty="0"/>
            </a:br>
            <a:r>
              <a:rPr lang="en-US" sz="2400" dirty="0"/>
              <a:t>a spring is equal to the area of </a:t>
            </a:r>
            <a:br>
              <a:rPr lang="en-US" sz="2400" dirty="0"/>
            </a:br>
            <a:r>
              <a:rPr lang="en-US" sz="2400" dirty="0"/>
              <a:t>the shaded triangle, or </a:t>
            </a:r>
          </a:p>
          <a:p>
            <a:endParaRPr lang="en-US" sz="2400" dirty="0"/>
          </a:p>
        </p:txBody>
      </p:sp>
      <p:pic>
        <p:nvPicPr>
          <p:cNvPr id="15" name="Picture 14" descr="07_19_Figure.jpg"/>
          <p:cNvPicPr>
            <a:picLocks noChangeAspect="1"/>
          </p:cNvPicPr>
          <p:nvPr/>
        </p:nvPicPr>
        <p:blipFill rotWithShape="1">
          <a:blip r:embed="rId2" cstate="print">
            <a:extLst>
              <a:ext uri="{28A0092B-C50C-407E-A947-70E740481C1C}">
                <a14:useLocalDpi xmlns:a14="http://schemas.microsoft.com/office/drawing/2010/main" val="0"/>
              </a:ext>
            </a:extLst>
          </a:blip>
          <a:srcRect b="4229"/>
          <a:stretch/>
        </p:blipFill>
        <p:spPr>
          <a:xfrm>
            <a:off x="5343162" y="1034224"/>
            <a:ext cx="3619011" cy="1820184"/>
          </a:xfrm>
          <a:prstGeom prst="rect">
            <a:avLst/>
          </a:prstGeom>
        </p:spPr>
      </p:pic>
      <p:pic>
        <p:nvPicPr>
          <p:cNvPr id="16" name="Picture 15" descr="07_20_Figure.jpg"/>
          <p:cNvPicPr>
            <a:picLocks noChangeAspect="1"/>
          </p:cNvPicPr>
          <p:nvPr/>
        </p:nvPicPr>
        <p:blipFill rotWithShape="1">
          <a:blip r:embed="rId3" cstate="print">
            <a:extLst>
              <a:ext uri="{28A0092B-C50C-407E-A947-70E740481C1C}">
                <a14:useLocalDpi xmlns:a14="http://schemas.microsoft.com/office/drawing/2010/main" val="0"/>
              </a:ext>
            </a:extLst>
          </a:blip>
          <a:srcRect b="2799"/>
          <a:stretch/>
        </p:blipFill>
        <p:spPr>
          <a:xfrm>
            <a:off x="5655496" y="3473938"/>
            <a:ext cx="2934875" cy="2998793"/>
          </a:xfrm>
          <a:prstGeom prst="rect">
            <a:avLst/>
          </a:prstGeom>
        </p:spPr>
      </p:pic>
      <p:sp>
        <p:nvSpPr>
          <p:cNvPr id="17" name="Footer Placeholder 16"/>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rPr>
              <a:t>© 2016 Pearson Education, Inc.</a:t>
            </a:r>
          </a:p>
        </p:txBody>
      </p:sp>
      <p:pic>
        <p:nvPicPr>
          <p:cNvPr id="2" name="Picture 1" descr="Slide 16_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3208" y="1707288"/>
            <a:ext cx="1371600" cy="474055"/>
          </a:xfrm>
          <a:prstGeom prst="rect">
            <a:avLst/>
          </a:prstGeom>
        </p:spPr>
      </p:pic>
      <p:pic>
        <p:nvPicPr>
          <p:cNvPr id="3" name="Picture 2" descr="Slide 16_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0288" y="5496139"/>
            <a:ext cx="2377440" cy="443333"/>
          </a:xfrm>
          <a:prstGeom prst="rect">
            <a:avLst/>
          </a:prstGeom>
        </p:spPr>
      </p:pic>
    </p:spTree>
    <p:extLst>
      <p:ext uri="{BB962C8B-B14F-4D97-AF65-F5344CB8AC3E}">
        <p14:creationId xmlns:p14="http://schemas.microsoft.com/office/powerpoint/2010/main" val="2723497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282507" y="1441502"/>
                <a:ext cx="6152828" cy="4073423"/>
              </a:xfrm>
              <a:prstGeom prst="rect">
                <a:avLst/>
              </a:prstGeom>
              <a:ln>
                <a:solidFill>
                  <a:schemeClr val="tx1"/>
                </a:solidFill>
              </a:ln>
            </p:spPr>
            <p:txBody>
              <a:bodyPr wrap="square">
                <a:spAutoFit/>
              </a:bodyPr>
              <a:lstStyle/>
              <a:p>
                <a:r>
                  <a:rPr lang="en-US" dirty="0">
                    <a:latin typeface="Times New Roman" panose="02020603050405020304" pitchFamily="18" charset="0"/>
                    <a:cs typeface="Times New Roman" panose="02020603050405020304" pitchFamily="18" charset="0"/>
                  </a:rPr>
                  <a:t>7.1	An Overview of Energy</a:t>
                </a:r>
              </a:p>
              <a:p>
                <a:endParaRPr lang="en-US" sz="600" dirty="0">
                  <a:latin typeface="Times New Roman" panose="02020603050405020304" pitchFamily="18" charset="0"/>
                  <a:cs typeface="Times New Roman" panose="02020603050405020304" pitchFamily="18" charset="0"/>
                </a:endParaRPr>
              </a:p>
              <a:p>
                <a:r>
                  <a:rPr lang="en-US" dirty="0">
                    <a:solidFill>
                      <a:srgbClr val="FF0000"/>
                    </a:solidFill>
                    <a:latin typeface="Times New Roman" panose="02020603050405020304" pitchFamily="18" charset="0"/>
                    <a:cs typeface="Times New Roman" panose="02020603050405020304" pitchFamily="18" charset="0"/>
                  </a:rPr>
                  <a:t>Energy is the capability to do work.</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Energy is </a:t>
                </a:r>
                <a:r>
                  <a:rPr lang="en-US" dirty="0">
                    <a:solidFill>
                      <a:srgbClr val="FF0000"/>
                    </a:solidFill>
                    <a:latin typeface="Times New Roman" panose="02020603050405020304" pitchFamily="18" charset="0"/>
                    <a:cs typeface="Times New Roman" panose="02020603050405020304" pitchFamily="18" charset="0"/>
                  </a:rPr>
                  <a:t>conserved</a:t>
                </a:r>
                <a:r>
                  <a:rPr lang="en-US" dirty="0">
                    <a:latin typeface="Times New Roman" panose="02020603050405020304" pitchFamily="18" charset="0"/>
                    <a:cs typeface="Times New Roman" panose="02020603050405020304" pitchFamily="18" charset="0"/>
                  </a:rPr>
                  <a:t>, but can </a:t>
                </a:r>
                <a:r>
                  <a:rPr lang="en-US" dirty="0">
                    <a:solidFill>
                      <a:srgbClr val="FF0000"/>
                    </a:solidFill>
                    <a:latin typeface="Times New Roman" panose="02020603050405020304" pitchFamily="18" charset="0"/>
                    <a:cs typeface="Times New Roman" panose="02020603050405020304" pitchFamily="18" charset="0"/>
                  </a:rPr>
                  <a:t>transfer</a:t>
                </a:r>
                <a:r>
                  <a:rPr lang="en-US" dirty="0">
                    <a:latin typeface="Times New Roman" panose="02020603050405020304" pitchFamily="18" charset="0"/>
                    <a:cs typeface="Times New Roman" panose="02020603050405020304" pitchFamily="18" charset="0"/>
                  </a:rPr>
                  <a:t> from one form to another. </a:t>
                </a:r>
              </a:p>
              <a:p>
                <a:r>
                  <a:rPr lang="en-US" dirty="0">
                    <a:latin typeface="Times New Roman" panose="02020603050405020304" pitchFamily="18" charset="0"/>
                    <a:cs typeface="Times New Roman" panose="02020603050405020304" pitchFamily="18" charset="0"/>
                  </a:rPr>
                  <a:t>● Kinetic energy describes motion and relates to the mass of the    </a:t>
                </a:r>
              </a:p>
              <a:p>
                <a:r>
                  <a:rPr lang="en-US" dirty="0">
                    <a:latin typeface="Times New Roman" panose="02020603050405020304" pitchFamily="18" charset="0"/>
                    <a:cs typeface="Times New Roman" panose="02020603050405020304" pitchFamily="18" charset="0"/>
                  </a:rPr>
                  <a:t>    object and its speed squared</a:t>
                </a:r>
              </a:p>
              <a:p>
                <a:endParaRPr lang="en-US" sz="600"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cs typeface="Times New Roman" panose="02020603050405020304" pitchFamily="18" charset="0"/>
                        </a:rPr>
                        <m:t>𝐾</m:t>
                      </m:r>
                      <m:r>
                        <a:rPr lang="en-US" i="1">
                          <a:latin typeface="Cambria Math" panose="02040503050406030204" pitchFamily="18" charset="0"/>
                          <a:cs typeface="Times New Roman" panose="020206030504050203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𝑚</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𝑣</m:t>
                          </m:r>
                        </m:e>
                        <m:sup>
                          <m:r>
                            <a:rPr lang="en-US" i="1">
                              <a:latin typeface="Cambria Math" panose="02040503050406030204" pitchFamily="18" charset="0"/>
                              <a:cs typeface="Times New Roman" panose="02020603050405020304" pitchFamily="18" charset="0"/>
                            </a:rPr>
                            <m:t>2</m:t>
                          </m:r>
                        </m:sup>
                      </m:sSup>
                    </m:oMath>
                  </m:oMathPara>
                </a14:m>
                <a:endParaRPr lang="en-US" dirty="0">
                  <a:latin typeface="Times New Roman" panose="02020603050405020304" pitchFamily="18" charset="0"/>
                  <a:cs typeface="Times New Roman" panose="02020603050405020304" pitchFamily="18" charset="0"/>
                </a:endParaRPr>
              </a:p>
              <a:p>
                <a:endParaRPr lang="en-US" sz="600" dirty="0">
                  <a:latin typeface="Times New Roman" panose="02020603050405020304" pitchFamily="18" charset="0"/>
                  <a:cs typeface="Times New Roman" panose="02020603050405020304" pitchFamily="18" charset="0"/>
                </a:endParaRPr>
              </a:p>
              <a:p>
                <a:pPr>
                  <a:lnSpc>
                    <a:spcPct val="50000"/>
                  </a:lnSpc>
                </a:pPr>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Energy on earth originates from the sun.</a:t>
                </a:r>
              </a:p>
              <a:p>
                <a:r>
                  <a:rPr lang="en-US" dirty="0">
                    <a:latin typeface="Times New Roman" panose="02020603050405020304" pitchFamily="18" charset="0"/>
                    <a:cs typeface="Times New Roman" panose="02020603050405020304" pitchFamily="18" charset="0"/>
                  </a:rPr>
                  <a:t>● Energy on earth is stored thermally, chemically and physically.</a:t>
                </a:r>
              </a:p>
              <a:p>
                <a:r>
                  <a:rPr lang="en-US" dirty="0">
                    <a:latin typeface="Times New Roman" panose="02020603050405020304" pitchFamily="18" charset="0"/>
                    <a:cs typeface="Times New Roman" panose="02020603050405020304" pitchFamily="18" charset="0"/>
                  </a:rPr>
                  <a:t>● Chemical energy can be released by metabolism.</a:t>
                </a:r>
              </a:p>
              <a:p>
                <a:r>
                  <a:rPr lang="en-US" dirty="0">
                    <a:latin typeface="Times New Roman" panose="02020603050405020304" pitchFamily="18" charset="0"/>
                    <a:cs typeface="Times New Roman" panose="02020603050405020304" pitchFamily="18" charset="0"/>
                  </a:rPr>
                  <a:t>● Energy can be stored as potential energy in object height and   </a:t>
                </a:r>
              </a:p>
              <a:p>
                <a:r>
                  <a:rPr lang="en-US" dirty="0">
                    <a:latin typeface="Times New Roman" panose="02020603050405020304" pitchFamily="18" charset="0"/>
                    <a:cs typeface="Times New Roman" panose="02020603050405020304" pitchFamily="18" charset="0"/>
                  </a:rPr>
                  <a:t>   mass and also through elastic deformation.</a:t>
                </a:r>
                <a:endParaRPr lang="en-US" dirty="0">
                  <a:latin typeface="Times New Roman" panose="02020603050405020304" pitchFamily="18" charset="0"/>
                  <a:cs typeface="Times New Roman" panose="02020603050405020304" pitchFamily="18" charset="0"/>
                  <a:sym typeface="Wingdings"/>
                </a:endParaRPr>
              </a:p>
            </p:txBody>
          </p:sp>
        </mc:Choice>
        <mc:Fallback xmlns="">
          <p:sp>
            <p:nvSpPr>
              <p:cNvPr id="4" name="Rectangle 3"/>
              <p:cNvSpPr>
                <a:spLocks noRot="1" noChangeAspect="1" noMove="1" noResize="1" noEditPoints="1" noAdjustHandles="1" noChangeArrowheads="1" noChangeShapeType="1" noTextEdit="1"/>
              </p:cNvSpPr>
              <p:nvPr/>
            </p:nvSpPr>
            <p:spPr>
              <a:xfrm>
                <a:off x="282507" y="1441502"/>
                <a:ext cx="6152828" cy="4073423"/>
              </a:xfrm>
              <a:prstGeom prst="rect">
                <a:avLst/>
              </a:prstGeom>
              <a:blipFill>
                <a:blip r:embed="rId2"/>
                <a:stretch>
                  <a:fillRect l="-692" t="-596" r="-2866" b="-1192"/>
                </a:stretch>
              </a:blipFill>
              <a:ln>
                <a:solidFill>
                  <a:schemeClr val="tx1"/>
                </a:solidFill>
              </a:ln>
            </p:spPr>
            <p:txBody>
              <a:bodyPr/>
              <a:lstStyle/>
              <a:p>
                <a:r>
                  <a:rPr lang="en-US">
                    <a:noFill/>
                  </a:rPr>
                  <a:t> </a:t>
                </a:r>
              </a:p>
            </p:txBody>
          </p:sp>
        </mc:Fallback>
      </mc:AlternateContent>
      <p:pic>
        <p:nvPicPr>
          <p:cNvPr id="5" name="Picture 4" descr="07_01_Figure.jpg"/>
          <p:cNvPicPr>
            <a:picLocks noChangeAspect="1"/>
          </p:cNvPicPr>
          <p:nvPr/>
        </p:nvPicPr>
        <p:blipFill rotWithShape="1">
          <a:blip r:embed="rId3">
            <a:extLst>
              <a:ext uri="{28A0092B-C50C-407E-A947-70E740481C1C}">
                <a14:useLocalDpi xmlns:a14="http://schemas.microsoft.com/office/drawing/2010/main" val="0"/>
              </a:ext>
            </a:extLst>
          </a:blip>
          <a:srcRect b="2718"/>
          <a:stretch/>
        </p:blipFill>
        <p:spPr>
          <a:xfrm>
            <a:off x="6502747" y="1002893"/>
            <a:ext cx="2607548" cy="4902165"/>
          </a:xfrm>
          <a:prstGeom prst="rect">
            <a:avLst/>
          </a:prstGeom>
        </p:spPr>
      </p:pic>
      <p:sp>
        <p:nvSpPr>
          <p:cNvPr id="2" name="TextBox 1">
            <a:extLst>
              <a:ext uri="{FF2B5EF4-FFF2-40B4-BE49-F238E27FC236}">
                <a16:creationId xmlns:a16="http://schemas.microsoft.com/office/drawing/2014/main" id="{57B60782-190C-4BC2-A7DB-0006A785CCA9}"/>
              </a:ext>
            </a:extLst>
          </p:cNvPr>
          <p:cNvSpPr txBox="1"/>
          <p:nvPr/>
        </p:nvSpPr>
        <p:spPr>
          <a:xfrm>
            <a:off x="6214986" y="6376351"/>
            <a:ext cx="3207735" cy="369332"/>
          </a:xfrm>
          <a:prstGeom prst="rect">
            <a:avLst/>
          </a:prstGeom>
          <a:noFill/>
        </p:spPr>
        <p:txBody>
          <a:bodyPr wrap="square" rtlCol="0">
            <a:spAutoFit/>
          </a:bodyPr>
          <a:lstStyle/>
          <a:p>
            <a:r>
              <a:rPr lang="en-US" dirty="0"/>
              <a:t>Courtesy of Wenhao Wu</a:t>
            </a:r>
          </a:p>
        </p:txBody>
      </p:sp>
    </p:spTree>
    <p:extLst>
      <p:ext uri="{BB962C8B-B14F-4D97-AF65-F5344CB8AC3E}">
        <p14:creationId xmlns:p14="http://schemas.microsoft.com/office/powerpoint/2010/main" val="2669382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09558" y="404395"/>
            <a:ext cx="5589731" cy="1061829"/>
          </a:xfrm>
          <a:prstGeom prst="rect">
            <a:avLst/>
          </a:prstGeom>
          <a:noFill/>
          <a:ln>
            <a:solidFill>
              <a:schemeClr val="tx1"/>
            </a:solidFill>
          </a:ln>
        </p:spPr>
        <p:txBody>
          <a:bodyPr wrap="square" rtlCol="0">
            <a:spAutoFit/>
          </a:bodyPr>
          <a:lstStyle/>
          <a:p>
            <a:r>
              <a:rPr lang="en-US" sz="2100" dirty="0">
                <a:latin typeface="Times New Roman" panose="02020603050405020304" pitchFamily="18" charset="0"/>
                <a:cs typeface="Times New Roman" panose="02020603050405020304" pitchFamily="18" charset="0"/>
              </a:rPr>
              <a:t>Example: </a:t>
            </a:r>
          </a:p>
          <a:p>
            <a:r>
              <a:rPr lang="en-US" sz="2100" dirty="0">
                <a:latin typeface="Times New Roman" panose="02020603050405020304" pitchFamily="18" charset="0"/>
                <a:cs typeface="Times New Roman" panose="02020603050405020304" pitchFamily="18" charset="0"/>
              </a:rPr>
              <a:t>Work done on a spring by a Varying external force.</a:t>
            </a:r>
            <a:endParaRPr lang="en-US" sz="2100" dirty="0"/>
          </a:p>
        </p:txBody>
      </p:sp>
      <mc:AlternateContent xmlns:mc="http://schemas.openxmlformats.org/markup-compatibility/2006" xmlns:a14="http://schemas.microsoft.com/office/drawing/2010/main">
        <mc:Choice Requires="a14">
          <p:sp>
            <p:nvSpPr>
              <p:cNvPr id="11" name="TextBox 10"/>
              <p:cNvSpPr txBox="1"/>
              <p:nvPr/>
            </p:nvSpPr>
            <p:spPr>
              <a:xfrm>
                <a:off x="109558" y="1692114"/>
                <a:ext cx="4807482" cy="4244880"/>
              </a:xfrm>
              <a:prstGeom prst="rect">
                <a:avLst/>
              </a:prstGeom>
              <a:noFill/>
              <a:ln>
                <a:noFill/>
              </a:ln>
            </p:spPr>
            <p:txBody>
              <a:bodyPr wrap="square" rtlCol="0">
                <a:spAutoFit/>
              </a:bodyPr>
              <a:lstStyle/>
              <a:p>
                <a:r>
                  <a:rPr lang="en-US" dirty="0">
                    <a:latin typeface="Times New Roman" panose="02020603050405020304" pitchFamily="18" charset="0"/>
                    <a:cs typeface="Times New Roman" panose="02020603050405020304" pitchFamily="18" charset="0"/>
                  </a:rPr>
                  <a:t>● The force needed to stretch or compress a spring</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14:m>
                  <m:oMath xmlns:m="http://schemas.openxmlformats.org/officeDocument/2006/math">
                    <m:r>
                      <a:rPr lang="en-US" i="1">
                        <a:latin typeface="Cambria Math" panose="02040503050406030204" pitchFamily="18" charset="0"/>
                        <a:cs typeface="Times New Roman" panose="02020603050405020304" pitchFamily="18" charset="0"/>
                      </a:rPr>
                      <m:t>𝐹</m:t>
                    </m:r>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𝑘𝑥</m:t>
                    </m:r>
                  </m:oMath>
                </a14:m>
                <a:r>
                  <a:rPr lang="en-US" dirty="0">
                    <a:latin typeface="Times New Roman" panose="02020603050405020304" pitchFamily="18" charset="0"/>
                    <a:cs typeface="Times New Roman" panose="02020603050405020304" pitchFamily="18" charset="0"/>
                  </a:rPr>
                  <a:t>.</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The work done on the spring</a:t>
                </a:r>
              </a:p>
              <a:p>
                <a:endParaRPr lang="en-US" sz="600"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cs typeface="Times New Roman" panose="02020603050405020304" pitchFamily="18" charset="0"/>
                        </a:rPr>
                        <m:t>𝑊</m:t>
                      </m:r>
                      <m:r>
                        <a:rPr lang="en-US" i="1">
                          <a:latin typeface="Cambria Math" panose="02040503050406030204" pitchFamily="18" charset="0"/>
                          <a:cs typeface="Times New Roman" panose="02020603050405020304" pitchFamily="18" charset="0"/>
                        </a:rPr>
                        <m:t>=</m:t>
                      </m:r>
                      <m:d>
                        <m:dPr>
                          <m:ctrlPr>
                            <a:rPr lang="en-US" i="1">
                              <a:latin typeface="Cambria Math" panose="02040503050406030204" pitchFamily="18" charset="0"/>
                              <a:cs typeface="Times New Roman" panose="02020603050405020304" pitchFamily="18" charset="0"/>
                            </a:rPr>
                          </m:ctrlPr>
                        </m:dPr>
                        <m:e>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e>
                      </m:d>
                      <m:d>
                        <m:dPr>
                          <m:ctrlPr>
                            <a:rPr lang="en-US" i="1">
                              <a:latin typeface="Cambria Math" panose="02040503050406030204" pitchFamily="18" charset="0"/>
                              <a:cs typeface="Times New Roman" panose="02020603050405020304" pitchFamily="18" charset="0"/>
                            </a:rPr>
                          </m:ctrlPr>
                        </m:dPr>
                        <m:e>
                          <m:r>
                            <a:rPr lang="en-US" i="1">
                              <a:latin typeface="Cambria Math" panose="02040503050406030204" pitchFamily="18" charset="0"/>
                              <a:cs typeface="Times New Roman" panose="02020603050405020304" pitchFamily="18" charset="0"/>
                            </a:rPr>
                            <m:t>𝑥</m:t>
                          </m:r>
                        </m:e>
                      </m:d>
                      <m:d>
                        <m:dPr>
                          <m:ctrlPr>
                            <a:rPr lang="en-US" i="1">
                              <a:latin typeface="Cambria Math" panose="02040503050406030204" pitchFamily="18" charset="0"/>
                              <a:cs typeface="Times New Roman" panose="02020603050405020304" pitchFamily="18" charset="0"/>
                            </a:rPr>
                          </m:ctrlPr>
                        </m:dPr>
                        <m:e>
                          <m:r>
                            <a:rPr lang="en-US" i="1">
                              <a:latin typeface="Cambria Math" panose="02040503050406030204" pitchFamily="18" charset="0"/>
                              <a:cs typeface="Times New Roman" panose="02020603050405020304" pitchFamily="18" charset="0"/>
                            </a:rPr>
                            <m:t>𝑘𝑥</m:t>
                          </m:r>
                        </m:e>
                      </m:d>
                      <m:r>
                        <a:rPr lang="en-US" i="1">
                          <a:latin typeface="Cambria Math" panose="02040503050406030204" pitchFamily="18" charset="0"/>
                          <a:cs typeface="Times New Roman" panose="020206030504050203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𝑘</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𝑥</m:t>
                          </m:r>
                        </m:e>
                        <m:sup>
                          <m:r>
                            <a:rPr lang="en-US" i="1">
                              <a:latin typeface="Cambria Math" panose="02040503050406030204" pitchFamily="18" charset="0"/>
                              <a:cs typeface="Times New Roman" panose="02020603050405020304" pitchFamily="18" charset="0"/>
                            </a:rPr>
                            <m:t>2</m:t>
                          </m:r>
                        </m:sup>
                      </m:sSup>
                    </m:oMath>
                  </m:oMathPara>
                </a14:m>
                <a:endParaRPr lang="en-US" dirty="0">
                  <a:latin typeface="Times New Roman" panose="02020603050405020304" pitchFamily="18" charset="0"/>
                  <a:cs typeface="Times New Roman" panose="02020603050405020304" pitchFamily="18" charset="0"/>
                </a:endParaRP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The work done on the spring for stretching </a:t>
                </a:r>
              </a:p>
              <a:p>
                <a:r>
                  <a:rPr lang="en-US" dirty="0">
                    <a:latin typeface="Times New Roman" panose="02020603050405020304" pitchFamily="18" charset="0"/>
                    <a:cs typeface="Times New Roman" panose="02020603050405020304" pitchFamily="18" charset="0"/>
                  </a:rPr>
                  <a:t>   it from </a:t>
                </a:r>
                <a:r>
                  <a:rPr lang="en-US"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to </a:t>
                </a:r>
                <a:r>
                  <a:rPr lang="en-US" i="1" dirty="0">
                    <a:latin typeface="Times New Roman" panose="02020603050405020304" pitchFamily="18" charset="0"/>
                    <a:cs typeface="Times New Roman" panose="02020603050405020304" pitchFamily="18" charset="0"/>
                  </a:rPr>
                  <a:t>x</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is</a:t>
                </a:r>
              </a:p>
              <a:p>
                <a:endParaRPr lang="en-US" sz="600" i="1"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cs typeface="Times New Roman" panose="02020603050405020304" pitchFamily="18" charset="0"/>
                        </a:rPr>
                        <m:t>𝑊</m:t>
                      </m:r>
                      <m:r>
                        <a:rPr lang="en-US" i="1">
                          <a:latin typeface="Cambria Math" panose="02040503050406030204" pitchFamily="18" charset="0"/>
                          <a:cs typeface="Times New Roman" panose="020206030504050203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𝑘</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𝑥</m:t>
                          </m:r>
                        </m:e>
                        <m:sub>
                          <m:r>
                            <a:rPr lang="en-US" i="1">
                              <a:latin typeface="Cambria Math" panose="02040503050406030204" pitchFamily="18" charset="0"/>
                              <a:cs typeface="Times New Roman" panose="02020603050405020304" pitchFamily="18" charset="0"/>
                            </a:rPr>
                            <m:t>2</m:t>
                          </m:r>
                        </m:sub>
                        <m:sup>
                          <m:r>
                            <a:rPr lang="en-US" i="1">
                              <a:latin typeface="Cambria Math" panose="02040503050406030204" pitchFamily="18" charset="0"/>
                              <a:cs typeface="Times New Roman" panose="02020603050405020304" pitchFamily="18" charset="0"/>
                            </a:rPr>
                            <m:t>2</m:t>
                          </m:r>
                        </m:sup>
                      </m:sSubSup>
                      <m:r>
                        <a:rPr lang="en-US" i="1">
                          <a:latin typeface="Cambria Math" panose="02040503050406030204" pitchFamily="18" charset="0"/>
                          <a:cs typeface="Times New Roman" panose="020206030504050203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𝑘</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𝑥</m:t>
                          </m:r>
                        </m:e>
                        <m:sub>
                          <m:r>
                            <a:rPr lang="en-US" i="1">
                              <a:latin typeface="Cambria Math" panose="02040503050406030204" pitchFamily="18" charset="0"/>
                              <a:cs typeface="Times New Roman" panose="02020603050405020304" pitchFamily="18" charset="0"/>
                            </a:rPr>
                            <m:t>1</m:t>
                          </m:r>
                        </m:sub>
                        <m:sup>
                          <m:r>
                            <a:rPr lang="en-US" i="1">
                              <a:latin typeface="Cambria Math" panose="02040503050406030204" pitchFamily="18" charset="0"/>
                              <a:cs typeface="Times New Roman" panose="02020603050405020304" pitchFamily="18" charset="0"/>
                            </a:rPr>
                            <m:t>2</m:t>
                          </m:r>
                        </m:sup>
                      </m:sSubSup>
                    </m:oMath>
                  </m:oMathPara>
                </a14:m>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The work done by the spring during this process</a:t>
                </a:r>
              </a:p>
              <a:p>
                <a:endParaRPr lang="en-US" sz="600" i="1"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𝑊</m:t>
                          </m:r>
                        </m:e>
                        <m:sub>
                          <m:r>
                            <a:rPr lang="en-US" i="1">
                              <a:latin typeface="Cambria Math" panose="02040503050406030204" pitchFamily="18" charset="0"/>
                              <a:cs typeface="Times New Roman" panose="02020603050405020304" pitchFamily="18" charset="0"/>
                            </a:rPr>
                            <m:t>𝑠𝑝𝑟𝑖𝑛𝑔</m:t>
                          </m:r>
                        </m:sub>
                      </m:sSub>
                      <m:r>
                        <a:rPr lang="en-US" i="1">
                          <a:latin typeface="Cambria Math" panose="02040503050406030204" pitchFamily="18" charset="0"/>
                          <a:cs typeface="Times New Roman" panose="020206030504050203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𝑘</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𝑥</m:t>
                          </m:r>
                        </m:e>
                        <m:sub>
                          <m:r>
                            <a:rPr lang="en-US" i="1">
                              <a:latin typeface="Cambria Math" panose="02040503050406030204" pitchFamily="18" charset="0"/>
                              <a:cs typeface="Times New Roman" panose="02020603050405020304" pitchFamily="18" charset="0"/>
                            </a:rPr>
                            <m:t>1</m:t>
                          </m:r>
                        </m:sub>
                        <m:sup>
                          <m:r>
                            <a:rPr lang="en-US" i="1">
                              <a:latin typeface="Cambria Math" panose="02040503050406030204" pitchFamily="18" charset="0"/>
                              <a:cs typeface="Times New Roman" panose="02020603050405020304" pitchFamily="18" charset="0"/>
                            </a:rPr>
                            <m:t>2</m:t>
                          </m:r>
                        </m:sup>
                      </m:sSubSup>
                      <m:r>
                        <a:rPr lang="en-US" i="1">
                          <a:latin typeface="Cambria Math" panose="02040503050406030204" pitchFamily="18" charset="0"/>
                          <a:cs typeface="Times New Roman" panose="020206030504050203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𝑘</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𝑥</m:t>
                          </m:r>
                        </m:e>
                        <m:sub>
                          <m:r>
                            <a:rPr lang="en-US" i="1">
                              <a:latin typeface="Cambria Math" panose="02040503050406030204" pitchFamily="18" charset="0"/>
                              <a:cs typeface="Times New Roman" panose="02020603050405020304" pitchFamily="18" charset="0"/>
                            </a:rPr>
                            <m:t>2</m:t>
                          </m:r>
                        </m:sub>
                        <m:sup>
                          <m:r>
                            <a:rPr lang="en-US" i="1">
                              <a:latin typeface="Cambria Math" panose="02040503050406030204" pitchFamily="18" charset="0"/>
                              <a:cs typeface="Times New Roman" panose="02020603050405020304" pitchFamily="18" charset="0"/>
                            </a:rPr>
                            <m:t>2</m:t>
                          </m:r>
                        </m:sup>
                      </m:sSubSup>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09558" y="1692114"/>
                <a:ext cx="4807482" cy="4244880"/>
              </a:xfrm>
              <a:prstGeom prst="rect">
                <a:avLst/>
              </a:prstGeom>
              <a:blipFill>
                <a:blip r:embed="rId2"/>
                <a:stretch>
                  <a:fillRect l="-1141" t="-862" r="-760"/>
                </a:stretch>
              </a:blipFill>
              <a:ln>
                <a:noFill/>
              </a:ln>
            </p:spPr>
            <p:txBody>
              <a:bodyPr/>
              <a:lstStyle/>
              <a:p>
                <a:r>
                  <a:rPr lang="en-US">
                    <a:noFill/>
                  </a:rPr>
                  <a:t> </a:t>
                </a:r>
              </a:p>
            </p:txBody>
          </p:sp>
        </mc:Fallback>
      </mc:AlternateContent>
      <p:grpSp>
        <p:nvGrpSpPr>
          <p:cNvPr id="8" name="Group 7"/>
          <p:cNvGrpSpPr/>
          <p:nvPr/>
        </p:nvGrpSpPr>
        <p:grpSpPr>
          <a:xfrm>
            <a:off x="4813935" y="3280579"/>
            <a:ext cx="2201156" cy="2279089"/>
            <a:chOff x="8035665" y="3127022"/>
            <a:chExt cx="2934875" cy="3038785"/>
          </a:xfrm>
        </p:grpSpPr>
        <p:pic>
          <p:nvPicPr>
            <p:cNvPr id="16" name="Picture 15" descr="07_20_Figure.jpg"/>
            <p:cNvPicPr>
              <a:picLocks noChangeAspect="1"/>
            </p:cNvPicPr>
            <p:nvPr/>
          </p:nvPicPr>
          <p:blipFill rotWithShape="1">
            <a:blip r:embed="rId3" cstate="print">
              <a:extLst>
                <a:ext uri="{28A0092B-C50C-407E-A947-70E740481C1C}">
                  <a14:useLocalDpi xmlns:a14="http://schemas.microsoft.com/office/drawing/2010/main" val="0"/>
                </a:ext>
              </a:extLst>
            </a:blip>
            <a:srcRect b="2799"/>
            <a:stretch/>
          </p:blipFill>
          <p:spPr>
            <a:xfrm>
              <a:off x="8035665" y="3167014"/>
              <a:ext cx="2934875" cy="2998793"/>
            </a:xfrm>
            <a:prstGeom prst="rect">
              <a:avLst/>
            </a:prstGeom>
          </p:spPr>
        </p:pic>
        <p:sp>
          <p:nvSpPr>
            <p:cNvPr id="7" name="Rectangle 6"/>
            <p:cNvSpPr/>
            <p:nvPr/>
          </p:nvSpPr>
          <p:spPr>
            <a:xfrm>
              <a:off x="8035665" y="3127022"/>
              <a:ext cx="2934875" cy="603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1" name="Group 20"/>
          <p:cNvGrpSpPr/>
          <p:nvPr/>
        </p:nvGrpSpPr>
        <p:grpSpPr>
          <a:xfrm>
            <a:off x="6893044" y="3275817"/>
            <a:ext cx="2201156" cy="2279089"/>
            <a:chOff x="8035665" y="3127022"/>
            <a:chExt cx="2934875" cy="3038785"/>
          </a:xfrm>
        </p:grpSpPr>
        <p:pic>
          <p:nvPicPr>
            <p:cNvPr id="22" name="Picture 21" descr="07_20_Figure.jpg"/>
            <p:cNvPicPr>
              <a:picLocks noChangeAspect="1"/>
            </p:cNvPicPr>
            <p:nvPr/>
          </p:nvPicPr>
          <p:blipFill rotWithShape="1">
            <a:blip r:embed="rId3" cstate="print">
              <a:extLst>
                <a:ext uri="{28A0092B-C50C-407E-A947-70E740481C1C}">
                  <a14:useLocalDpi xmlns:a14="http://schemas.microsoft.com/office/drawing/2010/main" val="0"/>
                </a:ext>
              </a:extLst>
            </a:blip>
            <a:srcRect b="2799"/>
            <a:stretch/>
          </p:blipFill>
          <p:spPr>
            <a:xfrm>
              <a:off x="8035665" y="3167014"/>
              <a:ext cx="2934875" cy="2998793"/>
            </a:xfrm>
            <a:prstGeom prst="rect">
              <a:avLst/>
            </a:prstGeom>
          </p:spPr>
        </p:pic>
        <p:sp>
          <p:nvSpPr>
            <p:cNvPr id="23" name="Rectangle 22"/>
            <p:cNvSpPr/>
            <p:nvPr/>
          </p:nvSpPr>
          <p:spPr>
            <a:xfrm>
              <a:off x="8035665" y="3127022"/>
              <a:ext cx="2934875" cy="603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4" name="Rectangle 23"/>
          <p:cNvSpPr/>
          <p:nvPr/>
        </p:nvSpPr>
        <p:spPr>
          <a:xfrm>
            <a:off x="7196013" y="5403951"/>
            <a:ext cx="1190750" cy="141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ight Triangle 24"/>
          <p:cNvSpPr/>
          <p:nvPr/>
        </p:nvSpPr>
        <p:spPr>
          <a:xfrm flipH="1">
            <a:off x="7247843" y="4814888"/>
            <a:ext cx="547813" cy="542924"/>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p:cNvSpPr txBox="1"/>
          <p:nvPr/>
        </p:nvSpPr>
        <p:spPr>
          <a:xfrm>
            <a:off x="7640539" y="5295899"/>
            <a:ext cx="319318" cy="300082"/>
          </a:xfrm>
          <a:prstGeom prst="rect">
            <a:avLst/>
          </a:prstGeom>
          <a:noFill/>
        </p:spPr>
        <p:txBody>
          <a:bodyPr wrap="none" rtlCol="0">
            <a:spAutoFit/>
          </a:bodyPr>
          <a:lstStyle/>
          <a:p>
            <a:r>
              <a:rPr lang="en-US" sz="1350" i="1" dirty="0">
                <a:latin typeface="Times New Roman" panose="02020603050405020304" pitchFamily="18" charset="0"/>
                <a:cs typeface="Times New Roman" panose="02020603050405020304" pitchFamily="18" charset="0"/>
              </a:rPr>
              <a:t>x</a:t>
            </a:r>
            <a:r>
              <a:rPr lang="en-US" sz="1350" baseline="-25000" dirty="0">
                <a:latin typeface="Times New Roman" panose="02020603050405020304" pitchFamily="18" charset="0"/>
                <a:cs typeface="Times New Roman" panose="02020603050405020304" pitchFamily="18" charset="0"/>
              </a:rPr>
              <a:t>1</a:t>
            </a:r>
          </a:p>
        </p:txBody>
      </p:sp>
      <p:sp>
        <p:nvSpPr>
          <p:cNvPr id="28" name="TextBox 27"/>
          <p:cNvSpPr txBox="1"/>
          <p:nvPr/>
        </p:nvSpPr>
        <p:spPr>
          <a:xfrm>
            <a:off x="8097739" y="5291137"/>
            <a:ext cx="319318" cy="300082"/>
          </a:xfrm>
          <a:prstGeom prst="rect">
            <a:avLst/>
          </a:prstGeom>
          <a:noFill/>
        </p:spPr>
        <p:txBody>
          <a:bodyPr wrap="none" rtlCol="0">
            <a:spAutoFit/>
          </a:bodyPr>
          <a:lstStyle/>
          <a:p>
            <a:r>
              <a:rPr lang="en-US" sz="1350" i="1" dirty="0">
                <a:latin typeface="Times New Roman" panose="02020603050405020304" pitchFamily="18" charset="0"/>
                <a:cs typeface="Times New Roman" panose="02020603050405020304" pitchFamily="18" charset="0"/>
              </a:rPr>
              <a:t>x</a:t>
            </a:r>
            <a:r>
              <a:rPr lang="en-US" sz="1350" baseline="-25000" dirty="0">
                <a:latin typeface="Times New Roman" panose="02020603050405020304" pitchFamily="18" charset="0"/>
                <a:cs typeface="Times New Roman" panose="02020603050405020304" pitchFamily="18" charset="0"/>
              </a:rPr>
              <a:t>2</a:t>
            </a:r>
          </a:p>
        </p:txBody>
      </p:sp>
      <p:sp>
        <p:nvSpPr>
          <p:cNvPr id="30" name="Rectangle 29"/>
          <p:cNvSpPr/>
          <p:nvPr/>
        </p:nvSpPr>
        <p:spPr>
          <a:xfrm>
            <a:off x="8302152" y="4318812"/>
            <a:ext cx="300038"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9" name="TextBox 28"/>
              <p:cNvSpPr txBox="1"/>
              <p:nvPr/>
            </p:nvSpPr>
            <p:spPr>
              <a:xfrm>
                <a:off x="7425395" y="3743325"/>
                <a:ext cx="1280159" cy="320472"/>
              </a:xfrm>
              <a:prstGeom prst="rect">
                <a:avLst/>
              </a:prstGeom>
              <a:solidFill>
                <a:schemeClr val="bg1"/>
              </a:solidFill>
              <a:ln>
                <a:noFill/>
              </a:ln>
            </p:spPr>
            <p:txBody>
              <a:bodyPr wrap="none" rtlCol="0">
                <a:spAutoFit/>
              </a:bodyPr>
              <a:lstStyle/>
              <a:p>
                <a14:m>
                  <m:oMath xmlns:m="http://schemas.openxmlformats.org/officeDocument/2006/math">
                    <m:r>
                      <a:rPr lang="en-US" sz="1050" i="1">
                        <a:latin typeface="Cambria Math" panose="02040503050406030204" pitchFamily="18" charset="0"/>
                        <a:cs typeface="Times New Roman" panose="02020603050405020304" pitchFamily="18" charset="0"/>
                      </a:rPr>
                      <m:t>𝑊</m:t>
                    </m:r>
                    <m:r>
                      <a:rPr lang="en-US" sz="1050" i="1">
                        <a:latin typeface="Cambria Math" panose="02040503050406030204" pitchFamily="18" charset="0"/>
                        <a:cs typeface="Times New Roman" panose="02020603050405020304" pitchFamily="18" charset="0"/>
                      </a:rPr>
                      <m:t>=</m:t>
                    </m:r>
                    <m:f>
                      <m:fPr>
                        <m:ctrlPr>
                          <a:rPr lang="en-US" sz="1050" i="1">
                            <a:latin typeface="Cambria Math" panose="02040503050406030204" pitchFamily="18" charset="0"/>
                            <a:cs typeface="Times New Roman" panose="02020603050405020304" pitchFamily="18" charset="0"/>
                          </a:rPr>
                        </m:ctrlPr>
                      </m:fPr>
                      <m:num>
                        <m:r>
                          <a:rPr lang="en-US" sz="1050" i="1">
                            <a:latin typeface="Cambria Math" panose="02040503050406030204" pitchFamily="18" charset="0"/>
                            <a:cs typeface="Times New Roman" panose="02020603050405020304" pitchFamily="18" charset="0"/>
                          </a:rPr>
                          <m:t>1</m:t>
                        </m:r>
                      </m:num>
                      <m:den>
                        <m:r>
                          <a:rPr lang="en-US" sz="1050" i="1">
                            <a:latin typeface="Cambria Math" panose="02040503050406030204" pitchFamily="18" charset="0"/>
                            <a:cs typeface="Times New Roman" panose="02020603050405020304" pitchFamily="18" charset="0"/>
                          </a:rPr>
                          <m:t>2</m:t>
                        </m:r>
                      </m:den>
                    </m:f>
                    <m:r>
                      <a:rPr lang="en-US" sz="1050" i="1">
                        <a:latin typeface="Cambria Math" panose="02040503050406030204" pitchFamily="18" charset="0"/>
                        <a:cs typeface="Times New Roman" panose="02020603050405020304" pitchFamily="18" charset="0"/>
                      </a:rPr>
                      <m:t>𝑘</m:t>
                    </m:r>
                    <m:sSubSup>
                      <m:sSubSupPr>
                        <m:ctrlPr>
                          <a:rPr lang="en-US" sz="1050" i="1">
                            <a:latin typeface="Cambria Math" panose="02040503050406030204" pitchFamily="18" charset="0"/>
                            <a:cs typeface="Times New Roman" panose="02020603050405020304" pitchFamily="18" charset="0"/>
                          </a:rPr>
                        </m:ctrlPr>
                      </m:sSubSupPr>
                      <m:e>
                        <m:r>
                          <a:rPr lang="en-US" sz="1050" i="1">
                            <a:latin typeface="Cambria Math" panose="02040503050406030204" pitchFamily="18" charset="0"/>
                            <a:cs typeface="Times New Roman" panose="02020603050405020304" pitchFamily="18" charset="0"/>
                          </a:rPr>
                          <m:t>𝑥</m:t>
                        </m:r>
                      </m:e>
                      <m:sub>
                        <m:r>
                          <a:rPr lang="en-US" sz="1050" i="1">
                            <a:latin typeface="Cambria Math" panose="02040503050406030204" pitchFamily="18" charset="0"/>
                            <a:cs typeface="Times New Roman" panose="02020603050405020304" pitchFamily="18" charset="0"/>
                          </a:rPr>
                          <m:t>2</m:t>
                        </m:r>
                      </m:sub>
                      <m:sup>
                        <m:r>
                          <a:rPr lang="en-US" sz="1050" i="1">
                            <a:latin typeface="Cambria Math" panose="02040503050406030204" pitchFamily="18" charset="0"/>
                            <a:cs typeface="Times New Roman" panose="02020603050405020304" pitchFamily="18" charset="0"/>
                          </a:rPr>
                          <m:t>2</m:t>
                        </m:r>
                      </m:sup>
                    </m:sSubSup>
                    <m:r>
                      <a:rPr lang="en-US" sz="1050" i="1">
                        <a:latin typeface="Cambria Math" panose="02040503050406030204" pitchFamily="18" charset="0"/>
                        <a:cs typeface="Times New Roman" panose="02020603050405020304" pitchFamily="18" charset="0"/>
                      </a:rPr>
                      <m:t>−</m:t>
                    </m:r>
                    <m:f>
                      <m:fPr>
                        <m:ctrlPr>
                          <a:rPr lang="en-US" sz="1050" i="1">
                            <a:latin typeface="Cambria Math" panose="02040503050406030204" pitchFamily="18" charset="0"/>
                            <a:cs typeface="Times New Roman" panose="02020603050405020304" pitchFamily="18" charset="0"/>
                          </a:rPr>
                        </m:ctrlPr>
                      </m:fPr>
                      <m:num>
                        <m:r>
                          <a:rPr lang="en-US" sz="1050" i="1">
                            <a:latin typeface="Cambria Math" panose="02040503050406030204" pitchFamily="18" charset="0"/>
                            <a:cs typeface="Times New Roman" panose="02020603050405020304" pitchFamily="18" charset="0"/>
                          </a:rPr>
                          <m:t>1</m:t>
                        </m:r>
                      </m:num>
                      <m:den>
                        <m:r>
                          <a:rPr lang="en-US" sz="1050" i="1">
                            <a:latin typeface="Cambria Math" panose="02040503050406030204" pitchFamily="18" charset="0"/>
                            <a:cs typeface="Times New Roman" panose="02020603050405020304" pitchFamily="18" charset="0"/>
                          </a:rPr>
                          <m:t>2</m:t>
                        </m:r>
                      </m:den>
                    </m:f>
                    <m:r>
                      <a:rPr lang="en-US" sz="1050" i="1">
                        <a:latin typeface="Cambria Math" panose="02040503050406030204" pitchFamily="18" charset="0"/>
                        <a:cs typeface="Times New Roman" panose="02020603050405020304" pitchFamily="18" charset="0"/>
                      </a:rPr>
                      <m:t>𝑘</m:t>
                    </m:r>
                    <m:sSubSup>
                      <m:sSubSupPr>
                        <m:ctrlPr>
                          <a:rPr lang="en-US" sz="1050" i="1">
                            <a:latin typeface="Cambria Math" panose="02040503050406030204" pitchFamily="18" charset="0"/>
                            <a:cs typeface="Times New Roman" panose="02020603050405020304" pitchFamily="18" charset="0"/>
                          </a:rPr>
                        </m:ctrlPr>
                      </m:sSubSupPr>
                      <m:e>
                        <m:r>
                          <a:rPr lang="en-US" sz="1050" i="1">
                            <a:latin typeface="Cambria Math" panose="02040503050406030204" pitchFamily="18" charset="0"/>
                            <a:cs typeface="Times New Roman" panose="02020603050405020304" pitchFamily="18" charset="0"/>
                          </a:rPr>
                          <m:t>𝑥</m:t>
                        </m:r>
                      </m:e>
                      <m:sub>
                        <m:r>
                          <a:rPr lang="en-US" sz="1050" i="1">
                            <a:latin typeface="Cambria Math" panose="02040503050406030204" pitchFamily="18" charset="0"/>
                            <a:cs typeface="Times New Roman" panose="02020603050405020304" pitchFamily="18" charset="0"/>
                          </a:rPr>
                          <m:t>1</m:t>
                        </m:r>
                      </m:sub>
                      <m:sup>
                        <m:r>
                          <a:rPr lang="en-US" sz="1050" i="1">
                            <a:latin typeface="Cambria Math" panose="02040503050406030204" pitchFamily="18" charset="0"/>
                            <a:cs typeface="Times New Roman" panose="02020603050405020304" pitchFamily="18" charset="0"/>
                          </a:rPr>
                          <m:t>2</m:t>
                        </m:r>
                      </m:sup>
                    </m:sSubSup>
                  </m:oMath>
                </a14:m>
                <a:r>
                  <a:rPr lang="en-US" sz="1050" dirty="0"/>
                  <a:t> </a:t>
                </a:r>
              </a:p>
            </p:txBody>
          </p:sp>
        </mc:Choice>
        <mc:Fallback xmlns="">
          <p:sp>
            <p:nvSpPr>
              <p:cNvPr id="29" name="TextBox 28"/>
              <p:cNvSpPr txBox="1">
                <a:spLocks noRot="1" noChangeAspect="1" noMove="1" noResize="1" noEditPoints="1" noAdjustHandles="1" noChangeArrowheads="1" noChangeShapeType="1" noTextEdit="1"/>
              </p:cNvSpPr>
              <p:nvPr/>
            </p:nvSpPr>
            <p:spPr>
              <a:xfrm>
                <a:off x="7425395" y="3743325"/>
                <a:ext cx="1280159" cy="320472"/>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5327344" y="3706151"/>
                <a:ext cx="841064" cy="394852"/>
              </a:xfrm>
              <a:prstGeom prst="rect">
                <a:avLst/>
              </a:prstGeom>
              <a:solidFill>
                <a:schemeClr val="bg1"/>
              </a:solid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050" i="1">
                          <a:latin typeface="Cambria Math" panose="02040503050406030204" pitchFamily="18" charset="0"/>
                          <a:cs typeface="Times New Roman" panose="02020603050405020304" pitchFamily="18" charset="0"/>
                        </a:rPr>
                        <m:t>𝑊</m:t>
                      </m:r>
                      <m:r>
                        <a:rPr lang="en-US" sz="1050" i="1">
                          <a:latin typeface="Cambria Math" panose="02040503050406030204" pitchFamily="18" charset="0"/>
                          <a:cs typeface="Times New Roman" panose="02020603050405020304" pitchFamily="18" charset="0"/>
                        </a:rPr>
                        <m:t>=</m:t>
                      </m:r>
                      <m:f>
                        <m:fPr>
                          <m:ctrlPr>
                            <a:rPr lang="en-US" sz="1050" i="1">
                              <a:latin typeface="Cambria Math" panose="02040503050406030204" pitchFamily="18" charset="0"/>
                              <a:cs typeface="Times New Roman" panose="02020603050405020304" pitchFamily="18" charset="0"/>
                            </a:rPr>
                          </m:ctrlPr>
                        </m:fPr>
                        <m:num>
                          <m:r>
                            <a:rPr lang="en-US" sz="1050" i="1">
                              <a:latin typeface="Cambria Math" panose="02040503050406030204" pitchFamily="18" charset="0"/>
                              <a:cs typeface="Times New Roman" panose="02020603050405020304" pitchFamily="18" charset="0"/>
                            </a:rPr>
                            <m:t>1</m:t>
                          </m:r>
                        </m:num>
                        <m:den>
                          <m:r>
                            <a:rPr lang="en-US" sz="1050" i="1">
                              <a:latin typeface="Cambria Math" panose="02040503050406030204" pitchFamily="18" charset="0"/>
                              <a:cs typeface="Times New Roman" panose="02020603050405020304" pitchFamily="18" charset="0"/>
                            </a:rPr>
                            <m:t>2</m:t>
                          </m:r>
                        </m:den>
                      </m:f>
                      <m:r>
                        <a:rPr lang="en-US" sz="1050" i="1">
                          <a:latin typeface="Cambria Math" panose="02040503050406030204" pitchFamily="18" charset="0"/>
                          <a:cs typeface="Times New Roman" panose="02020603050405020304" pitchFamily="18" charset="0"/>
                        </a:rPr>
                        <m:t>𝑘</m:t>
                      </m:r>
                      <m:sSup>
                        <m:sSupPr>
                          <m:ctrlPr>
                            <a:rPr lang="en-US" sz="1050" i="1">
                              <a:latin typeface="Cambria Math" panose="02040503050406030204" pitchFamily="18" charset="0"/>
                              <a:cs typeface="Times New Roman" panose="02020603050405020304" pitchFamily="18" charset="0"/>
                            </a:rPr>
                          </m:ctrlPr>
                        </m:sSupPr>
                        <m:e>
                          <m:r>
                            <a:rPr lang="en-US" sz="1050" i="1">
                              <a:latin typeface="Cambria Math" panose="02040503050406030204" pitchFamily="18" charset="0"/>
                              <a:cs typeface="Times New Roman" panose="02020603050405020304" pitchFamily="18" charset="0"/>
                            </a:rPr>
                            <m:t>𝑥</m:t>
                          </m:r>
                        </m:e>
                        <m:sup>
                          <m:r>
                            <a:rPr lang="en-US" sz="1050" i="1">
                              <a:latin typeface="Cambria Math" panose="02040503050406030204" pitchFamily="18" charset="0"/>
                              <a:cs typeface="Times New Roman" panose="02020603050405020304" pitchFamily="18" charset="0"/>
                            </a:rPr>
                            <m:t>2</m:t>
                          </m:r>
                        </m:sup>
                      </m:sSup>
                    </m:oMath>
                  </m:oMathPara>
                </a14:m>
                <a:endParaRPr lang="en-US" sz="1050" dirty="0"/>
              </a:p>
            </p:txBody>
          </p:sp>
        </mc:Choice>
        <mc:Fallback xmlns="">
          <p:sp>
            <p:nvSpPr>
              <p:cNvPr id="33" name="TextBox 32"/>
              <p:cNvSpPr txBox="1">
                <a:spLocks noRot="1" noChangeAspect="1" noMove="1" noResize="1" noEditPoints="1" noAdjustHandles="1" noChangeArrowheads="1" noChangeShapeType="1" noTextEdit="1"/>
              </p:cNvSpPr>
              <p:nvPr/>
            </p:nvSpPr>
            <p:spPr>
              <a:xfrm>
                <a:off x="5327344" y="3706151"/>
                <a:ext cx="841064" cy="394852"/>
              </a:xfrm>
              <a:prstGeom prst="rect">
                <a:avLst/>
              </a:prstGeom>
              <a:blipFill>
                <a:blip r:embed="rId5"/>
                <a:stretch>
                  <a:fillRect/>
                </a:stretch>
              </a:blipFill>
              <a:ln>
                <a:noFill/>
              </a:ln>
            </p:spPr>
            <p:txBody>
              <a:bodyPr/>
              <a:lstStyle/>
              <a:p>
                <a:r>
                  <a:rPr lang="en-US">
                    <a:noFill/>
                  </a:rPr>
                  <a:t> </a:t>
                </a:r>
              </a:p>
            </p:txBody>
          </p:sp>
        </mc:Fallback>
      </mc:AlternateContent>
      <p:grpSp>
        <p:nvGrpSpPr>
          <p:cNvPr id="9" name="Group 8"/>
          <p:cNvGrpSpPr/>
          <p:nvPr/>
        </p:nvGrpSpPr>
        <p:grpSpPr>
          <a:xfrm>
            <a:off x="6121455" y="1568161"/>
            <a:ext cx="2780406" cy="1735340"/>
            <a:chOff x="8161941" y="947881"/>
            <a:chExt cx="3707209" cy="2313787"/>
          </a:xfrm>
        </p:grpSpPr>
        <p:pic>
          <p:nvPicPr>
            <p:cNvPr id="15" name="Picture 14" descr="07_19_Figure.jpg"/>
            <p:cNvPicPr>
              <a:picLocks noChangeAspect="1"/>
            </p:cNvPicPr>
            <p:nvPr/>
          </p:nvPicPr>
          <p:blipFill rotWithShape="1">
            <a:blip r:embed="rId6" cstate="print">
              <a:extLst>
                <a:ext uri="{28A0092B-C50C-407E-A947-70E740481C1C}">
                  <a14:useLocalDpi xmlns:a14="http://schemas.microsoft.com/office/drawing/2010/main" val="0"/>
                </a:ext>
              </a:extLst>
            </a:blip>
            <a:srcRect b="4229"/>
            <a:stretch/>
          </p:blipFill>
          <p:spPr>
            <a:xfrm>
              <a:off x="8218021" y="947881"/>
              <a:ext cx="3619011" cy="1820184"/>
            </a:xfrm>
            <a:prstGeom prst="rect">
              <a:avLst/>
            </a:prstGeom>
          </p:spPr>
        </p:pic>
        <p:cxnSp>
          <p:nvCxnSpPr>
            <p:cNvPr id="3" name="Straight Arrow Connector 2"/>
            <p:cNvCxnSpPr/>
            <p:nvPr/>
          </p:nvCxnSpPr>
          <p:spPr>
            <a:xfrm flipV="1">
              <a:off x="8161941" y="2850381"/>
              <a:ext cx="3545133" cy="16045"/>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0382694" y="2808057"/>
              <a:ext cx="51542" cy="91209"/>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extBox 5"/>
            <p:cNvSpPr txBox="1"/>
            <p:nvPr/>
          </p:nvSpPr>
          <p:spPr>
            <a:xfrm>
              <a:off x="11509649" y="2800654"/>
              <a:ext cx="359501" cy="430887"/>
            </a:xfrm>
            <a:prstGeom prst="rect">
              <a:avLst/>
            </a:prstGeom>
            <a:noFill/>
          </p:spPr>
          <p:txBody>
            <a:bodyPr wrap="none" rtlCol="0">
              <a:spAutoFit/>
            </a:bodyPr>
            <a:lstStyle/>
            <a:p>
              <a:r>
                <a:rPr lang="en-US" sz="1500" i="1" dirty="0">
                  <a:latin typeface="Times New Roman" panose="02020603050405020304" pitchFamily="18" charset="0"/>
                  <a:cs typeface="Times New Roman" panose="02020603050405020304" pitchFamily="18" charset="0"/>
                </a:rPr>
                <a:t>x</a:t>
              </a:r>
            </a:p>
          </p:txBody>
        </p:sp>
        <p:sp>
          <p:nvSpPr>
            <p:cNvPr id="27" name="TextBox 26"/>
            <p:cNvSpPr txBox="1"/>
            <p:nvPr/>
          </p:nvSpPr>
          <p:spPr>
            <a:xfrm>
              <a:off x="10242606" y="2830781"/>
              <a:ext cx="432171" cy="430887"/>
            </a:xfrm>
            <a:prstGeom prst="rect">
              <a:avLst/>
            </a:prstGeom>
            <a:noFill/>
          </p:spPr>
          <p:txBody>
            <a:bodyPr wrap="none" rtlCol="0">
              <a:spAutoFit/>
            </a:bodyPr>
            <a:lstStyle/>
            <a:p>
              <a:r>
                <a:rPr lang="en-US" sz="1500" dirty="0">
                  <a:latin typeface="Times New Roman" panose="02020603050405020304" pitchFamily="18" charset="0"/>
                  <a:cs typeface="Times New Roman" panose="02020603050405020304" pitchFamily="18" charset="0"/>
                </a:rPr>
                <a:t>O</a:t>
              </a:r>
            </a:p>
          </p:txBody>
        </p:sp>
      </p:grpSp>
    </p:spTree>
    <p:extLst>
      <p:ext uri="{BB962C8B-B14F-4D97-AF65-F5344CB8AC3E}">
        <p14:creationId xmlns:p14="http://schemas.microsoft.com/office/powerpoint/2010/main" val="2753170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Work and Energy</a:t>
            </a:r>
          </a:p>
        </p:txBody>
      </p:sp>
      <p:sp>
        <p:nvSpPr>
          <p:cNvPr id="22531" name="Rectangle 2"/>
          <p:cNvSpPr>
            <a:spLocks noGrp="1" noChangeArrowheads="1"/>
          </p:cNvSpPr>
          <p:nvPr>
            <p:ph type="title"/>
          </p:nvPr>
        </p:nvSpPr>
        <p:spPr>
          <a:xfrm>
            <a:off x="762000" y="228600"/>
            <a:ext cx="7772400" cy="1143000"/>
          </a:xfrm>
          <a:noFill/>
        </p:spPr>
        <p:txBody>
          <a:bodyPr/>
          <a:lstStyle/>
          <a:p>
            <a:pPr eaLnBrk="1" hangingPunct="1"/>
            <a:r>
              <a:rPr lang="en-US" altLang="en-US" b="1">
                <a:solidFill>
                  <a:srgbClr val="FF0000"/>
                </a:solidFill>
              </a:rPr>
              <a:t>Spring Force (Hooke’s Law)</a:t>
            </a:r>
            <a:endParaRPr lang="en-US" altLang="en-US" sz="4000" b="1" i="1">
              <a:solidFill>
                <a:schemeClr val="tx1"/>
              </a:solidFill>
            </a:endParaRPr>
          </a:p>
        </p:txBody>
      </p:sp>
      <p:sp>
        <p:nvSpPr>
          <p:cNvPr id="22532" name="Rectangle 3" descr="Green marble"/>
          <p:cNvSpPr>
            <a:spLocks noChangeArrowheads="1"/>
          </p:cNvSpPr>
          <p:nvPr/>
        </p:nvSpPr>
        <p:spPr bwMode="auto">
          <a:xfrm>
            <a:off x="685800" y="1517650"/>
            <a:ext cx="7823200"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33" name="Rectangle 4"/>
          <p:cNvSpPr>
            <a:spLocks noChangeArrowheads="1"/>
          </p:cNvSpPr>
          <p:nvPr/>
        </p:nvSpPr>
        <p:spPr bwMode="auto">
          <a:xfrm>
            <a:off x="835025" y="4964113"/>
            <a:ext cx="2767013" cy="893762"/>
          </a:xfrm>
          <a:prstGeom prst="rect">
            <a:avLst/>
          </a:prstGeom>
          <a:solidFill>
            <a:srgbClr val="FFFFCC"/>
          </a:solidFill>
          <a:ln w="9525">
            <a:solidFill>
              <a:srgbClr val="FF0000"/>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F</a:t>
            </a:r>
            <a:r>
              <a:rPr kumimoji="0" lang="en-US" altLang="en-US" sz="3600" b="1" i="1"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S</a:t>
            </a:r>
            <a:r>
              <a:rPr kumimoji="0" lang="en-US" altLang="en-US" sz="3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  = - k x</a:t>
            </a:r>
          </a:p>
        </p:txBody>
      </p:sp>
      <p:sp>
        <p:nvSpPr>
          <p:cNvPr id="22534" name="Line 5"/>
          <p:cNvSpPr>
            <a:spLocks noChangeShapeType="1"/>
          </p:cNvSpPr>
          <p:nvPr/>
        </p:nvSpPr>
        <p:spPr bwMode="auto">
          <a:xfrm flipH="1">
            <a:off x="6489700" y="2474913"/>
            <a:ext cx="625475"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35" name="Line 6"/>
          <p:cNvSpPr>
            <a:spLocks noChangeShapeType="1"/>
          </p:cNvSpPr>
          <p:nvPr/>
        </p:nvSpPr>
        <p:spPr bwMode="auto">
          <a:xfrm rot="10800000" flipH="1">
            <a:off x="7623175" y="2492375"/>
            <a:ext cx="625475"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36" name="Rectangle 7"/>
          <p:cNvSpPr>
            <a:spLocks noChangeArrowheads="1"/>
          </p:cNvSpPr>
          <p:nvPr/>
        </p:nvSpPr>
        <p:spPr bwMode="auto">
          <a:xfrm>
            <a:off x="7870825" y="1724025"/>
            <a:ext cx="666750" cy="644525"/>
          </a:xfrm>
          <a:prstGeom prst="rect">
            <a:avLst/>
          </a:prstGeom>
          <a:solidFill>
            <a:schemeClr val="bg1"/>
          </a:solidFill>
          <a:ln w="9525">
            <a:solidFill>
              <a:schemeClr val="bg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F</a:t>
            </a:r>
            <a:r>
              <a:rPr kumimoji="0" lang="en-US" altLang="en-US" sz="3200" b="1" i="1"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P</a:t>
            </a:r>
          </a:p>
        </p:txBody>
      </p:sp>
      <p:sp>
        <p:nvSpPr>
          <p:cNvPr id="22537" name="Rectangle 8"/>
          <p:cNvSpPr>
            <a:spLocks noChangeArrowheads="1"/>
          </p:cNvSpPr>
          <p:nvPr/>
        </p:nvSpPr>
        <p:spPr bwMode="auto">
          <a:xfrm>
            <a:off x="6356350" y="1649413"/>
            <a:ext cx="666750" cy="644525"/>
          </a:xfrm>
          <a:prstGeom prst="rect">
            <a:avLst/>
          </a:prstGeom>
          <a:solidFill>
            <a:schemeClr val="bg1"/>
          </a:solidFill>
          <a:ln w="9525">
            <a:solidFill>
              <a:schemeClr val="bg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F</a:t>
            </a:r>
            <a:r>
              <a:rPr kumimoji="0" lang="en-US" altLang="en-US" sz="3200" b="1" i="1"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S</a:t>
            </a:r>
          </a:p>
        </p:txBody>
      </p:sp>
      <p:pic>
        <p:nvPicPr>
          <p:cNvPr id="22538" name="Picture 9" descr="FG07_011"/>
          <p:cNvPicPr>
            <a:picLocks noChangeAspect="1" noChangeArrowheads="1"/>
          </p:cNvPicPr>
          <p:nvPr/>
        </p:nvPicPr>
        <p:blipFill>
          <a:blip r:embed="rId3">
            <a:extLst>
              <a:ext uri="{28A0092B-C50C-407E-A947-70E740481C1C}">
                <a14:useLocalDpi xmlns:a14="http://schemas.microsoft.com/office/drawing/2010/main" val="0"/>
              </a:ext>
            </a:extLst>
          </a:blip>
          <a:srcRect l="17999" r="17999"/>
          <a:stretch>
            <a:fillRect/>
          </a:stretch>
        </p:blipFill>
        <p:spPr bwMode="auto">
          <a:xfrm>
            <a:off x="4572000" y="1643063"/>
            <a:ext cx="3903663" cy="457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9" name="Line 10"/>
          <p:cNvSpPr>
            <a:spLocks noChangeShapeType="1"/>
          </p:cNvSpPr>
          <p:nvPr/>
        </p:nvSpPr>
        <p:spPr bwMode="auto">
          <a:xfrm>
            <a:off x="5129213" y="2649538"/>
            <a:ext cx="1828800" cy="0"/>
          </a:xfrm>
          <a:prstGeom prst="line">
            <a:avLst/>
          </a:prstGeom>
          <a:noFill/>
          <a:ln w="381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40" name="Rectangle 11"/>
          <p:cNvSpPr>
            <a:spLocks noChangeArrowheads="1"/>
          </p:cNvSpPr>
          <p:nvPr/>
        </p:nvSpPr>
        <p:spPr bwMode="auto">
          <a:xfrm>
            <a:off x="4833938" y="2887663"/>
            <a:ext cx="2097087" cy="385762"/>
          </a:xfrm>
          <a:prstGeom prst="rect">
            <a:avLst/>
          </a:prstGeom>
          <a:solidFill>
            <a:schemeClr val="bg1"/>
          </a:solidFill>
          <a:ln w="9525">
            <a:solidFill>
              <a:schemeClr val="bg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Natural Length</a:t>
            </a:r>
          </a:p>
        </p:txBody>
      </p:sp>
      <p:sp>
        <p:nvSpPr>
          <p:cNvPr id="22541" name="Rectangle 12"/>
          <p:cNvSpPr>
            <a:spLocks noChangeArrowheads="1"/>
          </p:cNvSpPr>
          <p:nvPr/>
        </p:nvSpPr>
        <p:spPr bwMode="auto">
          <a:xfrm>
            <a:off x="7204075" y="2714625"/>
            <a:ext cx="1360488" cy="558800"/>
          </a:xfrm>
          <a:prstGeom prst="rect">
            <a:avLst/>
          </a:prstGeom>
          <a:solidFill>
            <a:srgbClr val="FFFFCC"/>
          </a:solidFill>
          <a:ln w="9525">
            <a:solidFill>
              <a:schemeClr val="bg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&gt; 0</a:t>
            </a:r>
          </a:p>
        </p:txBody>
      </p:sp>
      <p:sp>
        <p:nvSpPr>
          <p:cNvPr id="22542" name="Rectangle 13"/>
          <p:cNvSpPr>
            <a:spLocks noChangeArrowheads="1"/>
          </p:cNvSpPr>
          <p:nvPr/>
        </p:nvSpPr>
        <p:spPr bwMode="auto">
          <a:xfrm>
            <a:off x="7045325" y="4502150"/>
            <a:ext cx="1360488" cy="558800"/>
          </a:xfrm>
          <a:prstGeom prst="rect">
            <a:avLst/>
          </a:prstGeom>
          <a:solidFill>
            <a:srgbClr val="FFFFCC"/>
          </a:solidFill>
          <a:ln w="9525">
            <a:solidFill>
              <a:schemeClr val="bg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&lt; 0</a:t>
            </a:r>
          </a:p>
        </p:txBody>
      </p:sp>
      <p:sp>
        <p:nvSpPr>
          <p:cNvPr id="22543" name="Line 14"/>
          <p:cNvSpPr>
            <a:spLocks noChangeShapeType="1"/>
          </p:cNvSpPr>
          <p:nvPr/>
        </p:nvSpPr>
        <p:spPr bwMode="auto">
          <a:xfrm flipV="1">
            <a:off x="3590925" y="3948113"/>
            <a:ext cx="1338263" cy="144938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44" name="Line 15"/>
          <p:cNvSpPr>
            <a:spLocks noChangeShapeType="1"/>
          </p:cNvSpPr>
          <p:nvPr/>
        </p:nvSpPr>
        <p:spPr bwMode="auto">
          <a:xfrm flipV="1">
            <a:off x="3613150" y="5330825"/>
            <a:ext cx="1293813" cy="889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45" name="Text Box 16"/>
          <p:cNvSpPr txBox="1">
            <a:spLocks noChangeArrowheads="1"/>
          </p:cNvSpPr>
          <p:nvPr/>
        </p:nvSpPr>
        <p:spPr bwMode="auto">
          <a:xfrm>
            <a:off x="1000125" y="1890713"/>
            <a:ext cx="176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2546" name="Text Box 17"/>
          <p:cNvSpPr txBox="1">
            <a:spLocks noChangeArrowheads="1"/>
          </p:cNvSpPr>
          <p:nvPr/>
        </p:nvSpPr>
        <p:spPr bwMode="auto">
          <a:xfrm>
            <a:off x="704850" y="1712913"/>
            <a:ext cx="3532188"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Spring Force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(Restoring Force):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The spring exerts  its   force  in   the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direction opposite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the displacement.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Work and Energy</a:t>
            </a:r>
          </a:p>
        </p:txBody>
      </p:sp>
      <p:pic>
        <p:nvPicPr>
          <p:cNvPr id="23555" name="Picture 2" descr="FG07_028"/>
          <p:cNvPicPr>
            <a:picLocks noChangeAspect="1" noChangeArrowheads="1"/>
          </p:cNvPicPr>
          <p:nvPr/>
        </p:nvPicPr>
        <p:blipFill>
          <a:blip r:embed="rId2">
            <a:extLst>
              <a:ext uri="{28A0092B-C50C-407E-A947-70E740481C1C}">
                <a14:useLocalDpi xmlns:a14="http://schemas.microsoft.com/office/drawing/2010/main" val="0"/>
              </a:ext>
            </a:extLst>
          </a:blip>
          <a:srcRect t="36000" b="24001"/>
          <a:stretch>
            <a:fillRect/>
          </a:stretch>
        </p:blipFill>
        <p:spPr bwMode="auto">
          <a:xfrm>
            <a:off x="3530600" y="1800225"/>
            <a:ext cx="5091113"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3"/>
          <p:cNvSpPr>
            <a:spLocks noGrp="1" noChangeArrowheads="1"/>
          </p:cNvSpPr>
          <p:nvPr>
            <p:ph type="title"/>
          </p:nvPr>
        </p:nvSpPr>
        <p:spPr>
          <a:xfrm>
            <a:off x="762000" y="228600"/>
            <a:ext cx="7772400" cy="1143000"/>
          </a:xfrm>
          <a:noFill/>
        </p:spPr>
        <p:txBody>
          <a:bodyPr/>
          <a:lstStyle/>
          <a:p>
            <a:pPr eaLnBrk="1" hangingPunct="1"/>
            <a:r>
              <a:rPr lang="en-US" altLang="en-US" b="1">
                <a:solidFill>
                  <a:srgbClr val="FF0000"/>
                </a:solidFill>
              </a:rPr>
              <a:t>Work Done to Stretch a Spring</a:t>
            </a:r>
            <a:endParaRPr lang="en-US" altLang="en-US" sz="4000" b="1" i="1">
              <a:solidFill>
                <a:schemeClr val="tx1"/>
              </a:solidFill>
            </a:endParaRPr>
          </a:p>
        </p:txBody>
      </p:sp>
      <p:sp>
        <p:nvSpPr>
          <p:cNvPr id="23557" name="Rectangle 4" descr="Green marble"/>
          <p:cNvSpPr>
            <a:spLocks noChangeArrowheads="1"/>
          </p:cNvSpPr>
          <p:nvPr/>
        </p:nvSpPr>
        <p:spPr bwMode="auto">
          <a:xfrm>
            <a:off x="685800" y="1517650"/>
            <a:ext cx="7823200" cy="8255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58" name="Rectangle 5"/>
          <p:cNvSpPr>
            <a:spLocks noChangeArrowheads="1"/>
          </p:cNvSpPr>
          <p:nvPr/>
        </p:nvSpPr>
        <p:spPr bwMode="auto">
          <a:xfrm>
            <a:off x="388620" y="3727103"/>
            <a:ext cx="4091940" cy="2073911"/>
          </a:xfrm>
          <a:prstGeom prst="rect">
            <a:avLst/>
          </a:prstGeom>
          <a:solidFill>
            <a:srgbClr val="FFFFCC"/>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Area ( triangle)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baseline * height/ 2</a:t>
            </a:r>
          </a:p>
        </p:txBody>
      </p:sp>
      <p:sp>
        <p:nvSpPr>
          <p:cNvPr id="23559" name="Rectangle 6"/>
          <p:cNvSpPr>
            <a:spLocks noChangeArrowheads="1"/>
          </p:cNvSpPr>
          <p:nvPr/>
        </p:nvSpPr>
        <p:spPr bwMode="auto">
          <a:xfrm>
            <a:off x="723900" y="1979613"/>
            <a:ext cx="2767013" cy="893762"/>
          </a:xfrm>
          <a:prstGeom prst="rect">
            <a:avLst/>
          </a:prstGeom>
          <a:solidFill>
            <a:srgbClr val="FFFFCC"/>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F</a:t>
            </a:r>
            <a:r>
              <a:rPr kumimoji="0" lang="en-US" altLang="en-US" sz="3600" b="1" i="1"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S</a:t>
            </a:r>
            <a:r>
              <a:rPr kumimoji="0" lang="en-US" alt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(x)  = - k x</a:t>
            </a:r>
          </a:p>
        </p:txBody>
      </p:sp>
      <p:pic>
        <p:nvPicPr>
          <p:cNvPr id="23561" name="Picture 8" descr="FG07_012"/>
          <p:cNvPicPr>
            <a:picLocks noChangeAspect="1" noChangeArrowheads="1"/>
          </p:cNvPicPr>
          <p:nvPr/>
        </p:nvPicPr>
        <p:blipFill>
          <a:blip r:embed="rId4">
            <a:extLst>
              <a:ext uri="{28A0092B-C50C-407E-A947-70E740481C1C}">
                <a14:useLocalDpi xmlns:a14="http://schemas.microsoft.com/office/drawing/2010/main" val="0"/>
              </a:ext>
            </a:extLst>
          </a:blip>
          <a:srcRect b="12000"/>
          <a:stretch>
            <a:fillRect/>
          </a:stretch>
        </p:blipFill>
        <p:spPr bwMode="auto">
          <a:xfrm>
            <a:off x="4638675" y="3429000"/>
            <a:ext cx="4067175"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Rectangle 9"/>
          <p:cNvSpPr>
            <a:spLocks noChangeArrowheads="1"/>
          </p:cNvSpPr>
          <p:nvPr/>
        </p:nvSpPr>
        <p:spPr bwMode="auto">
          <a:xfrm>
            <a:off x="6735763" y="5195888"/>
            <a:ext cx="666750" cy="514350"/>
          </a:xfrm>
          <a:prstGeom prst="rect">
            <a:avLst/>
          </a:prstGeom>
          <a:solidFill>
            <a:schemeClr val="bg1"/>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W</a:t>
            </a:r>
          </a:p>
        </p:txBody>
      </p:sp>
      <p:sp>
        <p:nvSpPr>
          <p:cNvPr id="23563" name="Line 10"/>
          <p:cNvSpPr>
            <a:spLocks noChangeShapeType="1"/>
          </p:cNvSpPr>
          <p:nvPr/>
        </p:nvSpPr>
        <p:spPr bwMode="auto">
          <a:xfrm>
            <a:off x="3746500" y="2962275"/>
            <a:ext cx="2097088"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64" name="Rectangle 11"/>
          <p:cNvSpPr>
            <a:spLocks noChangeArrowheads="1"/>
          </p:cNvSpPr>
          <p:nvPr/>
        </p:nvSpPr>
        <p:spPr bwMode="auto">
          <a:xfrm>
            <a:off x="3502025" y="3051175"/>
            <a:ext cx="2498725" cy="496888"/>
          </a:xfrm>
          <a:prstGeom prst="rect">
            <a:avLst/>
          </a:prstGeom>
          <a:solidFill>
            <a:schemeClr val="bg1"/>
          </a:solidFill>
          <a:ln w="9525">
            <a:solidFill>
              <a:schemeClr val="bg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Natural Length</a:t>
            </a:r>
          </a:p>
        </p:txBody>
      </p:sp>
      <p:sp>
        <p:nvSpPr>
          <p:cNvPr id="23565" name="Line 12"/>
          <p:cNvSpPr>
            <a:spLocks noChangeShapeType="1"/>
          </p:cNvSpPr>
          <p:nvPr/>
        </p:nvSpPr>
        <p:spPr bwMode="auto">
          <a:xfrm flipH="1">
            <a:off x="6489700" y="2474913"/>
            <a:ext cx="625475"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66" name="Line 13"/>
          <p:cNvSpPr>
            <a:spLocks noChangeShapeType="1"/>
          </p:cNvSpPr>
          <p:nvPr/>
        </p:nvSpPr>
        <p:spPr bwMode="auto">
          <a:xfrm rot="10800000" flipH="1">
            <a:off x="7623175" y="2492375"/>
            <a:ext cx="625475"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3567" name="Rectangle 14"/>
          <p:cNvSpPr>
            <a:spLocks noChangeArrowheads="1"/>
          </p:cNvSpPr>
          <p:nvPr/>
        </p:nvSpPr>
        <p:spPr bwMode="auto">
          <a:xfrm>
            <a:off x="7870825" y="1724025"/>
            <a:ext cx="666750" cy="644525"/>
          </a:xfrm>
          <a:prstGeom prst="rect">
            <a:avLst/>
          </a:prstGeom>
          <a:solidFill>
            <a:schemeClr val="bg1"/>
          </a:solidFill>
          <a:ln w="9525">
            <a:solidFill>
              <a:schemeClr val="bg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F</a:t>
            </a:r>
            <a:r>
              <a:rPr kumimoji="0" lang="en-US" altLang="en-US" sz="3200" b="1" i="1"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P</a:t>
            </a:r>
          </a:p>
        </p:txBody>
      </p:sp>
      <p:sp>
        <p:nvSpPr>
          <p:cNvPr id="23568" name="Rectangle 15"/>
          <p:cNvSpPr>
            <a:spLocks noChangeArrowheads="1"/>
          </p:cNvSpPr>
          <p:nvPr/>
        </p:nvSpPr>
        <p:spPr bwMode="auto">
          <a:xfrm>
            <a:off x="6356350" y="1649413"/>
            <a:ext cx="666750" cy="644525"/>
          </a:xfrm>
          <a:prstGeom prst="rect">
            <a:avLst/>
          </a:prstGeom>
          <a:solidFill>
            <a:schemeClr val="bg1"/>
          </a:solidFill>
          <a:ln w="9525">
            <a:solidFill>
              <a:schemeClr val="bg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F</a:t>
            </a:r>
            <a:r>
              <a:rPr kumimoji="0" lang="en-US" altLang="en-US" sz="3200" b="1" i="1"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S</a:t>
            </a:r>
          </a:p>
        </p:txBody>
      </p:sp>
      <p:sp>
        <p:nvSpPr>
          <p:cNvPr id="3" name="TextBox 2"/>
          <p:cNvSpPr txBox="1"/>
          <p:nvPr/>
        </p:nvSpPr>
        <p:spPr>
          <a:xfrm>
            <a:off x="946467" y="6003578"/>
            <a:ext cx="2321878"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 x </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x/2=A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Arial"/>
              </a:rPr>
              <a:t>© 2016 Pearson Education, Inc.</a:t>
            </a:r>
            <a:endParaRPr kumimoji="0" lang="en-GB" sz="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endParaRPr>
          </a:p>
        </p:txBody>
      </p:sp>
      <p:pic>
        <p:nvPicPr>
          <p:cNvPr id="2" name="Picture 1" descr="07_21_Figure.jpg"/>
          <p:cNvPicPr>
            <a:picLocks noChangeAspect="1"/>
          </p:cNvPicPr>
          <p:nvPr/>
        </p:nvPicPr>
        <p:blipFill rotWithShape="1">
          <a:blip r:embed="rId3">
            <a:extLst>
              <a:ext uri="{28A0092B-C50C-407E-A947-70E740481C1C}">
                <a14:useLocalDpi xmlns:a14="http://schemas.microsoft.com/office/drawing/2010/main" val="0"/>
              </a:ext>
            </a:extLst>
          </a:blip>
          <a:srcRect b="2709"/>
          <a:stretch/>
        </p:blipFill>
        <p:spPr>
          <a:xfrm>
            <a:off x="2242231" y="299404"/>
            <a:ext cx="4659539" cy="6259192"/>
          </a:xfrm>
          <a:prstGeom prst="rect">
            <a:avLst/>
          </a:prstGeom>
        </p:spPr>
      </p:pic>
    </p:spTree>
    <p:extLst>
      <p:ext uri="{BB962C8B-B14F-4D97-AF65-F5344CB8AC3E}">
        <p14:creationId xmlns:p14="http://schemas.microsoft.com/office/powerpoint/2010/main" val="3616888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Work and Energy</a:t>
            </a:r>
          </a:p>
        </p:txBody>
      </p:sp>
      <p:sp>
        <p:nvSpPr>
          <p:cNvPr id="26627" name="Rectangle 2"/>
          <p:cNvSpPr>
            <a:spLocks noGrp="1" noChangeArrowheads="1"/>
          </p:cNvSpPr>
          <p:nvPr>
            <p:ph type="title"/>
          </p:nvPr>
        </p:nvSpPr>
        <p:spPr>
          <a:xfrm>
            <a:off x="685800" y="0"/>
            <a:ext cx="7772400" cy="1143000"/>
          </a:xfrm>
        </p:spPr>
        <p:txBody>
          <a:bodyPr/>
          <a:lstStyle/>
          <a:p>
            <a:pPr eaLnBrk="1" hangingPunct="1"/>
            <a:r>
              <a:rPr lang="en-US" altLang="en-US" b="1">
                <a:solidFill>
                  <a:srgbClr val="FF0000"/>
                </a:solidFill>
              </a:rPr>
              <a:t>Example 1A</a:t>
            </a:r>
          </a:p>
        </p:txBody>
      </p:sp>
      <p:sp>
        <p:nvSpPr>
          <p:cNvPr id="26628" name="Rectangle 3" descr="Green marble"/>
          <p:cNvSpPr>
            <a:spLocks noChangeArrowheads="1"/>
          </p:cNvSpPr>
          <p:nvPr/>
        </p:nvSpPr>
        <p:spPr bwMode="auto">
          <a:xfrm>
            <a:off x="685800" y="1143000"/>
            <a:ext cx="7823200"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6629" name="Rectangle 4"/>
          <p:cNvSpPr>
            <a:spLocks noGrp="1" noChangeArrowheads="1"/>
          </p:cNvSpPr>
          <p:nvPr>
            <p:ph type="body" idx="1"/>
          </p:nvPr>
        </p:nvSpPr>
        <p:spPr>
          <a:xfrm>
            <a:off x="685800" y="1336675"/>
            <a:ext cx="7772400" cy="4295775"/>
          </a:xfrm>
          <a:solidFill>
            <a:srgbClr val="99FF99"/>
          </a:solidFill>
          <a:ln>
            <a:solidFill>
              <a:schemeClr val="tx1"/>
            </a:solidFill>
            <a:miter lim="800000"/>
            <a:headEnd/>
            <a:tailEnd/>
          </a:ln>
        </p:spPr>
        <p:txBody>
          <a:bodyPr/>
          <a:lstStyle/>
          <a:p>
            <a:pPr eaLnBrk="1" hangingPunct="1">
              <a:spcBef>
                <a:spcPct val="0"/>
              </a:spcBef>
              <a:buFontTx/>
              <a:buNone/>
            </a:pPr>
            <a:r>
              <a:rPr lang="en-US" altLang="en-US" b="1"/>
              <a:t>A person pulls on the  spring,  stretching  it</a:t>
            </a:r>
          </a:p>
          <a:p>
            <a:pPr eaLnBrk="1" hangingPunct="1">
              <a:spcBef>
                <a:spcPct val="0"/>
              </a:spcBef>
              <a:buFontTx/>
              <a:buNone/>
            </a:pPr>
            <a:r>
              <a:rPr lang="en-US" altLang="en-US" b="1"/>
              <a:t>3.0 cm,  which requires  a  maximum  force </a:t>
            </a:r>
          </a:p>
          <a:p>
            <a:pPr eaLnBrk="1" hangingPunct="1">
              <a:spcBef>
                <a:spcPct val="0"/>
              </a:spcBef>
              <a:buFontTx/>
              <a:buNone/>
            </a:pPr>
            <a:r>
              <a:rPr lang="en-US" altLang="en-US" b="1"/>
              <a:t>of 75 N.  How much work  does  the  person </a:t>
            </a:r>
          </a:p>
          <a:p>
            <a:pPr eaLnBrk="1" hangingPunct="1">
              <a:spcBef>
                <a:spcPct val="0"/>
              </a:spcBef>
              <a:buFontTx/>
              <a:buNone/>
            </a:pPr>
            <a:r>
              <a:rPr lang="en-US" altLang="en-US" b="1"/>
              <a:t>do ?  If,  instead, the</a:t>
            </a:r>
          </a:p>
          <a:p>
            <a:pPr eaLnBrk="1" hangingPunct="1">
              <a:spcBef>
                <a:spcPct val="0"/>
              </a:spcBef>
              <a:buFontTx/>
              <a:buNone/>
            </a:pPr>
            <a:r>
              <a:rPr lang="en-US" altLang="en-US" b="1"/>
              <a:t>person    compresses</a:t>
            </a:r>
          </a:p>
          <a:p>
            <a:pPr eaLnBrk="1" hangingPunct="1">
              <a:spcBef>
                <a:spcPct val="0"/>
              </a:spcBef>
              <a:buFontTx/>
              <a:buNone/>
            </a:pPr>
            <a:r>
              <a:rPr lang="en-US" altLang="en-US" b="1"/>
              <a:t>the   spring   3.0 cm,</a:t>
            </a:r>
          </a:p>
          <a:p>
            <a:pPr eaLnBrk="1" hangingPunct="1">
              <a:spcBef>
                <a:spcPct val="0"/>
              </a:spcBef>
              <a:buFontTx/>
              <a:buNone/>
            </a:pPr>
            <a:r>
              <a:rPr lang="en-US" altLang="en-US" b="1"/>
              <a:t>how     much    work</a:t>
            </a:r>
          </a:p>
          <a:p>
            <a:pPr eaLnBrk="1" hangingPunct="1">
              <a:spcBef>
                <a:spcPct val="0"/>
              </a:spcBef>
              <a:buFontTx/>
              <a:buNone/>
            </a:pPr>
            <a:r>
              <a:rPr lang="en-US" altLang="en-US" b="1"/>
              <a:t>does the person do ?</a:t>
            </a:r>
          </a:p>
        </p:txBody>
      </p:sp>
      <p:pic>
        <p:nvPicPr>
          <p:cNvPr id="26630" name="Picture 5" descr="FG07_011"/>
          <p:cNvPicPr>
            <a:picLocks noChangeAspect="1" noChangeArrowheads="1"/>
          </p:cNvPicPr>
          <p:nvPr/>
        </p:nvPicPr>
        <p:blipFill>
          <a:blip r:embed="rId3">
            <a:extLst>
              <a:ext uri="{28A0092B-C50C-407E-A947-70E740481C1C}">
                <a14:useLocalDpi xmlns:a14="http://schemas.microsoft.com/office/drawing/2010/main" val="0"/>
              </a:ext>
            </a:extLst>
          </a:blip>
          <a:srcRect l="17999" t="30000" r="17999"/>
          <a:stretch>
            <a:fillRect/>
          </a:stretch>
        </p:blipFill>
        <p:spPr bwMode="auto">
          <a:xfrm>
            <a:off x="4572000" y="2970213"/>
            <a:ext cx="3903663" cy="320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Work and Energy</a:t>
            </a:r>
          </a:p>
        </p:txBody>
      </p:sp>
      <p:sp>
        <p:nvSpPr>
          <p:cNvPr id="27651" name="Text Box 2"/>
          <p:cNvSpPr txBox="1">
            <a:spLocks noChangeArrowheads="1"/>
          </p:cNvSpPr>
          <p:nvPr/>
        </p:nvSpPr>
        <p:spPr bwMode="auto">
          <a:xfrm>
            <a:off x="642938" y="1346200"/>
            <a:ext cx="782955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95300" indent="-495300" eaLnBrk="0" hangingPunct="0">
              <a:defRPr sz="2400" b="1">
                <a:solidFill>
                  <a:schemeClr val="tx1"/>
                </a:solidFill>
                <a:latin typeface="Times New Roman" panose="02020603050405020304" pitchFamily="18" charset="0"/>
              </a:defRPr>
            </a:lvl1pPr>
            <a:lvl2pPr marL="952500" indent="-49530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495300" marR="0" lvl="0" indent="-49530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Find the spring constant</a:t>
            </a:r>
            <a:r>
              <a:rPr kumimoji="0" lang="en-US" alt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k</a:t>
            </a:r>
          </a:p>
          <a:p>
            <a:pPr marL="495300" marR="0" lvl="0" indent="-49530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k</a:t>
            </a:r>
            <a:r>
              <a:rPr kumimoji="0" lang="en-US" alt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r>
              <a:rPr kumimoji="0" lang="en-US" alt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F</a:t>
            </a:r>
            <a:r>
              <a:rPr kumimoji="0" lang="en-US" altLang="en-US" sz="3200" b="1" i="1" u="none" strike="noStrike" kern="1200" cap="none" spc="0" normalizeH="0" baseline="-25000" noProof="0" dirty="0" err="1">
                <a:ln>
                  <a:noFill/>
                </a:ln>
                <a:solidFill>
                  <a:srgbClr val="000000"/>
                </a:solidFill>
                <a:effectLst/>
                <a:uLnTx/>
                <a:uFillTx/>
                <a:latin typeface="Times New Roman" panose="02020603050405020304" pitchFamily="18" charset="0"/>
                <a:ea typeface="+mn-ea"/>
                <a:cs typeface="+mn-cs"/>
              </a:rPr>
              <a:t>max</a:t>
            </a:r>
            <a:r>
              <a:rPr kumimoji="0" lang="en-US" alt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r>
              <a:rPr kumimoji="0" lang="en-US" alt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x</a:t>
            </a:r>
            <a:r>
              <a:rPr kumimoji="0" lang="en-US" altLang="en-US" sz="3200" b="1" i="1" u="none" strike="noStrike" kern="1200" cap="none" spc="0" normalizeH="0" baseline="-25000" noProof="0" dirty="0" err="1">
                <a:ln>
                  <a:noFill/>
                </a:ln>
                <a:solidFill>
                  <a:srgbClr val="000000"/>
                </a:solidFill>
                <a:effectLst/>
                <a:uLnTx/>
                <a:uFillTx/>
                <a:latin typeface="Times New Roman" panose="02020603050405020304" pitchFamily="18" charset="0"/>
                <a:ea typeface="+mn-ea"/>
                <a:cs typeface="+mn-cs"/>
              </a:rPr>
              <a:t>max</a:t>
            </a:r>
            <a:r>
              <a:rPr kumimoji="0" lang="en-US" alt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a:p>
            <a:pPr marL="952500" marR="0" lvl="1" indent="-49530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(75 N) / (</a:t>
            </a:r>
            <a:r>
              <a:rPr kumimoji="0" lang="en-US" altLang="en-US" sz="3200" b="1" i="0" u="none" strike="noStrike" kern="1200" cap="none" spc="0" normalizeH="0" baseline="0" noProof="0" dirty="0">
                <a:ln>
                  <a:noFill/>
                </a:ln>
                <a:solidFill>
                  <a:srgbClr val="00CC99"/>
                </a:solidFill>
                <a:effectLst/>
                <a:uLnTx/>
                <a:uFillTx/>
                <a:latin typeface="Times New Roman" panose="02020603050405020304" pitchFamily="18" charset="0"/>
                <a:ea typeface="+mn-ea"/>
                <a:cs typeface="+mn-cs"/>
              </a:rPr>
              <a:t>0.030 m</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US" alt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2.5 </a:t>
            </a:r>
            <a:r>
              <a:rPr kumimoji="0" lang="en-US" altLang="en-US" sz="3200" b="1" i="0" u="none" strike="noStrike" kern="1200" cap="none" spc="0" normalizeH="0" baseline="0" noProof="0" dirty="0">
                <a:ln>
                  <a:noFill/>
                </a:ln>
                <a:solidFill>
                  <a:srgbClr val="00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x</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10</a:t>
            </a:r>
            <a:r>
              <a:rPr kumimoji="0" lang="en-US" altLang="en-US" sz="3200"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mn-cs"/>
              </a:rPr>
              <a:t>3</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N/m</a:t>
            </a:r>
          </a:p>
          <a:p>
            <a:pPr marL="495300" marR="0" lvl="0" indent="-49530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Then, the work done by the person is</a:t>
            </a:r>
          </a:p>
          <a:p>
            <a:pPr marL="495300" marR="0" lvl="0" indent="-49530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W</a:t>
            </a:r>
            <a:r>
              <a:rPr kumimoji="0" lang="en-US" altLang="en-US" sz="3200" b="1" i="1"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P</a:t>
            </a:r>
            <a:r>
              <a:rPr kumimoji="0" lang="en-US" alt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(1/2) k x</a:t>
            </a:r>
            <a:r>
              <a:rPr kumimoji="0" lang="en-US" altLang="en-US" sz="3200" b="1" i="1"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max</a:t>
            </a:r>
            <a:r>
              <a:rPr kumimoji="0" lang="en-US" altLang="en-US" sz="3200" b="1" i="1"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mn-cs"/>
              </a:rPr>
              <a:t>2</a:t>
            </a:r>
            <a:r>
              <a:rPr kumimoji="0" lang="en-US" alt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1.1 J</a:t>
            </a:r>
          </a:p>
          <a:p>
            <a:pPr marL="495300" marR="0" lvl="0" indent="-49530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495300" marR="0" lvl="0" indent="-49530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495300" marR="0" lvl="0" indent="-49530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495300" marR="0" lvl="0" indent="-49530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495300" marR="0" lvl="0" indent="-49530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27653" name="Rectangle 4"/>
          <p:cNvSpPr>
            <a:spLocks noGrp="1" noChangeArrowheads="1"/>
          </p:cNvSpPr>
          <p:nvPr>
            <p:ph type="title"/>
          </p:nvPr>
        </p:nvSpPr>
        <p:spPr>
          <a:xfrm>
            <a:off x="685800" y="0"/>
            <a:ext cx="7772400" cy="1149350"/>
          </a:xfrm>
          <a:noFill/>
        </p:spPr>
        <p:txBody>
          <a:bodyPr/>
          <a:lstStyle/>
          <a:p>
            <a:pPr eaLnBrk="1" hangingPunct="1"/>
            <a:r>
              <a:rPr lang="en-US" altLang="en-US" b="1" dirty="0">
                <a:solidFill>
                  <a:srgbClr val="FF0000"/>
                </a:solidFill>
              </a:rPr>
              <a:t>Example 1A (cont’d)</a:t>
            </a:r>
          </a:p>
        </p:txBody>
      </p:sp>
      <p:sp>
        <p:nvSpPr>
          <p:cNvPr id="27654" name="Rectangle 5" descr="Green marble"/>
          <p:cNvSpPr>
            <a:spLocks noChangeArrowheads="1"/>
          </p:cNvSpPr>
          <p:nvPr/>
        </p:nvSpPr>
        <p:spPr bwMode="auto">
          <a:xfrm>
            <a:off x="660400" y="1139825"/>
            <a:ext cx="7823200"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655" name="Text Box 6"/>
          <p:cNvSpPr txBox="1">
            <a:spLocks noChangeArrowheads="1"/>
          </p:cNvSpPr>
          <p:nvPr/>
        </p:nvSpPr>
        <p:spPr bwMode="auto">
          <a:xfrm>
            <a:off x="1468438" y="16224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Work and Energy</a:t>
            </a:r>
          </a:p>
        </p:txBody>
      </p:sp>
      <p:sp>
        <p:nvSpPr>
          <p:cNvPr id="30723" name="Rectangle 2"/>
          <p:cNvSpPr>
            <a:spLocks noGrp="1" noChangeArrowheads="1"/>
          </p:cNvSpPr>
          <p:nvPr>
            <p:ph type="title"/>
          </p:nvPr>
        </p:nvSpPr>
        <p:spPr>
          <a:xfrm>
            <a:off x="685800" y="0"/>
            <a:ext cx="7772400" cy="1143000"/>
          </a:xfrm>
        </p:spPr>
        <p:txBody>
          <a:bodyPr/>
          <a:lstStyle/>
          <a:p>
            <a:pPr eaLnBrk="1" hangingPunct="1"/>
            <a:r>
              <a:rPr lang="en-US" altLang="en-US" b="1">
                <a:solidFill>
                  <a:srgbClr val="FF0000"/>
                </a:solidFill>
              </a:rPr>
              <a:t>Example 2</a:t>
            </a:r>
          </a:p>
        </p:txBody>
      </p:sp>
      <p:sp>
        <p:nvSpPr>
          <p:cNvPr id="30724" name="Rectangle 3" descr="Green marble"/>
          <p:cNvSpPr>
            <a:spLocks noChangeArrowheads="1"/>
          </p:cNvSpPr>
          <p:nvPr/>
        </p:nvSpPr>
        <p:spPr bwMode="auto">
          <a:xfrm>
            <a:off x="685800" y="1143000"/>
            <a:ext cx="7823200"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0725" name="Rectangle 4"/>
          <p:cNvSpPr>
            <a:spLocks noGrp="1" noChangeArrowheads="1"/>
          </p:cNvSpPr>
          <p:nvPr>
            <p:ph type="body" idx="1"/>
          </p:nvPr>
        </p:nvSpPr>
        <p:spPr>
          <a:xfrm>
            <a:off x="685800" y="1336675"/>
            <a:ext cx="7772400" cy="3270250"/>
          </a:xfrm>
          <a:solidFill>
            <a:srgbClr val="99FF99"/>
          </a:solidFill>
          <a:ln>
            <a:solidFill>
              <a:schemeClr val="tx1"/>
            </a:solidFill>
            <a:miter lim="800000"/>
            <a:headEnd/>
            <a:tailEnd/>
          </a:ln>
        </p:spPr>
        <p:txBody>
          <a:bodyPr/>
          <a:lstStyle/>
          <a:p>
            <a:pPr eaLnBrk="1" hangingPunct="1">
              <a:lnSpc>
                <a:spcPct val="90000"/>
              </a:lnSpc>
              <a:buFontTx/>
              <a:buNone/>
            </a:pPr>
            <a:r>
              <a:rPr lang="en-US" altLang="en-US" b="1"/>
              <a:t>A 1.50-kg block  is pushed against a  spring</a:t>
            </a:r>
          </a:p>
          <a:p>
            <a:pPr eaLnBrk="1" hangingPunct="1">
              <a:lnSpc>
                <a:spcPct val="90000"/>
              </a:lnSpc>
              <a:buFontTx/>
              <a:buNone/>
            </a:pPr>
            <a:r>
              <a:rPr lang="en-US" altLang="en-US" b="1"/>
              <a:t>(</a:t>
            </a:r>
            <a:r>
              <a:rPr lang="en-US" altLang="en-US" b="1" i="1"/>
              <a:t>k</a:t>
            </a:r>
            <a:r>
              <a:rPr lang="en-US" altLang="en-US" b="1"/>
              <a:t> = 250 N/m), compressing it 0.200 m,  and</a:t>
            </a:r>
          </a:p>
          <a:p>
            <a:pPr eaLnBrk="1" hangingPunct="1">
              <a:lnSpc>
                <a:spcPct val="90000"/>
              </a:lnSpc>
              <a:buFontTx/>
              <a:buNone/>
            </a:pPr>
            <a:r>
              <a:rPr lang="en-US" altLang="en-US" b="1"/>
              <a:t>released.   What  will  be  the  speed  of  the</a:t>
            </a:r>
          </a:p>
          <a:p>
            <a:pPr eaLnBrk="1" hangingPunct="1">
              <a:lnSpc>
                <a:spcPct val="90000"/>
              </a:lnSpc>
              <a:buFontTx/>
              <a:buNone/>
            </a:pPr>
            <a:r>
              <a:rPr lang="en-US" altLang="en-US" b="1"/>
              <a:t>block when it separates from the  spring  at</a:t>
            </a:r>
          </a:p>
          <a:p>
            <a:pPr eaLnBrk="1" hangingPunct="1">
              <a:lnSpc>
                <a:spcPct val="90000"/>
              </a:lnSpc>
              <a:buFontTx/>
              <a:buNone/>
            </a:pPr>
            <a:r>
              <a:rPr lang="en-US" altLang="en-US" b="1" i="1"/>
              <a:t>x</a:t>
            </a:r>
            <a:r>
              <a:rPr lang="en-US" altLang="en-US" b="1"/>
              <a:t> = 0?  Assume </a:t>
            </a:r>
            <a:r>
              <a:rPr lang="en-US" altLang="en-US" b="1" i="1">
                <a:latin typeface="Symbol" panose="05050102010706020507" pitchFamily="18" charset="2"/>
              </a:rPr>
              <a:t>m</a:t>
            </a:r>
            <a:r>
              <a:rPr lang="en-US" altLang="en-US" b="1" i="1" baseline="-25000"/>
              <a:t>k </a:t>
            </a:r>
            <a:r>
              <a:rPr lang="en-US" altLang="en-US" b="1" i="1"/>
              <a:t>=</a:t>
            </a:r>
          </a:p>
          <a:p>
            <a:pPr eaLnBrk="1" hangingPunct="1">
              <a:lnSpc>
                <a:spcPct val="90000"/>
              </a:lnSpc>
              <a:buFontTx/>
              <a:buNone/>
            </a:pPr>
            <a:r>
              <a:rPr lang="en-US" altLang="en-US" b="1"/>
              <a:t>0.300.  </a:t>
            </a:r>
            <a:endParaRPr lang="en-US" altLang="en-US" sz="2400"/>
          </a:p>
        </p:txBody>
      </p:sp>
      <p:pic>
        <p:nvPicPr>
          <p:cNvPr id="30726" name="Picture 5" descr="FG07_018"/>
          <p:cNvPicPr>
            <a:picLocks noChangeAspect="1" noChangeArrowheads="1"/>
          </p:cNvPicPr>
          <p:nvPr/>
        </p:nvPicPr>
        <p:blipFill>
          <a:blip r:embed="rId3">
            <a:extLst>
              <a:ext uri="{28A0092B-C50C-407E-A947-70E740481C1C}">
                <a14:useLocalDpi xmlns:a14="http://schemas.microsoft.com/office/drawing/2010/main" val="0"/>
              </a:ext>
            </a:extLst>
          </a:blip>
          <a:srcRect t="12000" r="17999" b="12000"/>
          <a:stretch>
            <a:fillRect/>
          </a:stretch>
        </p:blipFill>
        <p:spPr bwMode="auto">
          <a:xfrm>
            <a:off x="4287839" y="3419475"/>
            <a:ext cx="4010342"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Rectangle 6"/>
          <p:cNvSpPr>
            <a:spLocks noChangeArrowheads="1"/>
          </p:cNvSpPr>
          <p:nvPr/>
        </p:nvSpPr>
        <p:spPr bwMode="auto">
          <a:xfrm>
            <a:off x="692150" y="4729163"/>
            <a:ext cx="3567113" cy="1203325"/>
          </a:xfrm>
          <a:prstGeom prst="rect">
            <a:avLst/>
          </a:prstGeom>
          <a:solidFill>
            <a:srgbClr val="FFFFCC"/>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(i)</a:t>
            </a: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F.B.D. first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(ii) x</a:t>
            </a: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&lt; 0</a:t>
            </a:r>
          </a:p>
        </p:txBody>
      </p:sp>
      <p:sp>
        <p:nvSpPr>
          <p:cNvPr id="30728" name="Rectangle 7"/>
          <p:cNvSpPr>
            <a:spLocks noChangeArrowheads="1"/>
          </p:cNvSpPr>
          <p:nvPr/>
        </p:nvSpPr>
        <p:spPr bwMode="auto">
          <a:xfrm>
            <a:off x="7269163" y="3994150"/>
            <a:ext cx="1360487" cy="477838"/>
          </a:xfrm>
          <a:prstGeom prst="rect">
            <a:avLst/>
          </a:prstGeom>
          <a:solidFill>
            <a:srgbClr val="FFFFCC"/>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F</a:t>
            </a:r>
            <a:r>
              <a:rPr kumimoji="0" lang="en-US" altLang="en-US" sz="2400" b="1" i="1"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S</a:t>
            </a:r>
            <a:r>
              <a:rPr kumimoji="0" lang="en-US" altLang="en-US" sz="24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 - k x</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Work and Energy</a:t>
            </a:r>
          </a:p>
        </p:txBody>
      </p:sp>
      <p:sp>
        <p:nvSpPr>
          <p:cNvPr id="31747" name="Text Box 2"/>
          <p:cNvSpPr txBox="1">
            <a:spLocks noChangeArrowheads="1"/>
          </p:cNvSpPr>
          <p:nvPr/>
        </p:nvSpPr>
        <p:spPr bwMode="auto">
          <a:xfrm>
            <a:off x="642938" y="1346200"/>
            <a:ext cx="782955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95300" indent="-495300"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495300" marR="0" lvl="0" indent="-49530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The work done by the </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spring</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is</a:t>
            </a:r>
          </a:p>
          <a:p>
            <a:pPr marL="495300" marR="0" lvl="0" indent="-49530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495300" marR="0" lvl="0" indent="-49530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495300" marR="0" lvl="0" indent="-49530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495300" marR="0" lvl="0" indent="-49530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495300" marR="0" lvl="0" indent="-49530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a:t>
            </a:r>
            <a:r>
              <a:rPr kumimoji="0" lang="en-US" alt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W</a:t>
            </a:r>
            <a:r>
              <a:rPr kumimoji="0" lang="en-US" altLang="en-US" sz="3200" b="1" i="1" u="none" strike="noStrike" kern="1200" cap="none" spc="0" normalizeH="0" baseline="-25000" noProof="0" dirty="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f</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 - </a:t>
            </a:r>
            <a:r>
              <a:rPr kumimoji="0" lang="en-US" altLang="en-US" sz="3200" b="1" i="0" u="none" strike="noStrike" kern="1200" cap="none" spc="0" normalizeH="0" baseline="0" noProof="0" dirty="0" err="1">
                <a:ln>
                  <a:noFill/>
                </a:ln>
                <a:solidFill>
                  <a:srgbClr val="000000"/>
                </a:solidFill>
                <a:effectLst/>
                <a:uLnTx/>
                <a:uFillTx/>
                <a:latin typeface="Symbol" panose="05050102010706020507" pitchFamily="18" charset="2"/>
                <a:ea typeface="+mn-ea"/>
                <a:cs typeface="+mn-cs"/>
                <a:sym typeface="Wingdings" panose="05000000000000000000" pitchFamily="2" charset="2"/>
              </a:rPr>
              <a:t>m</a:t>
            </a:r>
            <a:r>
              <a:rPr kumimoji="0" lang="en-US" altLang="en-US" sz="3200" b="1" i="1" u="none" strike="noStrike" kern="1200" cap="none" spc="0" normalizeH="0" baseline="-25000" noProof="0" dirty="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k</a:t>
            </a:r>
            <a:r>
              <a:rPr kumimoji="0" lang="en-US" altLang="en-US" sz="3200" b="1" i="0" u="none" strike="noStrike" kern="1200" cap="none" spc="0" normalizeH="0" baseline="0" noProof="0" dirty="0">
                <a:ln>
                  <a:noFill/>
                </a:ln>
                <a:solidFill>
                  <a:srgbClr val="000000"/>
                </a:solidFill>
                <a:effectLst/>
                <a:uLnTx/>
                <a:uFillTx/>
                <a:latin typeface="Symbol" panose="05050102010706020507" pitchFamily="18" charset="2"/>
                <a:ea typeface="+mn-ea"/>
                <a:cs typeface="+mn-cs"/>
                <a:sym typeface="Wingdings" panose="05000000000000000000" pitchFamily="2" charset="2"/>
              </a:rPr>
              <a:t> </a:t>
            </a:r>
            <a:r>
              <a:rPr kumimoji="0" lang="en-US" alt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F</a:t>
            </a:r>
            <a:r>
              <a:rPr kumimoji="0" lang="en-US" altLang="en-US" sz="3200" b="1" i="1"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N</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x</a:t>
            </a:r>
            <a:r>
              <a:rPr kumimoji="0" lang="en-US" altLang="en-US" sz="3200" b="1" i="1"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2</a:t>
            </a:r>
            <a:r>
              <a:rPr kumimoji="0" lang="en-US" alt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 x</a:t>
            </a:r>
            <a:r>
              <a:rPr kumimoji="0" lang="en-US" altLang="en-US" sz="3200" b="1" i="1"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1</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 -4.41 (0 + 0.200)</a:t>
            </a:r>
          </a:p>
          <a:p>
            <a:pPr marL="495300" marR="0" lvl="0" indent="-49530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 </a:t>
            </a:r>
            <a:r>
              <a:rPr kumimoji="0" lang="en-US" alt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W</a:t>
            </a:r>
            <a:r>
              <a:rPr kumimoji="0" lang="en-US" altLang="en-US" sz="3200" b="1" i="1" u="none" strike="noStrike" kern="1200" cap="none" spc="0" normalizeH="0" baseline="-25000" noProof="0" dirty="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net</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a:t>
            </a:r>
            <a:r>
              <a:rPr kumimoji="0" lang="en-US" alt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W</a:t>
            </a:r>
            <a:r>
              <a:rPr kumimoji="0" lang="en-US" altLang="en-US" sz="3200" b="1" i="1"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S</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W</a:t>
            </a:r>
            <a:r>
              <a:rPr kumimoji="0" lang="en-US" altLang="en-US" sz="3200" b="1" i="1" u="none" strike="noStrike" kern="1200" cap="none" spc="0" normalizeH="0" baseline="-25000" noProof="0" dirty="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f</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 5.00 - 4.41 </a:t>
            </a:r>
            <a:r>
              <a:rPr kumimoji="0" lang="en-US" altLang="en-US" sz="3200" b="1" i="0" u="none" strike="noStrike" kern="1200" cap="none" spc="0" normalizeH="0" baseline="0" noProof="0" dirty="0">
                <a:ln>
                  <a:noFill/>
                </a:ln>
                <a:solidFill>
                  <a:srgbClr val="000000"/>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sym typeface="Wingdings" panose="05000000000000000000" pitchFamily="2" charset="2"/>
              </a:rPr>
              <a:t>x</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0.200</a:t>
            </a:r>
          </a:p>
          <a:p>
            <a:pPr marL="495300" marR="0" lvl="0" indent="-49530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(d) Work-Energy </a:t>
            </a:r>
            <a:r>
              <a:rPr kumimoji="0" lang="en-US" altLang="en-US" sz="3200" b="1" i="0" u="none" strike="noStrike" kern="1200" cap="none" spc="0" normalizeH="0" baseline="0" noProof="0" dirty="0">
                <a:ln>
                  <a:noFill/>
                </a:ln>
                <a:solidFill>
                  <a:srgbClr val="00CC99"/>
                </a:solidFill>
                <a:effectLst/>
                <a:uLnTx/>
                <a:uFillTx/>
                <a:latin typeface="Times New Roman" panose="02020603050405020304" pitchFamily="18" charset="0"/>
                <a:ea typeface="+mn-ea"/>
                <a:cs typeface="+mn-cs"/>
                <a:sym typeface="Wingdings" panose="05000000000000000000" pitchFamily="2" charset="2"/>
              </a:rPr>
              <a:t>Theorem</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W</a:t>
            </a:r>
            <a:r>
              <a:rPr kumimoji="0" lang="en-US" altLang="en-US" sz="3200" b="1" i="1" u="none" strike="noStrike" kern="1200" cap="none" spc="0" normalizeH="0" baseline="-25000" noProof="0" dirty="0" err="1">
                <a:ln>
                  <a:noFill/>
                </a:ln>
                <a:solidFill>
                  <a:srgbClr val="000000"/>
                </a:solidFill>
                <a:effectLst/>
                <a:uLnTx/>
                <a:uFillTx/>
                <a:latin typeface="Times New Roman" panose="02020603050405020304" pitchFamily="18" charset="0"/>
                <a:ea typeface="+mn-ea"/>
                <a:cs typeface="+mn-cs"/>
                <a:sym typeface="Wingdings" panose="05000000000000000000" pitchFamily="2" charset="2"/>
              </a:rPr>
              <a:t>net</a:t>
            </a:r>
            <a:r>
              <a:rPr kumimoji="0" lang="en-US" altLang="en-US" sz="3200" b="1"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3200" b="1" i="0" u="none" strike="noStrike" kern="1200" cap="none" spc="0" normalizeH="0" baseline="0" noProof="0" dirty="0">
                <a:ln>
                  <a:noFill/>
                </a:ln>
                <a:solidFill>
                  <a:srgbClr val="00CC99"/>
                </a:solidFill>
                <a:effectLst/>
                <a:uLnTx/>
                <a:uFillTx/>
                <a:latin typeface="Times New Roman" panose="02020603050405020304" pitchFamily="18" charset="0"/>
                <a:ea typeface="+mn-ea"/>
                <a:cs typeface="+mn-cs"/>
              </a:rPr>
              <a:t>=</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a:t>
            </a:r>
            <a:r>
              <a:rPr kumimoji="0" lang="en-US" altLang="en-US" sz="3200" b="1" i="1"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2</a:t>
            </a:r>
            <a:r>
              <a:rPr kumimoji="0" lang="en-US" alt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 K</a:t>
            </a:r>
            <a:r>
              <a:rPr kumimoji="0" lang="en-US" altLang="en-US" sz="3200" b="1" i="1" u="none" strike="noStrike" kern="1200" cap="none" spc="0" normalizeH="0" baseline="-25000" noProof="0" dirty="0">
                <a:ln>
                  <a:noFill/>
                </a:ln>
                <a:solidFill>
                  <a:srgbClr val="000000"/>
                </a:solidFill>
                <a:effectLst/>
                <a:uLnTx/>
                <a:uFillTx/>
                <a:latin typeface="Times New Roman" panose="02020603050405020304" pitchFamily="18" charset="0"/>
                <a:ea typeface="+mn-ea"/>
                <a:cs typeface="+mn-cs"/>
              </a:rPr>
              <a:t>1</a:t>
            </a:r>
          </a:p>
          <a:p>
            <a:pPr marL="495300" marR="0" lvl="0" indent="-49530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 4.12 = (1/2) </a:t>
            </a:r>
            <a:r>
              <a:rPr kumimoji="0" lang="en-US" alt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m</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3200" b="1" i="1" u="none" strike="noStrike" kern="1200" cap="none" spc="0" normalizeH="0" baseline="0" noProof="0" dirty="0">
                <a:ln>
                  <a:noFill/>
                </a:ln>
                <a:solidFill>
                  <a:srgbClr val="000000"/>
                </a:solidFill>
                <a:effectLst/>
                <a:uLnTx/>
                <a:uFillTx/>
                <a:latin typeface="CentSchbook BT" pitchFamily="18" charset="0"/>
                <a:ea typeface="+mn-ea"/>
                <a:cs typeface="+mn-cs"/>
                <a:sym typeface="Wingdings" panose="05000000000000000000" pitchFamily="2" charset="2"/>
              </a:rPr>
              <a:t>v</a:t>
            </a:r>
            <a:r>
              <a:rPr kumimoji="0" lang="en-US" altLang="en-US" sz="3200"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2</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 0  </a:t>
            </a:r>
          </a:p>
          <a:p>
            <a:pPr marL="495300" marR="0" lvl="0" indent="-49530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 </a:t>
            </a:r>
            <a:r>
              <a:rPr kumimoji="0" lang="en-US" altLang="en-US" sz="3200" b="1" i="1" u="none" strike="noStrike" kern="1200" cap="none" spc="0" normalizeH="0" baseline="0" noProof="0" dirty="0">
                <a:ln>
                  <a:noFill/>
                </a:ln>
                <a:solidFill>
                  <a:srgbClr val="000000"/>
                </a:solidFill>
                <a:effectLst/>
                <a:uLnTx/>
                <a:uFillTx/>
                <a:latin typeface="CentSchbook BT" pitchFamily="18" charset="0"/>
                <a:ea typeface="+mn-ea"/>
                <a:cs typeface="+mn-cs"/>
                <a:sym typeface="Wingdings" panose="05000000000000000000" pitchFamily="2" charset="2"/>
              </a:rPr>
              <a:t>v</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 2.34 m/s</a:t>
            </a:r>
          </a:p>
        </p:txBody>
      </p:sp>
      <p:sp>
        <p:nvSpPr>
          <p:cNvPr id="31748" name="Rectangle 3"/>
          <p:cNvSpPr>
            <a:spLocks noChangeArrowheads="1"/>
          </p:cNvSpPr>
          <p:nvPr/>
        </p:nvSpPr>
        <p:spPr bwMode="auto">
          <a:xfrm>
            <a:off x="423228" y="2047875"/>
            <a:ext cx="7920672" cy="1289685"/>
          </a:xfrm>
          <a:prstGeom prst="rect">
            <a:avLst/>
          </a:prstGeom>
          <a:solidFill>
            <a:srgbClr val="FFFFCC"/>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W</a:t>
            </a:r>
            <a:r>
              <a:rPr kumimoji="0" lang="en-US" altLang="en-US" sz="3200" b="1" i="1" u="none" strike="noStrike" kern="1200" cap="none" spc="0" normalizeH="0" baseline="-25000" noProof="0" dirty="0">
                <a:ln>
                  <a:noFill/>
                </a:ln>
                <a:solidFill>
                  <a:srgbClr val="FF0000"/>
                </a:solidFill>
                <a:effectLst/>
                <a:uLnTx/>
                <a:uFillTx/>
                <a:latin typeface="Times New Roman" panose="02020603050405020304" pitchFamily="18" charset="0"/>
                <a:ea typeface="+mn-ea"/>
                <a:cs typeface="+mn-cs"/>
              </a:rPr>
              <a:t>S</a:t>
            </a:r>
            <a:r>
              <a:rPr kumimoji="0" lang="en-US" alt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=1/2 k </a:t>
            </a:r>
            <a:r>
              <a:rPr kumimoji="0" lang="en-US" altLang="en-US" sz="3200" b="1" i="1" u="none" strike="noStrike" kern="1200" cap="none" spc="0" normalizeH="0" baseline="0" noProof="0" dirty="0">
                <a:ln>
                  <a:noFill/>
                </a:ln>
                <a:solidFill>
                  <a:srgbClr val="000000"/>
                </a:solidFill>
                <a:effectLst/>
                <a:uLnTx/>
                <a:uFillTx/>
                <a:latin typeface="CentSchbook BT" pitchFamily="18" charset="0"/>
                <a:ea typeface="+mn-ea"/>
                <a:cs typeface="+mn-cs"/>
                <a:sym typeface="Wingdings" panose="05000000000000000000" pitchFamily="2" charset="2"/>
              </a:rPr>
              <a:t>x</a:t>
            </a:r>
            <a:r>
              <a:rPr kumimoji="0" lang="en-US" altLang="en-US" sz="3200"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2 </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en-US" alt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½ (250N/m)</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a:ln>
                  <a:noFill/>
                </a:ln>
                <a:solidFill>
                  <a:srgbClr val="000000"/>
                </a:solidFill>
                <a:effectLst/>
                <a:uLnTx/>
                <a:uFillTx/>
                <a:latin typeface="CentSchbook BT" pitchFamily="18" charset="0"/>
                <a:ea typeface="+mn-ea"/>
                <a:cs typeface="+mn-cs"/>
                <a:sym typeface="Wingdings" panose="05000000000000000000" pitchFamily="2" charset="2"/>
              </a:rPr>
              <a:t>0.2 m</a:t>
            </a:r>
            <a:r>
              <a:rPr kumimoji="0" lang="en-US" altLang="en-US" sz="3200"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2</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3200"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+5.00 J</a:t>
            </a:r>
            <a:endParaRPr kumimoji="0" lang="en-US" alt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31749" name="Rectangle 4"/>
          <p:cNvSpPr>
            <a:spLocks noGrp="1" noChangeArrowheads="1"/>
          </p:cNvSpPr>
          <p:nvPr>
            <p:ph type="title"/>
          </p:nvPr>
        </p:nvSpPr>
        <p:spPr>
          <a:xfrm>
            <a:off x="685800" y="0"/>
            <a:ext cx="7772400" cy="1149350"/>
          </a:xfrm>
          <a:noFill/>
        </p:spPr>
        <p:txBody>
          <a:bodyPr/>
          <a:lstStyle/>
          <a:p>
            <a:pPr eaLnBrk="1" hangingPunct="1"/>
            <a:r>
              <a:rPr lang="en-US" altLang="en-US" b="1">
                <a:solidFill>
                  <a:srgbClr val="FF0000"/>
                </a:solidFill>
              </a:rPr>
              <a:t>Example 2 (cont’d)</a:t>
            </a:r>
          </a:p>
        </p:txBody>
      </p:sp>
      <p:sp>
        <p:nvSpPr>
          <p:cNvPr id="31750" name="Rectangle 5" descr="Green marble"/>
          <p:cNvSpPr>
            <a:spLocks noChangeArrowheads="1"/>
          </p:cNvSpPr>
          <p:nvPr/>
        </p:nvSpPr>
        <p:spPr bwMode="auto">
          <a:xfrm>
            <a:off x="660400" y="1139825"/>
            <a:ext cx="7823200"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1751" name="Text Box 6"/>
          <p:cNvSpPr txBox="1">
            <a:spLocks noChangeArrowheads="1"/>
          </p:cNvSpPr>
          <p:nvPr/>
        </p:nvSpPr>
        <p:spPr bwMode="auto">
          <a:xfrm>
            <a:off x="1468438" y="16224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907514" y="769427"/>
            <a:ext cx="7575644" cy="1061829"/>
          </a:xfrm>
          <a:prstGeom prst="rect">
            <a:avLst/>
          </a:prstGeom>
          <a:noFill/>
          <a:ln>
            <a:solidFill>
              <a:schemeClr val="tx1"/>
            </a:solidFill>
          </a:ln>
        </p:spPr>
        <p:txBody>
          <a:bodyPr wrap="square" rtlCol="0">
            <a:spAutoFit/>
          </a:bodyPr>
          <a:lstStyle/>
          <a:p>
            <a:r>
              <a:rPr lang="en-US" sz="2100" dirty="0">
                <a:latin typeface="Times New Roman" panose="02020603050405020304" pitchFamily="18" charset="0"/>
                <a:cs typeface="Times New Roman" panose="02020603050405020304" pitchFamily="18" charset="0"/>
              </a:rPr>
              <a:t>7.5	Potential Energy-------What is potential energy???</a:t>
            </a:r>
            <a:endParaRPr lang="en-US" sz="600" dirty="0">
              <a:latin typeface="Times New Roman" panose="02020603050405020304" pitchFamily="18" charset="0"/>
              <a:cs typeface="Times New Roman" panose="02020603050405020304" pitchFamily="18" charset="0"/>
            </a:endParaRPr>
          </a:p>
          <a:p>
            <a:r>
              <a:rPr lang="en-US" sz="2100" dirty="0">
                <a:latin typeface="Times New Roman" panose="02020603050405020304" pitchFamily="18" charset="0"/>
                <a:cs typeface="Times New Roman" panose="02020603050405020304" pitchFamily="18" charset="0"/>
              </a:rPr>
              <a:t>Using free-fall under the influence of gravity (weight) as an example</a:t>
            </a:r>
            <a:r>
              <a:rPr lang="en-US" sz="2100" dirty="0"/>
              <a:t>.</a:t>
            </a:r>
            <a:endParaRPr lang="en-US" sz="2100" dirty="0">
              <a:latin typeface="Times New Roman" panose="02020603050405020304" pitchFamily="18" charset="0"/>
              <a:cs typeface="Times New Roman" panose="02020603050405020304" pitchFamily="18" charset="0"/>
            </a:endParaRPr>
          </a:p>
        </p:txBody>
      </p:sp>
      <p:grpSp>
        <p:nvGrpSpPr>
          <p:cNvPr id="28" name="Group 27"/>
          <p:cNvGrpSpPr/>
          <p:nvPr/>
        </p:nvGrpSpPr>
        <p:grpSpPr>
          <a:xfrm>
            <a:off x="44126" y="2127899"/>
            <a:ext cx="3473238" cy="3553764"/>
            <a:chOff x="357284" y="1694198"/>
            <a:chExt cx="4630984" cy="4738352"/>
          </a:xfrm>
        </p:grpSpPr>
        <p:grpSp>
          <p:nvGrpSpPr>
            <p:cNvPr id="22" name="Group 21"/>
            <p:cNvGrpSpPr/>
            <p:nvPr/>
          </p:nvGrpSpPr>
          <p:grpSpPr>
            <a:xfrm>
              <a:off x="478244" y="1760832"/>
              <a:ext cx="4510024" cy="4671718"/>
              <a:chOff x="224244" y="1765300"/>
              <a:chExt cx="4510024" cy="4671718"/>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244" y="1814576"/>
                <a:ext cx="4510024" cy="4616092"/>
              </a:xfrm>
              <a:prstGeom prst="rect">
                <a:avLst/>
              </a:prstGeom>
            </p:spPr>
          </p:pic>
          <p:sp>
            <p:nvSpPr>
              <p:cNvPr id="4" name="Rectangle 3"/>
              <p:cNvSpPr/>
              <p:nvPr/>
            </p:nvSpPr>
            <p:spPr>
              <a:xfrm>
                <a:off x="3172168" y="2684526"/>
                <a:ext cx="1511300" cy="1481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1254468" y="5151054"/>
                <a:ext cx="781050" cy="314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1289050" y="1765300"/>
                <a:ext cx="746468" cy="3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p:nvSpPr>
            <p:spPr>
              <a:xfrm>
                <a:off x="1289050" y="3378200"/>
                <a:ext cx="594068"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7" name="Straight Arrow Connector 16"/>
              <p:cNvCxnSpPr/>
              <p:nvPr/>
            </p:nvCxnSpPr>
            <p:spPr>
              <a:xfrm>
                <a:off x="1624184" y="2386722"/>
                <a:ext cx="6350" cy="698500"/>
              </a:xfrm>
              <a:prstGeom prst="straightConnector1">
                <a:avLst/>
              </a:prstGeom>
              <a:ln w="57150">
                <a:solidFill>
                  <a:srgbClr val="FF3300"/>
                </a:solidFill>
                <a:tailEnd type="stealth" w="med"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1093884" y="5049454"/>
                    <a:ext cx="1036884" cy="6706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cs typeface="Times New Roman" panose="02020603050405020304" pitchFamily="18" charset="0"/>
                            </a:rPr>
                            <m:t>𝑤</m:t>
                          </m:r>
                          <m:r>
                            <a:rPr lang="en-US" sz="1350" i="1">
                              <a:latin typeface="Cambria Math" panose="02040503050406030204" pitchFamily="18" charset="0"/>
                              <a:cs typeface="Times New Roman" panose="02020603050405020304" pitchFamily="18" charset="0"/>
                            </a:rPr>
                            <m:t>=</m:t>
                          </m:r>
                          <m:r>
                            <a:rPr lang="en-US" sz="1350" i="1">
                              <a:latin typeface="Cambria Math" panose="02040503050406030204" pitchFamily="18" charset="0"/>
                              <a:cs typeface="Times New Roman" panose="02020603050405020304" pitchFamily="18" charset="0"/>
                            </a:rPr>
                            <m:t>𝑚𝑔</m:t>
                          </m:r>
                        </m:oMath>
                      </m:oMathPara>
                    </a14:m>
                    <a:endParaRPr lang="en-US" sz="1350" dirty="0">
                      <a:latin typeface="Times New Roman" panose="02020603050405020304" pitchFamily="18" charset="0"/>
                      <a:cs typeface="Times New Roman" panose="02020603050405020304"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093884" y="5049454"/>
                    <a:ext cx="1036884" cy="670697"/>
                  </a:xfrm>
                  <a:prstGeom prst="rect">
                    <a:avLst/>
                  </a:prstGeom>
                  <a:blipFill>
                    <a:blip r:embed="rId3"/>
                    <a:stretch>
                      <a:fillRect b="-1205"/>
                    </a:stretch>
                  </a:blipFill>
                </p:spPr>
                <p:txBody>
                  <a:bodyPr/>
                  <a:lstStyle/>
                  <a:p>
                    <a:r>
                      <a:rPr lang="en-US">
                        <a:noFill/>
                      </a:rPr>
                      <a:t> </a:t>
                    </a:r>
                  </a:p>
                </p:txBody>
              </p:sp>
            </mc:Fallback>
          </mc:AlternateContent>
          <p:sp>
            <p:nvSpPr>
              <p:cNvPr id="20" name="Rectangle 19"/>
              <p:cNvSpPr/>
              <p:nvPr/>
            </p:nvSpPr>
            <p:spPr>
              <a:xfrm>
                <a:off x="262344" y="6038850"/>
                <a:ext cx="877824" cy="398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1" name="TextBox 20"/>
                  <p:cNvSpPr txBox="1"/>
                  <p:nvPr/>
                </p:nvSpPr>
                <p:spPr>
                  <a:xfrm>
                    <a:off x="1143843" y="3008868"/>
                    <a:ext cx="1036884" cy="6706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cs typeface="Times New Roman" panose="02020603050405020304" pitchFamily="18" charset="0"/>
                            </a:rPr>
                            <m:t>𝑤</m:t>
                          </m:r>
                          <m:r>
                            <a:rPr lang="en-US" sz="1350" i="1">
                              <a:latin typeface="Cambria Math" panose="02040503050406030204" pitchFamily="18" charset="0"/>
                              <a:cs typeface="Times New Roman" panose="02020603050405020304" pitchFamily="18" charset="0"/>
                            </a:rPr>
                            <m:t>=</m:t>
                          </m:r>
                          <m:r>
                            <a:rPr lang="en-US" sz="1350" i="1">
                              <a:latin typeface="Cambria Math" panose="02040503050406030204" pitchFamily="18" charset="0"/>
                              <a:cs typeface="Times New Roman" panose="02020603050405020304" pitchFamily="18" charset="0"/>
                            </a:rPr>
                            <m:t>𝑚𝑔</m:t>
                          </m:r>
                        </m:oMath>
                      </m:oMathPara>
                    </a14:m>
                    <a:endParaRPr lang="en-US" sz="1350" dirty="0">
                      <a:latin typeface="Times New Roman" panose="02020603050405020304" pitchFamily="18" charset="0"/>
                      <a:cs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143843" y="3008868"/>
                    <a:ext cx="1036884" cy="670697"/>
                  </a:xfrm>
                  <a:prstGeom prst="rect">
                    <a:avLst/>
                  </a:prstGeom>
                  <a:blipFill>
                    <a:blip r:embed="rId3"/>
                    <a:stretch>
                      <a:fillRect b="-1205"/>
                    </a:stretch>
                  </a:blipFill>
                </p:spPr>
                <p:txBody>
                  <a:bodyPr/>
                  <a:lstStyle/>
                  <a:p>
                    <a:r>
                      <a:rPr lang="en-US">
                        <a:noFill/>
                      </a:rPr>
                      <a:t> </a:t>
                    </a:r>
                  </a:p>
                </p:txBody>
              </p:sp>
            </mc:Fallback>
          </mc:AlternateContent>
        </p:grpSp>
        <p:cxnSp>
          <p:nvCxnSpPr>
            <p:cNvPr id="25" name="Straight Arrow Connector 24"/>
            <p:cNvCxnSpPr/>
            <p:nvPr/>
          </p:nvCxnSpPr>
          <p:spPr>
            <a:xfrm flipV="1">
              <a:off x="751220" y="1760832"/>
              <a:ext cx="0" cy="4392318"/>
            </a:xfrm>
            <a:prstGeom prst="straightConnector1">
              <a:avLst/>
            </a:prstGeom>
            <a:ln w="38100">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57284" y="1694198"/>
              <a:ext cx="1036884" cy="492443"/>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y</a:t>
              </a:r>
            </a:p>
          </p:txBody>
        </p:sp>
      </p:grpSp>
      <mc:AlternateContent xmlns:mc="http://schemas.openxmlformats.org/markup-compatibility/2006" xmlns:a14="http://schemas.microsoft.com/office/drawing/2010/main">
        <mc:Choice Requires="a14">
          <p:sp>
            <p:nvSpPr>
              <p:cNvPr id="2" name="TextBox 1"/>
              <p:cNvSpPr txBox="1"/>
              <p:nvPr/>
            </p:nvSpPr>
            <p:spPr>
              <a:xfrm>
                <a:off x="3150376" y="1871726"/>
                <a:ext cx="5784074" cy="2152064"/>
              </a:xfrm>
              <a:prstGeom prst="rect">
                <a:avLst/>
              </a:prstGeom>
              <a:no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How does the </a:t>
                </a:r>
                <a:r>
                  <a:rPr lang="en-US" dirty="0">
                    <a:solidFill>
                      <a:srgbClr val="FF0000"/>
                    </a:solidFill>
                    <a:latin typeface="Times New Roman" panose="02020603050405020304" pitchFamily="18" charset="0"/>
                    <a:cs typeface="Times New Roman" panose="02020603050405020304" pitchFamily="18" charset="0"/>
                  </a:rPr>
                  <a:t>work-energy theorem </a:t>
                </a:r>
                <a:r>
                  <a:rPr lang="en-US" dirty="0">
                    <a:latin typeface="Times New Roman" panose="02020603050405020304" pitchFamily="18" charset="0"/>
                    <a:cs typeface="Times New Roman" panose="02020603050405020304" pitchFamily="18" charset="0"/>
                  </a:rPr>
                  <a:t>describe this motion?</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Work </a:t>
                </a:r>
                <a14:m>
                  <m:oMath xmlns:m="http://schemas.openxmlformats.org/officeDocument/2006/math">
                    <m:r>
                      <a:rPr lang="en-US" i="1">
                        <a:latin typeface="Cambria Math" panose="02040503050406030204" pitchFamily="18" charset="0"/>
                        <a:cs typeface="Times New Roman" panose="02020603050405020304" pitchFamily="18" charset="0"/>
                      </a:rPr>
                      <m:t>=</m:t>
                    </m:r>
                    <m:d>
                      <m:dPr>
                        <m:ctrlPr>
                          <a:rPr lang="en-US" i="1">
                            <a:latin typeface="Cambria Math" panose="02040503050406030204" pitchFamily="18" charset="0"/>
                            <a:cs typeface="Times New Roman" panose="02020603050405020304" pitchFamily="18" charset="0"/>
                          </a:rPr>
                        </m:ctrlPr>
                      </m:dPr>
                      <m:e>
                        <m:r>
                          <a:rPr lang="en-US" i="1">
                            <a:latin typeface="Cambria Math" panose="02040503050406030204" pitchFamily="18" charset="0"/>
                            <a:cs typeface="Times New Roman" panose="02020603050405020304" pitchFamily="18" charset="0"/>
                          </a:rPr>
                          <m:t>𝑚𝑔</m:t>
                        </m:r>
                      </m:e>
                    </m:d>
                    <m:r>
                      <a:rPr lang="en-US" i="1">
                        <a:latin typeface="Cambria Math" panose="02040503050406030204" pitchFamily="18" charset="0"/>
                        <a:cs typeface="Times New Roman" panose="02020603050405020304" pitchFamily="18" charset="0"/>
                      </a:rPr>
                      <m:t>∗</m:t>
                    </m:r>
                    <m:d>
                      <m:dPr>
                        <m:ctrlPr>
                          <a:rPr lang="en-US" i="1">
                            <a:latin typeface="Cambria Math" panose="02040503050406030204" pitchFamily="18" charset="0"/>
                            <a:cs typeface="Times New Roman" panose="02020603050405020304" pitchFamily="18" charset="0"/>
                          </a:rPr>
                        </m:ctrlPr>
                      </m:dPr>
                      <m:e>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𝑦</m:t>
                            </m:r>
                          </m:e>
                          <m:sub>
                            <m:r>
                              <a:rPr lang="en-US" i="1">
                                <a:latin typeface="Cambria Math" panose="02040503050406030204" pitchFamily="18" charset="0"/>
                                <a:cs typeface="Times New Roman" panose="02020603050405020304" pitchFamily="18" charset="0"/>
                              </a:rPr>
                              <m:t>𝑖</m:t>
                            </m:r>
                          </m:sub>
                        </m:sSub>
                        <m:r>
                          <a:rPr lang="en-US" i="1">
                            <a:latin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𝑦</m:t>
                            </m:r>
                          </m:e>
                          <m:sub>
                            <m:r>
                              <a:rPr lang="en-US" i="1">
                                <a:latin typeface="Cambria Math" panose="02040503050406030204" pitchFamily="18" charset="0"/>
                                <a:cs typeface="Times New Roman" panose="02020603050405020304" pitchFamily="18" charset="0"/>
                              </a:rPr>
                              <m:t>𝑓</m:t>
                            </m:r>
                          </m:sub>
                        </m:sSub>
                      </m:e>
                    </m:d>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𝑚𝑔</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𝑦</m:t>
                        </m:r>
                      </m:e>
                      <m:sub>
                        <m:r>
                          <a:rPr lang="en-US" i="1">
                            <a:latin typeface="Cambria Math" panose="02040503050406030204" pitchFamily="18" charset="0"/>
                            <a:cs typeface="Times New Roman" panose="02020603050405020304" pitchFamily="18" charset="0"/>
                          </a:rPr>
                          <m:t>𝑖</m:t>
                        </m:r>
                      </m:sub>
                    </m:sSub>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𝑚𝑔</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𝑦</m:t>
                        </m:r>
                      </m:e>
                      <m:sub>
                        <m:r>
                          <a:rPr lang="en-US" i="1">
                            <a:latin typeface="Cambria Math" panose="02040503050406030204" pitchFamily="18" charset="0"/>
                            <a:cs typeface="Times New Roman" panose="02020603050405020304" pitchFamily="18" charset="0"/>
                          </a:rPr>
                          <m:t>𝑓</m:t>
                        </m:r>
                      </m:sub>
                    </m:sSub>
                  </m:oMath>
                </a14:m>
                <a:endParaRPr lang="en-US" dirty="0">
                  <a:latin typeface="Times New Roman" panose="02020603050405020304" pitchFamily="18" charset="0"/>
                  <a:cs typeface="Times New Roman" panose="02020603050405020304" pitchFamily="18" charset="0"/>
                </a:endParaRP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Change in kinetic energy</a:t>
                </a:r>
                <a14:m>
                  <m:oMath xmlns:m="http://schemas.openxmlformats.org/officeDocument/2006/math">
                    <m:r>
                      <a:rPr lang="en-US" i="1">
                        <a:latin typeface="Cambria Math" panose="02040503050406030204" pitchFamily="18" charset="0"/>
                        <a:cs typeface="Times New Roman" panose="020206030504050203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𝑚</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𝑣</m:t>
                        </m:r>
                      </m:e>
                      <m:sub>
                        <m:r>
                          <a:rPr lang="en-US" i="1">
                            <a:latin typeface="Cambria Math" panose="02040503050406030204" pitchFamily="18" charset="0"/>
                            <a:cs typeface="Times New Roman" panose="02020603050405020304" pitchFamily="18" charset="0"/>
                          </a:rPr>
                          <m:t>𝑓</m:t>
                        </m:r>
                      </m:sub>
                      <m:sup>
                        <m:r>
                          <a:rPr lang="en-US" i="1">
                            <a:latin typeface="Cambria Math" panose="02040503050406030204" pitchFamily="18" charset="0"/>
                            <a:cs typeface="Times New Roman" panose="02020603050405020304" pitchFamily="18" charset="0"/>
                          </a:rPr>
                          <m:t>2</m:t>
                        </m:r>
                      </m:sup>
                    </m:sSubSup>
                    <m:r>
                      <a:rPr lang="en-US" i="1">
                        <a:latin typeface="Cambria Math" panose="02040503050406030204" pitchFamily="18" charset="0"/>
                        <a:cs typeface="Times New Roman" panose="020206030504050203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𝑚</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𝑣</m:t>
                        </m:r>
                      </m:e>
                      <m:sub>
                        <m:r>
                          <a:rPr lang="en-US" i="1">
                            <a:latin typeface="Cambria Math" panose="02040503050406030204" pitchFamily="18" charset="0"/>
                            <a:cs typeface="Times New Roman" panose="02020603050405020304" pitchFamily="18" charset="0"/>
                          </a:rPr>
                          <m:t>𝑖</m:t>
                        </m:r>
                      </m:sub>
                      <m:sup>
                        <m:r>
                          <a:rPr lang="en-US" i="1">
                            <a:latin typeface="Cambria Math" panose="02040503050406030204" pitchFamily="18" charset="0"/>
                            <a:cs typeface="Times New Roman" panose="02020603050405020304" pitchFamily="18" charset="0"/>
                          </a:rPr>
                          <m:t>2</m:t>
                        </m:r>
                      </m:sup>
                    </m:sSubSup>
                  </m:oMath>
                </a14:m>
                <a:r>
                  <a:rPr lang="en-US" dirty="0">
                    <a:latin typeface="Times New Roman" panose="02020603050405020304" pitchFamily="18" charset="0"/>
                    <a:cs typeface="Times New Roman" panose="02020603050405020304" pitchFamily="18" charset="0"/>
                  </a:rPr>
                  <a:t> </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work-energy theorem:</a:t>
                </a: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cs typeface="Times New Roman" panose="02020603050405020304" pitchFamily="18" charset="0"/>
                        </a:rPr>
                        <m:t>𝑚𝑔</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𝑦</m:t>
                          </m:r>
                        </m:e>
                        <m:sub>
                          <m:r>
                            <a:rPr lang="en-US" i="1">
                              <a:latin typeface="Cambria Math" panose="02040503050406030204" pitchFamily="18" charset="0"/>
                              <a:cs typeface="Times New Roman" panose="02020603050405020304" pitchFamily="18" charset="0"/>
                            </a:rPr>
                            <m:t>𝑖</m:t>
                          </m:r>
                        </m:sub>
                      </m:sSub>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𝑚𝑔</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𝑦</m:t>
                          </m:r>
                        </m:e>
                        <m:sub>
                          <m:r>
                            <a:rPr lang="en-US" i="1">
                              <a:latin typeface="Cambria Math" panose="02040503050406030204" pitchFamily="18" charset="0"/>
                              <a:cs typeface="Times New Roman" panose="02020603050405020304" pitchFamily="18" charset="0"/>
                            </a:rPr>
                            <m:t>𝑓</m:t>
                          </m:r>
                        </m:sub>
                      </m:sSub>
                      <m:r>
                        <a:rPr lang="en-US" i="1">
                          <a:latin typeface="Cambria Math" panose="02040503050406030204" pitchFamily="18" charset="0"/>
                          <a:cs typeface="Times New Roman" panose="020206030504050203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𝑚</m:t>
                      </m:r>
                      <m:sSubSup>
                        <m:sSubSupPr>
                          <m:ctrlPr>
                            <a:rPr lang="en-US" sz="1350" i="1">
                              <a:latin typeface="Cambria Math" panose="02040503050406030204" pitchFamily="18" charset="0"/>
                            </a:rPr>
                          </m:ctrlPr>
                        </m:sSubSupPr>
                        <m:e>
                          <m:r>
                            <a:rPr lang="en-US" sz="1350" i="1">
                              <a:latin typeface="Cambria Math" panose="02040503050406030204" pitchFamily="18" charset="0"/>
                            </a:rPr>
                            <m:t>𝑣</m:t>
                          </m:r>
                        </m:e>
                        <m:sub>
                          <m:r>
                            <a:rPr lang="en-US" sz="1350" i="1">
                              <a:latin typeface="Cambria Math" panose="02040503050406030204" pitchFamily="18" charset="0"/>
                            </a:rPr>
                            <m:t>𝑓</m:t>
                          </m:r>
                        </m:sub>
                        <m:sup>
                          <m:r>
                            <a:rPr lang="en-US" sz="1350" i="1">
                              <a:latin typeface="Cambria Math" panose="02040503050406030204" pitchFamily="18" charset="0"/>
                            </a:rPr>
                            <m:t>2</m:t>
                          </m:r>
                        </m:sup>
                      </m:sSubSup>
                      <m:r>
                        <a:rPr lang="en-US" i="1">
                          <a:latin typeface="Cambria Math" panose="02040503050406030204" pitchFamily="18" charset="0"/>
                          <a:cs typeface="Times New Roman" panose="020206030504050203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𝑚</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𝑣</m:t>
                          </m:r>
                        </m:e>
                        <m:sub>
                          <m:r>
                            <a:rPr lang="en-US" i="1">
                              <a:latin typeface="Cambria Math" panose="02040503050406030204" pitchFamily="18" charset="0"/>
                              <a:cs typeface="Times New Roman" panose="02020603050405020304" pitchFamily="18" charset="0"/>
                            </a:rPr>
                            <m:t>𝑖</m:t>
                          </m:r>
                        </m:sub>
                        <m:sup>
                          <m:r>
                            <a:rPr lang="en-US" i="1">
                              <a:latin typeface="Cambria Math" panose="02040503050406030204" pitchFamily="18" charset="0"/>
                              <a:cs typeface="Times New Roman" panose="02020603050405020304" pitchFamily="18" charset="0"/>
                            </a:rPr>
                            <m:t>2</m:t>
                          </m:r>
                        </m:sup>
                      </m:sSubSup>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150376" y="1871726"/>
                <a:ext cx="5784074" cy="2152064"/>
              </a:xfrm>
              <a:prstGeom prst="rect">
                <a:avLst/>
              </a:prstGeom>
              <a:blipFill>
                <a:blip r:embed="rId4"/>
                <a:stretch>
                  <a:fillRect l="-841" t="-1127"/>
                </a:stretch>
              </a:blipFill>
              <a:ln>
                <a:solidFill>
                  <a:schemeClr val="tx1"/>
                </a:solidFill>
              </a:ln>
            </p:spPr>
            <p:txBody>
              <a:bodyPr/>
              <a:lstStyle/>
              <a:p>
                <a:r>
                  <a:rPr lang="en-US">
                    <a:noFill/>
                  </a:rPr>
                  <a:t> </a:t>
                </a:r>
              </a:p>
            </p:txBody>
          </p:sp>
        </mc:Fallback>
      </mc:AlternateContent>
      <p:sp>
        <p:nvSpPr>
          <p:cNvPr id="29" name="TextBox 28"/>
          <p:cNvSpPr txBox="1"/>
          <p:nvPr/>
        </p:nvSpPr>
        <p:spPr>
          <a:xfrm>
            <a:off x="3150375" y="4308616"/>
            <a:ext cx="5784075" cy="1384995"/>
          </a:xfrm>
          <a:prstGeom prst="rect">
            <a:avLst/>
          </a:prstGeom>
          <a:no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Describing this motion using the concept of </a:t>
            </a:r>
            <a:r>
              <a:rPr lang="en-US" dirty="0">
                <a:solidFill>
                  <a:srgbClr val="FF0000"/>
                </a:solidFill>
                <a:latin typeface="Times New Roman" panose="02020603050405020304" pitchFamily="18" charset="0"/>
                <a:cs typeface="Times New Roman" panose="02020603050405020304" pitchFamily="18" charset="0"/>
              </a:rPr>
              <a:t>potential energy</a:t>
            </a:r>
            <a:r>
              <a:rPr lang="en-US" dirty="0">
                <a:latin typeface="Times New Roman" panose="02020603050405020304" pitchFamily="18" charset="0"/>
                <a:cs typeface="Times New Roman" panose="02020603050405020304" pitchFamily="18" charset="0"/>
              </a:rPr>
              <a:t>.</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Define </a:t>
            </a:r>
            <a:r>
              <a:rPr lang="en-US" dirty="0">
                <a:solidFill>
                  <a:srgbClr val="FF0000"/>
                </a:solidFill>
                <a:latin typeface="Times New Roman" panose="02020603050405020304" pitchFamily="18" charset="0"/>
                <a:cs typeface="Times New Roman" panose="02020603050405020304" pitchFamily="18" charset="0"/>
              </a:rPr>
              <a:t>gravitational potential energy</a:t>
            </a:r>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U</a:t>
            </a:r>
            <a:r>
              <a:rPr lang="en-US" u="sng" baseline="-25000" dirty="0" err="1">
                <a:latin typeface="Times New Roman" panose="02020603050405020304" pitchFamily="18" charset="0"/>
                <a:cs typeface="Times New Roman" panose="02020603050405020304" pitchFamily="18" charset="0"/>
              </a:rPr>
              <a:t>grav</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mgy</a:t>
            </a:r>
            <a:endParaRPr lang="en-US" i="1" dirty="0">
              <a:latin typeface="Times New Roman" panose="02020603050405020304" pitchFamily="18" charset="0"/>
              <a:cs typeface="Times New Roman" panose="02020603050405020304" pitchFamily="18" charset="0"/>
            </a:endParaRPr>
          </a:p>
          <a:p>
            <a:endParaRPr lang="en-US" sz="600"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In the presence of a force</a:t>
            </a:r>
            <a:r>
              <a:rPr lang="en-US" dirty="0">
                <a:latin typeface="Times New Roman" panose="02020603050405020304" pitchFamily="18" charset="0"/>
                <a:cs typeface="Times New Roman" panose="02020603050405020304" pitchFamily="18" charset="0"/>
              </a:rPr>
              <a:t>, there is </a:t>
            </a:r>
            <a:r>
              <a:rPr lang="en-US" b="1" dirty="0">
                <a:latin typeface="Times New Roman" panose="02020603050405020304" pitchFamily="18" charset="0"/>
                <a:cs typeface="Times New Roman" panose="02020603050405020304" pitchFamily="18" charset="0"/>
              </a:rPr>
              <a:t>energy</a:t>
            </a:r>
            <a:r>
              <a:rPr lang="en-US" dirty="0">
                <a:latin typeface="Times New Roman" panose="02020603050405020304" pitchFamily="18" charset="0"/>
                <a:cs typeface="Times New Roman" panose="02020603050405020304" pitchFamily="18" charset="0"/>
              </a:rPr>
              <a:t> associated with the </a:t>
            </a:r>
            <a:r>
              <a:rPr lang="en-US" b="1" dirty="0">
                <a:latin typeface="Times New Roman" panose="02020603050405020304" pitchFamily="18" charset="0"/>
                <a:cs typeface="Times New Roman" panose="02020603050405020304" pitchFamily="18" charset="0"/>
              </a:rPr>
              <a:t>position</a:t>
            </a:r>
            <a:r>
              <a:rPr lang="en-US" dirty="0">
                <a:latin typeface="Times New Roman" panose="02020603050405020304" pitchFamily="18" charset="0"/>
                <a:cs typeface="Times New Roman" panose="02020603050405020304" pitchFamily="18" charset="0"/>
              </a:rPr>
              <a:t> of a particle----</a:t>
            </a:r>
            <a:r>
              <a:rPr lang="en-US" dirty="0">
                <a:solidFill>
                  <a:srgbClr val="FF0000"/>
                </a:solidFill>
                <a:latin typeface="Times New Roman" panose="02020603050405020304" pitchFamily="18" charset="0"/>
                <a:cs typeface="Times New Roman" panose="02020603050405020304" pitchFamily="18" charset="0"/>
              </a:rPr>
              <a:t>potential energy</a:t>
            </a:r>
            <a:r>
              <a:rPr lang="en-US"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C74A4A69-9D63-47C3-9CBB-EDB8CC4DB772}"/>
              </a:ext>
            </a:extLst>
          </p:cNvPr>
          <p:cNvSpPr txBox="1"/>
          <p:nvPr/>
        </p:nvSpPr>
        <p:spPr>
          <a:xfrm>
            <a:off x="6563944" y="6457138"/>
            <a:ext cx="2580056" cy="369332"/>
          </a:xfrm>
          <a:prstGeom prst="rect">
            <a:avLst/>
          </a:prstGeom>
          <a:noFill/>
        </p:spPr>
        <p:txBody>
          <a:bodyPr wrap="square" rtlCol="0">
            <a:spAutoFit/>
          </a:bodyPr>
          <a:lstStyle/>
          <a:p>
            <a:r>
              <a:rPr lang="en-US" dirty="0"/>
              <a:t>Courtesy of Wenhao Wu</a:t>
            </a:r>
          </a:p>
        </p:txBody>
      </p:sp>
      <p:sp>
        <p:nvSpPr>
          <p:cNvPr id="6" name="TextBox 5">
            <a:extLst>
              <a:ext uri="{FF2B5EF4-FFF2-40B4-BE49-F238E27FC236}">
                <a16:creationId xmlns:a16="http://schemas.microsoft.com/office/drawing/2014/main" id="{2E23B85B-DF30-36F1-6EEC-DB8DD9B658D2}"/>
              </a:ext>
            </a:extLst>
          </p:cNvPr>
          <p:cNvSpPr txBox="1"/>
          <p:nvPr/>
        </p:nvSpPr>
        <p:spPr>
          <a:xfrm>
            <a:off x="492605" y="6136076"/>
            <a:ext cx="5174548" cy="400110"/>
          </a:xfrm>
          <a:prstGeom prst="rect">
            <a:avLst/>
          </a:prstGeom>
          <a:noFill/>
        </p:spPr>
        <p:txBody>
          <a:bodyPr wrap="square" rtlCol="0">
            <a:spAutoFit/>
          </a:bodyPr>
          <a:lstStyle/>
          <a:p>
            <a:r>
              <a:rPr lang="en-US" sz="2000" dirty="0">
                <a:solidFill>
                  <a:srgbClr val="FF0000"/>
                </a:solidFill>
              </a:rPr>
              <a:t>Unit = joule   can be positive ,negative, or zero</a:t>
            </a:r>
          </a:p>
        </p:txBody>
      </p:sp>
    </p:spTree>
    <p:extLst>
      <p:ext uri="{BB962C8B-B14F-4D97-AF65-F5344CB8AC3E}">
        <p14:creationId xmlns:p14="http://schemas.microsoft.com/office/powerpoint/2010/main" val="50200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433883" y="2095750"/>
            <a:ext cx="8349492" cy="3324885"/>
            <a:chOff x="578510" y="1651333"/>
            <a:chExt cx="11132656" cy="4433180"/>
          </a:xfrm>
        </p:grpSpPr>
        <mc:AlternateContent xmlns:mc="http://schemas.openxmlformats.org/markup-compatibility/2006" xmlns:a14="http://schemas.microsoft.com/office/drawing/2010/main">
          <mc:Choice Requires="a14">
            <p:sp>
              <p:nvSpPr>
                <p:cNvPr id="5" name="TextBox 4"/>
                <p:cNvSpPr txBox="1"/>
                <p:nvPr/>
              </p:nvSpPr>
              <p:spPr>
                <a:xfrm>
                  <a:off x="578510" y="1651333"/>
                  <a:ext cx="11132656" cy="4433180"/>
                </a:xfrm>
                <a:prstGeom prst="rect">
                  <a:avLst/>
                </a:prstGeom>
                <a:noFill/>
                <a:ln>
                  <a:solidFill>
                    <a:schemeClr val="tx1"/>
                  </a:solidFill>
                </a:ln>
              </p:spPr>
              <p:txBody>
                <a:bodyPr wrap="square" rtlCol="0">
                  <a:spAutoFit/>
                </a:bodyPr>
                <a:lstStyle/>
                <a:p>
                  <a:r>
                    <a:rPr lang="en-US" sz="2100" dirty="0">
                      <a:solidFill>
                        <a:srgbClr val="FF0000"/>
                      </a:solidFill>
                      <a:latin typeface="Times New Roman" panose="02020603050405020304" pitchFamily="18" charset="0"/>
                      <a:cs typeface="Times New Roman" panose="02020603050405020304" pitchFamily="18" charset="0"/>
                    </a:rPr>
                    <a:t>Examples of Force and Potential Energy</a:t>
                  </a:r>
                </a:p>
                <a:p>
                  <a:endParaRPr lang="en-US" sz="600" dirty="0">
                    <a:latin typeface="Times New Roman" panose="02020603050405020304" pitchFamily="18" charset="0"/>
                    <a:cs typeface="Times New Roman" panose="02020603050405020304" pitchFamily="18" charset="0"/>
                  </a:endParaRPr>
                </a:p>
                <a:p>
                  <a:r>
                    <a:rPr lang="en-US" sz="2100" dirty="0">
                      <a:latin typeface="Times New Roman" panose="02020603050405020304" pitchFamily="18" charset="0"/>
                      <a:cs typeface="Times New Roman" panose="02020603050405020304" pitchFamily="18" charset="0"/>
                    </a:rPr>
                    <a:t>Force	Type		Work Done by the Force  (</a:t>
                  </a:r>
                  <a:r>
                    <a:rPr lang="en-US" sz="2100" i="1" dirty="0" err="1">
                      <a:latin typeface="Times New Roman" panose="02020603050405020304" pitchFamily="18" charset="0"/>
                      <a:cs typeface="Times New Roman" panose="02020603050405020304" pitchFamily="18" charset="0"/>
                    </a:rPr>
                    <a:t>i</a:t>
                  </a:r>
                  <a:r>
                    <a:rPr lang="en-US" sz="2100" dirty="0">
                      <a:latin typeface="Times New Roman" panose="02020603050405020304" pitchFamily="18" charset="0"/>
                      <a:cs typeface="Times New Roman" panose="02020603050405020304" pitchFamily="18" charset="0"/>
                    </a:rPr>
                    <a:t> </a:t>
                  </a:r>
                  <a14:m>
                    <m:oMath xmlns:m="http://schemas.openxmlformats.org/officeDocument/2006/math">
                      <m:r>
                        <a:rPr lang="en-US" sz="2100" i="1">
                          <a:latin typeface="Cambria Math" panose="02040503050406030204" pitchFamily="18" charset="0"/>
                          <a:ea typeface="Cambria Math" panose="02040503050406030204" pitchFamily="18" charset="0"/>
                          <a:cs typeface="Times New Roman" panose="02020603050405020304" pitchFamily="18" charset="0"/>
                        </a:rPr>
                        <m:t>→</m:t>
                      </m:r>
                    </m:oMath>
                  </a14:m>
                  <a:r>
                    <a:rPr lang="en-US" sz="2100" dirty="0">
                      <a:latin typeface="Times New Roman" panose="02020603050405020304" pitchFamily="18" charset="0"/>
                      <a:cs typeface="Times New Roman" panose="02020603050405020304" pitchFamily="18" charset="0"/>
                    </a:rPr>
                    <a:t> </a:t>
                  </a:r>
                  <a:r>
                    <a:rPr lang="en-US" sz="2100" i="1" dirty="0">
                      <a:latin typeface="Times New Roman" panose="02020603050405020304" pitchFamily="18" charset="0"/>
                      <a:cs typeface="Times New Roman" panose="02020603050405020304" pitchFamily="18" charset="0"/>
                    </a:rPr>
                    <a:t>f </a:t>
                  </a:r>
                  <a:r>
                    <a:rPr lang="en-US" sz="2100" dirty="0">
                      <a:latin typeface="Times New Roman" panose="02020603050405020304" pitchFamily="18" charset="0"/>
                      <a:cs typeface="Times New Roman" panose="02020603050405020304" pitchFamily="18" charset="0"/>
                    </a:rPr>
                    <a:t>)	Potential Energy</a:t>
                  </a:r>
                </a:p>
                <a:p>
                  <a:endParaRPr lang="en-US" sz="600" dirty="0">
                    <a:latin typeface="Times New Roman" panose="02020603050405020304" pitchFamily="18" charset="0"/>
                    <a:cs typeface="Times New Roman" panose="02020603050405020304" pitchFamily="18" charset="0"/>
                  </a:endParaRPr>
                </a:p>
                <a:p>
                  <a:endParaRPr lang="en-US" sz="600" dirty="0">
                    <a:solidFill>
                      <a:srgbClr val="FF0000"/>
                    </a:solidFill>
                    <a:latin typeface="Times New Roman" panose="02020603050405020304" pitchFamily="18" charset="0"/>
                    <a:cs typeface="Times New Roman" panose="02020603050405020304" pitchFamily="18" charset="0"/>
                  </a:endParaRPr>
                </a:p>
                <a:p>
                  <a:r>
                    <a:rPr lang="en-US" sz="2100" dirty="0">
                      <a:solidFill>
                        <a:srgbClr val="FF0000"/>
                      </a:solidFill>
                      <a:latin typeface="Times New Roman" panose="02020603050405020304" pitchFamily="18" charset="0"/>
                      <a:cs typeface="Times New Roman" panose="02020603050405020304" pitchFamily="18" charset="0"/>
                    </a:rPr>
                    <a:t>Gravity</a:t>
                  </a:r>
                </a:p>
                <a:p>
                  <a14:m>
                    <m:oMath xmlns:m="http://schemas.openxmlformats.org/officeDocument/2006/math">
                      <m:sSub>
                        <m:sSubPr>
                          <m:ctrlPr>
                            <a:rPr lang="en-US" sz="2100" i="1">
                              <a:latin typeface="Cambria Math" panose="02040503050406030204" pitchFamily="18" charset="0"/>
                              <a:cs typeface="Times New Roman" panose="02020603050405020304" pitchFamily="18" charset="0"/>
                            </a:rPr>
                          </m:ctrlPr>
                        </m:sSubPr>
                        <m:e>
                          <m:r>
                            <a:rPr lang="en-US" sz="2100" i="1">
                              <a:latin typeface="Cambria Math" panose="02040503050406030204" pitchFamily="18" charset="0"/>
                              <a:cs typeface="Times New Roman" panose="02020603050405020304" pitchFamily="18" charset="0"/>
                            </a:rPr>
                            <m:t>𝐹</m:t>
                          </m:r>
                        </m:e>
                        <m:sub>
                          <m:r>
                            <a:rPr lang="en-US" sz="2100" i="1">
                              <a:latin typeface="Cambria Math" panose="02040503050406030204" pitchFamily="18" charset="0"/>
                              <a:cs typeface="Times New Roman" panose="02020603050405020304" pitchFamily="18" charset="0"/>
                            </a:rPr>
                            <m:t>𝑔</m:t>
                          </m:r>
                        </m:sub>
                      </m:sSub>
                      <m:r>
                        <a:rPr lang="en-US" sz="2100" i="1">
                          <a:latin typeface="Cambria Math" panose="02040503050406030204" pitchFamily="18" charset="0"/>
                          <a:cs typeface="Times New Roman" panose="02020603050405020304" pitchFamily="18" charset="0"/>
                        </a:rPr>
                        <m:t>=</m:t>
                      </m:r>
                      <m:r>
                        <a:rPr lang="en-US" sz="2100" i="1">
                          <a:latin typeface="Cambria Math" panose="02040503050406030204" pitchFamily="18" charset="0"/>
                          <a:cs typeface="Times New Roman" panose="02020603050405020304" pitchFamily="18" charset="0"/>
                        </a:rPr>
                        <m:t>𝑚𝑔</m:t>
                      </m:r>
                    </m:oMath>
                  </a14:m>
                  <a:r>
                    <a:rPr lang="en-US" sz="2100" dirty="0">
                      <a:latin typeface="Times New Roman" panose="02020603050405020304" pitchFamily="18" charset="0"/>
                      <a:cs typeface="Times New Roman" panose="02020603050405020304" pitchFamily="18" charset="0"/>
                    </a:rPr>
                    <a:t>		</a:t>
                  </a:r>
                  <a14:m>
                    <m:oMath xmlns:m="http://schemas.openxmlformats.org/officeDocument/2006/math">
                      <m:r>
                        <a:rPr lang="en-US" sz="2100" i="1">
                          <a:latin typeface="Cambria Math" panose="02040503050406030204" pitchFamily="18" charset="0"/>
                          <a:cs typeface="Times New Roman" panose="02020603050405020304" pitchFamily="18" charset="0"/>
                        </a:rPr>
                        <m:t>𝑊</m:t>
                      </m:r>
                      <m:r>
                        <a:rPr lang="en-US" sz="2100" i="1">
                          <a:latin typeface="Cambria Math" panose="02040503050406030204" pitchFamily="18" charset="0"/>
                          <a:cs typeface="Times New Roman" panose="02020603050405020304" pitchFamily="18" charset="0"/>
                        </a:rPr>
                        <m:t>=</m:t>
                      </m:r>
                      <m:r>
                        <a:rPr lang="en-US" sz="2100" i="1">
                          <a:latin typeface="Cambria Math" panose="02040503050406030204" pitchFamily="18" charset="0"/>
                          <a:cs typeface="Times New Roman" panose="02020603050405020304" pitchFamily="18" charset="0"/>
                        </a:rPr>
                        <m:t>𝑚𝑔</m:t>
                      </m:r>
                      <m:sSub>
                        <m:sSubPr>
                          <m:ctrlPr>
                            <a:rPr lang="en-US" sz="2100" i="1">
                              <a:latin typeface="Cambria Math" panose="02040503050406030204" pitchFamily="18" charset="0"/>
                              <a:cs typeface="Times New Roman" panose="02020603050405020304" pitchFamily="18" charset="0"/>
                            </a:rPr>
                          </m:ctrlPr>
                        </m:sSubPr>
                        <m:e>
                          <m:r>
                            <a:rPr lang="en-US" sz="2100" i="1">
                              <a:latin typeface="Cambria Math" panose="02040503050406030204" pitchFamily="18" charset="0"/>
                              <a:cs typeface="Times New Roman" panose="02020603050405020304" pitchFamily="18" charset="0"/>
                            </a:rPr>
                            <m:t>𝑦</m:t>
                          </m:r>
                        </m:e>
                        <m:sub>
                          <m:r>
                            <a:rPr lang="en-US" sz="2100" i="1">
                              <a:latin typeface="Cambria Math" panose="02040503050406030204" pitchFamily="18" charset="0"/>
                              <a:cs typeface="Times New Roman" panose="02020603050405020304" pitchFamily="18" charset="0"/>
                            </a:rPr>
                            <m:t>𝑖</m:t>
                          </m:r>
                        </m:sub>
                      </m:sSub>
                      <m:r>
                        <a:rPr lang="en-US" sz="2100" i="1">
                          <a:latin typeface="Cambria Math" panose="02040503050406030204" pitchFamily="18" charset="0"/>
                          <a:cs typeface="Times New Roman" panose="02020603050405020304" pitchFamily="18" charset="0"/>
                        </a:rPr>
                        <m:t>−</m:t>
                      </m:r>
                      <m:r>
                        <a:rPr lang="en-US" sz="2100" i="1">
                          <a:latin typeface="Cambria Math" panose="02040503050406030204" pitchFamily="18" charset="0"/>
                          <a:cs typeface="Times New Roman" panose="02020603050405020304" pitchFamily="18" charset="0"/>
                        </a:rPr>
                        <m:t>𝑚𝑔</m:t>
                      </m:r>
                      <m:sSub>
                        <m:sSubPr>
                          <m:ctrlPr>
                            <a:rPr lang="en-US" sz="2100" i="1">
                              <a:latin typeface="Cambria Math" panose="02040503050406030204" pitchFamily="18" charset="0"/>
                              <a:cs typeface="Times New Roman" panose="02020603050405020304" pitchFamily="18" charset="0"/>
                            </a:rPr>
                          </m:ctrlPr>
                        </m:sSubPr>
                        <m:e>
                          <m:r>
                            <a:rPr lang="en-US" sz="2100" i="1">
                              <a:latin typeface="Cambria Math" panose="02040503050406030204" pitchFamily="18" charset="0"/>
                              <a:cs typeface="Times New Roman" panose="02020603050405020304" pitchFamily="18" charset="0"/>
                            </a:rPr>
                            <m:t>𝑦</m:t>
                          </m:r>
                        </m:e>
                        <m:sub>
                          <m:r>
                            <a:rPr lang="en-US" sz="2100" i="1">
                              <a:latin typeface="Cambria Math" panose="02040503050406030204" pitchFamily="18" charset="0"/>
                              <a:cs typeface="Times New Roman" panose="02020603050405020304" pitchFamily="18" charset="0"/>
                            </a:rPr>
                            <m:t>𝑓</m:t>
                          </m:r>
                        </m:sub>
                      </m:sSub>
                      <m:r>
                        <a:rPr lang="en-US" sz="2100" i="1">
                          <a:latin typeface="Cambria Math" panose="02040503050406030204" pitchFamily="18" charset="0"/>
                          <a:cs typeface="Times New Roman" panose="02020603050405020304" pitchFamily="18" charset="0"/>
                        </a:rPr>
                        <m:t>=</m:t>
                      </m:r>
                      <m:sSub>
                        <m:sSubPr>
                          <m:ctrlPr>
                            <a:rPr lang="en-US" sz="2100" i="1">
                              <a:latin typeface="Cambria Math" panose="02040503050406030204" pitchFamily="18" charset="0"/>
                              <a:cs typeface="Times New Roman" panose="02020603050405020304" pitchFamily="18" charset="0"/>
                            </a:rPr>
                          </m:ctrlPr>
                        </m:sSubPr>
                        <m:e>
                          <m:r>
                            <a:rPr lang="en-US" sz="2100" i="1">
                              <a:latin typeface="Cambria Math" panose="02040503050406030204" pitchFamily="18" charset="0"/>
                              <a:cs typeface="Times New Roman" panose="02020603050405020304" pitchFamily="18" charset="0"/>
                            </a:rPr>
                            <m:t>𝑈</m:t>
                          </m:r>
                        </m:e>
                        <m:sub>
                          <m:r>
                            <a:rPr lang="en-US" sz="2100" i="1">
                              <a:latin typeface="Cambria Math" panose="02040503050406030204" pitchFamily="18" charset="0"/>
                              <a:cs typeface="Times New Roman" panose="02020603050405020304" pitchFamily="18" charset="0"/>
                            </a:rPr>
                            <m:t>𝑖</m:t>
                          </m:r>
                        </m:sub>
                      </m:sSub>
                      <m:r>
                        <a:rPr lang="en-US" sz="2100" i="1">
                          <a:latin typeface="Cambria Math" panose="02040503050406030204" pitchFamily="18" charset="0"/>
                          <a:cs typeface="Times New Roman" panose="02020603050405020304" pitchFamily="18" charset="0"/>
                        </a:rPr>
                        <m:t>−</m:t>
                      </m:r>
                      <m:sSub>
                        <m:sSubPr>
                          <m:ctrlPr>
                            <a:rPr lang="en-US" sz="2100" i="1">
                              <a:latin typeface="Cambria Math" panose="02040503050406030204" pitchFamily="18" charset="0"/>
                              <a:cs typeface="Times New Roman" panose="02020603050405020304" pitchFamily="18" charset="0"/>
                            </a:rPr>
                          </m:ctrlPr>
                        </m:sSubPr>
                        <m:e>
                          <m:r>
                            <a:rPr lang="en-US" sz="2100" i="1">
                              <a:latin typeface="Cambria Math" panose="02040503050406030204" pitchFamily="18" charset="0"/>
                              <a:cs typeface="Times New Roman" panose="02020603050405020304" pitchFamily="18" charset="0"/>
                            </a:rPr>
                            <m:t>𝑈</m:t>
                          </m:r>
                        </m:e>
                        <m:sub>
                          <m:r>
                            <a:rPr lang="en-US" sz="2100" i="1">
                              <a:latin typeface="Cambria Math" panose="02040503050406030204" pitchFamily="18" charset="0"/>
                              <a:cs typeface="Times New Roman" panose="02020603050405020304" pitchFamily="18" charset="0"/>
                            </a:rPr>
                            <m:t>𝑓</m:t>
                          </m:r>
                        </m:sub>
                      </m:sSub>
                    </m:oMath>
                  </a14:m>
                  <a:r>
                    <a:rPr lang="en-US" sz="21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100" i="1">
                              <a:latin typeface="Cambria Math" panose="02040503050406030204" pitchFamily="18" charset="0"/>
                              <a:cs typeface="Times New Roman" panose="02020603050405020304" pitchFamily="18" charset="0"/>
                            </a:rPr>
                          </m:ctrlPr>
                        </m:sSubPr>
                        <m:e>
                          <m:r>
                            <a:rPr lang="en-US" sz="2100" i="1">
                              <a:latin typeface="Cambria Math" panose="02040503050406030204" pitchFamily="18" charset="0"/>
                              <a:cs typeface="Times New Roman" panose="02020603050405020304" pitchFamily="18" charset="0"/>
                            </a:rPr>
                            <m:t>𝑈</m:t>
                          </m:r>
                        </m:e>
                        <m:sub>
                          <m:r>
                            <a:rPr lang="en-US" sz="2100" i="1">
                              <a:latin typeface="Cambria Math" panose="02040503050406030204" pitchFamily="18" charset="0"/>
                              <a:cs typeface="Times New Roman" panose="02020603050405020304" pitchFamily="18" charset="0"/>
                            </a:rPr>
                            <m:t>𝑔𝑟𝑎𝑣</m:t>
                          </m:r>
                        </m:sub>
                      </m:sSub>
                      <m:r>
                        <a:rPr lang="en-US" sz="2100" i="1">
                          <a:latin typeface="Cambria Math" panose="02040503050406030204" pitchFamily="18" charset="0"/>
                          <a:cs typeface="Times New Roman" panose="02020603050405020304" pitchFamily="18" charset="0"/>
                        </a:rPr>
                        <m:t>=</m:t>
                      </m:r>
                      <m:r>
                        <a:rPr lang="en-US" sz="2100" i="1">
                          <a:latin typeface="Cambria Math" panose="02040503050406030204" pitchFamily="18" charset="0"/>
                          <a:cs typeface="Times New Roman" panose="02020603050405020304" pitchFamily="18" charset="0"/>
                        </a:rPr>
                        <m:t>𝑚𝑔𝑦</m:t>
                      </m:r>
                    </m:oMath>
                  </a14:m>
                  <a:endParaRPr lang="en-US" sz="2100" dirty="0">
                    <a:latin typeface="Times New Roman" panose="02020603050405020304" pitchFamily="18" charset="0"/>
                    <a:cs typeface="Times New Roman" panose="02020603050405020304" pitchFamily="18" charset="0"/>
                  </a:endParaRPr>
                </a:p>
                <a:p>
                  <a:endParaRPr lang="en-US" sz="600" dirty="0">
                    <a:solidFill>
                      <a:srgbClr val="FF0000"/>
                    </a:solidFill>
                    <a:latin typeface="Times New Roman" panose="02020603050405020304" pitchFamily="18" charset="0"/>
                    <a:cs typeface="Times New Roman" panose="02020603050405020304" pitchFamily="18" charset="0"/>
                  </a:endParaRPr>
                </a:p>
                <a:p>
                  <a:endParaRPr lang="en-US" sz="600" dirty="0">
                    <a:solidFill>
                      <a:srgbClr val="FF0000"/>
                    </a:solidFill>
                    <a:latin typeface="Times New Roman" panose="02020603050405020304" pitchFamily="18" charset="0"/>
                    <a:cs typeface="Times New Roman" panose="02020603050405020304" pitchFamily="18" charset="0"/>
                  </a:endParaRPr>
                </a:p>
                <a:p>
                  <a:r>
                    <a:rPr lang="en-US" sz="2100" dirty="0">
                      <a:solidFill>
                        <a:srgbClr val="FF0000"/>
                      </a:solidFill>
                      <a:latin typeface="Times New Roman" panose="02020603050405020304" pitchFamily="18" charset="0"/>
                      <a:cs typeface="Times New Roman" panose="02020603050405020304" pitchFamily="18" charset="0"/>
                    </a:rPr>
                    <a:t>Spring (elastic)</a:t>
                  </a:r>
                </a:p>
                <a:p>
                  <a14:m>
                    <m:oMath xmlns:m="http://schemas.openxmlformats.org/officeDocument/2006/math">
                      <m:sSub>
                        <m:sSubPr>
                          <m:ctrlPr>
                            <a:rPr lang="en-US" sz="2100" i="1">
                              <a:latin typeface="Cambria Math" panose="02040503050406030204" pitchFamily="18" charset="0"/>
                              <a:cs typeface="Times New Roman" panose="02020603050405020304" pitchFamily="18" charset="0"/>
                            </a:rPr>
                          </m:ctrlPr>
                        </m:sSubPr>
                        <m:e>
                          <m:r>
                            <a:rPr lang="en-US" sz="2100" i="1">
                              <a:latin typeface="Cambria Math" panose="02040503050406030204" pitchFamily="18" charset="0"/>
                              <a:cs typeface="Times New Roman" panose="02020603050405020304" pitchFamily="18" charset="0"/>
                            </a:rPr>
                            <m:t>𝐹</m:t>
                          </m:r>
                        </m:e>
                        <m:sub>
                          <m:r>
                            <a:rPr lang="en-US" sz="2100" i="1">
                              <a:latin typeface="Cambria Math" panose="02040503050406030204" pitchFamily="18" charset="0"/>
                              <a:cs typeface="Times New Roman" panose="02020603050405020304" pitchFamily="18" charset="0"/>
                            </a:rPr>
                            <m:t>𝑠𝑝𝑟𝑖𝑛𝑔</m:t>
                          </m:r>
                        </m:sub>
                      </m:sSub>
                      <m:r>
                        <a:rPr lang="en-US" sz="2100" i="1">
                          <a:latin typeface="Cambria Math" panose="02040503050406030204" pitchFamily="18" charset="0"/>
                          <a:cs typeface="Times New Roman" panose="02020603050405020304" pitchFamily="18" charset="0"/>
                        </a:rPr>
                        <m:t>=− </m:t>
                      </m:r>
                      <m:r>
                        <a:rPr lang="en-US" sz="2100" i="1">
                          <a:latin typeface="Cambria Math" panose="02040503050406030204" pitchFamily="18" charset="0"/>
                          <a:cs typeface="Times New Roman" panose="02020603050405020304" pitchFamily="18" charset="0"/>
                        </a:rPr>
                        <m:t>𝑘𝑥</m:t>
                      </m:r>
                    </m:oMath>
                  </a14:m>
                  <a:r>
                    <a:rPr lang="en-US" sz="2100" dirty="0">
                      <a:latin typeface="Times New Roman" panose="02020603050405020304" pitchFamily="18" charset="0"/>
                      <a:cs typeface="Times New Roman" panose="02020603050405020304" pitchFamily="18" charset="0"/>
                    </a:rPr>
                    <a:t> 	</a:t>
                  </a:r>
                  <a14:m>
                    <m:oMath xmlns:m="http://schemas.openxmlformats.org/officeDocument/2006/math">
                      <m:r>
                        <a:rPr lang="en-US" sz="2100" i="1">
                          <a:latin typeface="Cambria Math" panose="02040503050406030204" pitchFamily="18" charset="0"/>
                          <a:cs typeface="Times New Roman" panose="02020603050405020304" pitchFamily="18" charset="0"/>
                        </a:rPr>
                        <m:t>𝑊</m:t>
                      </m:r>
                      <m:r>
                        <a:rPr lang="en-US" sz="2100" i="1">
                          <a:latin typeface="Cambria Math" panose="02040503050406030204" pitchFamily="18" charset="0"/>
                          <a:cs typeface="Times New Roman" panose="02020603050405020304" pitchFamily="18" charset="0"/>
                        </a:rPr>
                        <m:t>=</m:t>
                      </m:r>
                      <m:f>
                        <m:fPr>
                          <m:ctrlPr>
                            <a:rPr lang="en-US" sz="2100" i="1">
                              <a:latin typeface="Cambria Math" panose="02040503050406030204" pitchFamily="18" charset="0"/>
                              <a:cs typeface="Times New Roman" panose="02020603050405020304" pitchFamily="18" charset="0"/>
                            </a:rPr>
                          </m:ctrlPr>
                        </m:fPr>
                        <m:num>
                          <m:r>
                            <a:rPr lang="en-US" sz="2100" i="1">
                              <a:latin typeface="Cambria Math" panose="02040503050406030204" pitchFamily="18" charset="0"/>
                              <a:cs typeface="Times New Roman" panose="02020603050405020304" pitchFamily="18" charset="0"/>
                            </a:rPr>
                            <m:t>1</m:t>
                          </m:r>
                        </m:num>
                        <m:den>
                          <m:r>
                            <a:rPr lang="en-US" sz="2100" i="1">
                              <a:latin typeface="Cambria Math" panose="02040503050406030204" pitchFamily="18" charset="0"/>
                              <a:cs typeface="Times New Roman" panose="02020603050405020304" pitchFamily="18" charset="0"/>
                            </a:rPr>
                            <m:t>2</m:t>
                          </m:r>
                        </m:den>
                      </m:f>
                      <m:r>
                        <a:rPr lang="en-US" sz="2100" i="1">
                          <a:latin typeface="Cambria Math" panose="02040503050406030204" pitchFamily="18" charset="0"/>
                          <a:cs typeface="Times New Roman" panose="02020603050405020304" pitchFamily="18" charset="0"/>
                        </a:rPr>
                        <m:t>𝑘</m:t>
                      </m:r>
                      <m:sSubSup>
                        <m:sSubSupPr>
                          <m:ctrlPr>
                            <a:rPr lang="en-US" sz="2100" i="1">
                              <a:latin typeface="Cambria Math" panose="02040503050406030204" pitchFamily="18" charset="0"/>
                              <a:cs typeface="Times New Roman" panose="02020603050405020304" pitchFamily="18" charset="0"/>
                            </a:rPr>
                          </m:ctrlPr>
                        </m:sSubSupPr>
                        <m:e>
                          <m:r>
                            <a:rPr lang="en-US" sz="2100" i="1">
                              <a:latin typeface="Cambria Math" panose="02040503050406030204" pitchFamily="18" charset="0"/>
                              <a:cs typeface="Times New Roman" panose="02020603050405020304" pitchFamily="18" charset="0"/>
                            </a:rPr>
                            <m:t>𝑥</m:t>
                          </m:r>
                        </m:e>
                        <m:sub>
                          <m:r>
                            <a:rPr lang="en-US" sz="2100" i="1">
                              <a:latin typeface="Cambria Math" panose="02040503050406030204" pitchFamily="18" charset="0"/>
                              <a:cs typeface="Times New Roman" panose="02020603050405020304" pitchFamily="18" charset="0"/>
                            </a:rPr>
                            <m:t>𝑖</m:t>
                          </m:r>
                        </m:sub>
                        <m:sup>
                          <m:r>
                            <a:rPr lang="en-US" sz="2100" i="1">
                              <a:latin typeface="Cambria Math" panose="02040503050406030204" pitchFamily="18" charset="0"/>
                              <a:cs typeface="Times New Roman" panose="02020603050405020304" pitchFamily="18" charset="0"/>
                            </a:rPr>
                            <m:t>2</m:t>
                          </m:r>
                        </m:sup>
                      </m:sSubSup>
                      <m:r>
                        <a:rPr lang="en-US" sz="2100" i="1">
                          <a:latin typeface="Cambria Math" panose="02040503050406030204" pitchFamily="18" charset="0"/>
                          <a:cs typeface="Times New Roman" panose="02020603050405020304" pitchFamily="18" charset="0"/>
                        </a:rPr>
                        <m:t>−</m:t>
                      </m:r>
                      <m:f>
                        <m:fPr>
                          <m:ctrlPr>
                            <a:rPr lang="en-US" sz="2100" i="1">
                              <a:latin typeface="Cambria Math" panose="02040503050406030204" pitchFamily="18" charset="0"/>
                              <a:cs typeface="Times New Roman" panose="02020603050405020304" pitchFamily="18" charset="0"/>
                            </a:rPr>
                          </m:ctrlPr>
                        </m:fPr>
                        <m:num>
                          <m:r>
                            <a:rPr lang="en-US" sz="2100" i="1">
                              <a:latin typeface="Cambria Math" panose="02040503050406030204" pitchFamily="18" charset="0"/>
                              <a:cs typeface="Times New Roman" panose="02020603050405020304" pitchFamily="18" charset="0"/>
                            </a:rPr>
                            <m:t>1</m:t>
                          </m:r>
                        </m:num>
                        <m:den>
                          <m:r>
                            <a:rPr lang="en-US" sz="2100" i="1">
                              <a:latin typeface="Cambria Math" panose="02040503050406030204" pitchFamily="18" charset="0"/>
                              <a:cs typeface="Times New Roman" panose="02020603050405020304" pitchFamily="18" charset="0"/>
                            </a:rPr>
                            <m:t>2</m:t>
                          </m:r>
                        </m:den>
                      </m:f>
                      <m:r>
                        <a:rPr lang="en-US" sz="2100" i="1">
                          <a:latin typeface="Cambria Math" panose="02040503050406030204" pitchFamily="18" charset="0"/>
                          <a:cs typeface="Times New Roman" panose="02020603050405020304" pitchFamily="18" charset="0"/>
                        </a:rPr>
                        <m:t>𝑘</m:t>
                      </m:r>
                      <m:sSubSup>
                        <m:sSubSupPr>
                          <m:ctrlPr>
                            <a:rPr lang="en-US" sz="2100" i="1">
                              <a:latin typeface="Cambria Math" panose="02040503050406030204" pitchFamily="18" charset="0"/>
                              <a:cs typeface="Times New Roman" panose="02020603050405020304" pitchFamily="18" charset="0"/>
                            </a:rPr>
                          </m:ctrlPr>
                        </m:sSubSupPr>
                        <m:e>
                          <m:r>
                            <a:rPr lang="en-US" sz="2100" i="1">
                              <a:latin typeface="Cambria Math" panose="02040503050406030204" pitchFamily="18" charset="0"/>
                              <a:cs typeface="Times New Roman" panose="02020603050405020304" pitchFamily="18" charset="0"/>
                            </a:rPr>
                            <m:t>𝑥</m:t>
                          </m:r>
                        </m:e>
                        <m:sub>
                          <m:r>
                            <a:rPr lang="en-US" sz="2100" i="1">
                              <a:latin typeface="Cambria Math" panose="02040503050406030204" pitchFamily="18" charset="0"/>
                              <a:cs typeface="Times New Roman" panose="02020603050405020304" pitchFamily="18" charset="0"/>
                            </a:rPr>
                            <m:t>𝑓</m:t>
                          </m:r>
                        </m:sub>
                        <m:sup>
                          <m:r>
                            <a:rPr lang="en-US" sz="2100" i="1">
                              <a:latin typeface="Cambria Math" panose="02040503050406030204" pitchFamily="18" charset="0"/>
                              <a:cs typeface="Times New Roman" panose="02020603050405020304" pitchFamily="18" charset="0"/>
                            </a:rPr>
                            <m:t>2</m:t>
                          </m:r>
                        </m:sup>
                      </m:sSubSup>
                      <m:r>
                        <a:rPr lang="en-US" sz="2100" i="1">
                          <a:latin typeface="Cambria Math" panose="02040503050406030204" pitchFamily="18" charset="0"/>
                          <a:cs typeface="Times New Roman" panose="02020603050405020304" pitchFamily="18" charset="0"/>
                        </a:rPr>
                        <m:t>=</m:t>
                      </m:r>
                      <m:sSub>
                        <m:sSubPr>
                          <m:ctrlPr>
                            <a:rPr lang="en-US" sz="2100" i="1">
                              <a:latin typeface="Cambria Math" panose="02040503050406030204" pitchFamily="18" charset="0"/>
                              <a:cs typeface="Times New Roman" panose="02020603050405020304" pitchFamily="18" charset="0"/>
                            </a:rPr>
                          </m:ctrlPr>
                        </m:sSubPr>
                        <m:e>
                          <m:r>
                            <a:rPr lang="en-US" sz="2100" i="1">
                              <a:latin typeface="Cambria Math" panose="02040503050406030204" pitchFamily="18" charset="0"/>
                              <a:cs typeface="Times New Roman" panose="02020603050405020304" pitchFamily="18" charset="0"/>
                            </a:rPr>
                            <m:t>𝑈</m:t>
                          </m:r>
                        </m:e>
                        <m:sub>
                          <m:r>
                            <a:rPr lang="en-US" sz="2100" i="1">
                              <a:latin typeface="Cambria Math" panose="02040503050406030204" pitchFamily="18" charset="0"/>
                              <a:cs typeface="Times New Roman" panose="02020603050405020304" pitchFamily="18" charset="0"/>
                            </a:rPr>
                            <m:t>𝑖</m:t>
                          </m:r>
                        </m:sub>
                      </m:sSub>
                      <m:r>
                        <a:rPr lang="en-US" sz="2100" i="1">
                          <a:latin typeface="Cambria Math" panose="02040503050406030204" pitchFamily="18" charset="0"/>
                          <a:cs typeface="Times New Roman" panose="02020603050405020304" pitchFamily="18" charset="0"/>
                        </a:rPr>
                        <m:t>−</m:t>
                      </m:r>
                      <m:sSub>
                        <m:sSubPr>
                          <m:ctrlPr>
                            <a:rPr lang="en-US" sz="2100" i="1">
                              <a:latin typeface="Cambria Math" panose="02040503050406030204" pitchFamily="18" charset="0"/>
                              <a:cs typeface="Times New Roman" panose="02020603050405020304" pitchFamily="18" charset="0"/>
                            </a:rPr>
                          </m:ctrlPr>
                        </m:sSubPr>
                        <m:e>
                          <m:r>
                            <a:rPr lang="en-US" sz="2100" i="1">
                              <a:latin typeface="Cambria Math" panose="02040503050406030204" pitchFamily="18" charset="0"/>
                              <a:cs typeface="Times New Roman" panose="02020603050405020304" pitchFamily="18" charset="0"/>
                            </a:rPr>
                            <m:t>𝑈</m:t>
                          </m:r>
                        </m:e>
                        <m:sub>
                          <m:r>
                            <a:rPr lang="en-US" sz="2100" i="1">
                              <a:latin typeface="Cambria Math" panose="02040503050406030204" pitchFamily="18" charset="0"/>
                              <a:cs typeface="Times New Roman" panose="02020603050405020304" pitchFamily="18" charset="0"/>
                            </a:rPr>
                            <m:t>𝑓</m:t>
                          </m:r>
                        </m:sub>
                      </m:sSub>
                    </m:oMath>
                  </a14:m>
                  <a:r>
                    <a:rPr lang="en-US" sz="21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100" i="1">
                              <a:latin typeface="Cambria Math" panose="02040503050406030204" pitchFamily="18" charset="0"/>
                              <a:cs typeface="Times New Roman" panose="02020603050405020304" pitchFamily="18" charset="0"/>
                            </a:rPr>
                          </m:ctrlPr>
                        </m:sSubPr>
                        <m:e>
                          <m:r>
                            <a:rPr lang="en-US" sz="2100" i="1">
                              <a:latin typeface="Cambria Math" panose="02040503050406030204" pitchFamily="18" charset="0"/>
                              <a:cs typeface="Times New Roman" panose="02020603050405020304" pitchFamily="18" charset="0"/>
                            </a:rPr>
                            <m:t>𝑈</m:t>
                          </m:r>
                        </m:e>
                        <m:sub>
                          <m:r>
                            <a:rPr lang="en-US" sz="2100" i="1">
                              <a:latin typeface="Cambria Math" panose="02040503050406030204" pitchFamily="18" charset="0"/>
                              <a:cs typeface="Times New Roman" panose="02020603050405020304" pitchFamily="18" charset="0"/>
                            </a:rPr>
                            <m:t>𝑒𝑙</m:t>
                          </m:r>
                        </m:sub>
                      </m:sSub>
                      <m:r>
                        <a:rPr lang="en-US" sz="2100" i="1">
                          <a:latin typeface="Cambria Math" panose="02040503050406030204" pitchFamily="18" charset="0"/>
                          <a:cs typeface="Times New Roman" panose="02020603050405020304" pitchFamily="18" charset="0"/>
                        </a:rPr>
                        <m:t>=</m:t>
                      </m:r>
                      <m:f>
                        <m:fPr>
                          <m:ctrlPr>
                            <a:rPr lang="en-US" sz="2100" i="1">
                              <a:latin typeface="Cambria Math" panose="02040503050406030204" pitchFamily="18" charset="0"/>
                              <a:cs typeface="Times New Roman" panose="02020603050405020304" pitchFamily="18" charset="0"/>
                            </a:rPr>
                          </m:ctrlPr>
                        </m:fPr>
                        <m:num>
                          <m:r>
                            <a:rPr lang="en-US" sz="2100" i="1">
                              <a:latin typeface="Cambria Math" panose="02040503050406030204" pitchFamily="18" charset="0"/>
                              <a:cs typeface="Times New Roman" panose="02020603050405020304" pitchFamily="18" charset="0"/>
                            </a:rPr>
                            <m:t>1</m:t>
                          </m:r>
                        </m:num>
                        <m:den>
                          <m:r>
                            <a:rPr lang="en-US" sz="2100" i="1">
                              <a:latin typeface="Cambria Math" panose="02040503050406030204" pitchFamily="18" charset="0"/>
                              <a:cs typeface="Times New Roman" panose="02020603050405020304" pitchFamily="18" charset="0"/>
                            </a:rPr>
                            <m:t>2</m:t>
                          </m:r>
                        </m:den>
                      </m:f>
                      <m:r>
                        <a:rPr lang="en-US" sz="2100" i="1">
                          <a:latin typeface="Cambria Math" panose="02040503050406030204" pitchFamily="18" charset="0"/>
                          <a:cs typeface="Times New Roman" panose="02020603050405020304" pitchFamily="18" charset="0"/>
                        </a:rPr>
                        <m:t>𝑘</m:t>
                      </m:r>
                      <m:sSup>
                        <m:sSupPr>
                          <m:ctrlPr>
                            <a:rPr lang="en-US" sz="2100" i="1">
                              <a:latin typeface="Cambria Math" panose="02040503050406030204" pitchFamily="18" charset="0"/>
                              <a:cs typeface="Times New Roman" panose="02020603050405020304" pitchFamily="18" charset="0"/>
                            </a:rPr>
                          </m:ctrlPr>
                        </m:sSupPr>
                        <m:e>
                          <m:r>
                            <a:rPr lang="en-US" sz="2100" i="1">
                              <a:latin typeface="Cambria Math" panose="02040503050406030204" pitchFamily="18" charset="0"/>
                              <a:cs typeface="Times New Roman" panose="02020603050405020304" pitchFamily="18" charset="0"/>
                            </a:rPr>
                            <m:t>𝑥</m:t>
                          </m:r>
                        </m:e>
                        <m:sup>
                          <m:r>
                            <a:rPr lang="en-US" sz="2100" i="1">
                              <a:latin typeface="Cambria Math" panose="02040503050406030204" pitchFamily="18" charset="0"/>
                              <a:cs typeface="Times New Roman" panose="02020603050405020304" pitchFamily="18" charset="0"/>
                            </a:rPr>
                            <m:t>2</m:t>
                          </m:r>
                        </m:sup>
                      </m:sSup>
                    </m:oMath>
                  </a14:m>
                  <a:endParaRPr lang="en-US" sz="2100" dirty="0">
                    <a:latin typeface="Times New Roman" panose="02020603050405020304" pitchFamily="18" charset="0"/>
                    <a:cs typeface="Times New Roman" panose="02020603050405020304"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78510" y="1651333"/>
                  <a:ext cx="11132656" cy="4433180"/>
                </a:xfrm>
                <a:prstGeom prst="rect">
                  <a:avLst/>
                </a:prstGeom>
                <a:blipFill>
                  <a:blip r:embed="rId2"/>
                  <a:stretch>
                    <a:fillRect l="-802" t="-914"/>
                  </a:stretch>
                </a:blipFill>
                <a:ln>
                  <a:solidFill>
                    <a:schemeClr val="tx1"/>
                  </a:solidFill>
                </a:ln>
              </p:spPr>
              <p:txBody>
                <a:bodyPr/>
                <a:lstStyle/>
                <a:p>
                  <a:r>
                    <a:rPr lang="en-US">
                      <a:noFill/>
                    </a:rPr>
                    <a:t> </a:t>
                  </a:r>
                </a:p>
              </p:txBody>
            </p:sp>
          </mc:Fallback>
        </mc:AlternateContent>
        <p:cxnSp>
          <p:nvCxnSpPr>
            <p:cNvPr id="56" name="Straight Connector 55"/>
            <p:cNvCxnSpPr/>
            <p:nvPr/>
          </p:nvCxnSpPr>
          <p:spPr>
            <a:xfrm flipV="1">
              <a:off x="578510" y="2195689"/>
              <a:ext cx="11132656" cy="22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578510" y="2762624"/>
              <a:ext cx="11132656" cy="22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578510" y="3900314"/>
              <a:ext cx="11132656" cy="22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3081402" y="2195689"/>
              <a:ext cx="232" cy="29613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444088" y="2195689"/>
              <a:ext cx="54822" cy="296134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6766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Work and Energy</a:t>
            </a:r>
          </a:p>
        </p:txBody>
      </p:sp>
      <p:pic>
        <p:nvPicPr>
          <p:cNvPr id="4099" name="Picture 3" descr="07-Figure04_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7550" y="0"/>
            <a:ext cx="4967288" cy="676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5"/>
          <p:cNvSpPr txBox="1">
            <a:spLocks noChangeArrowheads="1"/>
          </p:cNvSpPr>
          <p:nvPr/>
        </p:nvSpPr>
        <p:spPr bwMode="auto">
          <a:xfrm>
            <a:off x="225425" y="277813"/>
            <a:ext cx="2889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CONSERVATION OF ENERGY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Energy </a:t>
            </a:r>
            <a:r>
              <a:rPr lang="en-US" sz="2000" b="0" dirty="0"/>
              <a:t>(1 of 2)</a:t>
            </a:r>
            <a:endParaRPr lang="en-IN" sz="2000" b="0" dirty="0"/>
          </a:p>
        </p:txBody>
      </p:sp>
      <p:sp>
        <p:nvSpPr>
          <p:cNvPr id="5" name="Content Placeholder 4"/>
          <p:cNvSpPr>
            <a:spLocks noGrp="1"/>
          </p:cNvSpPr>
          <p:nvPr>
            <p:ph sz="quarter" idx="13"/>
          </p:nvPr>
        </p:nvSpPr>
        <p:spPr>
          <a:xfrm>
            <a:off x="457200" y="1556326"/>
            <a:ext cx="4625340" cy="3241099"/>
          </a:xfrm>
        </p:spPr>
        <p:txBody>
          <a:bodyPr/>
          <a:lstStyle/>
          <a:p>
            <a:r>
              <a:rPr lang="en-US" dirty="0"/>
              <a:t>In cases of</a:t>
            </a:r>
            <a:r>
              <a:rPr lang="en-US" dirty="0">
                <a:solidFill>
                  <a:srgbClr val="FF0000"/>
                </a:solidFill>
              </a:rPr>
              <a:t> conservative </a:t>
            </a:r>
            <a:r>
              <a:rPr lang="en-US" dirty="0"/>
              <a:t>forces (gravity or elastic forces), there can be "stored" energy due to the spatial arrangement of a system, or </a:t>
            </a:r>
            <a:r>
              <a:rPr lang="en-US" b="1" dirty="0"/>
              <a:t>potential energy.</a:t>
            </a:r>
          </a:p>
          <a:p>
            <a:r>
              <a:rPr lang="en-US" dirty="0"/>
              <a:t>Gravitational potential energy (</a:t>
            </a:r>
            <a:r>
              <a:rPr lang="en-US" i="1" dirty="0"/>
              <a:t>U</a:t>
            </a:r>
            <a:r>
              <a:rPr lang="en-US" sz="100" i="1" dirty="0"/>
              <a:t> </a:t>
            </a:r>
            <a:r>
              <a:rPr lang="en-US" baseline="-25000" dirty="0"/>
              <a:t>grav</a:t>
            </a:r>
            <a:r>
              <a:rPr lang="en-US" dirty="0"/>
              <a:t>), near the surface of the earth can be written:</a:t>
            </a:r>
          </a:p>
        </p:txBody>
      </p:sp>
      <p:graphicFrame>
        <p:nvGraphicFramePr>
          <p:cNvPr id="7" name="Object 6" descr="U gravity = m g y."/>
          <p:cNvGraphicFramePr>
            <a:graphicFrameLocks noChangeAspect="1"/>
          </p:cNvGraphicFramePr>
          <p:nvPr/>
        </p:nvGraphicFramePr>
        <p:xfrm>
          <a:off x="1748497" y="5189676"/>
          <a:ext cx="1715086" cy="517249"/>
        </p:xfrm>
        <a:graphic>
          <a:graphicData uri="http://schemas.openxmlformats.org/presentationml/2006/ole">
            <mc:AlternateContent xmlns:mc="http://schemas.openxmlformats.org/markup-compatibility/2006">
              <mc:Choice xmlns:v="urn:schemas-microsoft-com:vml" Requires="v">
                <p:oleObj name="Equation" r:id="rId2" imgW="799920" imgH="241200" progId="Equation.DSMT4">
                  <p:embed/>
                </p:oleObj>
              </mc:Choice>
              <mc:Fallback>
                <p:oleObj name="Equation" r:id="rId2" imgW="799920" imgH="241200" progId="Equation.DSMT4">
                  <p:embed/>
                  <p:pic>
                    <p:nvPicPr>
                      <p:cNvPr id="7" name="Object 6" descr="U gravity = m g y."/>
                      <p:cNvPicPr/>
                      <p:nvPr/>
                    </p:nvPicPr>
                    <p:blipFill>
                      <a:blip r:embed="rId3"/>
                      <a:stretch>
                        <a:fillRect/>
                      </a:stretch>
                    </p:blipFill>
                    <p:spPr>
                      <a:xfrm>
                        <a:off x="1748497" y="5189676"/>
                        <a:ext cx="1715086" cy="517249"/>
                      </a:xfrm>
                      <a:prstGeom prst="rect">
                        <a:avLst/>
                      </a:prstGeom>
                    </p:spPr>
                  </p:pic>
                </p:oleObj>
              </mc:Fallback>
            </mc:AlternateContent>
          </a:graphicData>
        </a:graphic>
      </p:graphicFrame>
      <p:pic>
        <p:nvPicPr>
          <p:cNvPr id="6" name="Picture 5" descr="Diagram a. An object falls vertically from point y sub i to point y sub f above origin (the horizontal earth surface). Vector F sub other is a vertical arrow that points up from the object. Vector W is a vertical arrow that points down from the object. Vector W = m vector g. The distance between the two points of the object falling is y sub f minus y sub i. Y sub f minus y sub i is less than 0, so gravitational potential energy decreases: delta U sub gravitational is less than 0. Diagram b. The object moves vertically upward from y sub i to y sub f. Vector F sub other is a vertical arrow that points up from the object. Vector W is a vertical arrow that points down from the object. Vector W = m vector g. The distance between the two points of the object moving upward is y sub f minus y sub i. Y sub f minus y sub i is greater than 0, so gravitational potential energy increase: delta U sub gravitational is greater than 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2472" y="1520825"/>
            <a:ext cx="2133975" cy="4684105"/>
          </a:xfrm>
          <a:prstGeom prst="rect">
            <a:avLst/>
          </a:prstGeom>
        </p:spPr>
      </p:pic>
    </p:spTree>
    <p:extLst>
      <p:ext uri="{BB962C8B-B14F-4D97-AF65-F5344CB8AC3E}">
        <p14:creationId xmlns:p14="http://schemas.microsoft.com/office/powerpoint/2010/main" val="649431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Energy </a:t>
            </a:r>
            <a:r>
              <a:rPr lang="en-US" sz="2000" b="0" dirty="0"/>
              <a:t>(2 of 2)</a:t>
            </a:r>
            <a:endParaRPr lang="en-IN" sz="2000" dirty="0"/>
          </a:p>
        </p:txBody>
      </p:sp>
      <p:sp>
        <p:nvSpPr>
          <p:cNvPr id="3" name="Content Placeholder 2"/>
          <p:cNvSpPr>
            <a:spLocks noGrp="1"/>
          </p:cNvSpPr>
          <p:nvPr>
            <p:ph sz="quarter" idx="13"/>
          </p:nvPr>
        </p:nvSpPr>
        <p:spPr>
          <a:xfrm>
            <a:off x="457200" y="1556327"/>
            <a:ext cx="8229600" cy="828733"/>
          </a:xfrm>
        </p:spPr>
        <p:txBody>
          <a:bodyPr/>
          <a:lstStyle/>
          <a:p>
            <a:r>
              <a:rPr lang="en-US" dirty="0"/>
              <a:t>The change in the potential energy due to conservative forces is related to the work done by the net force:</a:t>
            </a:r>
          </a:p>
        </p:txBody>
      </p:sp>
      <p:graphicFrame>
        <p:nvGraphicFramePr>
          <p:cNvPr id="5" name="Object 4" descr="W gravity = U gravity, I minus U gravity, f = negative delta U gravity."/>
          <p:cNvGraphicFramePr>
            <a:graphicFrameLocks noChangeAspect="1"/>
          </p:cNvGraphicFramePr>
          <p:nvPr/>
        </p:nvGraphicFramePr>
        <p:xfrm>
          <a:off x="2616550" y="2564677"/>
          <a:ext cx="3560381" cy="428149"/>
        </p:xfrm>
        <a:graphic>
          <a:graphicData uri="http://schemas.openxmlformats.org/presentationml/2006/ole">
            <mc:AlternateContent xmlns:mc="http://schemas.openxmlformats.org/markup-compatibility/2006">
              <mc:Choice xmlns:v="urn:schemas-microsoft-com:vml" Requires="v">
                <p:oleObj name="Equation" r:id="rId2" imgW="2006280" imgH="241200" progId="Equation.DSMT4">
                  <p:embed/>
                </p:oleObj>
              </mc:Choice>
              <mc:Fallback>
                <p:oleObj name="Equation" r:id="rId2" imgW="2006280" imgH="241200" progId="Equation.DSMT4">
                  <p:embed/>
                  <p:pic>
                    <p:nvPicPr>
                      <p:cNvPr id="5" name="Object 4" descr="W gravity = U gravity, I minus U gravity, f = negative delta U gravity."/>
                      <p:cNvPicPr/>
                      <p:nvPr/>
                    </p:nvPicPr>
                    <p:blipFill>
                      <a:blip r:embed="rId3"/>
                      <a:stretch>
                        <a:fillRect/>
                      </a:stretch>
                    </p:blipFill>
                    <p:spPr>
                      <a:xfrm>
                        <a:off x="2616550" y="2564677"/>
                        <a:ext cx="3560381" cy="428149"/>
                      </a:xfrm>
                      <a:prstGeom prst="rect">
                        <a:avLst/>
                      </a:prstGeom>
                    </p:spPr>
                  </p:pic>
                </p:oleObj>
              </mc:Fallback>
            </mc:AlternateContent>
          </a:graphicData>
        </a:graphic>
      </p:graphicFrame>
      <p:sp>
        <p:nvSpPr>
          <p:cNvPr id="4" name="Content Placeholder 3"/>
          <p:cNvSpPr>
            <a:spLocks noGrp="1"/>
          </p:cNvSpPr>
          <p:nvPr>
            <p:ph sz="quarter" idx="14"/>
          </p:nvPr>
        </p:nvSpPr>
        <p:spPr>
          <a:xfrm>
            <a:off x="457200" y="3333578"/>
            <a:ext cx="8229600" cy="825500"/>
          </a:xfrm>
        </p:spPr>
        <p:txBody>
          <a:bodyPr/>
          <a:lstStyle/>
          <a:p>
            <a:r>
              <a:rPr lang="en-US" dirty="0">
                <a:solidFill>
                  <a:srgbClr val="FF0000"/>
                </a:solidFill>
              </a:rPr>
              <a:t>If only conservative forces act, then by the work-energy theorem we can define the total mechanical energy:</a:t>
            </a:r>
          </a:p>
        </p:txBody>
      </p:sp>
      <p:graphicFrame>
        <p:nvGraphicFramePr>
          <p:cNvPr id="6" name="Object 5" descr="W total = left bracket W conservative = U sub I minus U sub f right bracket = K sub f minus K sub i. K sub I + U sub I = K sub f + U sub f. 1 half m v sub I squared + m g y sub I = 1 half m v sub f squared + m g y sub f."/>
          <p:cNvGraphicFramePr>
            <a:graphicFrameLocks noChangeAspect="1"/>
          </p:cNvGraphicFramePr>
          <p:nvPr/>
        </p:nvGraphicFramePr>
        <p:xfrm>
          <a:off x="1887321" y="4379699"/>
          <a:ext cx="4593070" cy="1621429"/>
        </p:xfrm>
        <a:graphic>
          <a:graphicData uri="http://schemas.openxmlformats.org/presentationml/2006/ole">
            <mc:AlternateContent xmlns:mc="http://schemas.openxmlformats.org/markup-compatibility/2006">
              <mc:Choice xmlns:v="urn:schemas-microsoft-com:vml" Requires="v">
                <p:oleObj name="Equation" r:id="rId4" imgW="2552400" imgH="901440" progId="Equation.DSMT4">
                  <p:embed/>
                </p:oleObj>
              </mc:Choice>
              <mc:Fallback>
                <p:oleObj name="Equation" r:id="rId4" imgW="2552400" imgH="901440" progId="Equation.DSMT4">
                  <p:embed/>
                  <p:pic>
                    <p:nvPicPr>
                      <p:cNvPr id="6" name="Object 5" descr="W total = left bracket W conservative = U sub I minus U sub f right bracket = K sub f minus K sub i. K sub I + U sub I = K sub f + U sub f. 1 half m v sub I squared + m g y sub I = 1 half m v sub f squared + m g y sub f."/>
                      <p:cNvPicPr/>
                      <p:nvPr/>
                    </p:nvPicPr>
                    <p:blipFill>
                      <a:blip r:embed="rId5"/>
                      <a:stretch>
                        <a:fillRect/>
                      </a:stretch>
                    </p:blipFill>
                    <p:spPr>
                      <a:xfrm>
                        <a:off x="1887321" y="4379699"/>
                        <a:ext cx="4593070" cy="1621429"/>
                      </a:xfrm>
                      <a:prstGeom prst="rect">
                        <a:avLst/>
                      </a:prstGeom>
                    </p:spPr>
                  </p:pic>
                </p:oleObj>
              </mc:Fallback>
            </mc:AlternateContent>
          </a:graphicData>
        </a:graphic>
      </p:graphicFrame>
    </p:spTree>
    <p:extLst>
      <p:ext uri="{BB962C8B-B14F-4D97-AF65-F5344CB8AC3E}">
        <p14:creationId xmlns:p14="http://schemas.microsoft.com/office/powerpoint/2010/main" val="5124334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0" y="0"/>
            <a:ext cx="9144000" cy="1077218"/>
          </a:xfrm>
        </p:spPr>
        <p:txBody>
          <a:bodyPr/>
          <a:lstStyle/>
          <a:p>
            <a:r>
              <a:rPr lang="en-US" dirty="0"/>
              <a:t>Potential Energy on an Air Track with Mass and Spring</a:t>
            </a:r>
          </a:p>
        </p:txBody>
      </p:sp>
      <p:sp>
        <p:nvSpPr>
          <p:cNvPr id="4" name="Content Placeholder 3"/>
          <p:cNvSpPr>
            <a:spLocks noGrp="1"/>
          </p:cNvSpPr>
          <p:nvPr>
            <p:ph sz="half" idx="1"/>
          </p:nvPr>
        </p:nvSpPr>
        <p:spPr>
          <a:xfrm>
            <a:off x="365125" y="1141413"/>
            <a:ext cx="4615552" cy="5106987"/>
          </a:xfrm>
        </p:spPr>
        <p:txBody>
          <a:bodyPr/>
          <a:lstStyle/>
          <a:p>
            <a:r>
              <a:rPr lang="en-US" dirty="0"/>
              <a:t>Refer to Example 7.8.</a:t>
            </a:r>
          </a:p>
          <a:p>
            <a:r>
              <a:rPr lang="en-US" dirty="0"/>
              <a:t>Knowing the initial state of our system and thus the total mechanical energy, we use this to find the final state at any position. </a:t>
            </a:r>
          </a:p>
          <a:p>
            <a:r>
              <a:rPr lang="en-US" dirty="0"/>
              <a:t>Using conservation of total mechanical energy:</a:t>
            </a:r>
          </a:p>
        </p:txBody>
      </p:sp>
      <p:sp>
        <p:nvSpPr>
          <p:cNvPr id="6" name="Footer Placeholder 5"/>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rPr>
              <a:t>© 2016 Pearson Education, Inc.</a:t>
            </a:r>
          </a:p>
        </p:txBody>
      </p:sp>
      <p:pic>
        <p:nvPicPr>
          <p:cNvPr id="10" name="Picture 9" descr="07_27_Figure.jpg"/>
          <p:cNvPicPr>
            <a:picLocks noChangeAspect="1"/>
          </p:cNvPicPr>
          <p:nvPr/>
        </p:nvPicPr>
        <p:blipFill rotWithShape="1">
          <a:blip r:embed="rId2" cstate="print">
            <a:extLst>
              <a:ext uri="{28A0092B-C50C-407E-A947-70E740481C1C}">
                <a14:useLocalDpi xmlns:a14="http://schemas.microsoft.com/office/drawing/2010/main" val="0"/>
              </a:ext>
            </a:extLst>
          </a:blip>
          <a:srcRect b="3041"/>
          <a:stretch/>
        </p:blipFill>
        <p:spPr>
          <a:xfrm>
            <a:off x="4802306" y="1933774"/>
            <a:ext cx="4233331" cy="2990452"/>
          </a:xfrm>
          <a:prstGeom prst="rect">
            <a:avLst/>
          </a:prstGeom>
        </p:spPr>
      </p:pic>
      <p:pic>
        <p:nvPicPr>
          <p:cNvPr id="2" name="Picture 1" descr="Slide 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836" y="5395987"/>
            <a:ext cx="3750320" cy="1032319"/>
          </a:xfrm>
          <a:prstGeom prst="rect">
            <a:avLst/>
          </a:prstGeom>
        </p:spPr>
      </p:pic>
    </p:spTree>
    <p:extLst>
      <p:ext uri="{BB962C8B-B14F-4D97-AF65-F5344CB8AC3E}">
        <p14:creationId xmlns:p14="http://schemas.microsoft.com/office/powerpoint/2010/main" val="4053817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81781" y="598276"/>
            <a:ext cx="3380438" cy="738664"/>
          </a:xfrm>
          <a:prstGeom prst="rect">
            <a:avLst/>
          </a:prstGeom>
          <a:noFill/>
          <a:ln>
            <a:solidFill>
              <a:schemeClr val="tx1"/>
            </a:solidFill>
          </a:ln>
        </p:spPr>
        <p:txBody>
          <a:bodyPr wrap="square" rtlCol="0">
            <a:spAutoFit/>
          </a:bodyPr>
          <a:lstStyle/>
          <a:p>
            <a:r>
              <a:rPr lang="en-US" sz="2100" dirty="0">
                <a:latin typeface="Times New Roman" panose="02020603050405020304" pitchFamily="18" charset="0"/>
                <a:cs typeface="Times New Roman" panose="02020603050405020304" pitchFamily="18" charset="0"/>
              </a:rPr>
              <a:t>7.6	Conservation of Energy</a:t>
            </a:r>
            <a:endParaRPr lang="en-US" sz="2100" dirty="0"/>
          </a:p>
        </p:txBody>
      </p:sp>
      <mc:AlternateContent xmlns:mc="http://schemas.openxmlformats.org/markup-compatibility/2006" xmlns:a14="http://schemas.microsoft.com/office/drawing/2010/main">
        <mc:Choice Requires="a14">
          <p:sp>
            <p:nvSpPr>
              <p:cNvPr id="5" name="TextBox 4"/>
              <p:cNvSpPr txBox="1"/>
              <p:nvPr/>
            </p:nvSpPr>
            <p:spPr>
              <a:xfrm>
                <a:off x="441547" y="1858487"/>
                <a:ext cx="8475134" cy="3460819"/>
              </a:xfrm>
              <a:prstGeom prst="rect">
                <a:avLst/>
              </a:prstGeom>
              <a:no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For a </a:t>
                </a:r>
                <a:r>
                  <a:rPr lang="en-US" dirty="0">
                    <a:solidFill>
                      <a:srgbClr val="FF0000"/>
                    </a:solidFill>
                    <a:latin typeface="Times New Roman" panose="02020603050405020304" pitchFamily="18" charset="0"/>
                    <a:cs typeface="Times New Roman" panose="02020603050405020304" pitchFamily="18" charset="0"/>
                  </a:rPr>
                  <a:t>conservative force</a:t>
                </a:r>
                <a:r>
                  <a:rPr lang="en-US" dirty="0">
                    <a:latin typeface="Times New Roman" panose="02020603050405020304" pitchFamily="18" charset="0"/>
                    <a:cs typeface="Times New Roman" panose="02020603050405020304" pitchFamily="18" charset="0"/>
                  </a:rPr>
                  <a:t>, the work done is related to the change in the potential energy:</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14:m>
                  <m:oMath xmlns:m="http://schemas.openxmlformats.org/officeDocument/2006/math">
                    <m:r>
                      <a:rPr lang="en-US" i="1">
                        <a:latin typeface="Cambria Math" panose="02040503050406030204" pitchFamily="18" charset="0"/>
                        <a:cs typeface="Times New Roman" panose="02020603050405020304" pitchFamily="18" charset="0"/>
                      </a:rPr>
                      <m:t>𝑊</m:t>
                    </m:r>
                    <m:r>
                      <a:rPr lang="en-US" i="1">
                        <a:latin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𝑈</m:t>
                        </m:r>
                      </m:e>
                      <m:sub>
                        <m:r>
                          <a:rPr lang="en-US" i="1">
                            <a:latin typeface="Cambria Math" panose="02040503050406030204" pitchFamily="18" charset="0"/>
                            <a:cs typeface="Times New Roman" panose="02020603050405020304" pitchFamily="18" charset="0"/>
                          </a:rPr>
                          <m:t>𝑖</m:t>
                        </m:r>
                      </m:sub>
                    </m:sSub>
                    <m:r>
                      <a:rPr lang="en-US" i="1">
                        <a:latin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𝑈</m:t>
                        </m:r>
                      </m:e>
                      <m:sub>
                        <m:r>
                          <a:rPr lang="en-US" i="1">
                            <a:latin typeface="Cambria Math" panose="02040503050406030204" pitchFamily="18" charset="0"/>
                            <a:cs typeface="Times New Roman" panose="02020603050405020304" pitchFamily="18" charset="0"/>
                          </a:rPr>
                          <m:t>𝑓</m:t>
                        </m:r>
                      </m:sub>
                    </m:sSub>
                  </m:oMath>
                </a14:m>
                <a:r>
                  <a:rPr lang="en-US" dirty="0">
                    <a:latin typeface="Times New Roman" panose="02020603050405020304" pitchFamily="18" charset="0"/>
                    <a:cs typeface="Times New Roman" panose="02020603050405020304" pitchFamily="18" charset="0"/>
                  </a:rPr>
                  <a:t>.</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Apply the work-energy theorem, we obtain:</a:t>
                </a:r>
              </a:p>
              <a:p>
                <a:endParaRPr lang="en-US" sz="600" dirty="0">
                  <a:latin typeface="Times New Roman" panose="02020603050405020304" pitchFamily="18" charset="0"/>
                  <a:cs typeface="Times New Roman" panose="02020603050405020304" pitchFamily="18" charset="0"/>
                </a:endParaRPr>
              </a:p>
              <a:p>
                <a:r>
                  <a:rPr lang="en-US" sz="6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𝑈</m:t>
                        </m:r>
                      </m:e>
                      <m:sub>
                        <m:r>
                          <a:rPr lang="en-US" i="1">
                            <a:latin typeface="Cambria Math" panose="02040503050406030204" pitchFamily="18" charset="0"/>
                            <a:cs typeface="Times New Roman" panose="02020603050405020304" pitchFamily="18" charset="0"/>
                          </a:rPr>
                          <m:t>𝑖</m:t>
                        </m:r>
                      </m:sub>
                    </m:sSub>
                    <m:r>
                      <a:rPr lang="en-US" i="1">
                        <a:latin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𝑈</m:t>
                        </m:r>
                      </m:e>
                      <m:sub>
                        <m:r>
                          <a:rPr lang="en-US" i="1">
                            <a:latin typeface="Cambria Math" panose="02040503050406030204" pitchFamily="18" charset="0"/>
                            <a:cs typeface="Times New Roman" panose="02020603050405020304" pitchFamily="18" charset="0"/>
                          </a:rPr>
                          <m:t>𝑓</m:t>
                        </m:r>
                      </m:sub>
                    </m:sSub>
                    <m:r>
                      <a:rPr lang="en-US" i="1">
                        <a:latin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𝐾</m:t>
                        </m:r>
                      </m:e>
                      <m:sub>
                        <m:r>
                          <a:rPr lang="en-US" i="1">
                            <a:latin typeface="Cambria Math" panose="02040503050406030204" pitchFamily="18" charset="0"/>
                            <a:cs typeface="Times New Roman" panose="02020603050405020304" pitchFamily="18" charset="0"/>
                          </a:rPr>
                          <m:t>𝑓</m:t>
                        </m:r>
                      </m:sub>
                    </m:sSub>
                    <m:r>
                      <a:rPr lang="en-US" i="1">
                        <a:latin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𝐾</m:t>
                        </m:r>
                      </m:e>
                      <m:sub>
                        <m:r>
                          <a:rPr lang="en-US" i="1">
                            <a:latin typeface="Cambria Math" panose="02040503050406030204" pitchFamily="18" charset="0"/>
                            <a:cs typeface="Times New Roman" panose="02020603050405020304" pitchFamily="18" charset="0"/>
                          </a:rPr>
                          <m:t>𝑖</m:t>
                        </m:r>
                      </m:sub>
                    </m:sSub>
                  </m:oMath>
                </a14:m>
                <a:r>
                  <a:rPr lang="en-US" dirty="0">
                    <a:latin typeface="Times New Roman" panose="02020603050405020304" pitchFamily="18" charset="0"/>
                    <a:cs typeface="Times New Roman" panose="02020603050405020304" pitchFamily="18" charset="0"/>
                  </a:rPr>
                  <a:t>		or		</a:t>
                </a:r>
                <a14:m>
                  <m:oMath xmlns:m="http://schemas.openxmlformats.org/officeDocument/2006/math">
                    <m:sSub>
                      <m:sSubPr>
                        <m:ctrlPr>
                          <a:rPr lang="en-US" i="1">
                            <a:solidFill>
                              <a:srgbClr val="FF0000"/>
                            </a:solidFill>
                            <a:latin typeface="Cambria Math" panose="02040503050406030204" pitchFamily="18" charset="0"/>
                            <a:cs typeface="Times New Roman" panose="02020603050405020304" pitchFamily="18" charset="0"/>
                          </a:rPr>
                        </m:ctrlPr>
                      </m:sSubPr>
                      <m:e>
                        <m:r>
                          <a:rPr lang="en-US" i="1">
                            <a:solidFill>
                              <a:srgbClr val="FF0000"/>
                            </a:solidFill>
                            <a:latin typeface="Cambria Math" panose="02040503050406030204" pitchFamily="18" charset="0"/>
                            <a:cs typeface="Times New Roman" panose="02020603050405020304" pitchFamily="18" charset="0"/>
                          </a:rPr>
                          <m:t>𝑈</m:t>
                        </m:r>
                      </m:e>
                      <m:sub>
                        <m:r>
                          <a:rPr lang="en-US" i="1">
                            <a:solidFill>
                              <a:srgbClr val="FF0000"/>
                            </a:solidFill>
                            <a:latin typeface="Cambria Math" panose="02040503050406030204" pitchFamily="18" charset="0"/>
                            <a:cs typeface="Times New Roman" panose="02020603050405020304" pitchFamily="18" charset="0"/>
                          </a:rPr>
                          <m:t>𝑖</m:t>
                        </m:r>
                      </m:sub>
                    </m:sSub>
                    <m:r>
                      <a:rPr lang="en-US" i="1">
                        <a:solidFill>
                          <a:srgbClr val="FF0000"/>
                        </a:solidFill>
                        <a:latin typeface="Cambria Math" panose="02040503050406030204" pitchFamily="18" charset="0"/>
                        <a:cs typeface="Times New Roman" panose="02020603050405020304" pitchFamily="18" charset="0"/>
                      </a:rPr>
                      <m:t>+</m:t>
                    </m:r>
                    <m:sSub>
                      <m:sSubPr>
                        <m:ctrlPr>
                          <a:rPr lang="en-US" i="1">
                            <a:solidFill>
                              <a:srgbClr val="FF0000"/>
                            </a:solidFill>
                            <a:latin typeface="Cambria Math" panose="02040503050406030204" pitchFamily="18" charset="0"/>
                            <a:cs typeface="Times New Roman" panose="02020603050405020304" pitchFamily="18" charset="0"/>
                          </a:rPr>
                        </m:ctrlPr>
                      </m:sSubPr>
                      <m:e>
                        <m:r>
                          <a:rPr lang="en-US" i="1">
                            <a:solidFill>
                              <a:srgbClr val="FF0000"/>
                            </a:solidFill>
                            <a:latin typeface="Cambria Math" panose="02040503050406030204" pitchFamily="18" charset="0"/>
                            <a:cs typeface="Times New Roman" panose="02020603050405020304" pitchFamily="18" charset="0"/>
                          </a:rPr>
                          <m:t>𝐾</m:t>
                        </m:r>
                      </m:e>
                      <m:sub>
                        <m:r>
                          <a:rPr lang="en-US" i="1">
                            <a:solidFill>
                              <a:srgbClr val="FF0000"/>
                            </a:solidFill>
                            <a:latin typeface="Cambria Math" panose="02040503050406030204" pitchFamily="18" charset="0"/>
                            <a:cs typeface="Times New Roman" panose="02020603050405020304" pitchFamily="18" charset="0"/>
                          </a:rPr>
                          <m:t>𝑖</m:t>
                        </m:r>
                      </m:sub>
                    </m:sSub>
                    <m:r>
                      <a:rPr lang="en-US" i="1">
                        <a:solidFill>
                          <a:srgbClr val="FF0000"/>
                        </a:solidFill>
                        <a:latin typeface="Cambria Math" panose="02040503050406030204" pitchFamily="18" charset="0"/>
                        <a:cs typeface="Times New Roman" panose="02020603050405020304" pitchFamily="18" charset="0"/>
                      </a:rPr>
                      <m:t>=</m:t>
                    </m:r>
                    <m:sSub>
                      <m:sSubPr>
                        <m:ctrlPr>
                          <a:rPr lang="en-US" i="1">
                            <a:solidFill>
                              <a:srgbClr val="FF0000"/>
                            </a:solidFill>
                            <a:latin typeface="Cambria Math" panose="02040503050406030204" pitchFamily="18" charset="0"/>
                            <a:cs typeface="Times New Roman" panose="02020603050405020304" pitchFamily="18" charset="0"/>
                          </a:rPr>
                        </m:ctrlPr>
                      </m:sSubPr>
                      <m:e>
                        <m:r>
                          <a:rPr lang="en-US" i="1">
                            <a:solidFill>
                              <a:srgbClr val="FF0000"/>
                            </a:solidFill>
                            <a:latin typeface="Cambria Math" panose="02040503050406030204" pitchFamily="18" charset="0"/>
                            <a:cs typeface="Times New Roman" panose="02020603050405020304" pitchFamily="18" charset="0"/>
                          </a:rPr>
                          <m:t>𝑈</m:t>
                        </m:r>
                      </m:e>
                      <m:sub>
                        <m:r>
                          <a:rPr lang="en-US" i="1">
                            <a:solidFill>
                              <a:srgbClr val="FF0000"/>
                            </a:solidFill>
                            <a:latin typeface="Cambria Math" panose="02040503050406030204" pitchFamily="18" charset="0"/>
                            <a:cs typeface="Times New Roman" panose="02020603050405020304" pitchFamily="18" charset="0"/>
                          </a:rPr>
                          <m:t>𝑓</m:t>
                        </m:r>
                      </m:sub>
                    </m:sSub>
                    <m:sSub>
                      <m:sSubPr>
                        <m:ctrlPr>
                          <a:rPr lang="en-US" i="1">
                            <a:solidFill>
                              <a:srgbClr val="FF0000"/>
                            </a:solidFill>
                            <a:latin typeface="Cambria Math" panose="02040503050406030204" pitchFamily="18" charset="0"/>
                            <a:cs typeface="Times New Roman" panose="02020603050405020304" pitchFamily="18" charset="0"/>
                          </a:rPr>
                        </m:ctrlPr>
                      </m:sSubPr>
                      <m:e>
                        <m:r>
                          <a:rPr lang="en-US" i="1">
                            <a:solidFill>
                              <a:srgbClr val="FF0000"/>
                            </a:solidFill>
                            <a:latin typeface="Cambria Math" panose="02040503050406030204" pitchFamily="18" charset="0"/>
                            <a:cs typeface="Times New Roman" panose="02020603050405020304" pitchFamily="18" charset="0"/>
                          </a:rPr>
                          <m:t>+ </m:t>
                        </m:r>
                        <m:r>
                          <a:rPr lang="en-US" i="1">
                            <a:solidFill>
                              <a:srgbClr val="FF0000"/>
                            </a:solidFill>
                            <a:latin typeface="Cambria Math" panose="02040503050406030204" pitchFamily="18" charset="0"/>
                            <a:cs typeface="Times New Roman" panose="02020603050405020304" pitchFamily="18" charset="0"/>
                          </a:rPr>
                          <m:t>𝐾</m:t>
                        </m:r>
                      </m:e>
                      <m:sub>
                        <m:r>
                          <a:rPr lang="en-US" i="1">
                            <a:solidFill>
                              <a:srgbClr val="FF0000"/>
                            </a:solidFill>
                            <a:latin typeface="Cambria Math" panose="02040503050406030204" pitchFamily="18" charset="0"/>
                            <a:cs typeface="Times New Roman" panose="02020603050405020304" pitchFamily="18" charset="0"/>
                          </a:rPr>
                          <m:t>𝑓</m:t>
                        </m:r>
                      </m:sub>
                    </m:sSub>
                    <m:r>
                      <a:rPr lang="en-US">
                        <a:solidFill>
                          <a:srgbClr val="FF0000"/>
                        </a:solidFill>
                        <a:latin typeface="Cambria Math" panose="02040503050406030204" pitchFamily="18" charset="0"/>
                        <a:cs typeface="Times New Roman" panose="02020603050405020304" pitchFamily="18" charset="0"/>
                      </a:rPr>
                      <m:t>.</m:t>
                    </m:r>
                  </m:oMath>
                </a14:m>
                <a:endParaRPr lang="en-US" dirty="0">
                  <a:latin typeface="Times New Roman" panose="02020603050405020304" pitchFamily="18" charset="0"/>
                  <a:cs typeface="Times New Roman" panose="02020603050405020304" pitchFamily="18" charset="0"/>
                </a:endParaRP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expression in red is the conservation of energy, when the force is a </a:t>
                </a:r>
                <a:r>
                  <a:rPr lang="en-US" dirty="0">
                    <a:solidFill>
                      <a:srgbClr val="FF0000"/>
                    </a:solidFill>
                    <a:latin typeface="Times New Roman" panose="02020603050405020304" pitchFamily="18" charset="0"/>
                    <a:cs typeface="Times New Roman" panose="02020603050405020304" pitchFamily="18" charset="0"/>
                  </a:rPr>
                  <a:t>conservative force</a:t>
                </a:r>
                <a:r>
                  <a:rPr lang="en-US" dirty="0">
                    <a:latin typeface="Times New Roman" panose="02020603050405020304" pitchFamily="18" charset="0"/>
                    <a:cs typeface="Times New Roman" panose="02020603050405020304" pitchFamily="18" charset="0"/>
                  </a:rPr>
                  <a:t>.</a:t>
                </a:r>
              </a:p>
              <a:p>
                <a:endParaRPr lang="en-US" sz="6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total mechanical energy </a:t>
                </a:r>
                <a:r>
                  <a:rPr lang="en-US" i="1" dirty="0">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is the sum of the potential energy and kinetic energy:</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14:m>
                  <m:oMath xmlns:m="http://schemas.openxmlformats.org/officeDocument/2006/math">
                    <m:r>
                      <a:rPr lang="en-US" i="1">
                        <a:latin typeface="Cambria Math" panose="02040503050406030204" pitchFamily="18" charset="0"/>
                      </a:rPr>
                      <m:t>𝐸</m:t>
                    </m:r>
                    <m:r>
                      <a:rPr lang="en-US" i="1">
                        <a:latin typeface="Cambria Math" panose="02040503050406030204" pitchFamily="18" charset="0"/>
                      </a:rPr>
                      <m:t>=</m:t>
                    </m:r>
                    <m:r>
                      <a:rPr lang="en-US" i="1">
                        <a:latin typeface="Cambria Math" panose="02040503050406030204" pitchFamily="18" charset="0"/>
                      </a:rPr>
                      <m:t>𝑈</m:t>
                    </m:r>
                    <m:r>
                      <a:rPr lang="en-US" i="1">
                        <a:latin typeface="Cambria Math" panose="02040503050406030204" pitchFamily="18" charset="0"/>
                      </a:rPr>
                      <m:t>+</m:t>
                    </m:r>
                    <m:r>
                      <a:rPr lang="en-US" i="1">
                        <a:latin typeface="Cambria Math" panose="02040503050406030204" pitchFamily="18" charset="0"/>
                      </a:rPr>
                      <m:t>𝐾</m:t>
                    </m:r>
                  </m:oMath>
                </a14:m>
                <a:endParaRPr lang="en-US" dirty="0">
                  <a:latin typeface="Times New Roman" panose="02020603050405020304" pitchFamily="18" charset="0"/>
                  <a:cs typeface="Times New Roman" panose="02020603050405020304"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41547" y="1858487"/>
                <a:ext cx="8475134" cy="3460819"/>
              </a:xfrm>
              <a:prstGeom prst="rect">
                <a:avLst/>
              </a:prstGeom>
              <a:blipFill>
                <a:blip r:embed="rId2"/>
                <a:stretch>
                  <a:fillRect l="-503" t="-877"/>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5104848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337399" y="64195"/>
            <a:ext cx="9740560" cy="1077218"/>
          </a:xfrm>
        </p:spPr>
        <p:txBody>
          <a:bodyPr/>
          <a:lstStyle/>
          <a:p>
            <a:r>
              <a:rPr lang="en-US" dirty="0"/>
              <a:t>Conversion and Conservation – Example 7.11</a:t>
            </a:r>
          </a:p>
        </p:txBody>
      </p:sp>
      <p:sp>
        <p:nvSpPr>
          <p:cNvPr id="192515" name="Rectangle 3"/>
          <p:cNvSpPr>
            <a:spLocks noGrp="1" noChangeArrowheads="1"/>
          </p:cNvSpPr>
          <p:nvPr>
            <p:ph idx="1"/>
          </p:nvPr>
        </p:nvSpPr>
        <p:spPr/>
        <p:txBody>
          <a:bodyPr/>
          <a:lstStyle/>
          <a:p>
            <a:r>
              <a:rPr lang="en-US" sz="2400" dirty="0"/>
              <a:t>As kinetic and potential energy are interconverted, dynamics of the system may be solved.</a:t>
            </a:r>
          </a:p>
        </p:txBody>
      </p:sp>
      <p:pic>
        <p:nvPicPr>
          <p:cNvPr id="15" name="Picture 14" descr="07_32_Figure.jpg"/>
          <p:cNvPicPr>
            <a:picLocks noChangeAspect="1"/>
          </p:cNvPicPr>
          <p:nvPr/>
        </p:nvPicPr>
        <p:blipFill rotWithShape="1">
          <a:blip r:embed="rId2" cstate="print">
            <a:extLst>
              <a:ext uri="{28A0092B-C50C-407E-A947-70E740481C1C}">
                <a14:useLocalDpi xmlns:a14="http://schemas.microsoft.com/office/drawing/2010/main" val="0"/>
              </a:ext>
            </a:extLst>
          </a:blip>
          <a:srcRect b="2664"/>
          <a:stretch/>
        </p:blipFill>
        <p:spPr>
          <a:xfrm>
            <a:off x="2616953" y="2556888"/>
            <a:ext cx="4038960" cy="3328664"/>
          </a:xfrm>
          <a:prstGeom prst="rect">
            <a:avLst/>
          </a:prstGeom>
        </p:spPr>
      </p:pic>
      <p:sp>
        <p:nvSpPr>
          <p:cNvPr id="16" name="Footer Placeholder 15"/>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rPr>
              <a:t>© 2016 Pearson Education, Inc.</a:t>
            </a:r>
          </a:p>
        </p:txBody>
      </p:sp>
      <p:pic>
        <p:nvPicPr>
          <p:cNvPr id="2" name="Picture 1" descr="Slide 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237" y="1965341"/>
            <a:ext cx="6507525" cy="542292"/>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306702" y="5828098"/>
                <a:ext cx="8659461" cy="88985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sSub>
                      <m:sSubPr>
                        <m:ctrlP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bPr>
                      <m:e>
                        <m:r>
                          <a:rPr kumimoji="0" lang="en-US" sz="1800" b="1" i="0" u="none" strike="noStrike" kern="1200" cap="none" spc="0" normalizeH="0" baseline="0" noProof="0">
                            <a:ln>
                              <a:noFill/>
                            </a:ln>
                            <a:solidFill>
                              <a:srgbClr val="000000"/>
                            </a:solidFill>
                            <a:effectLst/>
                            <a:uLnTx/>
                            <a:uFillTx/>
                            <a:latin typeface="Cambria Math" panose="02040503050406030204" pitchFamily="18" charset="0"/>
                            <a:cs typeface="+mn-cs"/>
                          </a:rPr>
                          <m:t>𝐊</m:t>
                        </m:r>
                      </m:e>
                      <m:sub>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𝐢</m:t>
                        </m:r>
                      </m:sub>
                    </m:sSub>
                    <m:r>
                      <a:rPr kumimoji="0" lang="en-US" sz="1800" b="1" i="0" u="none" strike="noStrike" kern="1200" cap="none" spc="0" normalizeH="0" baseline="0" noProof="0">
                        <a:ln>
                          <a:noFill/>
                        </a:ln>
                        <a:solidFill>
                          <a:srgbClr val="000000"/>
                        </a:solidFill>
                        <a:effectLst/>
                        <a:uLnTx/>
                        <a:uFillTx/>
                        <a:latin typeface="Cambria Math" panose="02040503050406030204" pitchFamily="18" charset="0"/>
                        <a:cs typeface="+mn-cs"/>
                      </a:rPr>
                      <m:t>=</m:t>
                    </m:r>
                    <m:f>
                      <m:f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a:rPr kumimoji="0" lang="en-US" sz="1800" b="1" i="0" u="none" strike="noStrike" kern="1200" cap="none" spc="0" normalizeH="0" baseline="0" noProof="0">
                            <a:ln>
                              <a:noFill/>
                            </a:ln>
                            <a:solidFill>
                              <a:srgbClr val="000000"/>
                            </a:solidFill>
                            <a:effectLst/>
                            <a:uLnTx/>
                            <a:uFillTx/>
                            <a:latin typeface="Cambria Math" panose="02040503050406030204" pitchFamily="18" charset="0"/>
                            <a:cs typeface="+mn-cs"/>
                          </a:rPr>
                          <m:t>𝟏</m:t>
                        </m:r>
                      </m:num>
                      <m:den>
                        <m:r>
                          <a:rPr kumimoji="0" lang="en-US" sz="1800" b="1" i="0" u="none" strike="noStrike" kern="1200" cap="none" spc="0" normalizeH="0" baseline="0" noProof="0">
                            <a:ln>
                              <a:noFill/>
                            </a:ln>
                            <a:solidFill>
                              <a:srgbClr val="000000"/>
                            </a:solidFill>
                            <a:effectLst/>
                            <a:uLnTx/>
                            <a:uFillTx/>
                            <a:latin typeface="Cambria Math" panose="02040503050406030204" pitchFamily="18" charset="0"/>
                            <a:cs typeface="+mn-cs"/>
                          </a:rPr>
                          <m:t>𝟐</m:t>
                        </m:r>
                      </m:den>
                    </m:f>
                    <m:r>
                      <a:rPr kumimoji="0" lang="en-US" sz="1800" b="1" i="0" u="none" strike="noStrike" kern="1200" cap="none" spc="0" normalizeH="0" baseline="0" noProof="0">
                        <a:ln>
                          <a:noFill/>
                        </a:ln>
                        <a:solidFill>
                          <a:srgbClr val="000000"/>
                        </a:solidFill>
                        <a:effectLst/>
                        <a:uLnTx/>
                        <a:uFillTx/>
                        <a:latin typeface="Cambria Math" panose="02040503050406030204" pitchFamily="18" charset="0"/>
                        <a:cs typeface="+mn-cs"/>
                      </a:rPr>
                      <m:t>𝐦</m:t>
                    </m:r>
                    <m:sSup>
                      <m:sSup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cs typeface="+mn-cs"/>
                          </a:rPr>
                        </m:ctrlPr>
                      </m:sSupPr>
                      <m:e>
                        <m:r>
                          <a:rPr kumimoji="0" lang="en-US" sz="1800" b="1" i="0" u="none" strike="noStrike" kern="1200" cap="none" spc="0" normalizeH="0" baseline="0" noProof="0">
                            <a:ln>
                              <a:noFill/>
                            </a:ln>
                            <a:solidFill>
                              <a:srgbClr val="000000"/>
                            </a:solidFill>
                            <a:effectLst/>
                            <a:uLnTx/>
                            <a:uFillTx/>
                            <a:latin typeface="Cambria Math" panose="02040503050406030204" pitchFamily="18" charset="0"/>
                            <a:cs typeface="+mn-cs"/>
                          </a:rPr>
                          <m:t>𝐯</m:t>
                        </m:r>
                      </m:e>
                      <m:sup>
                        <m:r>
                          <a:rPr kumimoji="0" lang="en-US" sz="1800" b="1" i="0" u="none" strike="noStrike" kern="1200" cap="none" spc="0" normalizeH="0" baseline="0" noProof="0">
                            <a:ln>
                              <a:noFill/>
                            </a:ln>
                            <a:solidFill>
                              <a:srgbClr val="000000"/>
                            </a:solidFill>
                            <a:effectLst/>
                            <a:uLnTx/>
                            <a:uFillTx/>
                            <a:latin typeface="Cambria Math" panose="02040503050406030204" pitchFamily="18" charset="0"/>
                            <a:cs typeface="+mn-cs"/>
                          </a:rPr>
                          <m:t>𝟐</m:t>
                        </m:r>
                      </m:sup>
                    </m:sSup>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m:t>
                    </m:r>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𝟔𝟒</m:t>
                    </m:r>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 </m:t>
                    </m:r>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𝟎𝟎𝟎𝐉</m:t>
                    </m:r>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           </m:t>
                        </m:r>
                        <m:r>
                          <a:rPr kumimoji="0" lang="en-US" sz="1800" b="1" i="0" u="none" strike="noStrike" kern="1200" cap="none" spc="0" normalizeH="0" baseline="0" noProof="0">
                            <a:ln>
                              <a:noFill/>
                            </a:ln>
                            <a:solidFill>
                              <a:srgbClr val="000000"/>
                            </a:solidFill>
                            <a:effectLst/>
                            <a:uLnTx/>
                            <a:uFillTx/>
                            <a:latin typeface="Cambria Math" panose="02040503050406030204" pitchFamily="18" charset="0"/>
                            <a:cs typeface="+mn-cs"/>
                          </a:rPr>
                          <m:t>𝐔</m:t>
                        </m:r>
                      </m:e>
                      <m:sub>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𝐢</m:t>
                        </m:r>
                      </m:sub>
                    </m:sSub>
                    <m:r>
                      <a:rPr kumimoji="0" lang="en-US" sz="1800" b="1" i="0"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en-US" sz="1800" b="1" i="0" u="none" strike="noStrike" kern="1200" cap="none" spc="0" normalizeH="0" baseline="0" noProof="0">
                        <a:ln>
                          <a:noFill/>
                        </a:ln>
                        <a:solidFill>
                          <a:srgbClr val="000000"/>
                        </a:solidFill>
                        <a:effectLst/>
                        <a:uLnTx/>
                        <a:uFillTx/>
                        <a:latin typeface="Cambria Math" panose="02040503050406030204" pitchFamily="18" charset="0"/>
                        <a:cs typeface="+mn-cs"/>
                      </a:rPr>
                      <m:t>𝐦𝐠𝐡</m:t>
                    </m:r>
                    <m:r>
                      <a:rPr kumimoji="0" lang="en-US" sz="1800" b="1" i="0" u="none" strike="noStrike" kern="1200" cap="none" spc="0" normalizeH="0" baseline="0" noProof="0">
                        <a:ln>
                          <a:noFill/>
                        </a:ln>
                        <a:solidFill>
                          <a:srgbClr val="000000"/>
                        </a:solidFill>
                        <a:effectLst/>
                        <a:uLnTx/>
                        <a:uFillTx/>
                        <a:latin typeface="Cambria Math" panose="02040503050406030204" pitchFamily="18" charset="0"/>
                        <a:cs typeface="+mn-cs"/>
                      </a:rPr>
                      <m:t>=</m:t>
                    </m:r>
                    <m:r>
                      <a:rPr kumimoji="0" lang="en-US" sz="1800" b="1" i="0" u="none" strike="noStrike" kern="1200" cap="none" spc="0" normalizeH="0" baseline="0" noProof="0">
                        <a:ln>
                          <a:noFill/>
                        </a:ln>
                        <a:solidFill>
                          <a:srgbClr val="000000"/>
                        </a:solidFill>
                        <a:effectLst/>
                        <a:uLnTx/>
                        <a:uFillTx/>
                        <a:latin typeface="Cambria Math" panose="02040503050406030204" pitchFamily="18" charset="0"/>
                        <a:cs typeface="+mn-cs"/>
                      </a:rPr>
                      <m:t>𝟓𝟖</m:t>
                    </m:r>
                    <m:r>
                      <a:rPr kumimoji="0" lang="en-US" sz="1800" b="1" i="0" u="none" strike="noStrike" kern="1200" cap="none" spc="0" normalizeH="0" baseline="0" noProof="0">
                        <a:ln>
                          <a:noFill/>
                        </a:ln>
                        <a:solidFill>
                          <a:srgbClr val="000000"/>
                        </a:solidFill>
                        <a:effectLst/>
                        <a:uLnTx/>
                        <a:uFillTx/>
                        <a:latin typeface="Cambria Math" panose="02040503050406030204" pitchFamily="18" charset="0"/>
                        <a:cs typeface="+mn-cs"/>
                      </a:rPr>
                      <m:t> </m:t>
                    </m:r>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𝟖𝟎𝟎</m:t>
                    </m:r>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 </m:t>
                    </m:r>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𝐉</m:t>
                    </m:r>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                 </m:t>
                    </m:r>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en-US" sz="1800" b="1" i="0" u="none" strike="noStrike" kern="1200" cap="none" spc="0" normalizeH="0" baseline="0" noProof="0">
                            <a:ln>
                              <a:noFill/>
                            </a:ln>
                            <a:solidFill>
                              <a:srgbClr val="000000"/>
                            </a:solidFill>
                            <a:effectLst/>
                            <a:uLnTx/>
                            <a:uFillTx/>
                            <a:latin typeface="Cambria Math" panose="02040503050406030204" pitchFamily="18" charset="0"/>
                            <a:cs typeface="+mn-cs"/>
                          </a:rPr>
                          <m:t>𝐔</m:t>
                        </m:r>
                      </m:e>
                      <m:sub>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𝐢</m:t>
                        </m:r>
                      </m:sub>
                    </m:sSub>
                    <m:r>
                      <a:rPr kumimoji="0" lang="en-US" sz="1800" b="1" i="0" u="none" strike="noStrike" kern="1200" cap="none" spc="0" normalizeH="0" baseline="0" noProof="0">
                        <a:ln>
                          <a:noFill/>
                        </a:ln>
                        <a:solidFill>
                          <a:srgbClr val="000000"/>
                        </a:solidFill>
                        <a:effectLst/>
                        <a:uLnTx/>
                        <a:uFillTx/>
                        <a:latin typeface="Cambria Math" panose="02040503050406030204" pitchFamily="18" charset="0"/>
                        <a:cs typeface="+mn-cs"/>
                      </a:rPr>
                      <m:t>+</m:t>
                    </m:r>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en-US" sz="1800" b="1" i="0" u="none" strike="noStrike" kern="1200" cap="none" spc="0" normalizeH="0" baseline="0" noProof="0">
                            <a:ln>
                              <a:noFill/>
                            </a:ln>
                            <a:solidFill>
                              <a:srgbClr val="000000"/>
                            </a:solidFill>
                            <a:effectLst/>
                            <a:uLnTx/>
                            <a:uFillTx/>
                            <a:latin typeface="Cambria Math" panose="02040503050406030204" pitchFamily="18" charset="0"/>
                            <a:cs typeface="+mn-cs"/>
                          </a:rPr>
                          <m:t>𝐊</m:t>
                        </m:r>
                      </m:e>
                      <m:sub>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𝐢</m:t>
                        </m:r>
                      </m:sub>
                    </m:sSub>
                    <m:r>
                      <a:rPr kumimoji="0" lang="en-US" sz="1800" b="1" i="0" u="none" strike="noStrike" kern="1200" cap="none" spc="0" normalizeH="0" baseline="0" noProof="0">
                        <a:ln>
                          <a:noFill/>
                        </a:ln>
                        <a:solidFill>
                          <a:srgbClr val="000000"/>
                        </a:solidFill>
                        <a:effectLst/>
                        <a:uLnTx/>
                        <a:uFillTx/>
                        <a:latin typeface="Cambria Math" panose="02040503050406030204" pitchFamily="18" charset="0"/>
                        <a:cs typeface="+mn-cs"/>
                      </a:rPr>
                      <m:t>=</m:t>
                    </m:r>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en-US" sz="1800" b="1" i="0" u="none" strike="noStrike" kern="1200" cap="none" spc="0" normalizeH="0" baseline="0" noProof="0">
                            <a:ln>
                              <a:noFill/>
                            </a:ln>
                            <a:solidFill>
                              <a:srgbClr val="000000"/>
                            </a:solidFill>
                            <a:effectLst/>
                            <a:uLnTx/>
                            <a:uFillTx/>
                            <a:latin typeface="Cambria Math" panose="02040503050406030204" pitchFamily="18" charset="0"/>
                            <a:cs typeface="+mn-cs"/>
                          </a:rPr>
                          <m:t>𝐔</m:t>
                        </m:r>
                      </m:e>
                      <m:sub>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𝐟</m:t>
                        </m:r>
                      </m:sub>
                    </m:sSub>
                    <m:r>
                      <a:rPr kumimoji="0" lang="en-US" sz="1800" b="1" i="0" u="none" strike="noStrike" kern="1200" cap="none" spc="0" normalizeH="0" baseline="0" noProof="0">
                        <a:ln>
                          <a:noFill/>
                        </a:ln>
                        <a:solidFill>
                          <a:srgbClr val="000000"/>
                        </a:solidFill>
                        <a:effectLst/>
                        <a:uLnTx/>
                        <a:uFillTx/>
                        <a:latin typeface="Cambria Math" panose="02040503050406030204" pitchFamily="18" charset="0"/>
                        <a:cs typeface="+mn-cs"/>
                      </a:rPr>
                      <m:t>+</m:t>
                    </m:r>
                    <m:sSub>
                      <m:sSub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cs typeface="+mn-cs"/>
                          </a:rPr>
                        </m:ctrlPr>
                      </m:sSubPr>
                      <m:e>
                        <m:r>
                          <a:rPr kumimoji="0" lang="en-US" sz="1800" b="1" i="0" u="none" strike="noStrike" kern="1200" cap="none" spc="0" normalizeH="0" baseline="0" noProof="0">
                            <a:ln>
                              <a:noFill/>
                            </a:ln>
                            <a:solidFill>
                              <a:srgbClr val="000000"/>
                            </a:solidFill>
                            <a:effectLst/>
                            <a:uLnTx/>
                            <a:uFillTx/>
                            <a:latin typeface="Cambria Math" panose="02040503050406030204" pitchFamily="18" charset="0"/>
                            <a:cs typeface="+mn-cs"/>
                          </a:rPr>
                          <m:t>𝐊</m:t>
                        </m:r>
                      </m:e>
                      <m:sub>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𝐟</m:t>
                        </m:r>
                      </m:sub>
                    </m:sSub>
                  </m:oMath>
                </a14:m>
                <a:r>
                  <a:rPr kumimoji="0" lang="en-US" sz="1800" b="1"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64 000 J+ 58 800 J = 0 + </a:t>
                </a:r>
                <a14:m>
                  <m:oMath xmlns:m="http://schemas.openxmlformats.org/officeDocument/2006/math">
                    <m:f>
                      <m:f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cs typeface="+mn-cs"/>
                          </a:rPr>
                        </m:ctrlPr>
                      </m:fPr>
                      <m:num>
                        <m:r>
                          <a:rPr kumimoji="0" lang="en-US" sz="1800" b="1" i="0" u="none" strike="noStrike" kern="1200" cap="none" spc="0" normalizeH="0" baseline="0" noProof="0">
                            <a:ln>
                              <a:noFill/>
                            </a:ln>
                            <a:solidFill>
                              <a:srgbClr val="000000"/>
                            </a:solidFill>
                            <a:effectLst/>
                            <a:uLnTx/>
                            <a:uFillTx/>
                            <a:latin typeface="Cambria Math" panose="02040503050406030204" pitchFamily="18" charset="0"/>
                            <a:cs typeface="+mn-cs"/>
                          </a:rPr>
                          <m:t>𝟏</m:t>
                        </m:r>
                      </m:num>
                      <m:den>
                        <m:r>
                          <a:rPr kumimoji="0" lang="en-US" sz="1800" b="1" i="0" u="none" strike="noStrike" kern="1200" cap="none" spc="0" normalizeH="0" baseline="0" noProof="0">
                            <a:ln>
                              <a:noFill/>
                            </a:ln>
                            <a:solidFill>
                              <a:srgbClr val="000000"/>
                            </a:solidFill>
                            <a:effectLst/>
                            <a:uLnTx/>
                            <a:uFillTx/>
                            <a:latin typeface="Cambria Math" panose="02040503050406030204" pitchFamily="18" charset="0"/>
                            <a:cs typeface="+mn-cs"/>
                          </a:rPr>
                          <m:t>𝟐</m:t>
                        </m:r>
                      </m:den>
                    </m:f>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𝐤</m:t>
                    </m:r>
                    <m:sSup>
                      <m:sSupPr>
                        <m:ctrlP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sSupPr>
                      <m:e>
                        <m:d>
                          <m:dPr>
                            <m:ctrlPr>
                              <a:rPr kumimoji="0" lang="en-US" sz="1800" b="1" i="1" u="none" strike="noStrike" kern="1200" cap="none" spc="0" normalizeH="0" baseline="0" noProof="0" smtClean="0">
                                <a:ln>
                                  <a:noFill/>
                                </a:ln>
                                <a:solidFill>
                                  <a:srgbClr val="000000"/>
                                </a:solidFill>
                                <a:effectLst/>
                                <a:uLnTx/>
                                <a:uFillTx/>
                                <a:latin typeface="Cambria Math" panose="02040503050406030204" pitchFamily="18" charset="0"/>
                                <a:cs typeface="+mn-cs"/>
                              </a:rPr>
                            </m:ctrlPr>
                          </m:dPr>
                          <m:e>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m:t>
                            </m:r>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𝟑</m:t>
                            </m:r>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 </m:t>
                            </m:r>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𝐦</m:t>
                            </m:r>
                          </m:e>
                        </m:d>
                      </m:e>
                      <m:sup>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𝟐</m:t>
                        </m:r>
                      </m:sup>
                    </m:sSup>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    </m:t>
                    </m:r>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𝐤</m:t>
                    </m:r>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m:t>
                    </m:r>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𝟐</m:t>
                    </m:r>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m:t>
                    </m:r>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𝟕𝟑𝐱</m:t>
                    </m:r>
                    <m:sSubSup>
                      <m:sSubSupPr>
                        <m:ctrlPr>
                          <a:rPr kumimoji="0" lang="en-US" sz="1800" b="1" i="1" u="none" strike="noStrike" kern="1200" cap="none" spc="0" normalizeH="0" baseline="0" noProof="0">
                            <a:ln>
                              <a:noFill/>
                            </a:ln>
                            <a:solidFill>
                              <a:srgbClr val="000000"/>
                            </a:solidFill>
                            <a:effectLst/>
                            <a:uLnTx/>
                            <a:uFillTx/>
                            <a:latin typeface="Cambria Math" panose="02040503050406030204" pitchFamily="18" charset="0"/>
                            <a:cs typeface="+mn-cs"/>
                          </a:rPr>
                        </m:ctrlPr>
                      </m:sSubSupPr>
                      <m:e>
                        <m:r>
                          <a:rPr kumimoji="0" lang="en-US" sz="1800" b="1" i="0" u="none" strike="noStrike" kern="1200" cap="none" spc="0" normalizeH="0" baseline="0" noProof="0" smtClean="0">
                            <a:ln>
                              <a:noFill/>
                            </a:ln>
                            <a:solidFill>
                              <a:srgbClr val="000000"/>
                            </a:solidFill>
                            <a:effectLst/>
                            <a:uLnTx/>
                            <a:uFillTx/>
                            <a:latin typeface="Cambria Math" panose="02040503050406030204" pitchFamily="18" charset="0"/>
                            <a:cs typeface="+mn-cs"/>
                          </a:rPr>
                          <m:t>𝟏𝟎</m:t>
                        </m:r>
                      </m:e>
                      <m:sub/>
                      <m:sup>
                        <m:r>
                          <a:rPr kumimoji="0" lang="en-US" sz="1800" b="1" i="0" u="none" strike="noStrike" kern="1200" cap="none" spc="0" normalizeH="0" baseline="0" noProof="0">
                            <a:ln>
                              <a:noFill/>
                            </a:ln>
                            <a:solidFill>
                              <a:srgbClr val="000000"/>
                            </a:solidFill>
                            <a:effectLst/>
                            <a:uLnTx/>
                            <a:uFillTx/>
                            <a:latin typeface="Cambria Math" panose="02040503050406030204" pitchFamily="18" charset="0"/>
                            <a:cs typeface="+mn-cs"/>
                          </a:rPr>
                          <m:t>𝟐</m:t>
                        </m:r>
                      </m:sup>
                    </m:sSubSup>
                  </m:oMath>
                </a14:m>
                <a:r>
                  <a:rPr kumimoji="0" lang="en-US" sz="1800" b="1" i="0" u="none" strike="noStrike" kern="1200" cap="none" spc="0" normalizeH="0" baseline="0" noProof="0" dirty="0">
                    <a:ln>
                      <a:noFill/>
                    </a:ln>
                    <a:solidFill>
                      <a:srgbClr val="000000"/>
                    </a:solidFill>
                    <a:effectLst/>
                    <a:uLnTx/>
                    <a:uFillTx/>
                    <a:latin typeface="Arial"/>
                    <a:ea typeface="ＭＳ Ｐゴシック"/>
                    <a:cs typeface="Arial" panose="020B0604020202020204" pitchFamily="34" charset="0"/>
                  </a:rPr>
                  <a:t>N/m</a:t>
                </a:r>
              </a:p>
            </p:txBody>
          </p:sp>
        </mc:Choice>
        <mc:Fallback xmlns="">
          <p:sp>
            <p:nvSpPr>
              <p:cNvPr id="3" name="TextBox 2"/>
              <p:cNvSpPr txBox="1">
                <a:spLocks noRot="1" noChangeAspect="1" noMove="1" noResize="1" noEditPoints="1" noAdjustHandles="1" noChangeArrowheads="1" noChangeShapeType="1" noTextEdit="1"/>
              </p:cNvSpPr>
              <p:nvPr/>
            </p:nvSpPr>
            <p:spPr>
              <a:xfrm>
                <a:off x="306702" y="5828098"/>
                <a:ext cx="8659461" cy="889859"/>
              </a:xfrm>
              <a:prstGeom prst="rect">
                <a:avLst/>
              </a:prstGeom>
              <a:blipFill rotWithShape="0">
                <a:blip r:embed="rId4"/>
                <a:stretch>
                  <a:fillRect l="-563" b="-3425"/>
                </a:stretch>
              </a:blipFill>
            </p:spPr>
            <p:txBody>
              <a:bodyPr/>
              <a:lstStyle/>
              <a:p>
                <a:r>
                  <a:rPr lang="en-US">
                    <a:noFill/>
                  </a:rPr>
                  <a:t> </a:t>
                </a:r>
              </a:p>
            </p:txBody>
          </p:sp>
        </mc:Fallback>
      </mc:AlternateContent>
    </p:spTree>
    <p:extLst>
      <p:ext uri="{BB962C8B-B14F-4D97-AF65-F5344CB8AC3E}">
        <p14:creationId xmlns:p14="http://schemas.microsoft.com/office/powerpoint/2010/main" val="756229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Arial"/>
              </a:rPr>
              <a:t>© 2016 Pearson Education, Inc.</a:t>
            </a:r>
            <a:endParaRPr kumimoji="0" lang="en-GB" sz="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endParaRPr>
          </a:p>
        </p:txBody>
      </p:sp>
      <p:pic>
        <p:nvPicPr>
          <p:cNvPr id="4" name="Picture 3" descr="07_28_Figure.jpg"/>
          <p:cNvPicPr>
            <a:picLocks noChangeAspect="1"/>
          </p:cNvPicPr>
          <p:nvPr/>
        </p:nvPicPr>
        <p:blipFill rotWithShape="1">
          <a:blip r:embed="rId3">
            <a:extLst>
              <a:ext uri="{28A0092B-C50C-407E-A947-70E740481C1C}">
                <a14:useLocalDpi xmlns:a14="http://schemas.microsoft.com/office/drawing/2010/main" val="0"/>
              </a:ext>
            </a:extLst>
          </a:blip>
          <a:srcRect b="6819"/>
          <a:stretch/>
        </p:blipFill>
        <p:spPr>
          <a:xfrm>
            <a:off x="181035" y="1496057"/>
            <a:ext cx="8601456" cy="2249406"/>
          </a:xfrm>
          <a:prstGeom prst="rect">
            <a:avLst/>
          </a:prstGeom>
        </p:spPr>
      </p:pic>
      <p:sp>
        <p:nvSpPr>
          <p:cNvPr id="2" name="TextBox 1"/>
          <p:cNvSpPr txBox="1"/>
          <p:nvPr/>
        </p:nvSpPr>
        <p:spPr>
          <a:xfrm>
            <a:off x="574156" y="3655478"/>
            <a:ext cx="8208335" cy="3785652"/>
          </a:xfrm>
          <a:prstGeom prst="rect">
            <a:avLst/>
          </a:prstGeom>
          <a:noFill/>
        </p:spPr>
        <p:txBody>
          <a:bodyPr wrap="square" rtlCol="0">
            <a:spAutoFit/>
          </a:bodyPr>
          <a:lstStyle/>
          <a:p>
            <a:pPr marL="457200" marR="0" lvl="0" indent="-457200" algn="l" defTabSz="914400" rtl="0" eaLnBrk="1" fontAlgn="base" latinLnBrk="0" hangingPunct="1">
              <a:lnSpc>
                <a:spcPct val="100000"/>
              </a:lnSpc>
              <a:spcBef>
                <a:spcPct val="0"/>
              </a:spcBef>
              <a:spcAft>
                <a:spcPct val="0"/>
              </a:spcAft>
              <a:buClrTx/>
              <a:buSzTx/>
              <a:buFontTx/>
              <a:buAutoNum type="alphaUcPeriod"/>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rPr>
              <a:t>K increases as it slides down the ramp and remains constant along the horizontal surface.</a:t>
            </a:r>
          </a:p>
          <a:p>
            <a:pPr marL="457200" marR="0" lvl="0" indent="-457200" algn="l" defTabSz="914400" rtl="0" eaLnBrk="1" fontAlgn="base" latinLnBrk="0" hangingPunct="1">
              <a:lnSpc>
                <a:spcPct val="100000"/>
              </a:lnSpc>
              <a:spcBef>
                <a:spcPct val="0"/>
              </a:spcBef>
              <a:spcAft>
                <a:spcPct val="0"/>
              </a:spcAft>
              <a:buClrTx/>
              <a:buSzTx/>
              <a:buFontTx/>
              <a:buAutoNum type="alphaUcPeriod"/>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rPr>
              <a:t>K remains constant as it slides down the ramp and decreases along the horizontal surface.</a:t>
            </a:r>
          </a:p>
          <a:p>
            <a:pPr marL="457200" marR="0" lvl="0" indent="-457200" algn="l" defTabSz="914400" rtl="0" eaLnBrk="1" fontAlgn="base" latinLnBrk="0" hangingPunct="1">
              <a:lnSpc>
                <a:spcPct val="100000"/>
              </a:lnSpc>
              <a:spcBef>
                <a:spcPct val="0"/>
              </a:spcBef>
              <a:spcAft>
                <a:spcPct val="0"/>
              </a:spcAft>
              <a:buClrTx/>
              <a:buSzTx/>
              <a:buFontTx/>
              <a:buAutoNum type="alphaUcPeriod"/>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mn-cs"/>
              </a:rPr>
              <a:t>K increases as it slides down the ramp and deceases along the horizontal surface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rPr>
              <a:t>How about the potential energy with the same questions??</a:t>
            </a:r>
          </a:p>
          <a:p>
            <a:pPr marL="457200" marR="0" lvl="0" indent="-457200" algn="l" defTabSz="914400" rtl="0" eaLnBrk="1" fontAlgn="base" latinLnBrk="0" hangingPunct="1">
              <a:lnSpc>
                <a:spcPct val="100000"/>
              </a:lnSpc>
              <a:spcBef>
                <a:spcPct val="0"/>
              </a:spcBef>
              <a:spcAft>
                <a:spcPct val="0"/>
              </a:spcAft>
              <a:buClrTx/>
              <a:buSzTx/>
              <a:buFontTx/>
              <a:buAutoNum type="alphaUcPeriod"/>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endParaRPr>
          </a:p>
          <a:p>
            <a:pPr marL="457200" marR="0" lvl="0" indent="-457200" algn="l" defTabSz="914400" rtl="0" eaLnBrk="1" fontAlgn="base" latinLnBrk="0" hangingPunct="1">
              <a:lnSpc>
                <a:spcPct val="100000"/>
              </a:lnSpc>
              <a:spcBef>
                <a:spcPct val="0"/>
              </a:spcBef>
              <a:spcAft>
                <a:spcPct val="0"/>
              </a:spcAft>
              <a:buClrTx/>
              <a:buSzTx/>
              <a:buFontTx/>
              <a:buAutoNum type="alphaUcPeriod"/>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endParaRPr>
          </a:p>
          <a:p>
            <a:pPr marL="457200" marR="0" lvl="0" indent="-457200" algn="l" defTabSz="914400" rtl="0" eaLnBrk="1" fontAlgn="base" latinLnBrk="0" hangingPunct="1">
              <a:lnSpc>
                <a:spcPct val="100000"/>
              </a:lnSpc>
              <a:spcBef>
                <a:spcPct val="0"/>
              </a:spcBef>
              <a:spcAft>
                <a:spcPct val="0"/>
              </a:spcAft>
              <a:buClrTx/>
              <a:buSzTx/>
              <a:buFontTx/>
              <a:buAutoNum type="alphaUcPeriod"/>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endParaRPr>
          </a:p>
        </p:txBody>
      </p:sp>
      <p:sp>
        <p:nvSpPr>
          <p:cNvPr id="6" name="TextBox 5"/>
          <p:cNvSpPr txBox="1"/>
          <p:nvPr/>
        </p:nvSpPr>
        <p:spPr>
          <a:xfrm>
            <a:off x="2620924" y="297712"/>
            <a:ext cx="4114800"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mn-cs"/>
              </a:rPr>
              <a:t>Clicker question</a:t>
            </a:r>
          </a:p>
        </p:txBody>
      </p:sp>
    </p:spTree>
    <p:extLst>
      <p:ext uri="{BB962C8B-B14F-4D97-AF65-F5344CB8AC3E}">
        <p14:creationId xmlns:p14="http://schemas.microsoft.com/office/powerpoint/2010/main" val="16154289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55896" y="2192769"/>
            <a:ext cx="7632554" cy="3085460"/>
            <a:chOff x="-61827" y="4906660"/>
            <a:chExt cx="11300179" cy="4113947"/>
          </a:xfrm>
        </p:grpSpPr>
        <mc:AlternateContent xmlns:mc="http://schemas.openxmlformats.org/markup-compatibility/2006" xmlns:a14="http://schemas.microsoft.com/office/drawing/2010/main">
          <mc:Choice Requires="a14">
            <p:sp>
              <p:nvSpPr>
                <p:cNvPr id="5" name="TextBox 4"/>
                <p:cNvSpPr txBox="1"/>
                <p:nvPr/>
              </p:nvSpPr>
              <p:spPr>
                <a:xfrm>
                  <a:off x="-61826" y="4906660"/>
                  <a:ext cx="11300178" cy="4113947"/>
                </a:xfrm>
                <a:prstGeom prst="rect">
                  <a:avLst/>
                </a:prstGeom>
                <a:noFill/>
                <a:ln>
                  <a:solidFill>
                    <a:schemeClr val="tx1"/>
                  </a:solidFill>
                </a:ln>
              </p:spPr>
              <p:txBody>
                <a:bodyPr wrap="square" rtlCol="0">
                  <a:spAutoFit/>
                </a:bodyPr>
                <a:lstStyle/>
                <a:p>
                  <a:r>
                    <a:rPr lang="en-US" dirty="0">
                      <a:latin typeface="Times New Roman" panose="02020603050405020304" pitchFamily="18" charset="0"/>
                      <a:cs typeface="Times New Roman" panose="02020603050405020304" pitchFamily="18" charset="0"/>
                    </a:rPr>
                    <a:t>With gravity force:		</a:t>
                  </a:r>
                  <a14:m>
                    <m:oMath xmlns:m="http://schemas.openxmlformats.org/officeDocument/2006/math">
                      <m:r>
                        <a:rPr lang="en-US" i="1">
                          <a:latin typeface="Cambria Math" panose="02040503050406030204" pitchFamily="18" charset="0"/>
                        </a:rPr>
                        <m:t>𝐸</m:t>
                      </m:r>
                      <m:r>
                        <a:rPr lang="en-US" i="1">
                          <a:latin typeface="Cambria Math" panose="02040503050406030204" pitchFamily="18" charset="0"/>
                        </a:rPr>
                        <m:t>=</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𝑈</m:t>
                          </m:r>
                        </m:e>
                        <m:sub>
                          <m:r>
                            <a:rPr lang="en-US" i="1">
                              <a:latin typeface="Cambria Math" panose="02040503050406030204" pitchFamily="18" charset="0"/>
                              <a:cs typeface="Times New Roman" panose="02020603050405020304" pitchFamily="18" charset="0"/>
                            </a:rPr>
                            <m:t>𝑔𝑟𝑎𝑣</m:t>
                          </m:r>
                        </m:sub>
                      </m:sSub>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𝐾</m:t>
                      </m:r>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rPr>
                        <m:t>𝑚𝑔𝑦</m:t>
                      </m:r>
                      <m:r>
                        <a:rPr lang="en-US" i="1">
                          <a:latin typeface="Cambria Math" panose="020405030504060302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𝑚</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𝑣</m:t>
                          </m:r>
                        </m:e>
                        <m:sup>
                          <m:r>
                            <a:rPr lang="en-US" i="1">
                              <a:latin typeface="Cambria Math" panose="02040503050406030204" pitchFamily="18" charset="0"/>
                              <a:cs typeface="Times New Roman" panose="02020603050405020304" pitchFamily="18" charset="0"/>
                            </a:rPr>
                            <m:t>2</m:t>
                          </m:r>
                        </m:sup>
                      </m:sSup>
                    </m:oMath>
                  </a14:m>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Conservation of energy: 	</a:t>
                  </a:r>
                  <a14:m>
                    <m:oMath xmlns:m="http://schemas.openxmlformats.org/officeDocument/2006/math">
                      <m:r>
                        <a:rPr lang="en-US" i="1">
                          <a:latin typeface="Cambria Math" panose="02040503050406030204" pitchFamily="18" charset="0"/>
                        </a:rPr>
                        <m:t>𝑚𝑔</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𝑦</m:t>
                          </m:r>
                        </m:e>
                        <m:sub>
                          <m:r>
                            <a:rPr lang="en-US" i="1">
                              <a:latin typeface="Cambria Math" panose="02040503050406030204" pitchFamily="18" charset="0"/>
                              <a:cs typeface="Times New Roman" panose="02020603050405020304" pitchFamily="18" charset="0"/>
                            </a:rPr>
                            <m:t>𝑖</m:t>
                          </m:r>
                        </m:sub>
                      </m:sSub>
                      <m:r>
                        <a:rPr lang="en-US" i="1">
                          <a:latin typeface="Cambria Math" panose="020405030504060302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𝑚</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𝑣</m:t>
                          </m:r>
                        </m:e>
                        <m:sub>
                          <m:r>
                            <a:rPr lang="en-US" i="1">
                              <a:latin typeface="Cambria Math" panose="02040503050406030204" pitchFamily="18" charset="0"/>
                              <a:cs typeface="Times New Roman" panose="02020603050405020304" pitchFamily="18" charset="0"/>
                            </a:rPr>
                            <m:t>𝑖</m:t>
                          </m:r>
                        </m:sub>
                        <m:sup>
                          <m:r>
                            <a:rPr lang="en-US" i="1">
                              <a:latin typeface="Cambria Math" panose="02040503050406030204" pitchFamily="18" charset="0"/>
                              <a:cs typeface="Times New Roman" panose="02020603050405020304" pitchFamily="18" charset="0"/>
                            </a:rPr>
                            <m:t>2</m:t>
                          </m:r>
                        </m:sup>
                      </m:sSubSup>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rPr>
                        <m:t>𝑚𝑔</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𝑦</m:t>
                          </m:r>
                        </m:e>
                        <m:sub>
                          <m:r>
                            <a:rPr lang="en-US" i="1">
                              <a:latin typeface="Cambria Math" panose="02040503050406030204" pitchFamily="18" charset="0"/>
                              <a:cs typeface="Times New Roman" panose="02020603050405020304" pitchFamily="18" charset="0"/>
                            </a:rPr>
                            <m:t>𝑓</m:t>
                          </m:r>
                        </m:sub>
                      </m:sSub>
                      <m:r>
                        <a:rPr lang="en-US" i="1">
                          <a:latin typeface="Cambria Math" panose="020405030504060302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𝑚</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𝑣</m:t>
                          </m:r>
                        </m:e>
                        <m:sub>
                          <m:r>
                            <a:rPr lang="en-US" i="1">
                              <a:latin typeface="Cambria Math" panose="02040503050406030204" pitchFamily="18" charset="0"/>
                              <a:cs typeface="Times New Roman" panose="02020603050405020304" pitchFamily="18" charset="0"/>
                            </a:rPr>
                            <m:t>𝑓</m:t>
                          </m:r>
                        </m:sub>
                        <m:sup>
                          <m:r>
                            <a:rPr lang="en-US" i="1">
                              <a:latin typeface="Cambria Math" panose="02040503050406030204" pitchFamily="18" charset="0"/>
                              <a:cs typeface="Times New Roman" panose="02020603050405020304" pitchFamily="18" charset="0"/>
                            </a:rPr>
                            <m:t>2</m:t>
                          </m:r>
                        </m:sup>
                      </m:sSubSup>
                    </m:oMath>
                  </a14:m>
                  <a:endParaRPr lang="en-US" dirty="0">
                    <a:latin typeface="Times New Roman" panose="02020603050405020304" pitchFamily="18" charset="0"/>
                    <a:cs typeface="Times New Roman" panose="02020603050405020304" pitchFamily="18" charset="0"/>
                  </a:endParaRPr>
                </a:p>
                <a:p>
                  <a:endParaRPr lang="en-US" sz="600" dirty="0">
                    <a:latin typeface="Times New Roman" panose="02020603050405020304" pitchFamily="18" charset="0"/>
                    <a:cs typeface="Times New Roman" panose="02020603050405020304" pitchFamily="18" charset="0"/>
                  </a:endParaRP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With spring force: 		</a:t>
                  </a:r>
                  <a14:m>
                    <m:oMath xmlns:m="http://schemas.openxmlformats.org/officeDocument/2006/math">
                      <m:r>
                        <a:rPr lang="en-US" i="1">
                          <a:latin typeface="Cambria Math" panose="02040503050406030204" pitchFamily="18" charset="0"/>
                        </a:rPr>
                        <m:t>𝐸</m:t>
                      </m:r>
                      <m:r>
                        <a:rPr lang="en-US" i="1">
                          <a:latin typeface="Cambria Math" panose="02040503050406030204" pitchFamily="18" charset="0"/>
                        </a:rPr>
                        <m:t>=</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𝑈</m:t>
                          </m:r>
                        </m:e>
                        <m:sub>
                          <m:r>
                            <a:rPr lang="en-US" i="1">
                              <a:latin typeface="Cambria Math" panose="02040503050406030204" pitchFamily="18" charset="0"/>
                              <a:cs typeface="Times New Roman" panose="02020603050405020304" pitchFamily="18" charset="0"/>
                            </a:rPr>
                            <m:t>𝑒𝑙</m:t>
                          </m:r>
                        </m:sub>
                      </m:sSub>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𝐾</m:t>
                      </m:r>
                      <m:r>
                        <a:rPr lang="en-US" i="1">
                          <a:latin typeface="Cambria Math" panose="02040503050406030204" pitchFamily="18" charset="0"/>
                          <a:cs typeface="Times New Roman" panose="02020603050405020304" pitchFamily="18" charset="0"/>
                        </a:rPr>
                        <m:t> =</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𝑘</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𝑥</m:t>
                          </m:r>
                        </m:e>
                        <m:sup>
                          <m:r>
                            <a:rPr lang="en-US" i="1">
                              <a:latin typeface="Cambria Math" panose="02040503050406030204" pitchFamily="18" charset="0"/>
                              <a:cs typeface="Times New Roman" panose="02020603050405020304" pitchFamily="18" charset="0"/>
                            </a:rPr>
                            <m:t>2</m:t>
                          </m:r>
                        </m:sup>
                      </m:sSup>
                      <m:r>
                        <a:rPr lang="en-US" i="1">
                          <a:latin typeface="Cambria Math" panose="020405030504060302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𝑚</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𝑣</m:t>
                          </m:r>
                        </m:e>
                        <m:sup>
                          <m:r>
                            <a:rPr lang="en-US" i="1">
                              <a:latin typeface="Cambria Math" panose="02040503050406030204" pitchFamily="18" charset="0"/>
                              <a:cs typeface="Times New Roman" panose="02020603050405020304" pitchFamily="18" charset="0"/>
                            </a:rPr>
                            <m:t>2</m:t>
                          </m:r>
                        </m:sup>
                      </m:sSup>
                    </m:oMath>
                  </a14:m>
                  <a:endParaRPr lang="en-US" dirty="0">
                    <a:latin typeface="Times New Roman" panose="02020603050405020304" pitchFamily="18" charset="0"/>
                    <a:cs typeface="Times New Roman" panose="02020603050405020304" pitchFamily="18" charset="0"/>
                  </a:endParaRP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Conservation of energy:	</a:t>
                  </a:r>
                  <a14:m>
                    <m:oMath xmlns:m="http://schemas.openxmlformats.org/officeDocument/2006/math">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𝑘</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𝑥</m:t>
                          </m:r>
                        </m:e>
                        <m:sub>
                          <m:r>
                            <a:rPr lang="en-US" i="1">
                              <a:latin typeface="Cambria Math" panose="02040503050406030204" pitchFamily="18" charset="0"/>
                              <a:cs typeface="Times New Roman" panose="02020603050405020304" pitchFamily="18" charset="0"/>
                            </a:rPr>
                            <m:t>𝑖</m:t>
                          </m:r>
                        </m:sub>
                        <m:sup>
                          <m:r>
                            <a:rPr lang="en-US" i="1">
                              <a:latin typeface="Cambria Math" panose="02040503050406030204" pitchFamily="18" charset="0"/>
                              <a:cs typeface="Times New Roman" panose="02020603050405020304" pitchFamily="18" charset="0"/>
                            </a:rPr>
                            <m:t>2</m:t>
                          </m:r>
                        </m:sup>
                      </m:sSubSup>
                      <m:r>
                        <a:rPr lang="en-US" i="1">
                          <a:latin typeface="Cambria Math" panose="020405030504060302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𝑚</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𝑣</m:t>
                          </m:r>
                        </m:e>
                        <m:sub>
                          <m:r>
                            <a:rPr lang="en-US" i="1">
                              <a:latin typeface="Cambria Math" panose="02040503050406030204" pitchFamily="18" charset="0"/>
                              <a:cs typeface="Times New Roman" panose="02020603050405020304" pitchFamily="18" charset="0"/>
                            </a:rPr>
                            <m:t>𝑖</m:t>
                          </m:r>
                        </m:sub>
                        <m:sup>
                          <m:r>
                            <a:rPr lang="en-US" i="1">
                              <a:latin typeface="Cambria Math" panose="02040503050406030204" pitchFamily="18" charset="0"/>
                              <a:cs typeface="Times New Roman" panose="02020603050405020304" pitchFamily="18" charset="0"/>
                            </a:rPr>
                            <m:t>2</m:t>
                          </m:r>
                        </m:sup>
                      </m:sSubSup>
                      <m:r>
                        <a:rPr lang="en-US" i="1">
                          <a:latin typeface="Cambria Math" panose="02040503050406030204" pitchFamily="18" charset="0"/>
                          <a:cs typeface="Times New Roman" panose="020206030504050203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𝑘</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𝑥</m:t>
                          </m:r>
                        </m:e>
                        <m:sub>
                          <m:r>
                            <a:rPr lang="en-US" i="1">
                              <a:latin typeface="Cambria Math" panose="02040503050406030204" pitchFamily="18" charset="0"/>
                              <a:cs typeface="Times New Roman" panose="02020603050405020304" pitchFamily="18" charset="0"/>
                            </a:rPr>
                            <m:t>𝑓</m:t>
                          </m:r>
                        </m:sub>
                        <m:sup>
                          <m:r>
                            <a:rPr lang="en-US" i="1">
                              <a:latin typeface="Cambria Math" panose="02040503050406030204" pitchFamily="18" charset="0"/>
                              <a:cs typeface="Times New Roman" panose="02020603050405020304" pitchFamily="18" charset="0"/>
                            </a:rPr>
                            <m:t>2</m:t>
                          </m:r>
                        </m:sup>
                      </m:sSubSup>
                      <m:r>
                        <a:rPr lang="en-US" i="1">
                          <a:latin typeface="Cambria Math" panose="020405030504060302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𝑚</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𝑣</m:t>
                          </m:r>
                        </m:e>
                        <m:sub>
                          <m:r>
                            <a:rPr lang="en-US" i="1">
                              <a:latin typeface="Cambria Math" panose="02040503050406030204" pitchFamily="18" charset="0"/>
                              <a:cs typeface="Times New Roman" panose="02020603050405020304" pitchFamily="18" charset="0"/>
                            </a:rPr>
                            <m:t>𝑓</m:t>
                          </m:r>
                        </m:sub>
                        <m:sup>
                          <m:r>
                            <a:rPr lang="en-US" i="1">
                              <a:latin typeface="Cambria Math" panose="02040503050406030204" pitchFamily="18" charset="0"/>
                              <a:cs typeface="Times New Roman" panose="02020603050405020304" pitchFamily="18" charset="0"/>
                            </a:rPr>
                            <m:t>2</m:t>
                          </m:r>
                        </m:sup>
                      </m:sSubSup>
                    </m:oMath>
                  </a14:m>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With both </a:t>
                  </a:r>
                  <a:r>
                    <a:rPr lang="en-US" dirty="0" err="1">
                      <a:latin typeface="Times New Roman" panose="02020603050405020304" pitchFamily="18" charset="0"/>
                      <a:cs typeface="Times New Roman" panose="02020603050405020304" pitchFamily="18" charset="0"/>
                    </a:rPr>
                    <a:t>g&amp;s</a:t>
                  </a:r>
                  <a:r>
                    <a:rPr lang="en-US" dirty="0">
                      <a:latin typeface="Times New Roman" panose="02020603050405020304" pitchFamily="18" charset="0"/>
                      <a:cs typeface="Times New Roman" panose="02020603050405020304" pitchFamily="18" charset="0"/>
                    </a:rPr>
                    <a:t> forces: 	</a:t>
                  </a:r>
                  <a14:m>
                    <m:oMath xmlns:m="http://schemas.openxmlformats.org/officeDocument/2006/math">
                      <m:r>
                        <a:rPr lang="en-US" i="1">
                          <a:latin typeface="Cambria Math" panose="02040503050406030204" pitchFamily="18" charset="0"/>
                        </a:rPr>
                        <m:t>𝐸</m:t>
                      </m:r>
                      <m:r>
                        <a:rPr lang="en-US" i="1">
                          <a:latin typeface="Cambria Math" panose="02040503050406030204" pitchFamily="18" charset="0"/>
                        </a:rPr>
                        <m:t>=</m:t>
                      </m:r>
                      <m:sSub>
                        <m:sSubPr>
                          <m:ctrlPr>
                            <a:rPr lang="en-US" i="1">
                              <a:latin typeface="Cambria Math" panose="02040503050406030204" pitchFamily="18" charset="0"/>
                              <a:cs typeface="Times New Roman" panose="02020603050405020304" pitchFamily="18" charset="0"/>
                            </a:rPr>
                          </m:ctrlPr>
                        </m:sSubPr>
                        <m:e>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𝑈</m:t>
                              </m:r>
                            </m:e>
                            <m:sub>
                              <m:r>
                                <a:rPr lang="en-US" i="1">
                                  <a:latin typeface="Cambria Math" panose="02040503050406030204" pitchFamily="18" charset="0"/>
                                  <a:cs typeface="Times New Roman" panose="02020603050405020304" pitchFamily="18" charset="0"/>
                                </a:rPr>
                                <m:t>𝑔𝑟𝑎𝑣</m:t>
                              </m:r>
                            </m:sub>
                          </m:sSub>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𝑈</m:t>
                          </m:r>
                        </m:e>
                        <m:sub>
                          <m:r>
                            <a:rPr lang="en-US" i="1">
                              <a:latin typeface="Cambria Math" panose="02040503050406030204" pitchFamily="18" charset="0"/>
                              <a:cs typeface="Times New Roman" panose="02020603050405020304" pitchFamily="18" charset="0"/>
                            </a:rPr>
                            <m:t>𝑒𝑙</m:t>
                          </m:r>
                        </m:sub>
                      </m:sSub>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𝐾</m:t>
                      </m:r>
                      <m:r>
                        <a:rPr lang="en-US" i="1">
                          <a:latin typeface="Cambria Math" panose="02040503050406030204" pitchFamily="18" charset="0"/>
                          <a:cs typeface="Times New Roman" panose="02020603050405020304" pitchFamily="18" charset="0"/>
                        </a:rPr>
                        <m:t> =</m:t>
                      </m:r>
                      <m:r>
                        <a:rPr lang="en-US" i="1">
                          <a:latin typeface="Cambria Math" panose="02040503050406030204" pitchFamily="18" charset="0"/>
                        </a:rPr>
                        <m:t>𝑚𝑔𝑦</m:t>
                      </m:r>
                      <m:r>
                        <a:rPr lang="en-US" i="1">
                          <a:latin typeface="Cambria Math" panose="02040503050406030204" pitchFamily="18" charset="0"/>
                          <a:cs typeface="Times New Roman" panose="020206030504050203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𝑘</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𝑦</m:t>
                          </m:r>
                        </m:e>
                        <m:sup>
                          <m:r>
                            <a:rPr lang="en-US" i="1">
                              <a:latin typeface="Cambria Math" panose="02040503050406030204" pitchFamily="18" charset="0"/>
                              <a:cs typeface="Times New Roman" panose="02020603050405020304" pitchFamily="18" charset="0"/>
                            </a:rPr>
                            <m:t>2</m:t>
                          </m:r>
                        </m:sup>
                      </m:sSup>
                      <m:r>
                        <a:rPr lang="en-US" i="1">
                          <a:latin typeface="Cambria Math" panose="020405030504060302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𝑚</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𝑣</m:t>
                          </m:r>
                        </m:e>
                        <m:sup>
                          <m:r>
                            <a:rPr lang="en-US" i="1">
                              <a:latin typeface="Cambria Math" panose="02040503050406030204" pitchFamily="18" charset="0"/>
                              <a:cs typeface="Times New Roman" panose="02020603050405020304" pitchFamily="18" charset="0"/>
                            </a:rPr>
                            <m:t>2</m:t>
                          </m:r>
                        </m:sup>
                      </m:sSup>
                    </m:oMath>
                  </a14:m>
                  <a:endParaRPr lang="en-US" dirty="0">
                    <a:latin typeface="Times New Roman" panose="02020603050405020304" pitchFamily="18" charset="0"/>
                    <a:cs typeface="Times New Roman" panose="02020603050405020304" pitchFamily="18" charset="0"/>
                  </a:endParaRP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Conservation of energy:	</a:t>
                  </a:r>
                  <a14:m>
                    <m:oMath xmlns:m="http://schemas.openxmlformats.org/officeDocument/2006/math">
                      <m:r>
                        <a:rPr lang="en-US" i="1">
                          <a:latin typeface="Cambria Math" panose="02040503050406030204" pitchFamily="18" charset="0"/>
                        </a:rPr>
                        <m:t>𝑚𝑔</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𝑦</m:t>
                          </m:r>
                        </m:e>
                        <m:sub>
                          <m:r>
                            <a:rPr lang="en-US" i="1">
                              <a:latin typeface="Cambria Math" panose="02040503050406030204" pitchFamily="18" charset="0"/>
                              <a:cs typeface="Times New Roman" panose="02020603050405020304" pitchFamily="18" charset="0"/>
                            </a:rPr>
                            <m:t>𝑖</m:t>
                          </m:r>
                        </m:sub>
                      </m:sSub>
                      <m:r>
                        <a:rPr lang="en-US" i="1">
                          <a:latin typeface="Cambria Math" panose="02040503050406030204" pitchFamily="18" charset="0"/>
                          <a:cs typeface="Times New Roman" panose="020206030504050203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𝑘</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𝑦</m:t>
                          </m:r>
                        </m:e>
                        <m:sub>
                          <m:r>
                            <a:rPr lang="en-US" i="1">
                              <a:latin typeface="Cambria Math" panose="02040503050406030204" pitchFamily="18" charset="0"/>
                              <a:cs typeface="Times New Roman" panose="02020603050405020304" pitchFamily="18" charset="0"/>
                            </a:rPr>
                            <m:t>𝑖</m:t>
                          </m:r>
                        </m:sub>
                        <m:sup>
                          <m:r>
                            <a:rPr lang="en-US" i="1">
                              <a:latin typeface="Cambria Math" panose="02040503050406030204" pitchFamily="18" charset="0"/>
                              <a:cs typeface="Times New Roman" panose="02020603050405020304" pitchFamily="18" charset="0"/>
                            </a:rPr>
                            <m:t>2</m:t>
                          </m:r>
                        </m:sup>
                      </m:sSubSup>
                      <m:r>
                        <a:rPr lang="en-US" i="1">
                          <a:latin typeface="Cambria Math" panose="020405030504060302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𝑚</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𝑣</m:t>
                          </m:r>
                        </m:e>
                        <m:sub>
                          <m:r>
                            <a:rPr lang="en-US" i="1">
                              <a:latin typeface="Cambria Math" panose="02040503050406030204" pitchFamily="18" charset="0"/>
                              <a:cs typeface="Times New Roman" panose="02020603050405020304" pitchFamily="18" charset="0"/>
                            </a:rPr>
                            <m:t>𝑖</m:t>
                          </m:r>
                        </m:sub>
                        <m:sup>
                          <m:r>
                            <a:rPr lang="en-US" i="1">
                              <a:latin typeface="Cambria Math" panose="02040503050406030204" pitchFamily="18" charset="0"/>
                              <a:cs typeface="Times New Roman" panose="02020603050405020304" pitchFamily="18" charset="0"/>
                            </a:rPr>
                            <m:t>2</m:t>
                          </m:r>
                        </m:sup>
                      </m:sSubSup>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rPr>
                        <m:t>𝑚𝑔</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𝑦</m:t>
                          </m:r>
                        </m:e>
                        <m:sub>
                          <m:r>
                            <a:rPr lang="en-US" i="1">
                              <a:latin typeface="Cambria Math" panose="02040503050406030204" pitchFamily="18" charset="0"/>
                              <a:cs typeface="Times New Roman" panose="02020603050405020304" pitchFamily="18" charset="0"/>
                            </a:rPr>
                            <m:t>𝑓</m:t>
                          </m:r>
                        </m:sub>
                      </m:sSub>
                      <m:r>
                        <a:rPr lang="en-US" i="1">
                          <a:latin typeface="Cambria Math" panose="02040503050406030204" pitchFamily="18" charset="0"/>
                          <a:cs typeface="Times New Roman" panose="020206030504050203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𝑘</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𝑦</m:t>
                          </m:r>
                        </m:e>
                        <m:sub>
                          <m:r>
                            <a:rPr lang="en-US" i="1">
                              <a:latin typeface="Cambria Math" panose="02040503050406030204" pitchFamily="18" charset="0"/>
                              <a:cs typeface="Times New Roman" panose="02020603050405020304" pitchFamily="18" charset="0"/>
                            </a:rPr>
                            <m:t>𝑓</m:t>
                          </m:r>
                        </m:sub>
                        <m:sup>
                          <m:r>
                            <a:rPr lang="en-US" i="1">
                              <a:latin typeface="Cambria Math" panose="02040503050406030204" pitchFamily="18" charset="0"/>
                              <a:cs typeface="Times New Roman" panose="02020603050405020304" pitchFamily="18" charset="0"/>
                            </a:rPr>
                            <m:t>2</m:t>
                          </m:r>
                        </m:sup>
                      </m:sSubSup>
                      <m:r>
                        <a:rPr lang="en-US" i="1">
                          <a:latin typeface="Cambria Math" panose="020405030504060302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𝑚</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𝑣</m:t>
                          </m:r>
                        </m:e>
                        <m:sub>
                          <m:r>
                            <a:rPr lang="en-US" i="1">
                              <a:latin typeface="Cambria Math" panose="02040503050406030204" pitchFamily="18" charset="0"/>
                              <a:cs typeface="Times New Roman" panose="02020603050405020304" pitchFamily="18" charset="0"/>
                            </a:rPr>
                            <m:t>𝑓</m:t>
                          </m:r>
                        </m:sub>
                        <m:sup>
                          <m:r>
                            <a:rPr lang="en-US" i="1">
                              <a:latin typeface="Cambria Math" panose="02040503050406030204" pitchFamily="18" charset="0"/>
                              <a:cs typeface="Times New Roman" panose="02020603050405020304" pitchFamily="18" charset="0"/>
                            </a:rPr>
                            <m:t>2</m:t>
                          </m:r>
                        </m:sup>
                      </m:sSubSup>
                    </m:oMath>
                  </a14:m>
                  <a:endParaRPr lang="en-US" dirty="0">
                    <a:latin typeface="Times New Roman" panose="02020603050405020304" pitchFamily="18" charset="0"/>
                    <a:cs typeface="Times New Roman" panose="02020603050405020304"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1826" y="4906660"/>
                  <a:ext cx="11300178" cy="4113947"/>
                </a:xfrm>
                <a:prstGeom prst="rect">
                  <a:avLst/>
                </a:prstGeom>
                <a:blipFill>
                  <a:blip r:embed="rId2"/>
                  <a:stretch>
                    <a:fillRect l="-638"/>
                  </a:stretch>
                </a:blipFill>
                <a:ln>
                  <a:solidFill>
                    <a:schemeClr val="tx1"/>
                  </a:solidFill>
                </a:ln>
              </p:spPr>
              <p:txBody>
                <a:bodyPr/>
                <a:lstStyle/>
                <a:p>
                  <a:r>
                    <a:rPr lang="en-US">
                      <a:noFill/>
                    </a:rPr>
                    <a:t> </a:t>
                  </a:r>
                </a:p>
              </p:txBody>
            </p:sp>
          </mc:Fallback>
        </mc:AlternateContent>
        <p:cxnSp>
          <p:nvCxnSpPr>
            <p:cNvPr id="6" name="Straight Connector 5"/>
            <p:cNvCxnSpPr/>
            <p:nvPr/>
          </p:nvCxnSpPr>
          <p:spPr>
            <a:xfrm>
              <a:off x="-61827" y="6134067"/>
              <a:ext cx="113001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2104172" y="640076"/>
            <a:ext cx="4084323" cy="415498"/>
          </a:xfrm>
          <a:prstGeom prst="rect">
            <a:avLst/>
          </a:prstGeom>
          <a:noFill/>
          <a:ln>
            <a:solidFill>
              <a:schemeClr val="tx1"/>
            </a:solidFill>
          </a:ln>
        </p:spPr>
        <p:txBody>
          <a:bodyPr wrap="none" rtlCol="0">
            <a:spAutoFit/>
          </a:bodyPr>
          <a:lstStyle/>
          <a:p>
            <a:r>
              <a:rPr lang="en-US" sz="2100" dirty="0">
                <a:latin typeface="Times New Roman" panose="02020603050405020304" pitchFamily="18" charset="0"/>
                <a:cs typeface="Times New Roman" panose="02020603050405020304" pitchFamily="18" charset="0"/>
              </a:rPr>
              <a:t>Useful Expressions for Applications</a:t>
            </a:r>
          </a:p>
        </p:txBody>
      </p:sp>
      <p:cxnSp>
        <p:nvCxnSpPr>
          <p:cNvPr id="9" name="Straight Connector 8"/>
          <p:cNvCxnSpPr/>
          <p:nvPr/>
        </p:nvCxnSpPr>
        <p:spPr>
          <a:xfrm flipV="1">
            <a:off x="955896" y="4182361"/>
            <a:ext cx="7632554" cy="19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317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399087" y="1059903"/>
            <a:ext cx="8345825" cy="2145410"/>
            <a:chOff x="637188" y="3518920"/>
            <a:chExt cx="11127766" cy="2860547"/>
          </a:xfrm>
        </p:grpSpPr>
        <p:sp>
          <p:nvSpPr>
            <p:cNvPr id="5" name="TextBox 4"/>
            <p:cNvSpPr txBox="1"/>
            <p:nvPr/>
          </p:nvSpPr>
          <p:spPr>
            <a:xfrm>
              <a:off x="637188" y="3547923"/>
              <a:ext cx="11127766" cy="2831544"/>
            </a:xfrm>
            <a:prstGeom prst="rect">
              <a:avLst/>
            </a:prstGeom>
            <a:noFill/>
            <a:ln>
              <a:solidFill>
                <a:schemeClr val="tx1"/>
              </a:solidFill>
            </a:ln>
          </p:spPr>
          <p:txBody>
            <a:bodyPr wrap="square" rtlCol="0">
              <a:spAutoFit/>
            </a:bodyPr>
            <a:lstStyle/>
            <a:p>
              <a:endParaRPr lang="en-US" sz="2100" dirty="0">
                <a:latin typeface="Times New Roman" panose="02020603050405020304" pitchFamily="18" charset="0"/>
                <a:cs typeface="Times New Roman" panose="02020603050405020304" pitchFamily="18" charset="0"/>
              </a:endParaRPr>
            </a:p>
            <a:p>
              <a:r>
                <a:rPr lang="en-US" sz="2100" dirty="0">
                  <a:solidFill>
                    <a:srgbClr val="FF0000"/>
                  </a:solidFill>
                  <a:latin typeface="Times New Roman" panose="02020603050405020304" pitchFamily="18" charset="0"/>
                  <a:cs typeface="Times New Roman" panose="02020603050405020304" pitchFamily="18" charset="0"/>
                </a:rPr>
                <a:t>Nonconservative Forces</a:t>
              </a:r>
            </a:p>
            <a:p>
              <a:endParaRPr lang="en-US" sz="600" dirty="0">
                <a:latin typeface="Times New Roman" panose="02020603050405020304" pitchFamily="18" charset="0"/>
                <a:cs typeface="Times New Roman" panose="02020603050405020304" pitchFamily="18" charset="0"/>
              </a:endParaRPr>
            </a:p>
            <a:p>
              <a:r>
                <a:rPr lang="en-US" sz="2100" dirty="0">
                  <a:latin typeface="Times New Roman" panose="02020603050405020304" pitchFamily="18" charset="0"/>
                  <a:cs typeface="Times New Roman" panose="02020603050405020304" pitchFamily="18" charset="0"/>
                </a:rPr>
                <a:t>Friction Force</a:t>
              </a:r>
            </a:p>
            <a:p>
              <a:r>
                <a:rPr lang="en-US" sz="2100" dirty="0">
                  <a:latin typeface="Times New Roman" panose="02020603050405020304" pitchFamily="18" charset="0"/>
                  <a:cs typeface="Times New Roman" panose="02020603050405020304" pitchFamily="18" charset="0"/>
                </a:rPr>
                <a:t>● Work done depends on the path.</a:t>
              </a:r>
            </a:p>
            <a:p>
              <a:r>
                <a:rPr lang="en-US" sz="2100" dirty="0">
                  <a:latin typeface="Times New Roman" panose="02020603050405020304" pitchFamily="18" charset="0"/>
                  <a:cs typeface="Times New Roman" panose="02020603050405020304" pitchFamily="18" charset="0"/>
                </a:rPr>
                <a:t>● Cannot define a potential energy.</a:t>
              </a:r>
            </a:p>
            <a:p>
              <a:endParaRPr lang="en-US" sz="21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7609778" y="3518920"/>
              <a:ext cx="3303831" cy="2758951"/>
              <a:chOff x="8186782" y="3518920"/>
              <a:chExt cx="3303831" cy="2758951"/>
            </a:xfrm>
          </p:grpSpPr>
          <p:cxnSp>
            <p:nvCxnSpPr>
              <p:cNvPr id="7" name="Straight Connector 6"/>
              <p:cNvCxnSpPr/>
              <p:nvPr/>
            </p:nvCxnSpPr>
            <p:spPr>
              <a:xfrm flipV="1">
                <a:off x="10390779" y="4362883"/>
                <a:ext cx="959014" cy="922784"/>
              </a:xfrm>
              <a:prstGeom prst="line">
                <a:avLst/>
              </a:prstGeom>
              <a:ln w="349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8186782" y="5321405"/>
                <a:ext cx="3265222" cy="6000"/>
              </a:xfrm>
              <a:prstGeom prst="line">
                <a:avLst/>
              </a:prstGeom>
              <a:ln w="38100">
                <a:solidFill>
                  <a:schemeClr val="accent1">
                    <a:lumMod val="60000"/>
                    <a:lumOff val="40000"/>
                  </a:schemeClr>
                </a:solidFill>
                <a:prstDash val="solid"/>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220576" y="3701609"/>
                <a:ext cx="2043090" cy="1978892"/>
              </a:xfrm>
              <a:prstGeom prst="line">
                <a:avLst/>
              </a:prstGeom>
              <a:ln w="38100">
                <a:solidFill>
                  <a:schemeClr val="accent1">
                    <a:lumMod val="60000"/>
                    <a:lumOff val="40000"/>
                  </a:schemeClr>
                </a:solidFill>
                <a:prstDash val="solid"/>
                <a:headEnd type="stealth" w="lg" len="lg"/>
                <a:tailEnd type="non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9686503" y="3518920"/>
                    <a:ext cx="495179" cy="4924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𝑦</m:t>
                          </m:r>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9686503" y="3518920"/>
                    <a:ext cx="495179" cy="492443"/>
                  </a:xfrm>
                  <a:prstGeom prst="rect">
                    <a:avLst/>
                  </a:prstGeom>
                  <a:blipFill>
                    <a:blip r:embed="rId2"/>
                    <a:stretch>
                      <a:fillRect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0999104" y="5369213"/>
                    <a:ext cx="490648" cy="4924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10999104" y="5369213"/>
                    <a:ext cx="490648" cy="49244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9397855" y="5785428"/>
                    <a:ext cx="768757" cy="4924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𝑚𝑔</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9397855" y="5785428"/>
                    <a:ext cx="768757" cy="492443"/>
                  </a:xfrm>
                  <a:prstGeom prst="rect">
                    <a:avLst/>
                  </a:prstGeom>
                  <a:blipFill>
                    <a:blip r:embed="rId4"/>
                    <a:stretch>
                      <a:fillRect b="-65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9750099" y="4423179"/>
                    <a:ext cx="499453" cy="4924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𝑛</m:t>
                              </m:r>
                            </m:e>
                          </m:acc>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9750099" y="4423179"/>
                    <a:ext cx="499453" cy="49244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9054517" y="4918966"/>
                    <a:ext cx="504669" cy="4417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350" i="1">
                                  <a:latin typeface="Cambria Math" panose="02040503050406030204" pitchFamily="18" charset="0"/>
                                </a:rPr>
                              </m:ctrlPr>
                            </m:sSubPr>
                            <m:e>
                              <m:acc>
                                <m:accPr>
                                  <m:chr m:val="⃑"/>
                                  <m:ctrlPr>
                                    <a:rPr lang="en-US" sz="1350" i="1">
                                      <a:latin typeface="Cambria Math" panose="02040503050406030204" pitchFamily="18" charset="0"/>
                                    </a:rPr>
                                  </m:ctrlPr>
                                </m:accPr>
                                <m:e>
                                  <m:r>
                                    <a:rPr lang="en-US" sz="1350" i="1">
                                      <a:latin typeface="Cambria Math" panose="02040503050406030204" pitchFamily="18" charset="0"/>
                                    </a:rPr>
                                    <m:t>𝑓</m:t>
                                  </m:r>
                                </m:e>
                              </m:acc>
                            </m:e>
                            <m:sub>
                              <m:r>
                                <a:rPr lang="en-US" sz="1350" i="1">
                                  <a:latin typeface="Cambria Math" panose="02040503050406030204" pitchFamily="18" charset="0"/>
                                </a:rPr>
                                <m:t>𝑘</m:t>
                              </m:r>
                            </m:sub>
                          </m:sSub>
                        </m:oMath>
                      </m:oMathPara>
                    </a14:m>
                    <a:endParaRPr lang="en-US" sz="1350" dirty="0"/>
                  </a:p>
                </p:txBody>
              </p:sp>
            </mc:Choice>
            <mc:Fallback xmlns="">
              <p:sp>
                <p:nvSpPr>
                  <p:cNvPr id="14" name="TextBox 13"/>
                  <p:cNvSpPr txBox="1">
                    <a:spLocks noRot="1" noChangeAspect="1" noMove="1" noResize="1" noEditPoints="1" noAdjustHandles="1" noChangeArrowheads="1" noChangeShapeType="1" noTextEdit="1"/>
                  </p:cNvSpPr>
                  <p:nvPr/>
                </p:nvSpPr>
                <p:spPr>
                  <a:xfrm>
                    <a:off x="9054517" y="4918966"/>
                    <a:ext cx="504669" cy="441745"/>
                  </a:xfrm>
                  <a:prstGeom prst="rect">
                    <a:avLst/>
                  </a:prstGeom>
                  <a:blipFill>
                    <a:blip r:embed="rId6"/>
                    <a:stretch>
                      <a:fillRect r="-3226" b="-9259"/>
                    </a:stretch>
                  </a:blipFill>
                </p:spPr>
                <p:txBody>
                  <a:bodyPr/>
                  <a:lstStyle/>
                  <a:p>
                    <a:r>
                      <a:rPr lang="en-US">
                        <a:noFill/>
                      </a:rPr>
                      <a:t> </a:t>
                    </a:r>
                  </a:p>
                </p:txBody>
              </p:sp>
            </mc:Fallback>
          </mc:AlternateContent>
          <p:sp>
            <p:nvSpPr>
              <p:cNvPr id="15" name="Rectangle 14"/>
              <p:cNvSpPr/>
              <p:nvPr/>
            </p:nvSpPr>
            <p:spPr>
              <a:xfrm>
                <a:off x="9686504" y="5127523"/>
                <a:ext cx="187462" cy="176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Arrow Connector 15"/>
              <p:cNvCxnSpPr/>
              <p:nvPr/>
            </p:nvCxnSpPr>
            <p:spPr>
              <a:xfrm>
                <a:off x="9780788" y="5211381"/>
                <a:ext cx="0" cy="659221"/>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9779136" y="4492957"/>
                <a:ext cx="1220" cy="703034"/>
              </a:xfrm>
              <a:prstGeom prst="straightConnector1">
                <a:avLst/>
              </a:prstGeom>
              <a:ln w="38100">
                <a:solidFill>
                  <a:srgbClr val="00B05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9385686" y="5211381"/>
                <a:ext cx="394880" cy="3623"/>
              </a:xfrm>
              <a:prstGeom prst="straightConnector1">
                <a:avLst/>
              </a:prstGeom>
              <a:ln w="38100">
                <a:solidFill>
                  <a:schemeClr val="accent1">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501545" y="5124633"/>
                <a:ext cx="187462" cy="176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p:cNvSpPr/>
              <p:nvPr/>
            </p:nvSpPr>
            <p:spPr>
              <a:xfrm>
                <a:off x="10306713" y="5125445"/>
                <a:ext cx="187462" cy="176740"/>
              </a:xfrm>
              <a:prstGeom prst="rect">
                <a:avLst/>
              </a:prstGeom>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mc:AlternateContent xmlns:mc="http://schemas.openxmlformats.org/markup-compatibility/2006" xmlns:a14="http://schemas.microsoft.com/office/drawing/2010/main">
            <mc:Choice Requires="a14">
              <p:sp>
                <p:nvSpPr>
                  <p:cNvPr id="21" name="TextBox 20"/>
                  <p:cNvSpPr txBox="1"/>
                  <p:nvPr/>
                </p:nvSpPr>
                <p:spPr>
                  <a:xfrm>
                    <a:off x="8428811" y="5300311"/>
                    <a:ext cx="377539" cy="4001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𝑖</m:t>
                          </m:r>
                        </m:oMath>
                      </m:oMathPara>
                    </a14:m>
                    <a:endParaRPr lang="en-US" sz="1350" dirty="0"/>
                  </a:p>
                </p:txBody>
              </p:sp>
            </mc:Choice>
            <mc:Fallback xmlns="">
              <p:sp>
                <p:nvSpPr>
                  <p:cNvPr id="21" name="TextBox 20"/>
                  <p:cNvSpPr txBox="1">
                    <a:spLocks noRot="1" noChangeAspect="1" noMove="1" noResize="1" noEditPoints="1" noAdjustHandles="1" noChangeArrowheads="1" noChangeShapeType="1" noTextEdit="1"/>
                  </p:cNvSpPr>
                  <p:nvPr/>
                </p:nvSpPr>
                <p:spPr>
                  <a:xfrm>
                    <a:off x="8428811" y="5300311"/>
                    <a:ext cx="377539" cy="40010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10214408" y="5306014"/>
                    <a:ext cx="430375" cy="4001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𝑓</m:t>
                          </m:r>
                        </m:oMath>
                      </m:oMathPara>
                    </a14:m>
                    <a:endParaRPr lang="en-US" sz="1350" dirty="0"/>
                  </a:p>
                </p:txBody>
              </p:sp>
            </mc:Choice>
            <mc:Fallback xmlns="">
              <p:sp>
                <p:nvSpPr>
                  <p:cNvPr id="22" name="TextBox 21"/>
                  <p:cNvSpPr txBox="1">
                    <a:spLocks noRot="1" noChangeAspect="1" noMove="1" noResize="1" noEditPoints="1" noAdjustHandles="1" noChangeArrowheads="1" noChangeShapeType="1" noTextEdit="1"/>
                  </p:cNvSpPr>
                  <p:nvPr/>
                </p:nvSpPr>
                <p:spPr>
                  <a:xfrm>
                    <a:off x="10214408" y="5306014"/>
                    <a:ext cx="430375" cy="400109"/>
                  </a:xfrm>
                  <a:prstGeom prst="rect">
                    <a:avLst/>
                  </a:prstGeom>
                  <a:blipFill>
                    <a:blip r:embed="rId8"/>
                    <a:stretch>
                      <a:fillRect b="-6000"/>
                    </a:stretch>
                  </a:blipFill>
                </p:spPr>
                <p:txBody>
                  <a:bodyPr/>
                  <a:lstStyle/>
                  <a:p>
                    <a:r>
                      <a:rPr lang="en-US">
                        <a:noFill/>
                      </a:rPr>
                      <a:t> </a:t>
                    </a:r>
                  </a:p>
                </p:txBody>
              </p:sp>
            </mc:Fallback>
          </mc:AlternateContent>
          <p:cxnSp>
            <p:nvCxnSpPr>
              <p:cNvPr id="23" name="Straight Connector 22"/>
              <p:cNvCxnSpPr/>
              <p:nvPr/>
            </p:nvCxnSpPr>
            <p:spPr>
              <a:xfrm flipV="1">
                <a:off x="8573448" y="5321405"/>
                <a:ext cx="1912177" cy="3039"/>
              </a:xfrm>
              <a:prstGeom prst="line">
                <a:avLst/>
              </a:prstGeom>
              <a:ln w="34925">
                <a:solidFill>
                  <a:schemeClr val="accent2">
                    <a:lumMod val="7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9578436" y="4329572"/>
                <a:ext cx="1912177" cy="3039"/>
              </a:xfrm>
              <a:prstGeom prst="line">
                <a:avLst/>
              </a:prstGeom>
              <a:ln w="349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8614627" y="4356813"/>
                <a:ext cx="959014" cy="922784"/>
              </a:xfrm>
              <a:prstGeom prst="line">
                <a:avLst/>
              </a:prstGeom>
              <a:ln w="3492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8786971" y="4393143"/>
                <a:ext cx="598715" cy="589604"/>
              </a:xfrm>
              <a:prstGeom prst="straightConnector1">
                <a:avLst/>
              </a:prstGeom>
              <a:ln w="222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0066969" y="4238228"/>
                <a:ext cx="759136" cy="776"/>
              </a:xfrm>
              <a:prstGeom prst="straightConnector1">
                <a:avLst/>
              </a:prstGeom>
              <a:ln w="222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10826105" y="4511508"/>
                <a:ext cx="518436" cy="512380"/>
              </a:xfrm>
              <a:prstGeom prst="straightConnector1">
                <a:avLst/>
              </a:prstGeom>
              <a:ln w="22225">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8781219" y="5486400"/>
                <a:ext cx="846994" cy="7421"/>
              </a:xfrm>
              <a:prstGeom prst="straightConnector1">
                <a:avLst/>
              </a:prstGeom>
              <a:ln w="22225">
                <a:solidFill>
                  <a:schemeClr val="accent2">
                    <a:lumMod val="75000"/>
                  </a:schemeClr>
                </a:solidFill>
                <a:tailEnd type="stealth" w="lg" len="lg"/>
              </a:ln>
            </p:spPr>
            <p:style>
              <a:lnRef idx="1">
                <a:schemeClr val="accent1"/>
              </a:lnRef>
              <a:fillRef idx="0">
                <a:schemeClr val="accent1"/>
              </a:fillRef>
              <a:effectRef idx="0">
                <a:schemeClr val="accent1"/>
              </a:effectRef>
              <a:fontRef idx="minor">
                <a:schemeClr val="tx1"/>
              </a:fontRef>
            </p:style>
          </p:cxnSp>
        </p:grpSp>
      </p:grpSp>
      <p:sp>
        <p:nvSpPr>
          <p:cNvPr id="56" name="TextBox 55"/>
          <p:cNvSpPr txBox="1"/>
          <p:nvPr/>
        </p:nvSpPr>
        <p:spPr>
          <a:xfrm>
            <a:off x="426465" y="380247"/>
            <a:ext cx="5668539" cy="415498"/>
          </a:xfrm>
          <a:prstGeom prst="rect">
            <a:avLst/>
          </a:prstGeom>
          <a:noFill/>
          <a:ln>
            <a:solidFill>
              <a:schemeClr val="tx1"/>
            </a:solidFill>
          </a:ln>
        </p:spPr>
        <p:txBody>
          <a:bodyPr wrap="none" rtlCol="0">
            <a:spAutoFit/>
          </a:bodyPr>
          <a:lstStyle/>
          <a:p>
            <a:r>
              <a:rPr lang="en-US" sz="2100" dirty="0">
                <a:latin typeface="Times New Roman" panose="02020603050405020304" pitchFamily="18" charset="0"/>
                <a:cs typeface="Times New Roman" panose="02020603050405020304" pitchFamily="18" charset="0"/>
              </a:rPr>
              <a:t>7.7	Conservative and Nonconservative Forces</a:t>
            </a:r>
          </a:p>
        </p:txBody>
      </p:sp>
      <p:sp>
        <p:nvSpPr>
          <p:cNvPr id="31" name="TextBox 30"/>
          <p:cNvSpPr txBox="1"/>
          <p:nvPr/>
        </p:nvSpPr>
        <p:spPr>
          <a:xfrm>
            <a:off x="524993" y="3553717"/>
            <a:ext cx="8094011" cy="1384995"/>
          </a:xfrm>
          <a:prstGeom prst="rect">
            <a:avLst/>
          </a:prstGeom>
          <a:noFill/>
          <a:ln>
            <a:solidFill>
              <a:schemeClr val="tx1"/>
            </a:solidFill>
          </a:ln>
        </p:spPr>
        <p:txBody>
          <a:bodyPr wrap="none" rtlCol="0">
            <a:spAutoFit/>
          </a:bodyPr>
          <a:lstStyle/>
          <a:p>
            <a:r>
              <a:rPr lang="en-US" sz="2100" dirty="0">
                <a:latin typeface="Times New Roman" panose="02020603050405020304" pitchFamily="18" charset="0"/>
                <a:cs typeface="Times New Roman" panose="02020603050405020304" pitchFamily="18" charset="0"/>
              </a:rPr>
              <a:t>Conservative Forces</a:t>
            </a:r>
          </a:p>
          <a:p>
            <a:r>
              <a:rPr lang="en-US" sz="2100" dirty="0">
                <a:latin typeface="Times New Roman" panose="02020603050405020304" pitchFamily="18" charset="0"/>
                <a:cs typeface="Times New Roman" panose="02020603050405020304" pitchFamily="18" charset="0"/>
              </a:rPr>
              <a:t>Work done by a conservative force depends on the initial and the final</a:t>
            </a:r>
          </a:p>
          <a:p>
            <a:r>
              <a:rPr lang="en-US" sz="2100" dirty="0">
                <a:latin typeface="Times New Roman" panose="02020603050405020304" pitchFamily="18" charset="0"/>
                <a:cs typeface="Times New Roman" panose="02020603050405020304" pitchFamily="18" charset="0"/>
              </a:rPr>
              <a:t>positions only. It is independent of the details of the path along which the</a:t>
            </a:r>
          </a:p>
          <a:p>
            <a:r>
              <a:rPr lang="en-US" sz="2100" dirty="0">
                <a:latin typeface="Times New Roman" panose="02020603050405020304" pitchFamily="18" charset="0"/>
                <a:cs typeface="Times New Roman" panose="02020603050405020304" pitchFamily="18" charset="0"/>
              </a:rPr>
              <a:t>object moves from the initial to the final positions. </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0A51BAD-3F70-91B7-CEA7-F9C710A47193}"/>
                  </a:ext>
                </a:extLst>
              </p:cNvPr>
              <p:cNvSpPr txBox="1"/>
              <p:nvPr/>
            </p:nvSpPr>
            <p:spPr>
              <a:xfrm>
                <a:off x="524993" y="5210205"/>
                <a:ext cx="8094011" cy="1164934"/>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When both conservative and </a:t>
                </a:r>
                <a:r>
                  <a:rPr lang="en-US" sz="1800" dirty="0" err="1">
                    <a:latin typeface="Times New Roman" panose="02020603050405020304" pitchFamily="18" charset="0"/>
                    <a:cs typeface="Times New Roman" panose="02020603050405020304" pitchFamily="18" charset="0"/>
                  </a:rPr>
                  <a:t>nonconservative</a:t>
                </a:r>
                <a:r>
                  <a:rPr lang="en-US" sz="1800" dirty="0">
                    <a:latin typeface="Times New Roman" panose="02020603050405020304" pitchFamily="18" charset="0"/>
                    <a:cs typeface="Times New Roman" panose="02020603050405020304" pitchFamily="18" charset="0"/>
                  </a:rPr>
                  <a:t> forces act on an object</a:t>
                </a:r>
              </a:p>
              <a:p>
                <a:endParaRPr lang="en-US" sz="1800"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cs typeface="Times New Roman" panose="02020603050405020304" pitchFamily="18" charset="0"/>
                            </a:rPr>
                          </m:ctrlPr>
                        </m:sSubPr>
                        <m:e>
                          <m:r>
                            <a:rPr lang="en-US" sz="1800" i="1">
                              <a:latin typeface="Cambria Math" panose="02040503050406030204" pitchFamily="18" charset="0"/>
                              <a:cs typeface="Times New Roman" panose="02020603050405020304" pitchFamily="18" charset="0"/>
                            </a:rPr>
                            <m:t>(</m:t>
                          </m:r>
                          <m:r>
                            <a:rPr lang="en-US" sz="1800" i="1">
                              <a:latin typeface="Cambria Math" panose="02040503050406030204" pitchFamily="18" charset="0"/>
                              <a:cs typeface="Times New Roman" panose="02020603050405020304" pitchFamily="18" charset="0"/>
                            </a:rPr>
                            <m:t>𝑈</m:t>
                          </m:r>
                        </m:e>
                        <m:sub>
                          <m:r>
                            <a:rPr lang="en-US" sz="1800" i="1">
                              <a:latin typeface="Cambria Math" panose="02040503050406030204" pitchFamily="18" charset="0"/>
                              <a:cs typeface="Times New Roman" panose="02020603050405020304" pitchFamily="18" charset="0"/>
                            </a:rPr>
                            <m:t>𝑔𝑟𝑎𝑣</m:t>
                          </m:r>
                          <m:r>
                            <a:rPr lang="en-US" sz="1800" i="1">
                              <a:latin typeface="Cambria Math" panose="02040503050406030204" pitchFamily="18" charset="0"/>
                              <a:cs typeface="Times New Roman" panose="02020603050405020304" pitchFamily="18" charset="0"/>
                            </a:rPr>
                            <m:t>,</m:t>
                          </m:r>
                          <m:r>
                            <a:rPr lang="en-US" sz="1800" i="1">
                              <a:latin typeface="Cambria Math" panose="02040503050406030204" pitchFamily="18" charset="0"/>
                              <a:cs typeface="Times New Roman" panose="02020603050405020304" pitchFamily="18" charset="0"/>
                            </a:rPr>
                            <m:t>𝑖</m:t>
                          </m:r>
                        </m:sub>
                      </m:sSub>
                      <m:r>
                        <a:rPr lang="en-US" sz="1800" i="1">
                          <a:latin typeface="Cambria Math" panose="02040503050406030204" pitchFamily="18" charset="0"/>
                          <a:cs typeface="Times New Roman" panose="02020603050405020304" pitchFamily="18" charset="0"/>
                        </a:rPr>
                        <m:t> +</m:t>
                      </m:r>
                      <m:sSub>
                        <m:sSubPr>
                          <m:ctrlPr>
                            <a:rPr lang="en-US" sz="1800" i="1">
                              <a:latin typeface="Cambria Math" panose="02040503050406030204" pitchFamily="18" charset="0"/>
                              <a:cs typeface="Times New Roman" panose="02020603050405020304" pitchFamily="18" charset="0"/>
                            </a:rPr>
                          </m:ctrlPr>
                        </m:sSubPr>
                        <m:e>
                          <m:r>
                            <a:rPr lang="en-US" sz="1800" i="1">
                              <a:latin typeface="Cambria Math" panose="02040503050406030204" pitchFamily="18" charset="0"/>
                              <a:cs typeface="Times New Roman" panose="02020603050405020304" pitchFamily="18" charset="0"/>
                            </a:rPr>
                            <m:t> </m:t>
                          </m:r>
                          <m:r>
                            <a:rPr lang="en-US" sz="1800" i="1">
                              <a:latin typeface="Cambria Math" panose="02040503050406030204" pitchFamily="18" charset="0"/>
                              <a:cs typeface="Times New Roman" panose="02020603050405020304" pitchFamily="18" charset="0"/>
                            </a:rPr>
                            <m:t>𝑈</m:t>
                          </m:r>
                        </m:e>
                        <m:sub>
                          <m:r>
                            <a:rPr lang="en-US" sz="1800" i="1">
                              <a:latin typeface="Cambria Math" panose="02040503050406030204" pitchFamily="18" charset="0"/>
                              <a:cs typeface="Times New Roman" panose="02020603050405020304" pitchFamily="18" charset="0"/>
                            </a:rPr>
                            <m:t>𝑒𝑙</m:t>
                          </m:r>
                          <m:r>
                            <a:rPr lang="en-US" sz="1800" i="1">
                              <a:latin typeface="Cambria Math" panose="02040503050406030204" pitchFamily="18" charset="0"/>
                              <a:cs typeface="Times New Roman" panose="02020603050405020304" pitchFamily="18" charset="0"/>
                            </a:rPr>
                            <m:t>,</m:t>
                          </m:r>
                          <m:r>
                            <a:rPr lang="en-US" sz="1800" i="1">
                              <a:latin typeface="Cambria Math" panose="02040503050406030204" pitchFamily="18" charset="0"/>
                              <a:cs typeface="Times New Roman" panose="02020603050405020304" pitchFamily="18" charset="0"/>
                            </a:rPr>
                            <m:t>𝑖</m:t>
                          </m:r>
                        </m:sub>
                      </m:sSub>
                      <m:r>
                        <a:rPr lang="en-US" sz="1800" i="1">
                          <a:latin typeface="Cambria Math" panose="02040503050406030204" pitchFamily="18" charset="0"/>
                          <a:cs typeface="Times New Roman" panose="02020603050405020304" pitchFamily="18" charset="0"/>
                        </a:rPr>
                        <m:t>+</m:t>
                      </m:r>
                      <m:f>
                        <m:fPr>
                          <m:ctrlPr>
                            <a:rPr lang="en-US" sz="1800" i="1">
                              <a:latin typeface="Cambria Math" panose="02040503050406030204" pitchFamily="18" charset="0"/>
                              <a:cs typeface="Times New Roman" panose="02020603050405020304" pitchFamily="18" charset="0"/>
                            </a:rPr>
                          </m:ctrlPr>
                        </m:fPr>
                        <m:num>
                          <m:r>
                            <a:rPr lang="en-US" sz="1800" i="1">
                              <a:latin typeface="Cambria Math" panose="02040503050406030204" pitchFamily="18" charset="0"/>
                              <a:cs typeface="Times New Roman" panose="02020603050405020304" pitchFamily="18" charset="0"/>
                            </a:rPr>
                            <m:t>1</m:t>
                          </m:r>
                        </m:num>
                        <m:den>
                          <m:r>
                            <a:rPr lang="en-US" sz="1800" i="1">
                              <a:latin typeface="Cambria Math" panose="02040503050406030204" pitchFamily="18" charset="0"/>
                              <a:cs typeface="Times New Roman" panose="02020603050405020304" pitchFamily="18" charset="0"/>
                            </a:rPr>
                            <m:t>2</m:t>
                          </m:r>
                        </m:den>
                      </m:f>
                      <m:r>
                        <a:rPr lang="en-US" sz="1800" i="1">
                          <a:latin typeface="Cambria Math" panose="02040503050406030204" pitchFamily="18" charset="0"/>
                          <a:cs typeface="Times New Roman" panose="02020603050405020304" pitchFamily="18" charset="0"/>
                        </a:rPr>
                        <m:t>𝑚</m:t>
                      </m:r>
                      <m:sSubSup>
                        <m:sSubSupPr>
                          <m:ctrlPr>
                            <a:rPr lang="en-US" sz="1800" i="1">
                              <a:latin typeface="Cambria Math" panose="02040503050406030204" pitchFamily="18" charset="0"/>
                              <a:cs typeface="Times New Roman" panose="02020603050405020304" pitchFamily="18" charset="0"/>
                            </a:rPr>
                          </m:ctrlPr>
                        </m:sSubSupPr>
                        <m:e>
                          <m:r>
                            <a:rPr lang="en-US" sz="1800" i="1">
                              <a:latin typeface="Cambria Math" panose="02040503050406030204" pitchFamily="18" charset="0"/>
                              <a:cs typeface="Times New Roman" panose="02020603050405020304" pitchFamily="18" charset="0"/>
                            </a:rPr>
                            <m:t>𝑣</m:t>
                          </m:r>
                        </m:e>
                        <m:sub>
                          <m:r>
                            <a:rPr lang="en-US" sz="1800" i="1">
                              <a:latin typeface="Cambria Math" panose="02040503050406030204" pitchFamily="18" charset="0"/>
                              <a:cs typeface="Times New Roman" panose="02020603050405020304" pitchFamily="18" charset="0"/>
                            </a:rPr>
                            <m:t>𝑖</m:t>
                          </m:r>
                        </m:sub>
                        <m:sup>
                          <m:r>
                            <a:rPr lang="en-US" sz="1800" i="1">
                              <a:latin typeface="Cambria Math" panose="02040503050406030204" pitchFamily="18" charset="0"/>
                              <a:cs typeface="Times New Roman" panose="02020603050405020304" pitchFamily="18" charset="0"/>
                            </a:rPr>
                            <m:t>2</m:t>
                          </m:r>
                        </m:sup>
                      </m:sSubSup>
                      <m:r>
                        <a:rPr lang="en-US" sz="1800" i="1">
                          <a:latin typeface="Cambria Math" panose="02040503050406030204" pitchFamily="18" charset="0"/>
                          <a:cs typeface="Times New Roman" panose="02020603050405020304" pitchFamily="18" charset="0"/>
                        </a:rPr>
                        <m:t>)+</m:t>
                      </m:r>
                      <m:sSub>
                        <m:sSubPr>
                          <m:ctrlPr>
                            <a:rPr lang="en-US" sz="1800" i="1">
                              <a:latin typeface="Cambria Math" panose="02040503050406030204" pitchFamily="18" charset="0"/>
                              <a:cs typeface="Times New Roman" panose="02020603050405020304" pitchFamily="18" charset="0"/>
                            </a:rPr>
                          </m:ctrlPr>
                        </m:sSubPr>
                        <m:e>
                          <m:r>
                            <a:rPr lang="en-US" sz="1800" i="1">
                              <a:latin typeface="Cambria Math" panose="02040503050406030204" pitchFamily="18" charset="0"/>
                              <a:cs typeface="Times New Roman" panose="02020603050405020304" pitchFamily="18" charset="0"/>
                            </a:rPr>
                            <m:t>𝑊</m:t>
                          </m:r>
                        </m:e>
                        <m:sub>
                          <m:r>
                            <a:rPr lang="en-US" sz="1800" i="1">
                              <a:latin typeface="Cambria Math" panose="02040503050406030204" pitchFamily="18" charset="0"/>
                              <a:cs typeface="Times New Roman" panose="02020603050405020304" pitchFamily="18" charset="0"/>
                            </a:rPr>
                            <m:t>𝑜𝑡h𝑒𝑟</m:t>
                          </m:r>
                        </m:sub>
                      </m:sSub>
                      <m:r>
                        <a:rPr lang="en-US" sz="1800" i="1">
                          <a:latin typeface="Cambria Math" panose="02040503050406030204" pitchFamily="18" charset="0"/>
                          <a:cs typeface="Times New Roman" panose="02020603050405020304" pitchFamily="18" charset="0"/>
                        </a:rPr>
                        <m:t>=</m:t>
                      </m:r>
                      <m:sSub>
                        <m:sSubPr>
                          <m:ctrlPr>
                            <a:rPr lang="en-US" sz="1800" i="1">
                              <a:latin typeface="Cambria Math" panose="02040503050406030204" pitchFamily="18" charset="0"/>
                              <a:cs typeface="Times New Roman" panose="02020603050405020304" pitchFamily="18" charset="0"/>
                            </a:rPr>
                          </m:ctrlPr>
                        </m:sSubPr>
                        <m:e>
                          <m:r>
                            <a:rPr lang="en-US" sz="1800" i="1">
                              <a:latin typeface="Cambria Math" panose="02040503050406030204" pitchFamily="18" charset="0"/>
                              <a:cs typeface="Times New Roman" panose="02020603050405020304" pitchFamily="18" charset="0"/>
                            </a:rPr>
                            <m:t>(</m:t>
                          </m:r>
                          <m:r>
                            <a:rPr lang="en-US" sz="1800" i="1">
                              <a:latin typeface="Cambria Math" panose="02040503050406030204" pitchFamily="18" charset="0"/>
                              <a:cs typeface="Times New Roman" panose="02020603050405020304" pitchFamily="18" charset="0"/>
                            </a:rPr>
                            <m:t>𝑈</m:t>
                          </m:r>
                        </m:e>
                        <m:sub>
                          <m:r>
                            <a:rPr lang="en-US" sz="1800" i="1">
                              <a:latin typeface="Cambria Math" panose="02040503050406030204" pitchFamily="18" charset="0"/>
                              <a:cs typeface="Times New Roman" panose="02020603050405020304" pitchFamily="18" charset="0"/>
                            </a:rPr>
                            <m:t>𝑔𝑟𝑎𝑣</m:t>
                          </m:r>
                          <m:r>
                            <a:rPr lang="en-US" sz="1800" i="1">
                              <a:latin typeface="Cambria Math" panose="02040503050406030204" pitchFamily="18" charset="0"/>
                              <a:cs typeface="Times New Roman" panose="02020603050405020304" pitchFamily="18" charset="0"/>
                            </a:rPr>
                            <m:t>,</m:t>
                          </m:r>
                          <m:r>
                            <a:rPr lang="en-US" sz="1800" i="1">
                              <a:latin typeface="Cambria Math" panose="02040503050406030204" pitchFamily="18" charset="0"/>
                              <a:cs typeface="Times New Roman" panose="02020603050405020304" pitchFamily="18" charset="0"/>
                            </a:rPr>
                            <m:t>𝑓</m:t>
                          </m:r>
                        </m:sub>
                      </m:sSub>
                      <m:r>
                        <a:rPr lang="en-US" sz="1800" i="1">
                          <a:latin typeface="Cambria Math" panose="02040503050406030204" pitchFamily="18" charset="0"/>
                          <a:cs typeface="Times New Roman" panose="02020603050405020304" pitchFamily="18" charset="0"/>
                        </a:rPr>
                        <m:t>+</m:t>
                      </m:r>
                      <m:sSub>
                        <m:sSubPr>
                          <m:ctrlPr>
                            <a:rPr lang="en-US" sz="1800" i="1">
                              <a:latin typeface="Cambria Math" panose="02040503050406030204" pitchFamily="18" charset="0"/>
                              <a:cs typeface="Times New Roman" panose="02020603050405020304" pitchFamily="18" charset="0"/>
                            </a:rPr>
                          </m:ctrlPr>
                        </m:sSubPr>
                        <m:e>
                          <m:r>
                            <a:rPr lang="en-US" sz="1800" i="1">
                              <a:latin typeface="Cambria Math" panose="02040503050406030204" pitchFamily="18" charset="0"/>
                              <a:cs typeface="Times New Roman" panose="02020603050405020304" pitchFamily="18" charset="0"/>
                            </a:rPr>
                            <m:t>𝑈</m:t>
                          </m:r>
                        </m:e>
                        <m:sub>
                          <m:r>
                            <a:rPr lang="en-US" sz="1800" i="1">
                              <a:latin typeface="Cambria Math" panose="02040503050406030204" pitchFamily="18" charset="0"/>
                              <a:cs typeface="Times New Roman" panose="02020603050405020304" pitchFamily="18" charset="0"/>
                            </a:rPr>
                            <m:t>𝑒𝑙</m:t>
                          </m:r>
                          <m:r>
                            <a:rPr lang="en-US" sz="1800" i="1">
                              <a:latin typeface="Cambria Math" panose="02040503050406030204" pitchFamily="18" charset="0"/>
                              <a:cs typeface="Times New Roman" panose="02020603050405020304" pitchFamily="18" charset="0"/>
                            </a:rPr>
                            <m:t>,</m:t>
                          </m:r>
                          <m:r>
                            <a:rPr lang="en-US" sz="1800" i="1">
                              <a:latin typeface="Cambria Math" panose="02040503050406030204" pitchFamily="18" charset="0"/>
                              <a:cs typeface="Times New Roman" panose="02020603050405020304" pitchFamily="18" charset="0"/>
                            </a:rPr>
                            <m:t>𝑓</m:t>
                          </m:r>
                        </m:sub>
                      </m:sSub>
                      <m:r>
                        <a:rPr lang="en-US" sz="1800" i="1">
                          <a:latin typeface="Cambria Math" panose="02040503050406030204" pitchFamily="18" charset="0"/>
                          <a:cs typeface="Times New Roman" panose="02020603050405020304" pitchFamily="18" charset="0"/>
                        </a:rPr>
                        <m:t>+</m:t>
                      </m:r>
                      <m:f>
                        <m:fPr>
                          <m:ctrlPr>
                            <a:rPr lang="en-US" sz="1800" i="1">
                              <a:latin typeface="Cambria Math" panose="02040503050406030204" pitchFamily="18" charset="0"/>
                              <a:cs typeface="Times New Roman" panose="02020603050405020304" pitchFamily="18" charset="0"/>
                            </a:rPr>
                          </m:ctrlPr>
                        </m:fPr>
                        <m:num>
                          <m:r>
                            <a:rPr lang="en-US" sz="1800" i="1">
                              <a:latin typeface="Cambria Math" panose="02040503050406030204" pitchFamily="18" charset="0"/>
                              <a:cs typeface="Times New Roman" panose="02020603050405020304" pitchFamily="18" charset="0"/>
                            </a:rPr>
                            <m:t>1</m:t>
                          </m:r>
                        </m:num>
                        <m:den>
                          <m:r>
                            <a:rPr lang="en-US" sz="1800" i="1">
                              <a:latin typeface="Cambria Math" panose="02040503050406030204" pitchFamily="18" charset="0"/>
                              <a:cs typeface="Times New Roman" panose="02020603050405020304" pitchFamily="18" charset="0"/>
                            </a:rPr>
                            <m:t>2</m:t>
                          </m:r>
                        </m:den>
                      </m:f>
                      <m:r>
                        <a:rPr lang="en-US" sz="1800" i="1">
                          <a:latin typeface="Cambria Math" panose="02040503050406030204" pitchFamily="18" charset="0"/>
                          <a:cs typeface="Times New Roman" panose="02020603050405020304" pitchFamily="18" charset="0"/>
                        </a:rPr>
                        <m:t>𝑚</m:t>
                      </m:r>
                      <m:sSubSup>
                        <m:sSubSupPr>
                          <m:ctrlPr>
                            <a:rPr lang="en-US" sz="1800" i="1">
                              <a:latin typeface="Cambria Math" panose="02040503050406030204" pitchFamily="18" charset="0"/>
                              <a:cs typeface="Times New Roman" panose="02020603050405020304" pitchFamily="18" charset="0"/>
                            </a:rPr>
                          </m:ctrlPr>
                        </m:sSubSupPr>
                        <m:e>
                          <m:r>
                            <a:rPr lang="en-US" sz="1800" i="1">
                              <a:latin typeface="Cambria Math" panose="02040503050406030204" pitchFamily="18" charset="0"/>
                              <a:cs typeface="Times New Roman" panose="02020603050405020304" pitchFamily="18" charset="0"/>
                            </a:rPr>
                            <m:t>𝑣</m:t>
                          </m:r>
                        </m:e>
                        <m:sub>
                          <m:r>
                            <a:rPr lang="en-US" sz="1800" i="1">
                              <a:latin typeface="Cambria Math" panose="02040503050406030204" pitchFamily="18" charset="0"/>
                              <a:cs typeface="Times New Roman" panose="02020603050405020304" pitchFamily="18" charset="0"/>
                            </a:rPr>
                            <m:t>𝑓</m:t>
                          </m:r>
                        </m:sub>
                        <m:sup>
                          <m:r>
                            <a:rPr lang="en-US" sz="1800" i="1">
                              <a:latin typeface="Cambria Math" panose="02040503050406030204" pitchFamily="18" charset="0"/>
                              <a:cs typeface="Times New Roman" panose="02020603050405020304" pitchFamily="18" charset="0"/>
                            </a:rPr>
                            <m:t>2</m:t>
                          </m:r>
                        </m:sup>
                      </m:sSubSup>
                      <m:r>
                        <a:rPr lang="en-US" sz="1800" i="1">
                          <a:latin typeface="Cambria Math" panose="02040503050406030204" pitchFamily="18" charset="0"/>
                          <a:cs typeface="Times New Roman" panose="02020603050405020304" pitchFamily="18" charset="0"/>
                        </a:rPr>
                        <m:t>)</m:t>
                      </m:r>
                    </m:oMath>
                  </m:oMathPara>
                </a14:m>
                <a:endParaRPr lang="en-US" sz="1800" dirty="0">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C0A51BAD-3F70-91B7-CEA7-F9C710A47193}"/>
                  </a:ext>
                </a:extLst>
              </p:cNvPr>
              <p:cNvSpPr txBox="1">
                <a:spLocks noRot="1" noChangeAspect="1" noMove="1" noResize="1" noEditPoints="1" noAdjustHandles="1" noChangeArrowheads="1" noChangeShapeType="1" noTextEdit="1"/>
              </p:cNvSpPr>
              <p:nvPr/>
            </p:nvSpPr>
            <p:spPr>
              <a:xfrm>
                <a:off x="524993" y="5210205"/>
                <a:ext cx="8094011" cy="1164934"/>
              </a:xfrm>
              <a:prstGeom prst="rect">
                <a:avLst/>
              </a:prstGeom>
              <a:blipFill>
                <a:blip r:embed="rId9"/>
                <a:stretch>
                  <a:fillRect l="-602" t="-3141"/>
                </a:stretch>
              </a:blipFill>
            </p:spPr>
            <p:txBody>
              <a:bodyPr/>
              <a:lstStyle/>
              <a:p>
                <a:r>
                  <a:rPr lang="en-US">
                    <a:noFill/>
                  </a:rPr>
                  <a:t> </a:t>
                </a:r>
              </a:p>
            </p:txBody>
          </p:sp>
        </mc:Fallback>
      </mc:AlternateContent>
    </p:spTree>
    <p:extLst>
      <p:ext uri="{BB962C8B-B14F-4D97-AF65-F5344CB8AC3E}">
        <p14:creationId xmlns:p14="http://schemas.microsoft.com/office/powerpoint/2010/main" val="20539369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mn-cs"/>
              </a:rPr>
              <a:t>Gravitational potential energy</a:t>
            </a:r>
          </a:p>
        </p:txBody>
      </p:sp>
      <p:sp>
        <p:nvSpPr>
          <p:cNvPr id="4" name="Content Placeholder 3"/>
          <p:cNvSpPr>
            <a:spLocks noGrp="1"/>
          </p:cNvSpPr>
          <p:nvPr>
            <p:ph sz="half" idx="1"/>
          </p:nvPr>
        </p:nvSpPr>
        <p:spPr>
          <a:xfrm>
            <a:off x="365124" y="1141413"/>
            <a:ext cx="5364952" cy="5336339"/>
          </a:xfrm>
        </p:spPr>
        <p:txBody>
          <a:bodyPr/>
          <a:lstStyle/>
          <a:p>
            <a:r>
              <a:rPr lang="en-US" dirty="0"/>
              <a:t>In cases of conservative forces (gravity or elastic forces), there can be "stored" energy due to the spatial arrangement of a system, or </a:t>
            </a:r>
            <a:r>
              <a:rPr lang="en-US" b="1" dirty="0"/>
              <a:t>potential energy.</a:t>
            </a:r>
          </a:p>
          <a:p>
            <a:r>
              <a:rPr lang="en-US" dirty="0"/>
              <a:t>Gravitational potential energy (</a:t>
            </a:r>
            <a:r>
              <a:rPr lang="en-US" i="1" dirty="0"/>
              <a:t>U</a:t>
            </a:r>
            <a:r>
              <a:rPr lang="en-US" baseline="-25000" dirty="0"/>
              <a:t>grav</a:t>
            </a:r>
            <a:r>
              <a:rPr lang="en-US" dirty="0"/>
              <a:t>), near the surface of the earth can be written: </a:t>
            </a:r>
          </a:p>
        </p:txBody>
      </p:sp>
      <p:sp>
        <p:nvSpPr>
          <p:cNvPr id="14" name="Footer Placeholder 1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rPr>
              <a:t>© 2016 Pearson Education, Inc.</a:t>
            </a:r>
          </a:p>
        </p:txBody>
      </p:sp>
      <p:pic>
        <p:nvPicPr>
          <p:cNvPr id="16" name="Picture 15" descr="07_23_Figure.jpg"/>
          <p:cNvPicPr>
            <a:picLocks noChangeAspect="1"/>
          </p:cNvPicPr>
          <p:nvPr/>
        </p:nvPicPr>
        <p:blipFill rotWithShape="1">
          <a:blip r:embed="rId2">
            <a:extLst>
              <a:ext uri="{28A0092B-C50C-407E-A947-70E740481C1C}">
                <a14:useLocalDpi xmlns:a14="http://schemas.microsoft.com/office/drawing/2010/main" val="0"/>
              </a:ext>
            </a:extLst>
          </a:blip>
          <a:srcRect b="2799"/>
          <a:stretch/>
        </p:blipFill>
        <p:spPr>
          <a:xfrm>
            <a:off x="6018394" y="966310"/>
            <a:ext cx="2534020" cy="5618092"/>
          </a:xfrm>
          <a:prstGeom prst="rect">
            <a:avLst/>
          </a:prstGeom>
        </p:spPr>
      </p:pic>
      <p:pic>
        <p:nvPicPr>
          <p:cNvPr id="2" name="Picture 1" descr="Slide 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425" y="5210326"/>
            <a:ext cx="1555010" cy="490025"/>
          </a:xfrm>
          <a:prstGeom prst="rect">
            <a:avLst/>
          </a:prstGeom>
        </p:spPr>
      </p:pic>
    </p:spTree>
    <p:extLst>
      <p:ext uri="{BB962C8B-B14F-4D97-AF65-F5344CB8AC3E}">
        <p14:creationId xmlns:p14="http://schemas.microsoft.com/office/powerpoint/2010/main" val="208398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Arial"/>
              </a:rPr>
              <a:t>© 2016 Pearson Education, Inc.</a:t>
            </a:r>
            <a:endParaRPr kumimoji="0" lang="en-GB" sz="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endParaRPr>
          </a:p>
        </p:txBody>
      </p:sp>
      <p:pic>
        <p:nvPicPr>
          <p:cNvPr id="4" name="Picture 3" descr="07_ChapSummary05.jpg"/>
          <p:cNvPicPr>
            <a:picLocks noChangeAspect="1"/>
          </p:cNvPicPr>
          <p:nvPr/>
        </p:nvPicPr>
        <p:blipFill rotWithShape="1">
          <a:blip r:embed="rId3">
            <a:extLst>
              <a:ext uri="{28A0092B-C50C-407E-A947-70E740481C1C}">
                <a14:useLocalDpi xmlns:a14="http://schemas.microsoft.com/office/drawing/2010/main" val="0"/>
              </a:ext>
            </a:extLst>
          </a:blip>
          <a:srcRect b="2709"/>
          <a:stretch/>
        </p:blipFill>
        <p:spPr>
          <a:xfrm>
            <a:off x="1541526" y="299404"/>
            <a:ext cx="6060948" cy="6259192"/>
          </a:xfrm>
          <a:prstGeom prst="rect">
            <a:avLst/>
          </a:prstGeom>
        </p:spPr>
      </p:pic>
    </p:spTree>
    <p:extLst>
      <p:ext uri="{BB962C8B-B14F-4D97-AF65-F5344CB8AC3E}">
        <p14:creationId xmlns:p14="http://schemas.microsoft.com/office/powerpoint/2010/main" val="2040269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7_04_Figure.jpg"/>
          <p:cNvPicPr>
            <a:picLocks noChangeAspect="1"/>
          </p:cNvPicPr>
          <p:nvPr/>
        </p:nvPicPr>
        <p:blipFill rotWithShape="1">
          <a:blip r:embed="rId2">
            <a:extLst>
              <a:ext uri="{28A0092B-C50C-407E-A947-70E740481C1C}">
                <a14:useLocalDpi xmlns:a14="http://schemas.microsoft.com/office/drawing/2010/main" val="0"/>
              </a:ext>
            </a:extLst>
          </a:blip>
          <a:srcRect b="2718"/>
          <a:stretch/>
        </p:blipFill>
        <p:spPr>
          <a:xfrm>
            <a:off x="0" y="259594"/>
            <a:ext cx="2718939" cy="6338811"/>
          </a:xfrm>
          <a:prstGeom prst="rect">
            <a:avLst/>
          </a:prstGeom>
        </p:spPr>
      </p:pic>
      <p:pic>
        <p:nvPicPr>
          <p:cNvPr id="3" name="Picture 2" descr="07_06_Figure.jpg"/>
          <p:cNvPicPr>
            <a:picLocks noChangeAspect="1"/>
          </p:cNvPicPr>
          <p:nvPr/>
        </p:nvPicPr>
        <p:blipFill rotWithShape="1">
          <a:blip r:embed="rId3" cstate="print">
            <a:extLst>
              <a:ext uri="{28A0092B-C50C-407E-A947-70E740481C1C}">
                <a14:useLocalDpi xmlns:a14="http://schemas.microsoft.com/office/drawing/2010/main" val="0"/>
              </a:ext>
            </a:extLst>
          </a:blip>
          <a:srcRect b="4107"/>
          <a:stretch/>
        </p:blipFill>
        <p:spPr>
          <a:xfrm>
            <a:off x="2969262" y="3092754"/>
            <a:ext cx="6056845" cy="3247756"/>
          </a:xfrm>
          <a:prstGeom prst="rect">
            <a:avLst/>
          </a:prstGeom>
        </p:spPr>
      </p:pic>
      <p:sp>
        <p:nvSpPr>
          <p:cNvPr id="5" name="Rectangle 4"/>
          <p:cNvSpPr/>
          <p:nvPr/>
        </p:nvSpPr>
        <p:spPr>
          <a:xfrm>
            <a:off x="2969262" y="420169"/>
            <a:ext cx="5719715" cy="1846659"/>
          </a:xfrm>
          <a:prstGeom prst="rect">
            <a:avLst/>
          </a:prstGeom>
          <a:ln>
            <a:solidFill>
              <a:schemeClr val="tx1"/>
            </a:solidFill>
          </a:ln>
        </p:spPr>
        <p:txBody>
          <a:bodyPr wrap="square">
            <a:spAutoFit/>
          </a:bodyPr>
          <a:lstStyle/>
          <a:p>
            <a:r>
              <a:rPr lang="en-US" dirty="0">
                <a:solidFill>
                  <a:srgbClr val="FF0000"/>
                </a:solidFill>
                <a:latin typeface="Times New Roman" panose="02020603050405020304" pitchFamily="18" charset="0"/>
                <a:cs typeface="Times New Roman" panose="02020603050405020304" pitchFamily="18" charset="0"/>
              </a:rPr>
              <a:t>Other Examples of Energy Transfer</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Biological energy to elastic potential energy to kinetic energy to gravitational potential energy to kinetic energy </a:t>
            </a:r>
          </a:p>
          <a:p>
            <a:r>
              <a:rPr lang="en-US" dirty="0">
                <a:latin typeface="Times New Roman" panose="02020603050405020304" pitchFamily="18" charset="0"/>
                <a:cs typeface="Times New Roman" panose="02020603050405020304" pitchFamily="18" charset="0"/>
              </a:rPr>
              <a:t>● Biological energy to kinetic energy to heat energy to kinetic energy </a:t>
            </a:r>
          </a:p>
          <a:p>
            <a:endParaRPr lang="en-US" sz="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43236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dirty="0"/>
              <a:t>Potential Energy</a:t>
            </a:r>
          </a:p>
        </p:txBody>
      </p:sp>
      <p:sp>
        <p:nvSpPr>
          <p:cNvPr id="7" name="Content Placeholder 6"/>
          <p:cNvSpPr>
            <a:spLocks noGrp="1"/>
          </p:cNvSpPr>
          <p:nvPr>
            <p:ph idx="1"/>
          </p:nvPr>
        </p:nvSpPr>
        <p:spPr>
          <a:xfrm>
            <a:off x="365125" y="1141413"/>
            <a:ext cx="8056091" cy="5106987"/>
          </a:xfrm>
        </p:spPr>
        <p:txBody>
          <a:bodyPr/>
          <a:lstStyle/>
          <a:p>
            <a:r>
              <a:rPr lang="en-US" dirty="0"/>
              <a:t>The change in the potential energy due to conservative forces is related to the work done by the net force: </a:t>
            </a:r>
          </a:p>
          <a:p>
            <a:endParaRPr lang="en-US" dirty="0"/>
          </a:p>
          <a:p>
            <a:r>
              <a:rPr lang="en-US" dirty="0"/>
              <a:t>If only conservative forces act, then by the </a:t>
            </a:r>
            <a:r>
              <a:rPr lang="en-US" dirty="0">
                <a:solidFill>
                  <a:srgbClr val="FF0000"/>
                </a:solidFill>
              </a:rPr>
              <a:t>work-energy theorem </a:t>
            </a:r>
            <a:r>
              <a:rPr lang="en-US" dirty="0"/>
              <a:t>we can define the total mechanical energy: </a:t>
            </a:r>
          </a:p>
          <a:p>
            <a:pPr marL="0" indent="0">
              <a:buNone/>
            </a:pPr>
            <a:endParaRPr lang="en-US" dirty="0"/>
          </a:p>
        </p:txBody>
      </p:sp>
      <p:sp>
        <p:nvSpPr>
          <p:cNvPr id="9" name="Footer Placeholder 8"/>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rPr>
              <a:t>© 2016 Pearson Education, Inc.</a:t>
            </a:r>
          </a:p>
        </p:txBody>
      </p:sp>
      <p:pic>
        <p:nvPicPr>
          <p:cNvPr id="2" name="Picture 1" descr="Slide 19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4471" y="2593239"/>
            <a:ext cx="4775059" cy="426910"/>
          </a:xfrm>
          <a:prstGeom prst="rect">
            <a:avLst/>
          </a:prstGeom>
        </p:spPr>
      </p:pic>
      <p:pic>
        <p:nvPicPr>
          <p:cNvPr id="4" name="Picture 3" descr="Slide 19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398" y="4516381"/>
            <a:ext cx="6032072" cy="1913189"/>
          </a:xfrm>
          <a:prstGeom prst="rect">
            <a:avLst/>
          </a:prstGeom>
        </p:spPr>
      </p:pic>
    </p:spTree>
    <p:extLst>
      <p:ext uri="{BB962C8B-B14F-4D97-AF65-F5344CB8AC3E}">
        <p14:creationId xmlns:p14="http://schemas.microsoft.com/office/powerpoint/2010/main" val="4271489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Energy Conservation</a:t>
            </a:r>
          </a:p>
        </p:txBody>
      </p:sp>
      <p:sp>
        <p:nvSpPr>
          <p:cNvPr id="35843" name="Rectangle 11"/>
          <p:cNvSpPr>
            <a:spLocks noGrp="1" noChangeArrowheads="1"/>
          </p:cNvSpPr>
          <p:nvPr>
            <p:ph type="title"/>
          </p:nvPr>
        </p:nvSpPr>
        <p:spPr>
          <a:xfrm>
            <a:off x="685800" y="276225"/>
            <a:ext cx="7772400" cy="1143000"/>
          </a:xfrm>
        </p:spPr>
        <p:txBody>
          <a:bodyPr/>
          <a:lstStyle/>
          <a:p>
            <a:r>
              <a:rPr lang="en-US" altLang="en-US" dirty="0"/>
              <a:t> </a:t>
            </a:r>
            <a:r>
              <a:rPr lang="en-US" altLang="en-US" b="1" dirty="0">
                <a:solidFill>
                  <a:srgbClr val="FF0000"/>
                </a:solidFill>
              </a:rPr>
              <a:t>Work Done by</a:t>
            </a:r>
            <a:br>
              <a:rPr lang="en-US" altLang="en-US" b="1" dirty="0">
                <a:solidFill>
                  <a:srgbClr val="FF0000"/>
                </a:solidFill>
              </a:rPr>
            </a:br>
            <a:r>
              <a:rPr lang="en-US" altLang="en-US" b="1" dirty="0">
                <a:solidFill>
                  <a:srgbClr val="FF0000"/>
                </a:solidFill>
              </a:rPr>
              <a:t>the Gravitational Force (III)</a:t>
            </a:r>
          </a:p>
        </p:txBody>
      </p:sp>
      <p:sp>
        <p:nvSpPr>
          <p:cNvPr id="35844" name="Rectangle 12"/>
          <p:cNvSpPr>
            <a:spLocks noGrp="1" noChangeArrowheads="1"/>
          </p:cNvSpPr>
          <p:nvPr>
            <p:ph type="body" sz="half" idx="1"/>
          </p:nvPr>
        </p:nvSpPr>
        <p:spPr>
          <a:xfrm>
            <a:off x="685800" y="1981200"/>
            <a:ext cx="7824788" cy="4114800"/>
          </a:xfrm>
        </p:spPr>
        <p:txBody>
          <a:bodyPr/>
          <a:lstStyle/>
          <a:p>
            <a:pPr>
              <a:buFontTx/>
              <a:buNone/>
            </a:pPr>
            <a:r>
              <a:rPr lang="en-US" altLang="en-US" sz="3600" b="1" i="1" dirty="0" err="1"/>
              <a:t>W</a:t>
            </a:r>
            <a:r>
              <a:rPr lang="en-US" altLang="en-US" sz="3600" b="1" baseline="-25000" dirty="0" err="1"/>
              <a:t>g</a:t>
            </a:r>
            <a:r>
              <a:rPr lang="en-US" altLang="en-US" sz="3600" b="1" dirty="0"/>
              <a:t> &lt; 0   if   </a:t>
            </a:r>
            <a:r>
              <a:rPr lang="en-US" altLang="en-US" sz="3600" b="1" i="1" dirty="0"/>
              <a:t>y</a:t>
            </a:r>
            <a:r>
              <a:rPr lang="en-US" altLang="en-US" sz="3600" b="1" i="1" baseline="-25000" dirty="0"/>
              <a:t>2</a:t>
            </a:r>
            <a:r>
              <a:rPr lang="en-US" altLang="en-US" sz="3600" b="1" dirty="0"/>
              <a:t> &gt; </a:t>
            </a:r>
            <a:r>
              <a:rPr lang="en-US" altLang="en-US" sz="3600" b="1" i="1" dirty="0"/>
              <a:t>y</a:t>
            </a:r>
            <a:r>
              <a:rPr lang="en-US" altLang="en-US" sz="3600" b="1" i="1" baseline="-25000" dirty="0"/>
              <a:t>1</a:t>
            </a:r>
          </a:p>
          <a:p>
            <a:pPr>
              <a:buFontTx/>
              <a:buNone/>
            </a:pPr>
            <a:r>
              <a:rPr lang="en-US" altLang="en-US" sz="3600" b="1" i="1" dirty="0" err="1"/>
              <a:t>W</a:t>
            </a:r>
            <a:r>
              <a:rPr lang="en-US" altLang="en-US" sz="3600" b="1" baseline="-25000" dirty="0" err="1"/>
              <a:t>g</a:t>
            </a:r>
            <a:r>
              <a:rPr lang="en-US" altLang="en-US" sz="3600" b="1" dirty="0"/>
              <a:t> &gt; 0   if   </a:t>
            </a:r>
            <a:r>
              <a:rPr lang="en-US" altLang="en-US" sz="3600" b="1" i="1" dirty="0"/>
              <a:t>y</a:t>
            </a:r>
            <a:r>
              <a:rPr lang="en-US" altLang="en-US" sz="3600" b="1" i="1" baseline="-25000" dirty="0"/>
              <a:t>2</a:t>
            </a:r>
            <a:r>
              <a:rPr lang="en-US" altLang="en-US" sz="3600" b="1" dirty="0"/>
              <a:t> &lt; </a:t>
            </a:r>
            <a:r>
              <a:rPr lang="en-US" altLang="en-US" sz="3600" b="1" i="1" dirty="0"/>
              <a:t>y</a:t>
            </a:r>
            <a:r>
              <a:rPr lang="en-US" altLang="en-US" sz="3600" b="1" i="1" baseline="-25000" dirty="0"/>
              <a:t>1</a:t>
            </a:r>
          </a:p>
          <a:p>
            <a:pPr>
              <a:buFontTx/>
              <a:buNone/>
            </a:pPr>
            <a:endParaRPr lang="en-US" altLang="en-US" sz="3600" b="1" baseline="-25000" dirty="0"/>
          </a:p>
          <a:p>
            <a:pPr>
              <a:buFontTx/>
              <a:buNone/>
            </a:pPr>
            <a:r>
              <a:rPr lang="en-US" altLang="en-US" sz="3600" b="1" dirty="0"/>
              <a:t>The  work  done  by  the  gravitational</a:t>
            </a:r>
          </a:p>
          <a:p>
            <a:pPr>
              <a:buFontTx/>
              <a:buNone/>
            </a:pPr>
            <a:r>
              <a:rPr lang="en-US" altLang="en-US" sz="3600" b="1" dirty="0"/>
              <a:t>force  depends </a:t>
            </a:r>
            <a:r>
              <a:rPr lang="en-US" altLang="en-US" sz="3600" b="1" dirty="0">
                <a:solidFill>
                  <a:srgbClr val="FF0000"/>
                </a:solidFill>
              </a:rPr>
              <a:t>only</a:t>
            </a:r>
            <a:r>
              <a:rPr lang="en-US" altLang="en-US" sz="3600" b="1" dirty="0"/>
              <a:t> on  the  initial  and</a:t>
            </a:r>
          </a:p>
          <a:p>
            <a:pPr>
              <a:buFontTx/>
              <a:buNone/>
            </a:pPr>
            <a:r>
              <a:rPr lang="en-US" altLang="en-US" sz="3600" b="1" dirty="0"/>
              <a:t>final  positions.</a:t>
            </a:r>
            <a:r>
              <a:rPr lang="en-US" altLang="en-US" sz="4400" b="1" baseline="-25000" dirty="0"/>
              <a:t>.</a:t>
            </a:r>
            <a:r>
              <a:rPr lang="en-US" altLang="en-US" sz="3600" dirty="0"/>
              <a:t> </a:t>
            </a:r>
          </a:p>
        </p:txBody>
      </p:sp>
      <p:sp>
        <p:nvSpPr>
          <p:cNvPr id="35845" name="Rectangle 5" descr="Green marble"/>
          <p:cNvSpPr>
            <a:spLocks noChangeArrowheads="1"/>
          </p:cNvSpPr>
          <p:nvPr/>
        </p:nvSpPr>
        <p:spPr bwMode="auto">
          <a:xfrm>
            <a:off x="685800" y="1517650"/>
            <a:ext cx="7823200"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5"/>
          <p:cNvSpPr>
            <a:spLocks noGrp="1"/>
          </p:cNvSpPr>
          <p:nvPr>
            <p:ph type="ftr" sz="quarter" idx="11"/>
          </p:nvPr>
        </p:nvSpPr>
        <p:spPr>
          <a:xfrm>
            <a:off x="2323037" y="6303963"/>
            <a:ext cx="5115448"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eaLnBrk="1" fontAlgn="base" hangingPunct="1">
              <a:spcBef>
                <a:spcPct val="0"/>
              </a:spcBef>
              <a:spcAft>
                <a:spcPct val="0"/>
              </a:spcAft>
              <a:defRPr/>
            </a:pPr>
            <a:r>
              <a:rPr lang="en-US" altLang="en-US" sz="3200" b="1" i="1" dirty="0" err="1">
                <a:solidFill>
                  <a:srgbClr val="FF0000"/>
                </a:solidFill>
              </a:rPr>
              <a:t>W</a:t>
            </a:r>
            <a:r>
              <a:rPr lang="en-US" altLang="en-US" sz="3200" b="1" baseline="-25000" dirty="0" err="1">
                <a:solidFill>
                  <a:srgbClr val="FF0000"/>
                </a:solidFill>
              </a:rPr>
              <a:t>g</a:t>
            </a:r>
            <a:r>
              <a:rPr lang="en-US" altLang="en-US" sz="3200" b="1" dirty="0">
                <a:solidFill>
                  <a:srgbClr val="FF0000"/>
                </a:solidFill>
              </a:rPr>
              <a:t> = 0</a:t>
            </a:r>
            <a:r>
              <a:rPr lang="en-US" altLang="en-US" sz="3200" b="1" dirty="0"/>
              <a:t>   for  a  closed  path</a:t>
            </a:r>
            <a:endParaRPr lang="en-US" altLang="en-US" sz="3200" b="1" i="1" baseline="-25000" dirty="0"/>
          </a:p>
          <a:p>
            <a:pPr lvl="0" eaLnBrk="1" fontAlgn="base" hangingPunct="1">
              <a:spcBef>
                <a:spcPct val="0"/>
              </a:spcBef>
              <a:spcAft>
                <a:spcPct val="0"/>
              </a:spcAft>
              <a:defRPr/>
            </a:pPr>
            <a:endPar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pic>
        <p:nvPicPr>
          <p:cNvPr id="36867" name="Picture 1026" descr="FG08_001"/>
          <p:cNvPicPr>
            <a:picLocks noChangeAspect="1" noChangeArrowheads="1"/>
          </p:cNvPicPr>
          <p:nvPr/>
        </p:nvPicPr>
        <p:blipFill>
          <a:blip r:embed="rId2">
            <a:extLst>
              <a:ext uri="{28A0092B-C50C-407E-A947-70E740481C1C}">
                <a14:useLocalDpi xmlns:a14="http://schemas.microsoft.com/office/drawing/2010/main" val="0"/>
              </a:ext>
            </a:extLst>
          </a:blip>
          <a:srcRect l="45000" b="12000"/>
          <a:stretch>
            <a:fillRect/>
          </a:stretch>
        </p:blipFill>
        <p:spPr bwMode="auto">
          <a:xfrm>
            <a:off x="4767263" y="1895475"/>
            <a:ext cx="3619500" cy="434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Rectangle 1027"/>
          <p:cNvSpPr>
            <a:spLocks noGrp="1" noChangeArrowheads="1"/>
          </p:cNvSpPr>
          <p:nvPr>
            <p:ph type="title"/>
          </p:nvPr>
        </p:nvSpPr>
        <p:spPr>
          <a:xfrm>
            <a:off x="685800" y="276225"/>
            <a:ext cx="7772400" cy="1143000"/>
          </a:xfrm>
        </p:spPr>
        <p:txBody>
          <a:bodyPr/>
          <a:lstStyle/>
          <a:p>
            <a:r>
              <a:rPr lang="en-US" altLang="en-US"/>
              <a:t> </a:t>
            </a:r>
            <a:r>
              <a:rPr lang="en-US" altLang="en-US" b="1">
                <a:solidFill>
                  <a:srgbClr val="FF0000"/>
                </a:solidFill>
              </a:rPr>
              <a:t>Work Done by</a:t>
            </a:r>
            <a:br>
              <a:rPr lang="en-US" altLang="en-US" b="1">
                <a:solidFill>
                  <a:srgbClr val="FF0000"/>
                </a:solidFill>
              </a:rPr>
            </a:br>
            <a:r>
              <a:rPr lang="en-US" altLang="en-US" b="1">
                <a:solidFill>
                  <a:srgbClr val="FF0000"/>
                </a:solidFill>
              </a:rPr>
              <a:t>the Gravitational Force (IV)</a:t>
            </a:r>
          </a:p>
        </p:txBody>
      </p:sp>
      <p:sp>
        <p:nvSpPr>
          <p:cNvPr id="36869" name="Rectangle 1028"/>
          <p:cNvSpPr>
            <a:spLocks noGrp="1" noChangeArrowheads="1"/>
          </p:cNvSpPr>
          <p:nvPr>
            <p:ph type="body" sz="half" idx="1"/>
          </p:nvPr>
        </p:nvSpPr>
        <p:spPr>
          <a:xfrm>
            <a:off x="685800" y="1803400"/>
            <a:ext cx="3810000" cy="4471988"/>
          </a:xfrm>
        </p:spPr>
        <p:txBody>
          <a:bodyPr/>
          <a:lstStyle/>
          <a:p>
            <a:pPr>
              <a:lnSpc>
                <a:spcPct val="90000"/>
              </a:lnSpc>
              <a:buFontTx/>
              <a:buNone/>
            </a:pPr>
            <a:r>
              <a:rPr lang="en-US" altLang="en-US" sz="3200" b="1" i="1" dirty="0" err="1"/>
              <a:t>W</a:t>
            </a:r>
            <a:r>
              <a:rPr lang="en-US" altLang="en-US" sz="3200" b="1" i="1" baseline="-25000" dirty="0" err="1"/>
              <a:t>g</a:t>
            </a:r>
            <a:r>
              <a:rPr lang="en-US" altLang="en-US" sz="3200" b="1" baseline="-25000" dirty="0"/>
              <a:t>(A</a:t>
            </a:r>
            <a:r>
              <a:rPr lang="en-US" altLang="en-US" sz="3200" b="1" baseline="-25000" dirty="0">
                <a:sym typeface="Wingdings" panose="05000000000000000000" pitchFamily="2" charset="2"/>
              </a:rPr>
              <a:t>BCA) </a:t>
            </a:r>
          </a:p>
          <a:p>
            <a:pPr>
              <a:lnSpc>
                <a:spcPct val="90000"/>
              </a:lnSpc>
              <a:buFontTx/>
              <a:buNone/>
            </a:pPr>
            <a:r>
              <a:rPr lang="en-US" altLang="en-US" sz="3200" b="1" dirty="0">
                <a:sym typeface="Wingdings" panose="05000000000000000000" pitchFamily="2" charset="2"/>
              </a:rPr>
              <a:t>         =</a:t>
            </a:r>
            <a:r>
              <a:rPr lang="en-US" altLang="en-US" sz="3200" b="1" baseline="-25000" dirty="0">
                <a:sym typeface="Wingdings" panose="05000000000000000000" pitchFamily="2" charset="2"/>
              </a:rPr>
              <a:t> </a:t>
            </a:r>
            <a:r>
              <a:rPr lang="en-US" altLang="en-US" sz="3200" b="1" i="1" dirty="0" err="1">
                <a:sym typeface="Wingdings" panose="05000000000000000000" pitchFamily="2" charset="2"/>
              </a:rPr>
              <a:t>W</a:t>
            </a:r>
            <a:r>
              <a:rPr lang="en-US" altLang="en-US" sz="3200" b="1" i="1" baseline="-25000" dirty="0" err="1">
                <a:sym typeface="Wingdings" panose="05000000000000000000" pitchFamily="2" charset="2"/>
              </a:rPr>
              <a:t>g</a:t>
            </a:r>
            <a:r>
              <a:rPr lang="en-US" altLang="en-US" sz="3200" b="1" baseline="-25000" dirty="0">
                <a:sym typeface="Wingdings" panose="05000000000000000000" pitchFamily="2" charset="2"/>
              </a:rPr>
              <a:t>(AB)  </a:t>
            </a:r>
            <a:r>
              <a:rPr lang="en-US" altLang="en-US" sz="3200" b="1" dirty="0">
                <a:sym typeface="Wingdings" panose="05000000000000000000" pitchFamily="2" charset="2"/>
              </a:rPr>
              <a:t>+</a:t>
            </a:r>
          </a:p>
          <a:p>
            <a:pPr>
              <a:lnSpc>
                <a:spcPct val="90000"/>
              </a:lnSpc>
              <a:buFontTx/>
              <a:buNone/>
            </a:pPr>
            <a:r>
              <a:rPr lang="en-US" altLang="en-US" sz="3200" b="1" i="1" dirty="0">
                <a:sym typeface="Wingdings" panose="05000000000000000000" pitchFamily="2" charset="2"/>
              </a:rPr>
              <a:t>            </a:t>
            </a:r>
            <a:r>
              <a:rPr lang="en-US" altLang="en-US" sz="3200" b="1" i="1" dirty="0" err="1">
                <a:sym typeface="Wingdings" panose="05000000000000000000" pitchFamily="2" charset="2"/>
              </a:rPr>
              <a:t>W</a:t>
            </a:r>
            <a:r>
              <a:rPr lang="en-US" altLang="en-US" sz="3200" b="1" i="1" baseline="-25000" dirty="0" err="1">
                <a:sym typeface="Wingdings" panose="05000000000000000000" pitchFamily="2" charset="2"/>
              </a:rPr>
              <a:t>g</a:t>
            </a:r>
            <a:r>
              <a:rPr lang="en-US" altLang="en-US" sz="3200" b="1" baseline="-25000" dirty="0">
                <a:sym typeface="Wingdings" panose="05000000000000000000" pitchFamily="2" charset="2"/>
              </a:rPr>
              <a:t>(BC)  </a:t>
            </a:r>
            <a:r>
              <a:rPr lang="en-US" altLang="en-US" sz="3200" b="1" dirty="0">
                <a:sym typeface="Wingdings" panose="05000000000000000000" pitchFamily="2" charset="2"/>
              </a:rPr>
              <a:t>+</a:t>
            </a:r>
          </a:p>
          <a:p>
            <a:pPr>
              <a:lnSpc>
                <a:spcPct val="90000"/>
              </a:lnSpc>
              <a:buFontTx/>
              <a:buNone/>
            </a:pPr>
            <a:r>
              <a:rPr lang="en-US" altLang="en-US" sz="3200" b="1" i="1" dirty="0">
                <a:sym typeface="Wingdings" panose="05000000000000000000" pitchFamily="2" charset="2"/>
              </a:rPr>
              <a:t>            </a:t>
            </a:r>
            <a:r>
              <a:rPr lang="en-US" altLang="en-US" sz="3200" b="1" i="1" dirty="0" err="1">
                <a:sym typeface="Wingdings" panose="05000000000000000000" pitchFamily="2" charset="2"/>
              </a:rPr>
              <a:t>W</a:t>
            </a:r>
            <a:r>
              <a:rPr lang="en-US" altLang="en-US" sz="3200" b="1" i="1" baseline="-25000" dirty="0" err="1">
                <a:sym typeface="Wingdings" panose="05000000000000000000" pitchFamily="2" charset="2"/>
              </a:rPr>
              <a:t>g</a:t>
            </a:r>
            <a:r>
              <a:rPr lang="en-US" altLang="en-US" sz="3200" b="1" baseline="-25000" dirty="0">
                <a:sym typeface="Wingdings" panose="05000000000000000000" pitchFamily="2" charset="2"/>
              </a:rPr>
              <a:t>(CA) </a:t>
            </a:r>
          </a:p>
          <a:p>
            <a:pPr>
              <a:lnSpc>
                <a:spcPct val="90000"/>
              </a:lnSpc>
              <a:buFontTx/>
              <a:buNone/>
            </a:pPr>
            <a:r>
              <a:rPr lang="en-US" altLang="en-US" sz="3200" b="1" dirty="0">
                <a:sym typeface="Wingdings" panose="05000000000000000000" pitchFamily="2" charset="2"/>
              </a:rPr>
              <a:t>         =</a:t>
            </a:r>
            <a:r>
              <a:rPr lang="en-US" altLang="en-US" sz="3200" b="1" baseline="-25000" dirty="0">
                <a:sym typeface="Wingdings" panose="05000000000000000000" pitchFamily="2" charset="2"/>
              </a:rPr>
              <a:t>  </a:t>
            </a:r>
            <a:r>
              <a:rPr lang="en-US" altLang="en-US" sz="3200" b="1" i="1" dirty="0">
                <a:sym typeface="Wingdings" panose="05000000000000000000" pitchFamily="2" charset="2"/>
              </a:rPr>
              <a:t>mg(y</a:t>
            </a:r>
            <a:r>
              <a:rPr lang="en-US" altLang="en-US" sz="3200" b="1" i="1" baseline="-25000" dirty="0">
                <a:sym typeface="Wingdings" panose="05000000000000000000" pitchFamily="2" charset="2"/>
              </a:rPr>
              <a:t>1 </a:t>
            </a:r>
            <a:r>
              <a:rPr lang="en-US" altLang="en-US" sz="3200" b="1" i="1" dirty="0">
                <a:sym typeface="Wingdings" panose="05000000000000000000" pitchFamily="2" charset="2"/>
              </a:rPr>
              <a:t>– y</a:t>
            </a:r>
            <a:r>
              <a:rPr lang="en-US" altLang="en-US" sz="3200" b="1" i="1" baseline="-25000" dirty="0">
                <a:sym typeface="Wingdings" panose="05000000000000000000" pitchFamily="2" charset="2"/>
              </a:rPr>
              <a:t>2</a:t>
            </a:r>
            <a:r>
              <a:rPr lang="en-US" altLang="en-US" sz="3200" b="1" i="1" dirty="0">
                <a:sym typeface="Wingdings" panose="05000000000000000000" pitchFamily="2" charset="2"/>
              </a:rPr>
              <a:t>)</a:t>
            </a:r>
            <a:r>
              <a:rPr lang="en-US" altLang="en-US" sz="3200" b="1" dirty="0">
                <a:sym typeface="Wingdings" panose="05000000000000000000" pitchFamily="2" charset="2"/>
              </a:rPr>
              <a:t> +</a:t>
            </a:r>
          </a:p>
          <a:p>
            <a:pPr>
              <a:lnSpc>
                <a:spcPct val="90000"/>
              </a:lnSpc>
              <a:buFontTx/>
              <a:buNone/>
            </a:pPr>
            <a:r>
              <a:rPr lang="en-US" altLang="en-US" sz="3200" b="1" dirty="0">
                <a:sym typeface="Wingdings" panose="05000000000000000000" pitchFamily="2" charset="2"/>
              </a:rPr>
              <a:t>            0 +</a:t>
            </a:r>
          </a:p>
          <a:p>
            <a:pPr>
              <a:lnSpc>
                <a:spcPct val="90000"/>
              </a:lnSpc>
              <a:buFontTx/>
              <a:buNone/>
            </a:pPr>
            <a:r>
              <a:rPr lang="en-US" altLang="en-US" sz="3200" b="1" dirty="0">
                <a:sym typeface="Wingdings" panose="05000000000000000000" pitchFamily="2" charset="2"/>
              </a:rPr>
              <a:t>            </a:t>
            </a:r>
            <a:r>
              <a:rPr lang="en-US" altLang="en-US" sz="3200" b="1" i="1" dirty="0">
                <a:sym typeface="Wingdings" panose="05000000000000000000" pitchFamily="2" charset="2"/>
              </a:rPr>
              <a:t>mg(y</a:t>
            </a:r>
            <a:r>
              <a:rPr lang="en-US" altLang="en-US" sz="3200" b="1" i="1" baseline="-25000" dirty="0">
                <a:sym typeface="Wingdings" panose="05000000000000000000" pitchFamily="2" charset="2"/>
              </a:rPr>
              <a:t>2</a:t>
            </a:r>
            <a:r>
              <a:rPr lang="en-US" altLang="en-US" sz="3200" b="1" i="1" dirty="0">
                <a:sym typeface="Wingdings" panose="05000000000000000000" pitchFamily="2" charset="2"/>
              </a:rPr>
              <a:t>- y</a:t>
            </a:r>
            <a:r>
              <a:rPr lang="en-US" altLang="en-US" sz="3200" b="1" i="1" baseline="-25000" dirty="0">
                <a:sym typeface="Wingdings" panose="05000000000000000000" pitchFamily="2" charset="2"/>
              </a:rPr>
              <a:t>1</a:t>
            </a:r>
            <a:r>
              <a:rPr lang="en-US" altLang="en-US" sz="3200" b="1" i="1" dirty="0">
                <a:sym typeface="Wingdings" panose="05000000000000000000" pitchFamily="2" charset="2"/>
              </a:rPr>
              <a:t>)</a:t>
            </a:r>
          </a:p>
          <a:p>
            <a:pPr>
              <a:lnSpc>
                <a:spcPct val="90000"/>
              </a:lnSpc>
              <a:buFontTx/>
              <a:buNone/>
            </a:pPr>
            <a:r>
              <a:rPr lang="en-US" altLang="en-US" sz="3200" b="1" i="1" dirty="0"/>
              <a:t>         = </a:t>
            </a:r>
            <a:r>
              <a:rPr lang="en-US" altLang="en-US" sz="3200" b="1" dirty="0"/>
              <a:t>0</a:t>
            </a:r>
          </a:p>
        </p:txBody>
      </p:sp>
      <p:sp>
        <p:nvSpPr>
          <p:cNvPr id="36870" name="Rectangle 1029"/>
          <p:cNvSpPr>
            <a:spLocks noGrp="1" noChangeArrowheads="1"/>
          </p:cNvSpPr>
          <p:nvPr>
            <p:ph type="body" sz="half" idx="2"/>
          </p:nvPr>
        </p:nvSpPr>
        <p:spPr/>
        <p:txBody>
          <a:bodyPr/>
          <a:lstStyle/>
          <a:p>
            <a:pPr>
              <a:buFontTx/>
              <a:buNone/>
            </a:pPr>
            <a:r>
              <a:rPr lang="en-US" altLang="en-US" sz="3200"/>
              <a:t>  </a:t>
            </a:r>
          </a:p>
        </p:txBody>
      </p:sp>
      <p:sp>
        <p:nvSpPr>
          <p:cNvPr id="36871" name="Rectangle 1030" descr="Green marble"/>
          <p:cNvSpPr>
            <a:spLocks noChangeArrowheads="1"/>
          </p:cNvSpPr>
          <p:nvPr/>
        </p:nvSpPr>
        <p:spPr bwMode="auto">
          <a:xfrm>
            <a:off x="685800" y="1517650"/>
            <a:ext cx="7823200" cy="8255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872" name="Rectangle 1031"/>
          <p:cNvSpPr>
            <a:spLocks noChangeArrowheads="1"/>
          </p:cNvSpPr>
          <p:nvPr/>
        </p:nvSpPr>
        <p:spPr bwMode="auto">
          <a:xfrm>
            <a:off x="7023100" y="3475038"/>
            <a:ext cx="468313" cy="6635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a:t>
            </a:r>
            <a:r>
              <a:rPr kumimoji="0" lang="en-US" altLang="en-US" sz="3600" b="1" i="1"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l</a:t>
            </a:r>
          </a:p>
        </p:txBody>
      </p:sp>
      <p:sp>
        <p:nvSpPr>
          <p:cNvPr id="36873" name="Line 1032"/>
          <p:cNvSpPr>
            <a:spLocks noChangeShapeType="1"/>
          </p:cNvSpPr>
          <p:nvPr/>
        </p:nvSpPr>
        <p:spPr bwMode="auto">
          <a:xfrm flipH="1">
            <a:off x="5530850" y="2989263"/>
            <a:ext cx="2252663" cy="20637"/>
          </a:xfrm>
          <a:prstGeom prst="line">
            <a:avLst/>
          </a:prstGeom>
          <a:noFill/>
          <a:ln w="38100">
            <a:solidFill>
              <a:srgbClr val="FF9933"/>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874" name="Line 1033"/>
          <p:cNvSpPr>
            <a:spLocks noChangeShapeType="1"/>
          </p:cNvSpPr>
          <p:nvPr/>
        </p:nvSpPr>
        <p:spPr bwMode="auto">
          <a:xfrm flipV="1">
            <a:off x="5575300" y="2989263"/>
            <a:ext cx="0" cy="2006600"/>
          </a:xfrm>
          <a:prstGeom prst="line">
            <a:avLst/>
          </a:prstGeom>
          <a:noFill/>
          <a:ln w="38100">
            <a:solidFill>
              <a:srgbClr val="FF9933"/>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6875" name="Rectangle 1034"/>
          <p:cNvSpPr>
            <a:spLocks noChangeArrowheads="1"/>
          </p:cNvSpPr>
          <p:nvPr/>
        </p:nvSpPr>
        <p:spPr bwMode="auto">
          <a:xfrm>
            <a:off x="5330825" y="5175250"/>
            <a:ext cx="468313" cy="444500"/>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a:t>
            </a:r>
          </a:p>
        </p:txBody>
      </p:sp>
      <p:sp>
        <p:nvSpPr>
          <p:cNvPr id="36876" name="Rectangle 1036"/>
          <p:cNvSpPr>
            <a:spLocks noChangeArrowheads="1"/>
          </p:cNvSpPr>
          <p:nvPr/>
        </p:nvSpPr>
        <p:spPr bwMode="auto">
          <a:xfrm>
            <a:off x="7958138" y="2784475"/>
            <a:ext cx="468312" cy="444500"/>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a:t>
            </a:r>
          </a:p>
        </p:txBody>
      </p:sp>
      <p:sp>
        <p:nvSpPr>
          <p:cNvPr id="36877" name="Rectangle 1037"/>
          <p:cNvSpPr>
            <a:spLocks noChangeArrowheads="1"/>
          </p:cNvSpPr>
          <p:nvPr/>
        </p:nvSpPr>
        <p:spPr bwMode="auto">
          <a:xfrm>
            <a:off x="5413375" y="2444750"/>
            <a:ext cx="468313" cy="444500"/>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dirty="0"/>
              <a:t>Conservative Forces II – Figure 7.34</a:t>
            </a:r>
          </a:p>
        </p:txBody>
      </p:sp>
      <p:sp>
        <p:nvSpPr>
          <p:cNvPr id="6" name="Content Placeholder 5"/>
          <p:cNvSpPr>
            <a:spLocks noGrp="1"/>
          </p:cNvSpPr>
          <p:nvPr>
            <p:ph idx="1"/>
          </p:nvPr>
        </p:nvSpPr>
        <p:spPr>
          <a:xfrm>
            <a:off x="365125" y="1141413"/>
            <a:ext cx="8229600" cy="5497032"/>
          </a:xfrm>
        </p:spPr>
        <p:txBody>
          <a:bodyPr/>
          <a:lstStyle/>
          <a:p>
            <a:r>
              <a:rPr lang="en-US" dirty="0"/>
              <a:t>The work done by a conservative force is independent of the path taken.</a:t>
            </a:r>
          </a:p>
          <a:p>
            <a:endParaRPr lang="en-US" dirty="0"/>
          </a:p>
          <a:p>
            <a:endParaRPr lang="en-US" dirty="0"/>
          </a:p>
          <a:p>
            <a:endParaRPr lang="en-US" dirty="0"/>
          </a:p>
          <a:p>
            <a:endParaRPr lang="en-US" dirty="0"/>
          </a:p>
          <a:p>
            <a:endParaRPr lang="en-US" dirty="0"/>
          </a:p>
          <a:p>
            <a:endParaRPr lang="en-US" dirty="0"/>
          </a:p>
          <a:p>
            <a:endParaRPr lang="en-US" dirty="0"/>
          </a:p>
          <a:p>
            <a:r>
              <a:rPr lang="en-US" dirty="0">
                <a:solidFill>
                  <a:srgbClr val="FF0000"/>
                </a:solidFill>
              </a:rPr>
              <a:t>When the starting and ending points are the same, the total work is zero.</a:t>
            </a:r>
          </a:p>
        </p:txBody>
      </p:sp>
      <p:pic>
        <p:nvPicPr>
          <p:cNvPr id="8" name="Picture 7" descr="07_35_Figure.jpg"/>
          <p:cNvPicPr>
            <a:picLocks noChangeAspect="1"/>
          </p:cNvPicPr>
          <p:nvPr/>
        </p:nvPicPr>
        <p:blipFill rotWithShape="1">
          <a:blip r:embed="rId3" cstate="print">
            <a:extLst>
              <a:ext uri="{28A0092B-C50C-407E-A947-70E740481C1C}">
                <a14:useLocalDpi xmlns:a14="http://schemas.microsoft.com/office/drawing/2010/main" val="0"/>
              </a:ext>
            </a:extLst>
          </a:blip>
          <a:srcRect b="2664"/>
          <a:stretch/>
        </p:blipFill>
        <p:spPr>
          <a:xfrm>
            <a:off x="2419452" y="2109599"/>
            <a:ext cx="4305096" cy="3592732"/>
          </a:xfrm>
          <a:prstGeom prst="rect">
            <a:avLst/>
          </a:prstGeom>
        </p:spPr>
      </p:pic>
      <p:sp>
        <p:nvSpPr>
          <p:cNvPr id="9" name="Footer Placeholder 8"/>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rPr>
              <a:t>© 2016 Pearson Education, Inc.</a:t>
            </a:r>
          </a:p>
        </p:txBody>
      </p:sp>
    </p:spTree>
    <p:extLst>
      <p:ext uri="{BB962C8B-B14F-4D97-AF65-F5344CB8AC3E}">
        <p14:creationId xmlns:p14="http://schemas.microsoft.com/office/powerpoint/2010/main" val="8944275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en-US" dirty="0"/>
              <a:t>Conservative and Nonconservative Forces </a:t>
            </a:r>
          </a:p>
        </p:txBody>
      </p:sp>
      <p:sp>
        <p:nvSpPr>
          <p:cNvPr id="4" name="Content Placeholder 3"/>
          <p:cNvSpPr>
            <a:spLocks noGrp="1"/>
          </p:cNvSpPr>
          <p:nvPr>
            <p:ph idx="1"/>
          </p:nvPr>
        </p:nvSpPr>
        <p:spPr/>
        <p:txBody>
          <a:bodyPr/>
          <a:lstStyle/>
          <a:p>
            <a:r>
              <a:rPr lang="en-US" dirty="0"/>
              <a:t>In the previous section, we discussed that if we had </a:t>
            </a:r>
            <a:r>
              <a:rPr lang="en-US" i="1" dirty="0"/>
              <a:t>only conservative</a:t>
            </a:r>
            <a:r>
              <a:rPr lang="en-US" dirty="0"/>
              <a:t> </a:t>
            </a:r>
            <a:r>
              <a:rPr lang="en-US" i="1" dirty="0"/>
              <a:t>forces</a:t>
            </a:r>
            <a:r>
              <a:rPr lang="en-US" dirty="0"/>
              <a:t> acting, then we could used conservation of total mechanical energy.</a:t>
            </a:r>
          </a:p>
          <a:p>
            <a:r>
              <a:rPr lang="en-US" dirty="0"/>
              <a:t>If we have nonconservative forces which do work, we have to add this to the total energy:</a:t>
            </a:r>
          </a:p>
          <a:p>
            <a:endParaRPr lang="en-US" dirty="0"/>
          </a:p>
          <a:p>
            <a:r>
              <a:rPr lang="en-US" i="1" dirty="0"/>
              <a:t>W</a:t>
            </a:r>
            <a:r>
              <a:rPr lang="en-US" baseline="-25000" dirty="0"/>
              <a:t>other</a:t>
            </a:r>
            <a:r>
              <a:rPr lang="en-US" dirty="0"/>
              <a:t> is the work done by nonconservative forces (e.g. friction).</a:t>
            </a:r>
          </a:p>
        </p:txBody>
      </p:sp>
      <p:sp>
        <p:nvSpPr>
          <p:cNvPr id="6" name="Footer Placeholder 5"/>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rPr>
              <a:t>© 2016 Pearson Education, Inc.</a:t>
            </a:r>
          </a:p>
        </p:txBody>
      </p:sp>
      <p:pic>
        <p:nvPicPr>
          <p:cNvPr id="2" name="Picture 1" descr="Slide 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7714" y="3818626"/>
            <a:ext cx="6128573" cy="627232"/>
          </a:xfrm>
          <a:prstGeom prst="rect">
            <a:avLst/>
          </a:prstGeom>
        </p:spPr>
      </p:pic>
    </p:spTree>
    <p:extLst>
      <p:ext uri="{BB962C8B-B14F-4D97-AF65-F5344CB8AC3E}">
        <p14:creationId xmlns:p14="http://schemas.microsoft.com/office/powerpoint/2010/main" val="31784107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Energy Conservation</a:t>
            </a:r>
          </a:p>
        </p:txBody>
      </p:sp>
      <p:sp>
        <p:nvSpPr>
          <p:cNvPr id="39939" name="Rectangle 2"/>
          <p:cNvSpPr>
            <a:spLocks noGrp="1" noChangeArrowheads="1"/>
          </p:cNvSpPr>
          <p:nvPr>
            <p:ph type="title"/>
          </p:nvPr>
        </p:nvSpPr>
        <p:spPr>
          <a:xfrm>
            <a:off x="685800" y="227013"/>
            <a:ext cx="7772400" cy="1143000"/>
          </a:xfrm>
          <a:noFill/>
        </p:spPr>
        <p:txBody>
          <a:bodyPr/>
          <a:lstStyle/>
          <a:p>
            <a:r>
              <a:rPr lang="en-US" altLang="en-US" b="1">
                <a:solidFill>
                  <a:srgbClr val="FF0000"/>
                </a:solidFill>
              </a:rPr>
              <a:t>Work Done by </a:t>
            </a:r>
            <a:r>
              <a:rPr lang="en-US" altLang="en-US" b="1" i="1">
                <a:solidFill>
                  <a:srgbClr val="FF0000"/>
                </a:solidFill>
              </a:rPr>
              <a:t>F</a:t>
            </a:r>
            <a:r>
              <a:rPr lang="en-US" altLang="en-US" b="1" i="1" baseline="-25000">
                <a:solidFill>
                  <a:srgbClr val="FF0000"/>
                </a:solidFill>
              </a:rPr>
              <a:t>f</a:t>
            </a:r>
            <a:r>
              <a:rPr lang="en-US" altLang="en-US" b="1">
                <a:solidFill>
                  <a:srgbClr val="FF0000"/>
                </a:solidFill>
              </a:rPr>
              <a:t>  (I)</a:t>
            </a:r>
            <a:endParaRPr lang="en-US" altLang="en-US" sz="4000" b="1" i="1">
              <a:solidFill>
                <a:schemeClr val="tx1"/>
              </a:solidFill>
            </a:endParaRPr>
          </a:p>
        </p:txBody>
      </p:sp>
      <p:sp>
        <p:nvSpPr>
          <p:cNvPr id="39940" name="Rectangle 3"/>
          <p:cNvSpPr>
            <a:spLocks noGrp="1" noChangeArrowheads="1"/>
          </p:cNvSpPr>
          <p:nvPr>
            <p:ph type="body" sz="half" idx="1"/>
          </p:nvPr>
        </p:nvSpPr>
        <p:spPr>
          <a:xfrm>
            <a:off x="2402514" y="2807465"/>
            <a:ext cx="3810000" cy="4114800"/>
          </a:xfrm>
        </p:spPr>
        <p:txBody>
          <a:bodyPr/>
          <a:lstStyle/>
          <a:p>
            <a:pPr>
              <a:buFontTx/>
              <a:buNone/>
            </a:pPr>
            <a:r>
              <a:rPr lang="en-US" altLang="en-US" dirty="0"/>
              <a:t> W</a:t>
            </a:r>
            <a:r>
              <a:rPr lang="en-US" altLang="en-US" b="1" dirty="0"/>
              <a:t>(friction</a:t>
            </a:r>
            <a:r>
              <a:rPr lang="en-US" altLang="en-US" dirty="0"/>
              <a:t>)=</a:t>
            </a:r>
          </a:p>
        </p:txBody>
      </p:sp>
      <p:sp>
        <p:nvSpPr>
          <p:cNvPr id="39941" name="Rectangle 4" descr="Green marble"/>
          <p:cNvSpPr>
            <a:spLocks noChangeArrowheads="1"/>
          </p:cNvSpPr>
          <p:nvPr/>
        </p:nvSpPr>
        <p:spPr bwMode="auto">
          <a:xfrm>
            <a:off x="685800" y="1323975"/>
            <a:ext cx="7769225"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aphicFrame>
        <p:nvGraphicFramePr>
          <p:cNvPr id="39942" name="Object 2"/>
          <p:cNvGraphicFramePr>
            <a:graphicFrameLocks noChangeAspect="1"/>
          </p:cNvGraphicFramePr>
          <p:nvPr/>
        </p:nvGraphicFramePr>
        <p:xfrm>
          <a:off x="2008187" y="2612027"/>
          <a:ext cx="281859" cy="226709"/>
        </p:xfrm>
        <a:graphic>
          <a:graphicData uri="http://schemas.openxmlformats.org/presentationml/2006/ole">
            <mc:AlternateContent xmlns:mc="http://schemas.openxmlformats.org/markup-compatibility/2006">
              <mc:Choice xmlns:v="urn:schemas-microsoft-com:vml" Requires="v">
                <p:oleObj name="Equation" r:id="rId3" imgW="1028790" imgH="825440" progId="Equation.3">
                  <p:embed/>
                </p:oleObj>
              </mc:Choice>
              <mc:Fallback>
                <p:oleObj name="Equation" r:id="rId3" imgW="1028790" imgH="825440" progId="Equation.3">
                  <p:embed/>
                  <p:pic>
                    <p:nvPicPr>
                      <p:cNvPr id="3994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8187" y="2612027"/>
                        <a:ext cx="281859" cy="226709"/>
                      </a:xfrm>
                      <a:prstGeom prst="rect">
                        <a:avLst/>
                      </a:prstGeom>
                      <a:noFill/>
                      <a:ln>
                        <a:noFill/>
                      </a:ln>
                      <a:effectLst/>
                    </p:spPr>
                  </p:pic>
                </p:oleObj>
              </mc:Fallback>
            </mc:AlternateContent>
          </a:graphicData>
        </a:graphic>
      </p:graphicFrame>
      <p:sp>
        <p:nvSpPr>
          <p:cNvPr id="39943" name="Rectangle 6"/>
          <p:cNvSpPr>
            <a:spLocks noChangeArrowheads="1"/>
          </p:cNvSpPr>
          <p:nvPr/>
        </p:nvSpPr>
        <p:spPr bwMode="auto">
          <a:xfrm>
            <a:off x="4959350" y="1666875"/>
            <a:ext cx="1827213"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p>
        </p:txBody>
      </p:sp>
      <p:pic>
        <p:nvPicPr>
          <p:cNvPr id="39944" name="Picture 7" descr="FG08_003"/>
          <p:cNvPicPr>
            <a:picLocks noChangeAspect="1" noChangeArrowheads="1"/>
          </p:cNvPicPr>
          <p:nvPr/>
        </p:nvPicPr>
        <p:blipFill>
          <a:blip r:embed="rId5">
            <a:extLst>
              <a:ext uri="{28A0092B-C50C-407E-A947-70E740481C1C}">
                <a14:useLocalDpi xmlns:a14="http://schemas.microsoft.com/office/drawing/2010/main" val="0"/>
              </a:ext>
            </a:extLst>
          </a:blip>
          <a:srcRect t="24001" b="24001"/>
          <a:stretch>
            <a:fillRect/>
          </a:stretch>
        </p:blipFill>
        <p:spPr bwMode="auto">
          <a:xfrm>
            <a:off x="539750" y="3508375"/>
            <a:ext cx="71120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Line 8"/>
          <p:cNvSpPr>
            <a:spLocks noChangeShapeType="1"/>
          </p:cNvSpPr>
          <p:nvPr/>
        </p:nvSpPr>
        <p:spPr bwMode="auto">
          <a:xfrm>
            <a:off x="2165350" y="5641975"/>
            <a:ext cx="3657600" cy="0"/>
          </a:xfrm>
          <a:prstGeom prst="line">
            <a:avLst/>
          </a:prstGeom>
          <a:noFill/>
          <a:ln w="38100">
            <a:solidFill>
              <a:srgbClr val="00CC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946" name="Freeform 9"/>
          <p:cNvSpPr>
            <a:spLocks/>
          </p:cNvSpPr>
          <p:nvPr/>
        </p:nvSpPr>
        <p:spPr bwMode="auto">
          <a:xfrm>
            <a:off x="2008188" y="4300538"/>
            <a:ext cx="3925887" cy="985837"/>
          </a:xfrm>
          <a:custGeom>
            <a:avLst/>
            <a:gdLst>
              <a:gd name="T0" fmla="*/ 0 w 2473"/>
              <a:gd name="T1" fmla="*/ 2147483647 h 621"/>
              <a:gd name="T2" fmla="*/ 2147483647 w 2473"/>
              <a:gd name="T3" fmla="*/ 2147483647 h 621"/>
              <a:gd name="T4" fmla="*/ 2147483647 w 2473"/>
              <a:gd name="T5" fmla="*/ 2147483647 h 621"/>
              <a:gd name="T6" fmla="*/ 2147483647 w 2473"/>
              <a:gd name="T7" fmla="*/ 2147483647 h 621"/>
              <a:gd name="T8" fmla="*/ 2147483647 w 2473"/>
              <a:gd name="T9" fmla="*/ 2147483647 h 621"/>
              <a:gd name="T10" fmla="*/ 2147483647 w 2473"/>
              <a:gd name="T11" fmla="*/ 2147483647 h 621"/>
              <a:gd name="T12" fmla="*/ 2147483647 w 2473"/>
              <a:gd name="T13" fmla="*/ 2147483647 h 621"/>
              <a:gd name="T14" fmla="*/ 2147483647 w 2473"/>
              <a:gd name="T15" fmla="*/ 2147483647 h 621"/>
              <a:gd name="T16" fmla="*/ 0 60000 65536"/>
              <a:gd name="T17" fmla="*/ 0 60000 65536"/>
              <a:gd name="T18" fmla="*/ 0 60000 65536"/>
              <a:gd name="T19" fmla="*/ 0 60000 65536"/>
              <a:gd name="T20" fmla="*/ 0 60000 65536"/>
              <a:gd name="T21" fmla="*/ 0 60000 65536"/>
              <a:gd name="T22" fmla="*/ 0 60000 65536"/>
              <a:gd name="T23" fmla="*/ 0 60000 65536"/>
              <a:gd name="T24" fmla="*/ 0 w 2473"/>
              <a:gd name="T25" fmla="*/ 0 h 621"/>
              <a:gd name="T26" fmla="*/ 2473 w 2473"/>
              <a:gd name="T27" fmla="*/ 621 h 6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73" h="621">
                <a:moveTo>
                  <a:pt x="0" y="326"/>
                </a:moveTo>
                <a:cubicBezTo>
                  <a:pt x="56" y="290"/>
                  <a:pt x="113" y="255"/>
                  <a:pt x="211" y="213"/>
                </a:cubicBezTo>
                <a:cubicBezTo>
                  <a:pt x="309" y="171"/>
                  <a:pt x="466" y="106"/>
                  <a:pt x="590" y="73"/>
                </a:cubicBezTo>
                <a:cubicBezTo>
                  <a:pt x="714" y="40"/>
                  <a:pt x="820" y="25"/>
                  <a:pt x="956" y="16"/>
                </a:cubicBezTo>
                <a:cubicBezTo>
                  <a:pt x="1092" y="7"/>
                  <a:pt x="1246" y="0"/>
                  <a:pt x="1405" y="16"/>
                </a:cubicBezTo>
                <a:cubicBezTo>
                  <a:pt x="1564" y="32"/>
                  <a:pt x="1759" y="61"/>
                  <a:pt x="1911" y="115"/>
                </a:cubicBezTo>
                <a:cubicBezTo>
                  <a:pt x="2063" y="169"/>
                  <a:pt x="2224" y="256"/>
                  <a:pt x="2318" y="340"/>
                </a:cubicBezTo>
                <a:cubicBezTo>
                  <a:pt x="2412" y="424"/>
                  <a:pt x="2447" y="574"/>
                  <a:pt x="2473" y="621"/>
                </a:cubicBezTo>
              </a:path>
            </a:pathLst>
          </a:custGeom>
          <a:noFill/>
          <a:ln w="38100" cmpd="sng">
            <a:solidFill>
              <a:srgbClr val="66CC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947" name="Line 10"/>
          <p:cNvSpPr>
            <a:spLocks noChangeShapeType="1"/>
          </p:cNvSpPr>
          <p:nvPr/>
        </p:nvSpPr>
        <p:spPr bwMode="auto">
          <a:xfrm rot="-1800000" flipH="1" flipV="1">
            <a:off x="2338388" y="4545013"/>
            <a:ext cx="379412" cy="222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948" name="Line 11"/>
          <p:cNvSpPr>
            <a:spLocks noChangeShapeType="1"/>
          </p:cNvSpPr>
          <p:nvPr/>
        </p:nvSpPr>
        <p:spPr bwMode="auto">
          <a:xfrm flipH="1" flipV="1">
            <a:off x="4238625" y="4318000"/>
            <a:ext cx="379413" cy="222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949" name="AutoShape 12"/>
          <p:cNvSpPr>
            <a:spLocks noChangeArrowheads="1"/>
          </p:cNvSpPr>
          <p:nvPr/>
        </p:nvSpPr>
        <p:spPr bwMode="auto">
          <a:xfrm rot="-454621">
            <a:off x="5794375" y="2841625"/>
            <a:ext cx="1549400" cy="3019425"/>
          </a:xfrm>
          <a:prstGeom prst="curvedLeftArrow">
            <a:avLst>
              <a:gd name="adj1" fmla="val 12432"/>
              <a:gd name="adj2" fmla="val 48358"/>
              <a:gd name="adj3" fmla="val 41481"/>
            </a:avLst>
          </a:prstGeom>
          <a:solidFill>
            <a:srgbClr val="00CC00"/>
          </a:solidFill>
          <a:ln w="9525">
            <a:solidFill>
              <a:srgbClr val="99FF99"/>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99FF99"/>
              </a:solidFill>
              <a:effectLst/>
              <a:uLnTx/>
              <a:uFillTx/>
              <a:latin typeface="Times New Roman" panose="02020603050405020304" pitchFamily="18" charset="0"/>
              <a:ea typeface="+mn-ea"/>
              <a:cs typeface="+mn-cs"/>
            </a:endParaRPr>
          </a:p>
        </p:txBody>
      </p:sp>
      <p:sp>
        <p:nvSpPr>
          <p:cNvPr id="39950" name="Line 13"/>
          <p:cNvSpPr>
            <a:spLocks noChangeShapeType="1"/>
          </p:cNvSpPr>
          <p:nvPr/>
        </p:nvSpPr>
        <p:spPr bwMode="auto">
          <a:xfrm>
            <a:off x="3570288" y="5641975"/>
            <a:ext cx="512762" cy="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951" name="Line 14"/>
          <p:cNvSpPr>
            <a:spLocks noChangeShapeType="1"/>
          </p:cNvSpPr>
          <p:nvPr/>
        </p:nvSpPr>
        <p:spPr bwMode="auto">
          <a:xfrm rot="900000">
            <a:off x="4613275" y="4410075"/>
            <a:ext cx="512763" cy="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952" name="Line 15"/>
          <p:cNvSpPr>
            <a:spLocks noChangeShapeType="1"/>
          </p:cNvSpPr>
          <p:nvPr/>
        </p:nvSpPr>
        <p:spPr bwMode="auto">
          <a:xfrm rot="-900000">
            <a:off x="2695575" y="4389438"/>
            <a:ext cx="512763" cy="0"/>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953" name="Line 16"/>
          <p:cNvSpPr>
            <a:spLocks noChangeShapeType="1"/>
          </p:cNvSpPr>
          <p:nvPr/>
        </p:nvSpPr>
        <p:spPr bwMode="auto">
          <a:xfrm rot="-180000" flipH="1" flipV="1">
            <a:off x="3181350" y="5634038"/>
            <a:ext cx="379413" cy="222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9954" name="Rectangle 17"/>
          <p:cNvSpPr>
            <a:spLocks noChangeArrowheads="1"/>
          </p:cNvSpPr>
          <p:nvPr/>
        </p:nvSpPr>
        <p:spPr bwMode="auto">
          <a:xfrm>
            <a:off x="4589463" y="2738438"/>
            <a:ext cx="9366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l-GR" altLang="en-US" sz="2400" b="1"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μ</a:t>
            </a:r>
            <a:r>
              <a:rPr kumimoji="0" lang="en-US" altLang="en-US" sz="24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mg </a:t>
            </a:r>
            <a:r>
              <a:rPr kumimoji="0" lang="en-US" altLang="en-US" sz="2400" b="1" i="1"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L</a:t>
            </a:r>
          </a:p>
        </p:txBody>
      </p:sp>
      <p:sp>
        <p:nvSpPr>
          <p:cNvPr id="39955" name="Rectangle 18"/>
          <p:cNvSpPr>
            <a:spLocks noChangeArrowheads="1"/>
          </p:cNvSpPr>
          <p:nvPr/>
        </p:nvSpPr>
        <p:spPr bwMode="auto">
          <a:xfrm>
            <a:off x="5530850" y="4252913"/>
            <a:ext cx="512763" cy="377825"/>
          </a:xfrm>
          <a:prstGeom prst="rect">
            <a:avLst/>
          </a:prstGeom>
          <a:solidFill>
            <a:schemeClr val="bg1"/>
          </a:solidFill>
          <a:ln w="9525">
            <a:solidFill>
              <a:schemeClr val="bg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L</a:t>
            </a:r>
            <a:r>
              <a:rPr kumimoji="0" lang="en-US" altLang="en-US" sz="2400" b="1" i="1" u="none" strike="noStrike" kern="1200" cap="none" spc="0" normalizeH="0" baseline="-25000" noProof="0">
                <a:ln>
                  <a:noFill/>
                </a:ln>
                <a:solidFill>
                  <a:srgbClr val="FF6600"/>
                </a:solidFill>
                <a:effectLst/>
                <a:uLnTx/>
                <a:uFillTx/>
                <a:latin typeface="Times New Roman" panose="02020603050405020304" pitchFamily="18" charset="0"/>
                <a:ea typeface="+mn-ea"/>
                <a:cs typeface="+mn-cs"/>
              </a:rPr>
              <a:t>B</a:t>
            </a:r>
          </a:p>
        </p:txBody>
      </p:sp>
      <p:sp>
        <p:nvSpPr>
          <p:cNvPr id="39956" name="Rectangle 19"/>
          <p:cNvSpPr>
            <a:spLocks noChangeArrowheads="1"/>
          </p:cNvSpPr>
          <p:nvPr/>
        </p:nvSpPr>
        <p:spPr bwMode="auto">
          <a:xfrm>
            <a:off x="4746625" y="5699125"/>
            <a:ext cx="512763" cy="377825"/>
          </a:xfrm>
          <a:prstGeom prst="rect">
            <a:avLst/>
          </a:prstGeom>
          <a:solidFill>
            <a:schemeClr val="bg1"/>
          </a:solidFill>
          <a:ln w="9525">
            <a:solidFill>
              <a:schemeClr val="bg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00CC00"/>
                </a:solidFill>
                <a:effectLst/>
                <a:uLnTx/>
                <a:uFillTx/>
                <a:latin typeface="Times New Roman" panose="02020603050405020304" pitchFamily="18" charset="0"/>
                <a:ea typeface="+mn-ea"/>
                <a:cs typeface="+mn-cs"/>
              </a:rPr>
              <a:t>L</a:t>
            </a:r>
            <a:r>
              <a:rPr kumimoji="0" lang="en-US" altLang="en-US" sz="2400" b="1" i="1" u="none" strike="noStrike" kern="1200" cap="none" spc="0" normalizeH="0" baseline="-25000" noProof="0">
                <a:ln>
                  <a:noFill/>
                </a:ln>
                <a:solidFill>
                  <a:srgbClr val="00CC00"/>
                </a:solidFill>
                <a:effectLst/>
                <a:uLnTx/>
                <a:uFillTx/>
                <a:latin typeface="Times New Roman" panose="02020603050405020304" pitchFamily="18" charset="0"/>
                <a:ea typeface="+mn-ea"/>
                <a:cs typeface="+mn-cs"/>
              </a:rPr>
              <a:t>A</a:t>
            </a:r>
          </a:p>
        </p:txBody>
      </p:sp>
      <p:sp>
        <p:nvSpPr>
          <p:cNvPr id="39957" name="AutoShape 20"/>
          <p:cNvSpPr>
            <a:spLocks noChangeArrowheads="1"/>
          </p:cNvSpPr>
          <p:nvPr/>
        </p:nvSpPr>
        <p:spPr bwMode="auto">
          <a:xfrm rot="-454621">
            <a:off x="5761038" y="2760663"/>
            <a:ext cx="2017712" cy="2451100"/>
          </a:xfrm>
          <a:prstGeom prst="curvedLeftArrow">
            <a:avLst>
              <a:gd name="adj1" fmla="val 7131"/>
              <a:gd name="adj2" fmla="val 31427"/>
              <a:gd name="adj3" fmla="val 33333"/>
            </a:avLst>
          </a:prstGeom>
          <a:solidFill>
            <a:srgbClr val="66CCFF"/>
          </a:solidFill>
          <a:ln w="9525">
            <a:solidFill>
              <a:srgbClr val="66CCFF"/>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3399FF"/>
              </a:solidFill>
              <a:effectLst/>
              <a:uLnTx/>
              <a:uFillTx/>
              <a:latin typeface="Times New Roman" panose="02020603050405020304" pitchFamily="18" charset="0"/>
              <a:ea typeface="+mn-ea"/>
              <a:cs typeface="+mn-cs"/>
            </a:endParaRPr>
          </a:p>
        </p:txBody>
      </p:sp>
      <p:sp>
        <p:nvSpPr>
          <p:cNvPr id="39958" name="Rectangle 21"/>
          <p:cNvSpPr>
            <a:spLocks noChangeArrowheads="1"/>
          </p:cNvSpPr>
          <p:nvPr/>
        </p:nvSpPr>
        <p:spPr bwMode="auto">
          <a:xfrm>
            <a:off x="5640388" y="3429000"/>
            <a:ext cx="3167062" cy="596900"/>
          </a:xfrm>
          <a:prstGeom prst="rect">
            <a:avLst/>
          </a:prstGeom>
          <a:solidFill>
            <a:schemeClr val="hlink"/>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L</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 depends on the </a:t>
            </a:r>
            <a:r>
              <a:rPr kumimoji="0" lang="en-US" altLang="en-US" sz="2400" b="1" i="1"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path</a:t>
            </a: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a:t>
            </a:r>
          </a:p>
        </p:txBody>
      </p:sp>
      <p:sp>
        <p:nvSpPr>
          <p:cNvPr id="39959" name="Text Box 22"/>
          <p:cNvSpPr txBox="1">
            <a:spLocks noChangeArrowheads="1"/>
          </p:cNvSpPr>
          <p:nvPr/>
        </p:nvSpPr>
        <p:spPr bwMode="auto">
          <a:xfrm rot="-2174559">
            <a:off x="6134100" y="5041900"/>
            <a:ext cx="1090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Path A</a:t>
            </a:r>
          </a:p>
        </p:txBody>
      </p:sp>
      <p:sp>
        <p:nvSpPr>
          <p:cNvPr id="39960" name="Text Box 23"/>
          <p:cNvSpPr txBox="1">
            <a:spLocks noChangeArrowheads="1"/>
          </p:cNvSpPr>
          <p:nvPr/>
        </p:nvSpPr>
        <p:spPr bwMode="auto">
          <a:xfrm rot="-1187679">
            <a:off x="6080125" y="4573588"/>
            <a:ext cx="1073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Path B</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n-US" dirty="0"/>
              <a:t>A Solved Baseball Problem – Example 7.7</a:t>
            </a:r>
          </a:p>
        </p:txBody>
      </p:sp>
      <p:sp>
        <p:nvSpPr>
          <p:cNvPr id="4" name="Content Placeholder 3"/>
          <p:cNvSpPr>
            <a:spLocks noGrp="1"/>
          </p:cNvSpPr>
          <p:nvPr>
            <p:ph sz="half" idx="1"/>
          </p:nvPr>
        </p:nvSpPr>
        <p:spPr>
          <a:xfrm>
            <a:off x="365125" y="1141413"/>
            <a:ext cx="4651578" cy="5106987"/>
          </a:xfrm>
        </p:spPr>
        <p:txBody>
          <a:bodyPr/>
          <a:lstStyle/>
          <a:p>
            <a:r>
              <a:rPr lang="en-US" sz="2400" dirty="0"/>
              <a:t>When the ball, with initial speed   </a:t>
            </a:r>
            <a:r>
              <a:rPr lang="en-US" sz="2400" baseline="-25000" dirty="0"/>
              <a:t>i</a:t>
            </a:r>
            <a:r>
              <a:rPr lang="en-US" sz="2400" dirty="0"/>
              <a:t> is thrown straight upward, it slows down on the way up as the kinetic energy is converted to potential energy (</a:t>
            </a:r>
            <a:r>
              <a:rPr lang="en-US" sz="2400" i="1" dirty="0"/>
              <a:t>mgy</a:t>
            </a:r>
            <a:r>
              <a:rPr lang="en-US" sz="2400" dirty="0"/>
              <a:t>&gt;0). </a:t>
            </a:r>
          </a:p>
          <a:p>
            <a:r>
              <a:rPr lang="en-US" sz="2400" dirty="0"/>
              <a:t>At the top, the kinetic energy is zero and potential energy is maximum.</a:t>
            </a:r>
          </a:p>
          <a:p>
            <a:r>
              <a:rPr lang="en-US" sz="2400" dirty="0"/>
              <a:t>On the way back down, the potential energy is converted back to kinetic energy, and the ball speeds up.</a:t>
            </a:r>
          </a:p>
        </p:txBody>
      </p:sp>
      <p:sp>
        <p:nvSpPr>
          <p:cNvPr id="7" name="Text Box 3"/>
          <p:cNvSpPr txBox="1">
            <a:spLocks noChangeArrowheads="1"/>
          </p:cNvSpPr>
          <p:nvPr/>
        </p:nvSpPr>
        <p:spPr bwMode="auto">
          <a:xfrm>
            <a:off x="5393612" y="1220652"/>
            <a:ext cx="3124200" cy="831639"/>
          </a:xfrm>
          <a:prstGeom prst="rect">
            <a:avLst/>
          </a:prstGeom>
          <a:noFill/>
          <a:ln>
            <a:noFill/>
          </a:ln>
          <a:effectLst/>
          <a:extLst>
            <a:ext uri="{909E8E84-426E-40dd-AFC4-6F175D3DCCD1}">
              <a14:hiddenFill xmlns:a14="http://schemas.microsoft.com/office/drawing/2010/main" xmlns="">
                <a:gradFill rotWithShape="0">
                  <a:gsLst>
                    <a:gs pos="0">
                      <a:schemeClr val="accent1"/>
                    </a:gs>
                    <a:gs pos="100000">
                      <a:schemeClr val="bg1"/>
                    </a:gs>
                  </a:gsLst>
                  <a:lin ang="5400000" scaled="1"/>
                </a:gradFill>
              </a14:hiddenFill>
            </a:ext>
            <a:ext uri="{91240B29-F687-4f45-9708-019B960494DF}">
              <a14:hiddenLine xmlns:a14="http://schemas.microsoft.com/office/drawing/2010/main" xmlns="" w="349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rPr>
              <a:t>Conservation of total mechanical energy</a:t>
            </a:r>
          </a:p>
        </p:txBody>
      </p:sp>
      <p:sp>
        <p:nvSpPr>
          <p:cNvPr id="8" name="Footer Placeholder 7"/>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rPr>
              <a:t>© 2016 Pearson Education, Inc.</a:t>
            </a:r>
          </a:p>
        </p:txBody>
      </p:sp>
      <p:pic>
        <p:nvPicPr>
          <p:cNvPr id="9" name="Picture 8" descr="07_24_Figure.jpg"/>
          <p:cNvPicPr>
            <a:picLocks noChangeAspect="1"/>
          </p:cNvPicPr>
          <p:nvPr/>
        </p:nvPicPr>
        <p:blipFill rotWithShape="1">
          <a:blip r:embed="rId2" cstate="print">
            <a:extLst>
              <a:ext uri="{28A0092B-C50C-407E-A947-70E740481C1C}">
                <a14:useLocalDpi xmlns:a14="http://schemas.microsoft.com/office/drawing/2010/main" val="0"/>
              </a:ext>
            </a:extLst>
          </a:blip>
          <a:srcRect b="3313"/>
          <a:stretch/>
        </p:blipFill>
        <p:spPr>
          <a:xfrm>
            <a:off x="5026112" y="2221921"/>
            <a:ext cx="3982248" cy="2515964"/>
          </a:xfrm>
          <a:prstGeom prst="rect">
            <a:avLst/>
          </a:prstGeom>
        </p:spPr>
      </p:pic>
      <p:pic>
        <p:nvPicPr>
          <p:cNvPr id="10" name="Picture 9" descr="upsilo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2816" y="1686902"/>
            <a:ext cx="177027" cy="193122"/>
          </a:xfrm>
          <a:prstGeom prst="rect">
            <a:avLst/>
          </a:prstGeom>
        </p:spPr>
      </p:pic>
    </p:spTree>
    <p:extLst>
      <p:ext uri="{BB962C8B-B14F-4D97-AF65-F5344CB8AC3E}">
        <p14:creationId xmlns:p14="http://schemas.microsoft.com/office/powerpoint/2010/main" val="796508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Arial"/>
              </a:rPr>
              <a:t>© 2016 Pearson Education, Inc.</a:t>
            </a:r>
            <a:endParaRPr kumimoji="0" lang="en-GB" sz="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endParaRPr>
          </a:p>
        </p:txBody>
      </p:sp>
      <p:pic>
        <p:nvPicPr>
          <p:cNvPr id="2" name="Picture 1" descr="07_31_Figure.jpg"/>
          <p:cNvPicPr>
            <a:picLocks noChangeAspect="1"/>
          </p:cNvPicPr>
          <p:nvPr/>
        </p:nvPicPr>
        <p:blipFill rotWithShape="1">
          <a:blip r:embed="rId3">
            <a:extLst>
              <a:ext uri="{28A0092B-C50C-407E-A947-70E740481C1C}">
                <a14:useLocalDpi xmlns:a14="http://schemas.microsoft.com/office/drawing/2010/main" val="0"/>
              </a:ext>
            </a:extLst>
          </a:blip>
          <a:srcRect b="3817"/>
          <a:stretch/>
        </p:blipFill>
        <p:spPr>
          <a:xfrm>
            <a:off x="282702" y="243840"/>
            <a:ext cx="8601456" cy="4983799"/>
          </a:xfrm>
          <a:prstGeom prst="rect">
            <a:avLst/>
          </a:prstGeom>
        </p:spPr>
      </p:pic>
    </p:spTree>
    <p:extLst>
      <p:ext uri="{BB962C8B-B14F-4D97-AF65-F5344CB8AC3E}">
        <p14:creationId xmlns:p14="http://schemas.microsoft.com/office/powerpoint/2010/main" val="12198558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B4E9E-9E52-129A-7940-435E1E3383BA}"/>
              </a:ext>
            </a:extLst>
          </p:cNvPr>
          <p:cNvSpPr>
            <a:spLocks noGrp="1"/>
          </p:cNvSpPr>
          <p:nvPr>
            <p:ph type="title"/>
          </p:nvPr>
        </p:nvSpPr>
        <p:spPr>
          <a:xfrm>
            <a:off x="0" y="0"/>
            <a:ext cx="2029767" cy="584775"/>
          </a:xfrm>
        </p:spPr>
        <p:txBody>
          <a:bodyPr/>
          <a:lstStyle/>
          <a:p>
            <a:r>
              <a:rPr lang="en-US" sz="3200" dirty="0">
                <a:solidFill>
                  <a:srgbClr val="FF0000"/>
                </a:solidFill>
              </a:rPr>
              <a:t>Ski jump ramp</a:t>
            </a:r>
          </a:p>
        </p:txBody>
      </p:sp>
      <p:sp>
        <p:nvSpPr>
          <p:cNvPr id="3" name="Footer Placeholder 2">
            <a:extLst>
              <a:ext uri="{FF2B5EF4-FFF2-40B4-BE49-F238E27FC236}">
                <a16:creationId xmlns:a16="http://schemas.microsoft.com/office/drawing/2014/main" id="{31588901-2E82-7E1F-ADA6-D9095976507E}"/>
              </a:ext>
            </a:extLst>
          </p:cNvPr>
          <p:cNvSpPr>
            <a:spLocks noGrp="1"/>
          </p:cNvSpPr>
          <p:nvPr>
            <p:ph type="ftr" sz="quarter" idx="10"/>
          </p:nvPr>
        </p:nvSpPr>
        <p:spPr/>
        <p:txBody>
          <a:bodyPr/>
          <a:lstStyle/>
          <a:p>
            <a:r>
              <a:rPr lang="en-GB" dirty="0">
                <a:solidFill>
                  <a:srgbClr val="000000"/>
                </a:solidFill>
              </a:rPr>
              <a:t>©.</a:t>
            </a:r>
          </a:p>
        </p:txBody>
      </p:sp>
      <p:pic>
        <p:nvPicPr>
          <p:cNvPr id="5" name="Picture 4">
            <a:extLst>
              <a:ext uri="{FF2B5EF4-FFF2-40B4-BE49-F238E27FC236}">
                <a16:creationId xmlns:a16="http://schemas.microsoft.com/office/drawing/2014/main" id="{C24891F3-5CB9-4DDA-494E-1CEFB7AB8E82}"/>
              </a:ext>
            </a:extLst>
          </p:cNvPr>
          <p:cNvPicPr>
            <a:picLocks noChangeAspect="1"/>
          </p:cNvPicPr>
          <p:nvPr/>
        </p:nvPicPr>
        <p:blipFill>
          <a:blip r:embed="rId2"/>
          <a:stretch>
            <a:fillRect/>
          </a:stretch>
        </p:blipFill>
        <p:spPr>
          <a:xfrm>
            <a:off x="1778162" y="118363"/>
            <a:ext cx="6803129" cy="6698173"/>
          </a:xfrm>
          <a:prstGeom prst="rect">
            <a:avLst/>
          </a:prstGeom>
        </p:spPr>
      </p:pic>
    </p:spTree>
    <p:extLst>
      <p:ext uri="{BB962C8B-B14F-4D97-AF65-F5344CB8AC3E}">
        <p14:creationId xmlns:p14="http://schemas.microsoft.com/office/powerpoint/2010/main" val="34554564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3"/>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9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a:cs typeface="Arial"/>
              </a:rPr>
              <a:t>© 2016 Pearson Education, Inc.</a:t>
            </a:r>
            <a:endParaRPr kumimoji="0" lang="en-GB" sz="9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Arial"/>
            </a:endParaRPr>
          </a:p>
        </p:txBody>
      </p:sp>
      <p:pic>
        <p:nvPicPr>
          <p:cNvPr id="4" name="Picture 3" descr="07_40_Figure.jpg"/>
          <p:cNvPicPr>
            <a:picLocks noChangeAspect="1"/>
          </p:cNvPicPr>
          <p:nvPr/>
        </p:nvPicPr>
        <p:blipFill rotWithShape="1">
          <a:blip r:embed="rId3">
            <a:extLst>
              <a:ext uri="{28A0092B-C50C-407E-A947-70E740481C1C}">
                <a14:useLocalDpi xmlns:a14="http://schemas.microsoft.com/office/drawing/2010/main" val="0"/>
              </a:ext>
            </a:extLst>
          </a:blip>
          <a:srcRect b="3456"/>
          <a:stretch/>
        </p:blipFill>
        <p:spPr>
          <a:xfrm>
            <a:off x="87313" y="756381"/>
            <a:ext cx="8601456" cy="5390955"/>
          </a:xfrm>
          <a:prstGeom prst="rect">
            <a:avLst/>
          </a:prstGeom>
        </p:spPr>
      </p:pic>
      <p:sp>
        <p:nvSpPr>
          <p:cNvPr id="2" name="TextBox 1"/>
          <p:cNvSpPr txBox="1"/>
          <p:nvPr/>
        </p:nvSpPr>
        <p:spPr>
          <a:xfrm>
            <a:off x="2973822" y="301304"/>
            <a:ext cx="5025155" cy="31700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mn-cs"/>
              </a:rPr>
              <a:t>Clicker question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rPr>
              <a:t>On which slide will the speed on the bottom be greatest ?</a:t>
            </a:r>
          </a:p>
          <a:p>
            <a:pPr marL="457200" marR="0" lvl="0" indent="-457200" algn="l" defTabSz="914400" rtl="0" eaLnBrk="1" fontAlgn="base" latinLnBrk="0" hangingPunct="1">
              <a:lnSpc>
                <a:spcPct val="100000"/>
              </a:lnSpc>
              <a:spcBef>
                <a:spcPct val="0"/>
              </a:spcBef>
              <a:spcAft>
                <a:spcPct val="0"/>
              </a:spcAft>
              <a:buClrTx/>
              <a:buSzTx/>
              <a:buFontTx/>
              <a:buAutoNum type="alphaLcParenR"/>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rPr>
              <a:t>A</a:t>
            </a:r>
          </a:p>
          <a:p>
            <a:pPr marL="457200" marR="0" lvl="0" indent="-457200" algn="l" defTabSz="914400" rtl="0" eaLnBrk="1" fontAlgn="base" latinLnBrk="0" hangingPunct="1">
              <a:lnSpc>
                <a:spcPct val="100000"/>
              </a:lnSpc>
              <a:spcBef>
                <a:spcPct val="0"/>
              </a:spcBef>
              <a:spcAft>
                <a:spcPct val="0"/>
              </a:spcAft>
              <a:buClrTx/>
              <a:buSzTx/>
              <a:buFontTx/>
              <a:buAutoNum type="alphaLcParenR"/>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rPr>
              <a:t>B</a:t>
            </a:r>
          </a:p>
          <a:p>
            <a:pPr marL="457200" marR="0" lvl="0" indent="-457200" algn="l" defTabSz="914400" rtl="0" eaLnBrk="1" fontAlgn="base" latinLnBrk="0" hangingPunct="1">
              <a:lnSpc>
                <a:spcPct val="100000"/>
              </a:lnSpc>
              <a:spcBef>
                <a:spcPct val="0"/>
              </a:spcBef>
              <a:spcAft>
                <a:spcPct val="0"/>
              </a:spcAft>
              <a:buClrTx/>
              <a:buSzTx/>
              <a:buFontTx/>
              <a:buAutoNum type="alphaLcParenR"/>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a:cs typeface="+mn-cs"/>
              </a:rPr>
              <a:t>C</a:t>
            </a:r>
          </a:p>
          <a:p>
            <a:pPr marL="457200" marR="0" lvl="0" indent="-457200" algn="l" defTabSz="914400" rtl="0" eaLnBrk="1" fontAlgn="base" latinLnBrk="0" hangingPunct="1">
              <a:lnSpc>
                <a:spcPct val="100000"/>
              </a:lnSpc>
              <a:spcBef>
                <a:spcPct val="0"/>
              </a:spcBef>
              <a:spcAft>
                <a:spcPct val="0"/>
              </a:spcAft>
              <a:buClrTx/>
              <a:buSzTx/>
              <a:buFontTx/>
              <a:buAutoNum type="alphaLcParenR"/>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a:cs typeface="+mn-cs"/>
              </a:rPr>
              <a:t>The speed will be the same</a:t>
            </a:r>
          </a:p>
        </p:txBody>
      </p:sp>
      <p:sp>
        <p:nvSpPr>
          <p:cNvPr id="5" name="TextBox 4">
            <a:extLst>
              <a:ext uri="{FF2B5EF4-FFF2-40B4-BE49-F238E27FC236}">
                <a16:creationId xmlns:a16="http://schemas.microsoft.com/office/drawing/2014/main" id="{94683B88-194D-4663-B895-C20265E0961C}"/>
              </a:ext>
            </a:extLst>
          </p:cNvPr>
          <p:cNvSpPr txBox="1"/>
          <p:nvPr/>
        </p:nvSpPr>
        <p:spPr>
          <a:xfrm>
            <a:off x="368361" y="6233081"/>
            <a:ext cx="8537289" cy="369332"/>
          </a:xfrm>
          <a:prstGeom prst="rect">
            <a:avLst/>
          </a:prstGeom>
          <a:noFill/>
        </p:spPr>
        <p:txBody>
          <a:bodyPr wrap="square" rtlCol="0">
            <a:spAutoFit/>
          </a:bodyPr>
          <a:lstStyle/>
          <a:p>
            <a:r>
              <a:rPr lang="en-US" dirty="0"/>
              <a:t>In each case the final energy of the child is the </a:t>
            </a:r>
            <a:r>
              <a:rPr lang="en-US" dirty="0">
                <a:solidFill>
                  <a:srgbClr val="FF0000"/>
                </a:solidFill>
              </a:rPr>
              <a:t>same</a:t>
            </a:r>
            <a:r>
              <a:rPr lang="en-US" dirty="0"/>
              <a:t>  </a:t>
            </a:r>
            <a:r>
              <a:rPr lang="en-US" dirty="0" err="1"/>
              <a:t>K</a:t>
            </a:r>
            <a:r>
              <a:rPr lang="en-US" baseline="-25000" dirty="0" err="1"/>
              <a:t>f</a:t>
            </a:r>
            <a:r>
              <a:rPr lang="en-US" dirty="0"/>
              <a:t> =  U </a:t>
            </a:r>
            <a:r>
              <a:rPr lang="en-US" baseline="-25000" dirty="0"/>
              <a:t>f</a:t>
            </a:r>
            <a:r>
              <a:rPr lang="en-US" dirty="0"/>
              <a:t> – U </a:t>
            </a:r>
            <a:r>
              <a:rPr lang="en-US" baseline="-25000" dirty="0"/>
              <a:t>I</a:t>
            </a:r>
            <a:r>
              <a:rPr lang="en-US" dirty="0"/>
              <a:t> = </a:t>
            </a:r>
            <a:r>
              <a:rPr lang="en-US" dirty="0" err="1"/>
              <a:t>mgy</a:t>
            </a:r>
            <a:endParaRPr lang="en-US" dirty="0"/>
          </a:p>
        </p:txBody>
      </p:sp>
    </p:spTree>
    <p:extLst>
      <p:ext uri="{BB962C8B-B14F-4D97-AF65-F5344CB8AC3E}">
        <p14:creationId xmlns:p14="http://schemas.microsoft.com/office/powerpoint/2010/main" val="683087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Rectangle 3"/>
          <p:cNvSpPr>
            <a:spLocks noGrp="1" noChangeArrowheads="1"/>
          </p:cNvSpPr>
          <p:nvPr>
            <p:ph idx="1"/>
          </p:nvPr>
        </p:nvSpPr>
        <p:spPr>
          <a:xfrm>
            <a:off x="542189" y="2222567"/>
            <a:ext cx="7886700" cy="695516"/>
          </a:xfrm>
        </p:spPr>
        <p:txBody>
          <a:bodyPr>
            <a:normAutofit fontScale="55000" lnSpcReduction="20000"/>
          </a:bodyPr>
          <a:lstStyle/>
          <a:p>
            <a:r>
              <a:rPr lang="en-US" sz="3800" dirty="0">
                <a:latin typeface="Times New Roman" panose="02020603050405020304" pitchFamily="18" charset="0"/>
                <a:cs typeface="Times New Roman" panose="02020603050405020304" pitchFamily="18" charset="0"/>
              </a:rPr>
              <a:t>In a simple definition, work is the product of a constant force </a:t>
            </a:r>
            <a:r>
              <a:rPr lang="en-US" sz="3800" b="1" i="1" dirty="0">
                <a:latin typeface="Times New Roman" panose="02020603050405020304" pitchFamily="18" charset="0"/>
                <a:cs typeface="Times New Roman" panose="02020603050405020304" pitchFamily="18" charset="0"/>
              </a:rPr>
              <a:t>F</a:t>
            </a:r>
            <a:r>
              <a:rPr lang="en-US" sz="3800" dirty="0">
                <a:latin typeface="Times New Roman" panose="02020603050405020304" pitchFamily="18" charset="0"/>
                <a:cs typeface="Times New Roman" panose="02020603050405020304" pitchFamily="18" charset="0"/>
              </a:rPr>
              <a:t> and a parallel displacement </a:t>
            </a:r>
            <a:r>
              <a:rPr lang="en-US" sz="3800" b="1" i="1" dirty="0">
                <a:latin typeface="Times New Roman" panose="02020603050405020304" pitchFamily="18" charset="0"/>
                <a:cs typeface="Times New Roman" panose="02020603050405020304" pitchFamily="18" charset="0"/>
              </a:rPr>
              <a:t>s</a:t>
            </a:r>
            <a:r>
              <a:rPr lang="en-US" sz="3800" dirty="0">
                <a:latin typeface="Times New Roman" panose="02020603050405020304" pitchFamily="18" charset="0"/>
                <a:cs typeface="Times New Roman" panose="02020603050405020304" pitchFamily="18" charset="0"/>
              </a:rPr>
              <a:t> made under the influence of the force.</a:t>
            </a:r>
          </a:p>
          <a:p>
            <a:endParaRPr lang="en-US"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p:txBody>
      </p:sp>
      <p:pic>
        <p:nvPicPr>
          <p:cNvPr id="11" name="Picture 10" descr="07_08_Figure.jpg"/>
          <p:cNvPicPr>
            <a:picLocks noChangeAspect="1"/>
          </p:cNvPicPr>
          <p:nvPr/>
        </p:nvPicPr>
        <p:blipFill rotWithShape="1">
          <a:blip r:embed="rId3" cstate="print">
            <a:extLst>
              <a:ext uri="{28A0092B-C50C-407E-A947-70E740481C1C}">
                <a14:useLocalDpi xmlns:a14="http://schemas.microsoft.com/office/drawing/2010/main" val="0"/>
              </a:ext>
            </a:extLst>
          </a:blip>
          <a:srcRect b="7284"/>
          <a:stretch/>
        </p:blipFill>
        <p:spPr>
          <a:xfrm>
            <a:off x="2055537" y="3141794"/>
            <a:ext cx="5360865" cy="1430168"/>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3136182" y="4746746"/>
                <a:ext cx="2814553"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Work done:	</a:t>
                </a:r>
                <a14:m>
                  <m:oMath xmlns:m="http://schemas.openxmlformats.org/officeDocument/2006/math">
                    <m:r>
                      <a:rPr lang="en-US" i="1">
                        <a:latin typeface="Cambria Math" panose="02040503050406030204" pitchFamily="18" charset="0"/>
                      </a:rPr>
                      <m:t>𝑊</m:t>
                    </m:r>
                    <m:r>
                      <a:rPr lang="en-US" i="1">
                        <a:latin typeface="Cambria Math" panose="02040503050406030204" pitchFamily="18" charset="0"/>
                      </a:rPr>
                      <m:t>=</m:t>
                    </m:r>
                    <m:r>
                      <a:rPr lang="en-US" i="1">
                        <a:latin typeface="Cambria Math" panose="02040503050406030204" pitchFamily="18" charset="0"/>
                      </a:rPr>
                      <m:t>𝐹𝑠</m:t>
                    </m:r>
                  </m:oMath>
                </a14:m>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solidFill>
                      <a:srgbClr val="FF0000"/>
                    </a:solidFill>
                    <a:latin typeface="Times New Roman" panose="02020603050405020304" pitchFamily="18" charset="0"/>
                    <a:cs typeface="Times New Roman" panose="02020603050405020304" pitchFamily="18" charset="0"/>
                  </a:rPr>
                  <a:t>Work is a scalar quantity.</a:t>
                </a:r>
              </a:p>
            </p:txBody>
          </p:sp>
        </mc:Choice>
        <mc:Fallback xmlns="">
          <p:sp>
            <p:nvSpPr>
              <p:cNvPr id="2" name="TextBox 1"/>
              <p:cNvSpPr txBox="1">
                <a:spLocks noRot="1" noChangeAspect="1" noMove="1" noResize="1" noEditPoints="1" noAdjustHandles="1" noChangeArrowheads="1" noChangeShapeType="1" noTextEdit="1"/>
              </p:cNvSpPr>
              <p:nvPr/>
            </p:nvSpPr>
            <p:spPr>
              <a:xfrm>
                <a:off x="3136182" y="4746746"/>
                <a:ext cx="2814553" cy="923330"/>
              </a:xfrm>
              <a:prstGeom prst="rect">
                <a:avLst/>
              </a:prstGeom>
              <a:blipFill>
                <a:blip r:embed="rId4"/>
                <a:stretch>
                  <a:fillRect l="-1732" t="-3974" b="-9934"/>
                </a:stretch>
              </a:blipFill>
            </p:spPr>
            <p:txBody>
              <a:bodyPr/>
              <a:lstStyle/>
              <a:p>
                <a:r>
                  <a:rPr lang="en-US">
                    <a:noFill/>
                  </a:rPr>
                  <a:t> </a:t>
                </a:r>
              </a:p>
            </p:txBody>
          </p:sp>
        </mc:Fallback>
      </mc:AlternateContent>
      <p:sp>
        <p:nvSpPr>
          <p:cNvPr id="6" name="Rectangle 5"/>
          <p:cNvSpPr/>
          <p:nvPr/>
        </p:nvSpPr>
        <p:spPr>
          <a:xfrm>
            <a:off x="501730" y="160747"/>
            <a:ext cx="4070269" cy="830997"/>
          </a:xfrm>
          <a:prstGeom prst="rect">
            <a:avLst/>
          </a:prstGeom>
          <a:ln>
            <a:solidFill>
              <a:schemeClr val="tx1"/>
            </a:solidFill>
          </a:ln>
        </p:spPr>
        <p:txBody>
          <a:bodyPr wrap="square">
            <a:spAutoFit/>
          </a:bodyPr>
          <a:lstStyle/>
          <a:p>
            <a:r>
              <a:rPr lang="en-US" dirty="0">
                <a:latin typeface="Times New Roman" panose="02020603050405020304" pitchFamily="18" charset="0"/>
                <a:cs typeface="Times New Roman" panose="02020603050405020304" pitchFamily="18" charset="0"/>
              </a:rPr>
              <a:t>7.2	Work</a:t>
            </a:r>
          </a:p>
          <a:p>
            <a:endParaRPr lang="en-US" sz="600" dirty="0">
              <a:latin typeface="Times New Roman" panose="02020603050405020304" pitchFamily="18" charset="0"/>
              <a:cs typeface="Times New Roman" panose="02020603050405020304" pitchFamily="18" charset="0"/>
            </a:endParaRPr>
          </a:p>
          <a:p>
            <a:r>
              <a:rPr lang="en-US" dirty="0">
                <a:solidFill>
                  <a:srgbClr val="FF0000"/>
                </a:solidFill>
                <a:latin typeface="Times New Roman" panose="02020603050405020304" pitchFamily="18" charset="0"/>
                <a:cs typeface="Times New Roman" panose="02020603050405020304" pitchFamily="18" charset="0"/>
              </a:rPr>
              <a:t>How is </a:t>
            </a:r>
            <a:r>
              <a:rPr lang="en-US" altLang="ja-JP" dirty="0">
                <a:solidFill>
                  <a:srgbClr val="FF0000"/>
                </a:solidFill>
                <a:latin typeface="Times New Roman" panose="02020603050405020304" pitchFamily="18" charset="0"/>
                <a:cs typeface="Times New Roman" panose="02020603050405020304" pitchFamily="18" charset="0"/>
              </a:rPr>
              <a:t>"</a:t>
            </a:r>
            <a:r>
              <a:rPr lang="en-US" dirty="0">
                <a:solidFill>
                  <a:srgbClr val="FF0000"/>
                </a:solidFill>
                <a:latin typeface="Times New Roman" panose="02020603050405020304" pitchFamily="18" charset="0"/>
                <a:cs typeface="Times New Roman" panose="02020603050405020304" pitchFamily="18" charset="0"/>
              </a:rPr>
              <a:t>Work</a:t>
            </a:r>
            <a:r>
              <a:rPr lang="en-US" altLang="ja-JP" dirty="0">
                <a:solidFill>
                  <a:srgbClr val="FF0000"/>
                </a:solidFill>
                <a:latin typeface="Times New Roman" panose="02020603050405020304" pitchFamily="18" charset="0"/>
                <a:cs typeface="Times New Roman" panose="02020603050405020304" pitchFamily="18" charset="0"/>
              </a:rPr>
              <a:t>"</a:t>
            </a:r>
            <a:r>
              <a:rPr lang="en-US" dirty="0">
                <a:solidFill>
                  <a:srgbClr val="FF0000"/>
                </a:solidFill>
                <a:latin typeface="Times New Roman" panose="02020603050405020304" pitchFamily="18" charset="0"/>
                <a:cs typeface="Times New Roman" panose="02020603050405020304" pitchFamily="18" charset="0"/>
              </a:rPr>
              <a:t> Defined in Physics?</a:t>
            </a:r>
          </a:p>
          <a:p>
            <a:endParaRPr lang="en-US" sz="6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18DA981-F00F-48CF-A7BF-26FF6F36420E}"/>
              </a:ext>
            </a:extLst>
          </p:cNvPr>
          <p:cNvSpPr txBox="1"/>
          <p:nvPr/>
        </p:nvSpPr>
        <p:spPr>
          <a:xfrm>
            <a:off x="5755341" y="6342122"/>
            <a:ext cx="3070819" cy="369332"/>
          </a:xfrm>
          <a:prstGeom prst="rect">
            <a:avLst/>
          </a:prstGeom>
          <a:noFill/>
        </p:spPr>
        <p:txBody>
          <a:bodyPr wrap="square" rtlCol="0">
            <a:spAutoFit/>
          </a:bodyPr>
          <a:lstStyle/>
          <a:p>
            <a:r>
              <a:rPr lang="en-US" dirty="0"/>
              <a:t>Courtesy of Wenhao Wu</a:t>
            </a:r>
          </a:p>
        </p:txBody>
      </p:sp>
    </p:spTree>
    <p:extLst>
      <p:ext uri="{BB962C8B-B14F-4D97-AF65-F5344CB8AC3E}">
        <p14:creationId xmlns:p14="http://schemas.microsoft.com/office/powerpoint/2010/main" val="30343247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Energy Conservation</a:t>
            </a:r>
          </a:p>
        </p:txBody>
      </p:sp>
      <p:sp>
        <p:nvSpPr>
          <p:cNvPr id="43011" name="Rectangle 28"/>
          <p:cNvSpPr>
            <a:spLocks noChangeArrowheads="1"/>
          </p:cNvSpPr>
          <p:nvPr/>
        </p:nvSpPr>
        <p:spPr bwMode="auto">
          <a:xfrm>
            <a:off x="446088" y="3429000"/>
            <a:ext cx="2876550" cy="30829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43012" name="Picture 13" descr="FG08_005"/>
          <p:cNvPicPr>
            <a:picLocks noChangeAspect="1" noChangeArrowheads="1"/>
          </p:cNvPicPr>
          <p:nvPr/>
        </p:nvPicPr>
        <p:blipFill>
          <a:blip r:embed="rId2">
            <a:extLst>
              <a:ext uri="{28A0092B-C50C-407E-A947-70E740481C1C}">
                <a14:useLocalDpi xmlns:a14="http://schemas.microsoft.com/office/drawing/2010/main" val="0"/>
              </a:ext>
            </a:extLst>
          </a:blip>
          <a:srcRect t="12000" b="12000"/>
          <a:stretch>
            <a:fillRect/>
          </a:stretch>
        </p:blipFill>
        <p:spPr bwMode="auto">
          <a:xfrm>
            <a:off x="3282950" y="3338513"/>
            <a:ext cx="5083175"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3"/>
          <p:cNvSpPr>
            <a:spLocks noGrp="1" noChangeArrowheads="1"/>
          </p:cNvSpPr>
          <p:nvPr>
            <p:ph type="title"/>
          </p:nvPr>
        </p:nvSpPr>
        <p:spPr>
          <a:xfrm>
            <a:off x="663575" y="254000"/>
            <a:ext cx="7772400" cy="808038"/>
          </a:xfrm>
        </p:spPr>
        <p:txBody>
          <a:bodyPr/>
          <a:lstStyle/>
          <a:p>
            <a:r>
              <a:rPr lang="en-US" altLang="en-US"/>
              <a:t> </a:t>
            </a:r>
            <a:r>
              <a:rPr lang="en-US" altLang="en-US" b="1" i="1">
                <a:solidFill>
                  <a:srgbClr val="FF0000"/>
                </a:solidFill>
              </a:rPr>
              <a:t>W</a:t>
            </a:r>
            <a:r>
              <a:rPr lang="en-US" altLang="en-US" b="1" i="1" baseline="-25000">
                <a:solidFill>
                  <a:srgbClr val="FF0000"/>
                </a:solidFill>
              </a:rPr>
              <a:t>g(A</a:t>
            </a:r>
            <a:r>
              <a:rPr lang="en-US" altLang="en-US" b="1" i="1" baseline="-25000">
                <a:solidFill>
                  <a:srgbClr val="FF0000"/>
                </a:solidFill>
                <a:sym typeface="Wingdings" panose="05000000000000000000" pitchFamily="2" charset="2"/>
              </a:rPr>
              <a:t>C)</a:t>
            </a:r>
            <a:r>
              <a:rPr lang="en-US" altLang="en-US" b="1" i="1">
                <a:solidFill>
                  <a:srgbClr val="FF0000"/>
                </a:solidFill>
              </a:rPr>
              <a:t> = U</a:t>
            </a:r>
            <a:r>
              <a:rPr lang="en-US" altLang="en-US" b="1" i="1" baseline="-25000">
                <a:solidFill>
                  <a:srgbClr val="FF0000"/>
                </a:solidFill>
              </a:rPr>
              <a:t>g</a:t>
            </a:r>
            <a:r>
              <a:rPr lang="en-US" altLang="en-US" b="1" i="1">
                <a:solidFill>
                  <a:srgbClr val="FF0000"/>
                </a:solidFill>
              </a:rPr>
              <a:t>(y</a:t>
            </a:r>
            <a:r>
              <a:rPr lang="en-US" altLang="en-US" b="1" i="1" baseline="-25000">
                <a:solidFill>
                  <a:srgbClr val="FF0000"/>
                </a:solidFill>
              </a:rPr>
              <a:t>A</a:t>
            </a:r>
            <a:r>
              <a:rPr lang="en-US" altLang="en-US" b="1" i="1">
                <a:solidFill>
                  <a:srgbClr val="FF0000"/>
                </a:solidFill>
              </a:rPr>
              <a:t>) – U</a:t>
            </a:r>
            <a:r>
              <a:rPr lang="en-US" altLang="en-US" b="1" i="1" baseline="-25000">
                <a:solidFill>
                  <a:srgbClr val="FF0000"/>
                </a:solidFill>
              </a:rPr>
              <a:t>g</a:t>
            </a:r>
            <a:r>
              <a:rPr lang="en-US" altLang="en-US" b="1" i="1">
                <a:solidFill>
                  <a:srgbClr val="FF0000"/>
                </a:solidFill>
              </a:rPr>
              <a:t>(y</a:t>
            </a:r>
            <a:r>
              <a:rPr lang="en-US" altLang="en-US" b="1" i="1" baseline="-25000">
                <a:solidFill>
                  <a:srgbClr val="FF0000"/>
                </a:solidFill>
              </a:rPr>
              <a:t>C</a:t>
            </a:r>
            <a:r>
              <a:rPr lang="en-US" altLang="en-US" b="1" i="1">
                <a:solidFill>
                  <a:srgbClr val="FF0000"/>
                </a:solidFill>
              </a:rPr>
              <a:t>)</a:t>
            </a:r>
          </a:p>
        </p:txBody>
      </p:sp>
      <p:sp>
        <p:nvSpPr>
          <p:cNvPr id="43014" name="Rectangle 4"/>
          <p:cNvSpPr>
            <a:spLocks noGrp="1" noChangeArrowheads="1"/>
          </p:cNvSpPr>
          <p:nvPr>
            <p:ph type="body" sz="half" idx="1"/>
          </p:nvPr>
        </p:nvSpPr>
        <p:spPr>
          <a:xfrm>
            <a:off x="685800" y="1492250"/>
            <a:ext cx="7869238" cy="4471988"/>
          </a:xfrm>
        </p:spPr>
        <p:txBody>
          <a:bodyPr/>
          <a:lstStyle/>
          <a:p>
            <a:pPr>
              <a:buFontTx/>
              <a:buNone/>
            </a:pPr>
            <a:r>
              <a:rPr lang="en-US" altLang="en-US" sz="3200" b="1" i="1" dirty="0" err="1"/>
              <a:t>W</a:t>
            </a:r>
            <a:r>
              <a:rPr lang="en-US" altLang="en-US" sz="3200" b="1" i="1" baseline="-25000" dirty="0" err="1"/>
              <a:t>g</a:t>
            </a:r>
            <a:r>
              <a:rPr lang="en-US" altLang="en-US" sz="3200" b="1" baseline="-25000" dirty="0"/>
              <a:t>(A</a:t>
            </a:r>
            <a:r>
              <a:rPr lang="en-US" altLang="en-US" sz="3200" b="1" baseline="-25000" dirty="0">
                <a:sym typeface="Wingdings" panose="05000000000000000000" pitchFamily="2" charset="2"/>
              </a:rPr>
              <a:t>BC)  </a:t>
            </a:r>
            <a:r>
              <a:rPr lang="en-US" altLang="en-US" sz="3200" b="1" dirty="0">
                <a:sym typeface="Wingdings" panose="05000000000000000000" pitchFamily="2" charset="2"/>
              </a:rPr>
              <a:t>=</a:t>
            </a:r>
            <a:r>
              <a:rPr lang="en-US" altLang="en-US" sz="3200" b="1" baseline="-25000" dirty="0">
                <a:sym typeface="Wingdings" panose="05000000000000000000" pitchFamily="2" charset="2"/>
              </a:rPr>
              <a:t> </a:t>
            </a:r>
            <a:r>
              <a:rPr lang="en-US" altLang="en-US" sz="3200" b="1" i="1" dirty="0" err="1">
                <a:sym typeface="Wingdings" panose="05000000000000000000" pitchFamily="2" charset="2"/>
              </a:rPr>
              <a:t>W</a:t>
            </a:r>
            <a:r>
              <a:rPr lang="en-US" altLang="en-US" sz="3200" b="1" i="1" baseline="-25000" dirty="0" err="1">
                <a:sym typeface="Wingdings" panose="05000000000000000000" pitchFamily="2" charset="2"/>
              </a:rPr>
              <a:t>g</a:t>
            </a:r>
            <a:r>
              <a:rPr lang="en-US" altLang="en-US" sz="3200" b="1" baseline="-25000" dirty="0">
                <a:sym typeface="Wingdings" panose="05000000000000000000" pitchFamily="2" charset="2"/>
              </a:rPr>
              <a:t>(AB)  </a:t>
            </a:r>
            <a:r>
              <a:rPr lang="en-US" altLang="en-US" sz="3200" b="1" dirty="0">
                <a:sym typeface="Wingdings" panose="05000000000000000000" pitchFamily="2" charset="2"/>
              </a:rPr>
              <a:t>+ </a:t>
            </a:r>
            <a:r>
              <a:rPr lang="en-US" altLang="en-US" sz="3200" b="1" i="1" dirty="0" err="1">
                <a:sym typeface="Wingdings" panose="05000000000000000000" pitchFamily="2" charset="2"/>
              </a:rPr>
              <a:t>W</a:t>
            </a:r>
            <a:r>
              <a:rPr lang="en-US" altLang="en-US" sz="3200" b="1" i="1" baseline="-25000" dirty="0" err="1">
                <a:sym typeface="Wingdings" panose="05000000000000000000" pitchFamily="2" charset="2"/>
              </a:rPr>
              <a:t>g</a:t>
            </a:r>
            <a:r>
              <a:rPr lang="en-US" altLang="en-US" sz="3200" b="1" baseline="-25000" dirty="0">
                <a:sym typeface="Wingdings" panose="05000000000000000000" pitchFamily="2" charset="2"/>
              </a:rPr>
              <a:t>(BC)  </a:t>
            </a:r>
          </a:p>
          <a:p>
            <a:pPr>
              <a:buFontTx/>
              <a:buNone/>
            </a:pPr>
            <a:r>
              <a:rPr lang="en-US" altLang="en-US" sz="3200" b="1" dirty="0">
                <a:sym typeface="Wingdings" panose="05000000000000000000" pitchFamily="2" charset="2"/>
              </a:rPr>
              <a:t>                   =</a:t>
            </a:r>
            <a:r>
              <a:rPr lang="en-US" altLang="en-US" sz="3200" b="1" baseline="-25000" dirty="0">
                <a:sym typeface="Wingdings" panose="05000000000000000000" pitchFamily="2" charset="2"/>
              </a:rPr>
              <a:t>  </a:t>
            </a:r>
            <a:r>
              <a:rPr lang="en-US" altLang="en-US" sz="3200" b="1" i="1" dirty="0">
                <a:sym typeface="Wingdings" panose="05000000000000000000" pitchFamily="2" charset="2"/>
              </a:rPr>
              <a:t>mg(</a:t>
            </a:r>
            <a:r>
              <a:rPr lang="en-US" altLang="en-US" sz="3200" b="1" i="1" dirty="0" err="1">
                <a:sym typeface="Wingdings" panose="05000000000000000000" pitchFamily="2" charset="2"/>
              </a:rPr>
              <a:t>y</a:t>
            </a:r>
            <a:r>
              <a:rPr lang="en-US" altLang="en-US" sz="3200" b="1" i="1" baseline="-25000" dirty="0" err="1">
                <a:sym typeface="Wingdings" panose="05000000000000000000" pitchFamily="2" charset="2"/>
              </a:rPr>
              <a:t>A</a:t>
            </a:r>
            <a:r>
              <a:rPr lang="en-US" altLang="en-US" sz="3200" b="1" i="1" dirty="0">
                <a:sym typeface="Wingdings" panose="05000000000000000000" pitchFamily="2" charset="2"/>
              </a:rPr>
              <a:t>- </a:t>
            </a:r>
            <a:r>
              <a:rPr lang="en-US" altLang="en-US" sz="3200" b="1" i="1" dirty="0" err="1">
                <a:sym typeface="Wingdings" panose="05000000000000000000" pitchFamily="2" charset="2"/>
              </a:rPr>
              <a:t>y</a:t>
            </a:r>
            <a:r>
              <a:rPr lang="en-US" altLang="en-US" sz="3200" b="1" i="1" baseline="-25000" dirty="0" err="1">
                <a:sym typeface="Wingdings" panose="05000000000000000000" pitchFamily="2" charset="2"/>
              </a:rPr>
              <a:t>B</a:t>
            </a:r>
            <a:r>
              <a:rPr lang="en-US" altLang="en-US" sz="3200" b="1" i="1" dirty="0">
                <a:sym typeface="Wingdings" panose="05000000000000000000" pitchFamily="2" charset="2"/>
              </a:rPr>
              <a:t>)</a:t>
            </a:r>
            <a:r>
              <a:rPr lang="en-US" altLang="en-US" sz="3200" b="1" dirty="0">
                <a:sym typeface="Wingdings" panose="05000000000000000000" pitchFamily="2" charset="2"/>
              </a:rPr>
              <a:t> + </a:t>
            </a:r>
            <a:r>
              <a:rPr lang="en-US" altLang="en-US" sz="3200" b="1" i="1" dirty="0">
                <a:sym typeface="Wingdings" panose="05000000000000000000" pitchFamily="2" charset="2"/>
              </a:rPr>
              <a:t>mg(</a:t>
            </a:r>
            <a:r>
              <a:rPr lang="en-US" altLang="en-US" sz="3200" b="1" i="1" dirty="0" err="1">
                <a:sym typeface="Wingdings" panose="05000000000000000000" pitchFamily="2" charset="2"/>
              </a:rPr>
              <a:t>y</a:t>
            </a:r>
            <a:r>
              <a:rPr lang="en-US" altLang="en-US" sz="3200" b="1" i="1" baseline="-25000" dirty="0" err="1">
                <a:sym typeface="Wingdings" panose="05000000000000000000" pitchFamily="2" charset="2"/>
              </a:rPr>
              <a:t>B</a:t>
            </a:r>
            <a:r>
              <a:rPr lang="en-US" altLang="en-US" sz="3200" b="1" i="1" baseline="-25000" dirty="0">
                <a:sym typeface="Wingdings" panose="05000000000000000000" pitchFamily="2" charset="2"/>
              </a:rPr>
              <a:t> </a:t>
            </a:r>
            <a:r>
              <a:rPr lang="en-US" altLang="en-US" sz="3200" b="1" i="1" dirty="0">
                <a:sym typeface="Wingdings" panose="05000000000000000000" pitchFamily="2" charset="2"/>
              </a:rPr>
              <a:t>- </a:t>
            </a:r>
            <a:r>
              <a:rPr lang="en-US" altLang="en-US" sz="3200" b="1" i="1" dirty="0" err="1">
                <a:sym typeface="Wingdings" panose="05000000000000000000" pitchFamily="2" charset="2"/>
              </a:rPr>
              <a:t>y</a:t>
            </a:r>
            <a:r>
              <a:rPr lang="en-US" altLang="en-US" sz="3200" b="1" i="1" baseline="-25000" dirty="0" err="1">
                <a:sym typeface="Wingdings" panose="05000000000000000000" pitchFamily="2" charset="2"/>
              </a:rPr>
              <a:t>C</a:t>
            </a:r>
            <a:r>
              <a:rPr lang="en-US" altLang="en-US" sz="3200" b="1" i="1" dirty="0">
                <a:sym typeface="Wingdings" panose="05000000000000000000" pitchFamily="2" charset="2"/>
              </a:rPr>
              <a:t>)</a:t>
            </a:r>
          </a:p>
          <a:p>
            <a:pPr>
              <a:buFontTx/>
              <a:buNone/>
            </a:pPr>
            <a:r>
              <a:rPr lang="en-US" altLang="en-US" sz="3200" b="1" i="1" dirty="0"/>
              <a:t>                   = </a:t>
            </a:r>
            <a:r>
              <a:rPr lang="en-US" altLang="en-US" sz="3200" b="1" i="1" dirty="0">
                <a:sym typeface="Wingdings" panose="05000000000000000000" pitchFamily="2" charset="2"/>
              </a:rPr>
              <a:t>mg(</a:t>
            </a:r>
            <a:r>
              <a:rPr lang="en-US" altLang="en-US" sz="3200" b="1" i="1" dirty="0" err="1">
                <a:sym typeface="Wingdings" panose="05000000000000000000" pitchFamily="2" charset="2"/>
              </a:rPr>
              <a:t>y</a:t>
            </a:r>
            <a:r>
              <a:rPr lang="en-US" altLang="en-US" sz="3200" b="1" i="1" baseline="-25000" dirty="0" err="1">
                <a:sym typeface="Wingdings" panose="05000000000000000000" pitchFamily="2" charset="2"/>
              </a:rPr>
              <a:t>A</a:t>
            </a:r>
            <a:r>
              <a:rPr lang="en-US" altLang="en-US" sz="3200" b="1" i="1" baseline="-25000" dirty="0">
                <a:sym typeface="Wingdings" panose="05000000000000000000" pitchFamily="2" charset="2"/>
              </a:rPr>
              <a:t> </a:t>
            </a:r>
            <a:r>
              <a:rPr lang="en-US" altLang="en-US" sz="3200" b="1" i="1" dirty="0">
                <a:sym typeface="Wingdings" panose="05000000000000000000" pitchFamily="2" charset="2"/>
              </a:rPr>
              <a:t>- </a:t>
            </a:r>
            <a:r>
              <a:rPr lang="en-US" altLang="en-US" sz="3200" b="1" i="1" dirty="0" err="1">
                <a:sym typeface="Wingdings" panose="05000000000000000000" pitchFamily="2" charset="2"/>
              </a:rPr>
              <a:t>y</a:t>
            </a:r>
            <a:r>
              <a:rPr lang="en-US" altLang="en-US" sz="3200" b="1" i="1" baseline="-25000" dirty="0" err="1">
                <a:sym typeface="Wingdings" panose="05000000000000000000" pitchFamily="2" charset="2"/>
              </a:rPr>
              <a:t>C</a:t>
            </a:r>
            <a:r>
              <a:rPr lang="en-US" altLang="en-US" sz="3200" b="1" i="1" dirty="0">
                <a:sym typeface="Wingdings" panose="05000000000000000000" pitchFamily="2" charset="2"/>
              </a:rPr>
              <a:t>)</a:t>
            </a:r>
          </a:p>
        </p:txBody>
      </p:sp>
      <p:sp>
        <p:nvSpPr>
          <p:cNvPr id="43015" name="Rectangle 6" descr="Green marble"/>
          <p:cNvSpPr>
            <a:spLocks noChangeArrowheads="1"/>
          </p:cNvSpPr>
          <p:nvPr/>
        </p:nvSpPr>
        <p:spPr bwMode="auto">
          <a:xfrm>
            <a:off x="685800" y="1117600"/>
            <a:ext cx="7823200" cy="8255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016" name="Rectangle 7"/>
          <p:cNvSpPr>
            <a:spLocks noChangeArrowheads="1"/>
          </p:cNvSpPr>
          <p:nvPr/>
        </p:nvSpPr>
        <p:spPr bwMode="auto">
          <a:xfrm>
            <a:off x="5016500" y="4033838"/>
            <a:ext cx="468313" cy="66357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d</a:t>
            </a:r>
            <a:r>
              <a:rPr kumimoji="0" lang="en-US" altLang="en-US" sz="3600" b="1" i="1"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l</a:t>
            </a:r>
          </a:p>
        </p:txBody>
      </p:sp>
      <p:sp>
        <p:nvSpPr>
          <p:cNvPr id="43017" name="Rectangle 10"/>
          <p:cNvSpPr>
            <a:spLocks noChangeArrowheads="1"/>
          </p:cNvSpPr>
          <p:nvPr/>
        </p:nvSpPr>
        <p:spPr bwMode="auto">
          <a:xfrm>
            <a:off x="3636963" y="3836988"/>
            <a:ext cx="468312" cy="444500"/>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a:t>
            </a:r>
          </a:p>
        </p:txBody>
      </p:sp>
      <p:sp>
        <p:nvSpPr>
          <p:cNvPr id="43018" name="Rectangle 11"/>
          <p:cNvSpPr>
            <a:spLocks noChangeArrowheads="1"/>
          </p:cNvSpPr>
          <p:nvPr/>
        </p:nvSpPr>
        <p:spPr bwMode="auto">
          <a:xfrm>
            <a:off x="5214938" y="3273425"/>
            <a:ext cx="468312" cy="444500"/>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a:t>
            </a:r>
          </a:p>
        </p:txBody>
      </p:sp>
      <p:sp>
        <p:nvSpPr>
          <p:cNvPr id="43019" name="Rectangle 12"/>
          <p:cNvSpPr>
            <a:spLocks noChangeArrowheads="1"/>
          </p:cNvSpPr>
          <p:nvPr/>
        </p:nvSpPr>
        <p:spPr bwMode="auto">
          <a:xfrm>
            <a:off x="7734300" y="5276850"/>
            <a:ext cx="468313" cy="444500"/>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a:t>
            </a:r>
          </a:p>
        </p:txBody>
      </p:sp>
      <p:sp>
        <p:nvSpPr>
          <p:cNvPr id="43020" name="Line 15"/>
          <p:cNvSpPr>
            <a:spLocks noChangeShapeType="1"/>
          </p:cNvSpPr>
          <p:nvPr/>
        </p:nvSpPr>
        <p:spPr bwMode="auto">
          <a:xfrm flipV="1">
            <a:off x="8296275" y="2876550"/>
            <a:ext cx="0" cy="3278188"/>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021" name="Rectangle 16"/>
          <p:cNvSpPr>
            <a:spLocks noChangeArrowheads="1"/>
          </p:cNvSpPr>
          <p:nvPr/>
        </p:nvSpPr>
        <p:spPr bwMode="auto">
          <a:xfrm>
            <a:off x="8029575" y="2297113"/>
            <a:ext cx="468313" cy="51276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1" u="none" strike="noStrike" kern="1200" cap="none" spc="0" normalizeH="0" baseline="0" noProof="0">
                <a:ln>
                  <a:noFill/>
                </a:ln>
                <a:solidFill>
                  <a:srgbClr val="3333CC"/>
                </a:solidFill>
                <a:effectLst/>
                <a:uLnTx/>
                <a:uFillTx/>
                <a:latin typeface="Times New Roman" panose="02020603050405020304" pitchFamily="18" charset="0"/>
                <a:ea typeface="+mn-ea"/>
                <a:cs typeface="+mn-cs"/>
              </a:rPr>
              <a:t>y</a:t>
            </a:r>
          </a:p>
        </p:txBody>
      </p:sp>
      <p:sp>
        <p:nvSpPr>
          <p:cNvPr id="43022" name="Line 17"/>
          <p:cNvSpPr>
            <a:spLocks noChangeShapeType="1"/>
          </p:cNvSpPr>
          <p:nvPr/>
        </p:nvSpPr>
        <p:spPr bwMode="auto">
          <a:xfrm>
            <a:off x="6021388" y="4192588"/>
            <a:ext cx="357187" cy="557212"/>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023" name="Line 18"/>
          <p:cNvSpPr>
            <a:spLocks noChangeShapeType="1"/>
          </p:cNvSpPr>
          <p:nvPr/>
        </p:nvSpPr>
        <p:spPr bwMode="auto">
          <a:xfrm>
            <a:off x="5999163" y="4192588"/>
            <a:ext cx="0" cy="11160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024" name="Line 19"/>
          <p:cNvSpPr>
            <a:spLocks noChangeShapeType="1"/>
          </p:cNvSpPr>
          <p:nvPr/>
        </p:nvSpPr>
        <p:spPr bwMode="auto">
          <a:xfrm>
            <a:off x="4703763" y="4233863"/>
            <a:ext cx="0" cy="111601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025" name="Line 21"/>
          <p:cNvSpPr>
            <a:spLocks noChangeShapeType="1"/>
          </p:cNvSpPr>
          <p:nvPr/>
        </p:nvSpPr>
        <p:spPr bwMode="auto">
          <a:xfrm flipV="1">
            <a:off x="4705350" y="3790950"/>
            <a:ext cx="468313" cy="468313"/>
          </a:xfrm>
          <a:prstGeom prst="line">
            <a:avLst/>
          </a:prstGeom>
          <a:noFill/>
          <a:ln w="381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026" name="AutoShape 22"/>
          <p:cNvSpPr>
            <a:spLocks noChangeArrowheads="1"/>
          </p:cNvSpPr>
          <p:nvPr/>
        </p:nvSpPr>
        <p:spPr bwMode="auto">
          <a:xfrm>
            <a:off x="5888038" y="4124325"/>
            <a:ext cx="182562" cy="182563"/>
          </a:xfrm>
          <a:prstGeom prst="flowChartConnector">
            <a:avLst/>
          </a:prstGeom>
          <a:solidFill>
            <a:srgbClr val="FF9933"/>
          </a:solidFill>
          <a:ln w="9525">
            <a:solidFill>
              <a:schemeClr val="tx1"/>
            </a:solidFill>
            <a:round/>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3027" name="AutoShape 24"/>
          <p:cNvSpPr>
            <a:spLocks noChangeArrowheads="1"/>
          </p:cNvSpPr>
          <p:nvPr/>
        </p:nvSpPr>
        <p:spPr bwMode="auto">
          <a:xfrm>
            <a:off x="4616450" y="4165600"/>
            <a:ext cx="182563" cy="182563"/>
          </a:xfrm>
          <a:prstGeom prst="flowChartConnector">
            <a:avLst/>
          </a:prstGeom>
          <a:solidFill>
            <a:srgbClr val="FF9933"/>
          </a:solidFill>
          <a:ln w="9525">
            <a:solidFill>
              <a:schemeClr val="tx1"/>
            </a:solidFill>
            <a:round/>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43028" name="Picture 25" descr="FG08_001"/>
          <p:cNvPicPr>
            <a:picLocks noChangeAspect="1" noChangeArrowheads="1"/>
          </p:cNvPicPr>
          <p:nvPr/>
        </p:nvPicPr>
        <p:blipFill>
          <a:blip r:embed="rId4">
            <a:extLst>
              <a:ext uri="{28A0092B-C50C-407E-A947-70E740481C1C}">
                <a14:useLocalDpi xmlns:a14="http://schemas.microsoft.com/office/drawing/2010/main" val="0"/>
              </a:ext>
            </a:extLst>
          </a:blip>
          <a:srcRect l="45000" t="12000" b="16800"/>
          <a:stretch>
            <a:fillRect/>
          </a:stretch>
        </p:blipFill>
        <p:spPr bwMode="auto">
          <a:xfrm>
            <a:off x="468313" y="3594100"/>
            <a:ext cx="2778125"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9" name="Rectangle 26"/>
          <p:cNvSpPr>
            <a:spLocks noChangeArrowheads="1"/>
          </p:cNvSpPr>
          <p:nvPr/>
        </p:nvSpPr>
        <p:spPr bwMode="auto">
          <a:xfrm>
            <a:off x="912813" y="5662613"/>
            <a:ext cx="468312" cy="444500"/>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a:t>
            </a:r>
          </a:p>
        </p:txBody>
      </p:sp>
      <p:sp>
        <p:nvSpPr>
          <p:cNvPr id="43030" name="Rectangle 27"/>
          <p:cNvSpPr>
            <a:spLocks noChangeArrowheads="1"/>
          </p:cNvSpPr>
          <p:nvPr/>
        </p:nvSpPr>
        <p:spPr bwMode="auto">
          <a:xfrm>
            <a:off x="2646363" y="4140200"/>
            <a:ext cx="468312" cy="444500"/>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a:t>
            </a:r>
          </a:p>
        </p:txBody>
      </p:sp>
      <p:sp>
        <p:nvSpPr>
          <p:cNvPr id="43031" name="AutoShape 30"/>
          <p:cNvSpPr>
            <a:spLocks noChangeArrowheads="1"/>
          </p:cNvSpPr>
          <p:nvPr/>
        </p:nvSpPr>
        <p:spPr bwMode="auto">
          <a:xfrm>
            <a:off x="2743200" y="4906963"/>
            <a:ext cx="1214438" cy="485775"/>
          </a:xfrm>
          <a:prstGeom prst="leftRightArrow">
            <a:avLst>
              <a:gd name="adj1" fmla="val 50000"/>
              <a:gd name="adj2" fmla="val 50000"/>
            </a:avLst>
          </a:prstGeom>
          <a:solidFill>
            <a:srgbClr val="FF0000"/>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1969940" y="1073084"/>
            <a:ext cx="4995715" cy="438582"/>
          </a:xfrm>
        </p:spPr>
        <p:txBody>
          <a:bodyPr>
            <a:normAutofit fontScale="90000"/>
          </a:bodyPr>
          <a:lstStyle/>
          <a:p>
            <a:r>
              <a:rPr lang="en-US" dirty="0"/>
              <a:t>Power – How fast work is done </a:t>
            </a:r>
          </a:p>
        </p:txBody>
      </p:sp>
      <p:sp>
        <p:nvSpPr>
          <p:cNvPr id="4" name="Content Placeholder 3"/>
          <p:cNvSpPr>
            <a:spLocks noGrp="1"/>
          </p:cNvSpPr>
          <p:nvPr>
            <p:ph idx="1"/>
          </p:nvPr>
        </p:nvSpPr>
        <p:spPr>
          <a:xfrm>
            <a:off x="1497276" y="1776808"/>
            <a:ext cx="6305513" cy="4007930"/>
          </a:xfrm>
        </p:spPr>
        <p:txBody>
          <a:bodyPr/>
          <a:lstStyle/>
          <a:p>
            <a:r>
              <a:rPr lang="en-US" sz="1800" dirty="0"/>
              <a:t>When a quantity of work Δ</a:t>
            </a:r>
            <a:r>
              <a:rPr lang="en-US" sz="1800" i="1" dirty="0"/>
              <a:t>W</a:t>
            </a:r>
            <a:r>
              <a:rPr lang="en-US" sz="1800" dirty="0"/>
              <a:t> is done during a time interval Δ</a:t>
            </a:r>
            <a:r>
              <a:rPr lang="en-US" sz="1800" i="1" dirty="0"/>
              <a:t>t</a:t>
            </a:r>
            <a:r>
              <a:rPr lang="en-US" sz="1800" dirty="0"/>
              <a:t>, the </a:t>
            </a:r>
            <a:r>
              <a:rPr lang="en-US" sz="1800" u="sng" dirty="0"/>
              <a:t>average power</a:t>
            </a:r>
            <a:r>
              <a:rPr lang="en-US" sz="1800" dirty="0"/>
              <a:t> </a:t>
            </a:r>
            <a:r>
              <a:rPr lang="en-US" sz="1800" i="1" dirty="0"/>
              <a:t>P</a:t>
            </a:r>
            <a:r>
              <a:rPr lang="en-US" sz="1800" baseline="-25000" dirty="0"/>
              <a:t>av</a:t>
            </a:r>
            <a:r>
              <a:rPr lang="en-US" sz="1800" dirty="0"/>
              <a:t> or work per unit time is:</a:t>
            </a:r>
          </a:p>
          <a:p>
            <a:endParaRPr lang="en-US" sz="1800" dirty="0"/>
          </a:p>
          <a:p>
            <a:endParaRPr lang="en-US" sz="1800" dirty="0"/>
          </a:p>
          <a:p>
            <a:endParaRPr lang="en-US" sz="1800" dirty="0"/>
          </a:p>
          <a:p>
            <a:r>
              <a:rPr lang="en-US" sz="1800" dirty="0">
                <a:solidFill>
                  <a:srgbClr val="FF0000"/>
                </a:solidFill>
              </a:rPr>
              <a:t>Units of watt [W], or 1 watt = 1 joule per second [J/s]</a:t>
            </a:r>
          </a:p>
          <a:p>
            <a:r>
              <a:rPr lang="en-US" sz="1800" dirty="0"/>
              <a:t>The rate at which work is done is not always constant. When it varies, we define the </a:t>
            </a:r>
            <a:r>
              <a:rPr lang="en-US" sz="1800" u="sng" dirty="0"/>
              <a:t>instantaneous power</a:t>
            </a:r>
            <a:r>
              <a:rPr lang="en-US" sz="1800" dirty="0"/>
              <a:t> </a:t>
            </a:r>
            <a:r>
              <a:rPr lang="en-US" sz="1800" i="1" dirty="0"/>
              <a:t>P</a:t>
            </a:r>
            <a:r>
              <a:rPr lang="en-US" sz="1800" dirty="0"/>
              <a:t> as:</a:t>
            </a:r>
          </a:p>
        </p:txBody>
      </p:sp>
      <p:pic>
        <p:nvPicPr>
          <p:cNvPr id="2" name="Picture 1" descr="Slide 27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7209" y="2512342"/>
            <a:ext cx="1121176" cy="695344"/>
          </a:xfrm>
          <a:prstGeom prst="rect">
            <a:avLst/>
          </a:prstGeom>
        </p:spPr>
      </p:pic>
      <p:pic>
        <p:nvPicPr>
          <p:cNvPr id="3" name="Picture 2" descr="Slide 27_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8949" y="4444627"/>
            <a:ext cx="1960098" cy="695837"/>
          </a:xfrm>
          <a:prstGeom prst="rect">
            <a:avLst/>
          </a:prstGeom>
        </p:spPr>
      </p:pic>
    </p:spTree>
    <p:extLst>
      <p:ext uri="{BB962C8B-B14F-4D97-AF65-F5344CB8AC3E}">
        <p14:creationId xmlns:p14="http://schemas.microsoft.com/office/powerpoint/2010/main" val="40999908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Power – Considers Work and Time to Do It </a:t>
            </a:r>
            <a:r>
              <a:rPr lang="en-US" sz="2000" b="0" dirty="0"/>
              <a:t>(2 of 2)</a:t>
            </a:r>
            <a:endParaRPr lang="en-IN" sz="3400" dirty="0"/>
          </a:p>
        </p:txBody>
      </p:sp>
      <p:sp>
        <p:nvSpPr>
          <p:cNvPr id="7" name="Content Placeholder 6"/>
          <p:cNvSpPr>
            <a:spLocks noGrp="1"/>
          </p:cNvSpPr>
          <p:nvPr>
            <p:ph sz="quarter" idx="16"/>
          </p:nvPr>
        </p:nvSpPr>
        <p:spPr>
          <a:xfrm>
            <a:off x="457200" y="1555749"/>
            <a:ext cx="5057775" cy="425451"/>
          </a:xfrm>
        </p:spPr>
        <p:txBody>
          <a:bodyPr/>
          <a:lstStyle/>
          <a:p>
            <a:r>
              <a:rPr lang="en-US" dirty="0"/>
              <a:t>Example 7.16: A marathon stair climb</a:t>
            </a:r>
          </a:p>
        </p:txBody>
      </p:sp>
      <p:sp>
        <p:nvSpPr>
          <p:cNvPr id="5" name="Content Placeholder 4"/>
          <p:cNvSpPr>
            <a:spLocks noGrp="1"/>
          </p:cNvSpPr>
          <p:nvPr>
            <p:ph sz="quarter" idx="14"/>
          </p:nvPr>
        </p:nvSpPr>
        <p:spPr>
          <a:xfrm>
            <a:off x="457200" y="2058988"/>
            <a:ext cx="4810125" cy="1484312"/>
          </a:xfrm>
        </p:spPr>
        <p:txBody>
          <a:bodyPr/>
          <a:lstStyle/>
          <a:p>
            <a:r>
              <a:rPr lang="en-US" dirty="0"/>
              <a:t>If the runner is initially at rest and ends at rest, the work done by the runner is equal to the work done by gravity on the runner.</a:t>
            </a:r>
          </a:p>
        </p:txBody>
      </p:sp>
      <p:graphicFrame>
        <p:nvGraphicFramePr>
          <p:cNvPr id="9" name="Object 8" descr="W runner = m g h."/>
          <p:cNvGraphicFramePr>
            <a:graphicFrameLocks noChangeAspect="1"/>
          </p:cNvGraphicFramePr>
          <p:nvPr/>
        </p:nvGraphicFramePr>
        <p:xfrm>
          <a:off x="1660525" y="3673475"/>
          <a:ext cx="1958975" cy="490538"/>
        </p:xfrm>
        <a:graphic>
          <a:graphicData uri="http://schemas.openxmlformats.org/presentationml/2006/ole">
            <mc:AlternateContent xmlns:mc="http://schemas.openxmlformats.org/markup-compatibility/2006">
              <mc:Choice xmlns:v="urn:schemas-microsoft-com:vml" Requires="v">
                <p:oleObj name="Equation" r:id="rId2" imgW="914400" imgH="228600" progId="Equation.DSMT4">
                  <p:embed/>
                </p:oleObj>
              </mc:Choice>
              <mc:Fallback>
                <p:oleObj name="Equation" r:id="rId2" imgW="914400" imgH="228600" progId="Equation.DSMT4">
                  <p:embed/>
                  <p:pic>
                    <p:nvPicPr>
                      <p:cNvPr id="9" name="Object 8" descr="W runner = m g h."/>
                      <p:cNvPicPr/>
                      <p:nvPr/>
                    </p:nvPicPr>
                    <p:blipFill>
                      <a:blip r:embed="rId3"/>
                      <a:stretch>
                        <a:fillRect/>
                      </a:stretch>
                    </p:blipFill>
                    <p:spPr>
                      <a:xfrm>
                        <a:off x="1660525" y="3673475"/>
                        <a:ext cx="1958975" cy="490538"/>
                      </a:xfrm>
                      <a:prstGeom prst="rect">
                        <a:avLst/>
                      </a:prstGeom>
                    </p:spPr>
                  </p:pic>
                </p:oleObj>
              </mc:Fallback>
            </mc:AlternateContent>
          </a:graphicData>
        </a:graphic>
      </p:graphicFrame>
      <p:sp>
        <p:nvSpPr>
          <p:cNvPr id="6" name="Content Placeholder 5"/>
          <p:cNvSpPr>
            <a:spLocks noGrp="1"/>
          </p:cNvSpPr>
          <p:nvPr>
            <p:ph sz="quarter" idx="15"/>
          </p:nvPr>
        </p:nvSpPr>
        <p:spPr>
          <a:xfrm>
            <a:off x="457200" y="4379912"/>
            <a:ext cx="4524375" cy="744537"/>
          </a:xfrm>
        </p:spPr>
        <p:txBody>
          <a:bodyPr/>
          <a:lstStyle/>
          <a:p>
            <a:pPr indent="-255600"/>
            <a:r>
              <a:rPr lang="en-US" dirty="0"/>
              <a:t>The average power output by the runner is then:</a:t>
            </a:r>
          </a:p>
        </p:txBody>
      </p:sp>
      <p:graphicFrame>
        <p:nvGraphicFramePr>
          <p:cNvPr id="10" name="Object 9" descr="P sub a v = start fraction W runner over delta t = m g h over delta t = F v sub a v = m g v sub a v."/>
          <p:cNvGraphicFramePr>
            <a:graphicFrameLocks noChangeAspect="1"/>
          </p:cNvGraphicFramePr>
          <p:nvPr/>
        </p:nvGraphicFramePr>
        <p:xfrm>
          <a:off x="1798638" y="5330825"/>
          <a:ext cx="2128837" cy="1022350"/>
        </p:xfrm>
        <a:graphic>
          <a:graphicData uri="http://schemas.openxmlformats.org/presentationml/2006/ole">
            <mc:AlternateContent xmlns:mc="http://schemas.openxmlformats.org/markup-compatibility/2006">
              <mc:Choice xmlns:v="urn:schemas-microsoft-com:vml" Requires="v">
                <p:oleObj name="Equation" r:id="rId4" imgW="1320480" imgH="634680" progId="Equation.DSMT4">
                  <p:embed/>
                </p:oleObj>
              </mc:Choice>
              <mc:Fallback>
                <p:oleObj name="Equation" r:id="rId4" imgW="1320480" imgH="634680" progId="Equation.DSMT4">
                  <p:embed/>
                  <p:pic>
                    <p:nvPicPr>
                      <p:cNvPr id="10" name="Object 9" descr="P sub a v = start fraction W runner over delta t = m g h over delta t = F v sub a v = m g v sub a v."/>
                      <p:cNvPicPr/>
                      <p:nvPr/>
                    </p:nvPicPr>
                    <p:blipFill>
                      <a:blip r:embed="rId5"/>
                      <a:stretch>
                        <a:fillRect/>
                      </a:stretch>
                    </p:blipFill>
                    <p:spPr>
                      <a:xfrm>
                        <a:off x="1798638" y="5330825"/>
                        <a:ext cx="2128837" cy="1022350"/>
                      </a:xfrm>
                      <a:prstGeom prst="rect">
                        <a:avLst/>
                      </a:prstGeom>
                    </p:spPr>
                  </p:pic>
                </p:oleObj>
              </mc:Fallback>
            </mc:AlternateContent>
          </a:graphicData>
        </a:graphic>
      </p:graphicFrame>
      <p:pic>
        <p:nvPicPr>
          <p:cNvPr id="8" name="Picture 7" descr="A woman walks up a staircas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9504" y="2392171"/>
            <a:ext cx="3474814" cy="3449452"/>
          </a:xfrm>
          <a:prstGeom prst="rect">
            <a:avLst/>
          </a:prstGeom>
        </p:spPr>
      </p:pic>
    </p:spTree>
    <p:extLst>
      <p:ext uri="{BB962C8B-B14F-4D97-AF65-F5344CB8AC3E}">
        <p14:creationId xmlns:p14="http://schemas.microsoft.com/office/powerpoint/2010/main" val="28134666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39763" y="146050"/>
            <a:ext cx="7772400" cy="1143000"/>
          </a:xfrm>
        </p:spPr>
        <p:txBody>
          <a:bodyPr/>
          <a:lstStyle/>
          <a:p>
            <a:r>
              <a:rPr lang="en-US" altLang="en-US" dirty="0"/>
              <a:t>Climbing the Sears tower</a:t>
            </a:r>
            <a:br>
              <a:rPr lang="en-US" altLang="en-US" dirty="0"/>
            </a:br>
            <a:r>
              <a:rPr lang="en-US" sz="1800" dirty="0">
                <a:solidFill>
                  <a:srgbClr val="FF0000"/>
                </a:solidFill>
              </a:rPr>
              <a:t>The </a:t>
            </a:r>
            <a:r>
              <a:rPr lang="en-US" sz="1800" b="1" dirty="0">
                <a:solidFill>
                  <a:srgbClr val="FF0000"/>
                </a:solidFill>
              </a:rPr>
              <a:t>Willis Tower</a:t>
            </a:r>
            <a:r>
              <a:rPr lang="en-US" sz="1800" dirty="0">
                <a:solidFill>
                  <a:srgbClr val="FF0000"/>
                </a:solidFill>
              </a:rPr>
              <a:t> (formerly the </a:t>
            </a:r>
            <a:r>
              <a:rPr lang="en-US" sz="1800" b="1" dirty="0">
                <a:solidFill>
                  <a:srgbClr val="FF0000"/>
                </a:solidFill>
              </a:rPr>
              <a:t>Sears Tower</a:t>
            </a:r>
            <a:r>
              <a:rPr lang="en-US" sz="1800" dirty="0">
                <a:solidFill>
                  <a:srgbClr val="FF0000"/>
                </a:solidFill>
              </a:rPr>
              <a:t>) is a 108-</a:t>
            </a:r>
            <a:r>
              <a:rPr lang="en-US" sz="1800" dirty="0">
                <a:solidFill>
                  <a:srgbClr val="FF0000"/>
                </a:solidFill>
                <a:hlinkClick r:id="rId2" tooltip="Storey">
                  <a:extLst>
                    <a:ext uri="{A12FA001-AC4F-418D-AE19-62706E023703}">
                      <ahyp:hlinkClr xmlns:ahyp="http://schemas.microsoft.com/office/drawing/2018/hyperlinkcolor" val="tx"/>
                    </a:ext>
                  </a:extLst>
                </a:hlinkClick>
              </a:rPr>
              <a:t>story</a:t>
            </a:r>
            <a:r>
              <a:rPr lang="en-US" sz="1800" dirty="0">
                <a:solidFill>
                  <a:srgbClr val="FF0000"/>
                </a:solidFill>
              </a:rPr>
              <a:t>, 1,450-foot (42. 41 m) </a:t>
            </a:r>
            <a:r>
              <a:rPr lang="en-US" sz="1800" dirty="0">
                <a:solidFill>
                  <a:srgbClr val="FF0000"/>
                </a:solidFill>
                <a:hlinkClick r:id="rId3" tooltip="Skyscraper">
                  <a:extLst>
                    <a:ext uri="{A12FA001-AC4F-418D-AE19-62706E023703}">
                      <ahyp:hlinkClr xmlns:ahyp="http://schemas.microsoft.com/office/drawing/2018/hyperlinkcolor" val="tx"/>
                    </a:ext>
                  </a:extLst>
                </a:hlinkClick>
              </a:rPr>
              <a:t>skyscraper</a:t>
            </a:r>
            <a:r>
              <a:rPr lang="en-US" sz="1800" dirty="0">
                <a:solidFill>
                  <a:srgbClr val="FF0000"/>
                </a:solidFill>
              </a:rPr>
              <a:t> in </a:t>
            </a:r>
            <a:r>
              <a:rPr lang="en-US" sz="1800" dirty="0">
                <a:solidFill>
                  <a:srgbClr val="FF0000"/>
                </a:solidFill>
                <a:hlinkClick r:id="rId4" tooltip="Chicago">
                  <a:extLst>
                    <a:ext uri="{A12FA001-AC4F-418D-AE19-62706E023703}">
                      <ahyp:hlinkClr xmlns:ahyp="http://schemas.microsoft.com/office/drawing/2018/hyperlinkcolor" val="tx"/>
                    </a:ext>
                  </a:extLst>
                </a:hlinkClick>
              </a:rPr>
              <a:t>Chicago</a:t>
            </a:r>
            <a:r>
              <a:rPr lang="en-US" sz="1800" dirty="0">
                <a:solidFill>
                  <a:srgbClr val="FF0000"/>
                </a:solidFill>
              </a:rPr>
              <a:t>.</a:t>
            </a:r>
            <a:endParaRPr lang="en-US" altLang="en-US" sz="1800" dirty="0">
              <a:solidFill>
                <a:srgbClr val="FF0000"/>
              </a:solidFill>
            </a:endParaRPr>
          </a:p>
        </p:txBody>
      </p:sp>
      <p:sp>
        <p:nvSpPr>
          <p:cNvPr id="4403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Work and Energy</a:t>
            </a:r>
          </a:p>
        </p:txBody>
      </p:sp>
      <p:pic>
        <p:nvPicPr>
          <p:cNvPr id="440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0" y="1353569"/>
            <a:ext cx="88900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ChangeArrowheads="1"/>
          </p:cNvSpPr>
          <p:nvPr/>
        </p:nvSpPr>
        <p:spPr bwMode="auto">
          <a:xfrm>
            <a:off x="7453313" y="347663"/>
            <a:ext cx="741362" cy="31273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5062" name="TextBox 5"/>
          <p:cNvSpPr txBox="1">
            <a:spLocks noChangeArrowheads="1"/>
          </p:cNvSpPr>
          <p:nvPr/>
        </p:nvSpPr>
        <p:spPr bwMode="auto">
          <a:xfrm>
            <a:off x="4073525" y="0"/>
            <a:ext cx="1022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Power</a:t>
            </a:r>
          </a:p>
        </p:txBody>
      </p:sp>
      <mc:AlternateContent xmlns:mc="http://schemas.openxmlformats.org/markup-compatibility/2006" xmlns:a14="http://schemas.microsoft.com/office/drawing/2010/main">
        <mc:Choice Requires="a14">
          <p:sp>
            <p:nvSpPr>
              <p:cNvPr id="2" name="TextBox 1"/>
              <p:cNvSpPr txBox="1"/>
              <p:nvPr/>
            </p:nvSpPr>
            <p:spPr>
              <a:xfrm>
                <a:off x="1972863" y="666496"/>
                <a:ext cx="5223674" cy="600677"/>
              </a:xfrm>
              <a:prstGeom prst="rect">
                <a:avLst/>
              </a:prstGeom>
              <a:noFill/>
              <a:ln w="38100">
                <a:solidFill>
                  <a:srgbClr val="FF0000"/>
                </a:solidFill>
              </a:ln>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Power = rate of energy production and consumption = </a:t>
                </a:r>
                <a14:m>
                  <m:oMath xmlns:m="http://schemas.openxmlformats.org/officeDocument/2006/math">
                    <m:r>
                      <a:rPr kumimoji="0" lang="en-US" sz="16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16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𝐉</m:t>
                        </m:r>
                      </m:num>
                      <m:den>
                        <m:r>
                          <a:rPr kumimoji="0" lang="en-US" sz="16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𝐬</m:t>
                        </m:r>
                      </m:den>
                    </m:f>
                    <m:r>
                      <a:rPr kumimoji="0" lang="en-US" sz="16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a14:m>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=watt</a:t>
                </a: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𝟏</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𝒉𝒑</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𝟕𝟒𝟔</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𝑾𝒂𝒕𝒕</m:t>
                      </m:r>
                    </m:oMath>
                  </m:oMathPara>
                </a14:m>
                <a:endPar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972863" y="666496"/>
                <a:ext cx="5223674" cy="600677"/>
              </a:xfrm>
              <a:prstGeom prst="rect">
                <a:avLst/>
              </a:prstGeom>
              <a:blipFill rotWithShape="0">
                <a:blip r:embed="rId2"/>
                <a:stretch>
                  <a:fillRect l="-2086" r="-695" b="-10476"/>
                </a:stretch>
              </a:blipFill>
              <a:ln w="381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07089" y="1542422"/>
                <a:ext cx="7738730" cy="5090432"/>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What do we pay to the electricity company for 100 watt bulb? (11 cents / 1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kwatt.h</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𝟏</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𝒌𝒘𝒂𝒕𝒕</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𝒉</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sSup>
                        <m:sSupPr>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𝟏𝟎</m:t>
                          </m:r>
                        </m:e>
                        <m:sup>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𝟑</m:t>
                          </m:r>
                        </m:sup>
                      </m:sSup>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𝒘𝒂𝒕𝒕</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𝒉</m:t>
                      </m:r>
                      <m:f>
                        <m:fPr>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𝟑</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𝟔</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𝒙</m:t>
                          </m:r>
                          <m:sSup>
                            <m:sSup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𝟏𝟎</m:t>
                              </m:r>
                            </m:e>
                            <m:sup>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𝟑</m:t>
                              </m:r>
                            </m:sup>
                          </m:sSup>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𝒔</m:t>
                          </m:r>
                        </m:num>
                        <m:den>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𝟏</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𝒉</m:t>
                          </m:r>
                        </m:den>
                      </m:f>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𝟑</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𝟔</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𝒙</m:t>
                      </m:r>
                      <m:sSup>
                        <m:sSup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𝟏𝟎</m:t>
                          </m:r>
                        </m:e>
                        <m:sup>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𝟔</m:t>
                          </m:r>
                        </m:sup>
                      </m:sSup>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𝑱</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𝟏</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𝒌𝒄𝒂𝒍</m:t>
                          </m:r>
                        </m:num>
                        <m:den>
                          <m:sSup>
                            <m:sSup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𝟒</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𝟏𝟖</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𝒙</m:t>
                              </m:r>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𝟏𝟎</m:t>
                              </m:r>
                            </m:e>
                            <m:sup>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𝟑</m:t>
                              </m:r>
                            </m:sup>
                          </m:sSup>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𝑱</m:t>
                          </m:r>
                        </m:den>
                      </m:f>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𝟖𝟔𝟎</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𝒌𝒄𝒂𝒍</m:t>
                      </m:r>
                    </m:oMath>
                  </m:oMathPara>
                </a14:m>
                <a:endPar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Is electricity cheap? 1 </a:t>
                </a:r>
                <a:r>
                  <a:rPr kumimoji="0" lang="en-US" sz="1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kWatt</a:t>
                </a:r>
                <a:r>
                  <a:rPr kumimoji="0" 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-hour costs 11 cents. The exercise bike shows 100watt. How long must you pedal to produce energy of 1 </a:t>
                </a:r>
                <a:r>
                  <a:rPr kumimoji="0" lang="en-US" sz="1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kWatt</a:t>
                </a:r>
                <a:r>
                  <a:rPr kumimoji="0" 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-hour?</a:t>
                </a:r>
              </a:p>
              <a:p>
                <a:pPr marL="0" marR="0" lvl="0" indent="0" algn="ctr"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𝟏𝟎𝟎</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 </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𝒘𝒂𝒕𝒕</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𝟏𝟎</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 </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𝒉𝒐𝒖𝒓</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𝟎</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𝟏</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 </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𝒌𝒘𝒂𝒕𝒕</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𝟏𝟎</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 </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𝒉𝒐𝒖𝒓</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𝟏</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 </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𝒌𝒘𝒂𝒕𝒕</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Cambria Math" panose="02040503050406030204" pitchFamily="18" charset="0"/>
                        <a:cs typeface="+mn-cs"/>
                      </a:rPr>
                      <m:t>𝒉</m:t>
                    </m:r>
                  </m:oMath>
                </a14:m>
                <a:r>
                  <a:rPr kumimoji="0" 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sym typeface="Wingdings" panose="05000000000000000000" pitchFamily="2" charset="2"/>
                  </a:rPr>
                  <a:t> </a:t>
                </a:r>
                <a:r>
                  <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14:m>
                  <m:oMath xmlns:m="http://schemas.openxmlformats.org/officeDocument/2006/math">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𝟏𝟏</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 </m:t>
                    </m:r>
                    <m:r>
                      <a:rPr kumimoji="0" lang="en-US" sz="16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𝒄𝒆𝒏𝒕𝒔</m:t>
                    </m:r>
                  </m:oMath>
                </a14:m>
                <a:endParaRPr kumimoji="0" 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So; need to pedal for 10 hours.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power climb:</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and</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m=50kg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𝒎𝒈</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𝒉</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𝟓𝟎</m:t>
                    </m:r>
                    <m:d>
                      <m:dPr>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𝟗</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𝟖</m:t>
                        </m:r>
                      </m:e>
                    </m:d>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𝟒𝟒𝟑</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𝟐</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𝟏𝟕</m:t>
                    </m:r>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𝒙</m:t>
                    </m:r>
                    <m:sSup>
                      <m:sSup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𝟏𝟎</m:t>
                        </m:r>
                      </m:e>
                      <m:sup>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𝟓</m:t>
                        </m:r>
                      </m:sup>
                    </m:sSup>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𝑱</m:t>
                    </m:r>
                  </m:oMath>
                </a14:m>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and</a:t>
                </a: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14:m>
                  <m:oMath xmlns:m="http://schemas.openxmlformats.org/officeDocument/2006/math">
                    <m:r>
                      <a:rPr kumimoji="0" lang="en-US" sz="1600" b="1"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𝐭</m:t>
                    </m:r>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𝟏𝟓</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𝒎𝒊𝒏</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f>
                      <m:fPr>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𝟔𝟎</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𝒔</m:t>
                        </m:r>
                      </m:num>
                      <m:den>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𝟏</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𝒎𝒊𝒏</m:t>
                        </m:r>
                      </m:den>
                    </m:f>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𝟗𝟎𝟎</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𝒔</m:t>
                    </m:r>
                  </m:oMath>
                </a14:m>
                <a:endPar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𝑷</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f>
                        <m:fPr>
                          <m:ctrlP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Pr>
                        <m:num>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𝟐</m:t>
                          </m:r>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𝟏𝟕</m:t>
                          </m:r>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𝒙</m:t>
                          </m:r>
                          <m:sSup>
                            <m:sSupPr>
                              <m:ctrlP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ctrlPr>
                            </m:sSupPr>
                            <m:e>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𝟏𝟎</m:t>
                              </m:r>
                            </m:e>
                            <m:sup>
                              <m:r>
                                <a:rPr kumimoji="0" lang="en-US" sz="1600" b="1" i="1"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m:t>𝟓</m:t>
                              </m:r>
                            </m:sup>
                          </m:sSup>
                        </m:num>
                        <m:den>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𝟗𝟎𝟎</m:t>
                          </m:r>
                        </m:den>
                      </m:f>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𝟐𝟒𝟏</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 </m:t>
                      </m:r>
                      <m:r>
                        <a:rPr kumimoji="0" lang="en-US" sz="16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𝑾𝒂𝒕𝒕</m:t>
                      </m:r>
                    </m:oMath>
                  </m:oMathPara>
                </a14:m>
                <a:endPar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307089" y="1542422"/>
                <a:ext cx="7738730" cy="5090432"/>
              </a:xfrm>
              <a:prstGeom prst="rect">
                <a:avLst/>
              </a:prstGeom>
              <a:blipFill>
                <a:blip r:embed="rId3"/>
                <a:stretch>
                  <a:fillRect l="-1575" t="-1198" r="-1024"/>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5710637" y="3896720"/>
            <a:ext cx="2971800" cy="1552575"/>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b="29602"/>
          <a:stretch>
            <a:fillRect/>
          </a:stretch>
        </p:blipFill>
        <p:spPr bwMode="auto">
          <a:xfrm>
            <a:off x="185738" y="0"/>
            <a:ext cx="3735387" cy="656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2"/>
          <p:cNvPicPr>
            <a:picLocks noChangeAspect="1" noChangeArrowheads="1"/>
          </p:cNvPicPr>
          <p:nvPr/>
        </p:nvPicPr>
        <p:blipFill>
          <a:blip r:embed="rId2">
            <a:extLst>
              <a:ext uri="{28A0092B-C50C-407E-A947-70E740481C1C}">
                <a14:useLocalDpi xmlns:a14="http://schemas.microsoft.com/office/drawing/2010/main" val="0"/>
              </a:ext>
            </a:extLst>
          </a:blip>
          <a:srcRect t="74258"/>
          <a:stretch>
            <a:fillRect/>
          </a:stretch>
        </p:blipFill>
        <p:spPr bwMode="auto">
          <a:xfrm>
            <a:off x="4044950" y="323850"/>
            <a:ext cx="50990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Box 5"/>
          <p:cNvSpPr txBox="1">
            <a:spLocks noChangeArrowheads="1"/>
          </p:cNvSpPr>
          <p:nvPr/>
        </p:nvSpPr>
        <p:spPr bwMode="auto">
          <a:xfrm>
            <a:off x="4699000" y="4213225"/>
            <a:ext cx="45910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The Burj Khalifa is the largest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man made structure in the world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and was designed by Adrian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Smith class of 1966</a:t>
            </a:r>
          </a:p>
        </p:txBody>
      </p:sp>
      <p:sp>
        <p:nvSpPr>
          <p:cNvPr id="46085" name="TextBox 6"/>
          <p:cNvSpPr txBox="1">
            <a:spLocks noChangeArrowheads="1"/>
          </p:cNvSpPr>
          <p:nvPr/>
        </p:nvSpPr>
        <p:spPr bwMode="auto">
          <a:xfrm>
            <a:off x="4525963" y="6296025"/>
            <a:ext cx="267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thebatt.com Febuary 25</a:t>
            </a:r>
            <a:r>
              <a:rPr kumimoji="0" lang="en-US" altLang="en-US" sz="1800" b="1" i="0" u="none" strike="noStrike" kern="1200" cap="none" spc="0" normalizeH="0" baseline="30000" noProof="0">
                <a:ln>
                  <a:noFill/>
                </a:ln>
                <a:solidFill>
                  <a:srgbClr val="000000"/>
                </a:solidFill>
                <a:effectLst/>
                <a:uLnTx/>
                <a:uFillTx/>
                <a:latin typeface="Times New Roman" panose="02020603050405020304" pitchFamily="18" charset="0"/>
                <a:ea typeface="+mn-ea"/>
                <a:cs typeface="+mn-cs"/>
              </a:rPr>
              <a:t>th</a:t>
            </a:r>
            <a:endPar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555" y="5169656"/>
            <a:ext cx="8229600" cy="1143000"/>
          </a:xfrm>
        </p:spPr>
        <p:txBody>
          <a:bodyPr>
            <a:noAutofit/>
          </a:bodyPr>
          <a:lstStyle/>
          <a:p>
            <a:r>
              <a:rPr lang="en-GB" sz="1600" dirty="0"/>
              <a:t>How many pillars of steel and concrete must be in the foundation? How long and wide it should be, so this building can be constructed on desert sand? What are the friction forces, which must be present, so it does not sink in the dessert sand? </a:t>
            </a:r>
            <a:endParaRPr lang="en-US" sz="1600" dirty="0"/>
          </a:p>
        </p:txBody>
      </p:sp>
      <p:pic>
        <p:nvPicPr>
          <p:cNvPr id="1026" name="Picture 2" descr="http://vizts.com/wp-content/uploads/2015/12/aerial-view-of-burj-khalifa-dub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467" y="178077"/>
            <a:ext cx="8354425" cy="4699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9694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p:cNvSpPr txBox="1"/>
              <p:nvPr/>
            </p:nvSpPr>
            <p:spPr>
              <a:xfrm>
                <a:off x="59810" y="926138"/>
                <a:ext cx="6487188" cy="3651449"/>
              </a:xfrm>
              <a:prstGeom prst="rect">
                <a:avLst/>
              </a:prstGeom>
              <a:noFill/>
              <a:ln>
                <a:noFill/>
              </a:ln>
            </p:spPr>
            <p:txBody>
              <a:bodyPr wrap="square" rtlCol="0">
                <a:spAutoFit/>
              </a:bodyPr>
              <a:lstStyle/>
              <a:p>
                <a:r>
                  <a:rPr lang="en-US" sz="2100" dirty="0">
                    <a:solidFill>
                      <a:srgbClr val="FF0000"/>
                    </a:solidFill>
                    <a:latin typeface="Times New Roman" panose="02020603050405020304" pitchFamily="18" charset="0"/>
                    <a:cs typeface="Times New Roman" panose="02020603050405020304" pitchFamily="18" charset="0"/>
                  </a:rPr>
                  <a:t>Comments on Force and Potential Energy</a:t>
                </a:r>
                <a:r>
                  <a:rPr lang="en-US" sz="2100" dirty="0">
                    <a:latin typeface="Times New Roman" panose="02020603050405020304" pitchFamily="18" charset="0"/>
                    <a:cs typeface="Times New Roman" panose="02020603050405020304" pitchFamily="18" charset="0"/>
                  </a:rPr>
                  <a:t> </a:t>
                </a:r>
                <a:endParaRPr lang="en-US" sz="2100" dirty="0">
                  <a:solidFill>
                    <a:srgbClr val="FF0000"/>
                  </a:solidFill>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Potential energy is defined for </a:t>
                </a:r>
                <a:r>
                  <a:rPr lang="en-US" dirty="0">
                    <a:solidFill>
                      <a:srgbClr val="FF0000"/>
                    </a:solidFill>
                    <a:latin typeface="Times New Roman" panose="02020603050405020304" pitchFamily="18" charset="0"/>
                    <a:cs typeface="Times New Roman" panose="02020603050405020304" pitchFamily="18" charset="0"/>
                  </a:rPr>
                  <a:t>conservative forces </a:t>
                </a:r>
                <a:r>
                  <a:rPr lang="en-US" dirty="0">
                    <a:latin typeface="Times New Roman" panose="02020603050405020304" pitchFamily="18" charset="0"/>
                    <a:cs typeface="Times New Roman" panose="02020603050405020304" pitchFamily="18" charset="0"/>
                  </a:rPr>
                  <a:t>only.</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What kind of forces are conservative forces?    As an example, let’s </a:t>
                </a:r>
              </a:p>
              <a:p>
                <a:r>
                  <a:rPr lang="en-US" dirty="0">
                    <a:latin typeface="Times New Roman" panose="02020603050405020304" pitchFamily="18" charset="0"/>
                    <a:cs typeface="Times New Roman" panose="02020603050405020304" pitchFamily="18" charset="0"/>
                  </a:rPr>
                  <a:t>   consider the free-fall motions of a particle of mass </a:t>
                </a:r>
                <a:r>
                  <a:rPr lang="en-US" i="1"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under the </a:t>
                </a:r>
              </a:p>
              <a:p>
                <a:r>
                  <a:rPr lang="en-US" dirty="0">
                    <a:latin typeface="Times New Roman" panose="02020603050405020304" pitchFamily="18" charset="0"/>
                    <a:cs typeface="Times New Roman" panose="02020603050405020304" pitchFamily="18" charset="0"/>
                  </a:rPr>
                  <a:t>   influence of gravity, with different horizontal initial velocities.</a:t>
                </a:r>
              </a:p>
              <a:p>
                <a:endParaRPr lang="en-US" sz="600" dirty="0">
                  <a:latin typeface="Times New Roman" panose="02020603050405020304" pitchFamily="18" charset="0"/>
                  <a:cs typeface="Times New Roman" panose="02020603050405020304" pitchFamily="18" charset="0"/>
                </a:endParaRPr>
              </a:p>
              <a:p>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v</a:t>
                </a:r>
                <a:r>
                  <a:rPr lang="en-US" sz="2100" i="1" baseline="-25000" dirty="0" err="1">
                    <a:latin typeface="Times New Roman" panose="02020603050405020304" pitchFamily="18" charset="0"/>
                    <a:cs typeface="Times New Roman" panose="02020603050405020304" pitchFamily="18" charset="0"/>
                  </a:rPr>
                  <a:t>ix</a:t>
                </a:r>
                <a:r>
                  <a:rPr lang="en-US" sz="2100" dirty="0">
                    <a:latin typeface="Times New Roman" panose="02020603050405020304" pitchFamily="18" charset="0"/>
                    <a:cs typeface="Times New Roman" panose="02020603050405020304" pitchFamily="18" charset="0"/>
                  </a:rPr>
                  <a:t> varies;</a:t>
                </a:r>
                <a:r>
                  <a:rPr lang="en-US" sz="2100" i="1"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v</a:t>
                </a:r>
                <a:r>
                  <a:rPr lang="en-US" sz="2100" i="1" baseline="-25000" dirty="0" err="1">
                    <a:latin typeface="Times New Roman" panose="02020603050405020304" pitchFamily="18" charset="0"/>
                    <a:cs typeface="Times New Roman" panose="02020603050405020304" pitchFamily="18" charset="0"/>
                  </a:rPr>
                  <a:t>iy</a:t>
                </a:r>
                <a:r>
                  <a:rPr lang="en-US" dirty="0">
                    <a:latin typeface="Times New Roman" panose="02020603050405020304" pitchFamily="18" charset="0"/>
                    <a:cs typeface="Times New Roman" panose="02020603050405020304" pitchFamily="18" charset="0"/>
                  </a:rPr>
                  <a:t> = 0</a:t>
                </a:r>
              </a:p>
              <a:p>
                <a:r>
                  <a:rPr lang="en-US"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v</a:t>
                </a:r>
                <a:r>
                  <a:rPr lang="en-US" sz="2100" i="1" baseline="-25000" dirty="0" err="1">
                    <a:latin typeface="Times New Roman" panose="02020603050405020304" pitchFamily="18" charset="0"/>
                    <a:cs typeface="Times New Roman" panose="02020603050405020304" pitchFamily="18" charset="0"/>
                  </a:rPr>
                  <a:t>fx</a:t>
                </a:r>
                <a:r>
                  <a:rPr lang="en-US" dirty="0">
                    <a:latin typeface="Times New Roman" panose="02020603050405020304" pitchFamily="18" charset="0"/>
                    <a:cs typeface="Times New Roman" panose="02020603050405020304" pitchFamily="18" charset="0"/>
                  </a:rPr>
                  <a:t> </a:t>
                </a:r>
                <a:r>
                  <a:rPr lang="en-US" sz="2100"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v</a:t>
                </a:r>
                <a:r>
                  <a:rPr lang="en-US" sz="2100" i="1" baseline="-25000" dirty="0" err="1">
                    <a:latin typeface="Times New Roman" panose="02020603050405020304" pitchFamily="18" charset="0"/>
                    <a:cs typeface="Times New Roman" panose="02020603050405020304" pitchFamily="18" charset="0"/>
                  </a:rPr>
                  <a:t>ix</a:t>
                </a:r>
                <a:r>
                  <a:rPr lang="en-US" sz="2100" dirty="0">
                    <a:latin typeface="Times New Roman" panose="02020603050405020304" pitchFamily="18" charset="0"/>
                    <a:cs typeface="Times New Roman" panose="02020603050405020304" pitchFamily="18" charset="0"/>
                  </a:rPr>
                  <a:t>;	</a:t>
                </a:r>
                <a:r>
                  <a:rPr lang="en-US" sz="2100" i="1" dirty="0" err="1">
                    <a:latin typeface="Times New Roman" panose="02020603050405020304" pitchFamily="18" charset="0"/>
                    <a:cs typeface="Times New Roman" panose="02020603050405020304" pitchFamily="18" charset="0"/>
                  </a:rPr>
                  <a:t>v</a:t>
                </a:r>
                <a:r>
                  <a:rPr lang="en-US" sz="2100" i="1" baseline="-25000" dirty="0" err="1">
                    <a:latin typeface="Times New Roman" panose="02020603050405020304" pitchFamily="18" charset="0"/>
                    <a:cs typeface="Times New Roman" panose="02020603050405020304" pitchFamily="18" charset="0"/>
                  </a:rPr>
                  <a:t>fy</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i="1">
                            <a:latin typeface="Cambria Math" panose="02040503050406030204" pitchFamily="18" charset="0"/>
                            <a:cs typeface="Times New Roman" panose="02020603050405020304" pitchFamily="18" charset="0"/>
                          </a:rPr>
                        </m:ctrlPr>
                      </m:radPr>
                      <m:deg/>
                      <m:e>
                        <m:r>
                          <a:rPr lang="en-US" i="1">
                            <a:latin typeface="Cambria Math" panose="02040503050406030204" pitchFamily="18" charset="0"/>
                            <a:cs typeface="Times New Roman" panose="02020603050405020304" pitchFamily="18" charset="0"/>
                          </a:rPr>
                          <m:t>2</m:t>
                        </m:r>
                        <m:r>
                          <a:rPr lang="en-US" i="1">
                            <a:latin typeface="Cambria Math" panose="02040503050406030204" pitchFamily="18" charset="0"/>
                            <a:cs typeface="Times New Roman" panose="02020603050405020304" pitchFamily="18" charset="0"/>
                          </a:rPr>
                          <m:t>𝑔</m:t>
                        </m:r>
                        <m:r>
                          <a:rPr lang="en-US" i="1">
                            <a:latin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𝑦</m:t>
                            </m:r>
                          </m:e>
                          <m:sub>
                            <m:r>
                              <a:rPr lang="en-US" i="1">
                                <a:latin typeface="Cambria Math" panose="02040503050406030204" pitchFamily="18" charset="0"/>
                                <a:cs typeface="Times New Roman" panose="02020603050405020304" pitchFamily="18" charset="0"/>
                              </a:rPr>
                              <m:t>𝑖</m:t>
                            </m:r>
                          </m:sub>
                        </m:sSub>
                        <m:r>
                          <a:rPr lang="en-US" i="1">
                            <a:latin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𝑦</m:t>
                            </m:r>
                          </m:e>
                          <m:sub>
                            <m:r>
                              <a:rPr lang="en-US" i="1">
                                <a:latin typeface="Cambria Math" panose="02040503050406030204" pitchFamily="18" charset="0"/>
                                <a:cs typeface="Times New Roman" panose="02020603050405020304" pitchFamily="18" charset="0"/>
                              </a:rPr>
                              <m:t>𝑓</m:t>
                            </m:r>
                          </m:sub>
                        </m:sSub>
                        <m:r>
                          <a:rPr lang="en-US" i="1">
                            <a:latin typeface="Cambria Math" panose="02040503050406030204" pitchFamily="18" charset="0"/>
                            <a:cs typeface="Times New Roman" panose="02020603050405020304" pitchFamily="18" charset="0"/>
                          </a:rPr>
                          <m:t>)</m:t>
                        </m:r>
                      </m:e>
                    </m:rad>
                  </m:oMath>
                </a14:m>
                <a:r>
                  <a:rPr lang="en-US" dirty="0">
                    <a:latin typeface="Times New Roman" panose="02020603050405020304" pitchFamily="18" charset="0"/>
                    <a:cs typeface="Times New Roman" panose="02020603050405020304" pitchFamily="18" charset="0"/>
                  </a:rPr>
                  <a:t>	independent of the paths</a:t>
                </a:r>
              </a:p>
              <a:p>
                <a:endParaRPr lang="en-US" sz="6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Apply the work-energy theorem and remember that </a:t>
                </a:r>
                <a14:m>
                  <m:oMath xmlns:m="http://schemas.openxmlformats.org/officeDocument/2006/math">
                    <m:sSubSup>
                      <m:sSubSupPr>
                        <m:ctrlPr>
                          <a:rPr lang="en-US" i="1">
                            <a:latin typeface="Cambria Math" panose="02040503050406030204" pitchFamily="18" charset="0"/>
                            <a:cs typeface="Times New Roman" panose="02020603050405020304" pitchFamily="18" charset="0"/>
                          </a:rPr>
                        </m:ctrlPr>
                      </m:sSubSupPr>
                      <m:e>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𝑣</m:t>
                            </m:r>
                          </m:e>
                          <m:sup>
                            <m:r>
                              <a:rPr lang="en-US" i="1">
                                <a:latin typeface="Cambria Math" panose="02040503050406030204" pitchFamily="18" charset="0"/>
                                <a:cs typeface="Times New Roman" panose="02020603050405020304" pitchFamily="18" charset="0"/>
                              </a:rPr>
                              <m:t>2</m:t>
                            </m:r>
                          </m:sup>
                        </m:sSup>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𝑣</m:t>
                        </m:r>
                      </m:e>
                      <m:sub>
                        <m:r>
                          <a:rPr lang="en-US" i="1">
                            <a:latin typeface="Cambria Math" panose="02040503050406030204" pitchFamily="18" charset="0"/>
                            <a:cs typeface="Times New Roman" panose="02020603050405020304" pitchFamily="18" charset="0"/>
                          </a:rPr>
                          <m:t>𝑥</m:t>
                        </m:r>
                      </m:sub>
                      <m:sup>
                        <m:r>
                          <a:rPr lang="en-US" i="1">
                            <a:latin typeface="Cambria Math" panose="02040503050406030204" pitchFamily="18" charset="0"/>
                            <a:cs typeface="Times New Roman" panose="02020603050405020304" pitchFamily="18" charset="0"/>
                          </a:rPr>
                          <m:t>2</m:t>
                        </m:r>
                      </m:sup>
                    </m:sSubSup>
                    <m:r>
                      <a:rPr lang="en-US" i="1">
                        <a:latin typeface="Cambria Math" panose="02040503050406030204" pitchFamily="18" charset="0"/>
                        <a:cs typeface="Times New Roman" panose="02020603050405020304" pitchFamily="18" charset="0"/>
                      </a:rPr>
                      <m:t>+</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𝑣</m:t>
                        </m:r>
                      </m:e>
                      <m:sub>
                        <m:r>
                          <a:rPr lang="en-US" i="1">
                            <a:latin typeface="Cambria Math" panose="02040503050406030204" pitchFamily="18" charset="0"/>
                            <a:cs typeface="Times New Roman" panose="02020603050405020304" pitchFamily="18" charset="0"/>
                          </a:rPr>
                          <m:t>𝑦</m:t>
                        </m:r>
                      </m:sub>
                      <m:sup>
                        <m:r>
                          <a:rPr lang="en-US" i="1">
                            <a:latin typeface="Cambria Math" panose="02040503050406030204" pitchFamily="18" charset="0"/>
                            <a:cs typeface="Times New Roman" panose="02020603050405020304" pitchFamily="18" charset="0"/>
                          </a:rPr>
                          <m:t>2</m:t>
                        </m:r>
                      </m:sup>
                    </m:sSubSup>
                  </m:oMath>
                </a14:m>
                <a:r>
                  <a:rPr lang="en-US" dirty="0">
                    <a:latin typeface="Times New Roman" panose="02020603050405020304" pitchFamily="18" charset="0"/>
                    <a:cs typeface="Times New Roman" panose="02020603050405020304" pitchFamily="18" charset="0"/>
                  </a:rPr>
                  <a:t>:</a:t>
                </a:r>
              </a:p>
              <a:p>
                <a:endParaRPr lang="en-US" sz="600"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𝑊</m:t>
                          </m:r>
                        </m:e>
                        <m:sub>
                          <m:r>
                            <a:rPr lang="en-US" i="1">
                              <a:latin typeface="Cambria Math" panose="02040503050406030204" pitchFamily="18" charset="0"/>
                              <a:cs typeface="Times New Roman" panose="02020603050405020304" pitchFamily="18" charset="0"/>
                            </a:rPr>
                            <m:t>𝑔</m:t>
                          </m:r>
                        </m:sub>
                      </m:sSub>
                      <m:r>
                        <a:rPr lang="en-US" i="1">
                          <a:latin typeface="Cambria Math" panose="02040503050406030204" pitchFamily="18" charset="0"/>
                          <a:cs typeface="Times New Roman" panose="02020603050405020304" pitchFamily="18" charset="0"/>
                        </a:rPr>
                        <m:t>= </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𝑚</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𝑣</m:t>
                          </m:r>
                        </m:e>
                        <m:sub>
                          <m:r>
                            <a:rPr lang="en-US" i="1">
                              <a:latin typeface="Cambria Math" panose="02040503050406030204" pitchFamily="18" charset="0"/>
                              <a:cs typeface="Times New Roman" panose="02020603050405020304" pitchFamily="18" charset="0"/>
                            </a:rPr>
                            <m:t>𝑓</m:t>
                          </m:r>
                        </m:sub>
                        <m:sup>
                          <m:r>
                            <a:rPr lang="en-US" i="1">
                              <a:latin typeface="Cambria Math" panose="02040503050406030204" pitchFamily="18" charset="0"/>
                              <a:cs typeface="Times New Roman" panose="02020603050405020304" pitchFamily="18" charset="0"/>
                            </a:rPr>
                            <m:t>2</m:t>
                          </m:r>
                        </m:sup>
                      </m:sSubSup>
                      <m:r>
                        <a:rPr lang="en-US" i="1">
                          <a:latin typeface="Cambria Math" panose="02040503050406030204" pitchFamily="18" charset="0"/>
                          <a:cs typeface="Times New Roman" panose="020206030504050203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r>
                        <a:rPr lang="en-US" i="1">
                          <a:latin typeface="Cambria Math" panose="02040503050406030204" pitchFamily="18" charset="0"/>
                          <a:cs typeface="Times New Roman" panose="02020603050405020304" pitchFamily="18" charset="0"/>
                        </a:rPr>
                        <m:t>𝑚</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𝑣</m:t>
                          </m:r>
                        </m:e>
                        <m:sub>
                          <m:r>
                            <a:rPr lang="en-US" i="1">
                              <a:latin typeface="Cambria Math" panose="02040503050406030204" pitchFamily="18" charset="0"/>
                              <a:cs typeface="Times New Roman" panose="02020603050405020304" pitchFamily="18" charset="0"/>
                            </a:rPr>
                            <m:t>𝑖</m:t>
                          </m:r>
                        </m:sub>
                        <m:sup>
                          <m:r>
                            <a:rPr lang="en-US" i="1">
                              <a:latin typeface="Cambria Math" panose="02040503050406030204" pitchFamily="18" charset="0"/>
                              <a:cs typeface="Times New Roman" panose="02020603050405020304" pitchFamily="18" charset="0"/>
                            </a:rPr>
                            <m:t>2</m:t>
                          </m:r>
                        </m:sup>
                      </m:sSubSup>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𝑚𝑔h</m:t>
                      </m:r>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𝑚𝑔</m:t>
                      </m:r>
                      <m:d>
                        <m:dPr>
                          <m:ctrlPr>
                            <a:rPr lang="en-US" i="1">
                              <a:latin typeface="Cambria Math" panose="02040503050406030204" pitchFamily="18" charset="0"/>
                              <a:cs typeface="Times New Roman" panose="02020603050405020304" pitchFamily="18" charset="0"/>
                            </a:rPr>
                          </m:ctrlPr>
                        </m:dPr>
                        <m:e>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𝑦</m:t>
                              </m:r>
                            </m:e>
                            <m:sub>
                              <m:r>
                                <a:rPr lang="en-US" i="1">
                                  <a:latin typeface="Cambria Math" panose="02040503050406030204" pitchFamily="18" charset="0"/>
                                  <a:cs typeface="Times New Roman" panose="02020603050405020304" pitchFamily="18" charset="0"/>
                                </a:rPr>
                                <m:t>𝑖</m:t>
                              </m:r>
                            </m:sub>
                          </m:sSub>
                          <m:r>
                            <a:rPr lang="en-US" i="1">
                              <a:latin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𝑦</m:t>
                              </m:r>
                            </m:e>
                            <m:sub>
                              <m:r>
                                <a:rPr lang="en-US" i="1">
                                  <a:latin typeface="Cambria Math" panose="02040503050406030204" pitchFamily="18" charset="0"/>
                                  <a:cs typeface="Times New Roman" panose="02020603050405020304" pitchFamily="18" charset="0"/>
                                </a:rPr>
                                <m:t>𝑓</m:t>
                              </m:r>
                            </m:sub>
                          </m:sSub>
                        </m:e>
                      </m:d>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9810" y="926138"/>
                <a:ext cx="6487188" cy="3651449"/>
              </a:xfrm>
              <a:prstGeom prst="rect">
                <a:avLst/>
              </a:prstGeom>
              <a:blipFill>
                <a:blip r:embed="rId2"/>
                <a:stretch>
                  <a:fillRect l="-1128" t="-1002"/>
                </a:stretch>
              </a:blipFill>
              <a:ln>
                <a:noFill/>
              </a:ln>
            </p:spPr>
            <p:txBody>
              <a:bodyPr/>
              <a:lstStyle/>
              <a:p>
                <a:r>
                  <a:rPr lang="en-US">
                    <a:noFill/>
                  </a:rPr>
                  <a:t> </a:t>
                </a:r>
              </a:p>
            </p:txBody>
          </p:sp>
        </mc:Fallback>
      </mc:AlternateContent>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4845" y="931092"/>
            <a:ext cx="2461179" cy="3184022"/>
          </a:xfrm>
          <a:prstGeom prst="rect">
            <a:avLst/>
          </a:prstGeom>
        </p:spPr>
      </p:pic>
      <p:sp>
        <p:nvSpPr>
          <p:cNvPr id="4" name="TextBox 3"/>
          <p:cNvSpPr txBox="1"/>
          <p:nvPr/>
        </p:nvSpPr>
        <p:spPr>
          <a:xfrm>
            <a:off x="220042" y="4413485"/>
            <a:ext cx="8769927" cy="1685077"/>
          </a:xfrm>
          <a:prstGeom prst="rect">
            <a:avLst/>
          </a:prstGeom>
          <a:noFill/>
          <a:ln>
            <a:solidFill>
              <a:schemeClr val="tx1"/>
            </a:solidFill>
          </a:ln>
        </p:spPr>
        <p:txBody>
          <a:bodyPr wrap="square" rtlCol="0">
            <a:spAutoFit/>
          </a:bodyPr>
          <a:lstStyle/>
          <a:p>
            <a:r>
              <a:rPr lang="en-US" sz="1725" dirty="0">
                <a:latin typeface="Times New Roman" panose="02020603050405020304" pitchFamily="18" charset="0"/>
                <a:cs typeface="Times New Roman" panose="02020603050405020304" pitchFamily="18" charset="0"/>
              </a:rPr>
              <a:t>Conclusion: The work done by the gravity force depends on the initial and the final positions only.</a:t>
            </a:r>
          </a:p>
          <a:p>
            <a:r>
              <a:rPr lang="en-US" sz="1725" dirty="0">
                <a:latin typeface="Times New Roman" panose="02020603050405020304" pitchFamily="18" charset="0"/>
                <a:cs typeface="Times New Roman" panose="02020603050405020304" pitchFamily="18" charset="0"/>
              </a:rPr>
              <a:t>It is independent of the exact path.</a:t>
            </a:r>
          </a:p>
          <a:p>
            <a:endParaRPr lang="en-US" sz="1725" dirty="0"/>
          </a:p>
          <a:p>
            <a:r>
              <a:rPr lang="en-US" sz="1725" dirty="0">
                <a:latin typeface="Times New Roman" panose="02020603050405020304" pitchFamily="18" charset="0"/>
                <a:cs typeface="Times New Roman" panose="02020603050405020304" pitchFamily="18" charset="0"/>
              </a:rPr>
              <a:t>● If the work done by a force depends only on the initial and the final positions and is </a:t>
            </a:r>
          </a:p>
          <a:p>
            <a:r>
              <a:rPr lang="en-US" sz="1725" dirty="0">
                <a:latin typeface="Times New Roman" panose="02020603050405020304" pitchFamily="18" charset="0"/>
                <a:cs typeface="Times New Roman" panose="02020603050405020304" pitchFamily="18" charset="0"/>
              </a:rPr>
              <a:t>   independent of the path of motion, this force is a </a:t>
            </a:r>
            <a:r>
              <a:rPr lang="en-US" sz="1725" dirty="0">
                <a:solidFill>
                  <a:srgbClr val="FF0000"/>
                </a:solidFill>
                <a:latin typeface="Times New Roman" panose="02020603050405020304" pitchFamily="18" charset="0"/>
                <a:cs typeface="Times New Roman" panose="02020603050405020304" pitchFamily="18" charset="0"/>
              </a:rPr>
              <a:t>conservative force</a:t>
            </a:r>
            <a:r>
              <a:rPr lang="en-US" sz="1725"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993504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4FEB7D-ADCE-A5CE-58CE-CA1A78C59CEE}"/>
              </a:ext>
            </a:extLst>
          </p:cNvPr>
          <p:cNvSpPr>
            <a:spLocks noGrp="1"/>
          </p:cNvSpPr>
          <p:nvPr>
            <p:ph sz="half" idx="1"/>
          </p:nvPr>
        </p:nvSpPr>
        <p:spPr/>
        <p:txBody>
          <a:bodyPr/>
          <a:lstStyle/>
          <a:p>
            <a:endParaRPr lang="en-US" i="1" dirty="0"/>
          </a:p>
        </p:txBody>
      </p:sp>
      <p:sp>
        <p:nvSpPr>
          <p:cNvPr id="4" name="Content Placeholder 3">
            <a:extLst>
              <a:ext uri="{FF2B5EF4-FFF2-40B4-BE49-F238E27FC236}">
                <a16:creationId xmlns:a16="http://schemas.microsoft.com/office/drawing/2014/main" id="{14A41C64-98DA-9839-39B3-14876DDE0D2E}"/>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C31C0099-3DDF-522C-5131-6D072B3DBBE8}"/>
              </a:ext>
            </a:extLst>
          </p:cNvPr>
          <p:cNvPicPr>
            <a:picLocks noChangeAspect="1"/>
          </p:cNvPicPr>
          <p:nvPr/>
        </p:nvPicPr>
        <p:blipFill>
          <a:blip r:embed="rId2"/>
          <a:stretch>
            <a:fillRect/>
          </a:stretch>
        </p:blipFill>
        <p:spPr>
          <a:xfrm>
            <a:off x="0" y="681037"/>
            <a:ext cx="9178263" cy="5784239"/>
          </a:xfrm>
          <a:prstGeom prst="rect">
            <a:avLst/>
          </a:prstGeom>
        </p:spPr>
      </p:pic>
      <p:sp>
        <p:nvSpPr>
          <p:cNvPr id="6" name="TextBox 5">
            <a:extLst>
              <a:ext uri="{FF2B5EF4-FFF2-40B4-BE49-F238E27FC236}">
                <a16:creationId xmlns:a16="http://schemas.microsoft.com/office/drawing/2014/main" id="{B470614F-C39B-EAB3-E207-C9B17A933847}"/>
              </a:ext>
            </a:extLst>
          </p:cNvPr>
          <p:cNvSpPr txBox="1"/>
          <p:nvPr/>
        </p:nvSpPr>
        <p:spPr>
          <a:xfrm>
            <a:off x="186523" y="392724"/>
            <a:ext cx="1418652" cy="369332"/>
          </a:xfrm>
          <a:prstGeom prst="rect">
            <a:avLst/>
          </a:prstGeom>
          <a:noFill/>
        </p:spPr>
        <p:txBody>
          <a:bodyPr wrap="square" rtlCol="0">
            <a:spAutoFit/>
          </a:bodyPr>
          <a:lstStyle/>
          <a:p>
            <a:r>
              <a:rPr lang="en-US" dirty="0">
                <a:solidFill>
                  <a:srgbClr val="FF0000"/>
                </a:solidFill>
              </a:rPr>
              <a:t>7.6</a:t>
            </a:r>
          </a:p>
        </p:txBody>
      </p:sp>
    </p:spTree>
    <p:extLst>
      <p:ext uri="{BB962C8B-B14F-4D97-AF65-F5344CB8AC3E}">
        <p14:creationId xmlns:p14="http://schemas.microsoft.com/office/powerpoint/2010/main" val="10789482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319F43-690D-88B4-2B46-A77308E5F4E6}"/>
              </a:ext>
            </a:extLst>
          </p:cNvPr>
          <p:cNvPicPr>
            <a:picLocks noChangeAspect="1"/>
          </p:cNvPicPr>
          <p:nvPr/>
        </p:nvPicPr>
        <p:blipFill>
          <a:blip r:embed="rId2"/>
          <a:stretch>
            <a:fillRect/>
          </a:stretch>
        </p:blipFill>
        <p:spPr>
          <a:xfrm>
            <a:off x="0" y="381837"/>
            <a:ext cx="8846757" cy="6380704"/>
          </a:xfrm>
          <a:prstGeom prst="rect">
            <a:avLst/>
          </a:prstGeom>
        </p:spPr>
      </p:pic>
      <p:sp>
        <p:nvSpPr>
          <p:cNvPr id="2" name="TextBox 1">
            <a:extLst>
              <a:ext uri="{FF2B5EF4-FFF2-40B4-BE49-F238E27FC236}">
                <a16:creationId xmlns:a16="http://schemas.microsoft.com/office/drawing/2014/main" id="{84FA4971-40F8-4A09-5C2E-BB5BEE3ACE3F}"/>
              </a:ext>
            </a:extLst>
          </p:cNvPr>
          <p:cNvSpPr txBox="1"/>
          <p:nvPr/>
        </p:nvSpPr>
        <p:spPr>
          <a:xfrm>
            <a:off x="297243" y="0"/>
            <a:ext cx="1316334" cy="381837"/>
          </a:xfrm>
          <a:prstGeom prst="rect">
            <a:avLst/>
          </a:prstGeom>
          <a:noFill/>
        </p:spPr>
        <p:txBody>
          <a:bodyPr wrap="square" rtlCol="0">
            <a:spAutoFit/>
          </a:bodyPr>
          <a:lstStyle/>
          <a:p>
            <a:r>
              <a:rPr lang="en-US" dirty="0">
                <a:solidFill>
                  <a:srgbClr val="FF0000"/>
                </a:solidFill>
              </a:rPr>
              <a:t>7. 73</a:t>
            </a:r>
          </a:p>
        </p:txBody>
      </p:sp>
    </p:spTree>
    <p:extLst>
      <p:ext uri="{BB962C8B-B14F-4D97-AF65-F5344CB8AC3E}">
        <p14:creationId xmlns:p14="http://schemas.microsoft.com/office/powerpoint/2010/main" val="3769094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p:cNvSpPr txBox="1"/>
              <p:nvPr/>
            </p:nvSpPr>
            <p:spPr>
              <a:xfrm>
                <a:off x="189179" y="457200"/>
                <a:ext cx="3666325" cy="793487"/>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𝑾</m:t>
                      </m:r>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acc>
                        <m:accPr>
                          <m:chr m:val="⃑"/>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𝑭</m:t>
                          </m:r>
                        </m:e>
                      </m:acc>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acc>
                        <m:accPr>
                          <m:chr m:val="⃑"/>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accPr>
                        <m:e>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𝒅</m:t>
                          </m:r>
                        </m:e>
                      </m:acc>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d>
                        <m:dPr>
                          <m:begChr m:val="|"/>
                          <m:endChr m:val="|"/>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dPr>
                        <m:e>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𝑭</m:t>
                          </m:r>
                        </m:e>
                      </m:d>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d>
                        <m:dPr>
                          <m:begChr m:val="|"/>
                          <m:endChr m:val="|"/>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dPr>
                        <m:e>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𝒅</m:t>
                          </m:r>
                        </m:e>
                      </m:d>
                      <m:func>
                        <m:funcPr>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ctrlPr>
                        </m:funcPr>
                        <m:fName>
                          <m:r>
                            <m:rPr>
                              <m:sty m:val="p"/>
                            </m:rPr>
                            <a:rPr kumimoji="0" lang="en-US" sz="2400" b="0" i="0"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cos</m:t>
                          </m:r>
                        </m:fName>
                        <m:e>
                          <m:r>
                            <a:rPr kumimoji="0" lang="en-US" sz="24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e>
                      </m:func>
                    </m:oMath>
                  </m:oMathPara>
                </a14:m>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[1 Joule]=[1 N][1 m]</a:t>
                </a:r>
              </a:p>
            </p:txBody>
          </p:sp>
        </mc:Choice>
        <mc:Fallback xmlns="">
          <p:sp>
            <p:nvSpPr>
              <p:cNvPr id="2" name="TextBox 1"/>
              <p:cNvSpPr txBox="1">
                <a:spLocks noRot="1" noChangeAspect="1" noMove="1" noResize="1" noEditPoints="1" noAdjustHandles="1" noChangeArrowheads="1" noChangeShapeType="1" noTextEdit="1"/>
              </p:cNvSpPr>
              <p:nvPr/>
            </p:nvSpPr>
            <p:spPr>
              <a:xfrm>
                <a:off x="189179" y="457200"/>
                <a:ext cx="3666325" cy="793487"/>
              </a:xfrm>
              <a:prstGeom prst="rect">
                <a:avLst/>
              </a:prstGeom>
              <a:blipFill>
                <a:blip r:embed="rId2"/>
                <a:stretch>
                  <a:fillRect l="-4992" b="-223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327201" y="1520562"/>
                <a:ext cx="3650999" cy="1278748"/>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Work = energy </a:t>
                </a:r>
              </a:p>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𝑬</m:t>
                    </m:r>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𝒎</m:t>
                    </m:r>
                    <m:sSup>
                      <m:sSupPr>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𝒄</m:t>
                        </m:r>
                      </m:e>
                      <m:sup>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𝟐</m:t>
                        </m:r>
                      </m:sup>
                    </m:sSup>
                  </m:oMath>
                </a14:m>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(Einstein)</a:t>
                </a:r>
              </a:p>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𝑬</m:t>
                    </m:r>
                    <m: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f>
                      <m:fPr>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𝟏</m:t>
                        </m:r>
                      </m:num>
                      <m:den>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𝟐</m:t>
                        </m:r>
                      </m:den>
                    </m:f>
                    <m: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𝒎</m:t>
                    </m:r>
                    <m:sSup>
                      <m:sSupPr>
                        <m:ctrlP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𝒗</m:t>
                        </m:r>
                      </m:e>
                      <m:sup>
                        <m: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𝟐</m:t>
                        </m:r>
                      </m:sup>
                    </m:sSup>
                  </m:oMath>
                </a14:m>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(Kinetic energy)</a:t>
                </a:r>
              </a:p>
            </p:txBody>
          </p:sp>
        </mc:Choice>
        <mc:Fallback xmlns="">
          <p:sp>
            <p:nvSpPr>
              <p:cNvPr id="3" name="TextBox 2"/>
              <p:cNvSpPr txBox="1">
                <a:spLocks noRot="1" noChangeAspect="1" noMove="1" noResize="1" noEditPoints="1" noAdjustHandles="1" noChangeArrowheads="1" noChangeShapeType="1" noTextEdit="1"/>
              </p:cNvSpPr>
              <p:nvPr/>
            </p:nvSpPr>
            <p:spPr>
              <a:xfrm>
                <a:off x="327201" y="1520562"/>
                <a:ext cx="3650999" cy="1278748"/>
              </a:xfrm>
              <a:prstGeom prst="rect">
                <a:avLst/>
              </a:prstGeom>
              <a:blipFill rotWithShape="0">
                <a:blip r:embed="rId3"/>
                <a:stretch>
                  <a:fillRect l="-5175" t="-7143" r="-501" b="-76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424488" y="3292654"/>
                <a:ext cx="4192238" cy="738664"/>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Work – energy theorem </a:t>
                </a: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𝑾</m:t>
                          </m:r>
                        </m:e>
                        <m:sub>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𝒏𝒆𝒕</m:t>
                          </m:r>
                        </m:sub>
                      </m:sSub>
                      <m: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Sub>
                        <m:sSubPr>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𝒌</m:t>
                          </m:r>
                        </m:e>
                        <m:sub>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𝟐</m:t>
                          </m:r>
                        </m:sub>
                      </m:sSub>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b>
                        <m:sSubPr>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bPr>
                        <m:e>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𝒌</m:t>
                          </m:r>
                        </m:e>
                        <m:sub>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𝟏</m:t>
                          </m:r>
                        </m:sub>
                      </m:sSub>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m:t>
                      </m:r>
                      <m: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mn-cs"/>
                        </a:rPr>
                        <m:t>𝒌</m:t>
                      </m:r>
                    </m:oMath>
                  </m:oMathPara>
                </a14:m>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24488" y="3292654"/>
                <a:ext cx="4192238" cy="738664"/>
              </a:xfrm>
              <a:prstGeom prst="rect">
                <a:avLst/>
              </a:prstGeom>
              <a:blipFill rotWithShape="0">
                <a:blip r:embed="rId4"/>
                <a:stretch>
                  <a:fillRect l="-4512" t="-12397" b="-82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721134" y="4842061"/>
                <a:ext cx="7292124" cy="1558888"/>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mbria Math" panose="02040503050406030204" pitchFamily="18" charset="0"/>
                    <a:ea typeface="+mn-ea"/>
                    <a:cs typeface="+mn-cs"/>
                  </a:rPr>
                  <a:t>	       Force</a:t>
                </a:r>
              </a:p>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𝟏</m:t>
                      </m:r>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𝐉𝐨𝐮𝐥𝐞</m:t>
                      </m:r>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groupChr>
                        <m:groupChrPr>
                          <m:chr m:val="⏞"/>
                          <m:pos m:val="top"/>
                          <m:vertJc m:val="bot"/>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groupChrPr>
                        <m:e>
                          <m:r>
                            <m:rPr>
                              <m:brk/>
                            </m:rP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𝐤</m:t>
                          </m:r>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𝐠</m:t>
                          </m:r>
                          <m:f>
                            <m:fPr>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𝐦</m:t>
                              </m:r>
                            </m:num>
                            <m:den>
                              <m:sSup>
                                <m:sSupPr>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𝐬</m:t>
                                  </m:r>
                                </m:e>
                                <m:sup>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𝟐</m:t>
                                  </m:r>
                                </m:sup>
                              </m:sSup>
                            </m:den>
                          </m:f>
                        </m:e>
                      </m:groupChr>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𝐦</m:t>
                      </m:r>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f>
                        <m:fPr>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sSup>
                            <m:sSupPr>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𝟏𝟎</m:t>
                              </m:r>
                            </m:e>
                            <m:sup>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𝟑</m:t>
                              </m:r>
                            </m:sup>
                          </m:sSup>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𝐠</m:t>
                          </m:r>
                        </m:num>
                        <m:den>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𝟏</m:t>
                          </m:r>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𝐤𝐠</m:t>
                          </m:r>
                        </m:den>
                      </m:f>
                      <m:f>
                        <m:fPr>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sSup>
                            <m:sSupPr>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𝟏𝟎</m:t>
                              </m:r>
                            </m:e>
                            <m:sup>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𝟐</m:t>
                              </m:r>
                            </m:sup>
                          </m:sSup>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𝐜𝐦</m:t>
                          </m:r>
                        </m:num>
                        <m:den>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𝟏</m:t>
                          </m:r>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𝐦</m:t>
                          </m:r>
                        </m:den>
                      </m:f>
                      <m:f>
                        <m:fPr>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sSup>
                            <m:sSupPr>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𝟏𝟎</m:t>
                              </m:r>
                            </m:e>
                            <m:sup>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𝟐</m:t>
                              </m:r>
                            </m:sup>
                          </m:sSup>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𝐜𝐦</m:t>
                          </m:r>
                        </m:num>
                        <m:den>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𝟏</m:t>
                          </m:r>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𝐦</m:t>
                          </m:r>
                        </m:den>
                      </m:f>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p>
                        <m:sSupPr>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𝟏𝟎</m:t>
                          </m:r>
                        </m:e>
                        <m:sup>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𝟕</m:t>
                          </m:r>
                        </m:sup>
                      </m:sSup>
                      <m:f>
                        <m:fPr>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fPr>
                        <m:num>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𝐠</m:t>
                          </m:r>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sSup>
                            <m:sSupPr>
                              <m:ctrlPr>
                                <a:rPr kumimoji="0" lang="en-US" sz="2400" b="1"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𝐜𝐦</m:t>
                              </m:r>
                            </m:e>
                            <m:sup>
                              <m:r>
                                <a:rPr kumimoji="0" lang="en-US" sz="2400" b="1" i="0"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𝟐</m:t>
                              </m:r>
                            </m:sup>
                          </m:sSup>
                        </m:num>
                        <m:den>
                          <m:sSup>
                            <m:sSupPr>
                              <m:ctrlPr>
                                <a:rPr kumimoji="0" lang="en-US" sz="2400" b="1"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𝐬</m:t>
                              </m:r>
                            </m:e>
                            <m:sup>
                              <m:r>
                                <a:rPr kumimoji="0" lang="en-US" sz="2400" b="1" i="0"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𝟐</m:t>
                              </m:r>
                            </m:sup>
                          </m:sSup>
                        </m:den>
                      </m:f>
                    </m:oMath>
                  </m:oMathPara>
                </a14:m>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Power </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[Watt]=[Joule/second]</a:t>
                </a: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721134" y="4842061"/>
                <a:ext cx="7292124" cy="1558888"/>
              </a:xfrm>
              <a:prstGeom prst="rect">
                <a:avLst/>
              </a:prstGeom>
              <a:blipFill rotWithShape="0">
                <a:blip r:embed="rId5"/>
                <a:stretch>
                  <a:fillRect l="-2506" t="-5859" b="-11328"/>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3230B00A-D937-5174-E91D-E1B25B0533F3}"/>
              </a:ext>
            </a:extLst>
          </p:cNvPr>
          <p:cNvSpPr txBox="1"/>
          <p:nvPr/>
        </p:nvSpPr>
        <p:spPr>
          <a:xfrm>
            <a:off x="6322562" y="4842061"/>
            <a:ext cx="1955936" cy="369332"/>
          </a:xfrm>
          <a:prstGeom prst="rect">
            <a:avLst/>
          </a:prstGeom>
          <a:noFill/>
        </p:spPr>
        <p:txBody>
          <a:bodyPr wrap="square" rtlCol="0">
            <a:spAutoFit/>
          </a:bodyPr>
          <a:lstStyle/>
          <a:p>
            <a:r>
              <a:rPr lang="en-US" dirty="0">
                <a:solidFill>
                  <a:srgbClr val="FF0000"/>
                </a:solidFill>
              </a:rPr>
              <a:t>1Joule = 10^7 erg</a:t>
            </a:r>
          </a:p>
        </p:txBody>
      </p:sp>
      <p:sp>
        <p:nvSpPr>
          <p:cNvPr id="7" name="TextBox 6">
            <a:extLst>
              <a:ext uri="{FF2B5EF4-FFF2-40B4-BE49-F238E27FC236}">
                <a16:creationId xmlns:a16="http://schemas.microsoft.com/office/drawing/2014/main" id="{7B479589-A683-84E0-928C-C6C7FB30543F}"/>
              </a:ext>
            </a:extLst>
          </p:cNvPr>
          <p:cNvSpPr txBox="1"/>
          <p:nvPr/>
        </p:nvSpPr>
        <p:spPr>
          <a:xfrm>
            <a:off x="4933740" y="461742"/>
            <a:ext cx="3537019" cy="523220"/>
          </a:xfrm>
          <a:prstGeom prst="rect">
            <a:avLst/>
          </a:prstGeom>
          <a:noFill/>
        </p:spPr>
        <p:txBody>
          <a:bodyPr wrap="square" rtlCol="0">
            <a:spAutoFit/>
          </a:bodyPr>
          <a:lstStyle/>
          <a:p>
            <a:r>
              <a:rPr lang="en-US" sz="2800" dirty="0">
                <a:solidFill>
                  <a:srgbClr val="FF0000"/>
                </a:solidFill>
              </a:rPr>
              <a:t>Units of Work - Energy</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226A1F-4709-95A8-DBF7-6D082953DD65}"/>
              </a:ext>
            </a:extLst>
          </p:cNvPr>
          <p:cNvPicPr>
            <a:picLocks noChangeAspect="1"/>
          </p:cNvPicPr>
          <p:nvPr/>
        </p:nvPicPr>
        <p:blipFill>
          <a:blip r:embed="rId2"/>
          <a:stretch>
            <a:fillRect/>
          </a:stretch>
        </p:blipFill>
        <p:spPr>
          <a:xfrm>
            <a:off x="96482" y="648380"/>
            <a:ext cx="9047518" cy="6445756"/>
          </a:xfrm>
          <a:prstGeom prst="rect">
            <a:avLst/>
          </a:prstGeom>
        </p:spPr>
      </p:pic>
      <p:sp>
        <p:nvSpPr>
          <p:cNvPr id="3" name="TextBox 2">
            <a:extLst>
              <a:ext uri="{FF2B5EF4-FFF2-40B4-BE49-F238E27FC236}">
                <a16:creationId xmlns:a16="http://schemas.microsoft.com/office/drawing/2014/main" id="{6EA3699F-6289-04FF-9B75-EAA4A2C22233}"/>
              </a:ext>
            </a:extLst>
          </p:cNvPr>
          <p:cNvSpPr txBox="1"/>
          <p:nvPr/>
        </p:nvSpPr>
        <p:spPr>
          <a:xfrm>
            <a:off x="241160" y="106736"/>
            <a:ext cx="723482" cy="369332"/>
          </a:xfrm>
          <a:prstGeom prst="rect">
            <a:avLst/>
          </a:prstGeom>
          <a:noFill/>
        </p:spPr>
        <p:txBody>
          <a:bodyPr wrap="square" rtlCol="0">
            <a:spAutoFit/>
          </a:bodyPr>
          <a:lstStyle/>
          <a:p>
            <a:r>
              <a:rPr lang="en-US" dirty="0">
                <a:solidFill>
                  <a:srgbClr val="FF0000"/>
                </a:solidFill>
              </a:rPr>
              <a:t>7. 44</a:t>
            </a:r>
          </a:p>
        </p:txBody>
      </p:sp>
    </p:spTree>
    <p:extLst>
      <p:ext uri="{BB962C8B-B14F-4D97-AF65-F5344CB8AC3E}">
        <p14:creationId xmlns:p14="http://schemas.microsoft.com/office/powerpoint/2010/main" val="42176719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E2A5BB-AAA8-01F0-34B1-0F86F8461CC6}"/>
              </a:ext>
            </a:extLst>
          </p:cNvPr>
          <p:cNvPicPr>
            <a:picLocks noChangeAspect="1"/>
          </p:cNvPicPr>
          <p:nvPr/>
        </p:nvPicPr>
        <p:blipFill>
          <a:blip r:embed="rId2"/>
          <a:stretch>
            <a:fillRect/>
          </a:stretch>
        </p:blipFill>
        <p:spPr>
          <a:xfrm>
            <a:off x="14110" y="484277"/>
            <a:ext cx="9733150" cy="6288312"/>
          </a:xfrm>
          <a:prstGeom prst="rect">
            <a:avLst/>
          </a:prstGeom>
        </p:spPr>
      </p:pic>
      <p:sp>
        <p:nvSpPr>
          <p:cNvPr id="3" name="TextBox 2">
            <a:extLst>
              <a:ext uri="{FF2B5EF4-FFF2-40B4-BE49-F238E27FC236}">
                <a16:creationId xmlns:a16="http://schemas.microsoft.com/office/drawing/2014/main" id="{0C0A792D-4C3B-3484-8ABD-5134E02D8DA7}"/>
              </a:ext>
            </a:extLst>
          </p:cNvPr>
          <p:cNvSpPr txBox="1"/>
          <p:nvPr/>
        </p:nvSpPr>
        <p:spPr>
          <a:xfrm>
            <a:off x="361741" y="13063"/>
            <a:ext cx="1245995" cy="369332"/>
          </a:xfrm>
          <a:prstGeom prst="rect">
            <a:avLst/>
          </a:prstGeom>
          <a:noFill/>
        </p:spPr>
        <p:txBody>
          <a:bodyPr wrap="square" rtlCol="0">
            <a:spAutoFit/>
          </a:bodyPr>
          <a:lstStyle/>
          <a:p>
            <a:r>
              <a:rPr lang="en-US" dirty="0">
                <a:solidFill>
                  <a:srgbClr val="FF0000"/>
                </a:solidFill>
              </a:rPr>
              <a:t>7. 75</a:t>
            </a:r>
          </a:p>
        </p:txBody>
      </p:sp>
    </p:spTree>
    <p:extLst>
      <p:ext uri="{BB962C8B-B14F-4D97-AF65-F5344CB8AC3E}">
        <p14:creationId xmlns:p14="http://schemas.microsoft.com/office/powerpoint/2010/main" val="18562455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80124D6-9234-2CBB-E1DC-330A9EDBBAF1}"/>
              </a:ext>
            </a:extLst>
          </p:cNvPr>
          <p:cNvSpPr>
            <a:spLocks noGrp="1"/>
          </p:cNvSpPr>
          <p:nvPr>
            <p:ph type="ftr" sz="quarter" idx="11"/>
          </p:nvPr>
        </p:nvSpPr>
        <p:spPr/>
        <p:txBody>
          <a:bodyPr/>
          <a:lstStyle/>
          <a:p>
            <a:pPr>
              <a:defRPr/>
            </a:pPr>
            <a:r>
              <a:rPr lang="en-US"/>
              <a:t>Work and Energy</a:t>
            </a:r>
          </a:p>
        </p:txBody>
      </p:sp>
      <p:pic>
        <p:nvPicPr>
          <p:cNvPr id="4" name="Picture 3">
            <a:extLst>
              <a:ext uri="{FF2B5EF4-FFF2-40B4-BE49-F238E27FC236}">
                <a16:creationId xmlns:a16="http://schemas.microsoft.com/office/drawing/2014/main" id="{972C1CD3-DF7A-B42B-071C-998C726CB759}"/>
              </a:ext>
            </a:extLst>
          </p:cNvPr>
          <p:cNvPicPr>
            <a:picLocks noChangeAspect="1"/>
          </p:cNvPicPr>
          <p:nvPr/>
        </p:nvPicPr>
        <p:blipFill>
          <a:blip r:embed="rId2"/>
          <a:stretch>
            <a:fillRect/>
          </a:stretch>
        </p:blipFill>
        <p:spPr>
          <a:xfrm>
            <a:off x="1989574" y="0"/>
            <a:ext cx="6471137" cy="6830551"/>
          </a:xfrm>
          <a:prstGeom prst="rect">
            <a:avLst/>
          </a:prstGeom>
        </p:spPr>
      </p:pic>
      <p:sp>
        <p:nvSpPr>
          <p:cNvPr id="5" name="TextBox 4">
            <a:extLst>
              <a:ext uri="{FF2B5EF4-FFF2-40B4-BE49-F238E27FC236}">
                <a16:creationId xmlns:a16="http://schemas.microsoft.com/office/drawing/2014/main" id="{F01BC113-16EC-254F-3A58-25239F2A6670}"/>
              </a:ext>
            </a:extLst>
          </p:cNvPr>
          <p:cNvSpPr txBox="1"/>
          <p:nvPr/>
        </p:nvSpPr>
        <p:spPr>
          <a:xfrm>
            <a:off x="95459" y="0"/>
            <a:ext cx="1984550" cy="2062103"/>
          </a:xfrm>
          <a:prstGeom prst="rect">
            <a:avLst/>
          </a:prstGeom>
          <a:noFill/>
        </p:spPr>
        <p:txBody>
          <a:bodyPr wrap="square" rtlCol="0">
            <a:spAutoFit/>
          </a:bodyPr>
          <a:lstStyle/>
          <a:p>
            <a:r>
              <a:rPr lang="en-US" sz="3200" dirty="0">
                <a:solidFill>
                  <a:srgbClr val="FF0000"/>
                </a:solidFill>
              </a:rPr>
              <a:t>Mass pushed on horizontal spring</a:t>
            </a:r>
          </a:p>
        </p:txBody>
      </p:sp>
    </p:spTree>
    <p:extLst>
      <p:ext uri="{BB962C8B-B14F-4D97-AF65-F5344CB8AC3E}">
        <p14:creationId xmlns:p14="http://schemas.microsoft.com/office/powerpoint/2010/main" val="38521636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C5A97-9ED2-C271-071E-B2D9093CE419}"/>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29F9E500-FE69-EB3D-F162-E560603D2306}"/>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642CBB1-BB80-AA62-A7A9-1B69A561FA99}"/>
              </a:ext>
            </a:extLst>
          </p:cNvPr>
          <p:cNvPicPr>
            <a:picLocks noChangeAspect="1"/>
          </p:cNvPicPr>
          <p:nvPr/>
        </p:nvPicPr>
        <p:blipFill>
          <a:blip r:embed="rId2"/>
          <a:stretch>
            <a:fillRect/>
          </a:stretch>
        </p:blipFill>
        <p:spPr>
          <a:xfrm>
            <a:off x="1728317" y="-11647"/>
            <a:ext cx="7325248" cy="6553835"/>
          </a:xfrm>
          <a:prstGeom prst="rect">
            <a:avLst/>
          </a:prstGeom>
        </p:spPr>
      </p:pic>
      <p:sp>
        <p:nvSpPr>
          <p:cNvPr id="6" name="TextBox 5">
            <a:extLst>
              <a:ext uri="{FF2B5EF4-FFF2-40B4-BE49-F238E27FC236}">
                <a16:creationId xmlns:a16="http://schemas.microsoft.com/office/drawing/2014/main" id="{583D6A2B-AA8F-3C35-9397-105B21247B5E}"/>
              </a:ext>
            </a:extLst>
          </p:cNvPr>
          <p:cNvSpPr txBox="1"/>
          <p:nvPr/>
        </p:nvSpPr>
        <p:spPr>
          <a:xfrm>
            <a:off x="251455" y="209417"/>
            <a:ext cx="1567297" cy="1569660"/>
          </a:xfrm>
          <a:prstGeom prst="rect">
            <a:avLst/>
          </a:prstGeom>
          <a:noFill/>
        </p:spPr>
        <p:txBody>
          <a:bodyPr wrap="square" rtlCol="0">
            <a:spAutoFit/>
          </a:bodyPr>
          <a:lstStyle/>
          <a:p>
            <a:r>
              <a:rPr lang="en-US" sz="3200" dirty="0">
                <a:solidFill>
                  <a:srgbClr val="FF0000"/>
                </a:solidFill>
              </a:rPr>
              <a:t>Roofer and toolbox</a:t>
            </a:r>
          </a:p>
        </p:txBody>
      </p:sp>
    </p:spTree>
    <p:extLst>
      <p:ext uri="{BB962C8B-B14F-4D97-AF65-F5344CB8AC3E}">
        <p14:creationId xmlns:p14="http://schemas.microsoft.com/office/powerpoint/2010/main" val="1741805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3"/>
          <p:cNvSpPr>
            <a:spLocks noGrp="1" noChangeArrowheads="1"/>
          </p:cNvSpPr>
          <p:nvPr>
            <p:ph idx="1"/>
          </p:nvPr>
        </p:nvSpPr>
        <p:spPr>
          <a:xfrm>
            <a:off x="538578" y="873251"/>
            <a:ext cx="7983886" cy="4102967"/>
          </a:xfrm>
        </p:spPr>
        <p:txBody>
          <a:bodyPr>
            <a:normAutofit fontScale="77500" lnSpcReduction="20000"/>
          </a:bodyPr>
          <a:lstStyle/>
          <a:p>
            <a:r>
              <a:rPr lang="en-US" dirty="0">
                <a:latin typeface="Times New Roman" panose="02020603050405020304" pitchFamily="18" charset="0"/>
                <a:cs typeface="Times New Roman" panose="02020603050405020304" pitchFamily="18" charset="0"/>
              </a:rPr>
              <a:t>More generally, work is the product of the component of the force in the direction of displacement and the magnitude </a:t>
            </a:r>
            <a:r>
              <a:rPr lang="en-US" i="1" dirty="0">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of the displacement.</a:t>
            </a:r>
          </a:p>
          <a:p>
            <a:r>
              <a:rPr lang="en-US" dirty="0">
                <a:latin typeface="Times New Roman" panose="02020603050405020304" pitchFamily="18" charset="0"/>
                <a:cs typeface="Times New Roman" panose="02020603050405020304" pitchFamily="18" charset="0"/>
              </a:rPr>
              <a:t>Forces applied at angles must be resolved into components. </a:t>
            </a:r>
          </a:p>
          <a:p>
            <a:endParaRPr lang="en-US" dirty="0"/>
          </a:p>
          <a:p>
            <a:endParaRPr lang="en-US" dirty="0"/>
          </a:p>
          <a:p>
            <a:endParaRPr lang="en-US" dirty="0"/>
          </a:p>
          <a:p>
            <a:endParaRPr lang="en-US" dirty="0"/>
          </a:p>
          <a:p>
            <a:endParaRPr lang="en-US" dirty="0"/>
          </a:p>
          <a:p>
            <a:pPr marL="0" indent="0">
              <a:buNone/>
            </a:pPr>
            <a:endParaRPr lang="en-US"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 is a scalar quantity that can be positive, zero, or negative.</a:t>
            </a:r>
          </a:p>
          <a:p>
            <a:r>
              <a:rPr lang="en-US" dirty="0">
                <a:latin typeface="Times New Roman" panose="02020603050405020304" pitchFamily="18" charset="0"/>
                <a:cs typeface="Times New Roman" panose="02020603050405020304" pitchFamily="18" charset="0"/>
              </a:rPr>
              <a:t>If </a:t>
            </a:r>
            <a:r>
              <a:rPr lang="en-US" i="1" dirty="0">
                <a:latin typeface="Times New Roman" panose="02020603050405020304" pitchFamily="18" charset="0"/>
                <a:cs typeface="Times New Roman" panose="02020603050405020304" pitchFamily="18" charset="0"/>
              </a:rPr>
              <a:t>W </a:t>
            </a:r>
            <a:r>
              <a:rPr lang="en-US" dirty="0">
                <a:latin typeface="Times New Roman" panose="02020603050405020304" pitchFamily="18" charset="0"/>
                <a:cs typeface="Times New Roman" panose="02020603050405020304" pitchFamily="18" charset="0"/>
              </a:rPr>
              <a:t>&gt; 0 (</a:t>
            </a:r>
            <a:r>
              <a:rPr lang="en-US" i="1" dirty="0">
                <a:latin typeface="Times New Roman" panose="02020603050405020304" pitchFamily="18" charset="0"/>
                <a:cs typeface="Times New Roman" panose="02020603050405020304" pitchFamily="18" charset="0"/>
              </a:rPr>
              <a:t>W </a:t>
            </a:r>
            <a:r>
              <a:rPr lang="en-US" dirty="0">
                <a:latin typeface="Times New Roman" panose="02020603050405020304" pitchFamily="18" charset="0"/>
                <a:cs typeface="Times New Roman" panose="02020603050405020304" pitchFamily="18" charset="0"/>
              </a:rPr>
              <a:t>&lt; 0), energy is added to (taken from) the system.  </a:t>
            </a:r>
          </a:p>
        </p:txBody>
      </p:sp>
      <p:grpSp>
        <p:nvGrpSpPr>
          <p:cNvPr id="3" name="Group 2"/>
          <p:cNvGrpSpPr/>
          <p:nvPr/>
        </p:nvGrpSpPr>
        <p:grpSpPr>
          <a:xfrm>
            <a:off x="1395898" y="2110153"/>
            <a:ext cx="6269245" cy="2109325"/>
            <a:chOff x="2290643" y="2270188"/>
            <a:chExt cx="8156744" cy="2561854"/>
          </a:xfrm>
        </p:grpSpPr>
        <p:pic>
          <p:nvPicPr>
            <p:cNvPr id="11" name="Picture 10" descr="07_09_Figure.jpg"/>
            <p:cNvPicPr>
              <a:picLocks noChangeAspect="1"/>
            </p:cNvPicPr>
            <p:nvPr/>
          </p:nvPicPr>
          <p:blipFill rotWithShape="1">
            <a:blip r:embed="rId3">
              <a:extLst>
                <a:ext uri="{28A0092B-C50C-407E-A947-70E740481C1C}">
                  <a14:useLocalDpi xmlns:a14="http://schemas.microsoft.com/office/drawing/2010/main" val="0"/>
                </a:ext>
              </a:extLst>
            </a:blip>
            <a:srcRect b="8721"/>
            <a:stretch/>
          </p:blipFill>
          <p:spPr>
            <a:xfrm>
              <a:off x="2290643" y="2270188"/>
              <a:ext cx="8156744" cy="1778244"/>
            </a:xfrm>
            <a:prstGeom prst="rect">
              <a:avLst/>
            </a:prstGeom>
          </p:spPr>
        </p:pic>
        <p:pic>
          <p:nvPicPr>
            <p:cNvPr id="2" name="Picture 1" descr="Slide 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0154" y="4239111"/>
              <a:ext cx="1351880" cy="592931"/>
            </a:xfrm>
            <a:prstGeom prst="rect">
              <a:avLst/>
            </a:prstGeom>
          </p:spPr>
        </p:pic>
      </p:grpSp>
      <mc:AlternateContent xmlns:mc="http://schemas.openxmlformats.org/markup-compatibility/2006" xmlns:a14="http://schemas.microsoft.com/office/drawing/2010/main">
        <mc:Choice Requires="a14">
          <p:sp>
            <p:nvSpPr>
              <p:cNvPr id="6" name="TextBox 5"/>
              <p:cNvSpPr txBox="1"/>
              <p:nvPr/>
            </p:nvSpPr>
            <p:spPr>
              <a:xfrm>
                <a:off x="1181673" y="5454943"/>
                <a:ext cx="6264156" cy="444481"/>
              </a:xfrm>
              <a:prstGeom prst="rect">
                <a:avLst/>
              </a:prstGeom>
              <a:noFill/>
              <a:ln>
                <a:solidFill>
                  <a:schemeClr val="tx1"/>
                </a:solidFill>
              </a:ln>
            </p:spPr>
            <p:txBody>
              <a:bodyPr wrap="square" rtlCol="0">
                <a:spAutoFit/>
              </a:bodyPr>
              <a:lstStyle/>
              <a:p>
                <a:r>
                  <a:rPr lang="en-US" sz="2100" dirty="0">
                    <a:latin typeface="Times New Roman" panose="02020603050405020304" pitchFamily="18" charset="0"/>
                    <a:cs typeface="Times New Roman" panose="02020603050405020304" pitchFamily="18" charset="0"/>
                  </a:rPr>
                  <a:t>Equivalent Representations: </a:t>
                </a:r>
                <a14:m>
                  <m:oMath xmlns:m="http://schemas.openxmlformats.org/officeDocument/2006/math">
                    <m:r>
                      <a:rPr lang="en-US" sz="2100" i="1">
                        <a:latin typeface="Cambria Math" panose="02040503050406030204" pitchFamily="18" charset="0"/>
                        <a:cs typeface="Times New Roman" panose="02020603050405020304" pitchFamily="18" charset="0"/>
                      </a:rPr>
                      <m:t>𝑊</m:t>
                    </m:r>
                    <m:r>
                      <a:rPr lang="en-US" sz="2100" i="1">
                        <a:latin typeface="Cambria Math" panose="02040503050406030204" pitchFamily="18" charset="0"/>
                        <a:cs typeface="Times New Roman" panose="02020603050405020304" pitchFamily="18" charset="0"/>
                      </a:rPr>
                      <m:t>=</m:t>
                    </m:r>
                    <m:sSub>
                      <m:sSubPr>
                        <m:ctrlPr>
                          <a:rPr lang="en-US" sz="2100" i="1">
                            <a:latin typeface="Cambria Math" panose="02040503050406030204" pitchFamily="18" charset="0"/>
                            <a:cs typeface="Times New Roman" panose="02020603050405020304" pitchFamily="18" charset="0"/>
                          </a:rPr>
                        </m:ctrlPr>
                      </m:sSubPr>
                      <m:e>
                        <m:r>
                          <a:rPr lang="en-US" sz="2100" i="1">
                            <a:latin typeface="Cambria Math" panose="02040503050406030204" pitchFamily="18" charset="0"/>
                            <a:cs typeface="Times New Roman" panose="02020603050405020304" pitchFamily="18" charset="0"/>
                          </a:rPr>
                          <m:t>𝐹</m:t>
                        </m:r>
                      </m:e>
                      <m:sub>
                        <m:r>
                          <a:rPr lang="en-US" sz="2100" i="1">
                            <a:latin typeface="Cambria Math" panose="02040503050406030204" pitchFamily="18" charset="0"/>
                            <a:cs typeface="Times New Roman" panose="02020603050405020304" pitchFamily="18" charset="0"/>
                          </a:rPr>
                          <m:t>||</m:t>
                        </m:r>
                      </m:sub>
                    </m:sSub>
                    <m:r>
                      <a:rPr lang="en-US" sz="2100" i="1">
                        <a:latin typeface="Cambria Math" panose="02040503050406030204" pitchFamily="18" charset="0"/>
                        <a:cs typeface="Times New Roman" panose="02020603050405020304" pitchFamily="18" charset="0"/>
                      </a:rPr>
                      <m:t>𝑠</m:t>
                    </m:r>
                    <m:r>
                      <a:rPr lang="en-US" sz="2100" i="1">
                        <a:latin typeface="Cambria Math" panose="02040503050406030204" pitchFamily="18" charset="0"/>
                        <a:cs typeface="Times New Roman" panose="02020603050405020304" pitchFamily="18" charset="0"/>
                      </a:rPr>
                      <m:t>=</m:t>
                    </m:r>
                    <m:d>
                      <m:dPr>
                        <m:ctrlPr>
                          <a:rPr lang="en-US" sz="2100" i="1">
                            <a:latin typeface="Cambria Math" panose="02040503050406030204" pitchFamily="18" charset="0"/>
                            <a:cs typeface="Times New Roman" panose="02020603050405020304" pitchFamily="18" charset="0"/>
                          </a:rPr>
                        </m:ctrlPr>
                      </m:dPr>
                      <m:e>
                        <m:r>
                          <a:rPr lang="en-US" sz="2100" i="1">
                            <a:latin typeface="Cambria Math" panose="02040503050406030204" pitchFamily="18" charset="0"/>
                            <a:cs typeface="Times New Roman" panose="02020603050405020304" pitchFamily="18" charset="0"/>
                          </a:rPr>
                          <m:t>𝐹</m:t>
                        </m:r>
                        <m:r>
                          <a:rPr lang="en-US" sz="2100" i="1">
                            <a:latin typeface="Cambria Math" panose="02040503050406030204" pitchFamily="18" charset="0"/>
                            <a:cs typeface="Times New Roman" panose="02020603050405020304" pitchFamily="18" charset="0"/>
                          </a:rPr>
                          <m:t>∗</m:t>
                        </m:r>
                        <m:r>
                          <a:rPr lang="en-US" sz="2100" i="1">
                            <a:latin typeface="Cambria Math" panose="02040503050406030204" pitchFamily="18" charset="0"/>
                            <a:cs typeface="Times New Roman" panose="02020603050405020304" pitchFamily="18" charset="0"/>
                          </a:rPr>
                          <m:t>𝑐𝑜𝑠</m:t>
                        </m:r>
                        <m:r>
                          <a:rPr lang="en-US" sz="2100" i="1">
                            <a:latin typeface="Cambria Math" panose="02040503050406030204" pitchFamily="18" charset="0"/>
                            <a:ea typeface="Cambria Math" panose="02040503050406030204" pitchFamily="18" charset="0"/>
                            <a:cs typeface="Times New Roman" panose="02020603050405020304" pitchFamily="18" charset="0"/>
                          </a:rPr>
                          <m:t>∅</m:t>
                        </m:r>
                      </m:e>
                    </m:d>
                    <m:r>
                      <a:rPr lang="en-US" sz="2100" b="0" i="1" smtClean="0">
                        <a:latin typeface="Cambria Math" panose="02040503050406030204" pitchFamily="18" charset="0"/>
                        <a:ea typeface="Cambria Math" panose="02040503050406030204" pitchFamily="18" charset="0"/>
                        <a:cs typeface="Times New Roman" panose="02020603050405020304" pitchFamily="18" charset="0"/>
                      </a:rPr>
                      <m:t>𝑠</m:t>
                    </m:r>
                  </m:oMath>
                </a14:m>
                <a:endParaRPr lang="en-US" sz="2100" dirty="0">
                  <a:latin typeface="Times New Roman" panose="02020603050405020304" pitchFamily="18" charset="0"/>
                  <a:cs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181673" y="5454943"/>
                <a:ext cx="6264156" cy="444481"/>
              </a:xfrm>
              <a:prstGeom prst="rect">
                <a:avLst/>
              </a:prstGeom>
              <a:blipFill>
                <a:blip r:embed="rId5"/>
                <a:stretch>
                  <a:fillRect l="-1069" t="-6667" b="-17333"/>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328575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Work and Energy</a:t>
            </a:r>
          </a:p>
        </p:txBody>
      </p:sp>
      <p:sp>
        <p:nvSpPr>
          <p:cNvPr id="9219" name="Rectangle 1027"/>
          <p:cNvSpPr>
            <a:spLocks noGrp="1" noChangeArrowheads="1"/>
          </p:cNvSpPr>
          <p:nvPr>
            <p:ph type="title"/>
          </p:nvPr>
        </p:nvSpPr>
        <p:spPr>
          <a:xfrm>
            <a:off x="64736" y="204324"/>
            <a:ext cx="8469664" cy="1143000"/>
          </a:xfrm>
          <a:noFill/>
        </p:spPr>
        <p:txBody>
          <a:bodyPr/>
          <a:lstStyle/>
          <a:p>
            <a:pPr eaLnBrk="1" hangingPunct="1"/>
            <a:r>
              <a:rPr lang="en-US" altLang="en-US" b="1" dirty="0">
                <a:solidFill>
                  <a:srgbClr val="FF0000"/>
                </a:solidFill>
              </a:rPr>
              <a:t> </a:t>
            </a:r>
            <a:r>
              <a:rPr lang="en-US" dirty="0">
                <a:solidFill>
                  <a:srgbClr val="FF0000"/>
                </a:solidFill>
              </a:rPr>
              <a:t>Clicker question</a:t>
            </a:r>
            <a:br>
              <a:rPr lang="en-US" dirty="0">
                <a:solidFill>
                  <a:srgbClr val="FF0000"/>
                </a:solidFill>
              </a:rPr>
            </a:br>
            <a:r>
              <a:rPr lang="en-US" altLang="en-US" sz="2800" b="1" dirty="0">
                <a:solidFill>
                  <a:srgbClr val="0070C0"/>
                </a:solidFill>
              </a:rPr>
              <a:t>Work Done by a Constant Force</a:t>
            </a:r>
            <a:endParaRPr lang="en-US" altLang="en-US" sz="2800" b="1" i="1" dirty="0">
              <a:solidFill>
                <a:srgbClr val="0070C0"/>
              </a:solidFill>
            </a:endParaRPr>
          </a:p>
        </p:txBody>
      </p:sp>
      <p:sp>
        <p:nvSpPr>
          <p:cNvPr id="9220" name="Rectangle 1028" descr="Green marble"/>
          <p:cNvSpPr>
            <a:spLocks noChangeArrowheads="1"/>
          </p:cNvSpPr>
          <p:nvPr/>
        </p:nvSpPr>
        <p:spPr bwMode="auto">
          <a:xfrm>
            <a:off x="685800" y="1517650"/>
            <a:ext cx="7823200" cy="82550"/>
          </a:xfrm>
          <a:prstGeom prst="rect">
            <a:avLst/>
          </a:prstGeom>
          <a:blipFill dpi="0" rotWithShape="0">
            <a:blip r:embed="rId2"/>
            <a:srcRect/>
            <a:tile tx="0" ty="0" sx="100000" sy="100000" flip="none" algn="tl"/>
          </a:blip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pic>
        <p:nvPicPr>
          <p:cNvPr id="9221" name="Picture 1030" descr="FG07_002"/>
          <p:cNvPicPr>
            <a:picLocks noChangeAspect="1" noChangeArrowheads="1"/>
          </p:cNvPicPr>
          <p:nvPr/>
        </p:nvPicPr>
        <p:blipFill>
          <a:blip r:embed="rId3">
            <a:extLst>
              <a:ext uri="{28A0092B-C50C-407E-A947-70E740481C1C}">
                <a14:useLocalDpi xmlns:a14="http://schemas.microsoft.com/office/drawing/2010/main" val="0"/>
              </a:ext>
            </a:extLst>
          </a:blip>
          <a:srcRect l="17999" r="17999"/>
          <a:stretch>
            <a:fillRect/>
          </a:stretch>
        </p:blipFill>
        <p:spPr bwMode="auto">
          <a:xfrm>
            <a:off x="4572000" y="1619250"/>
            <a:ext cx="3903663"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1031"/>
          <p:cNvSpPr>
            <a:spLocks noChangeArrowheads="1"/>
          </p:cNvSpPr>
          <p:nvPr/>
        </p:nvSpPr>
        <p:spPr bwMode="auto">
          <a:xfrm>
            <a:off x="685800" y="1676400"/>
            <a:ext cx="5180013"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sym typeface="Wingdings" panose="05000000000000000000" pitchFamily="2" charset="2"/>
              </a:rPr>
              <a:t>Example:</a:t>
            </a:r>
            <a:r>
              <a:rPr kumimoji="0" lang="en-US" altLang="en-US" sz="36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sym typeface="Wingdings" panose="05000000000000000000" pitchFamily="2" charset="2"/>
              </a:rPr>
              <a:t> </a:t>
            </a:r>
            <a:r>
              <a:rPr kumimoji="0" lang="en-US" altLang="en-US" sz="3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Work done on the bag by the person..</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sym typeface="Wingdings" panose="05000000000000000000" pitchFamily="2" charset="2"/>
              </a:rPr>
              <a:t></a:t>
            </a:r>
            <a:r>
              <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ea typeface="+mn-ea"/>
                <a:cs typeface="+mn-cs"/>
                <a:sym typeface="Wingdings" panose="05000000000000000000" pitchFamily="2" charset="2"/>
              </a:rPr>
              <a:t> Special case: W = </a:t>
            </a: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sym typeface="Wingdings" panose="05000000000000000000" pitchFamily="2" charset="2"/>
              </a:rPr>
              <a:t>0 J</a:t>
            </a:r>
            <a:endParaRPr kumimoji="0" lang="en-US" altLang="en-US" sz="3200" b="1" i="0" u="none" strike="noStrike" kern="1200" cap="none" spc="0" normalizeH="0" baseline="0" noProof="0">
              <a:ln>
                <a:noFill/>
              </a:ln>
              <a:solidFill>
                <a:srgbClr val="3333CC"/>
              </a:solidFill>
              <a:effectLst/>
              <a:uLnTx/>
              <a:uFillTx/>
              <a:latin typeface="Times New Roman" panose="02020603050405020304" pitchFamily="18" charset="0"/>
              <a:ea typeface="+mn-ea"/>
              <a:cs typeface="+mn-cs"/>
              <a:sym typeface="Wingdings" panose="05000000000000000000" pitchFamily="2" charset="2"/>
            </a:endParaRPr>
          </a:p>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en-US" alt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a) W</a:t>
            </a:r>
            <a:r>
              <a:rPr kumimoji="0" lang="en-US" altLang="en-US" sz="3200" b="1" i="1" u="none" strike="noStrike" kern="1200" cap="none" spc="0" normalizeH="0" baseline="-2500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P</a:t>
            </a:r>
            <a:r>
              <a:rPr kumimoji="0" lang="en-US" alt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 F</a:t>
            </a:r>
            <a:r>
              <a:rPr kumimoji="0" lang="en-US" altLang="en-US" sz="3200" b="1" i="1" u="none" strike="noStrike" kern="1200" cap="none" spc="0" normalizeH="0" baseline="-2500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P</a:t>
            </a:r>
            <a:r>
              <a:rPr kumimoji="0" lang="en-US" alt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d cos ( </a:t>
            </a: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sym typeface="Wingdings" panose="05000000000000000000" pitchFamily="2" charset="2"/>
              </a:rPr>
              <a:t>90</a:t>
            </a:r>
            <a:r>
              <a:rPr kumimoji="0" lang="en-US" altLang="en-US" sz="3200" b="1" i="0" u="none" strike="noStrike" kern="1200" cap="none" spc="0" normalizeH="0" baseline="30000" noProof="0">
                <a:ln>
                  <a:noFill/>
                </a:ln>
                <a:solidFill>
                  <a:srgbClr val="FF0000"/>
                </a:solidFill>
                <a:effectLst/>
                <a:uLnTx/>
                <a:uFillTx/>
                <a:latin typeface="Times New Roman" panose="02020603050405020304" pitchFamily="18" charset="0"/>
                <a:ea typeface="+mn-ea"/>
                <a:cs typeface="+mn-cs"/>
                <a:sym typeface="Wingdings" panose="05000000000000000000" pitchFamily="2" charset="2"/>
              </a:rPr>
              <a:t>o </a:t>
            </a:r>
            <a:r>
              <a:rPr kumimoji="0" lang="en-US" alt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a:t>
            </a:r>
          </a:p>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en-US" alt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b) W</a:t>
            </a:r>
            <a:r>
              <a:rPr kumimoji="0" lang="en-US" altLang="en-US" sz="3200" b="1" i="1" u="none" strike="noStrike" kern="1200" cap="none" spc="0" normalizeH="0" baseline="-2500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g</a:t>
            </a:r>
            <a:r>
              <a:rPr kumimoji="0" lang="en-US" alt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 = m g d cos ( </a:t>
            </a: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sym typeface="Wingdings" panose="05000000000000000000" pitchFamily="2" charset="2"/>
              </a:rPr>
              <a:t>90</a:t>
            </a:r>
            <a:r>
              <a:rPr kumimoji="0" lang="en-US" altLang="en-US" sz="3200" b="1" i="0" u="none" strike="noStrike" kern="1200" cap="none" spc="0" normalizeH="0" baseline="30000" noProof="0">
                <a:ln>
                  <a:noFill/>
                </a:ln>
                <a:solidFill>
                  <a:srgbClr val="FF0000"/>
                </a:solidFill>
                <a:effectLst/>
                <a:uLnTx/>
                <a:uFillTx/>
                <a:latin typeface="Times New Roman" panose="02020603050405020304" pitchFamily="18" charset="0"/>
                <a:ea typeface="+mn-ea"/>
                <a:cs typeface="+mn-cs"/>
                <a:sym typeface="Wingdings" panose="05000000000000000000" pitchFamily="2" charset="2"/>
              </a:rPr>
              <a:t>o </a:t>
            </a:r>
            <a:r>
              <a:rPr kumimoji="0" lang="en-US" altLang="en-US" sz="32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Wingdings" panose="05000000000000000000" pitchFamily="2" charset="2"/>
              </a:rPr>
              <a:t>)</a:t>
            </a:r>
          </a:p>
          <a:p>
            <a:pPr marL="342900" marR="0" lvl="0" indent="-342900" algn="l" defTabSz="914400" rtl="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en-US" altLang="en-US" sz="3200" b="1" i="1" u="none" strike="noStrike" kern="1200" cap="none" spc="0" normalizeH="0" baseline="0" noProof="0">
                <a:ln>
                  <a:noFill/>
                </a:ln>
                <a:solidFill>
                  <a:srgbClr val="3333CC"/>
                </a:solidFill>
                <a:effectLst/>
                <a:uLnTx/>
                <a:uFillTx/>
                <a:latin typeface="Times New Roman" panose="02020603050405020304" pitchFamily="18" charset="0"/>
                <a:ea typeface="+mn-ea"/>
                <a:cs typeface="+mn-cs"/>
                <a:sym typeface="Wingdings" panose="05000000000000000000" pitchFamily="2" charset="2"/>
              </a:rPr>
              <a:t> Nothing to do with the motion</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0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6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HA5Lect_template">
  <a:themeElements>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5Lect_template">
      <a:majorFont>
        <a:latin typeface="Arial"/>
        <a:ea typeface="ＭＳ Ｐゴシック"/>
        <a:cs typeface="Arial"/>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HA5Lec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5Lec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5Lec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5Lec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5Lec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5Lec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5Lec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5Lec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5Lec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5Lec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5Lec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5Lec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Custom 1">
      <a:dk1>
        <a:srgbClr val="332C2C"/>
      </a:dk1>
      <a:lt1>
        <a:sysClr val="window" lastClr="FFFFFF"/>
      </a:lt1>
      <a:dk2>
        <a:srgbClr val="565252"/>
      </a:dk2>
      <a:lt2>
        <a:srgbClr val="FFFFFF"/>
      </a:lt2>
      <a:accent1>
        <a:srgbClr val="500000"/>
      </a:accent1>
      <a:accent2>
        <a:srgbClr val="1D3362"/>
      </a:accent2>
      <a:accent3>
        <a:srgbClr val="FFFFFF"/>
      </a:accent3>
      <a:accent4>
        <a:srgbClr val="D0D0D0"/>
      </a:accent4>
      <a:accent5>
        <a:srgbClr val="444040"/>
      </a:accent5>
      <a:accent6>
        <a:srgbClr val="000000"/>
      </a:accent6>
      <a:hlink>
        <a:srgbClr val="500000"/>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14688</TotalTime>
  <Words>4806</Words>
  <Application>Microsoft Office PowerPoint</Application>
  <PresentationFormat>On-screen Show (4:3)</PresentationFormat>
  <Paragraphs>628</Paragraphs>
  <Slides>73</Slides>
  <Notes>13</Notes>
  <HiddenSlides>1</HiddenSlides>
  <MMClips>0</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1</vt:i4>
      </vt:variant>
      <vt:variant>
        <vt:lpstr>Slide Titles</vt:lpstr>
      </vt:variant>
      <vt:variant>
        <vt:i4>73</vt:i4>
      </vt:variant>
    </vt:vector>
  </HeadingPairs>
  <TitlesOfParts>
    <vt:vector size="92" baseType="lpstr">
      <vt:lpstr>Arial</vt:lpstr>
      <vt:lpstr>Arial Unicode MS</vt:lpstr>
      <vt:lpstr>Calibri</vt:lpstr>
      <vt:lpstr>Calibri Light</vt:lpstr>
      <vt:lpstr>Cambria Math</vt:lpstr>
      <vt:lpstr>CentSchbook BT</vt:lpstr>
      <vt:lpstr>Noto Sans Symbols</vt:lpstr>
      <vt:lpstr>Symbol</vt:lpstr>
      <vt:lpstr>Times New Roman</vt:lpstr>
      <vt:lpstr>Verdana</vt:lpstr>
      <vt:lpstr>Wingdings</vt:lpstr>
      <vt:lpstr>Office Theme</vt:lpstr>
      <vt:lpstr>Default Design</vt:lpstr>
      <vt:lpstr>20_HA5Lect_template</vt:lpstr>
      <vt:lpstr>16_HA5Lect_template</vt:lpstr>
      <vt:lpstr>10_HA5Lect_template</vt:lpstr>
      <vt:lpstr>1_Office Theme</vt:lpstr>
      <vt:lpstr>508 Lecture</vt:lpstr>
      <vt:lpstr>Equation</vt:lpstr>
      <vt:lpstr>PowerPoint Presentation</vt:lpstr>
      <vt:lpstr>Forms of Mechanical Energy</vt:lpstr>
      <vt:lpstr>PowerPoint Presentation</vt:lpstr>
      <vt:lpstr>PowerPoint Presentation</vt:lpstr>
      <vt:lpstr>PowerPoint Presentation</vt:lpstr>
      <vt:lpstr>PowerPoint Presentation</vt:lpstr>
      <vt:lpstr>PowerPoint Presentation</vt:lpstr>
      <vt:lpstr>PowerPoint Presentation</vt:lpstr>
      <vt:lpstr> Clicker question Work Done by a Constant Force</vt:lpstr>
      <vt:lpstr>Example 1A</vt:lpstr>
      <vt:lpstr>Example 1A (cont’d)</vt:lpstr>
      <vt:lpstr>Example 1A (cont’d)</vt:lpstr>
      <vt:lpstr>Example 1A (cont’d)</vt:lpstr>
      <vt:lpstr>PowerPoint Presentation</vt:lpstr>
      <vt:lpstr>Work Done By Several Forces – Example 7.3</vt:lpstr>
      <vt:lpstr>7.3 Work and Kinetic Energy</vt:lpstr>
      <vt:lpstr>Work and Energy Related – Example 7.4</vt:lpstr>
      <vt:lpstr>PowerPoint Presentation</vt:lpstr>
      <vt:lpstr> Work-Energy Theorem</vt:lpstr>
      <vt:lpstr>PowerPoint Presentation</vt:lpstr>
      <vt:lpstr>PowerPoint Presentation</vt:lpstr>
      <vt:lpstr>PowerPoint Presentation</vt:lpstr>
      <vt:lpstr>What can you say about the work the sun does on the earth during the earth's orbit? (Assume the orbit is perfectly circular.)</vt:lpstr>
      <vt:lpstr>PowerPoint Presentation</vt:lpstr>
      <vt:lpstr>PowerPoint Presentation</vt:lpstr>
      <vt:lpstr>PowerPoint Presentation</vt:lpstr>
      <vt:lpstr>Work Done on a Spring Scale – Example 7.6</vt:lpstr>
      <vt:lpstr>PowerPoint Presentation</vt:lpstr>
      <vt:lpstr>Work Done By a Varying Force </vt:lpstr>
      <vt:lpstr>PowerPoint Presentation</vt:lpstr>
      <vt:lpstr>Spring Force (Hooke’s Law)</vt:lpstr>
      <vt:lpstr>Work Done to Stretch a Spring</vt:lpstr>
      <vt:lpstr>PowerPoint Presentation</vt:lpstr>
      <vt:lpstr>Example 1A</vt:lpstr>
      <vt:lpstr>Example 1A (cont’d)</vt:lpstr>
      <vt:lpstr>Example 2</vt:lpstr>
      <vt:lpstr>Example 2 (cont’d)</vt:lpstr>
      <vt:lpstr>PowerPoint Presentation</vt:lpstr>
      <vt:lpstr>PowerPoint Presentation</vt:lpstr>
      <vt:lpstr>Potential Energy (1 of 2)</vt:lpstr>
      <vt:lpstr>Potential Energy (2 of 2)</vt:lpstr>
      <vt:lpstr>Potential Energy on an Air Track with Mass and Spring</vt:lpstr>
      <vt:lpstr>PowerPoint Presentation</vt:lpstr>
      <vt:lpstr>Conversion and Conservation – Example 7.11</vt:lpstr>
      <vt:lpstr>PowerPoint Presentation</vt:lpstr>
      <vt:lpstr>PowerPoint Presentation</vt:lpstr>
      <vt:lpstr>PowerPoint Presentation</vt:lpstr>
      <vt:lpstr>Gravitational potential energy</vt:lpstr>
      <vt:lpstr>PowerPoint Presentation</vt:lpstr>
      <vt:lpstr>Potential Energy</vt:lpstr>
      <vt:lpstr> Work Done by the Gravitational Force (III)</vt:lpstr>
      <vt:lpstr> Work Done by the Gravitational Force (IV)</vt:lpstr>
      <vt:lpstr>Conservative Forces II – Figure 7.34</vt:lpstr>
      <vt:lpstr>Conservative and Nonconservative Forces </vt:lpstr>
      <vt:lpstr>Work Done by Ff  (I)</vt:lpstr>
      <vt:lpstr>A Solved Baseball Problem – Example 7.7</vt:lpstr>
      <vt:lpstr>PowerPoint Presentation</vt:lpstr>
      <vt:lpstr>Ski jump ramp</vt:lpstr>
      <vt:lpstr>PowerPoint Presentation</vt:lpstr>
      <vt:lpstr> Wg(AC) = Ug(yA) – Ug(yC)</vt:lpstr>
      <vt:lpstr>Power – How fast work is done </vt:lpstr>
      <vt:lpstr>Power – Considers Work and Time to Do It (2 of 2)</vt:lpstr>
      <vt:lpstr>Climbing the Sears tower The Willis Tower (formerly the Sears Tower) is a 108-story, 1,450-foot (42. 41 m) skyscraper in Chicago.</vt:lpstr>
      <vt:lpstr>PowerPoint Presentation</vt:lpstr>
      <vt:lpstr>PowerPoint Presentation</vt:lpstr>
      <vt:lpstr>How many pillars of steel and concrete must be in the foundation? How long and wide it should be, so this building can be constructed on desert sand? What are the friction forces, which must be present, so it does not sink in the dessert sand?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Wenhao Wu</dc:creator>
  <cp:lastModifiedBy>Schuessler, Hans A</cp:lastModifiedBy>
  <cp:revision>750</cp:revision>
  <dcterms:created xsi:type="dcterms:W3CDTF">2017-01-18T03:01:20Z</dcterms:created>
  <dcterms:modified xsi:type="dcterms:W3CDTF">2023-09-27T17:56:13Z</dcterms:modified>
</cp:coreProperties>
</file>